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307" r:id="rId7"/>
    <p:sldId id="266" r:id="rId8"/>
    <p:sldId id="267" r:id="rId9"/>
    <p:sldId id="275" r:id="rId10"/>
    <p:sldId id="276" r:id="rId11"/>
    <p:sldId id="274" r:id="rId12"/>
    <p:sldId id="308" r:id="rId13"/>
    <p:sldId id="268" r:id="rId14"/>
    <p:sldId id="327" r:id="rId15"/>
    <p:sldId id="309" r:id="rId16"/>
    <p:sldId id="310" r:id="rId17"/>
    <p:sldId id="311" r:id="rId18"/>
    <p:sldId id="313" r:id="rId19"/>
    <p:sldId id="271" r:id="rId20"/>
    <p:sldId id="277" r:id="rId21"/>
    <p:sldId id="316" r:id="rId22"/>
    <p:sldId id="278" r:id="rId23"/>
    <p:sldId id="315" r:id="rId24"/>
    <p:sldId id="314" r:id="rId25"/>
    <p:sldId id="279" r:id="rId26"/>
    <p:sldId id="305" r:id="rId27"/>
    <p:sldId id="321" r:id="rId28"/>
    <p:sldId id="322" r:id="rId29"/>
    <p:sldId id="281" r:id="rId30"/>
    <p:sldId id="282" r:id="rId31"/>
    <p:sldId id="283" r:id="rId32"/>
    <p:sldId id="259" r:id="rId33"/>
    <p:sldId id="284" r:id="rId34"/>
    <p:sldId id="285" r:id="rId35"/>
    <p:sldId id="286" r:id="rId36"/>
    <p:sldId id="287" r:id="rId37"/>
    <p:sldId id="288" r:id="rId38"/>
    <p:sldId id="323" r:id="rId39"/>
    <p:sldId id="324" r:id="rId40"/>
    <p:sldId id="289" r:id="rId41"/>
    <p:sldId id="298" r:id="rId42"/>
    <p:sldId id="325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326" r:id="rId51"/>
    <p:sldId id="317" r:id="rId52"/>
    <p:sldId id="318" r:id="rId53"/>
    <p:sldId id="319" r:id="rId54"/>
    <p:sldId id="306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1%D1%82%D0%B8%D1%82%D1%83%D1%82_%D1%82%D0%B5%D0%BE%D1%80%D0%B5%D1%82%D0%B8%D1%87%D0%B5%D1%81%D0%BA%D0%BE%D0%B9_%D0%B8_%D1%8D%D0%BA%D1%81%D0%BF%D0%B5%D1%80%D0%B8%D0%BC%D0%B5%D0%BD%D1%82%D0%B0%D0%BB%D1%8C%D0%BD%D0%BE%D0%B9_%D1%84%D0%B8%D0%B7%D0%B8%D0%BA%D0%B8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ru.wikipedia.org/wiki/%D0%A0%D0%A1%D0%A4%D0%A1%D0%A0" TargetMode="External"/><Relationship Id="rId7" Type="http://schemas.openxmlformats.org/officeDocument/2006/relationships/hyperlink" Target="https://ru.wikipedia.org/wiki/%D0%9C%D0%B0%D1%82%D0%B5%D0%BC%D0%B0%D1%82%D0%B8%D0%BA" TargetMode="External"/><Relationship Id="rId12" Type="http://schemas.openxmlformats.org/officeDocument/2006/relationships/image" Target="../media/image7.jpeg"/><Relationship Id="rId17" Type="http://schemas.openxmlformats.org/officeDocument/2006/relationships/hyperlink" Target="https://ru.wikipedia.org/wiki/%D0%94%D0%BE%D0%BA%D1%82%D0%BE%D1%80_%D1%84%D0%B8%D0%B7%D0%B8%D0%BA%D0%BE-%D0%BC%D0%B0%D1%82%D0%B5%D0%BC%D0%B0%D1%82%D0%B8%D1%87%D0%B5%D1%81%D0%BA%D0%B8%D1%85_%D0%BD%D0%B0%D1%83%D0%BA" TargetMode="External"/><Relationship Id="rId2" Type="http://schemas.openxmlformats.org/officeDocument/2006/relationships/hyperlink" Target="https://ru.wikipedia.org/wiki/%D0%A1%D0%B0%D0%BC%D0%B0%D1%80%D0%B0" TargetMode="External"/><Relationship Id="rId16" Type="http://schemas.openxmlformats.org/officeDocument/2006/relationships/hyperlink" Target="https://ru.wikipedia.org/wiki/%D0%9C%D0%BE%D1%81%D0%BA%D0%BE%D0%B2%D1%81%D0%BA%D0%B8%D0%B9_%D0%B3%D0%BE%D1%81%D1%83%D0%B4%D0%B0%D1%80%D1%81%D1%82%D0%B2%D0%B5%D0%BD%D0%BD%D1%8B%D0%B9_%D1%83%D0%BD%D0%B8%D0%B2%D0%B5%D1%80%D1%81%D0%B8%D1%82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1" Type="http://schemas.openxmlformats.org/officeDocument/2006/relationships/hyperlink" Target="https://ru.wikipedia.org/wiki/%D0%9A%D0%B0%D0%BD%D0%B4%D0%B8%D0%B4%D0%B0%D1%82_%D1%84%D0%B8%D0%B7%D0%B8%D0%BA%D0%BE-%D0%BC%D0%B0%D1%82%D0%B5%D0%BC%D0%B0%D1%82%D0%B8%D1%87%D0%B5%D1%81%D0%BA%D0%B8%D1%85_%D0%BD%D0%B0%D1%83%D0%BA" TargetMode="External"/><Relationship Id="rId5" Type="http://schemas.openxmlformats.org/officeDocument/2006/relationships/hyperlink" Target="https://ru.wikipedia.org/wiki/%D0%98%D0%B7%D1%80%D0%B0%D0%B8%D0%BB%D1%8C" TargetMode="External"/><Relationship Id="rId15" Type="http://schemas.openxmlformats.org/officeDocument/2006/relationships/hyperlink" Target="https://ru.wikipedia.org/wiki/%D0%A0%D0%BE%D1%81%D1%81%D0%B8%D1%8F" TargetMode="External"/><Relationship Id="rId10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4" Type="http://schemas.openxmlformats.org/officeDocument/2006/relationships/hyperlink" Target="https://ru.wikipedia.org/wiki/%D0%93%D0%B8%D0%B2%D0%B0%D1%82%D0%B0%D0%B8%D0%BC" TargetMode="External"/><Relationship Id="rId9" Type="http://schemas.openxmlformats.org/officeDocument/2006/relationships/hyperlink" Target="https://ru.wikipedia.org/wiki/%D0%90%D0%BB%D1%8C%D0%BC%D0%B0-%D0%BC%D0%B0%D1%82%D0%B5%D1%80" TargetMode="External"/><Relationship Id="rId14" Type="http://schemas.openxmlformats.org/officeDocument/2006/relationships/hyperlink" Target="https://ru.wikipedia.org/wiki/%D0%9C%D0%BE%D1%81%D0%BA%D0%B2%D0%B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АВЛ-дерево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709951" y="4480151"/>
            <a:ext cx="4370426" cy="70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Высота полного бинарного дерева </a:t>
            </a:r>
            <a:r>
              <a:rPr lang="en-US" sz="2000" dirty="0"/>
              <a:t>h=O(log n)</a:t>
            </a:r>
            <a:r>
              <a:rPr lang="ru-RU" sz="2000" dirty="0"/>
              <a:t>, где </a:t>
            </a:r>
            <a:r>
              <a:rPr lang="en-US" sz="2000" dirty="0"/>
              <a:t>n – </a:t>
            </a:r>
            <a:r>
              <a:rPr lang="ru-RU" sz="2000" dirty="0"/>
              <a:t>количество вершин.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427145" y="265127"/>
            <a:ext cx="110105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0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Последний уровень в полном бинарном дереве может быть заполнен не полностью.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2061043" y="3074325"/>
            <a:ext cx="3871355" cy="2822607"/>
            <a:chOff x="280604" y="2516565"/>
            <a:chExt cx="3871355" cy="2822607"/>
          </a:xfrm>
          <a:noFill/>
        </p:grpSpPr>
        <p:sp>
          <p:nvSpPr>
            <p:cNvPr id="30" name="Овал 29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4"/>
              <a:endCxn id="33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30" idx="4"/>
              <a:endCxn id="32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36" idx="4"/>
              <a:endCxn id="31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6" idx="4"/>
              <a:endCxn id="30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5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4"/>
              <a:endCxn id="34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 стрелкой 46"/>
            <p:cNvCxnSpPr>
              <a:stCxn id="35" idx="4"/>
              <a:endCxn id="46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5" idx="4"/>
              <a:endCxn id="43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4" idx="4"/>
              <a:endCxn id="45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4" idx="4"/>
              <a:endCxn id="44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703307" y="2658346"/>
            <a:ext cx="4454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k=1</a:t>
            </a:r>
          </a:p>
          <a:p>
            <a:endParaRPr lang="en-US" sz="2400" dirty="0"/>
          </a:p>
          <a:p>
            <a:r>
              <a:rPr lang="ru-RU" sz="2400" dirty="0"/>
              <a:t>полное бинарное дерево всегда сбалансировано</a:t>
            </a:r>
          </a:p>
        </p:txBody>
      </p:sp>
    </p:spTree>
    <p:extLst>
      <p:ext uri="{BB962C8B-B14F-4D97-AF65-F5344CB8AC3E}">
        <p14:creationId xmlns:p14="http://schemas.microsoft.com/office/powerpoint/2010/main" val="41645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968" y="2944424"/>
            <a:ext cx="8392064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Идеально сбалансированные деревья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47100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</a:t>
                </a:r>
                <a:endParaRPr lang="en-US" dirty="0"/>
              </a:p>
              <a:p>
                <a:pPr marL="457200" lvl="1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Корневое дерево называется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k</a:t>
                </a:r>
                <a:r>
                  <a:rPr lang="ru-RU" b="1" i="1" dirty="0">
                    <a:solidFill>
                      <a:schemeClr val="tx1"/>
                    </a:solidFill>
                  </a:rPr>
                  <a:t>-идеально сбалансированным по количеству вершин</a:t>
                </a:r>
                <a:r>
                  <a:rPr lang="ru-RU" dirty="0">
                    <a:solidFill>
                      <a:schemeClr val="tx1"/>
                    </a:solidFill>
                  </a:rPr>
                  <a:t>, если </a:t>
                </a:r>
                <a:r>
                  <a:rPr lang="ru-RU" sz="2400" dirty="0">
                    <a:solidFill>
                      <a:schemeClr val="tx1"/>
                    </a:solidFill>
                  </a:rPr>
                  <a:t>для каждой её вершины </a:t>
                </a:r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914400" lvl="2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количество вершин в её максимальном (по количеству вершин) поддереве отличается от количества вершин в её минимальном (по количеству вершин) поддереве 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не более, чем на </a:t>
                </a:r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</a:t>
                </a:r>
                <a:r>
                  <a:rPr lang="ru-RU" sz="2400" dirty="0">
                    <a:solidFill>
                      <a:schemeClr val="tx1"/>
                    </a:solidFill>
                  </a:rPr>
                  <a:t>.   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b="1" dirty="0">
                    <a:solidFill>
                      <a:schemeClr val="tx1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то говорят, что дерево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идеально сбалансировано</a:t>
                </a:r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blipFill>
                <a:blip r:embed="rId3"/>
                <a:stretch>
                  <a:fillRect l="-1159" t="-3279" r="-928" b="-67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D511A19-63D0-4BB3-9A21-18DA954B691B}"/>
              </a:ext>
            </a:extLst>
          </p:cNvPr>
          <p:cNvGrpSpPr/>
          <p:nvPr/>
        </p:nvGrpSpPr>
        <p:grpSpPr>
          <a:xfrm>
            <a:off x="1756496" y="3142748"/>
            <a:ext cx="7728597" cy="2164543"/>
            <a:chOff x="1388851" y="3651795"/>
            <a:chExt cx="7728597" cy="2691898"/>
          </a:xfrm>
        </p:grpSpPr>
        <p:sp>
          <p:nvSpPr>
            <p:cNvPr id="4" name="Овал 3"/>
            <p:cNvSpPr/>
            <p:nvPr/>
          </p:nvSpPr>
          <p:spPr>
            <a:xfrm>
              <a:off x="3868946" y="3651795"/>
              <a:ext cx="500332" cy="4984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>
              <a:off x="1388851" y="4750260"/>
              <a:ext cx="1060704" cy="7936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864055" y="4744087"/>
              <a:ext cx="1216152" cy="1599606"/>
            </a:xfrm>
            <a:prstGeom prst="triangl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675508" y="4752018"/>
              <a:ext cx="254393" cy="15441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791197" y="4748787"/>
              <a:ext cx="602239" cy="198408"/>
            </a:xfrm>
            <a:prstGeom prst="triangle">
              <a:avLst>
                <a:gd name="adj" fmla="val 4918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837207" y="4287328"/>
              <a:ext cx="517585" cy="457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4541721" y="4287328"/>
              <a:ext cx="517585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3213339" y="4287328"/>
              <a:ext cx="517585" cy="457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660411" y="4287328"/>
              <a:ext cx="517585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4" idx="3"/>
              <a:endCxn id="11" idx="0"/>
            </p:cNvCxnSpPr>
            <p:nvPr/>
          </p:nvCxnSpPr>
          <p:spPr>
            <a:xfrm flipH="1">
              <a:off x="3472132" y="4077250"/>
              <a:ext cx="470086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61822" y="416467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u</a:t>
              </a:r>
              <a:endParaRPr lang="ru-RU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7559" y="423557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baseline="-25000" dirty="0" err="1"/>
                <a:t>w</a:t>
              </a:r>
              <a:endParaRPr lang="ru-RU" baseline="-25000" dirty="0"/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830330"/>
                </p:ext>
              </p:extLst>
            </p:nvPr>
          </p:nvGraphicFramePr>
          <p:xfrm>
            <a:off x="7348868" y="4182289"/>
            <a:ext cx="1768580" cy="545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8" name="Equation" r:id="rId4" imgW="863280" imgH="266400" progId="Equation.DSMT4">
                    <p:embed/>
                  </p:oleObj>
                </mc:Choice>
                <mc:Fallback>
                  <p:oleObj name="Equation" r:id="rId4" imgW="8632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48868" y="4182289"/>
                          <a:ext cx="1768580" cy="5451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>
            <a:off x="964425" y="546754"/>
            <a:ext cx="0" cy="247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DE19C1-B2C8-4B07-9537-BA4233149835}"/>
              </a:ext>
            </a:extLst>
          </p:cNvPr>
          <p:cNvSpPr txBox="1"/>
          <p:nvPr/>
        </p:nvSpPr>
        <p:spPr>
          <a:xfrm>
            <a:off x="495721" y="5426705"/>
            <a:ext cx="1066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Замечание</a:t>
            </a:r>
            <a:r>
              <a:rPr lang="ru-RU" sz="2400" dirty="0"/>
              <a:t> </a:t>
            </a:r>
          </a:p>
          <a:p>
            <a:pPr lvl="1" algn="just"/>
            <a:r>
              <a:rPr lang="ru-RU" sz="2400" dirty="0"/>
              <a:t>Если у вершины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только одно поддерево, то считаем, что </a:t>
            </a:r>
            <a:r>
              <a:rPr lang="ru-RU" sz="2400" b="1" dirty="0"/>
              <a:t>не существующее </a:t>
            </a:r>
            <a:r>
              <a:rPr lang="ru-RU" sz="2400" dirty="0"/>
              <a:t>второе поддерево имеет </a:t>
            </a:r>
            <a:r>
              <a:rPr lang="ru-RU" sz="2400" b="1" dirty="0"/>
              <a:t>0 </a:t>
            </a:r>
            <a:r>
              <a:rPr lang="ru-RU" sz="2400" dirty="0"/>
              <a:t>вершин.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187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71548" cy="789069"/>
          </a:xfrm>
        </p:spPr>
        <p:txBody>
          <a:bodyPr>
            <a:noAutofit/>
          </a:bodyPr>
          <a:lstStyle/>
          <a:p>
            <a:r>
              <a:rPr lang="ru-RU" sz="2800" dirty="0"/>
              <a:t>Пример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7768" y="1880289"/>
            <a:ext cx="4676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k=3 </a:t>
            </a:r>
          </a:p>
          <a:p>
            <a:endParaRPr lang="en-US" sz="2800" dirty="0"/>
          </a:p>
          <a:p>
            <a:r>
              <a:rPr lang="en-US" sz="2800" dirty="0"/>
              <a:t>3-</a:t>
            </a:r>
            <a:r>
              <a:rPr lang="ru-RU" sz="2800" dirty="0"/>
              <a:t>идеально сбалансировано по количеству вершин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08581" y="181770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63856" y="29993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5327" y="525763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396131" y="408560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473153" y="410192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027683" y="302013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83215" y="300757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</a:t>
            </a:r>
          </a:p>
        </p:txBody>
      </p:sp>
      <p:sp>
        <p:nvSpPr>
          <p:cNvPr id="47" name="Овал 46"/>
          <p:cNvSpPr/>
          <p:nvPr/>
        </p:nvSpPr>
        <p:spPr>
          <a:xfrm>
            <a:off x="2548784" y="170450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430169" y="290935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3637289" y="2909357"/>
            <a:ext cx="518596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1957499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2453369" y="5121563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47" idx="4"/>
            <a:endCxn id="49" idx="0"/>
          </p:cNvCxnSpPr>
          <p:nvPr/>
        </p:nvCxnSpPr>
        <p:spPr>
          <a:xfrm flipH="1">
            <a:off x="1682418" y="2224766"/>
            <a:ext cx="1118615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4"/>
            <a:endCxn id="50" idx="0"/>
          </p:cNvCxnSpPr>
          <p:nvPr/>
        </p:nvCxnSpPr>
        <p:spPr>
          <a:xfrm>
            <a:off x="2801033" y="2224766"/>
            <a:ext cx="1095554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8" idx="4"/>
            <a:endCxn id="51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8" idx="4"/>
            <a:endCxn id="53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3" idx="4"/>
            <a:endCxn id="52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3032020" y="410192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</a:t>
            </a:r>
            <a:endParaRPr lang="ru-RU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610100" y="29848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00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338667"/>
            <a:ext cx="959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Каждое идеально-сбалансированное дерево является сбалансированным. Обратное верно не всегда.</a:t>
            </a:r>
          </a:p>
        </p:txBody>
      </p:sp>
      <p:sp>
        <p:nvSpPr>
          <p:cNvPr id="82" name="Овал 81"/>
          <p:cNvSpPr/>
          <p:nvPr/>
        </p:nvSpPr>
        <p:spPr>
          <a:xfrm>
            <a:off x="4975524" y="167378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4928390" y="2884605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3840087" y="289613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67114" y="294763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4384239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5384606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4" idx="0"/>
          </p:cNvCxnSpPr>
          <p:nvPr/>
        </p:nvCxnSpPr>
        <p:spPr>
          <a:xfrm flipH="1">
            <a:off x="4092336" y="2194050"/>
            <a:ext cx="1135437" cy="702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2" idx="4"/>
          </p:cNvCxnSpPr>
          <p:nvPr/>
        </p:nvCxnSpPr>
        <p:spPr>
          <a:xfrm flipH="1">
            <a:off x="5212318" y="2194050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85" idx="0"/>
          </p:cNvCxnSpPr>
          <p:nvPr/>
        </p:nvCxnSpPr>
        <p:spPr>
          <a:xfrm>
            <a:off x="5261002" y="2194050"/>
            <a:ext cx="1058361" cy="75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3" idx="4"/>
            <a:endCxn id="86" idx="0"/>
          </p:cNvCxnSpPr>
          <p:nvPr/>
        </p:nvCxnSpPr>
        <p:spPr>
          <a:xfrm flipH="1">
            <a:off x="4636488" y="3404867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3" idx="4"/>
            <a:endCxn id="87" idx="0"/>
          </p:cNvCxnSpPr>
          <p:nvPr/>
        </p:nvCxnSpPr>
        <p:spPr>
          <a:xfrm>
            <a:off x="5180639" y="3404867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58" y="5095359"/>
            <a:ext cx="1153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Дерево на рисунке –</a:t>
            </a:r>
            <a:r>
              <a:rPr lang="en-US" sz="2400" dirty="0"/>
              <a:t> </a:t>
            </a:r>
            <a:r>
              <a:rPr lang="ru-RU" sz="2400" dirty="0"/>
              <a:t>сбалансировано, но не является идеально-сбалансированным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64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67451" y="82902"/>
            <a:ext cx="5568792" cy="1149554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Оценки для бинарных поисковых деревьев </a:t>
            </a:r>
          </a:p>
        </p:txBody>
      </p:sp>
      <p:sp>
        <p:nvSpPr>
          <p:cNvPr id="10" name="Овал 9"/>
          <p:cNvSpPr/>
          <p:nvPr/>
        </p:nvSpPr>
        <p:spPr>
          <a:xfrm>
            <a:off x="2761955" y="2847547"/>
            <a:ext cx="612895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467392" y="3322336"/>
            <a:ext cx="534258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4103888" y="3956115"/>
            <a:ext cx="609799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2172683" y="2371332"/>
            <a:ext cx="536177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1501332" y="1893248"/>
            <a:ext cx="542582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964455" y="2223964"/>
            <a:ext cx="286749" cy="2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285094" y="3178263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630339" y="2702048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923410" y="3653052"/>
            <a:ext cx="336932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2979" y="5358301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/>
              <a:t>n-1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(=n)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12490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(=n)</a:t>
            </a:r>
            <a:endParaRPr lang="ru-RU" sz="3200" dirty="0"/>
          </a:p>
          <a:p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452842" y="2820898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(=n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(=n)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7200" y="908830"/>
            <a:ext cx="114456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В </a:t>
            </a:r>
            <a:r>
              <a:rPr lang="ru-RU" sz="3200" b="1" u="sng" dirty="0"/>
              <a:t>1962</a:t>
            </a:r>
            <a:r>
              <a:rPr lang="ru-RU" sz="3200" dirty="0"/>
              <a:t> году советские учёные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 err="1"/>
              <a:t>Г.М.</a:t>
            </a:r>
            <a:r>
              <a:rPr lang="ru-RU" sz="3200" dirty="0" err="1">
                <a:solidFill>
                  <a:srgbClr val="0070C0"/>
                </a:solidFill>
              </a:rPr>
              <a:t>А</a:t>
            </a:r>
            <a:r>
              <a:rPr lang="ru-RU" sz="3200" dirty="0" err="1"/>
              <a:t>дельсон</a:t>
            </a:r>
            <a:r>
              <a:rPr lang="ru-RU" sz="3200" dirty="0"/>
              <a:t>-</a:t>
            </a:r>
            <a:r>
              <a:rPr lang="ru-RU" sz="3200" dirty="0">
                <a:solidFill>
                  <a:srgbClr val="0070C0"/>
                </a:solidFill>
              </a:rPr>
              <a:t>В</a:t>
            </a:r>
            <a:r>
              <a:rPr lang="ru-RU" sz="3200" dirty="0"/>
              <a:t>ельский </a:t>
            </a:r>
          </a:p>
          <a:p>
            <a:pPr algn="just"/>
            <a:r>
              <a:rPr lang="ru-RU" sz="2800" dirty="0"/>
              <a:t>и</a:t>
            </a:r>
            <a:r>
              <a:rPr lang="ru-RU" sz="3200" dirty="0"/>
              <a:t>  </a:t>
            </a:r>
          </a:p>
          <a:p>
            <a:pPr algn="just"/>
            <a:r>
              <a:rPr lang="ru-RU" sz="3200" dirty="0" err="1"/>
              <a:t>Е.М.</a:t>
            </a:r>
            <a:r>
              <a:rPr lang="ru-RU" sz="3200" dirty="0" err="1">
                <a:solidFill>
                  <a:srgbClr val="0070C0"/>
                </a:solidFill>
              </a:rPr>
              <a:t>Л</a:t>
            </a:r>
            <a:r>
              <a:rPr lang="ru-RU" sz="3200" dirty="0" err="1"/>
              <a:t>андис</a:t>
            </a:r>
            <a:endParaRPr lang="ru-RU" sz="3200" dirty="0"/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предложили структуру данных  сбалансированного поискового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528" y="440793"/>
            <a:ext cx="2398102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55120" y="2311396"/>
          <a:ext cx="4347509" cy="4187580"/>
        </p:xfrm>
        <a:graphic>
          <a:graphicData uri="http://schemas.openxmlformats.org/drawingml/2006/table">
            <a:tbl>
              <a:tblPr/>
              <a:tblGrid>
                <a:gridCol w="133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7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8 января 1922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2" tooltip="Самара"/>
                        </a:rPr>
                        <a:t>Самара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РСФСР"/>
                        </a:rPr>
                        <a:t>РСФСР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26 апреля 2014</a:t>
                      </a:r>
                      <a:r>
                        <a:rPr lang="ru-RU" sz="1200" dirty="0">
                          <a:effectLst/>
                        </a:rPr>
                        <a:t> (92 года)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Гиватаим"/>
                        </a:rPr>
                        <a:t>Гиватаим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7" tooltip="Математик"/>
                        </a:rPr>
                        <a:t>математик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616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Институт теоретической и экспериментальной физики"/>
                        </a:rPr>
                        <a:t>Институт теоретической и экспериментальной физики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кандидат ф.-м. наук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32681"/>
            <a:ext cx="1814646" cy="22787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22" y="47403"/>
            <a:ext cx="1957382" cy="2263993"/>
          </a:xfrm>
          <a:prstGeom prst="rect">
            <a:avLst/>
          </a:prstGeom>
        </p:spPr>
      </p:pic>
      <p:graphicFrame>
        <p:nvGraphicFramePr>
          <p:cNvPr id="9" name="Объект 3"/>
          <p:cNvGraphicFramePr>
            <a:graphicFrameLocks/>
          </p:cNvGraphicFramePr>
          <p:nvPr/>
        </p:nvGraphicFramePr>
        <p:xfrm>
          <a:off x="6152074" y="2311396"/>
          <a:ext cx="4515926" cy="4187578"/>
        </p:xfrm>
        <a:graphic>
          <a:graphicData uri="http://schemas.openxmlformats.org/drawingml/2006/table">
            <a:tbl>
              <a:tblPr/>
              <a:tblGrid>
                <a:gridCol w="84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34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6 октября 1921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Харьков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12 декабря 1997</a:t>
                      </a:r>
                      <a:r>
                        <a:rPr lang="ru-RU" sz="1200" u="none" dirty="0">
                          <a:effectLst/>
                        </a:rPr>
                        <a:t> (76 лет)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Москва"/>
                        </a:rPr>
                        <a:t>Москва</a:t>
                      </a:r>
                      <a:r>
                        <a:rPr lang="ru-RU" sz="1200" u="none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u="none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математика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53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Московский государственный университет"/>
                        </a:rPr>
                        <a:t>Московский государственный университет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59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степень,</a:t>
                      </a:r>
                      <a:r>
                        <a:rPr lang="ru-RU" sz="1200" baseline="0" dirty="0">
                          <a:effectLst/>
                        </a:rPr>
                        <a:t> звание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Доктор физико-математических наук"/>
                        </a:rPr>
                        <a:t>доктор 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ф.-м. наук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, профессор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8469131" y="518591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469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010" y="789196"/>
            <a:ext cx="10502153" cy="97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rgbClr val="0070C0"/>
                </a:solidFill>
              </a:rPr>
              <a:t>АВЛ</a:t>
            </a:r>
            <a:r>
              <a:rPr lang="ru-RU" sz="3000" b="1" dirty="0"/>
              <a:t>-дерево</a:t>
            </a:r>
            <a:r>
              <a:rPr lang="ru-RU" sz="3000" dirty="0"/>
              <a:t> </a:t>
            </a:r>
            <a:r>
              <a:rPr lang="ru-RU" dirty="0"/>
              <a:t>– это бинарное поисковое дерево, которое является </a:t>
            </a:r>
            <a:r>
              <a:rPr lang="ru-RU" dirty="0" err="1"/>
              <a:t>сблансированным</a:t>
            </a:r>
            <a:r>
              <a:rPr lang="en-US" dirty="0"/>
              <a:t> </a:t>
            </a:r>
            <a:r>
              <a:rPr lang="ru-RU" dirty="0"/>
              <a:t>по высоте.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366691"/>
            <a:ext cx="681471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61010" y="1790076"/>
            <a:ext cx="10031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b="1" dirty="0">
                <a:solidFill>
                  <a:srgbClr val="0070C0"/>
                </a:solidFill>
              </a:rPr>
              <a:t>АВЛ </a:t>
            </a:r>
            <a:r>
              <a:rPr lang="ru-RU" sz="2800" dirty="0"/>
              <a:t>— аббревиатура, образованная первыми буквами фамилий создателей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5606" y="23434"/>
            <a:ext cx="3937948" cy="129932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5"/>
                </a:solidFill>
              </a:rPr>
              <a:t>АВЛ-дерево 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3637" y="5764635"/>
            <a:ext cx="9766540" cy="3798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Нет, так как оно не поисковое.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313871" y="144303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614775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6049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094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810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845170" y="1899548"/>
            <a:ext cx="552079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799836" y="1899548"/>
            <a:ext cx="632594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94076" y="2777018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33723" y="2777018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73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5720" y="326321"/>
            <a:ext cx="4336061" cy="51857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5913" y="997564"/>
            <a:ext cx="9020284" cy="1898258"/>
          </a:xfrm>
        </p:spPr>
        <p:txBody>
          <a:bodyPr>
            <a:noAutofit/>
          </a:bodyPr>
          <a:lstStyle/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5913" y="2824276"/>
            <a:ext cx="10713950" cy="823912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Структуры данных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25720" y="3962178"/>
            <a:ext cx="5183188" cy="1672787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 деревья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accent5"/>
                </a:solidFill>
              </a:rPr>
              <a:t>АВЛ-дерево ?</a:t>
            </a:r>
            <a:endParaRPr lang="ru-RU" sz="4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975231" y="233775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32418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73970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32418" y="1908175"/>
            <a:ext cx="727485" cy="429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817090" y="2794272"/>
            <a:ext cx="241519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461196" y="2794272"/>
            <a:ext cx="497446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595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accent5"/>
                </a:solidFill>
              </a:rPr>
              <a:t>АВЛ-дерево ?</a:t>
            </a:r>
            <a:endParaRPr lang="ru-RU" sz="4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615796" y="267321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28903" y="381810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975231" y="3208050"/>
            <a:ext cx="460066" cy="679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408762" y="1968759"/>
            <a:ext cx="414067" cy="72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0190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5"/>
                </a:solidFill>
              </a:rPr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Овал 11"/>
          <p:cNvSpPr/>
          <p:nvPr/>
        </p:nvSpPr>
        <p:spPr>
          <a:xfrm>
            <a:off x="5187361" y="305835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3" name="Прямая со стрелкой 22"/>
          <p:cNvCxnSpPr>
            <a:stCxn id="4" idx="4"/>
            <a:endCxn id="12" idx="0"/>
          </p:cNvCxnSpPr>
          <p:nvPr/>
        </p:nvCxnSpPr>
        <p:spPr>
          <a:xfrm flipH="1">
            <a:off x="5472033" y="2523514"/>
            <a:ext cx="20118" cy="534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7034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5"/>
                </a:solidFill>
              </a:rPr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42075" y="2320505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5525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088" y="563240"/>
            <a:ext cx="9818512" cy="2270271"/>
          </a:xfrm>
        </p:spPr>
        <p:txBody>
          <a:bodyPr>
            <a:normAutofit lnSpcReduction="10000"/>
          </a:bodyPr>
          <a:lstStyle/>
          <a:p>
            <a:pPr marL="0" lvl="0" indent="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56364"/>
              </p:ext>
            </p:extLst>
          </p:nvPr>
        </p:nvGraphicFramePr>
        <p:xfrm>
          <a:off x="2757099" y="2833511"/>
          <a:ext cx="7364284" cy="61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3" imgW="3035160" imgH="266400" progId="Equation.DSMT4">
                  <p:embed/>
                </p:oleObj>
              </mc:Choice>
              <mc:Fallback>
                <p:oleObj name="Equation" r:id="rId3" imgW="3035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099" y="2833511"/>
                        <a:ext cx="7364284" cy="613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809044" y="1021706"/>
            <a:ext cx="0" cy="252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52" y="60679"/>
            <a:ext cx="114041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доказательства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утверждения оценивают 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максимальное и минимальное число внутренних вершин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2000" b="1" baseline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аксимальное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число внутренних вершин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оценивается достаточно просто, так как АВЛ-дерево является бинарным деревом, то подсчитаем максимальное число внутренних вершин у полного  бинарного  дерева высоты 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58155"/>
              </p:ext>
            </p:extLst>
          </p:nvPr>
        </p:nvGraphicFramePr>
        <p:xfrm>
          <a:off x="1894447" y="2062031"/>
          <a:ext cx="81581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Equation" r:id="rId3" imgW="5117760" imgH="291960" progId="Equation.DSMT4">
                  <p:embed/>
                </p:oleObj>
              </mc:Choice>
              <mc:Fallback>
                <p:oleObj name="Equation" r:id="rId3" imgW="511776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47" y="2062031"/>
                        <a:ext cx="8158162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638434" y="2934898"/>
            <a:ext cx="5424149" cy="2975513"/>
            <a:chOff x="197288" y="3418778"/>
            <a:chExt cx="5653806" cy="282526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5" name="Прямая со стрелкой 34"/>
              <p:cNvCxnSpPr>
                <a:stCxn id="32" idx="4"/>
                <a:endCxn id="27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32" idx="4"/>
                <a:endCxn id="26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Овал 38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3" name="Прямая со стрелкой 42"/>
              <p:cNvCxnSpPr>
                <a:stCxn id="31" idx="4"/>
                <a:endCxn id="42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0" idx="4"/>
                <a:endCxn id="41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30" idx="4"/>
                <a:endCxn id="40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97288" y="4965025"/>
              <a:ext cx="528331" cy="35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Прямая со стрелкой 17"/>
            <p:cNvCxnSpPr>
              <a:stCxn id="31" idx="4"/>
              <a:endCxn id="39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29" idx="4"/>
              <a:endCxn id="16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29" idx="4"/>
              <a:endCxn id="17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28" idx="4"/>
              <a:endCxn id="15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8" idx="4"/>
              <a:endCxn id="14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09475" y="2934898"/>
            <a:ext cx="55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704685" y="3749136"/>
            <a:ext cx="3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208943" y="4419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7700" y="4462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09640" y="45318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29977" y="40975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10487"/>
              </p:ext>
            </p:extLst>
          </p:nvPr>
        </p:nvGraphicFramePr>
        <p:xfrm>
          <a:off x="5625620" y="2934898"/>
          <a:ext cx="6195010" cy="51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" name="Equation" r:id="rId6" imgW="3035160" imgH="266400" progId="Equation.DSMT4">
                  <p:embed/>
                </p:oleObj>
              </mc:Choice>
              <mc:Fallback>
                <p:oleObj name="Equation" r:id="rId6" imgW="3035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620" y="2934898"/>
                        <a:ext cx="6195010" cy="51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3090" y="2831080"/>
            <a:ext cx="2255794" cy="795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7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2" grpId="0"/>
      <p:bldP spid="48" grpId="0"/>
      <p:bldP spid="49" grpId="0"/>
      <p:bldP spid="50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749" y="250611"/>
            <a:ext cx="112551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минимального числа внутренних вершин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свойства чисел Фибоначчи. 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0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внутренних вершин АВЛ дерева высоты </a:t>
            </a:r>
            <a:r>
              <a:rPr lang="en-US" alt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минимальным числом внутренних вершин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94033"/>
              </p:ext>
            </p:extLst>
          </p:nvPr>
        </p:nvGraphicFramePr>
        <p:xfrm>
          <a:off x="3775289" y="2704614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289" y="2704614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663222" y="182027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33483" y="1791326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450073" y="267741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522186" y="2449917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193162" y="319015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842664" y="2871699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805028" y="24654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03730" y="1753118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65201" y="2201692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363903" y="2201692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6352"/>
              </p:ext>
            </p:extLst>
          </p:nvPr>
        </p:nvGraphicFramePr>
        <p:xfrm>
          <a:off x="3775289" y="5079265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" name="Equation" r:id="rId6" imgW="914400" imgH="196920" progId="Equation.DSMT4">
                  <p:embed/>
                </p:oleObj>
              </mc:Choice>
              <mc:Fallback>
                <p:oleObj name="Equation" r:id="rId6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289" y="5079265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3522186" y="4824568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035247" y="5631800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842664" y="5246350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05028" y="484012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103730" y="4127769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3033628" y="4576343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3332330" y="4576343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710246" y="223990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865263" y="4163589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681853" y="50496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942026" y="4612163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2528490" y="3373426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757090" y="3822000"/>
            <a:ext cx="575240" cy="3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4110" y="145094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85260" y="14136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03730" y="14060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139053" y="319015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631355" y="2489943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h+1 </a:t>
            </a:r>
            <a:r>
              <a:rPr lang="ru-RU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h-1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5616382" y="2951608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h+1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h-1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sz="24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5760012" y="3466427"/>
            <a:ext cx="4370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выполним замену переменной:</a:t>
            </a:r>
            <a:r>
              <a:rPr lang="ru-RU" alt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2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896925" y="5177785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h+1 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+F'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endParaRPr lang="ru-RU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5275" y="4084513"/>
            <a:ext cx="1058495" cy="182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2727853" y="4062776"/>
            <a:ext cx="1833071" cy="21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501914" y="465546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9242" y="46372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cxnSp>
        <p:nvCxnSpPr>
          <p:cNvPr id="71" name="Прямая со стрелкой 70"/>
          <p:cNvCxnSpPr>
            <a:stCxn id="45" idx="4"/>
          </p:cNvCxnSpPr>
          <p:nvPr/>
        </p:nvCxnSpPr>
        <p:spPr>
          <a:xfrm flipH="1">
            <a:off x="2125436" y="3822000"/>
            <a:ext cx="631654" cy="34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авая фигурная скобка 2"/>
          <p:cNvSpPr/>
          <p:nvPr/>
        </p:nvSpPr>
        <p:spPr>
          <a:xfrm rot="5400000">
            <a:off x="7635920" y="2214597"/>
            <a:ext cx="457360" cy="42295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>
            <a:off x="7762251" y="4719306"/>
            <a:ext cx="204698" cy="289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631355" y="5834046"/>
            <a:ext cx="604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Какая связь 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??? 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число Фибоначчи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14878" y="1255438"/>
            <a:ext cx="7682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принцип построения деревьев напоминает построение чисел Фибоначчи, то такие деревья обычно называют деревьями Фибоначчи. </a:t>
            </a:r>
            <a:endParaRPr lang="ru-RU" altLang="ru-RU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" grpId="0" animBg="1"/>
      <p:bldP spid="4" grpId="0" animBg="1"/>
      <p:bldP spid="4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254"/>
              </p:ext>
            </p:extLst>
          </p:nvPr>
        </p:nvGraphicFramePr>
        <p:xfrm>
          <a:off x="3159973" y="1742241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3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973" y="1742241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47906" y="85789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167" y="828953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34757" y="171504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906870" y="1487544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577846" y="222778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227348" y="1909326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89712" y="15031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488414" y="790745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449885" y="1239319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748587" y="1239319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26793"/>
              </p:ext>
            </p:extLst>
          </p:nvPr>
        </p:nvGraphicFramePr>
        <p:xfrm>
          <a:off x="3159973" y="4116892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4" name="Equation" r:id="rId6" imgW="914400" imgH="196920" progId="Equation.DSMT4">
                  <p:embed/>
                </p:oleObj>
              </mc:Choice>
              <mc:Fallback>
                <p:oleObj name="Equation" r:id="rId6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973" y="4116892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2906870" y="3862195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419931" y="4669427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227348" y="4283977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189712" y="3877756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488414" y="3165396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2418312" y="3613970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2717014" y="3613970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094930" y="1277527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249947" y="3201216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066537" y="40873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326710" y="364979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852364" y="2558496"/>
            <a:ext cx="457200" cy="4485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1510120" y="3007070"/>
            <a:ext cx="602417" cy="19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080964" y="3007070"/>
            <a:ext cx="636050" cy="158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794" y="48856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69944" y="45127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2488414" y="44370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252" y="212425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51822"/>
              </p:ext>
            </p:extLst>
          </p:nvPr>
        </p:nvGraphicFramePr>
        <p:xfrm>
          <a:off x="4110072" y="628371"/>
          <a:ext cx="201108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422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ru-RU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ru-RU" sz="20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ru-RU" sz="200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ru-RU" sz="20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F'</a:t>
                      </a:r>
                      <a:r>
                        <a:rPr lang="en-US" altLang="ru-RU" sz="200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ru-RU" sz="20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pPr algn="l"/>
                      <a:r>
                        <a:rPr lang="ru-RU" sz="18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75128" y="220441"/>
            <a:ext cx="252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dirty="0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844801"/>
              </p:ext>
            </p:extLst>
          </p:nvPr>
        </p:nvGraphicFramePr>
        <p:xfrm>
          <a:off x="6670844" y="2227902"/>
          <a:ext cx="5339318" cy="185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5" name="Equation" r:id="rId7" imgW="3162240" imgH="1384200" progId="Equation.DSMT4">
                  <p:embed/>
                </p:oleObj>
              </mc:Choice>
              <mc:Fallback>
                <p:oleObj name="Equation" r:id="rId7" imgW="316224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0844" y="2227902"/>
                        <a:ext cx="5339318" cy="1859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66042"/>
              </p:ext>
            </p:extLst>
          </p:nvPr>
        </p:nvGraphicFramePr>
        <p:xfrm>
          <a:off x="6987774" y="4560368"/>
          <a:ext cx="4421465" cy="36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6" name="Equation" r:id="rId9" imgW="3035160" imgH="266400" progId="Equation.DSMT4">
                  <p:embed/>
                </p:oleObj>
              </mc:Choice>
              <mc:Fallback>
                <p:oleObj name="Equation" r:id="rId9" imgW="3035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7774" y="4560368"/>
                        <a:ext cx="4421465" cy="36829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260119" y="4418892"/>
            <a:ext cx="3149119" cy="7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835336" y="5263920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Теорема доказана.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27607" y="883119"/>
            <a:ext cx="252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altLang="ru-RU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479822" y="0"/>
            <a:ext cx="79022" cy="6873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7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15" y="1423358"/>
            <a:ext cx="10956985" cy="4753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513" y="1007858"/>
            <a:ext cx="10027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Операции поиска, добавления и удаления элементов для АВЛ-деревьев осуществляются точно также, как и для бинарных поисковых деревьев.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5534" y="3015330"/>
            <a:ext cx="100276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3200" dirty="0"/>
              <a:t>Однако, после добавления</a:t>
            </a:r>
            <a:r>
              <a:rPr lang="en-US" sz="3200" dirty="0"/>
              <a:t>/</a:t>
            </a:r>
            <a:r>
              <a:rPr lang="ru-RU" sz="3200" dirty="0"/>
              <a:t>удаления элемента может нарушится свойство сбалансированности по высотам и его нужно восстановить. </a:t>
            </a:r>
            <a:endParaRPr lang="en-US" sz="3200" dirty="0"/>
          </a:p>
          <a:p>
            <a:pPr lvl="2" algn="just"/>
            <a:r>
              <a:rPr lang="ru-RU" sz="2800" dirty="0"/>
              <a:t>Восстановление выполняют каждый раз, как только происходит нарушение сбалансированности.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30944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251" y="86298"/>
            <a:ext cx="11199967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sz="3200" dirty="0"/>
              <a:t>Разбалансировка после добавления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6921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8956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474235" y="2525732"/>
            <a:ext cx="606715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525732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70024"/>
            <a:ext cx="531953" cy="33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574823" y="2115734"/>
            <a:ext cx="1080824" cy="394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269256" y="2432035"/>
            <a:ext cx="772783" cy="5814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49951" y="1597159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добавления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7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3517" y="2424901"/>
            <a:ext cx="3243532" cy="1010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714718" y="482907"/>
            <a:ext cx="3626411" cy="13986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</a:p>
          <a:p>
            <a:pPr marL="0" indent="0" algn="ctr">
              <a:buNone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3347049" y="0"/>
            <a:ext cx="0" cy="6873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7693988" y="354562"/>
            <a:ext cx="3841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17904" y="2036402"/>
            <a:ext cx="520665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высота дерева</a:t>
            </a:r>
          </a:p>
          <a:p>
            <a:pPr lvl="1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дерево не сбалансировано, то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h=O(n)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450978" y="2036402"/>
            <a:ext cx="8402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551290" y="0"/>
            <a:ext cx="1" cy="2036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988" y="158466"/>
            <a:ext cx="10515600" cy="78622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Разбалансировка после  удаления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1456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15446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471081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1537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7111" y="1401200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удаления 3</a:t>
            </a:r>
          </a:p>
        </p:txBody>
      </p:sp>
      <p:sp>
        <p:nvSpPr>
          <p:cNvPr id="19" name="Овал 18"/>
          <p:cNvSpPr/>
          <p:nvPr/>
        </p:nvSpPr>
        <p:spPr>
          <a:xfrm>
            <a:off x="5106833" y="382834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" name="Прямая со стрелкой 5"/>
          <p:cNvCxnSpPr>
            <a:stCxn id="10" idx="3"/>
            <a:endCxn id="19" idx="7"/>
          </p:cNvCxnSpPr>
          <p:nvPr/>
        </p:nvCxnSpPr>
        <p:spPr>
          <a:xfrm flipH="1">
            <a:off x="5592798" y="3415373"/>
            <a:ext cx="267403" cy="49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437636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>
            <a:stCxn id="12" idx="3"/>
            <a:endCxn id="20" idx="7"/>
          </p:cNvCxnSpPr>
          <p:nvPr/>
        </p:nvCxnSpPr>
        <p:spPr>
          <a:xfrm flipH="1">
            <a:off x="3923601" y="3415373"/>
            <a:ext cx="375223" cy="47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7"/>
          </p:cNvCxnSpPr>
          <p:nvPr/>
        </p:nvCxnSpPr>
        <p:spPr>
          <a:xfrm flipH="1">
            <a:off x="4701411" y="2471081"/>
            <a:ext cx="405422" cy="56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6346166" y="2355011"/>
            <a:ext cx="563592" cy="6038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06833" y="3493698"/>
            <a:ext cx="669990" cy="11473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Балансировки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4108" cy="22010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LL</a:t>
            </a:r>
            <a:r>
              <a:rPr lang="ru-RU" dirty="0"/>
              <a:t> поворот (малое правое вращение, одинарный правый поворот)</a:t>
            </a:r>
          </a:p>
          <a:p>
            <a:pPr marL="0" indent="0">
              <a:buNone/>
            </a:pPr>
            <a:r>
              <a:rPr lang="en-US" b="1" dirty="0"/>
              <a:t>RR</a:t>
            </a:r>
            <a:r>
              <a:rPr lang="ru-RU" dirty="0"/>
              <a:t> поворот (малое левое вращение, одинарный левый поворот)</a:t>
            </a:r>
          </a:p>
          <a:p>
            <a:pPr marL="0" indent="0">
              <a:buNone/>
            </a:pPr>
            <a:r>
              <a:rPr lang="en-US" b="1" dirty="0"/>
              <a:t>LR</a:t>
            </a:r>
            <a:r>
              <a:rPr lang="en-US" dirty="0"/>
              <a:t> </a:t>
            </a:r>
            <a:r>
              <a:rPr lang="ru-RU" dirty="0"/>
              <a:t>поворот (большое правое вращение, двойной правый поворот)</a:t>
            </a:r>
          </a:p>
          <a:p>
            <a:pPr marL="0" indent="0">
              <a:buNone/>
            </a:pPr>
            <a:r>
              <a:rPr lang="en-US" b="1" dirty="0"/>
              <a:t>RL</a:t>
            </a:r>
            <a:r>
              <a:rPr lang="en-US" dirty="0"/>
              <a:t> </a:t>
            </a:r>
            <a:r>
              <a:rPr lang="ru-RU" dirty="0"/>
              <a:t>поворот (большое левое вращение, двойной левый поворот)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3991"/>
          <p:cNvSpPr txBox="1">
            <a:spLocks noChangeArrowheads="1"/>
          </p:cNvSpPr>
          <p:nvPr/>
        </p:nvSpPr>
        <p:spPr bwMode="auto">
          <a:xfrm>
            <a:off x="7973464" y="3729147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971"/>
          <p:cNvSpPr txBox="1">
            <a:spLocks noChangeArrowheads="1"/>
          </p:cNvSpPr>
          <p:nvPr/>
        </p:nvSpPr>
        <p:spPr bwMode="auto">
          <a:xfrm>
            <a:off x="6197100" y="4145300"/>
            <a:ext cx="448660" cy="2828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3967"/>
          <p:cNvSpPr txBox="1">
            <a:spLocks noChangeArrowheads="1"/>
          </p:cNvSpPr>
          <p:nvPr/>
        </p:nvSpPr>
        <p:spPr bwMode="auto">
          <a:xfrm>
            <a:off x="4346612" y="4190864"/>
            <a:ext cx="454253" cy="2805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h-1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Text Box 3968"/>
          <p:cNvSpPr txBox="1">
            <a:spLocks noChangeArrowheads="1"/>
          </p:cNvSpPr>
          <p:nvPr/>
        </p:nvSpPr>
        <p:spPr bwMode="auto">
          <a:xfrm>
            <a:off x="4996254" y="3963345"/>
            <a:ext cx="286777" cy="2709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04127" y="94268"/>
            <a:ext cx="7217932" cy="6165689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3944"/>
          <p:cNvSpPr txBox="1">
            <a:spLocks noChangeArrowheads="1"/>
          </p:cNvSpPr>
          <p:nvPr/>
        </p:nvSpPr>
        <p:spPr bwMode="auto">
          <a:xfrm>
            <a:off x="6331169" y="870666"/>
            <a:ext cx="858395" cy="280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945"/>
          <p:cNvSpPr>
            <a:spLocks noChangeArrowheads="1"/>
          </p:cNvSpPr>
          <p:nvPr/>
        </p:nvSpPr>
        <p:spPr bwMode="auto">
          <a:xfrm>
            <a:off x="5221137" y="3161948"/>
            <a:ext cx="656869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3947"/>
          <p:cNvSpPr>
            <a:spLocks noChangeArrowheads="1"/>
          </p:cNvSpPr>
          <p:nvPr/>
        </p:nvSpPr>
        <p:spPr bwMode="auto">
          <a:xfrm>
            <a:off x="6129643" y="4500931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3948"/>
          <p:cNvSpPr>
            <a:spLocks noChangeArrowheads="1"/>
          </p:cNvSpPr>
          <p:nvPr/>
        </p:nvSpPr>
        <p:spPr bwMode="auto">
          <a:xfrm>
            <a:off x="3402318" y="5259806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3949"/>
          <p:cNvSpPr>
            <a:spLocks noChangeArrowheads="1"/>
          </p:cNvSpPr>
          <p:nvPr/>
        </p:nvSpPr>
        <p:spPr bwMode="auto">
          <a:xfrm>
            <a:off x="4869282" y="5240177"/>
            <a:ext cx="506541" cy="492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950"/>
          <p:cNvSpPr>
            <a:spLocks noChangeArrowheads="1"/>
          </p:cNvSpPr>
          <p:nvPr/>
        </p:nvSpPr>
        <p:spPr bwMode="auto">
          <a:xfrm>
            <a:off x="4212414" y="4464538"/>
            <a:ext cx="656869" cy="424593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951"/>
          <p:cNvCxnSpPr>
            <a:cxnSpLocks noChangeShapeType="1"/>
          </p:cNvCxnSpPr>
          <p:nvPr/>
        </p:nvCxnSpPr>
        <p:spPr bwMode="auto">
          <a:xfrm flipH="1">
            <a:off x="4781695" y="4330269"/>
            <a:ext cx="656869" cy="21078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952"/>
          <p:cNvCxnSpPr>
            <a:cxnSpLocks noChangeShapeType="1"/>
          </p:cNvCxnSpPr>
          <p:nvPr/>
        </p:nvCxnSpPr>
        <p:spPr bwMode="auto">
          <a:xfrm>
            <a:off x="5801650" y="4283953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953"/>
          <p:cNvCxnSpPr>
            <a:cxnSpLocks noChangeShapeType="1"/>
          </p:cNvCxnSpPr>
          <p:nvPr/>
        </p:nvCxnSpPr>
        <p:spPr bwMode="auto">
          <a:xfrm flipH="1">
            <a:off x="3579336" y="4834918"/>
            <a:ext cx="758177" cy="4230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3954"/>
          <p:cNvCxnSpPr>
            <a:cxnSpLocks noChangeShapeType="1"/>
          </p:cNvCxnSpPr>
          <p:nvPr/>
        </p:nvCxnSpPr>
        <p:spPr bwMode="auto">
          <a:xfrm>
            <a:off x="4732554" y="4851977"/>
            <a:ext cx="354034" cy="387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3955"/>
          <p:cNvSpPr>
            <a:spLocks noChangeArrowheads="1"/>
          </p:cNvSpPr>
          <p:nvPr/>
        </p:nvSpPr>
        <p:spPr bwMode="auto">
          <a:xfrm>
            <a:off x="8098071" y="3196826"/>
            <a:ext cx="656869" cy="4238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Oval 3956"/>
          <p:cNvSpPr>
            <a:spLocks noChangeArrowheads="1"/>
          </p:cNvSpPr>
          <p:nvPr/>
        </p:nvSpPr>
        <p:spPr bwMode="auto">
          <a:xfrm>
            <a:off x="8098071" y="3972465"/>
            <a:ext cx="656869" cy="42156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3957"/>
          <p:cNvSpPr>
            <a:spLocks noChangeArrowheads="1"/>
          </p:cNvSpPr>
          <p:nvPr/>
        </p:nvSpPr>
        <p:spPr bwMode="auto">
          <a:xfrm>
            <a:off x="8703741" y="5240177"/>
            <a:ext cx="505452" cy="49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Oval 3958"/>
          <p:cNvSpPr>
            <a:spLocks noChangeArrowheads="1"/>
          </p:cNvSpPr>
          <p:nvPr/>
        </p:nvSpPr>
        <p:spPr bwMode="auto">
          <a:xfrm>
            <a:off x="9209191" y="4535050"/>
            <a:ext cx="655780" cy="4230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6" name="Line 3959"/>
          <p:cNvCxnSpPr>
            <a:cxnSpLocks noChangeShapeType="1"/>
          </p:cNvCxnSpPr>
          <p:nvPr/>
        </p:nvCxnSpPr>
        <p:spPr bwMode="auto">
          <a:xfrm>
            <a:off x="8452105" y="3620660"/>
            <a:ext cx="1089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3960"/>
          <p:cNvCxnSpPr>
            <a:cxnSpLocks noChangeShapeType="1"/>
          </p:cNvCxnSpPr>
          <p:nvPr/>
        </p:nvCxnSpPr>
        <p:spPr bwMode="auto">
          <a:xfrm flipH="1">
            <a:off x="7491310" y="4290151"/>
            <a:ext cx="657958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Line 3961"/>
          <p:cNvCxnSpPr>
            <a:cxnSpLocks noChangeShapeType="1"/>
          </p:cNvCxnSpPr>
          <p:nvPr/>
        </p:nvCxnSpPr>
        <p:spPr bwMode="auto">
          <a:xfrm>
            <a:off x="8703741" y="4324270"/>
            <a:ext cx="656869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3962"/>
          <p:cNvSpPr>
            <a:spLocks noChangeArrowheads="1"/>
          </p:cNvSpPr>
          <p:nvPr/>
        </p:nvSpPr>
        <p:spPr bwMode="auto">
          <a:xfrm>
            <a:off x="7188475" y="4500931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3963"/>
          <p:cNvSpPr>
            <a:spLocks noChangeArrowheads="1"/>
          </p:cNvSpPr>
          <p:nvPr/>
        </p:nvSpPr>
        <p:spPr bwMode="auto">
          <a:xfrm>
            <a:off x="9935457" y="5173035"/>
            <a:ext cx="505452" cy="490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AutoShape 3964"/>
          <p:cNvSpPr>
            <a:spLocks noChangeArrowheads="1"/>
          </p:cNvSpPr>
          <p:nvPr/>
        </p:nvSpPr>
        <p:spPr bwMode="auto">
          <a:xfrm>
            <a:off x="6226755" y="6045259"/>
            <a:ext cx="1212429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36" name="Text Box 3969"/>
          <p:cNvSpPr txBox="1">
            <a:spLocks noChangeArrowheads="1"/>
          </p:cNvSpPr>
          <p:nvPr/>
        </p:nvSpPr>
        <p:spPr bwMode="auto">
          <a:xfrm>
            <a:off x="3504345" y="5872517"/>
            <a:ext cx="655780" cy="283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970"/>
          <p:cNvSpPr txBox="1">
            <a:spLocks noChangeArrowheads="1"/>
          </p:cNvSpPr>
          <p:nvPr/>
        </p:nvSpPr>
        <p:spPr bwMode="auto">
          <a:xfrm>
            <a:off x="4858595" y="5873275"/>
            <a:ext cx="605670" cy="2828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972"/>
          <p:cNvSpPr txBox="1">
            <a:spLocks noChangeArrowheads="1"/>
          </p:cNvSpPr>
          <p:nvPr/>
        </p:nvSpPr>
        <p:spPr bwMode="auto">
          <a:xfrm>
            <a:off x="9957757" y="5874791"/>
            <a:ext cx="606759" cy="2812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73"/>
          <p:cNvSpPr txBox="1">
            <a:spLocks noChangeArrowheads="1"/>
          </p:cNvSpPr>
          <p:nvPr/>
        </p:nvSpPr>
        <p:spPr bwMode="auto">
          <a:xfrm>
            <a:off x="8766994" y="5874791"/>
            <a:ext cx="605670" cy="2812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 Box 3974"/>
          <p:cNvSpPr txBox="1">
            <a:spLocks noChangeArrowheads="1"/>
          </p:cNvSpPr>
          <p:nvPr/>
        </p:nvSpPr>
        <p:spPr bwMode="auto">
          <a:xfrm>
            <a:off x="8904178" y="3936071"/>
            <a:ext cx="605670" cy="283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Text Box 3975"/>
          <p:cNvSpPr txBox="1">
            <a:spLocks noChangeArrowheads="1"/>
          </p:cNvSpPr>
          <p:nvPr/>
        </p:nvSpPr>
        <p:spPr bwMode="auto">
          <a:xfrm>
            <a:off x="7226867" y="5014594"/>
            <a:ext cx="706978" cy="2828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Text Box 3976"/>
          <p:cNvSpPr txBox="1">
            <a:spLocks noChangeArrowheads="1"/>
          </p:cNvSpPr>
          <p:nvPr/>
        </p:nvSpPr>
        <p:spPr bwMode="auto">
          <a:xfrm>
            <a:off x="9372664" y="4238498"/>
            <a:ext cx="657958" cy="283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6466422" y="5545734"/>
            <a:ext cx="92663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" name="Line 3978"/>
          <p:cNvCxnSpPr>
            <a:cxnSpLocks noChangeShapeType="1"/>
          </p:cNvCxnSpPr>
          <p:nvPr/>
        </p:nvCxnSpPr>
        <p:spPr bwMode="auto">
          <a:xfrm flipH="1">
            <a:off x="8956466" y="4889129"/>
            <a:ext cx="351856" cy="3502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979"/>
          <p:cNvCxnSpPr>
            <a:cxnSpLocks noChangeShapeType="1"/>
          </p:cNvCxnSpPr>
          <p:nvPr/>
        </p:nvCxnSpPr>
        <p:spPr bwMode="auto">
          <a:xfrm>
            <a:off x="9762573" y="4889129"/>
            <a:ext cx="455342" cy="3161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3980"/>
          <p:cNvCxnSpPr>
            <a:cxnSpLocks noChangeShapeType="1"/>
          </p:cNvCxnSpPr>
          <p:nvPr/>
        </p:nvCxnSpPr>
        <p:spPr bwMode="auto">
          <a:xfrm>
            <a:off x="5515257" y="3580475"/>
            <a:ext cx="2178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3981"/>
          <p:cNvSpPr>
            <a:spLocks noChangeArrowheads="1"/>
          </p:cNvSpPr>
          <p:nvPr/>
        </p:nvSpPr>
        <p:spPr bwMode="auto">
          <a:xfrm>
            <a:off x="7089347" y="96543"/>
            <a:ext cx="655780" cy="4223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Oval 3982"/>
          <p:cNvSpPr>
            <a:spLocks noChangeArrowheads="1"/>
          </p:cNvSpPr>
          <p:nvPr/>
        </p:nvSpPr>
        <p:spPr bwMode="auto">
          <a:xfrm>
            <a:off x="7089347" y="869908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3983"/>
          <p:cNvSpPr>
            <a:spLocks noChangeArrowheads="1"/>
          </p:cNvSpPr>
          <p:nvPr/>
        </p:nvSpPr>
        <p:spPr bwMode="auto">
          <a:xfrm>
            <a:off x="7997851" y="1434767"/>
            <a:ext cx="506541" cy="492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3984"/>
          <p:cNvSpPr>
            <a:spLocks noChangeArrowheads="1"/>
          </p:cNvSpPr>
          <p:nvPr/>
        </p:nvSpPr>
        <p:spPr bwMode="auto">
          <a:xfrm>
            <a:off x="6735313" y="2173255"/>
            <a:ext cx="508719" cy="4943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Oval 3985"/>
          <p:cNvSpPr>
            <a:spLocks noChangeArrowheads="1"/>
          </p:cNvSpPr>
          <p:nvPr/>
        </p:nvSpPr>
        <p:spPr bwMode="auto">
          <a:xfrm>
            <a:off x="6079533" y="1398373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3" name="Line 3986"/>
          <p:cNvCxnSpPr>
            <a:cxnSpLocks noChangeShapeType="1"/>
          </p:cNvCxnSpPr>
          <p:nvPr/>
        </p:nvCxnSpPr>
        <p:spPr bwMode="auto">
          <a:xfrm flipH="1">
            <a:off x="6482587" y="1187594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3987"/>
          <p:cNvCxnSpPr>
            <a:cxnSpLocks noChangeShapeType="1"/>
          </p:cNvCxnSpPr>
          <p:nvPr/>
        </p:nvCxnSpPr>
        <p:spPr bwMode="auto">
          <a:xfrm>
            <a:off x="7695016" y="1222471"/>
            <a:ext cx="654690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3988"/>
          <p:cNvCxnSpPr>
            <a:cxnSpLocks noChangeShapeType="1"/>
          </p:cNvCxnSpPr>
          <p:nvPr/>
        </p:nvCxnSpPr>
        <p:spPr bwMode="auto">
          <a:xfrm>
            <a:off x="6616052" y="1788469"/>
            <a:ext cx="352945" cy="3866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3991"/>
          <p:cNvSpPr txBox="1">
            <a:spLocks noChangeArrowheads="1"/>
          </p:cNvSpPr>
          <p:nvPr/>
        </p:nvSpPr>
        <p:spPr bwMode="auto">
          <a:xfrm>
            <a:off x="8046872" y="1968127"/>
            <a:ext cx="605670" cy="2820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9" name="Line 3992"/>
          <p:cNvCxnSpPr>
            <a:cxnSpLocks noChangeShapeType="1"/>
          </p:cNvCxnSpPr>
          <p:nvPr/>
        </p:nvCxnSpPr>
        <p:spPr bwMode="auto">
          <a:xfrm>
            <a:off x="7382378" y="512795"/>
            <a:ext cx="1089" cy="3533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3993"/>
          <p:cNvSpPr>
            <a:spLocks noChangeArrowheads="1"/>
          </p:cNvSpPr>
          <p:nvPr/>
        </p:nvSpPr>
        <p:spPr bwMode="auto">
          <a:xfrm>
            <a:off x="5119829" y="2209648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1" name="Line 3994"/>
          <p:cNvCxnSpPr>
            <a:cxnSpLocks noChangeShapeType="1"/>
          </p:cNvCxnSpPr>
          <p:nvPr/>
        </p:nvCxnSpPr>
        <p:spPr bwMode="auto">
          <a:xfrm flipH="1">
            <a:off x="5422664" y="1787331"/>
            <a:ext cx="757088" cy="4223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3995"/>
          <p:cNvSpPr txBox="1">
            <a:spLocks noChangeArrowheads="1"/>
          </p:cNvSpPr>
          <p:nvPr/>
        </p:nvSpPr>
        <p:spPr bwMode="auto">
          <a:xfrm>
            <a:off x="5212421" y="2725235"/>
            <a:ext cx="605670" cy="2820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3" name="Text Box 3996"/>
          <p:cNvSpPr txBox="1">
            <a:spLocks noChangeArrowheads="1"/>
          </p:cNvSpPr>
          <p:nvPr/>
        </p:nvSpPr>
        <p:spPr bwMode="auto">
          <a:xfrm>
            <a:off x="5860752" y="1106332"/>
            <a:ext cx="605670" cy="2820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Line 3997"/>
          <p:cNvCxnSpPr>
            <a:cxnSpLocks noChangeShapeType="1"/>
          </p:cNvCxnSpPr>
          <p:nvPr/>
        </p:nvCxnSpPr>
        <p:spPr bwMode="auto">
          <a:xfrm>
            <a:off x="4441740" y="2175033"/>
            <a:ext cx="705889" cy="31768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47760"/>
              </p:ext>
            </p:extLst>
          </p:nvPr>
        </p:nvGraphicFramePr>
        <p:xfrm>
          <a:off x="7275487" y="962543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7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5487" y="962543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16949"/>
              </p:ext>
            </p:extLst>
          </p:nvPr>
        </p:nvGraphicFramePr>
        <p:xfrm>
          <a:off x="6251044" y="149071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1044" y="149071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995"/>
          <p:cNvSpPr txBox="1">
            <a:spLocks noChangeArrowheads="1"/>
          </p:cNvSpPr>
          <p:nvPr/>
        </p:nvSpPr>
        <p:spPr bwMode="auto">
          <a:xfrm>
            <a:off x="6716372" y="2730270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 Box 3991"/>
          <p:cNvSpPr txBox="1">
            <a:spLocks noChangeArrowheads="1"/>
          </p:cNvSpPr>
          <p:nvPr/>
        </p:nvSpPr>
        <p:spPr bwMode="auto">
          <a:xfrm>
            <a:off x="7565818" y="616304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53988"/>
              </p:ext>
            </p:extLst>
          </p:nvPr>
        </p:nvGraphicFramePr>
        <p:xfrm>
          <a:off x="5460984" y="406951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0984" y="406951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14766"/>
              </p:ext>
            </p:extLst>
          </p:nvPr>
        </p:nvGraphicFramePr>
        <p:xfrm>
          <a:off x="4431497" y="457704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1497" y="457704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Овал 71"/>
          <p:cNvSpPr/>
          <p:nvPr/>
        </p:nvSpPr>
        <p:spPr>
          <a:xfrm>
            <a:off x="4152897" y="1826475"/>
            <a:ext cx="292625" cy="2902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6112"/>
              </p:ext>
            </p:extLst>
          </p:nvPr>
        </p:nvGraphicFramePr>
        <p:xfrm>
          <a:off x="9420948" y="466660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0948" y="466660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99640"/>
              </p:ext>
            </p:extLst>
          </p:nvPr>
        </p:nvGraphicFramePr>
        <p:xfrm>
          <a:off x="8337918" y="40928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"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37918" y="409283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Прямая соединительная линия 75"/>
          <p:cNvCxnSpPr/>
          <p:nvPr/>
        </p:nvCxnSpPr>
        <p:spPr>
          <a:xfrm>
            <a:off x="5378207" y="3729147"/>
            <a:ext cx="27409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72808" y="4376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888545" y="489791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ru-RU" dirty="0"/>
              <a:t> (≥)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9" name="Рисунок 78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0766" y="378788"/>
            <a:ext cx="280153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LL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(малое правое вращение)</a:t>
            </a:r>
          </a:p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левый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левого поддерева (</a:t>
            </a:r>
            <a:r>
              <a:rPr lang="en-US" dirty="0"/>
              <a:t>A) </a:t>
            </a:r>
            <a:r>
              <a:rPr lang="ru-RU" dirty="0"/>
              <a:t>больше (или равна) высоты его правого поддерева (В)</a:t>
            </a:r>
            <a:r>
              <a:rPr lang="en-US" dirty="0"/>
              <a:t>;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791377" y="3064620"/>
            <a:ext cx="6649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946"/>
          <p:cNvSpPr>
            <a:spLocks noChangeArrowheads="1"/>
          </p:cNvSpPr>
          <p:nvPr/>
        </p:nvSpPr>
        <p:spPr bwMode="auto">
          <a:xfrm>
            <a:off x="5221137" y="3936071"/>
            <a:ext cx="656869" cy="423834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141ABD95-5699-47C2-BD38-E4A3F5AF4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21387"/>
              </p:ext>
            </p:extLst>
          </p:nvPr>
        </p:nvGraphicFramePr>
        <p:xfrm>
          <a:off x="5476808" y="4018554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65" name="Объект 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6808" y="4018554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8" grpId="0" animBg="1"/>
      <p:bldP spid="34" grpId="0" animBg="1"/>
      <p:bldP spid="35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2" grpId="0" animBg="1"/>
      <p:bldP spid="67" grpId="0"/>
      <p:bldP spid="75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225" y="74824"/>
            <a:ext cx="2771692" cy="1325563"/>
          </a:xfrm>
        </p:spPr>
        <p:txBody>
          <a:bodyPr/>
          <a:lstStyle/>
          <a:p>
            <a:r>
              <a:rPr lang="en-US" b="1" dirty="0"/>
              <a:t>LL-</a:t>
            </a:r>
            <a:r>
              <a:rPr lang="ru-RU" b="1" dirty="0"/>
              <a:t>поворот</a:t>
            </a:r>
          </a:p>
        </p:txBody>
      </p:sp>
      <p:sp>
        <p:nvSpPr>
          <p:cNvPr id="4" name="Овал 3"/>
          <p:cNvSpPr/>
          <p:nvPr/>
        </p:nvSpPr>
        <p:spPr>
          <a:xfrm>
            <a:off x="2711320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Овал 5"/>
          <p:cNvSpPr/>
          <p:nvPr/>
        </p:nvSpPr>
        <p:spPr>
          <a:xfrm>
            <a:off x="2090219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3346799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5471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711320" y="383351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Прямая со стрелкой 15"/>
          <p:cNvCxnSpPr>
            <a:stCxn id="4" idx="3"/>
            <a:endCxn id="6" idx="7"/>
          </p:cNvCxnSpPr>
          <p:nvPr/>
        </p:nvCxnSpPr>
        <p:spPr>
          <a:xfrm flipH="1">
            <a:off x="2561457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3"/>
            <a:endCxn id="9" idx="7"/>
          </p:cNvCxnSpPr>
          <p:nvPr/>
        </p:nvCxnSpPr>
        <p:spPr>
          <a:xfrm flipH="1">
            <a:off x="1816709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H="1">
            <a:off x="1046422" y="4140225"/>
            <a:ext cx="379901" cy="37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5"/>
            <a:endCxn id="14" idx="1"/>
          </p:cNvCxnSpPr>
          <p:nvPr/>
        </p:nvCxnSpPr>
        <p:spPr>
          <a:xfrm>
            <a:off x="2561457" y="3519123"/>
            <a:ext cx="230715" cy="38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5"/>
            <a:endCxn id="8" idx="1"/>
          </p:cNvCxnSpPr>
          <p:nvPr/>
        </p:nvCxnSpPr>
        <p:spPr>
          <a:xfrm>
            <a:off x="3182558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7112245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491144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747724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746396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12245" y="3901894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>
            <a:stCxn id="26" idx="3"/>
            <a:endCxn id="27" idx="7"/>
          </p:cNvCxnSpPr>
          <p:nvPr/>
        </p:nvCxnSpPr>
        <p:spPr>
          <a:xfrm flipH="1">
            <a:off x="6962382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7" idx="3"/>
            <a:endCxn id="29" idx="7"/>
          </p:cNvCxnSpPr>
          <p:nvPr/>
        </p:nvCxnSpPr>
        <p:spPr>
          <a:xfrm flipH="1">
            <a:off x="6217634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5"/>
            <a:endCxn id="28" idx="1"/>
          </p:cNvCxnSpPr>
          <p:nvPr/>
        </p:nvCxnSpPr>
        <p:spPr>
          <a:xfrm>
            <a:off x="7583483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82677"/>
              </p:ext>
            </p:extLst>
          </p:nvPr>
        </p:nvGraphicFramePr>
        <p:xfrm>
          <a:off x="2361907" y="2372264"/>
          <a:ext cx="298898" cy="47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52280" imgH="279360" progId="Equation.DSMT4">
                  <p:embed/>
                </p:oleObj>
              </mc:Choice>
              <mc:Fallback>
                <p:oleObj name="Equation" r:id="rId3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1907" y="2372264"/>
                        <a:ext cx="298898" cy="47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31014"/>
              </p:ext>
            </p:extLst>
          </p:nvPr>
        </p:nvGraphicFramePr>
        <p:xfrm>
          <a:off x="1738547" y="2855355"/>
          <a:ext cx="368524" cy="51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164880" imgH="279360" progId="Equation.DSMT4">
                  <p:embed/>
                </p:oleObj>
              </mc:Choice>
              <mc:Fallback>
                <p:oleObj name="Equation" r:id="rId5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547" y="2855355"/>
                        <a:ext cx="368524" cy="51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719"/>
              </p:ext>
            </p:extLst>
          </p:nvPr>
        </p:nvGraphicFramePr>
        <p:xfrm>
          <a:off x="7305740" y="2038376"/>
          <a:ext cx="358595" cy="43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7" imgW="164880" imgH="279360" progId="Equation.DSMT4">
                  <p:embed/>
                </p:oleObj>
              </mc:Choice>
              <mc:Fallback>
                <p:oleObj name="Equation" r:id="rId7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5740" y="2038376"/>
                        <a:ext cx="358595" cy="43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440817" y="3935441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99690"/>
              </p:ext>
            </p:extLst>
          </p:nvPr>
        </p:nvGraphicFramePr>
        <p:xfrm>
          <a:off x="8096857" y="2705608"/>
          <a:ext cx="343959" cy="4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9" imgW="152280" imgH="279360" progId="Equation.DSMT4">
                  <p:embed/>
                </p:oleObj>
              </mc:Choice>
              <mc:Fallback>
                <p:oleObj name="Equation" r:id="rId9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857" y="2705608"/>
                        <a:ext cx="343959" cy="493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Прямая со стрелкой 51"/>
          <p:cNvCxnSpPr>
            <a:stCxn id="28" idx="3"/>
            <a:endCxn id="30" idx="0"/>
          </p:cNvCxnSpPr>
          <p:nvPr/>
        </p:nvCxnSpPr>
        <p:spPr>
          <a:xfrm flipH="1">
            <a:off x="7388290" y="3618327"/>
            <a:ext cx="440286" cy="283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8" idx="5"/>
            <a:endCxn id="45" idx="0"/>
          </p:cNvCxnSpPr>
          <p:nvPr/>
        </p:nvCxnSpPr>
        <p:spPr>
          <a:xfrm>
            <a:off x="8218962" y="3618327"/>
            <a:ext cx="497900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61457" y="1690688"/>
            <a:ext cx="319766" cy="681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7" name="Овал 36"/>
          <p:cNvSpPr/>
          <p:nvPr/>
        </p:nvSpPr>
        <p:spPr>
          <a:xfrm>
            <a:off x="575184" y="444523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AutoShape 3964"/>
          <p:cNvSpPr>
            <a:spLocks noChangeArrowheads="1"/>
          </p:cNvSpPr>
          <p:nvPr/>
        </p:nvSpPr>
        <p:spPr bwMode="auto">
          <a:xfrm>
            <a:off x="4224431" y="5025170"/>
            <a:ext cx="1217175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4465036" y="4525645"/>
            <a:ext cx="930267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45" grpId="0" animBg="1"/>
      <p:bldP spid="37" grpId="0" animBg="1"/>
      <p:bldP spid="43" grpId="0" animBg="1"/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977"/>
          <p:cNvSpPr txBox="1">
            <a:spLocks noChangeArrowheads="1"/>
          </p:cNvSpPr>
          <p:nvPr/>
        </p:nvSpPr>
        <p:spPr bwMode="auto">
          <a:xfrm>
            <a:off x="6758412" y="5719801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831"/>
          <p:cNvSpPr txBox="1">
            <a:spLocks noChangeArrowheads="1"/>
          </p:cNvSpPr>
          <p:nvPr/>
        </p:nvSpPr>
        <p:spPr bwMode="auto">
          <a:xfrm>
            <a:off x="3664027" y="3245597"/>
            <a:ext cx="501650" cy="2478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</a:p>
          <a:p>
            <a:pPr>
              <a:spcAft>
                <a:spcPts val="0"/>
              </a:spcAft>
            </a:pP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832"/>
          <p:cNvSpPr txBox="1">
            <a:spLocks noChangeArrowheads="1"/>
          </p:cNvSpPr>
          <p:nvPr/>
        </p:nvSpPr>
        <p:spPr bwMode="auto">
          <a:xfrm>
            <a:off x="5312229" y="3301740"/>
            <a:ext cx="454576" cy="250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h-1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Text Box 3827"/>
          <p:cNvSpPr txBox="1">
            <a:spLocks noChangeArrowheads="1"/>
          </p:cNvSpPr>
          <p:nvPr/>
        </p:nvSpPr>
        <p:spPr bwMode="auto">
          <a:xfrm>
            <a:off x="9582285" y="3083060"/>
            <a:ext cx="555402" cy="3731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824"/>
          <p:cNvSpPr txBox="1">
            <a:spLocks noChangeArrowheads="1"/>
          </p:cNvSpPr>
          <p:nvPr/>
        </p:nvSpPr>
        <p:spPr bwMode="auto">
          <a:xfrm>
            <a:off x="8099364" y="3072716"/>
            <a:ext cx="514386" cy="2791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83972" y="1681318"/>
            <a:ext cx="5741149" cy="4485006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Oval 3798"/>
          <p:cNvSpPr>
            <a:spLocks noChangeArrowheads="1"/>
          </p:cNvSpPr>
          <p:nvPr/>
        </p:nvSpPr>
        <p:spPr bwMode="auto">
          <a:xfrm>
            <a:off x="8910677" y="1681318"/>
            <a:ext cx="513534" cy="5612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799"/>
          <p:cNvSpPr>
            <a:spLocks noChangeArrowheads="1"/>
          </p:cNvSpPr>
          <p:nvPr/>
        </p:nvSpPr>
        <p:spPr bwMode="auto">
          <a:xfrm>
            <a:off x="8910677" y="2708273"/>
            <a:ext cx="513534" cy="564272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800"/>
          <p:cNvSpPr>
            <a:spLocks noChangeArrowheads="1"/>
          </p:cNvSpPr>
          <p:nvPr/>
        </p:nvSpPr>
        <p:spPr bwMode="auto">
          <a:xfrm>
            <a:off x="9621591" y="3457618"/>
            <a:ext cx="397326" cy="6547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801"/>
          <p:cNvSpPr>
            <a:spLocks noChangeArrowheads="1"/>
          </p:cNvSpPr>
          <p:nvPr/>
        </p:nvSpPr>
        <p:spPr bwMode="auto">
          <a:xfrm>
            <a:off x="7444415" y="4485579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802"/>
          <p:cNvSpPr>
            <a:spLocks noChangeArrowheads="1"/>
          </p:cNvSpPr>
          <p:nvPr/>
        </p:nvSpPr>
        <p:spPr bwMode="auto">
          <a:xfrm>
            <a:off x="8632975" y="4440315"/>
            <a:ext cx="397326" cy="6527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803"/>
          <p:cNvSpPr>
            <a:spLocks noChangeArrowheads="1"/>
          </p:cNvSpPr>
          <p:nvPr/>
        </p:nvSpPr>
        <p:spPr bwMode="auto">
          <a:xfrm>
            <a:off x="8118587" y="3411349"/>
            <a:ext cx="514388" cy="56024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804"/>
          <p:cNvCxnSpPr>
            <a:cxnSpLocks noChangeShapeType="1"/>
          </p:cNvCxnSpPr>
          <p:nvPr/>
        </p:nvCxnSpPr>
        <p:spPr bwMode="auto">
          <a:xfrm>
            <a:off x="9186668" y="2242573"/>
            <a:ext cx="1709" cy="465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3805"/>
          <p:cNvCxnSpPr>
            <a:cxnSpLocks noChangeShapeType="1"/>
          </p:cNvCxnSpPr>
          <p:nvPr/>
        </p:nvCxnSpPr>
        <p:spPr bwMode="auto">
          <a:xfrm flipH="1">
            <a:off x="8435594" y="3131728"/>
            <a:ext cx="513534" cy="2796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806"/>
          <p:cNvCxnSpPr>
            <a:cxnSpLocks noChangeShapeType="1"/>
          </p:cNvCxnSpPr>
          <p:nvPr/>
        </p:nvCxnSpPr>
        <p:spPr bwMode="auto">
          <a:xfrm>
            <a:off x="9384904" y="3177997"/>
            <a:ext cx="514388" cy="2796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3807"/>
          <p:cNvCxnSpPr>
            <a:cxnSpLocks noChangeShapeType="1"/>
          </p:cNvCxnSpPr>
          <p:nvPr/>
        </p:nvCxnSpPr>
        <p:spPr bwMode="auto">
          <a:xfrm flipH="1">
            <a:off x="7641796" y="3926335"/>
            <a:ext cx="595562" cy="5592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3808"/>
          <p:cNvCxnSpPr>
            <a:cxnSpLocks noChangeShapeType="1"/>
          </p:cNvCxnSpPr>
          <p:nvPr/>
        </p:nvCxnSpPr>
        <p:spPr bwMode="auto">
          <a:xfrm>
            <a:off x="8474899" y="3926335"/>
            <a:ext cx="276846" cy="5139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3809"/>
          <p:cNvSpPr>
            <a:spLocks noChangeArrowheads="1"/>
          </p:cNvSpPr>
          <p:nvPr/>
        </p:nvSpPr>
        <p:spPr bwMode="auto">
          <a:xfrm>
            <a:off x="4434137" y="1822134"/>
            <a:ext cx="515242" cy="56226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Oval 3810"/>
          <p:cNvSpPr>
            <a:spLocks noChangeArrowheads="1"/>
          </p:cNvSpPr>
          <p:nvPr/>
        </p:nvSpPr>
        <p:spPr bwMode="auto">
          <a:xfrm>
            <a:off x="4394832" y="2850096"/>
            <a:ext cx="514388" cy="55924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811"/>
          <p:cNvSpPr>
            <a:spLocks noChangeArrowheads="1"/>
          </p:cNvSpPr>
          <p:nvPr/>
        </p:nvSpPr>
        <p:spPr bwMode="auto">
          <a:xfrm>
            <a:off x="4869914" y="4532852"/>
            <a:ext cx="395618" cy="653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Line 3813"/>
          <p:cNvCxnSpPr>
            <a:cxnSpLocks noChangeShapeType="1"/>
          </p:cNvCxnSpPr>
          <p:nvPr/>
        </p:nvCxnSpPr>
        <p:spPr bwMode="auto">
          <a:xfrm>
            <a:off x="4671678" y="2383389"/>
            <a:ext cx="854" cy="4667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3814"/>
          <p:cNvCxnSpPr>
            <a:cxnSpLocks noChangeShapeType="1"/>
          </p:cNvCxnSpPr>
          <p:nvPr/>
        </p:nvCxnSpPr>
        <p:spPr bwMode="auto">
          <a:xfrm flipH="1">
            <a:off x="3918895" y="3271539"/>
            <a:ext cx="515242" cy="2796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Line 3815"/>
          <p:cNvCxnSpPr>
            <a:cxnSpLocks noChangeShapeType="1"/>
          </p:cNvCxnSpPr>
          <p:nvPr/>
        </p:nvCxnSpPr>
        <p:spPr bwMode="auto">
          <a:xfrm>
            <a:off x="4869914" y="3317807"/>
            <a:ext cx="514388" cy="28062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816"/>
          <p:cNvSpPr>
            <a:spLocks noChangeArrowheads="1"/>
          </p:cNvSpPr>
          <p:nvPr/>
        </p:nvSpPr>
        <p:spPr bwMode="auto">
          <a:xfrm>
            <a:off x="3681353" y="3551160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" name="Line 3817"/>
          <p:cNvCxnSpPr>
            <a:cxnSpLocks noChangeShapeType="1"/>
          </p:cNvCxnSpPr>
          <p:nvPr/>
        </p:nvCxnSpPr>
        <p:spPr bwMode="auto">
          <a:xfrm flipH="1">
            <a:off x="5066441" y="4112415"/>
            <a:ext cx="356312" cy="420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3818"/>
          <p:cNvCxnSpPr>
            <a:cxnSpLocks noChangeShapeType="1"/>
          </p:cNvCxnSpPr>
          <p:nvPr/>
        </p:nvCxnSpPr>
        <p:spPr bwMode="auto">
          <a:xfrm>
            <a:off x="5660294" y="4112415"/>
            <a:ext cx="397326" cy="3731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819"/>
          <p:cNvSpPr>
            <a:spLocks noChangeArrowheads="1"/>
          </p:cNvSpPr>
          <p:nvPr/>
        </p:nvSpPr>
        <p:spPr bwMode="auto">
          <a:xfrm>
            <a:off x="5852549" y="4486584"/>
            <a:ext cx="397326" cy="6527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 Box 3823"/>
          <p:cNvSpPr txBox="1">
            <a:spLocks noChangeArrowheads="1"/>
          </p:cNvSpPr>
          <p:nvPr/>
        </p:nvSpPr>
        <p:spPr bwMode="auto">
          <a:xfrm>
            <a:off x="8238212" y="2663011"/>
            <a:ext cx="534040" cy="363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Text Box 3825"/>
          <p:cNvSpPr txBox="1">
            <a:spLocks noChangeArrowheads="1"/>
          </p:cNvSpPr>
          <p:nvPr/>
        </p:nvSpPr>
        <p:spPr bwMode="auto">
          <a:xfrm>
            <a:off x="7481073" y="5237259"/>
            <a:ext cx="515242" cy="374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3826"/>
          <p:cNvSpPr txBox="1">
            <a:spLocks noChangeArrowheads="1"/>
          </p:cNvSpPr>
          <p:nvPr/>
        </p:nvSpPr>
        <p:spPr bwMode="auto">
          <a:xfrm>
            <a:off x="8669719" y="5217907"/>
            <a:ext cx="555402" cy="374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Text Box 3828"/>
          <p:cNvSpPr txBox="1">
            <a:spLocks noChangeArrowheads="1"/>
          </p:cNvSpPr>
          <p:nvPr/>
        </p:nvSpPr>
        <p:spPr bwMode="auto">
          <a:xfrm>
            <a:off x="5820078" y="5326454"/>
            <a:ext cx="397866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h-2</a:t>
            </a:r>
            <a:endParaRPr lang="ru-RU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 Box 3829"/>
          <p:cNvSpPr txBox="1">
            <a:spLocks noChangeArrowheads="1"/>
          </p:cNvSpPr>
          <p:nvPr/>
        </p:nvSpPr>
        <p:spPr bwMode="auto">
          <a:xfrm>
            <a:off x="4850688" y="5261067"/>
            <a:ext cx="515242" cy="374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830"/>
          <p:cNvSpPr txBox="1">
            <a:spLocks noChangeArrowheads="1"/>
          </p:cNvSpPr>
          <p:nvPr/>
        </p:nvSpPr>
        <p:spPr bwMode="auto">
          <a:xfrm>
            <a:off x="5027990" y="2802821"/>
            <a:ext cx="340077" cy="347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3812"/>
          <p:cNvSpPr>
            <a:spLocks noChangeArrowheads="1"/>
          </p:cNvSpPr>
          <p:nvPr/>
        </p:nvSpPr>
        <p:spPr bwMode="auto">
          <a:xfrm>
            <a:off x="5265531" y="3597429"/>
            <a:ext cx="514388" cy="5602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82586"/>
              </p:ext>
            </p:extLst>
          </p:nvPr>
        </p:nvGraphicFramePr>
        <p:xfrm>
          <a:off x="4534845" y="300104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8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4845" y="300104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262"/>
              </p:ext>
            </p:extLst>
          </p:nvPr>
        </p:nvGraphicFramePr>
        <p:xfrm>
          <a:off x="5384738" y="3736842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738" y="3736842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Прямая соединительная линия 54"/>
          <p:cNvCxnSpPr/>
          <p:nvPr/>
        </p:nvCxnSpPr>
        <p:spPr>
          <a:xfrm>
            <a:off x="4422027" y="2580107"/>
            <a:ext cx="41655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4365"/>
              </p:ext>
            </p:extLst>
          </p:nvPr>
        </p:nvGraphicFramePr>
        <p:xfrm>
          <a:off x="8296539" y="355610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0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6539" y="355610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97327"/>
              </p:ext>
            </p:extLst>
          </p:nvPr>
        </p:nvGraphicFramePr>
        <p:xfrm>
          <a:off x="9049326" y="2871939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1"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9326" y="2871939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15880" y="3080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60479" y="39277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 (</a:t>
            </a:r>
            <a:r>
              <a:rPr lang="en-US" sz="1400" dirty="0"/>
              <a:t>≥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786996" y="2580107"/>
            <a:ext cx="552091" cy="4209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2" name="Прямоугольник 51"/>
          <p:cNvSpPr/>
          <p:nvPr/>
        </p:nvSpPr>
        <p:spPr>
          <a:xfrm>
            <a:off x="231597" y="55215"/>
            <a:ext cx="280153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RR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(малое левое вращение)</a:t>
            </a:r>
          </a:p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правый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правого поддерева (С</a:t>
            </a:r>
            <a:r>
              <a:rPr lang="en-US" dirty="0"/>
              <a:t>) </a:t>
            </a:r>
            <a:r>
              <a:rPr lang="ru-RU" dirty="0"/>
              <a:t>больше (или равна) высоты его левого поддерева (В)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53" name="AutoShape 3964"/>
          <p:cNvSpPr>
            <a:spLocks noChangeArrowheads="1"/>
          </p:cNvSpPr>
          <p:nvPr/>
        </p:nvSpPr>
        <p:spPr bwMode="auto">
          <a:xfrm>
            <a:off x="6337736" y="5554650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33" grpId="0" animBg="1"/>
      <p:bldP spid="34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Line 3755"/>
          <p:cNvCxnSpPr>
            <a:cxnSpLocks noChangeShapeType="1"/>
          </p:cNvCxnSpPr>
          <p:nvPr/>
        </p:nvCxnSpPr>
        <p:spPr bwMode="auto">
          <a:xfrm>
            <a:off x="8123748" y="2840250"/>
            <a:ext cx="253080" cy="3781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Прямоугольник 4"/>
          <p:cNvSpPr/>
          <p:nvPr/>
        </p:nvSpPr>
        <p:spPr>
          <a:xfrm>
            <a:off x="3729069" y="1067923"/>
            <a:ext cx="5356860" cy="3849476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Oval 3748"/>
          <p:cNvSpPr>
            <a:spLocks noChangeArrowheads="1"/>
          </p:cNvSpPr>
          <p:nvPr/>
        </p:nvSpPr>
        <p:spPr bwMode="auto">
          <a:xfrm>
            <a:off x="8412759" y="1223351"/>
            <a:ext cx="469448" cy="4129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749"/>
          <p:cNvSpPr>
            <a:spLocks noChangeArrowheads="1"/>
          </p:cNvSpPr>
          <p:nvPr/>
        </p:nvSpPr>
        <p:spPr bwMode="auto">
          <a:xfrm>
            <a:off x="8393804" y="1974526"/>
            <a:ext cx="469448" cy="415139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750"/>
          <p:cNvSpPr>
            <a:spLocks noChangeArrowheads="1"/>
          </p:cNvSpPr>
          <p:nvPr/>
        </p:nvSpPr>
        <p:spPr bwMode="auto">
          <a:xfrm>
            <a:off x="8702552" y="3217650"/>
            <a:ext cx="363217" cy="4817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51"/>
          <p:cNvSpPr>
            <a:spLocks noChangeArrowheads="1"/>
          </p:cNvSpPr>
          <p:nvPr/>
        </p:nvSpPr>
        <p:spPr bwMode="auto">
          <a:xfrm>
            <a:off x="7581657" y="3216910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52"/>
          <p:cNvSpPr>
            <a:spLocks noChangeArrowheads="1"/>
          </p:cNvSpPr>
          <p:nvPr/>
        </p:nvSpPr>
        <p:spPr bwMode="auto">
          <a:xfrm>
            <a:off x="8231150" y="3216909"/>
            <a:ext cx="363217" cy="479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753"/>
          <p:cNvSpPr>
            <a:spLocks noChangeArrowheads="1"/>
          </p:cNvSpPr>
          <p:nvPr/>
        </p:nvSpPr>
        <p:spPr bwMode="auto">
          <a:xfrm>
            <a:off x="7798025" y="2461370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754"/>
          <p:cNvCxnSpPr>
            <a:cxnSpLocks noChangeShapeType="1"/>
          </p:cNvCxnSpPr>
          <p:nvPr/>
        </p:nvCxnSpPr>
        <p:spPr bwMode="auto">
          <a:xfrm>
            <a:off x="8665058" y="1636271"/>
            <a:ext cx="1562" cy="3426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756"/>
          <p:cNvSpPr>
            <a:spLocks noChangeArrowheads="1"/>
          </p:cNvSpPr>
          <p:nvPr/>
        </p:nvSpPr>
        <p:spPr bwMode="auto">
          <a:xfrm>
            <a:off x="4489090" y="1205564"/>
            <a:ext cx="471010" cy="4136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3757"/>
          <p:cNvSpPr>
            <a:spLocks noChangeArrowheads="1"/>
          </p:cNvSpPr>
          <p:nvPr/>
        </p:nvSpPr>
        <p:spPr bwMode="auto">
          <a:xfrm>
            <a:off x="4453159" y="1961842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758"/>
          <p:cNvSpPr>
            <a:spLocks noChangeArrowheads="1"/>
          </p:cNvSpPr>
          <p:nvPr/>
        </p:nvSpPr>
        <p:spPr bwMode="auto">
          <a:xfrm>
            <a:off x="4127436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759"/>
          <p:cNvSpPr>
            <a:spLocks noChangeArrowheads="1"/>
          </p:cNvSpPr>
          <p:nvPr/>
        </p:nvSpPr>
        <p:spPr bwMode="auto">
          <a:xfrm>
            <a:off x="5249111" y="2511662"/>
            <a:ext cx="470229" cy="41218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760"/>
          <p:cNvCxnSpPr>
            <a:cxnSpLocks noChangeShapeType="1"/>
          </p:cNvCxnSpPr>
          <p:nvPr/>
        </p:nvCxnSpPr>
        <p:spPr bwMode="auto">
          <a:xfrm>
            <a:off x="4706239" y="1618483"/>
            <a:ext cx="781" cy="3433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761"/>
          <p:cNvCxnSpPr>
            <a:cxnSpLocks noChangeShapeType="1"/>
          </p:cNvCxnSpPr>
          <p:nvPr/>
        </p:nvCxnSpPr>
        <p:spPr bwMode="auto">
          <a:xfrm flipH="1">
            <a:off x="4018080" y="2271902"/>
            <a:ext cx="471010" cy="2057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762"/>
          <p:cNvCxnSpPr>
            <a:cxnSpLocks noChangeShapeType="1"/>
          </p:cNvCxnSpPr>
          <p:nvPr/>
        </p:nvCxnSpPr>
        <p:spPr bwMode="auto">
          <a:xfrm>
            <a:off x="4887457" y="2305942"/>
            <a:ext cx="470229" cy="20645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3763"/>
          <p:cNvSpPr>
            <a:spLocks noChangeArrowheads="1"/>
          </p:cNvSpPr>
          <p:nvPr/>
        </p:nvSpPr>
        <p:spPr bwMode="auto">
          <a:xfrm>
            <a:off x="3800931" y="2477622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Line 3764"/>
          <p:cNvCxnSpPr>
            <a:cxnSpLocks noChangeShapeType="1"/>
          </p:cNvCxnSpPr>
          <p:nvPr/>
        </p:nvCxnSpPr>
        <p:spPr bwMode="auto">
          <a:xfrm>
            <a:off x="5609985" y="2890542"/>
            <a:ext cx="363217" cy="274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3765"/>
          <p:cNvSpPr>
            <a:spLocks noChangeArrowheads="1"/>
          </p:cNvSpPr>
          <p:nvPr/>
        </p:nvSpPr>
        <p:spPr bwMode="auto">
          <a:xfrm>
            <a:off x="5785735" y="3165821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769"/>
          <p:cNvSpPr txBox="1">
            <a:spLocks noChangeArrowheads="1"/>
          </p:cNvSpPr>
          <p:nvPr/>
        </p:nvSpPr>
        <p:spPr bwMode="auto">
          <a:xfrm>
            <a:off x="7798025" y="1945591"/>
            <a:ext cx="488194" cy="2671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74"/>
          <p:cNvSpPr txBox="1">
            <a:spLocks noChangeArrowheads="1"/>
          </p:cNvSpPr>
          <p:nvPr/>
        </p:nvSpPr>
        <p:spPr bwMode="auto">
          <a:xfrm>
            <a:off x="5683409" y="3784460"/>
            <a:ext cx="513971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3776"/>
          <p:cNvSpPr txBox="1">
            <a:spLocks noChangeArrowheads="1"/>
          </p:cNvSpPr>
          <p:nvPr/>
        </p:nvSpPr>
        <p:spPr bwMode="auto">
          <a:xfrm>
            <a:off x="5031962" y="1927063"/>
            <a:ext cx="310882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Oval 3780"/>
          <p:cNvSpPr>
            <a:spLocks noChangeArrowheads="1"/>
          </p:cNvSpPr>
          <p:nvPr/>
        </p:nvSpPr>
        <p:spPr bwMode="auto">
          <a:xfrm>
            <a:off x="4633596" y="2958622"/>
            <a:ext cx="471791" cy="411440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781"/>
          <p:cNvSpPr>
            <a:spLocks noChangeArrowheads="1"/>
          </p:cNvSpPr>
          <p:nvPr/>
        </p:nvSpPr>
        <p:spPr bwMode="auto">
          <a:xfrm>
            <a:off x="4887457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782"/>
          <p:cNvSpPr txBox="1">
            <a:spLocks noChangeArrowheads="1"/>
          </p:cNvSpPr>
          <p:nvPr/>
        </p:nvSpPr>
        <p:spPr bwMode="auto">
          <a:xfrm>
            <a:off x="4850745" y="4333540"/>
            <a:ext cx="506160" cy="274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1" name="Line 3783"/>
          <p:cNvCxnSpPr>
            <a:cxnSpLocks noChangeShapeType="1"/>
          </p:cNvCxnSpPr>
          <p:nvPr/>
        </p:nvCxnSpPr>
        <p:spPr bwMode="auto">
          <a:xfrm flipH="1">
            <a:off x="4307872" y="3370801"/>
            <a:ext cx="506941" cy="4129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84"/>
          <p:cNvCxnSpPr>
            <a:cxnSpLocks noChangeShapeType="1"/>
          </p:cNvCxnSpPr>
          <p:nvPr/>
        </p:nvCxnSpPr>
        <p:spPr bwMode="auto">
          <a:xfrm>
            <a:off x="4887457" y="3370801"/>
            <a:ext cx="217149" cy="4129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85"/>
          <p:cNvCxnSpPr>
            <a:cxnSpLocks noChangeShapeType="1"/>
          </p:cNvCxnSpPr>
          <p:nvPr/>
        </p:nvCxnSpPr>
        <p:spPr bwMode="auto">
          <a:xfrm flipH="1">
            <a:off x="5031962" y="2855762"/>
            <a:ext cx="253861" cy="136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3787"/>
          <p:cNvSpPr>
            <a:spLocks noChangeArrowheads="1"/>
          </p:cNvSpPr>
          <p:nvPr/>
        </p:nvSpPr>
        <p:spPr bwMode="auto">
          <a:xfrm>
            <a:off x="8775195" y="2461370"/>
            <a:ext cx="469448" cy="415139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ectangle 3788"/>
          <p:cNvSpPr>
            <a:spLocks noChangeArrowheads="1"/>
          </p:cNvSpPr>
          <p:nvPr/>
        </p:nvSpPr>
        <p:spPr bwMode="auto">
          <a:xfrm>
            <a:off x="9136849" y="3217650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789"/>
          <p:cNvSpPr txBox="1">
            <a:spLocks noChangeArrowheads="1"/>
          </p:cNvSpPr>
          <p:nvPr/>
        </p:nvSpPr>
        <p:spPr bwMode="auto">
          <a:xfrm>
            <a:off x="9173562" y="3767469"/>
            <a:ext cx="513190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Line 3790"/>
          <p:cNvCxnSpPr>
            <a:cxnSpLocks noChangeShapeType="1"/>
          </p:cNvCxnSpPr>
          <p:nvPr/>
        </p:nvCxnSpPr>
        <p:spPr bwMode="auto">
          <a:xfrm flipH="1">
            <a:off x="7726163" y="2838769"/>
            <a:ext cx="181218" cy="3781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3791"/>
          <p:cNvCxnSpPr>
            <a:cxnSpLocks noChangeShapeType="1"/>
          </p:cNvCxnSpPr>
          <p:nvPr/>
        </p:nvCxnSpPr>
        <p:spPr bwMode="auto">
          <a:xfrm flipH="1">
            <a:off x="8847838" y="2873550"/>
            <a:ext cx="144506" cy="3781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3792"/>
          <p:cNvCxnSpPr>
            <a:cxnSpLocks noChangeShapeType="1"/>
          </p:cNvCxnSpPr>
          <p:nvPr/>
        </p:nvCxnSpPr>
        <p:spPr bwMode="auto">
          <a:xfrm>
            <a:off x="9064987" y="2873550"/>
            <a:ext cx="217149" cy="344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93"/>
          <p:cNvCxnSpPr>
            <a:cxnSpLocks noChangeShapeType="1"/>
          </p:cNvCxnSpPr>
          <p:nvPr/>
        </p:nvCxnSpPr>
        <p:spPr bwMode="auto">
          <a:xfrm>
            <a:off x="8811126" y="2323730"/>
            <a:ext cx="108574" cy="137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94"/>
          <p:cNvCxnSpPr>
            <a:cxnSpLocks noChangeShapeType="1"/>
          </p:cNvCxnSpPr>
          <p:nvPr/>
        </p:nvCxnSpPr>
        <p:spPr bwMode="auto">
          <a:xfrm flipH="1">
            <a:off x="8159679" y="2323730"/>
            <a:ext cx="289792" cy="1716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69011"/>
              </p:ext>
            </p:extLst>
          </p:nvPr>
        </p:nvGraphicFramePr>
        <p:xfrm>
          <a:off x="4599373" y="198054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9373" y="1980546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09665"/>
              </p:ext>
            </p:extLst>
          </p:nvPr>
        </p:nvGraphicFramePr>
        <p:xfrm>
          <a:off x="5398541" y="2606038"/>
          <a:ext cx="173290" cy="21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5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8541" y="2606038"/>
                        <a:ext cx="173290" cy="21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638192"/>
              </p:ext>
            </p:extLst>
          </p:nvPr>
        </p:nvGraphicFramePr>
        <p:xfrm>
          <a:off x="4785177" y="3033794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6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177" y="3033794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46644"/>
              </p:ext>
            </p:extLst>
          </p:nvPr>
        </p:nvGraphicFramePr>
        <p:xfrm>
          <a:off x="8577213" y="2028380"/>
          <a:ext cx="19798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7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7213" y="2028380"/>
                        <a:ext cx="197982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000666"/>
              </p:ext>
            </p:extLst>
          </p:nvPr>
        </p:nvGraphicFramePr>
        <p:xfrm>
          <a:off x="8920382" y="255712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8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20382" y="255712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 стрелкой 62"/>
          <p:cNvCxnSpPr/>
          <p:nvPr/>
        </p:nvCxnSpPr>
        <p:spPr>
          <a:xfrm>
            <a:off x="4217654" y="1658274"/>
            <a:ext cx="235505" cy="2658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598519" y="1760171"/>
            <a:ext cx="21544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828"/>
          <p:cNvSpPr txBox="1">
            <a:spLocks noChangeArrowheads="1"/>
          </p:cNvSpPr>
          <p:nvPr/>
        </p:nvSpPr>
        <p:spPr bwMode="auto">
          <a:xfrm>
            <a:off x="4177434" y="300331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828"/>
          <p:cNvSpPr txBox="1">
            <a:spLocks noChangeArrowheads="1"/>
          </p:cNvSpPr>
          <p:nvPr/>
        </p:nvSpPr>
        <p:spPr bwMode="auto">
          <a:xfrm>
            <a:off x="5759414" y="369415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Text Box 3828"/>
          <p:cNvSpPr txBox="1">
            <a:spLocks noChangeArrowheads="1"/>
          </p:cNvSpPr>
          <p:nvPr/>
        </p:nvSpPr>
        <p:spPr bwMode="auto">
          <a:xfrm>
            <a:off x="4859416" y="430511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-4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28"/>
          <p:cNvSpPr txBox="1">
            <a:spLocks noChangeArrowheads="1"/>
          </p:cNvSpPr>
          <p:nvPr/>
        </p:nvSpPr>
        <p:spPr bwMode="auto">
          <a:xfrm>
            <a:off x="4102987" y="4296461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 Box 3828"/>
          <p:cNvSpPr txBox="1">
            <a:spLocks noChangeArrowheads="1"/>
          </p:cNvSpPr>
          <p:nvPr/>
        </p:nvSpPr>
        <p:spPr bwMode="auto">
          <a:xfrm>
            <a:off x="5357686" y="2205415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Text Box 3828"/>
          <p:cNvSpPr txBox="1">
            <a:spLocks noChangeArrowheads="1"/>
          </p:cNvSpPr>
          <p:nvPr/>
        </p:nvSpPr>
        <p:spPr bwMode="auto">
          <a:xfrm>
            <a:off x="3788132" y="2140799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50269" y="1872118"/>
            <a:ext cx="298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ext Box 3828"/>
          <p:cNvSpPr txBox="1">
            <a:spLocks noChangeArrowheads="1"/>
          </p:cNvSpPr>
          <p:nvPr/>
        </p:nvSpPr>
        <p:spPr bwMode="auto">
          <a:xfrm>
            <a:off x="8714089" y="3828244"/>
            <a:ext cx="3898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-4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" name="Text Box 3828"/>
          <p:cNvSpPr txBox="1">
            <a:spLocks noChangeArrowheads="1"/>
          </p:cNvSpPr>
          <p:nvPr/>
        </p:nvSpPr>
        <p:spPr bwMode="auto">
          <a:xfrm>
            <a:off x="9116964" y="3825982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 Box 3828"/>
          <p:cNvSpPr txBox="1">
            <a:spLocks noChangeArrowheads="1"/>
          </p:cNvSpPr>
          <p:nvPr/>
        </p:nvSpPr>
        <p:spPr bwMode="auto">
          <a:xfrm>
            <a:off x="8213532" y="3806742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" name="Text Box 3828"/>
          <p:cNvSpPr txBox="1">
            <a:spLocks noChangeArrowheads="1"/>
          </p:cNvSpPr>
          <p:nvPr/>
        </p:nvSpPr>
        <p:spPr bwMode="auto">
          <a:xfrm>
            <a:off x="7550005" y="3796033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Text Box 3828"/>
          <p:cNvSpPr txBox="1">
            <a:spLocks noChangeArrowheads="1"/>
          </p:cNvSpPr>
          <p:nvPr/>
        </p:nvSpPr>
        <p:spPr bwMode="auto">
          <a:xfrm>
            <a:off x="7726981" y="2051769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" name="Text Box 3828"/>
          <p:cNvSpPr txBox="1">
            <a:spLocks noChangeArrowheads="1"/>
          </p:cNvSpPr>
          <p:nvPr/>
        </p:nvSpPr>
        <p:spPr bwMode="auto">
          <a:xfrm>
            <a:off x="8906508" y="2052259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4" name="Text Box 3828"/>
          <p:cNvSpPr txBox="1">
            <a:spLocks noChangeArrowheads="1"/>
          </p:cNvSpPr>
          <p:nvPr/>
        </p:nvSpPr>
        <p:spPr bwMode="auto">
          <a:xfrm>
            <a:off x="8721032" y="1604560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37492" y="2818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001236" y="2094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7" name="Рисунок 76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8" name="Прямоугольник 77"/>
          <p:cNvSpPr/>
          <p:nvPr/>
        </p:nvSpPr>
        <p:spPr>
          <a:xfrm>
            <a:off x="209911" y="216691"/>
            <a:ext cx="28015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RL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(большое левое вращение)</a:t>
            </a:r>
          </a:p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правый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левого поддерева </a:t>
            </a:r>
            <a:r>
              <a:rPr lang="en-US" dirty="0"/>
              <a:t>(</a:t>
            </a:r>
            <a:r>
              <a:rPr lang="ru-RU" dirty="0"/>
              <a:t>с корнем в вершине </a:t>
            </a:r>
            <a:r>
              <a:rPr lang="en-US" i="1" dirty="0"/>
              <a:t>k</a:t>
            </a:r>
            <a:r>
              <a:rPr lang="ru-RU" baseline="-25000" dirty="0"/>
              <a:t>3</a:t>
            </a:r>
            <a:r>
              <a:rPr lang="ru-RU" dirty="0"/>
              <a:t>)</a:t>
            </a:r>
            <a:r>
              <a:rPr lang="ru-RU" baseline="-25000" dirty="0"/>
              <a:t> </a:t>
            </a:r>
            <a:r>
              <a:rPr lang="ru-RU" dirty="0"/>
              <a:t>больше высоты его правого поддерева (</a:t>
            </a:r>
            <a:r>
              <a:rPr lang="en-US" dirty="0"/>
              <a:t>D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9" name="Text Box 3977"/>
          <p:cNvSpPr txBox="1">
            <a:spLocks noChangeArrowheads="1"/>
          </p:cNvSpPr>
          <p:nvPr/>
        </p:nvSpPr>
        <p:spPr bwMode="auto">
          <a:xfrm>
            <a:off x="6374116" y="4713902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0" name="AutoShape 3964"/>
          <p:cNvSpPr>
            <a:spLocks noChangeArrowheads="1"/>
          </p:cNvSpPr>
          <p:nvPr/>
        </p:nvSpPr>
        <p:spPr bwMode="auto">
          <a:xfrm>
            <a:off x="6197380" y="4606269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graphicFrame>
        <p:nvGraphicFramePr>
          <p:cNvPr id="59" name="Объект 5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39385"/>
              </p:ext>
            </p:extLst>
          </p:nvPr>
        </p:nvGraphicFramePr>
        <p:xfrm>
          <a:off x="7953222" y="255712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9" name="Equation" r:id="rId14" imgW="177480" imgH="241200" progId="Equation.DSMT4">
                  <p:embed/>
                </p:oleObj>
              </mc:Choice>
              <mc:Fallback>
                <p:oleObj name="Equation" r:id="rId14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53222" y="2557126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45" grpId="0" animBg="1"/>
      <p:bldP spid="46" grpId="0" animBg="1"/>
      <p:bldP spid="4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9" grpId="0" animBg="1"/>
      <p:bldP spid="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97"/>
          <p:cNvSpPr txBox="1">
            <a:spLocks noChangeArrowheads="1"/>
          </p:cNvSpPr>
          <p:nvPr/>
        </p:nvSpPr>
        <p:spPr bwMode="auto">
          <a:xfrm>
            <a:off x="4195624" y="3736742"/>
            <a:ext cx="577221" cy="282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698"/>
          <p:cNvSpPr>
            <a:spLocks noChangeArrowheads="1"/>
          </p:cNvSpPr>
          <p:nvPr/>
        </p:nvSpPr>
        <p:spPr bwMode="auto">
          <a:xfrm>
            <a:off x="8132628" y="1637473"/>
            <a:ext cx="469431" cy="4347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Oval 3699"/>
          <p:cNvSpPr>
            <a:spLocks noChangeArrowheads="1"/>
          </p:cNvSpPr>
          <p:nvPr/>
        </p:nvSpPr>
        <p:spPr bwMode="auto">
          <a:xfrm>
            <a:off x="8132628" y="2432928"/>
            <a:ext cx="469431" cy="437072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00"/>
          <p:cNvSpPr>
            <a:spLocks noChangeArrowheads="1"/>
          </p:cNvSpPr>
          <p:nvPr/>
        </p:nvSpPr>
        <p:spPr bwMode="auto">
          <a:xfrm>
            <a:off x="8422410" y="3737132"/>
            <a:ext cx="363204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01"/>
          <p:cNvSpPr>
            <a:spLocks noChangeArrowheads="1"/>
          </p:cNvSpPr>
          <p:nvPr/>
        </p:nvSpPr>
        <p:spPr bwMode="auto">
          <a:xfrm>
            <a:off x="7338171" y="373635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3702"/>
          <p:cNvSpPr>
            <a:spLocks noChangeArrowheads="1"/>
          </p:cNvSpPr>
          <p:nvPr/>
        </p:nvSpPr>
        <p:spPr bwMode="auto">
          <a:xfrm>
            <a:off x="7896350" y="373635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703"/>
          <p:cNvSpPr>
            <a:spLocks noChangeArrowheads="1"/>
          </p:cNvSpPr>
          <p:nvPr/>
        </p:nvSpPr>
        <p:spPr bwMode="auto">
          <a:xfrm>
            <a:off x="7517915" y="2940898"/>
            <a:ext cx="470212" cy="433176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Line 3704"/>
          <p:cNvCxnSpPr>
            <a:cxnSpLocks noChangeShapeType="1"/>
          </p:cNvCxnSpPr>
          <p:nvPr/>
        </p:nvCxnSpPr>
        <p:spPr bwMode="auto">
          <a:xfrm>
            <a:off x="8384918" y="2072208"/>
            <a:ext cx="1562" cy="3607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705"/>
          <p:cNvCxnSpPr>
            <a:cxnSpLocks noChangeShapeType="1"/>
          </p:cNvCxnSpPr>
          <p:nvPr/>
        </p:nvCxnSpPr>
        <p:spPr bwMode="auto">
          <a:xfrm>
            <a:off x="7843627" y="3339794"/>
            <a:ext cx="253071" cy="3981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3706"/>
          <p:cNvSpPr>
            <a:spLocks noChangeArrowheads="1"/>
          </p:cNvSpPr>
          <p:nvPr/>
        </p:nvSpPr>
        <p:spPr bwMode="auto">
          <a:xfrm>
            <a:off x="4629906" y="1673701"/>
            <a:ext cx="470993" cy="4355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Oval 3707"/>
          <p:cNvSpPr>
            <a:spLocks noChangeArrowheads="1"/>
          </p:cNvSpPr>
          <p:nvPr/>
        </p:nvSpPr>
        <p:spPr bwMode="auto">
          <a:xfrm>
            <a:off x="4593976" y="2469935"/>
            <a:ext cx="470212" cy="43395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708"/>
          <p:cNvSpPr>
            <a:spLocks noChangeArrowheads="1"/>
          </p:cNvSpPr>
          <p:nvPr/>
        </p:nvSpPr>
        <p:spPr bwMode="auto">
          <a:xfrm>
            <a:off x="4413451" y="4279771"/>
            <a:ext cx="360861" cy="5064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Oval 3709"/>
          <p:cNvSpPr>
            <a:spLocks noChangeArrowheads="1"/>
          </p:cNvSpPr>
          <p:nvPr/>
        </p:nvSpPr>
        <p:spPr bwMode="auto">
          <a:xfrm>
            <a:off x="4087053" y="2976346"/>
            <a:ext cx="470212" cy="435514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9" name="Line 3710"/>
          <p:cNvCxnSpPr>
            <a:cxnSpLocks noChangeShapeType="1"/>
          </p:cNvCxnSpPr>
          <p:nvPr/>
        </p:nvCxnSpPr>
        <p:spPr bwMode="auto">
          <a:xfrm>
            <a:off x="4847047" y="2108435"/>
            <a:ext cx="781" cy="36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711"/>
          <p:cNvSpPr>
            <a:spLocks noChangeArrowheads="1"/>
          </p:cNvSpPr>
          <p:nvPr/>
        </p:nvSpPr>
        <p:spPr bwMode="auto">
          <a:xfrm>
            <a:off x="5209375" y="2976346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3712"/>
          <p:cNvSpPr>
            <a:spLocks noChangeArrowheads="1"/>
          </p:cNvSpPr>
          <p:nvPr/>
        </p:nvSpPr>
        <p:spPr bwMode="auto">
          <a:xfrm>
            <a:off x="3652676" y="3519375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 Box 3715"/>
          <p:cNvSpPr txBox="1">
            <a:spLocks noChangeArrowheads="1"/>
          </p:cNvSpPr>
          <p:nvPr/>
        </p:nvSpPr>
        <p:spPr bwMode="auto">
          <a:xfrm>
            <a:off x="7626486" y="1529179"/>
            <a:ext cx="325712" cy="2890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1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3716"/>
          <p:cNvSpPr txBox="1">
            <a:spLocks noChangeArrowheads="1"/>
          </p:cNvSpPr>
          <p:nvPr/>
        </p:nvSpPr>
        <p:spPr bwMode="auto">
          <a:xfrm>
            <a:off x="7553064" y="2362031"/>
            <a:ext cx="488177" cy="2812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ext Box 3721"/>
          <p:cNvSpPr txBox="1">
            <a:spLocks noChangeArrowheads="1"/>
          </p:cNvSpPr>
          <p:nvPr/>
        </p:nvSpPr>
        <p:spPr bwMode="auto">
          <a:xfrm>
            <a:off x="3580130" y="4134859"/>
            <a:ext cx="513953" cy="268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23"/>
          <p:cNvSpPr txBox="1">
            <a:spLocks noChangeArrowheads="1"/>
          </p:cNvSpPr>
          <p:nvPr/>
        </p:nvSpPr>
        <p:spPr bwMode="auto">
          <a:xfrm>
            <a:off x="4484625" y="2180891"/>
            <a:ext cx="310090" cy="2680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Oval 3727"/>
          <p:cNvSpPr>
            <a:spLocks noChangeArrowheads="1"/>
          </p:cNvSpPr>
          <p:nvPr/>
        </p:nvSpPr>
        <p:spPr bwMode="auto">
          <a:xfrm>
            <a:off x="8495051" y="2940898"/>
            <a:ext cx="469431" cy="43707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728"/>
          <p:cNvSpPr>
            <a:spLocks noChangeArrowheads="1"/>
          </p:cNvSpPr>
          <p:nvPr/>
        </p:nvSpPr>
        <p:spPr bwMode="auto">
          <a:xfrm>
            <a:off x="8856692" y="3737132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729"/>
          <p:cNvSpPr txBox="1">
            <a:spLocks noChangeArrowheads="1"/>
          </p:cNvSpPr>
          <p:nvPr/>
        </p:nvSpPr>
        <p:spPr bwMode="auto">
          <a:xfrm>
            <a:off x="8892622" y="4352617"/>
            <a:ext cx="513172" cy="2680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Line 3730"/>
          <p:cNvCxnSpPr>
            <a:cxnSpLocks noChangeShapeType="1"/>
          </p:cNvCxnSpPr>
          <p:nvPr/>
        </p:nvCxnSpPr>
        <p:spPr bwMode="auto">
          <a:xfrm flipH="1">
            <a:off x="7446055" y="3338236"/>
            <a:ext cx="181211" cy="3981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Line 3731"/>
          <p:cNvCxnSpPr>
            <a:cxnSpLocks noChangeShapeType="1"/>
          </p:cNvCxnSpPr>
          <p:nvPr/>
        </p:nvCxnSpPr>
        <p:spPr bwMode="auto">
          <a:xfrm flipH="1">
            <a:off x="8567691" y="3374853"/>
            <a:ext cx="144500" cy="3981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3732"/>
          <p:cNvCxnSpPr>
            <a:cxnSpLocks noChangeShapeType="1"/>
          </p:cNvCxnSpPr>
          <p:nvPr/>
        </p:nvCxnSpPr>
        <p:spPr bwMode="auto">
          <a:xfrm>
            <a:off x="8784833" y="3374853"/>
            <a:ext cx="217141" cy="3622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33"/>
          <p:cNvCxnSpPr>
            <a:cxnSpLocks noChangeShapeType="1"/>
          </p:cNvCxnSpPr>
          <p:nvPr/>
        </p:nvCxnSpPr>
        <p:spPr bwMode="auto">
          <a:xfrm>
            <a:off x="8530980" y="2795986"/>
            <a:ext cx="108571" cy="144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34"/>
          <p:cNvCxnSpPr>
            <a:cxnSpLocks noChangeShapeType="1"/>
          </p:cNvCxnSpPr>
          <p:nvPr/>
        </p:nvCxnSpPr>
        <p:spPr bwMode="auto">
          <a:xfrm flipH="1">
            <a:off x="7879557" y="2795986"/>
            <a:ext cx="289782" cy="18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Line 3736"/>
          <p:cNvCxnSpPr>
            <a:cxnSpLocks noChangeShapeType="1"/>
          </p:cNvCxnSpPr>
          <p:nvPr/>
        </p:nvCxnSpPr>
        <p:spPr bwMode="auto">
          <a:xfrm>
            <a:off x="5028259" y="2832214"/>
            <a:ext cx="253071" cy="1441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737"/>
          <p:cNvCxnSpPr>
            <a:cxnSpLocks noChangeShapeType="1"/>
          </p:cNvCxnSpPr>
          <p:nvPr/>
        </p:nvCxnSpPr>
        <p:spPr bwMode="auto">
          <a:xfrm flipH="1">
            <a:off x="4485406" y="2868052"/>
            <a:ext cx="217141" cy="1449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3738"/>
          <p:cNvSpPr>
            <a:spLocks noChangeArrowheads="1"/>
          </p:cNvSpPr>
          <p:nvPr/>
        </p:nvSpPr>
        <p:spPr bwMode="auto">
          <a:xfrm>
            <a:off x="4702547" y="3700904"/>
            <a:ext cx="469431" cy="437072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ectangle 3739"/>
          <p:cNvSpPr>
            <a:spLocks noChangeArrowheads="1"/>
          </p:cNvSpPr>
          <p:nvPr/>
        </p:nvSpPr>
        <p:spPr bwMode="auto">
          <a:xfrm>
            <a:off x="5136735" y="4279771"/>
            <a:ext cx="361642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" name="Line 3740"/>
          <p:cNvCxnSpPr>
            <a:cxnSpLocks noChangeShapeType="1"/>
          </p:cNvCxnSpPr>
          <p:nvPr/>
        </p:nvCxnSpPr>
        <p:spPr bwMode="auto">
          <a:xfrm flipH="1">
            <a:off x="3797271" y="3266169"/>
            <a:ext cx="325712" cy="2532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42"/>
          <p:cNvCxnSpPr>
            <a:cxnSpLocks noChangeShapeType="1"/>
          </p:cNvCxnSpPr>
          <p:nvPr/>
        </p:nvCxnSpPr>
        <p:spPr bwMode="auto">
          <a:xfrm flipH="1">
            <a:off x="4557265" y="4062404"/>
            <a:ext cx="181211" cy="2173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43"/>
          <p:cNvCxnSpPr>
            <a:cxnSpLocks noChangeShapeType="1"/>
          </p:cNvCxnSpPr>
          <p:nvPr/>
        </p:nvCxnSpPr>
        <p:spPr bwMode="auto">
          <a:xfrm>
            <a:off x="5100119" y="4062404"/>
            <a:ext cx="181211" cy="2173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3744"/>
          <p:cNvCxnSpPr>
            <a:cxnSpLocks noChangeShapeType="1"/>
          </p:cNvCxnSpPr>
          <p:nvPr/>
        </p:nvCxnSpPr>
        <p:spPr bwMode="auto">
          <a:xfrm>
            <a:off x="4521336" y="3302787"/>
            <a:ext cx="361642" cy="39811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78535"/>
              </p:ext>
            </p:extLst>
          </p:nvPr>
        </p:nvGraphicFramePr>
        <p:xfrm>
          <a:off x="4759462" y="25772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8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9462" y="25772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34057"/>
              </p:ext>
            </p:extLst>
          </p:nvPr>
        </p:nvGraphicFramePr>
        <p:xfrm>
          <a:off x="4224338" y="307340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9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4338" y="3073400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496"/>
              </p:ext>
            </p:extLst>
          </p:nvPr>
        </p:nvGraphicFramePr>
        <p:xfrm>
          <a:off x="4859338" y="382111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0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338" y="382111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43296"/>
              </p:ext>
            </p:extLst>
          </p:nvPr>
        </p:nvGraphicFramePr>
        <p:xfrm>
          <a:off x="8272093" y="25457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1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2093" y="254577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30852"/>
              </p:ext>
            </p:extLst>
          </p:nvPr>
        </p:nvGraphicFramePr>
        <p:xfrm>
          <a:off x="7677298" y="307494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2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77298" y="3074942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70606"/>
              </p:ext>
            </p:extLst>
          </p:nvPr>
        </p:nvGraphicFramePr>
        <p:xfrm>
          <a:off x="8640866" y="302741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3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0866" y="302741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Прямая соединительная линия 61"/>
          <p:cNvCxnSpPr>
            <a:stCxn id="32" idx="0"/>
          </p:cNvCxnSpPr>
          <p:nvPr/>
        </p:nvCxnSpPr>
        <p:spPr>
          <a:xfrm>
            <a:off x="4639670" y="2180891"/>
            <a:ext cx="42451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3837106" y="2143884"/>
            <a:ext cx="720159" cy="4138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76834" y="2607997"/>
            <a:ext cx="3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654967" y="3132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1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09911" y="216691"/>
            <a:ext cx="280153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LR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(большое правое вращение)</a:t>
            </a:r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левый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правого поддерева </a:t>
            </a:r>
            <a:r>
              <a:rPr lang="en-US" dirty="0"/>
              <a:t>(</a:t>
            </a:r>
            <a:r>
              <a:rPr lang="ru-RU" dirty="0"/>
              <a:t>с корнем в вершине </a:t>
            </a:r>
            <a:r>
              <a:rPr lang="en-US" i="1" dirty="0"/>
              <a:t>k</a:t>
            </a:r>
            <a:r>
              <a:rPr lang="ru-RU" baseline="-25000" dirty="0"/>
              <a:t>3</a:t>
            </a:r>
            <a:r>
              <a:rPr lang="ru-RU" dirty="0"/>
              <a:t>)</a:t>
            </a:r>
            <a:r>
              <a:rPr lang="ru-RU" baseline="-25000" dirty="0"/>
              <a:t> </a:t>
            </a:r>
            <a:r>
              <a:rPr lang="ru-RU" dirty="0"/>
              <a:t>больше высоты его левого поддерева 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66" name="Text Box 3977"/>
          <p:cNvSpPr txBox="1">
            <a:spLocks noChangeArrowheads="1"/>
          </p:cNvSpPr>
          <p:nvPr/>
        </p:nvSpPr>
        <p:spPr bwMode="auto">
          <a:xfrm>
            <a:off x="6229447" y="4931337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AutoShape 3964"/>
          <p:cNvSpPr>
            <a:spLocks noChangeArrowheads="1"/>
          </p:cNvSpPr>
          <p:nvPr/>
        </p:nvSpPr>
        <p:spPr bwMode="auto">
          <a:xfrm>
            <a:off x="5937731" y="4786182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  <p:bldP spid="36" grpId="0" animBg="1"/>
      <p:bldP spid="37" grpId="0" animBg="1"/>
      <p:bldP spid="38" grpId="0" animBg="1"/>
      <p:bldP spid="66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932" y="582483"/>
            <a:ext cx="2076137" cy="73905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ОЦЕНКИ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051" y="1900883"/>
            <a:ext cx="10703943" cy="119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из  поворотов (</a:t>
            </a:r>
            <a:r>
              <a:rPr lang="en-US" dirty="0"/>
              <a:t>LL, RR, LR, RL)</a:t>
            </a:r>
            <a:r>
              <a:rPr lang="ru-RU" dirty="0"/>
              <a:t> выполняется за </a:t>
            </a:r>
            <a:r>
              <a:rPr lang="en-US" dirty="0"/>
              <a:t>O(1)</a:t>
            </a:r>
            <a:r>
              <a:rPr lang="ru-RU" dirty="0"/>
              <a:t>, если известна ссылка на разбалансированную вершину.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2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9502" y="87552"/>
            <a:ext cx="105663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После выполнения операции </a:t>
            </a:r>
            <a:r>
              <a:rPr lang="ru-RU" sz="2800" b="1" dirty="0"/>
              <a:t>добавления элемента</a:t>
            </a:r>
            <a:r>
              <a:rPr lang="en-US" sz="2800" dirty="0"/>
              <a:t> </a:t>
            </a:r>
            <a:r>
              <a:rPr lang="ru-RU" sz="2800" dirty="0"/>
              <a:t>разбалансировка может произойти сразу у нескольких вершин (эти вершины лежат на пути от корня дерева к отцу добавляемой вершины):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сначала необходимо найти ту из разбалансированных вершин, которая наиболее удалена от корня дерева</a:t>
            </a:r>
            <a:r>
              <a:rPr lang="en-US" sz="2800" dirty="0"/>
              <a:t> </a:t>
            </a:r>
            <a:r>
              <a:rPr lang="ru-RU" sz="2800" dirty="0"/>
              <a:t>и выполнить для неё один из поворотов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ru-RU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в результате одной балансировки для всех вершин дерева будет выполняться свойство сбалансированности по высотам.</a:t>
            </a:r>
            <a:endParaRPr lang="en-US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5613" y="4800042"/>
            <a:ext cx="106784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Таким образом, на весь процесс восстановления свойства сбалансированности будет потрачено время </a:t>
            </a:r>
            <a:r>
              <a:rPr lang="en-US" sz="2800" b="1" dirty="0"/>
              <a:t>O(log</a:t>
            </a:r>
            <a:r>
              <a:rPr lang="ru-RU" sz="2800" b="1" dirty="0"/>
              <a:t> </a:t>
            </a:r>
            <a:r>
              <a:rPr lang="en-US" sz="2800" b="1" dirty="0"/>
              <a:t>n)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0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04836" y="700869"/>
            <a:ext cx="1056630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3200" dirty="0"/>
              <a:t>Процедура </a:t>
            </a:r>
            <a:r>
              <a:rPr lang="ru-RU" sz="3200" b="1" dirty="0"/>
              <a:t>добавления элемента</a:t>
            </a:r>
            <a:r>
              <a:rPr lang="ru-RU" sz="3200" dirty="0"/>
              <a:t>:</a:t>
            </a: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3200" dirty="0"/>
              <a:t>поиск отца для вершины </a:t>
            </a:r>
            <a:r>
              <a:rPr lang="en-US" sz="3200" b="1" i="1" dirty="0"/>
              <a:t>x</a:t>
            </a:r>
            <a:r>
              <a:rPr lang="ru-RU" sz="3200" dirty="0"/>
              <a:t> </a:t>
            </a:r>
            <a:r>
              <a:rPr lang="en-US" sz="3200" dirty="0"/>
              <a:t>;</a:t>
            </a:r>
            <a:endParaRPr lang="ru-RU" sz="3200" dirty="0"/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3200" dirty="0"/>
              <a:t>добавление вершины </a:t>
            </a:r>
            <a:r>
              <a:rPr lang="en-US" sz="3200" b="1" i="1" dirty="0"/>
              <a:t>x</a:t>
            </a:r>
            <a:r>
              <a:rPr lang="en-US" sz="3200" i="1" dirty="0"/>
              <a:t>;</a:t>
            </a:r>
            <a:endParaRPr lang="ru-RU" sz="3200" i="1" dirty="0"/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3200" dirty="0"/>
              <a:t>поиск </a:t>
            </a:r>
            <a:r>
              <a:rPr lang="ru-RU" sz="3200" dirty="0" err="1"/>
              <a:t>разбалансированнной</a:t>
            </a:r>
            <a:r>
              <a:rPr lang="ru-RU" sz="3200" dirty="0"/>
              <a:t> вершины</a:t>
            </a:r>
            <a:r>
              <a:rPr lang="en-US" sz="3200" dirty="0"/>
              <a:t>;</a:t>
            </a:r>
            <a:endParaRPr lang="ru-RU" sz="3200" dirty="0"/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3200" dirty="0"/>
              <a:t>один из поворотов для восстановления свойства сбалансированности по высотам</a:t>
            </a:r>
            <a:r>
              <a:rPr lang="en-US" sz="3200" dirty="0"/>
              <a:t>;</a:t>
            </a:r>
            <a:endParaRPr lang="ru-RU" sz="3200" dirty="0"/>
          </a:p>
          <a:p>
            <a:pPr algn="just">
              <a:spcAft>
                <a:spcPts val="1200"/>
              </a:spcAft>
            </a:pPr>
            <a:r>
              <a:rPr lang="ru-RU" sz="3200" dirty="0"/>
              <a:t> будет выполнена за время </a:t>
            </a:r>
            <a:r>
              <a:rPr lang="en-US" sz="3200" b="1" dirty="0"/>
              <a:t>O(log</a:t>
            </a:r>
            <a:r>
              <a:rPr lang="ru-RU" sz="3200" b="1" dirty="0"/>
              <a:t> </a:t>
            </a:r>
            <a:r>
              <a:rPr lang="en-US" sz="3200" b="1" dirty="0"/>
              <a:t>n)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5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501" y="2542374"/>
            <a:ext cx="3305559" cy="1468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 flipH="1">
            <a:off x="3504557" y="0"/>
            <a:ext cx="15020" cy="6873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5"/>
          <p:cNvSpPr>
            <a:spLocks noGrp="1"/>
          </p:cNvSpPr>
          <p:nvPr>
            <p:ph sz="quarter" idx="4"/>
          </p:nvPr>
        </p:nvSpPr>
        <p:spPr>
          <a:xfrm>
            <a:off x="3714718" y="482907"/>
            <a:ext cx="3626411" cy="13986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</a:p>
          <a:p>
            <a:pPr marL="0" indent="0" algn="ctr">
              <a:buNone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3988" y="354562"/>
            <a:ext cx="3841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19577" y="2036402"/>
            <a:ext cx="8334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817904" y="2036402"/>
            <a:ext cx="520665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высота дерева</a:t>
            </a:r>
          </a:p>
          <a:p>
            <a:pPr lvl="1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дерево не сбалансировано, то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h=O(n)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551290" y="0"/>
            <a:ext cx="1" cy="2036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745" y="514849"/>
            <a:ext cx="10703943" cy="49261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При </a:t>
            </a:r>
            <a:r>
              <a:rPr lang="ru-RU" b="1" dirty="0"/>
              <a:t>удалении элемента </a:t>
            </a:r>
            <a:r>
              <a:rPr lang="en-US" b="1" i="1" dirty="0"/>
              <a:t>x</a:t>
            </a:r>
            <a:r>
              <a:rPr lang="en-US" b="1" dirty="0"/>
              <a:t> </a:t>
            </a:r>
            <a:r>
              <a:rPr lang="ru-RU" dirty="0"/>
              <a:t>разбалансировка может произойти только у одной вершины: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найдём разбалансированную вершину и выполним для неё поворот</a:t>
            </a:r>
            <a:r>
              <a:rPr lang="en-US" sz="2800" dirty="0"/>
              <a:t>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однако, после поворота может появиться ещё одна разбалансированная вершина и т.д.</a:t>
            </a:r>
            <a:r>
              <a:rPr lang="en-US" sz="2800" dirty="0"/>
              <a:t>; </a:t>
            </a:r>
            <a:endParaRPr lang="ru-RU" sz="28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выполнить повторные балансировки</a:t>
            </a:r>
            <a:r>
              <a:rPr lang="en-US" sz="2800" dirty="0"/>
              <a:t>; </a:t>
            </a:r>
            <a:r>
              <a:rPr lang="ru-RU" sz="2800" dirty="0"/>
              <a:t>число повторных балансировок ограничено высотой дерева, так как каждый раз балансируемая вершина имеет большую высоту 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sz="3000" dirty="0"/>
              <a:t>Так как удаление элемента из бинарного поискового дерева выполняется за </a:t>
            </a:r>
            <a:r>
              <a:rPr lang="en-US" sz="3000" dirty="0"/>
              <a:t>O(log</a:t>
            </a:r>
            <a:r>
              <a:rPr lang="ru-RU" sz="3000" dirty="0"/>
              <a:t> </a:t>
            </a:r>
            <a:r>
              <a:rPr lang="en-US" sz="3000" dirty="0"/>
              <a:t>n)</a:t>
            </a:r>
            <a:r>
              <a:rPr lang="ru-RU" sz="3000" dirty="0"/>
              <a:t>, а все балансировки будут выполнены за </a:t>
            </a:r>
            <a:r>
              <a:rPr lang="en-US" sz="3000" dirty="0"/>
              <a:t>O(log</a:t>
            </a:r>
            <a:r>
              <a:rPr lang="ru-RU" sz="3000" dirty="0"/>
              <a:t> </a:t>
            </a:r>
            <a:r>
              <a:rPr lang="en-US" sz="3000" dirty="0"/>
              <a:t>n)</a:t>
            </a:r>
            <a:r>
              <a:rPr lang="ru-RU" sz="3000" dirty="0"/>
              <a:t>,  то вся процедура удаления элемента − </a:t>
            </a:r>
            <a:r>
              <a:rPr lang="en-US" sz="3000" b="1" dirty="0"/>
              <a:t>O(log</a:t>
            </a:r>
            <a:r>
              <a:rPr lang="ru-RU" sz="3000" b="1" dirty="0"/>
              <a:t> </a:t>
            </a:r>
            <a:r>
              <a:rPr lang="en-US" sz="3000" b="1" dirty="0"/>
              <a:t>n)</a:t>
            </a:r>
            <a:r>
              <a:rPr lang="ru-RU" sz="30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7383" y="2766219"/>
            <a:ext cx="2217234" cy="1325563"/>
          </a:xfrm>
        </p:spPr>
        <p:txBody>
          <a:bodyPr/>
          <a:lstStyle/>
          <a:p>
            <a:r>
              <a:rPr lang="ru-RU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710461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107" y="743957"/>
            <a:ext cx="10515600" cy="3906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Построить АВЛ-дерево для последовательности чисел:</a:t>
            </a:r>
            <a:br>
              <a:rPr lang="ru-RU" sz="3200" dirty="0"/>
            </a:br>
            <a:endParaRPr lang="en-US" sz="3200" dirty="0"/>
          </a:p>
          <a:p>
            <a:pPr marL="0" indent="0" algn="ctr">
              <a:buNone/>
            </a:pPr>
            <a:r>
              <a:rPr lang="ru-RU" sz="3600" b="1" dirty="0"/>
              <a:t>7,  8,  2, 3</a:t>
            </a:r>
            <a:r>
              <a:rPr lang="en-US" sz="3600" b="1" dirty="0"/>
              <a:t>,</a:t>
            </a:r>
            <a:r>
              <a:rPr lang="ru-RU" sz="3600" b="1" dirty="0"/>
              <a:t>  4</a:t>
            </a:r>
            <a:r>
              <a:rPr lang="en-US" sz="3600" b="1" dirty="0"/>
              <a:t>,</a:t>
            </a:r>
            <a:r>
              <a:rPr lang="ru-RU" sz="3600" b="1" dirty="0"/>
              <a:t>  6</a:t>
            </a:r>
            <a:r>
              <a:rPr lang="en-US" sz="3600" b="1" dirty="0"/>
              <a:t>,</a:t>
            </a:r>
            <a:r>
              <a:rPr lang="ru-RU" sz="3600" b="1" dirty="0"/>
              <a:t>  1</a:t>
            </a:r>
            <a:r>
              <a:rPr lang="en-US" sz="3600" b="1" dirty="0"/>
              <a:t>,</a:t>
            </a:r>
            <a:r>
              <a:rPr lang="ru-RU" sz="3600" b="1" dirty="0"/>
              <a:t>  9</a:t>
            </a:r>
            <a:r>
              <a:rPr lang="en-US" sz="3600" b="1" dirty="0"/>
              <a:t>,</a:t>
            </a:r>
            <a:r>
              <a:rPr lang="ru-RU" sz="3600" b="1" dirty="0"/>
              <a:t>  10</a:t>
            </a:r>
            <a:r>
              <a:rPr lang="en-US" sz="3600" b="1" dirty="0"/>
              <a:t>,</a:t>
            </a:r>
            <a:r>
              <a:rPr lang="ru-RU" sz="3600" b="1" dirty="0"/>
              <a:t>  11</a:t>
            </a:r>
            <a:r>
              <a:rPr lang="en-US" sz="3600" b="1" dirty="0"/>
              <a:t>,</a:t>
            </a:r>
            <a:r>
              <a:rPr lang="ru-RU" sz="3600" b="1" dirty="0"/>
              <a:t>  5</a:t>
            </a:r>
          </a:p>
          <a:p>
            <a:pPr marL="0" indent="0">
              <a:buNone/>
            </a:pPr>
            <a:endParaRPr lang="en-US" sz="36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построение осуществляется последовательным добавлением элементов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если на некотором шаге произошла разбалансировка, то для её восстановления выполнить поворот.</a:t>
            </a:r>
          </a:p>
        </p:txBody>
      </p:sp>
    </p:spTree>
    <p:extLst>
      <p:ext uri="{BB962C8B-B14F-4D97-AF65-F5344CB8AC3E}">
        <p14:creationId xmlns:p14="http://schemas.microsoft.com/office/powerpoint/2010/main" val="108673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6824" cy="1325563"/>
          </a:xfrm>
        </p:spPr>
        <p:txBody>
          <a:bodyPr>
            <a:normAutofit/>
          </a:bodyPr>
          <a:lstStyle/>
          <a:p>
            <a:br>
              <a:rPr lang="ru-RU" sz="2400" dirty="0"/>
            </a:br>
            <a:r>
              <a:rPr lang="ru-RU" sz="2700" b="1" dirty="0"/>
              <a:t>7  8  2  3  4  6  1  9  10  11  5</a:t>
            </a:r>
            <a:br>
              <a:rPr lang="ru-RU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3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7:                                                    3: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8: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2: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71932" y="1825625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Овал 6"/>
          <p:cNvSpPr/>
          <p:nvPr/>
        </p:nvSpPr>
        <p:spPr>
          <a:xfrm>
            <a:off x="1871932" y="27667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Овал 7"/>
          <p:cNvSpPr/>
          <p:nvPr/>
        </p:nvSpPr>
        <p:spPr>
          <a:xfrm>
            <a:off x="2320506" y="3519142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Прямая со стрелкой 11"/>
          <p:cNvCxnSpPr>
            <a:stCxn id="7" idx="5"/>
            <a:endCxn id="8" idx="0"/>
          </p:cNvCxnSpPr>
          <p:nvPr/>
        </p:nvCxnSpPr>
        <p:spPr>
          <a:xfrm>
            <a:off x="2254814" y="3112838"/>
            <a:ext cx="289979" cy="406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258134" y="44240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06708" y="51941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6" name="Прямая со стрелкой 15"/>
          <p:cNvCxnSpPr>
            <a:stCxn id="14" idx="5"/>
            <a:endCxn id="15" idx="0"/>
          </p:cNvCxnSpPr>
          <p:nvPr/>
        </p:nvCxnSpPr>
        <p:spPr>
          <a:xfrm>
            <a:off x="2641016" y="4770136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76714" y="51941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Прямая со стрелкой 21"/>
          <p:cNvCxnSpPr>
            <a:stCxn id="14" idx="3"/>
            <a:endCxn id="20" idx="0"/>
          </p:cNvCxnSpPr>
          <p:nvPr/>
        </p:nvCxnSpPr>
        <p:spPr>
          <a:xfrm flipH="1">
            <a:off x="2001001" y="4770136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6490829" y="18256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6939403" y="25956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6873711" y="2171691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09409" y="2595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6233696" y="2171691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490829" y="3413549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6392291" y="2941738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animBg="1"/>
      <p:bldP spid="15" grpId="0" animBg="1"/>
      <p:bldP spid="20" grpId="0" animBg="1"/>
      <p:bldP spid="35" grpId="0" animBg="1"/>
      <p:bldP spid="36" grpId="0" animBg="1"/>
      <p:bldP spid="38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7"/>
            <a:ext cx="4240397" cy="933860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4  6  1  9  10  11  5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180111" y="14259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2565811" y="213587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2562993" y="1772030"/>
            <a:ext cx="227105" cy="363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635817" y="21358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1860104" y="1772030"/>
            <a:ext cx="385699" cy="36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117237" y="29537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2018699" y="2481936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2790098" y="3717756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40" idx="5"/>
            <a:endCxn id="29" idx="1"/>
          </p:cNvCxnSpPr>
          <p:nvPr/>
        </p:nvCxnSpPr>
        <p:spPr>
          <a:xfrm>
            <a:off x="2500119" y="3299813"/>
            <a:ext cx="355671" cy="47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34491" y="2311879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7005539" y="281976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860104" y="1846040"/>
            <a:ext cx="320007" cy="1824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5"/>
            <a:endCxn id="46" idx="0"/>
          </p:cNvCxnSpPr>
          <p:nvPr/>
        </p:nvCxnSpPr>
        <p:spPr>
          <a:xfrm>
            <a:off x="6863921" y="2374598"/>
            <a:ext cx="365905" cy="445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735624" y="1609465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1134053" y="2433973"/>
            <a:ext cx="41007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  <p:bldP spid="27" grpId="0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4558943" cy="669833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6  1  9  10  11  5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6: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07432" y="161312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1558645" y="220106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34801" y="2249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88934" y="2939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092940" y="29395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1941527" y="1959193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2690314" y="1959193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1271816" y="2547126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949094" y="2537162"/>
            <a:ext cx="399672" cy="40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8" idx="3"/>
            <a:endCxn id="31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8" idx="5"/>
            <a:endCxn id="33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496829" y="37076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58019" y="3285639"/>
            <a:ext cx="245294" cy="42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82932" y="1613127"/>
            <a:ext cx="442683" cy="112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422561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440077" y="2422561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28" grpId="0" animBg="1"/>
      <p:bldP spid="31" grpId="0" animBg="1"/>
      <p:bldP spid="33" grpId="0" animBg="1"/>
      <p:bldP spid="47" grpId="0" animBg="1"/>
      <p:bldP spid="49" grpId="0" animBg="1"/>
      <p:bldP spid="57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 стрелкой 51"/>
          <p:cNvCxnSpPr>
            <a:stCxn id="35" idx="5"/>
            <a:endCxn id="33" idx="1"/>
          </p:cNvCxnSpPr>
          <p:nvPr/>
        </p:nvCxnSpPr>
        <p:spPr>
          <a:xfrm>
            <a:off x="7615587" y="1742085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686" y="283222"/>
            <a:ext cx="3928524" cy="88734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1  9  10  11  5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4" y="1237107"/>
            <a:ext cx="9290298" cy="4275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38023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919220" y="1992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6863921" y="1786665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338376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302102" y="2338376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052210" y="21685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567581" y="29184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3817703" y="286033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stCxn id="55" idx="3"/>
            <a:endCxn id="56" idx="0"/>
          </p:cNvCxnSpPr>
          <p:nvPr/>
        </p:nvCxnSpPr>
        <p:spPr>
          <a:xfrm flipH="1">
            <a:off x="2791868" y="2514576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5"/>
            <a:endCxn id="59" idx="1"/>
          </p:cNvCxnSpPr>
          <p:nvPr/>
        </p:nvCxnSpPr>
        <p:spPr>
          <a:xfrm>
            <a:off x="3435092" y="2514576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1476054" y="21117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599097" y="1869897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260152" y="15078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868022" y="27157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5" idx="3"/>
            <a:endCxn id="62" idx="7"/>
          </p:cNvCxnSpPr>
          <p:nvPr/>
        </p:nvCxnSpPr>
        <p:spPr>
          <a:xfrm flipH="1">
            <a:off x="1858936" y="1853913"/>
            <a:ext cx="466908" cy="317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05793" y="3476438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66" idx="3"/>
            <a:endCxn id="67" idx="0"/>
          </p:cNvCxnSpPr>
          <p:nvPr/>
        </p:nvCxnSpPr>
        <p:spPr>
          <a:xfrm flipH="1">
            <a:off x="630080" y="3061781"/>
            <a:ext cx="303634" cy="41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2" idx="3"/>
            <a:endCxn id="66" idx="7"/>
          </p:cNvCxnSpPr>
          <p:nvPr/>
        </p:nvCxnSpPr>
        <p:spPr>
          <a:xfrm flipH="1">
            <a:off x="1250904" y="2457830"/>
            <a:ext cx="290842" cy="317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933714" y="2279215"/>
            <a:ext cx="382882" cy="35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743627" y="28176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6863921" y="2365815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5" name="Овал 34"/>
          <p:cNvSpPr/>
          <p:nvPr/>
        </p:nvSpPr>
        <p:spPr>
          <a:xfrm>
            <a:off x="7232705" y="13960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58936" y="1896885"/>
            <a:ext cx="315552" cy="271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3" grpId="0" animBg="1"/>
      <p:bldP spid="47" grpId="0" animBg="1"/>
      <p:bldP spid="49" grpId="0" animBg="1"/>
      <p:bldP spid="58" grpId="0" animBg="1"/>
      <p:bldP spid="55" grpId="0" animBg="1"/>
      <p:bldP spid="56" grpId="0" animBg="1"/>
      <p:bldP spid="59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700" dirty="0"/>
              <a:t>Построить АВЛ-дерево для последовательности чисел:</a:t>
            </a:r>
            <a:br>
              <a:rPr lang="ru-RU" sz="27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3" y="1237107"/>
            <a:ext cx="10135685" cy="4275171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9,10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257918" y="21147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696099" y="2078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8207" y="2853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13728" y="281370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1640800" y="187292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33" idx="1"/>
          </p:cNvCxnSpPr>
          <p:nvPr/>
        </p:nvCxnSpPr>
        <p:spPr>
          <a:xfrm>
            <a:off x="2242986" y="178874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971089" y="246086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599567" y="285457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2538015" y="2424640"/>
            <a:ext cx="223776" cy="389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3078981" y="242464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009584" y="148228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1520506" y="290390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1640800" y="245207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371980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080294" y="3705044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58" idx="5"/>
            <a:endCxn id="50" idx="0"/>
          </p:cNvCxnSpPr>
          <p:nvPr/>
        </p:nvCxnSpPr>
        <p:spPr>
          <a:xfrm>
            <a:off x="3982449" y="3200645"/>
            <a:ext cx="322132" cy="50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538783" y="4619423"/>
            <a:ext cx="603229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0" idx="5"/>
            <a:endCxn id="53" idx="0"/>
          </p:cNvCxnSpPr>
          <p:nvPr/>
        </p:nvCxnSpPr>
        <p:spPr>
          <a:xfrm>
            <a:off x="4463176" y="4051110"/>
            <a:ext cx="377222" cy="56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438930" y="1237107"/>
            <a:ext cx="194442" cy="245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78981" y="1872929"/>
            <a:ext cx="216310" cy="205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870452" y="2363638"/>
            <a:ext cx="11435" cy="345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42" idx="3"/>
            <a:endCxn id="64" idx="0"/>
          </p:cNvCxnSpPr>
          <p:nvPr/>
        </p:nvCxnSpPr>
        <p:spPr>
          <a:xfrm flipH="1">
            <a:off x="8525586" y="3304385"/>
            <a:ext cx="502069" cy="371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344845" y="3304385"/>
            <a:ext cx="581506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118378" y="2447255"/>
            <a:ext cx="222284" cy="2346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1" grpId="0" animBg="1"/>
      <p:bldP spid="33" grpId="0" animBg="1"/>
      <p:bldP spid="47" grpId="0" animBg="1"/>
      <p:bldP spid="49" grpId="0" animBg="1"/>
      <p:bldP spid="58" grpId="0" animBg="1"/>
      <p:bldP spid="35" grpId="0" animBg="1"/>
      <p:bldP spid="68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50" grpId="0" animBg="1"/>
      <p:bldP spid="53" grpId="0" animBg="1"/>
      <p:bldP spid="64" grpId="0" animBg="1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035466" cy="97295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11  5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0282686" cy="4283799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43364"/>
            <a:ext cx="435704" cy="334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291488" y="15195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471427" y="3304385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053313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491494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383602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144840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endCxn id="55" idx="7"/>
          </p:cNvCxnSpPr>
          <p:nvPr/>
        </p:nvCxnSpPr>
        <p:spPr>
          <a:xfrm flipH="1">
            <a:off x="1436195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7" idx="5"/>
            <a:endCxn id="56" idx="1"/>
          </p:cNvCxnSpPr>
          <p:nvPr/>
        </p:nvCxnSpPr>
        <p:spPr>
          <a:xfrm>
            <a:off x="2187861" y="1932089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5" idx="3"/>
            <a:endCxn id="57" idx="7"/>
          </p:cNvCxnSpPr>
          <p:nvPr/>
        </p:nvCxnSpPr>
        <p:spPr>
          <a:xfrm flipH="1">
            <a:off x="766484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394962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>
            <a:stCxn id="56" idx="3"/>
            <a:endCxn id="59" idx="0"/>
          </p:cNvCxnSpPr>
          <p:nvPr/>
        </p:nvCxnSpPr>
        <p:spPr>
          <a:xfrm flipH="1">
            <a:off x="2369127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6" idx="5"/>
            <a:endCxn id="63" idx="1"/>
          </p:cNvCxnSpPr>
          <p:nvPr/>
        </p:nvCxnSpPr>
        <p:spPr>
          <a:xfrm>
            <a:off x="2874376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804979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315901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endCxn id="70" idx="0"/>
          </p:cNvCxnSpPr>
          <p:nvPr/>
        </p:nvCxnSpPr>
        <p:spPr>
          <a:xfrm>
            <a:off x="1436195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96331" y="36970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881808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63" idx="3"/>
            <a:endCxn id="72" idx="0"/>
          </p:cNvCxnSpPr>
          <p:nvPr/>
        </p:nvCxnSpPr>
        <p:spPr>
          <a:xfrm flipH="1">
            <a:off x="3220618" y="3304385"/>
            <a:ext cx="240036" cy="392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590913" y="4473669"/>
            <a:ext cx="591902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73" idx="5"/>
            <a:endCxn id="76" idx="0"/>
          </p:cNvCxnSpPr>
          <p:nvPr/>
        </p:nvCxnSpPr>
        <p:spPr>
          <a:xfrm>
            <a:off x="4387028" y="4063485"/>
            <a:ext cx="499836" cy="41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297783" y="1475117"/>
            <a:ext cx="295631" cy="181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74376" y="1991464"/>
            <a:ext cx="293139" cy="19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3" idx="5"/>
            <a:endCxn id="73" idx="0"/>
          </p:cNvCxnSpPr>
          <p:nvPr/>
        </p:nvCxnSpPr>
        <p:spPr>
          <a:xfrm>
            <a:off x="3777844" y="3304385"/>
            <a:ext cx="399915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8094723" y="3362491"/>
            <a:ext cx="430863" cy="3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263267" y="366218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>
            <a:stCxn id="38" idx="3"/>
            <a:endCxn id="79" idx="0"/>
          </p:cNvCxnSpPr>
          <p:nvPr/>
        </p:nvCxnSpPr>
        <p:spPr>
          <a:xfrm flipH="1">
            <a:off x="7487554" y="3362491"/>
            <a:ext cx="289979" cy="29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2253553" y="1976669"/>
            <a:ext cx="303633" cy="2418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9" name="Рисунок 4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64" grpId="0" animBg="1"/>
      <p:bldP spid="69" grpId="0" animBg="1"/>
      <p:bldP spid="76" grpId="0" animBg="1"/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104875" cy="97295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</a:t>
            </a:r>
            <a:r>
              <a:rPr lang="ru-RU" sz="2700" b="1" strike="sngStrike" dirty="0"/>
              <a:t>11</a:t>
            </a:r>
            <a:r>
              <a:rPr lang="ru-RU" sz="2700" b="1" dirty="0"/>
              <a:t>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1067690" cy="4283799"/>
          </a:xfrm>
          <a:ln w="19050"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            задача решена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1202926" y="2235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697991" y="219956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64219" y="297430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334571" y="299065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1616812" y="1959626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5" idx="5"/>
          </p:cNvCxnSpPr>
          <p:nvPr/>
        </p:nvCxnSpPr>
        <p:spPr>
          <a:xfrm>
            <a:off x="2368478" y="1949342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7" idx="7"/>
          </p:cNvCxnSpPr>
          <p:nvPr/>
        </p:nvCxnSpPr>
        <p:spPr>
          <a:xfrm flipH="1">
            <a:off x="947101" y="258185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575579" y="297557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 flipH="1">
            <a:off x="2558858" y="2502612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42" idx="1"/>
          </p:cNvCxnSpPr>
          <p:nvPr/>
        </p:nvCxnSpPr>
        <p:spPr>
          <a:xfrm>
            <a:off x="3054993" y="254563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985596" y="160327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496518" y="30248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1616812" y="2573072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2768165" y="3734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244016" y="3734672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4085043" y="3321638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2717453" y="3336723"/>
            <a:ext cx="274999" cy="39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859083" y="374195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/>
          <p:nvPr/>
        </p:nvCxnSpPr>
        <p:spPr>
          <a:xfrm flipH="1">
            <a:off x="2118072" y="3396098"/>
            <a:ext cx="307779" cy="362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398584" y="233952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8893649" y="2303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759877" y="307804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8521115" y="31374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7812470" y="2097662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8383688" y="2077779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142759" y="268559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9771237" y="307931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8745402" y="2649373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9250651" y="264937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072541" y="16723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855833" y="31630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79523" y="40053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10432359" y="4005321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10280701" y="3425378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7631589" y="400532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537022" y="442662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79" idx="3"/>
            <a:endCxn id="91" idx="0"/>
          </p:cNvCxnSpPr>
          <p:nvPr/>
        </p:nvCxnSpPr>
        <p:spPr>
          <a:xfrm flipH="1">
            <a:off x="1761309" y="4088021"/>
            <a:ext cx="163466" cy="338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434170" y="1397479"/>
            <a:ext cx="263821" cy="205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6996681" y="40141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6303810" y="3424109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000934" y="3503475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7789041" y="3568513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7781466" y="2685595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1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874" y="2036402"/>
            <a:ext cx="3115778" cy="1987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3596389" y="0"/>
            <a:ext cx="0" cy="6873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5"/>
          <p:cNvSpPr>
            <a:spLocks noGrp="1"/>
          </p:cNvSpPr>
          <p:nvPr>
            <p:ph sz="quarter" idx="4"/>
          </p:nvPr>
        </p:nvSpPr>
        <p:spPr>
          <a:xfrm>
            <a:off x="3714718" y="482907"/>
            <a:ext cx="3626411" cy="13986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</a:p>
          <a:p>
            <a:pPr marL="0" indent="0" algn="ctr">
              <a:buNone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3988" y="354562"/>
            <a:ext cx="3841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17904" y="2036402"/>
            <a:ext cx="34667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дерево не сбалансировано, то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h=O(n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96389" y="2036402"/>
            <a:ext cx="8257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endCxn id="12" idx="0"/>
          </p:cNvCxnSpPr>
          <p:nvPr/>
        </p:nvCxnSpPr>
        <p:spPr>
          <a:xfrm>
            <a:off x="7551290" y="0"/>
            <a:ext cx="1" cy="2036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2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148" y="346051"/>
            <a:ext cx="6400445" cy="972951"/>
          </a:xfrm>
        </p:spPr>
        <p:txBody>
          <a:bodyPr>
            <a:noAutofit/>
          </a:bodyPr>
          <a:lstStyle/>
          <a:p>
            <a:pPr algn="ctr"/>
            <a:br>
              <a:rPr lang="ru-RU" sz="2400" dirty="0"/>
            </a:br>
            <a:r>
              <a:rPr lang="ru-RU" sz="3200" b="1" dirty="0"/>
              <a:t>7,  8,  2, 3</a:t>
            </a:r>
            <a:r>
              <a:rPr lang="en-US" sz="3200" b="1" dirty="0"/>
              <a:t>,</a:t>
            </a:r>
            <a:r>
              <a:rPr lang="ru-RU" sz="3200" b="1" dirty="0"/>
              <a:t>  4</a:t>
            </a:r>
            <a:r>
              <a:rPr lang="en-US" sz="3200" b="1" dirty="0"/>
              <a:t>,</a:t>
            </a:r>
            <a:r>
              <a:rPr lang="ru-RU" sz="3200" b="1" dirty="0"/>
              <a:t>  6</a:t>
            </a:r>
            <a:r>
              <a:rPr lang="en-US" sz="3200" b="1" dirty="0"/>
              <a:t>,</a:t>
            </a:r>
            <a:r>
              <a:rPr lang="ru-RU" sz="3200" b="1" dirty="0"/>
              <a:t>  1</a:t>
            </a:r>
            <a:r>
              <a:rPr lang="en-US" sz="3200" b="1" dirty="0"/>
              <a:t>,</a:t>
            </a:r>
            <a:r>
              <a:rPr lang="ru-RU" sz="3200" b="1" dirty="0"/>
              <a:t>  9</a:t>
            </a:r>
            <a:r>
              <a:rPr lang="en-US" sz="3200" b="1" dirty="0"/>
              <a:t>,</a:t>
            </a:r>
            <a:r>
              <a:rPr lang="ru-RU" sz="3200" b="1" dirty="0"/>
              <a:t>  10</a:t>
            </a:r>
            <a:r>
              <a:rPr lang="en-US" sz="3200" b="1" dirty="0"/>
              <a:t>,</a:t>
            </a:r>
            <a:r>
              <a:rPr lang="ru-RU" sz="3200" b="1" dirty="0"/>
              <a:t>  11</a:t>
            </a:r>
            <a:r>
              <a:rPr lang="en-US" sz="3200" b="1" dirty="0"/>
              <a:t>,</a:t>
            </a:r>
            <a:r>
              <a:rPr lang="ru-RU" sz="3200" b="1" dirty="0"/>
              <a:t>  5</a:t>
            </a:r>
          </a:p>
        </p:txBody>
      </p:sp>
      <p:sp>
        <p:nvSpPr>
          <p:cNvPr id="49" name="Овал 48"/>
          <p:cNvSpPr/>
          <p:nvPr/>
        </p:nvSpPr>
        <p:spPr>
          <a:xfrm>
            <a:off x="4578267" y="276327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073332" y="272705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39560" y="3501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700798" y="35611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992153" y="2521408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5563371" y="2501525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4322442" y="3109341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950920" y="3503058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5925085" y="3073119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6430334" y="3073119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252224" y="209608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5035516" y="35868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259206" y="442906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7612042" y="4429067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7460384" y="3849124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4811272" y="442906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4176364" y="44378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3483493" y="3847855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180617" y="3927221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4968724" y="3992259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4961149" y="3109341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7476" y="365125"/>
            <a:ext cx="4637049" cy="861509"/>
          </a:xfrm>
        </p:spPr>
        <p:txBody>
          <a:bodyPr/>
          <a:lstStyle/>
          <a:p>
            <a:pPr algn="ctr"/>
            <a:r>
              <a:rPr lang="ru-RU" sz="4000" b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593" y="1539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Предположим, что на вход поступаю числа, среди которых нет повторяющихся. </a:t>
            </a:r>
          </a:p>
          <a:p>
            <a:pPr marL="0" indent="0">
              <a:buNone/>
            </a:pPr>
            <a:r>
              <a:rPr lang="ru-RU" dirty="0"/>
              <a:t>1. По последовательности чисел сначала построим АВЛ-дерево.  </a:t>
            </a:r>
          </a:p>
          <a:p>
            <a:pPr marL="0" indent="0" algn="ctr">
              <a:buNone/>
            </a:pPr>
            <a:r>
              <a:rPr lang="ru-RU" b="1" dirty="0"/>
              <a:t>       </a:t>
            </a:r>
            <a:r>
              <a:rPr lang="en-US" b="1" dirty="0"/>
              <a:t>O(n*log 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2. Выполним внутренний левый обход построенного дерева.</a:t>
            </a:r>
          </a:p>
          <a:p>
            <a:pPr marL="0" indent="0" algn="ctr">
              <a:buNone/>
            </a:pPr>
            <a:r>
              <a:rPr lang="en-US" b="1" dirty="0"/>
              <a:t>O(n)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Время работы алгоритма сортировки</a:t>
            </a:r>
            <a:r>
              <a:rPr lang="en-US" dirty="0"/>
              <a:t> </a:t>
            </a:r>
            <a:r>
              <a:rPr lang="ru-RU" dirty="0"/>
              <a:t>деревом: </a:t>
            </a:r>
          </a:p>
          <a:p>
            <a:pPr marL="0" indent="0" algn="ctr">
              <a:buNone/>
            </a:pPr>
            <a:r>
              <a:rPr lang="en-US" b="1" dirty="0"/>
              <a:t>O(n*log n)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b="1" dirty="0"/>
              <a:t>Множество </a:t>
            </a:r>
            <a:r>
              <a:rPr lang="ru-RU" sz="2000" dirty="0"/>
              <a:t>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Insert</a:t>
            </a:r>
            <a:r>
              <a:rPr lang="ru-RU" sz="2000" b="1" dirty="0"/>
              <a:t>(x)</a:t>
            </a:r>
            <a:r>
              <a:rPr lang="ru-RU" sz="2000" dirty="0"/>
              <a:t>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Contains</a:t>
            </a:r>
            <a:r>
              <a:rPr lang="ru-RU" sz="2000" b="1" dirty="0"/>
              <a:t>(x) </a:t>
            </a:r>
            <a:r>
              <a:rPr lang="ru-RU" sz="2000" dirty="0"/>
              <a:t>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b="1" dirty="0"/>
              <a:t>(x) </a:t>
            </a:r>
            <a:r>
              <a:rPr lang="ru-RU" sz="2000" dirty="0"/>
              <a:t>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реализации интерфейса 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126" y="4059598"/>
            <a:ext cx="10769741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b="1" dirty="0"/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</a:t>
            </a:r>
            <a:r>
              <a:rPr lang="ru-RU" b="1" dirty="0"/>
              <a:t>основе красно-чёрного дерева</a:t>
            </a:r>
            <a:r>
              <a:rPr lang="ru-RU" dirty="0"/>
              <a:t>) и </a:t>
            </a:r>
            <a:r>
              <a:rPr lang="ru-RU" dirty="0" err="1"/>
              <a:t>HashSet</a:t>
            </a:r>
            <a:r>
              <a:rPr lang="ru-RU" dirty="0"/>
              <a:t> (на основе </a:t>
            </a:r>
            <a:r>
              <a:rPr lang="ru-RU" b="1" dirty="0"/>
              <a:t>хеш-таблицы</a:t>
            </a:r>
            <a:r>
              <a:rPr lang="ru-RU" dirty="0"/>
              <a:t>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</a:t>
            </a:r>
            <a:r>
              <a:rPr lang="ru-RU" b="1" dirty="0"/>
              <a:t>хеширование</a:t>
            </a:r>
            <a:r>
              <a:rPr lang="ru-RU" dirty="0"/>
              <a:t>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3972476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/>
              <a:t>Ассоциативный массив </a:t>
            </a:r>
            <a:r>
              <a:rPr lang="ru-RU" sz="1800" dirty="0"/>
              <a:t>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Insert</a:t>
            </a:r>
            <a:r>
              <a:rPr lang="ru-RU" sz="1800" b="1" dirty="0"/>
              <a:t>(</a:t>
            </a:r>
            <a:r>
              <a:rPr lang="ru-RU" sz="1800" b="1" dirty="0" err="1"/>
              <a:t>k,v</a:t>
            </a:r>
            <a:r>
              <a:rPr lang="ru-RU" sz="1800" b="1" dirty="0"/>
              <a:t>) </a:t>
            </a:r>
            <a:r>
              <a:rPr lang="ru-RU" sz="1800" dirty="0"/>
              <a:t>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Find</a:t>
            </a:r>
            <a:r>
              <a:rPr lang="ru-RU" sz="1800" b="1" dirty="0"/>
              <a:t>(k) </a:t>
            </a:r>
            <a:r>
              <a:rPr lang="ru-RU" sz="1800" dirty="0"/>
              <a:t>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b="1" dirty="0"/>
              <a:t>(</a:t>
            </a:r>
            <a:r>
              <a:rPr lang="en-US" sz="1800" b="1" dirty="0"/>
              <a:t>k</a:t>
            </a:r>
            <a:r>
              <a:rPr lang="ru-RU" sz="1800" b="1" dirty="0"/>
              <a:t>) </a:t>
            </a:r>
            <a:r>
              <a:rPr lang="ru-RU" sz="1800" dirty="0"/>
              <a:t>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b="1" dirty="0"/>
              <a:t>C++ </a:t>
            </a:r>
            <a:r>
              <a:rPr lang="ru-RU" dirty="0"/>
              <a:t>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</a:t>
            </a:r>
            <a:r>
              <a:rPr lang="ru-RU" b="1" dirty="0"/>
              <a:t>хеш-таблицы</a:t>
            </a:r>
            <a:r>
              <a:rPr lang="ru-RU" dirty="0"/>
              <a:t>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</a:t>
            </a:r>
            <a:r>
              <a:rPr lang="ru-RU" b="1" dirty="0"/>
              <a:t>красно-чёрном дереве</a:t>
            </a:r>
            <a:r>
              <a:rPr lang="ru-RU" dirty="0"/>
              <a:t>) и </a:t>
            </a:r>
            <a:r>
              <a:rPr lang="ru-RU" dirty="0" err="1"/>
              <a:t>HashMap</a:t>
            </a:r>
            <a:r>
              <a:rPr lang="ru-RU" dirty="0"/>
              <a:t> (базируется на </a:t>
            </a:r>
            <a:r>
              <a:rPr lang="ru-RU" b="1" dirty="0"/>
              <a:t>хеш-таблице</a:t>
            </a:r>
            <a:r>
              <a:rPr lang="ru-RU" dirty="0"/>
              <a:t>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b="1" dirty="0"/>
              <a:t> </a:t>
            </a:r>
            <a:r>
              <a:rPr lang="ru-RU" dirty="0"/>
              <a:t>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</a:t>
            </a:r>
            <a:r>
              <a:rPr lang="ru-RU" b="1" dirty="0"/>
              <a:t>хеширование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974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570672" y="3036121"/>
            <a:ext cx="7050656" cy="78575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</a:rPr>
              <a:t>Сбалансированные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деревья</a:t>
            </a:r>
          </a:p>
        </p:txBody>
      </p:sp>
    </p:spTree>
    <p:extLst>
      <p:ext uri="{BB962C8B-B14F-4D97-AF65-F5344CB8AC3E}">
        <p14:creationId xmlns:p14="http://schemas.microsoft.com/office/powerpoint/2010/main" val="426713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1294" y="106778"/>
                <a:ext cx="10515600" cy="250728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Определение</a:t>
                </a:r>
                <a:endParaRPr lang="ru-RU" dirty="0"/>
              </a:p>
              <a:p>
                <a:pPr marL="457200" lvl="1" indent="0" algn="just">
                  <a:buNone/>
                </a:pPr>
                <a:r>
                  <a:rPr lang="ru-RU" dirty="0"/>
                  <a:t>Корневое дерево называется </a:t>
                </a:r>
                <a:r>
                  <a:rPr lang="en-US" b="1" i="1" dirty="0"/>
                  <a:t>k</a:t>
                </a:r>
                <a:r>
                  <a:rPr lang="ru-RU" b="1" i="1" dirty="0"/>
                  <a:t>-сбалансированным по высоте</a:t>
                </a:r>
                <a:r>
                  <a:rPr lang="ru-RU" b="1" dirty="0"/>
                  <a:t>, </a:t>
                </a:r>
                <a:r>
                  <a:rPr lang="ru-RU" dirty="0"/>
                  <a:t>если для каждой её вершины </a:t>
                </a:r>
                <a:r>
                  <a:rPr lang="en-US" b="1" i="1" dirty="0"/>
                  <a:t>v</a:t>
                </a:r>
                <a:r>
                  <a:rPr lang="en-US" dirty="0"/>
                  <a:t> </a:t>
                </a:r>
                <a:r>
                  <a:rPr lang="ru-RU" dirty="0"/>
                  <a:t>выполняется следующее свойство: </a:t>
                </a:r>
              </a:p>
              <a:p>
                <a:pPr marL="914400" lvl="2" indent="0" algn="just">
                  <a:spcAft>
                    <a:spcPts val="1000"/>
                  </a:spcAft>
                  <a:buNone/>
                </a:pPr>
                <a:r>
                  <a:rPr lang="ru-RU" sz="2400" dirty="0"/>
                  <a:t>высоты её максимального (по высоте) и минимального </a:t>
                </a:r>
                <a:r>
                  <a:rPr lang="en-US" sz="2400" dirty="0"/>
                  <a:t>(</a:t>
                </a:r>
                <a:r>
                  <a:rPr lang="ru-RU" sz="2400" dirty="0"/>
                  <a:t>по высоте</a:t>
                </a:r>
                <a:r>
                  <a:rPr lang="en-US" sz="2400" dirty="0"/>
                  <a:t>)</a:t>
                </a:r>
                <a:r>
                  <a:rPr lang="ru-RU" sz="2400" dirty="0"/>
                  <a:t> поддеревьев отличаются не более, чем на </a:t>
                </a:r>
                <a:r>
                  <a:rPr lang="en-US" sz="2400" b="1" dirty="0"/>
                  <a:t>k</a:t>
                </a:r>
                <a:r>
                  <a:rPr lang="ru-RU" sz="2400" dirty="0"/>
                  <a:t>. </a:t>
                </a:r>
                <a:endParaRPr lang="en-US" sz="2400" dirty="0"/>
              </a:p>
              <a:p>
                <a:pPr marL="457200" lvl="1" indent="0" algn="just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/>
                  <a:t>, то просто говорят, что дерево </a:t>
                </a:r>
                <a:r>
                  <a:rPr lang="ru-RU" b="1" i="1" dirty="0"/>
                  <a:t>сбалансировано</a:t>
                </a:r>
                <a:r>
                  <a:rPr lang="ru-RU" dirty="0"/>
                  <a:t>.</a:t>
                </a:r>
              </a:p>
              <a:p>
                <a:pPr marL="457200" lvl="1" indent="0" algn="just">
                  <a:buNone/>
                </a:pP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94" y="106778"/>
                <a:ext cx="10515600" cy="2507288"/>
              </a:xfrm>
              <a:blipFill>
                <a:blip r:embed="rId2"/>
                <a:stretch>
                  <a:fillRect l="-1159" t="-4136" r="-928" b="-29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Объект 26"/>
              <p:cNvSpPr txBox="1"/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35332" y="525076"/>
            <a:ext cx="10863" cy="2093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0BA0F5C-4B80-4FC4-8064-AC3E65E121B3}"/>
              </a:ext>
            </a:extLst>
          </p:cNvPr>
          <p:cNvGrpSpPr/>
          <p:nvPr/>
        </p:nvGrpSpPr>
        <p:grpSpPr>
          <a:xfrm>
            <a:off x="1585718" y="2769725"/>
            <a:ext cx="5829828" cy="2516091"/>
            <a:chOff x="1388852" y="3651795"/>
            <a:chExt cx="5829828" cy="2516091"/>
          </a:xfrm>
        </p:grpSpPr>
        <p:sp>
          <p:nvSpPr>
            <p:cNvPr id="4" name="Овал 3"/>
            <p:cNvSpPr/>
            <p:nvPr/>
          </p:nvSpPr>
          <p:spPr>
            <a:xfrm>
              <a:off x="3868946" y="3651795"/>
              <a:ext cx="500332" cy="4984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>
              <a:off x="1388852" y="4744528"/>
              <a:ext cx="1060704" cy="79363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916729" y="4744528"/>
              <a:ext cx="1060704" cy="1423358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288685" y="4765404"/>
              <a:ext cx="1060704" cy="11214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565648" y="4744528"/>
              <a:ext cx="1060704" cy="301924"/>
            </a:xfrm>
            <a:prstGeom prst="triangle">
              <a:avLst>
                <a:gd name="adj" fmla="val 4918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837207" y="4287328"/>
              <a:ext cx="517585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w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4541721" y="4287328"/>
              <a:ext cx="517585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3197125" y="4287429"/>
              <a:ext cx="517585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660411" y="4287328"/>
              <a:ext cx="517585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cxnSpLocks/>
              <a:stCxn id="4" idx="3"/>
              <a:endCxn id="11" idx="0"/>
            </p:cNvCxnSpPr>
            <p:nvPr/>
          </p:nvCxnSpPr>
          <p:spPr>
            <a:xfrm flipH="1">
              <a:off x="3455918" y="4077250"/>
              <a:ext cx="486300" cy="21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82075" y="4832396"/>
              <a:ext cx="386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/>
                <a:t>u</a:t>
              </a:r>
              <a:endParaRPr lang="ru-RU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3182" y="442023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/>
                <a:t>w</a:t>
              </a:r>
              <a:endParaRPr lang="ru-RU" baseline="-25000" dirty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6787311" y="4287328"/>
              <a:ext cx="18932" cy="7591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2882075" y="4505780"/>
              <a:ext cx="18783" cy="16621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41632E-98B1-4F48-AED9-EFE6BBAFD4D1}"/>
              </a:ext>
            </a:extLst>
          </p:cNvPr>
          <p:cNvSpPr txBox="1"/>
          <p:nvPr/>
        </p:nvSpPr>
        <p:spPr>
          <a:xfrm>
            <a:off x="201294" y="5464386"/>
            <a:ext cx="8482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Замечание</a:t>
            </a:r>
            <a:r>
              <a:rPr lang="ru-RU" sz="2400" dirty="0"/>
              <a:t> </a:t>
            </a:r>
          </a:p>
          <a:p>
            <a:pPr lvl="1" algn="just"/>
            <a:r>
              <a:rPr lang="ru-RU" sz="2400" dirty="0"/>
              <a:t>Если у вершины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только одно поддерево, то считаем, что </a:t>
            </a:r>
          </a:p>
          <a:p>
            <a:pPr lvl="1" algn="just"/>
            <a:r>
              <a:rPr lang="ru-RU" sz="2400" b="1" dirty="0"/>
              <a:t>не существующее </a:t>
            </a:r>
            <a:r>
              <a:rPr lang="ru-RU" sz="2400" dirty="0"/>
              <a:t>второе поддерево имеет высоту </a:t>
            </a:r>
            <a:r>
              <a:rPr lang="ru-RU" sz="2400" b="1" dirty="0"/>
              <a:t>минус 1</a:t>
            </a:r>
            <a:r>
              <a:rPr lang="ru-RU" sz="2400" dirty="0"/>
              <a:t>.</a:t>
            </a:r>
            <a:endParaRPr lang="ru-BY" sz="2400" dirty="0"/>
          </a:p>
        </p:txBody>
      </p:sp>
      <p:pic>
        <p:nvPicPr>
          <p:cNvPr id="28" name="Рисунок 27" descr="png..png">
            <a:extLst>
              <a:ext uri="{FF2B5EF4-FFF2-40B4-BE49-F238E27FC236}">
                <a16:creationId xmlns:a16="http://schemas.microsoft.com/office/drawing/2014/main" id="{B074780A-D43C-44D9-AC56-7DDF542DD7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52D183E-B219-4FCE-ADF7-D8B9D6D33C1B}"/>
              </a:ext>
            </a:extLst>
          </p:cNvPr>
          <p:cNvCxnSpPr/>
          <p:nvPr/>
        </p:nvCxnSpPr>
        <p:spPr>
          <a:xfrm>
            <a:off x="646195" y="5962837"/>
            <a:ext cx="0" cy="6641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351" y="305219"/>
            <a:ext cx="14570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08581" y="18177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163856" y="29993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45327" y="525763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396131" y="40856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473153" y="410192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027683" y="302013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83215" y="300757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7779" y="2527516"/>
            <a:ext cx="5261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k=2 </a:t>
            </a:r>
          </a:p>
          <a:p>
            <a:endParaRPr lang="en-US" sz="2800" dirty="0"/>
          </a:p>
          <a:p>
            <a:r>
              <a:rPr lang="ru-RU" sz="2800" dirty="0"/>
              <a:t>дерево </a:t>
            </a:r>
            <a:r>
              <a:rPr lang="en-US" sz="2800" dirty="0"/>
              <a:t>2-</a:t>
            </a:r>
            <a:r>
              <a:rPr lang="ru-RU" sz="2800" dirty="0"/>
              <a:t>сбалансировано</a:t>
            </a:r>
            <a:r>
              <a:rPr lang="en-US" sz="2800" dirty="0"/>
              <a:t>  </a:t>
            </a:r>
            <a:r>
              <a:rPr lang="ru-RU" sz="2800" dirty="0"/>
              <a:t>по высоте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9" name="Овал 38"/>
          <p:cNvSpPr/>
          <p:nvPr/>
        </p:nvSpPr>
        <p:spPr>
          <a:xfrm>
            <a:off x="2548784" y="170450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430169" y="290935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637289" y="2909357"/>
            <a:ext cx="518596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957499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53369" y="5121563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39" idx="4"/>
            <a:endCxn id="42" idx="0"/>
          </p:cNvCxnSpPr>
          <p:nvPr/>
        </p:nvCxnSpPr>
        <p:spPr>
          <a:xfrm flipH="1">
            <a:off x="1682418" y="2224766"/>
            <a:ext cx="1118615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9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9" idx="4"/>
            <a:endCxn id="43" idx="0"/>
          </p:cNvCxnSpPr>
          <p:nvPr/>
        </p:nvCxnSpPr>
        <p:spPr>
          <a:xfrm>
            <a:off x="2801033" y="2224766"/>
            <a:ext cx="1095554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1" idx="4"/>
            <a:endCxn id="45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4"/>
            <a:endCxn id="47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7" idx="4"/>
            <a:endCxn id="46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3032020" y="410192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</a:t>
            </a:r>
            <a:endParaRPr lang="ru-RU" b="1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2610100" y="29848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14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281370" y="39583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665" y="2310051"/>
            <a:ext cx="549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k=1</a:t>
            </a:r>
          </a:p>
          <a:p>
            <a:endParaRPr lang="en-US" sz="2400" dirty="0"/>
          </a:p>
          <a:p>
            <a:r>
              <a:rPr lang="ru-RU" sz="2400" dirty="0"/>
              <a:t>дерево сбалансировано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27588" y="16740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952041" y="28724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5138" y="394200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98944" y="281826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93110" y="283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h=0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7791" y="156089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320657" y="2771716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232354" y="27832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459381" y="2834750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776506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776873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39" idx="4"/>
            <a:endCxn id="41" idx="0"/>
          </p:cNvCxnSpPr>
          <p:nvPr/>
        </p:nvCxnSpPr>
        <p:spPr>
          <a:xfrm flipH="1">
            <a:off x="1484603" y="2081161"/>
            <a:ext cx="1135437" cy="702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9" idx="4"/>
          </p:cNvCxnSpPr>
          <p:nvPr/>
        </p:nvCxnSpPr>
        <p:spPr>
          <a:xfrm flipH="1">
            <a:off x="2604585" y="2081161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42" idx="0"/>
          </p:cNvCxnSpPr>
          <p:nvPr/>
        </p:nvCxnSpPr>
        <p:spPr>
          <a:xfrm>
            <a:off x="2653269" y="2081161"/>
            <a:ext cx="1058361" cy="75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4"/>
            <a:endCxn id="43" idx="0"/>
          </p:cNvCxnSpPr>
          <p:nvPr/>
        </p:nvCxnSpPr>
        <p:spPr>
          <a:xfrm flipH="1">
            <a:off x="2028755" y="3291978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4"/>
            <a:endCxn id="45" idx="0"/>
          </p:cNvCxnSpPr>
          <p:nvPr/>
        </p:nvCxnSpPr>
        <p:spPr>
          <a:xfrm>
            <a:off x="2572906" y="3291978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головок 1"/>
          <p:cNvSpPr>
            <a:spLocks noGrp="1"/>
          </p:cNvSpPr>
          <p:nvPr>
            <p:ph type="title"/>
          </p:nvPr>
        </p:nvSpPr>
        <p:spPr>
          <a:xfrm>
            <a:off x="612477" y="339193"/>
            <a:ext cx="74014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36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2412</TotalTime>
  <Words>2703</Words>
  <Application>Microsoft Office PowerPoint</Application>
  <PresentationFormat>Широкоэкранный</PresentationFormat>
  <Paragraphs>757</Paragraphs>
  <Slides>54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Equation</vt:lpstr>
      <vt:lpstr>ОРГАНИЗАЦИЯ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Сбалансированные  деревья</vt:lpstr>
      <vt:lpstr>Презентация PowerPoint</vt:lpstr>
      <vt:lpstr>Пример</vt:lpstr>
      <vt:lpstr>Пример</vt:lpstr>
      <vt:lpstr>Презентация PowerPoint</vt:lpstr>
      <vt:lpstr>Идеально сбалансированные деревья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Георгий  Максимович  Адельсон-Вельский </vt:lpstr>
      <vt:lpstr>Презентация PowerPoint</vt:lpstr>
      <vt:lpstr>АВЛ-дерево ?</vt:lpstr>
      <vt:lpstr>Презентация PowerPoint</vt:lpstr>
      <vt:lpstr>Презентация PowerPoint</vt:lpstr>
      <vt:lpstr>АВЛ-дерево ?</vt:lpstr>
      <vt:lpstr>АВЛ-дерево 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Разбалансировка после добавления элемента</vt:lpstr>
      <vt:lpstr>Разбалансировка после  удаления элемента</vt:lpstr>
      <vt:lpstr>Балансировки</vt:lpstr>
      <vt:lpstr>Презентация PowerPoint</vt:lpstr>
      <vt:lpstr>LL-поворот</vt:lpstr>
      <vt:lpstr>Презентация PowerPoint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 7  8  2  3  4  6  1  9  10  11  5 </vt:lpstr>
      <vt:lpstr> 7  8  2  3  4  6  1  9  10  11  5  </vt:lpstr>
      <vt:lpstr> 7  8  2  3  4  6  1  9  10  11  5  </vt:lpstr>
      <vt:lpstr> 7  8  2  3  4  6  1  9  10  11  5 </vt:lpstr>
      <vt:lpstr> Построить АВЛ-дерево для последовательности чисел: 7  8  2  3  4  6  1  9  10  11  5  </vt:lpstr>
      <vt:lpstr> 7  8  2  3  4  6  1  9  10  11  5 </vt:lpstr>
      <vt:lpstr> 7  8  2  3  4  6  1  9  10  11  5 </vt:lpstr>
      <vt:lpstr> 7,  8,  2, 3,  4,  6,  1,  9,  10,  11,  5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381</cp:revision>
  <dcterms:created xsi:type="dcterms:W3CDTF">2020-04-14T05:04:13Z</dcterms:created>
  <dcterms:modified xsi:type="dcterms:W3CDTF">2022-03-20T04:31:42Z</dcterms:modified>
</cp:coreProperties>
</file>