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37" r:id="rId4"/>
    <p:sldId id="294" r:id="rId5"/>
    <p:sldId id="296" r:id="rId6"/>
    <p:sldId id="295" r:id="rId7"/>
    <p:sldId id="336" r:id="rId8"/>
    <p:sldId id="339" r:id="rId9"/>
    <p:sldId id="298" r:id="rId10"/>
    <p:sldId id="299" r:id="rId11"/>
    <p:sldId id="300" r:id="rId12"/>
    <p:sldId id="301" r:id="rId13"/>
    <p:sldId id="304" r:id="rId14"/>
    <p:sldId id="302" r:id="rId15"/>
    <p:sldId id="293" r:id="rId16"/>
    <p:sldId id="338" r:id="rId17"/>
    <p:sldId id="305" r:id="rId18"/>
    <p:sldId id="307" r:id="rId19"/>
    <p:sldId id="306" r:id="rId20"/>
    <p:sldId id="309" r:id="rId21"/>
    <p:sldId id="308" r:id="rId22"/>
    <p:sldId id="328" r:id="rId23"/>
    <p:sldId id="310" r:id="rId24"/>
    <p:sldId id="341" r:id="rId25"/>
    <p:sldId id="329" r:id="rId26"/>
    <p:sldId id="303" r:id="rId27"/>
    <p:sldId id="342" r:id="rId28"/>
    <p:sldId id="330" r:id="rId29"/>
    <p:sldId id="313" r:id="rId30"/>
    <p:sldId id="311" r:id="rId31"/>
    <p:sldId id="331" r:id="rId32"/>
    <p:sldId id="340" r:id="rId33"/>
    <p:sldId id="332" r:id="rId34"/>
    <p:sldId id="333" r:id="rId35"/>
    <p:sldId id="334" r:id="rId36"/>
    <p:sldId id="335" r:id="rId37"/>
    <p:sldId id="343" r:id="rId38"/>
    <p:sldId id="325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614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19.01.2022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lib.bsu.by/handle/123456789/9161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2.wmf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0tcj3MeIaHXMc4kZseeKdISe-TR9aFq-/view?usp=shar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0211" y="1326776"/>
            <a:ext cx="9278472" cy="3263154"/>
          </a:xfrm>
        </p:spPr>
        <p:txBody>
          <a:bodyPr>
            <a:norm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ru-RU" dirty="0"/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797977" y="5937973"/>
            <a:ext cx="4394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https://github.com/larandaA/alg-ds-snippets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09431" y="2958353"/>
            <a:ext cx="3973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rgbClr val="7030A0"/>
                </a:solidFill>
              </a:rPr>
              <a:t>Кратчайший маршрут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9363" y="2222239"/>
            <a:ext cx="6562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АЛГОРИТМЫ НА ГРАФАХ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0005"/>
            <a:ext cx="7117135" cy="83030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Алгоритм Беллмана – Форда</a:t>
            </a:r>
            <a:r>
              <a:rPr lang="en-US" sz="3200" dirty="0"/>
              <a:t>. </a:t>
            </a:r>
            <a:r>
              <a:rPr lang="ru-RU" sz="3200" dirty="0"/>
              <a:t>Псевдокод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0554"/>
            <a:ext cx="6286500" cy="2190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997"/>
            <a:ext cx="6459071" cy="2781300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8163812" y="3202256"/>
            <a:ext cx="1558115" cy="1079332"/>
            <a:chOff x="9735354" y="1473456"/>
            <a:chExt cx="1558115" cy="1079332"/>
          </a:xfrm>
          <a:noFill/>
        </p:grpSpPr>
        <p:sp>
          <p:nvSpPr>
            <p:cNvPr id="7" name="Овал 6"/>
            <p:cNvSpPr/>
            <p:nvPr/>
          </p:nvSpPr>
          <p:spPr>
            <a:xfrm>
              <a:off x="9735354" y="2095588"/>
              <a:ext cx="484094" cy="457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10809375" y="1473456"/>
              <a:ext cx="484094" cy="4572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Прямая со стрелкой 8"/>
            <p:cNvCxnSpPr>
              <a:stCxn id="7" idx="7"/>
              <a:endCxn id="33" idx="3"/>
            </p:cNvCxnSpPr>
            <p:nvPr/>
          </p:nvCxnSpPr>
          <p:spPr>
            <a:xfrm flipV="1">
              <a:off x="10148554" y="1863701"/>
              <a:ext cx="731715" cy="29884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0478678" y="2139522"/>
              <a:ext cx="43152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just"/>
              <a:r>
                <a:rPr lang="ru-RU" dirty="0"/>
                <a:t>с</a:t>
              </a:r>
              <a:r>
                <a:rPr lang="en-US" baseline="-25000" dirty="0"/>
                <a:t>vu</a:t>
              </a:r>
              <a:endParaRPr lang="ru-RU" baseline="-25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470964" y="1201123"/>
            <a:ext cx="373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Орграф задан </a:t>
            </a:r>
            <a:r>
              <a:rPr lang="en-US" b="1" dirty="0"/>
              <a:t>c</a:t>
            </a:r>
            <a:r>
              <a:rPr lang="ru-RU" b="1" dirty="0"/>
              <a:t>писками дуг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  <a:p>
            <a:pPr lvl="1" algn="just"/>
            <a:r>
              <a:rPr lang="ru-RU" dirty="0"/>
              <a:t>для каждой дуги (</a:t>
            </a:r>
            <a:r>
              <a:rPr lang="en-US" dirty="0" err="1"/>
              <a:t>v,u</a:t>
            </a:r>
            <a:r>
              <a:rPr lang="ru-RU" dirty="0"/>
              <a:t>) задаётся начальная вершина дуги </a:t>
            </a:r>
            <a:r>
              <a:rPr lang="en-US" dirty="0"/>
              <a:t>v</a:t>
            </a:r>
            <a:r>
              <a:rPr lang="ru-RU" dirty="0"/>
              <a:t>, конечная вершина дуги </a:t>
            </a:r>
            <a:r>
              <a:rPr lang="en-US" dirty="0"/>
              <a:t>u </a:t>
            </a:r>
            <a:r>
              <a:rPr lang="ru-RU" dirty="0"/>
              <a:t>и стоимость с</a:t>
            </a:r>
            <a:r>
              <a:rPr lang="en-US" baseline="-25000" dirty="0"/>
              <a:t>vu </a:t>
            </a:r>
            <a:r>
              <a:rPr lang="en-US" dirty="0"/>
              <a:t>.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1118" cy="657307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Алгоритм Беллмана – Форда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Пример</a:t>
            </a:r>
          </a:p>
        </p:txBody>
      </p:sp>
      <p:sp>
        <p:nvSpPr>
          <p:cNvPr id="4" name="Овал 3"/>
          <p:cNvSpPr/>
          <p:nvPr/>
        </p:nvSpPr>
        <p:spPr>
          <a:xfrm>
            <a:off x="1785944" y="2187382"/>
            <a:ext cx="519953" cy="51098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14" name="Овал 13"/>
          <p:cNvSpPr/>
          <p:nvPr/>
        </p:nvSpPr>
        <p:spPr>
          <a:xfrm>
            <a:off x="4572537" y="218738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581834" y="2917257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76047" y="2173929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Овал 16"/>
          <p:cNvSpPr/>
          <p:nvPr/>
        </p:nvSpPr>
        <p:spPr>
          <a:xfrm>
            <a:off x="3439217" y="218738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581834" y="1307442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229752" y="1743598"/>
            <a:ext cx="428227" cy="518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229752" y="2623538"/>
            <a:ext cx="428227" cy="368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5"/>
            <a:endCxn id="17" idx="1"/>
          </p:cNvCxnSpPr>
          <p:nvPr/>
        </p:nvCxnSpPr>
        <p:spPr>
          <a:xfrm>
            <a:off x="3025642" y="1743598"/>
            <a:ext cx="489720" cy="5186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841811" y="1818431"/>
            <a:ext cx="0" cy="109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3025642" y="2623539"/>
            <a:ext cx="489720" cy="36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7" idx="6"/>
            <a:endCxn id="14" idx="2"/>
          </p:cNvCxnSpPr>
          <p:nvPr/>
        </p:nvCxnSpPr>
        <p:spPr>
          <a:xfrm flipV="1">
            <a:off x="3959170" y="2442877"/>
            <a:ext cx="6133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4" idx="6"/>
            <a:endCxn id="16" idx="2"/>
          </p:cNvCxnSpPr>
          <p:nvPr/>
        </p:nvCxnSpPr>
        <p:spPr>
          <a:xfrm flipV="1">
            <a:off x="5092490" y="2429424"/>
            <a:ext cx="483557" cy="1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17" idx="4"/>
            <a:endCxn id="16" idx="4"/>
          </p:cNvCxnSpPr>
          <p:nvPr/>
        </p:nvCxnSpPr>
        <p:spPr>
          <a:xfrm rot="5400000" flipH="1" flipV="1">
            <a:off x="4760882" y="1623230"/>
            <a:ext cx="13454" cy="2136830"/>
          </a:xfrm>
          <a:prstGeom prst="curvedConnector3">
            <a:avLst>
              <a:gd name="adj1" fmla="val -16991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78361" y="1708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42179" y="2731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95733" y="21041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87337" y="1708997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54099" y="2078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96924" y="212821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84195" y="285376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26883" y="2751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5" name="Овал 44"/>
          <p:cNvSpPr/>
          <p:nvPr/>
        </p:nvSpPr>
        <p:spPr>
          <a:xfrm>
            <a:off x="4507632" y="109346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170615" y="1108053"/>
            <a:ext cx="617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(3,4)</a:t>
            </a:r>
          </a:p>
          <a:p>
            <a:r>
              <a:rPr lang="ru-RU" dirty="0"/>
              <a:t>(4,5)</a:t>
            </a:r>
          </a:p>
          <a:p>
            <a:r>
              <a:rPr lang="ru-RU" dirty="0"/>
              <a:t>(5,6)</a:t>
            </a:r>
          </a:p>
          <a:p>
            <a:r>
              <a:rPr lang="ru-RU" dirty="0"/>
              <a:t>(4,6)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946580" y="3766232"/>
            <a:ext cx="3678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/>
              <a:t>    </a:t>
            </a:r>
            <a:r>
              <a:rPr lang="en-US" sz="1600" i="1" u="sng" dirty="0"/>
              <a:t>1  </a:t>
            </a:r>
            <a:r>
              <a:rPr lang="ru-RU" sz="1600" i="1" u="sng" dirty="0"/>
              <a:t>    </a:t>
            </a:r>
            <a:r>
              <a:rPr lang="en-US" sz="1600" i="1" u="sng" dirty="0"/>
              <a:t>2  </a:t>
            </a:r>
            <a:r>
              <a:rPr lang="ru-RU" sz="1600" i="1" u="sng" dirty="0"/>
              <a:t>  </a:t>
            </a:r>
            <a:r>
              <a:rPr lang="en-US" sz="1600" i="1" u="sng" dirty="0"/>
              <a:t> </a:t>
            </a:r>
            <a:r>
              <a:rPr lang="ru-RU" sz="1600" i="1" u="sng" dirty="0"/>
              <a:t> </a:t>
            </a:r>
            <a:r>
              <a:rPr lang="en-US" sz="1600" i="1" u="sng" dirty="0"/>
              <a:t>3  </a:t>
            </a:r>
            <a:r>
              <a:rPr lang="ru-RU" sz="1600" i="1" u="sng" dirty="0"/>
              <a:t>   </a:t>
            </a:r>
            <a:r>
              <a:rPr lang="en-US" sz="1600" i="1" u="sng" dirty="0"/>
              <a:t>  </a:t>
            </a:r>
            <a:r>
              <a:rPr lang="ru-RU" sz="1600" i="1" u="sng" dirty="0"/>
              <a:t>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5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6  </a:t>
            </a:r>
            <a:r>
              <a:rPr lang="ru-RU" sz="1600" i="1" u="sng" dirty="0"/>
              <a:t>     </a:t>
            </a:r>
            <a:r>
              <a:rPr lang="en-US" sz="1600" i="1" u="sng" dirty="0"/>
              <a:t> 7</a:t>
            </a:r>
            <a:r>
              <a:rPr lang="ru-RU" sz="1600" i="1" u="sng" dirty="0"/>
              <a:t>__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544746" y="4094355"/>
            <a:ext cx="2904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   </a:t>
            </a:r>
            <a:r>
              <a:rPr lang="en-US" dirty="0" err="1">
                <a:solidFill>
                  <a:srgbClr val="C00000"/>
                </a:solidFill>
              </a:rPr>
              <a:t>Inf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Inf</a:t>
            </a: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Inf</a:t>
            </a: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Inf</a:t>
            </a:r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Inf</a:t>
            </a: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dirty="0" err="1">
                <a:solidFill>
                  <a:srgbClr val="C00000"/>
                </a:solidFill>
              </a:rPr>
              <a:t>Inf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1330589" y="4412090"/>
            <a:ext cx="3095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1: </a:t>
            </a:r>
            <a:r>
              <a:rPr lang="en-US" b="1" dirty="0"/>
              <a:t>0  </a:t>
            </a:r>
            <a:r>
              <a:rPr lang="ru-RU" b="1" dirty="0"/>
              <a:t>  1</a:t>
            </a:r>
            <a:r>
              <a:rPr lang="en-US" b="1" dirty="0"/>
              <a:t> </a:t>
            </a:r>
            <a:r>
              <a:rPr lang="ru-RU" b="1" dirty="0"/>
              <a:t>   1    </a:t>
            </a:r>
            <a:r>
              <a:rPr lang="en-US" b="1" dirty="0"/>
              <a:t>   </a:t>
            </a:r>
            <a:r>
              <a:rPr lang="ru-RU" dirty="0"/>
              <a:t>3</a:t>
            </a:r>
            <a:r>
              <a:rPr lang="ru-RU" b="1" dirty="0"/>
              <a:t>,2   0   </a:t>
            </a:r>
            <a:r>
              <a:rPr lang="en-US" b="1" dirty="0"/>
              <a:t>  </a:t>
            </a:r>
            <a:r>
              <a:rPr lang="ru-RU" dirty="0"/>
              <a:t>3</a:t>
            </a:r>
            <a:r>
              <a:rPr lang="ru-RU" b="1" dirty="0"/>
              <a:t>,1 </a:t>
            </a:r>
            <a:r>
              <a:rPr lang="en-US" b="1" dirty="0"/>
              <a:t>  </a:t>
            </a:r>
            <a:r>
              <a:rPr lang="en-US" dirty="0" err="1">
                <a:solidFill>
                  <a:srgbClr val="C00000"/>
                </a:solidFill>
              </a:rPr>
              <a:t>Inf</a:t>
            </a:r>
            <a:endParaRPr lang="ru-RU" b="1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1347453" y="4775000"/>
            <a:ext cx="3113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  <a:r>
              <a:rPr lang="ru-RU" dirty="0"/>
              <a:t>: </a:t>
            </a:r>
            <a:r>
              <a:rPr lang="en-US" b="1" dirty="0"/>
              <a:t>0  </a:t>
            </a:r>
            <a:r>
              <a:rPr lang="ru-RU" b="1" dirty="0"/>
              <a:t>  1</a:t>
            </a:r>
            <a:r>
              <a:rPr lang="en-US" b="1" dirty="0"/>
              <a:t> </a:t>
            </a:r>
            <a:r>
              <a:rPr lang="ru-RU" b="1" dirty="0"/>
              <a:t>   1    </a:t>
            </a:r>
            <a:r>
              <a:rPr lang="en-US" b="1" dirty="0"/>
              <a:t>   </a:t>
            </a:r>
            <a:r>
              <a:rPr lang="ru-RU" b="1" dirty="0"/>
              <a:t>2   </a:t>
            </a:r>
            <a:r>
              <a:rPr lang="en-US" b="1" dirty="0"/>
              <a:t>   </a:t>
            </a:r>
            <a:r>
              <a:rPr lang="ru-RU" b="1" dirty="0"/>
              <a:t>0  </a:t>
            </a:r>
            <a:r>
              <a:rPr lang="en-US" b="1" dirty="0"/>
              <a:t>   </a:t>
            </a:r>
            <a:r>
              <a:rPr lang="ru-RU" b="1" dirty="0"/>
              <a:t>1 </a:t>
            </a:r>
            <a:r>
              <a:rPr lang="en-US" b="1" dirty="0"/>
              <a:t>     </a:t>
            </a:r>
            <a:r>
              <a:rPr lang="en-US" dirty="0" err="1">
                <a:solidFill>
                  <a:srgbClr val="C00000"/>
                </a:solidFill>
              </a:rPr>
              <a:t>Inf</a:t>
            </a:r>
            <a:r>
              <a:rPr lang="en-US" b="1" dirty="0"/>
              <a:t> </a:t>
            </a:r>
            <a:endParaRPr lang="ru-RU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347453" y="189366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608183" y="96239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2643038" y="34250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3468677" y="184726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]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4623077" y="183945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5600796" y="181714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4955943" y="953281"/>
            <a:ext cx="6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/>
              <a:t>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pic>
        <p:nvPicPr>
          <p:cNvPr id="68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7732" y="4048957"/>
            <a:ext cx="5526741" cy="219075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46522" y="5455645"/>
            <a:ext cx="5395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 второй итерации нет релаксаций, задача решена.</a:t>
            </a:r>
          </a:p>
          <a:p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08166" y="827400"/>
            <a:ext cx="3311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порядок, в котором будем просматривать дуги:</a:t>
            </a:r>
          </a:p>
        </p:txBody>
      </p:sp>
    </p:spTree>
    <p:extLst>
      <p:ext uri="{BB962C8B-B14F-4D97-AF65-F5344CB8AC3E}">
        <p14:creationId xmlns:p14="http://schemas.microsoft.com/office/powerpoint/2010/main" val="404426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"/>
            <a:ext cx="10968318" cy="744073"/>
          </a:xfrm>
          <a:ln w="19050"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3200" dirty="0"/>
              <a:t>Алгоритм Беллмана – Форда</a:t>
            </a:r>
            <a:r>
              <a:rPr lang="en-US" sz="3200" dirty="0"/>
              <a:t>. </a:t>
            </a:r>
            <a:r>
              <a:rPr lang="ru-RU" sz="3200" dirty="0"/>
              <a:t>Контур отрицательного веса</a:t>
            </a:r>
          </a:p>
        </p:txBody>
      </p:sp>
      <p:sp>
        <p:nvSpPr>
          <p:cNvPr id="4" name="Овал 3"/>
          <p:cNvSpPr/>
          <p:nvPr/>
        </p:nvSpPr>
        <p:spPr>
          <a:xfrm>
            <a:off x="1641949" y="1810213"/>
            <a:ext cx="519953" cy="51098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2437839" y="2540088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3295222" y="1810214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Овал 17"/>
          <p:cNvSpPr/>
          <p:nvPr/>
        </p:nvSpPr>
        <p:spPr>
          <a:xfrm>
            <a:off x="2437839" y="930273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Прямая со стрелкой 11"/>
          <p:cNvCxnSpPr>
            <a:stCxn id="4" idx="7"/>
            <a:endCxn id="18" idx="3"/>
          </p:cNvCxnSpPr>
          <p:nvPr/>
        </p:nvCxnSpPr>
        <p:spPr>
          <a:xfrm flipV="1">
            <a:off x="2085757" y="1366429"/>
            <a:ext cx="428227" cy="5186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" idx="5"/>
            <a:endCxn id="15" idx="1"/>
          </p:cNvCxnSpPr>
          <p:nvPr/>
        </p:nvCxnSpPr>
        <p:spPr>
          <a:xfrm>
            <a:off x="2085757" y="2246369"/>
            <a:ext cx="428227" cy="3685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8" idx="4"/>
            <a:endCxn id="15" idx="0"/>
          </p:cNvCxnSpPr>
          <p:nvPr/>
        </p:nvCxnSpPr>
        <p:spPr>
          <a:xfrm>
            <a:off x="2697816" y="1441262"/>
            <a:ext cx="0" cy="10988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5" idx="7"/>
            <a:endCxn id="17" idx="3"/>
          </p:cNvCxnSpPr>
          <p:nvPr/>
        </p:nvCxnSpPr>
        <p:spPr>
          <a:xfrm flipV="1">
            <a:off x="2881647" y="2246370"/>
            <a:ext cx="489720" cy="368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34366" y="1331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98184" y="23546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51738" y="1726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43342" y="1331828"/>
            <a:ext cx="32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82888" y="237387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26607" y="859622"/>
            <a:ext cx="6174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(1,2)</a:t>
            </a:r>
          </a:p>
          <a:p>
            <a:r>
              <a:rPr lang="ru-RU" dirty="0"/>
              <a:t>(1,3)</a:t>
            </a:r>
          </a:p>
          <a:p>
            <a:r>
              <a:rPr lang="ru-RU" dirty="0"/>
              <a:t>(2,4)</a:t>
            </a:r>
          </a:p>
          <a:p>
            <a:r>
              <a:rPr lang="ru-RU" dirty="0"/>
              <a:t>(3,2)</a:t>
            </a:r>
          </a:p>
          <a:p>
            <a:r>
              <a:rPr lang="ru-RU" dirty="0"/>
              <a:t>(4,3)</a:t>
            </a:r>
          </a:p>
          <a:p>
            <a:r>
              <a:rPr lang="ru-RU" dirty="0"/>
              <a:t>(4,5)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7436335" y="904882"/>
            <a:ext cx="267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1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2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3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4 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endParaRPr lang="ru-RU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907695" y="1148428"/>
            <a:ext cx="4145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Dist</a:t>
            </a:r>
            <a:r>
              <a:rPr lang="en-US" dirty="0"/>
              <a:t>   0  </a:t>
            </a:r>
            <a:r>
              <a:rPr lang="ru-RU" dirty="0"/>
              <a:t>   </a:t>
            </a:r>
            <a:r>
              <a:rPr lang="en-US" dirty="0" err="1"/>
              <a:t>Inf</a:t>
            </a:r>
            <a:r>
              <a:rPr lang="en-US" dirty="0"/>
              <a:t>        </a:t>
            </a:r>
            <a:r>
              <a:rPr lang="en-US" dirty="0" err="1"/>
              <a:t>Inf</a:t>
            </a:r>
            <a:r>
              <a:rPr lang="en-US" dirty="0"/>
              <a:t>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    </a:t>
            </a:r>
            <a:r>
              <a:rPr lang="en-US" dirty="0" err="1"/>
              <a:t>Inf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7094895" y="1388303"/>
            <a:ext cx="3068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  </a:t>
            </a:r>
            <a:r>
              <a:rPr lang="ru-RU" dirty="0"/>
              <a:t>  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baseline="-25000" dirty="0"/>
              <a:t>1</a:t>
            </a:r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4</a:t>
            </a:r>
            <a:r>
              <a:rPr lang="ru-RU" dirty="0"/>
              <a:t>   </a:t>
            </a:r>
            <a:r>
              <a:rPr lang="en-US" dirty="0"/>
              <a:t>    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en-US" baseline="-25000" dirty="0"/>
              <a:t>4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203458" y="151649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]</a:t>
            </a:r>
            <a:r>
              <a:rPr lang="en-US" baseline="-25000" dirty="0"/>
              <a:t>-</a:t>
            </a:r>
            <a:endParaRPr lang="ru-RU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2464188" y="58523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-2</a:t>
            </a:r>
            <a:r>
              <a:rPr lang="en-US" dirty="0"/>
              <a:t>]</a:t>
            </a:r>
            <a:r>
              <a:rPr lang="ru-RU" baseline="-250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499043" y="3047866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]</a:t>
            </a:r>
            <a:r>
              <a:rPr lang="ru-RU" baseline="-25000" dirty="0"/>
              <a:t>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4682" y="147009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/>
              <a:t>-</a:t>
            </a:r>
            <a:r>
              <a:rPr lang="ru-RU" dirty="0">
                <a:solidFill>
                  <a:srgbClr val="FF0000"/>
                </a:solidFill>
              </a:rPr>
              <a:t>3</a:t>
            </a:r>
            <a:r>
              <a:rPr lang="en-US" dirty="0"/>
              <a:t>]</a:t>
            </a:r>
            <a:r>
              <a:rPr lang="ru-RU" baseline="-25000" dirty="0"/>
              <a:t>2</a:t>
            </a:r>
          </a:p>
        </p:txBody>
      </p:sp>
      <p:sp>
        <p:nvSpPr>
          <p:cNvPr id="46" name="Овал 45"/>
          <p:cNvSpPr/>
          <p:nvPr/>
        </p:nvSpPr>
        <p:spPr>
          <a:xfrm>
            <a:off x="4237592" y="1808895"/>
            <a:ext cx="519953" cy="5109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" name="Прямая со стрелкой 4"/>
          <p:cNvCxnSpPr>
            <a:stCxn id="17" idx="1"/>
            <a:endCxn id="18" idx="5"/>
          </p:cNvCxnSpPr>
          <p:nvPr/>
        </p:nvCxnSpPr>
        <p:spPr>
          <a:xfrm flipH="1" flipV="1">
            <a:off x="2881647" y="1366429"/>
            <a:ext cx="489720" cy="5186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7" idx="6"/>
            <a:endCxn id="46" idx="2"/>
          </p:cNvCxnSpPr>
          <p:nvPr/>
        </p:nvCxnSpPr>
        <p:spPr>
          <a:xfrm flipV="1">
            <a:off x="3815175" y="2064390"/>
            <a:ext cx="422417" cy="13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90942" y="1726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7092696" y="168366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ru-RU" dirty="0"/>
              <a:t>: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3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/>
              <a:t>     </a:t>
            </a:r>
            <a:r>
              <a:rPr lang="en-US" dirty="0"/>
              <a:t>    </a:t>
            </a:r>
            <a:r>
              <a:rPr lang="ru-RU" dirty="0"/>
              <a:t>0 </a:t>
            </a:r>
            <a:r>
              <a:rPr lang="en-US" baseline="-25000" dirty="0"/>
              <a:t>3</a:t>
            </a:r>
            <a:r>
              <a:rPr lang="ru-RU" dirty="0"/>
              <a:t>   </a:t>
            </a:r>
            <a:r>
              <a:rPr lang="en-US" dirty="0"/>
              <a:t>  -1</a:t>
            </a:r>
            <a:r>
              <a:rPr lang="en-US" baseline="-25000" dirty="0"/>
              <a:t>2</a:t>
            </a:r>
            <a:r>
              <a:rPr lang="ru-RU" dirty="0"/>
              <a:t>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7092696" y="1983524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/>
              <a:t> 0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dirty="0"/>
              <a:t>   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en-US" baseline="-25000" dirty="0"/>
              <a:t>4</a:t>
            </a:r>
            <a:r>
              <a:rPr lang="ru-RU" dirty="0"/>
              <a:t> 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 -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en-US" baseline="-25000" dirty="0"/>
              <a:t>2</a:t>
            </a:r>
            <a:r>
              <a:rPr lang="ru-RU" dirty="0"/>
              <a:t>      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092696" y="2288806"/>
            <a:ext cx="3167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0  </a:t>
            </a:r>
            <a:r>
              <a:rPr lang="ru-RU" dirty="0"/>
              <a:t>  </a:t>
            </a:r>
            <a:r>
              <a:rPr lang="en-US" dirty="0"/>
              <a:t>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ru-RU" baseline="-25000" dirty="0"/>
              <a:t>3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en-US" dirty="0"/>
              <a:t>   </a:t>
            </a:r>
            <a:r>
              <a:rPr lang="ru-RU" dirty="0"/>
              <a:t>-1</a:t>
            </a:r>
            <a:r>
              <a:rPr lang="ru-RU" baseline="-25000" dirty="0"/>
              <a:t>4</a:t>
            </a:r>
            <a:r>
              <a:rPr lang="ru-RU" dirty="0"/>
              <a:t>  </a:t>
            </a:r>
            <a:r>
              <a:rPr lang="en-US" dirty="0"/>
              <a:t>    -</a:t>
            </a:r>
            <a:r>
              <a:rPr lang="ru-RU" dirty="0"/>
              <a:t>2</a:t>
            </a:r>
            <a:r>
              <a:rPr lang="ru-RU" baseline="-25000" dirty="0"/>
              <a:t>2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  </a:t>
            </a:r>
            <a:r>
              <a:rPr lang="ru-RU" dirty="0"/>
              <a:t> 0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7092696" y="2602482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ru-RU" dirty="0"/>
              <a:t>: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0  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 -1</a:t>
            </a:r>
            <a:r>
              <a:rPr lang="ru-RU" baseline="-25000" dirty="0"/>
              <a:t>3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en-US" dirty="0"/>
              <a:t>    </a:t>
            </a:r>
            <a:r>
              <a:rPr lang="ru-RU" dirty="0">
                <a:solidFill>
                  <a:srgbClr val="FF0000"/>
                </a:solidFill>
              </a:rPr>
              <a:t>-2</a:t>
            </a:r>
            <a:r>
              <a:rPr lang="ru-RU" baseline="-25000" dirty="0"/>
              <a:t>4</a:t>
            </a:r>
            <a:r>
              <a:rPr lang="ru-RU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   </a:t>
            </a:r>
            <a:r>
              <a:rPr lang="ru-RU" dirty="0">
                <a:solidFill>
                  <a:srgbClr val="FF0000"/>
                </a:solidFill>
              </a:rPr>
              <a:t>-3</a:t>
            </a:r>
            <a:r>
              <a:rPr lang="ru-RU" baseline="-25000" dirty="0"/>
              <a:t>2</a:t>
            </a:r>
            <a:r>
              <a:rPr lang="ru-RU" dirty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ru-RU" baseline="-25000" dirty="0"/>
              <a:t>4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4020" y="3355738"/>
            <a:ext cx="53152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Для восстановления контура отрицательного веса</a:t>
            </a:r>
            <a:r>
              <a:rPr lang="ru-RU" dirty="0"/>
              <a:t>: </a:t>
            </a:r>
          </a:p>
          <a:p>
            <a:pPr lvl="1" algn="just"/>
            <a:r>
              <a:rPr lang="ru-RU" dirty="0"/>
              <a:t>берём любую вершину, которая изменила свою метку (эта вершина либо лежит на контуре, либо достижима из него, так как путь в неё содержит как минимум </a:t>
            </a:r>
            <a:r>
              <a:rPr lang="en-US" dirty="0"/>
              <a:t>n</a:t>
            </a:r>
            <a:r>
              <a:rPr lang="ru-RU" dirty="0"/>
              <a:t> дуг, что говорит о наличии в нём контура) и двигаемся по массиву предшественников </a:t>
            </a:r>
            <a:r>
              <a:rPr lang="en-US" b="1" dirty="0" err="1"/>
              <a:t>pred</a:t>
            </a:r>
            <a:r>
              <a:rPr lang="ru-RU" dirty="0"/>
              <a:t>, пока некоторая вершина не встретится при движении дважды.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261" y="5897902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Например: 5 </a:t>
            </a:r>
            <a:r>
              <a:rPr lang="en-US" dirty="0"/>
              <a:t>&lt;- </a:t>
            </a:r>
            <a:r>
              <a:rPr lang="ru-RU" b="1" dirty="0">
                <a:solidFill>
                  <a:srgbClr val="FF0000"/>
                </a:solidFill>
              </a:rPr>
              <a:t>4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&lt;- </a:t>
            </a:r>
            <a:r>
              <a:rPr lang="ru-RU" dirty="0">
                <a:solidFill>
                  <a:srgbClr val="FF0000"/>
                </a:solidFill>
              </a:rPr>
              <a:t>2 </a:t>
            </a:r>
            <a:r>
              <a:rPr lang="en-US" dirty="0"/>
              <a:t>&lt;- </a:t>
            </a:r>
            <a:r>
              <a:rPr lang="ru-RU" dirty="0">
                <a:solidFill>
                  <a:srgbClr val="FF0000"/>
                </a:solidFill>
              </a:rPr>
              <a:t>3 </a:t>
            </a:r>
            <a:r>
              <a:rPr lang="en-US" dirty="0"/>
              <a:t>&lt;- </a:t>
            </a:r>
            <a:r>
              <a:rPr lang="ru-RU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57" name="Объект 5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6273" y="3527902"/>
            <a:ext cx="5840245" cy="247511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4281312" y="147009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</a:t>
            </a:r>
            <a:r>
              <a:rPr lang="ru-RU" dirty="0">
                <a:solidFill>
                  <a:srgbClr val="FF0000"/>
                </a:solidFill>
              </a:rPr>
              <a:t>-1</a:t>
            </a:r>
            <a:r>
              <a:rPr lang="en-US" dirty="0"/>
              <a:t>]</a:t>
            </a:r>
            <a:r>
              <a:rPr lang="ru-RU" baseline="-25000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82653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63" grpId="0"/>
      <p:bldP spid="64" grpId="0"/>
      <p:bldP spid="48" grpId="0"/>
      <p:bldP spid="49" grpId="0"/>
      <p:bldP spid="53" grpId="0"/>
      <p:bldP spid="56" grpId="0"/>
      <p:bldP spid="9" grpId="0"/>
      <p:bldP spid="10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935" y="147166"/>
            <a:ext cx="6918808" cy="74407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Алгоритм Беллмана – Форда</a:t>
            </a:r>
            <a:r>
              <a:rPr lang="en-US" sz="3200" dirty="0"/>
              <a:t>. </a:t>
            </a:r>
            <a:r>
              <a:rPr lang="ru-RU" sz="3200" dirty="0"/>
              <a:t>Псевдокод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5" y="1137958"/>
            <a:ext cx="6124575" cy="5353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0077" y="1592672"/>
            <a:ext cx="415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Псевдокод алгоритма Беллмана-Форда: </a:t>
            </a:r>
          </a:p>
          <a:p>
            <a:pPr marL="342900" indent="-342900">
              <a:buAutoNum type="arabicParenBoth"/>
            </a:pPr>
            <a:r>
              <a:rPr lang="ru-RU" dirty="0"/>
              <a:t>граф задан списками смежности</a:t>
            </a:r>
            <a:r>
              <a:rPr lang="en-US" dirty="0"/>
              <a:t>;</a:t>
            </a:r>
          </a:p>
          <a:p>
            <a:pPr marL="342900" indent="-342900">
              <a:buAutoNum type="arabicParenBoth"/>
            </a:pPr>
            <a:r>
              <a:rPr lang="ru-RU" dirty="0"/>
              <a:t>в графе могут быть контуры отрицательного веса.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6019" y="0"/>
            <a:ext cx="10488705" cy="76200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Обоснование</a:t>
            </a:r>
            <a:r>
              <a:rPr lang="ru-RU" sz="3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200" b="1" dirty="0"/>
              <a:t>корректности алгоритм Беллмана – Форда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65826" y="864643"/>
            <a:ext cx="10355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Предположим, что в орграфе отсутствуют контуры отрицательного веса, достижимые из точки старта.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Обоснование корректности алгоритма следует непосредственно следующих двух утверждений.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8059" y="5660671"/>
            <a:ext cx="7395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Время работы алгоритма Беллмана – Форда: </a:t>
            </a:r>
            <a:r>
              <a:rPr lang="en-US" sz="2400" b="1" dirty="0"/>
              <a:t>O(nm)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18600" y="1893927"/>
            <a:ext cx="99538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Утверждение 1 </a:t>
            </a:r>
          </a:p>
          <a:p>
            <a:pPr lvl="1" algn="just"/>
            <a:r>
              <a:rPr lang="ru-RU" sz="2000" dirty="0"/>
              <a:t>Так как кратчайший маршрут не содержит повторяющихся вершин, то длина любого кратчайшего маршрута не превосходит </a:t>
            </a:r>
            <a:r>
              <a:rPr lang="en-US" sz="2000" b="1" dirty="0"/>
              <a:t>n-1</a:t>
            </a:r>
            <a:r>
              <a:rPr lang="ru-RU" sz="2000" b="1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15351" y="3029181"/>
            <a:ext cx="991750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Утверждение 2 </a:t>
            </a:r>
          </a:p>
          <a:p>
            <a:pPr lvl="1" algn="just"/>
            <a:r>
              <a:rPr lang="ru-RU" sz="2000" dirty="0"/>
              <a:t>После</a:t>
            </a:r>
            <a:r>
              <a:rPr lang="ru-RU" sz="2000" b="1" dirty="0"/>
              <a:t> </a:t>
            </a:r>
            <a:r>
              <a:rPr lang="ru-RU" sz="2000" dirty="0"/>
              <a:t>выполнения </a:t>
            </a:r>
            <a:r>
              <a:rPr lang="en-US" sz="2000" b="1" dirty="0" err="1"/>
              <a:t>i</a:t>
            </a:r>
            <a:r>
              <a:rPr lang="en-US" sz="2000" b="1" dirty="0"/>
              <a:t>-</a:t>
            </a:r>
            <a:r>
              <a:rPr lang="ru-RU" sz="2000" b="1" dirty="0"/>
              <a:t>ой </a:t>
            </a:r>
            <a:r>
              <a:rPr lang="ru-RU" sz="2000" dirty="0"/>
              <a:t>итерации для всех вершин </a:t>
            </a:r>
            <a:r>
              <a:rPr lang="en-US" sz="2000" b="1" dirty="0"/>
              <a:t>v</a:t>
            </a:r>
            <a:r>
              <a:rPr lang="ru-RU" sz="2000" dirty="0"/>
              <a:t>, для которых кратчайшие </a:t>
            </a:r>
            <a:r>
              <a:rPr lang="en-US" sz="2000" b="1" dirty="0"/>
              <a:t>(start</a:t>
            </a:r>
            <a:r>
              <a:rPr lang="ru-RU" sz="2000" b="1" dirty="0"/>
              <a:t>,</a:t>
            </a:r>
            <a:r>
              <a:rPr lang="en-US" sz="2000" b="1" dirty="0"/>
              <a:t>v)-</a:t>
            </a:r>
            <a:r>
              <a:rPr lang="ru-RU" sz="2000" b="1" dirty="0"/>
              <a:t>маршруты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/>
              <a:t>содержат </a:t>
            </a:r>
            <a:r>
              <a:rPr lang="ru-RU" sz="2000" b="1" dirty="0"/>
              <a:t>не более </a:t>
            </a:r>
            <a:r>
              <a:rPr lang="en-US" sz="2000" b="1" dirty="0" err="1"/>
              <a:t>i</a:t>
            </a:r>
            <a:r>
              <a:rPr lang="ru-RU" sz="2000" b="1" dirty="0"/>
              <a:t>  дуг</a:t>
            </a:r>
            <a:r>
              <a:rPr lang="ru-RU" sz="2000" dirty="0"/>
              <a:t>, текущая верхняя оценка </a:t>
            </a:r>
            <a:r>
              <a:rPr lang="en-US" sz="2000" b="1" dirty="0" err="1"/>
              <a:t>dist</a:t>
            </a:r>
            <a:r>
              <a:rPr lang="en-US" sz="2000" b="1" dirty="0"/>
              <a:t>[v] </a:t>
            </a:r>
            <a:r>
              <a:rPr lang="ru-RU" sz="2000" b="1" dirty="0"/>
              <a:t>равна длине кратчайшего</a:t>
            </a:r>
            <a:r>
              <a:rPr lang="ru-RU" sz="2400" b="1" dirty="0"/>
              <a:t> </a:t>
            </a:r>
            <a:r>
              <a:rPr lang="ru-RU" sz="2000" b="1" dirty="0"/>
              <a:t>(</a:t>
            </a:r>
            <a:r>
              <a:rPr lang="en-US" sz="2000" b="1" dirty="0"/>
              <a:t>start</a:t>
            </a:r>
            <a:r>
              <a:rPr lang="ru-RU" sz="2000" b="1" dirty="0"/>
              <a:t>,</a:t>
            </a:r>
            <a:r>
              <a:rPr lang="en-US" sz="2000" b="1" dirty="0"/>
              <a:t>v)-</a:t>
            </a:r>
            <a:r>
              <a:rPr lang="ru-RU" sz="2000" b="1" dirty="0"/>
              <a:t>пути. </a:t>
            </a:r>
          </a:p>
          <a:p>
            <a:pPr algn="just"/>
            <a:r>
              <a:rPr lang="ru-RU" sz="1400" i="1" dirty="0"/>
              <a:t>Утверждение доказывается методом математической индукции</a:t>
            </a:r>
            <a:r>
              <a:rPr lang="ru-RU" sz="1400" dirty="0"/>
              <a:t>.</a:t>
            </a:r>
            <a:r>
              <a:rPr lang="ru-RU" dirty="0"/>
              <a:t> 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65826" y="5014340"/>
            <a:ext cx="10961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Поэтому после выполнения </a:t>
            </a:r>
            <a:r>
              <a:rPr lang="en-US" dirty="0"/>
              <a:t>n-1 </a:t>
            </a:r>
            <a:r>
              <a:rPr lang="ru-RU" dirty="0"/>
              <a:t>итерации алгоритма кратчайшие маршруты для всех вершин, достижимых из точки старта, будут построены.</a:t>
            </a:r>
          </a:p>
        </p:txBody>
      </p:sp>
    </p:spTree>
    <p:extLst>
      <p:ext uri="{BB962C8B-B14F-4D97-AF65-F5344CB8AC3E}">
        <p14:creationId xmlns:p14="http://schemas.microsoft.com/office/powerpoint/2010/main" val="35352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8550" y="1663127"/>
            <a:ext cx="10314613" cy="3012389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600" b="1" dirty="0"/>
              <a:t>Алгоритм Э. </a:t>
            </a:r>
            <a:r>
              <a:rPr lang="ru-RU" sz="3600" b="1" dirty="0" err="1"/>
              <a:t>Дейкстры</a:t>
            </a:r>
            <a:r>
              <a:rPr lang="ru-RU" sz="3600" b="1" dirty="0"/>
              <a:t> </a:t>
            </a:r>
            <a:r>
              <a:rPr lang="ru-RU" sz="3600" dirty="0"/>
              <a:t>(1959) </a:t>
            </a:r>
          </a:p>
          <a:p>
            <a:pPr marL="0" indent="0" algn="ctr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3200" dirty="0"/>
              <a:t>Находит кратчайшие маршруты между вершиной </a:t>
            </a:r>
            <a:r>
              <a:rPr lang="ru-RU" sz="3200" b="1" dirty="0"/>
              <a:t>u</a:t>
            </a:r>
            <a:r>
              <a:rPr lang="ru-RU" sz="3200" dirty="0"/>
              <a:t> и всеми вершинами, достижимыми из неё. </a:t>
            </a:r>
          </a:p>
          <a:p>
            <a:pPr marL="0" indent="0" algn="just">
              <a:buNone/>
            </a:pPr>
            <a:endParaRPr lang="ru-RU" sz="3200" u="sng" dirty="0"/>
          </a:p>
          <a:p>
            <a:pPr marL="0" indent="0" algn="just">
              <a:buNone/>
            </a:pPr>
            <a:r>
              <a:rPr lang="ru-RU" sz="3200" u="sng" dirty="0"/>
              <a:t>Алгоритм корректно работает только для графов (орграфов) без рёбер (дуг) отрицательного веса.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2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/>
          <p:cNvSpPr/>
          <p:nvPr/>
        </p:nvSpPr>
        <p:spPr>
          <a:xfrm>
            <a:off x="1582759" y="5429704"/>
            <a:ext cx="430306" cy="421341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659761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937932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890292" y="5429705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833687" y="5429704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925701" y="5434187"/>
            <a:ext cx="430306" cy="421341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446057" y="4673956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94845" y="4576219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6" idx="6"/>
            <a:endCxn id="7" idx="2"/>
          </p:cNvCxnSpPr>
          <p:nvPr/>
        </p:nvCxnSpPr>
        <p:spPr>
          <a:xfrm>
            <a:off x="2013065" y="5640375"/>
            <a:ext cx="64669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7" idx="6"/>
            <a:endCxn id="8" idx="2"/>
          </p:cNvCxnSpPr>
          <p:nvPr/>
        </p:nvCxnSpPr>
        <p:spPr>
          <a:xfrm>
            <a:off x="3090067" y="5640376"/>
            <a:ext cx="84786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6"/>
            <a:endCxn id="9" idx="2"/>
          </p:cNvCxnSpPr>
          <p:nvPr/>
        </p:nvCxnSpPr>
        <p:spPr>
          <a:xfrm>
            <a:off x="4368238" y="5640376"/>
            <a:ext cx="522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8" idx="0"/>
            <a:endCxn id="12" idx="3"/>
          </p:cNvCxnSpPr>
          <p:nvPr/>
        </p:nvCxnSpPr>
        <p:spPr>
          <a:xfrm flipV="1">
            <a:off x="4153085" y="5033593"/>
            <a:ext cx="355989" cy="396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9" idx="6"/>
            <a:endCxn id="10" idx="2"/>
          </p:cNvCxnSpPr>
          <p:nvPr/>
        </p:nvCxnSpPr>
        <p:spPr>
          <a:xfrm flipV="1">
            <a:off x="5320598" y="5640375"/>
            <a:ext cx="51308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0" idx="6"/>
            <a:endCxn id="11" idx="2"/>
          </p:cNvCxnSpPr>
          <p:nvPr/>
        </p:nvCxnSpPr>
        <p:spPr>
          <a:xfrm>
            <a:off x="6263993" y="5640375"/>
            <a:ext cx="661708" cy="4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0" idx="0"/>
            <a:endCxn id="13" idx="3"/>
          </p:cNvCxnSpPr>
          <p:nvPr/>
        </p:nvCxnSpPr>
        <p:spPr>
          <a:xfrm flipV="1">
            <a:off x="6048840" y="4935856"/>
            <a:ext cx="409022" cy="493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3" idx="5"/>
            <a:endCxn id="11" idx="0"/>
          </p:cNvCxnSpPr>
          <p:nvPr/>
        </p:nvCxnSpPr>
        <p:spPr>
          <a:xfrm>
            <a:off x="6762134" y="4935856"/>
            <a:ext cx="378720" cy="4983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3373032" y="4673957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1"/>
            <a:endCxn id="40" idx="4"/>
          </p:cNvCxnSpPr>
          <p:nvPr/>
        </p:nvCxnSpPr>
        <p:spPr>
          <a:xfrm flipH="1" flipV="1">
            <a:off x="3588185" y="5095298"/>
            <a:ext cx="412764" cy="3961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40" idx="6"/>
            <a:endCxn id="12" idx="2"/>
          </p:cNvCxnSpPr>
          <p:nvPr/>
        </p:nvCxnSpPr>
        <p:spPr>
          <a:xfrm flipV="1">
            <a:off x="3803338" y="4884627"/>
            <a:ext cx="64271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206672" y="5596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488873" y="5604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396619" y="55974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914173" y="4854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6224192" y="5017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6382865" y="5614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3975381" y="4540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3508576" y="514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4323994" y="5080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335400" y="56243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63" name="Овал 62"/>
          <p:cNvSpPr/>
          <p:nvPr/>
        </p:nvSpPr>
        <p:spPr>
          <a:xfrm>
            <a:off x="5397827" y="4576220"/>
            <a:ext cx="430306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/>
          <p:cNvCxnSpPr>
            <a:stCxn id="10" idx="1"/>
            <a:endCxn id="63" idx="4"/>
          </p:cNvCxnSpPr>
          <p:nvPr/>
        </p:nvCxnSpPr>
        <p:spPr>
          <a:xfrm flipH="1" flipV="1">
            <a:off x="5612980" y="4997561"/>
            <a:ext cx="283724" cy="4938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3" idx="6"/>
            <a:endCxn id="13" idx="2"/>
          </p:cNvCxnSpPr>
          <p:nvPr/>
        </p:nvCxnSpPr>
        <p:spPr>
          <a:xfrm flipV="1">
            <a:off x="5828133" y="4786890"/>
            <a:ext cx="566712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925934" y="44378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431601" y="4983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1547" y="150454"/>
            <a:ext cx="1184533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u="sng" dirty="0"/>
              <a:t>Время работы алгоритма</a:t>
            </a:r>
            <a:r>
              <a:rPr lang="en-US" sz="2400" u="sng" dirty="0"/>
              <a:t> </a:t>
            </a:r>
            <a:r>
              <a:rPr lang="ru-RU" sz="2400" u="sng" dirty="0" err="1"/>
              <a:t>Дейкстры</a:t>
            </a:r>
            <a:r>
              <a:rPr lang="ru-RU" sz="2400" u="sng" dirty="0"/>
              <a:t>  зависит от выбранной структуры данных: </a:t>
            </a:r>
          </a:p>
          <a:p>
            <a:pPr algn="just"/>
            <a:endParaRPr lang="ru-RU" u="sng" dirty="0"/>
          </a:p>
          <a:p>
            <a:pPr algn="just"/>
            <a:r>
              <a:rPr lang="ru-RU" sz="2400" dirty="0"/>
              <a:t>О(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+</a:t>
            </a:r>
            <a:r>
              <a:rPr lang="en-US" sz="2400" i="1" dirty="0"/>
              <a:t>m</a:t>
            </a:r>
            <a:r>
              <a:rPr lang="en-US" sz="2400" dirty="0"/>
              <a:t>) </a:t>
            </a:r>
            <a:r>
              <a:rPr lang="ru-RU" sz="2400" dirty="0"/>
              <a:t>                        </a:t>
            </a:r>
            <a:r>
              <a:rPr lang="en-US" sz="2000" dirty="0"/>
              <a:t>–</a:t>
            </a:r>
            <a:r>
              <a:rPr lang="ru-RU" sz="2400" dirty="0"/>
              <a:t>  </a:t>
            </a:r>
            <a:r>
              <a:rPr lang="ru-RU" sz="2000" dirty="0"/>
              <a:t>массив</a:t>
            </a:r>
            <a:r>
              <a:rPr lang="en-US" sz="2400" dirty="0"/>
              <a:t>;</a:t>
            </a:r>
            <a:r>
              <a:rPr lang="ru-RU" sz="2400" dirty="0"/>
              <a:t> </a:t>
            </a:r>
            <a:endParaRPr lang="en-US" sz="2400" dirty="0"/>
          </a:p>
          <a:p>
            <a:pPr algn="just"/>
            <a:r>
              <a:rPr lang="ru-RU" sz="2400" dirty="0"/>
              <a:t>О(</a:t>
            </a:r>
            <a:r>
              <a:rPr lang="en-US" sz="2400" i="1" dirty="0"/>
              <a:t>m</a:t>
            </a:r>
            <a:r>
              <a:rPr lang="en-US" sz="2400" dirty="0"/>
              <a:t> log </a:t>
            </a:r>
            <a:r>
              <a:rPr lang="en-US" sz="2400" i="1" dirty="0"/>
              <a:t>m</a:t>
            </a:r>
            <a:r>
              <a:rPr lang="en-US" sz="2400" dirty="0"/>
              <a:t>)</a:t>
            </a:r>
            <a:r>
              <a:rPr lang="ru-RU" sz="2400" dirty="0"/>
              <a:t>                    </a:t>
            </a:r>
            <a:r>
              <a:rPr lang="en-US" sz="2000" dirty="0"/>
              <a:t>–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ru-RU" sz="2000" i="1" dirty="0"/>
              <a:t>бинарная куча </a:t>
            </a:r>
            <a:r>
              <a:rPr lang="ru-RU" sz="2000" dirty="0"/>
              <a:t>(в кучу добавляются </a:t>
            </a:r>
            <a:r>
              <a:rPr lang="ru-RU" sz="2000" dirty="0" err="1"/>
              <a:t>рёба</a:t>
            </a:r>
            <a:r>
              <a:rPr lang="en-US" sz="2000" dirty="0"/>
              <a:t>/</a:t>
            </a:r>
            <a:r>
              <a:rPr lang="ru-RU" sz="2000" dirty="0"/>
              <a:t>дуги)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400" dirty="0"/>
              <a:t>О(</a:t>
            </a:r>
            <a:r>
              <a:rPr lang="en-US" sz="2400" i="1" dirty="0"/>
              <a:t>n</a:t>
            </a:r>
            <a:r>
              <a:rPr lang="en-US" sz="2400" dirty="0"/>
              <a:t> log 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ru-RU" sz="2400" dirty="0"/>
              <a:t>+О(</a:t>
            </a:r>
            <a:r>
              <a:rPr lang="en-US" sz="2400" i="1" dirty="0" err="1"/>
              <a:t>m</a:t>
            </a:r>
            <a:r>
              <a:rPr lang="en-US" sz="2400" dirty="0" err="1"/>
              <a:t>log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000" dirty="0"/>
              <a:t>) </a:t>
            </a:r>
            <a:r>
              <a:rPr lang="ru-RU" sz="2000" dirty="0"/>
              <a:t>  </a:t>
            </a:r>
            <a:r>
              <a:rPr lang="en-US" sz="2000" dirty="0"/>
              <a:t>– </a:t>
            </a:r>
            <a:r>
              <a:rPr lang="ru-RU" sz="2000" dirty="0"/>
              <a:t> </a:t>
            </a:r>
            <a:r>
              <a:rPr lang="ru-RU" sz="2000" i="1" dirty="0"/>
              <a:t>бинарная куча </a:t>
            </a:r>
            <a:r>
              <a:rPr lang="ru-RU" sz="2000" dirty="0"/>
              <a:t>(в кучу добавляются</a:t>
            </a:r>
            <a:r>
              <a:rPr lang="en-US" sz="2000" dirty="0"/>
              <a:t> </a:t>
            </a:r>
            <a:r>
              <a:rPr lang="ru-RU" sz="2000" dirty="0"/>
              <a:t>вершины + операция </a:t>
            </a:r>
            <a:r>
              <a:rPr lang="ru-RU" sz="2000" dirty="0" err="1"/>
              <a:t>модиф</a:t>
            </a:r>
            <a:r>
              <a:rPr lang="ru-RU" sz="2000" dirty="0"/>
              <a:t> .ключа)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ru-RU" sz="2400" dirty="0"/>
              <a:t>О(</a:t>
            </a:r>
            <a:r>
              <a:rPr lang="en-US" sz="2400" i="1" dirty="0"/>
              <a:t>m</a:t>
            </a:r>
            <a:r>
              <a:rPr lang="en-US" sz="2400" dirty="0"/>
              <a:t>) + </a:t>
            </a:r>
            <a:r>
              <a:rPr lang="ru-RU" sz="2400" dirty="0"/>
              <a:t>О(</a:t>
            </a:r>
            <a:r>
              <a:rPr lang="en-US" sz="2400" i="1" dirty="0" err="1"/>
              <a:t>n</a:t>
            </a:r>
            <a:r>
              <a:rPr lang="en-US" sz="2400" dirty="0" err="1"/>
              <a:t>log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ru-RU" sz="2400" dirty="0"/>
              <a:t>         </a:t>
            </a:r>
            <a:r>
              <a:rPr lang="en-US" dirty="0"/>
              <a:t>– </a:t>
            </a:r>
            <a:r>
              <a:rPr lang="ru-RU" sz="2000" i="1" dirty="0"/>
              <a:t>куча Фибоначчи </a:t>
            </a:r>
            <a:r>
              <a:rPr lang="ru-RU" sz="2000" dirty="0"/>
              <a:t>(в кучу добавляются</a:t>
            </a:r>
            <a:r>
              <a:rPr lang="en-US" sz="2000" dirty="0"/>
              <a:t> </a:t>
            </a:r>
            <a:r>
              <a:rPr lang="ru-RU" sz="2000" dirty="0"/>
              <a:t>вершины + операция </a:t>
            </a:r>
            <a:r>
              <a:rPr lang="ru-RU" sz="2000" dirty="0" err="1"/>
              <a:t>модиф</a:t>
            </a:r>
            <a:r>
              <a:rPr lang="ru-RU" sz="2000" dirty="0"/>
              <a:t>. ключа)</a:t>
            </a:r>
            <a:r>
              <a:rPr lang="en-US" sz="2000" dirty="0"/>
              <a:t>;</a:t>
            </a:r>
            <a:endParaRPr lang="ru-RU" sz="2000" dirty="0"/>
          </a:p>
          <a:p>
            <a:pPr algn="just"/>
            <a:r>
              <a:rPr lang="en-US" dirty="0"/>
              <a:t> </a:t>
            </a:r>
            <a:r>
              <a:rPr lang="ru-RU" dirty="0"/>
              <a:t>                                               </a:t>
            </a:r>
            <a:r>
              <a:rPr lang="ru-RU" sz="1600" dirty="0"/>
              <a:t>оценка усреднённая</a:t>
            </a:r>
            <a:r>
              <a:rPr lang="en-US" sz="1600" dirty="0"/>
              <a:t>;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2585" y="3022815"/>
            <a:ext cx="10350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вершина </a:t>
            </a:r>
            <a:r>
              <a:rPr lang="en-US" sz="2400" b="1" dirty="0"/>
              <a:t>v</a:t>
            </a:r>
            <a:r>
              <a:rPr lang="ru-RU" sz="2400" dirty="0"/>
              <a:t> достижима из вершины </a:t>
            </a:r>
            <a:r>
              <a:rPr lang="ru-RU" sz="2400" b="1" dirty="0"/>
              <a:t>u</a:t>
            </a:r>
            <a:r>
              <a:rPr lang="ru-RU" sz="2400" dirty="0"/>
              <a:t>, то в качестве кратчайшего (</a:t>
            </a:r>
            <a:r>
              <a:rPr lang="en-US" sz="2400" dirty="0" err="1"/>
              <a:t>u,v</a:t>
            </a:r>
            <a:r>
              <a:rPr lang="en-US" sz="2400" dirty="0"/>
              <a:t>)-</a:t>
            </a:r>
            <a:r>
              <a:rPr lang="ru-RU" sz="2400" dirty="0"/>
              <a:t>маршрута алгоритм найдёт  кратчайшую простую цепь (для графа)</a:t>
            </a:r>
            <a:r>
              <a:rPr lang="en-US" sz="2400" dirty="0"/>
              <a:t>/</a:t>
            </a:r>
            <a:r>
              <a:rPr lang="ru-RU" sz="2400" dirty="0"/>
              <a:t> кратчайший путь </a:t>
            </a:r>
            <a:r>
              <a:rPr lang="en-US" sz="2400" dirty="0"/>
              <a:t>(</a:t>
            </a:r>
            <a:r>
              <a:rPr lang="ru-RU" sz="2400" dirty="0"/>
              <a:t>для орграфа</a:t>
            </a:r>
            <a:r>
              <a:rPr lang="en-US" sz="2400" dirty="0"/>
              <a:t>)</a:t>
            </a:r>
            <a:r>
              <a:rPr lang="ru-RU" sz="2400" dirty="0"/>
              <a:t>.</a:t>
            </a:r>
            <a:endParaRPr lang="en-US" sz="24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2469980" y="2293760"/>
            <a:ext cx="239036" cy="111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7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0" grpId="0" animBg="1"/>
      <p:bldP spid="50" grpId="0"/>
      <p:bldP spid="51" grpId="0"/>
      <p:bldP spid="52" grpId="0"/>
      <p:bldP spid="53" grpId="0"/>
      <p:bldP spid="54" grpId="0"/>
      <p:bldP spid="55" grpId="0"/>
      <p:bldP spid="57" grpId="0"/>
      <p:bldP spid="58" grpId="0"/>
      <p:bldP spid="59" grpId="0"/>
      <p:bldP spid="60" grpId="0"/>
      <p:bldP spid="63" grpId="0" animBg="1"/>
      <p:bldP spid="72" grpId="0"/>
      <p:bldP spid="7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43632" y="0"/>
            <a:ext cx="4104736" cy="7376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Дейкстры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96044" y="968188"/>
            <a:ext cx="1012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</a:t>
            </a:r>
            <a:r>
              <a:rPr lang="ru-RU" dirty="0"/>
              <a:t>Присваиваем стартовой вершине  </a:t>
            </a:r>
            <a:r>
              <a:rPr lang="en-US" b="1" dirty="0"/>
              <a:t>start </a:t>
            </a:r>
            <a:r>
              <a:rPr lang="ru-RU" dirty="0"/>
              <a:t>метку </a:t>
            </a:r>
            <a:r>
              <a:rPr lang="en-US" b="1" dirty="0" err="1"/>
              <a:t>dist</a:t>
            </a:r>
            <a:r>
              <a:rPr lang="en-US" b="1" dirty="0"/>
              <a:t>[</a:t>
            </a:r>
            <a:r>
              <a:rPr lang="en-US" b="1" dirty="0" err="1"/>
              <a:t>st</a:t>
            </a:r>
            <a:r>
              <a:rPr lang="ru-RU" b="1" dirty="0"/>
              <a:t>а</a:t>
            </a:r>
            <a:r>
              <a:rPr lang="en-US" b="1" dirty="0" err="1"/>
              <a:t>rt</a:t>
            </a:r>
            <a:r>
              <a:rPr lang="en-US" b="1" dirty="0"/>
              <a:t>]=0</a:t>
            </a:r>
            <a:r>
              <a:rPr lang="ru-RU" dirty="0"/>
              <a:t>, а для остальных вершин </a:t>
            </a:r>
            <a:r>
              <a:rPr lang="en-US" b="1" dirty="0" err="1"/>
              <a:t>dist</a:t>
            </a:r>
            <a:r>
              <a:rPr lang="en-US" b="1" dirty="0"/>
              <a:t>[v]=</a:t>
            </a:r>
            <a:r>
              <a:rPr lang="ru-RU" b="1" dirty="0"/>
              <a:t> </a:t>
            </a:r>
            <a:r>
              <a:rPr lang="en-US" b="1" dirty="0"/>
              <a:t>INF</a:t>
            </a:r>
            <a:r>
              <a:rPr lang="en-US" dirty="0"/>
              <a:t>. </a:t>
            </a:r>
            <a:r>
              <a:rPr lang="ru-RU" dirty="0"/>
              <a:t>Для произвольной вершины </a:t>
            </a:r>
            <a:r>
              <a:rPr lang="en-US" b="1" dirty="0"/>
              <a:t>v</a:t>
            </a:r>
            <a:r>
              <a:rPr lang="en-US" dirty="0"/>
              <a:t>  </a:t>
            </a:r>
            <a:r>
              <a:rPr lang="ru-RU" dirty="0"/>
              <a:t>значение </a:t>
            </a:r>
            <a:r>
              <a:rPr lang="en-US" b="1" dirty="0" err="1"/>
              <a:t>dist</a:t>
            </a:r>
            <a:r>
              <a:rPr lang="en-US" b="1" dirty="0"/>
              <a:t>[v]</a:t>
            </a:r>
            <a:r>
              <a:rPr lang="en-US" dirty="0"/>
              <a:t> </a:t>
            </a:r>
            <a:r>
              <a:rPr lang="ru-RU" dirty="0"/>
              <a:t>– оценка сверху на длину кратчайшего маршрута от стартовой вершины до неё.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6044" y="2016245"/>
            <a:ext cx="775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ru-RU" dirty="0"/>
              <a:t>Считаем все вершины не обработанными  </a:t>
            </a:r>
            <a:r>
              <a:rPr lang="en-US" b="1" dirty="0"/>
              <a:t>processed[v]=FALSE</a:t>
            </a:r>
            <a:endParaRPr lang="ru-RU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96044" y="2330806"/>
            <a:ext cx="105236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3 . </a:t>
            </a:r>
            <a:r>
              <a:rPr lang="ru-RU" dirty="0"/>
              <a:t>Пока все вершины, достижимые из точки старта не будут обработаны, выполняем следующие действия.     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5455" y="2863916"/>
            <a:ext cx="10552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3.1 Находим среди необработанных вершин вершину с самой маленькой меткой </a:t>
            </a:r>
            <a:r>
              <a:rPr lang="en-US" b="1" dirty="0" err="1"/>
              <a:t>dist</a:t>
            </a:r>
            <a:r>
              <a:rPr lang="ru-RU" b="1" dirty="0"/>
              <a:t>.</a:t>
            </a:r>
          </a:p>
          <a:p>
            <a:r>
              <a:rPr lang="ru-RU" dirty="0"/>
              <a:t>      Предположим, что  это вершина </a:t>
            </a:r>
            <a:r>
              <a:rPr lang="en-US" b="1" dirty="0"/>
              <a:t>v</a:t>
            </a:r>
            <a:r>
              <a:rPr lang="en-US" dirty="0"/>
              <a:t>.  </a:t>
            </a:r>
            <a:endParaRPr lang="ru-RU" dirty="0"/>
          </a:p>
          <a:p>
            <a:r>
              <a:rPr lang="ru-RU" dirty="0"/>
              <a:t>3.2 Полагаем  для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 значение </a:t>
            </a:r>
            <a:r>
              <a:rPr lang="en-US" b="1" dirty="0" err="1"/>
              <a:t>dist</a:t>
            </a:r>
            <a:r>
              <a:rPr lang="en-US" b="1" dirty="0"/>
              <a:t>[v]</a:t>
            </a:r>
            <a:r>
              <a:rPr lang="ru-RU" dirty="0"/>
              <a:t> – длиной кратчайшего (</a:t>
            </a:r>
            <a:r>
              <a:rPr lang="en-US" dirty="0" err="1"/>
              <a:t>start,v</a:t>
            </a:r>
            <a:r>
              <a:rPr lang="en-US" dirty="0"/>
              <a:t>)</a:t>
            </a:r>
            <a:r>
              <a:rPr lang="ru-RU" dirty="0"/>
              <a:t>-маршрута.</a:t>
            </a:r>
          </a:p>
          <a:p>
            <a:r>
              <a:rPr lang="ru-RU" dirty="0"/>
              <a:t>3.3 Полагаем вершину </a:t>
            </a:r>
            <a:r>
              <a:rPr lang="en-US" b="1" dirty="0"/>
              <a:t>v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обработанной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b="1" dirty="0" err="1"/>
              <a:t>dist</a:t>
            </a:r>
            <a:r>
              <a:rPr lang="en-US" b="1" dirty="0"/>
              <a:t>[v]=TRUE</a:t>
            </a:r>
            <a:r>
              <a:rPr lang="ru-RU" dirty="0"/>
              <a:t>.</a:t>
            </a:r>
          </a:p>
          <a:p>
            <a:r>
              <a:rPr lang="ru-RU" dirty="0"/>
              <a:t>3.4 Просматриваем все смежные с </a:t>
            </a:r>
            <a:r>
              <a:rPr lang="en-US" b="1" dirty="0"/>
              <a:t>v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необработанные вершины </a:t>
            </a:r>
            <a:r>
              <a:rPr lang="en-US" b="1" dirty="0"/>
              <a:t>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/>
              <a:t>и выполняем релаксацию по дуге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dirty="0" err="1"/>
              <a:t>v,u</a:t>
            </a:r>
            <a:r>
              <a:rPr lang="en-US" b="1" dirty="0"/>
              <a:t>)</a:t>
            </a:r>
            <a:r>
              <a:rPr lang="ru-RU" dirty="0"/>
              <a:t>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1128" y="5735160"/>
            <a:ext cx="710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Подробное доказательство корректности алгоритма </a:t>
            </a:r>
            <a:r>
              <a:rPr lang="ru-RU" sz="1400" dirty="0" err="1"/>
              <a:t>Дейкстры</a:t>
            </a:r>
            <a:r>
              <a:rPr lang="ru-RU" sz="1400" dirty="0"/>
              <a:t>: </a:t>
            </a:r>
          </a:p>
          <a:p>
            <a:r>
              <a:rPr lang="ru-RU" sz="1400" dirty="0">
                <a:hlinkClick r:id="rId2"/>
              </a:rPr>
              <a:t>Теория алгоритмов : учеб. пособие / П.А. </a:t>
            </a:r>
            <a:r>
              <a:rPr lang="ru-RU" sz="1400" dirty="0" err="1">
                <a:hlinkClick r:id="rId2"/>
              </a:rPr>
              <a:t>Иржавский</a:t>
            </a:r>
            <a:r>
              <a:rPr lang="ru-RU" sz="1400" dirty="0">
                <a:hlinkClick r:id="rId2"/>
              </a:rPr>
              <a:t> [и др.].- Минск : БГУ, 2013.-С.10</a:t>
            </a:r>
            <a:r>
              <a:rPr lang="en-US" sz="1400" dirty="0">
                <a:hlinkClick r:id="rId2"/>
              </a:rPr>
              <a:t>8</a:t>
            </a:r>
            <a:r>
              <a:rPr lang="ru-RU" sz="1400" dirty="0">
                <a:hlinkClick r:id="rId2"/>
              </a:rPr>
              <a:t>-11</a:t>
            </a:r>
            <a:r>
              <a:rPr lang="en-US" sz="1400" dirty="0">
                <a:hlinkClick r:id="rId2"/>
              </a:rPr>
              <a:t>3</a:t>
            </a:r>
            <a:r>
              <a:rPr lang="ru-RU" sz="1400" dirty="0">
                <a:hlinkClick r:id="rId2"/>
              </a:rPr>
              <a:t>.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8" name="Рисунок 1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1826779" y="4649444"/>
            <a:ext cx="3935666" cy="65117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dist</a:t>
            </a:r>
            <a:r>
              <a:rPr lang="en-US" sz="2000" dirty="0">
                <a:solidFill>
                  <a:schemeClr val="tx1"/>
                </a:solidFill>
              </a:rPr>
              <a:t>[u] = </a:t>
            </a:r>
            <a:r>
              <a:rPr lang="en-US" sz="2000" b="1" dirty="0">
                <a:solidFill>
                  <a:schemeClr val="tx1"/>
                </a:solidFill>
              </a:rPr>
              <a:t>min</a:t>
            </a:r>
            <a:r>
              <a:rPr lang="en-US" sz="2000" dirty="0">
                <a:solidFill>
                  <a:schemeClr val="tx1"/>
                </a:solidFill>
              </a:rPr>
              <a:t> { </a:t>
            </a:r>
            <a:r>
              <a:rPr lang="en-US" sz="2000" dirty="0" err="1">
                <a:solidFill>
                  <a:schemeClr val="tx1"/>
                </a:solidFill>
              </a:rPr>
              <a:t>dist</a:t>
            </a:r>
            <a:r>
              <a:rPr lang="en-US" sz="2000" dirty="0">
                <a:solidFill>
                  <a:schemeClr val="tx1"/>
                </a:solidFill>
              </a:rPr>
              <a:t>[u], </a:t>
            </a:r>
            <a:r>
              <a:rPr lang="en-US" sz="2000" dirty="0" err="1">
                <a:solidFill>
                  <a:schemeClr val="tx1"/>
                </a:solidFill>
              </a:rPr>
              <a:t>dist</a:t>
            </a:r>
            <a:r>
              <a:rPr lang="en-US" sz="2000" dirty="0">
                <a:solidFill>
                  <a:schemeClr val="tx1"/>
                </a:solidFill>
              </a:rPr>
              <a:t>[v]+</a:t>
            </a:r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baseline="-25000" dirty="0" err="1">
                <a:solidFill>
                  <a:schemeClr val="tx1"/>
                </a:solidFill>
              </a:rPr>
              <a:t>v,u</a:t>
            </a:r>
            <a:r>
              <a:rPr lang="en-US" sz="2000" dirty="0">
                <a:solidFill>
                  <a:schemeClr val="tx1"/>
                </a:solidFill>
              </a:rPr>
              <a:t> }</a:t>
            </a:r>
            <a:endParaRPr lang="ru-RU" sz="2000" dirty="0">
              <a:solidFill>
                <a:schemeClr val="tx1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8004934" y="4405911"/>
            <a:ext cx="1653776" cy="1329249"/>
            <a:chOff x="9471424" y="4396456"/>
            <a:chExt cx="1653776" cy="1329249"/>
          </a:xfrm>
        </p:grpSpPr>
        <p:sp>
          <p:nvSpPr>
            <p:cNvPr id="22" name="Овал 21"/>
            <p:cNvSpPr/>
            <p:nvPr/>
          </p:nvSpPr>
          <p:spPr>
            <a:xfrm>
              <a:off x="9642319" y="5364626"/>
              <a:ext cx="425129" cy="36107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8" name="Овал 27"/>
            <p:cNvSpPr/>
            <p:nvPr/>
          </p:nvSpPr>
          <p:spPr>
            <a:xfrm>
              <a:off x="10548324" y="4650233"/>
              <a:ext cx="374371" cy="3987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471424" y="5104307"/>
              <a:ext cx="779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dist</a:t>
              </a:r>
              <a:r>
                <a:rPr lang="en-US" sz="1200" dirty="0">
                  <a:latin typeface="Consolas" panose="020B0609020204030204" pitchFamily="49" charset="0"/>
                </a:rPr>
                <a:t>[v]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345818" y="4396456"/>
              <a:ext cx="779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dist</a:t>
              </a:r>
              <a:r>
                <a:rPr lang="en-US" sz="1200" dirty="0">
                  <a:latin typeface="Consolas" panose="020B0609020204030204" pitchFamily="49" charset="0"/>
                </a:rPr>
                <a:t>[u]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20678" y="5102676"/>
              <a:ext cx="4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</a:t>
              </a:r>
              <a:r>
                <a:rPr lang="en-US" sz="1400" baseline="-25000" dirty="0" err="1"/>
                <a:t>v,u</a:t>
              </a:r>
              <a:endParaRPr lang="ru-RU" sz="1400" dirty="0"/>
            </a:p>
          </p:txBody>
        </p:sp>
        <p:cxnSp>
          <p:nvCxnSpPr>
            <p:cNvPr id="6" name="Прямая со стрелкой 5"/>
            <p:cNvCxnSpPr>
              <a:stCxn id="22" idx="7"/>
              <a:endCxn id="28" idx="3"/>
            </p:cNvCxnSpPr>
            <p:nvPr/>
          </p:nvCxnSpPr>
          <p:spPr>
            <a:xfrm flipV="1">
              <a:off x="10005189" y="4990566"/>
              <a:ext cx="597960" cy="426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71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3" grpId="0"/>
      <p:bldP spid="41" grpId="0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71" y="178070"/>
            <a:ext cx="5010647" cy="7376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Пример. Алгоритм </a:t>
            </a:r>
            <a:r>
              <a:rPr lang="ru-RU" sz="3200" b="1" dirty="0" err="1"/>
              <a:t>Дейкстры</a:t>
            </a:r>
            <a:endParaRPr lang="ru-RU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7033" y="1026589"/>
            <a:ext cx="5651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1. </a:t>
            </a:r>
            <a:r>
              <a:rPr lang="ru-RU" sz="1600" dirty="0"/>
              <a:t>Присваиваем стартовой вершине  </a:t>
            </a:r>
            <a:r>
              <a:rPr lang="en-US" sz="1600" dirty="0"/>
              <a:t>start </a:t>
            </a:r>
            <a:r>
              <a:rPr lang="ru-RU" sz="1600" dirty="0"/>
              <a:t>метку </a:t>
            </a:r>
            <a:r>
              <a:rPr lang="en-US" sz="1600" b="1" dirty="0" err="1"/>
              <a:t>dist</a:t>
            </a:r>
            <a:r>
              <a:rPr lang="en-US" sz="1600" b="1" dirty="0"/>
              <a:t>[</a:t>
            </a:r>
            <a:r>
              <a:rPr lang="en-US" sz="1600" b="1" dirty="0" err="1"/>
              <a:t>st</a:t>
            </a:r>
            <a:r>
              <a:rPr lang="ru-RU" sz="1600" b="1" dirty="0"/>
              <a:t>а</a:t>
            </a:r>
            <a:r>
              <a:rPr lang="en-US" sz="1600" b="1" dirty="0" err="1"/>
              <a:t>rt</a:t>
            </a:r>
            <a:r>
              <a:rPr lang="en-US" sz="1600" b="1" dirty="0"/>
              <a:t>]=0</a:t>
            </a:r>
            <a:r>
              <a:rPr lang="ru-RU" sz="1600" dirty="0"/>
              <a:t>, а для остальных вершин </a:t>
            </a:r>
            <a:r>
              <a:rPr lang="en-US" sz="1600" b="1" dirty="0" err="1"/>
              <a:t>dist</a:t>
            </a:r>
            <a:r>
              <a:rPr lang="en-US" sz="1600" b="1" dirty="0"/>
              <a:t>[v]=</a:t>
            </a:r>
            <a:r>
              <a:rPr lang="ru-RU" sz="1600" b="1" dirty="0"/>
              <a:t> </a:t>
            </a:r>
            <a:r>
              <a:rPr lang="en-US" sz="1600" b="1" dirty="0"/>
              <a:t>INF. </a:t>
            </a:r>
            <a:r>
              <a:rPr lang="ru-RU" sz="1600" dirty="0"/>
              <a:t>Для произвольной вершины </a:t>
            </a:r>
            <a:r>
              <a:rPr lang="en-US" sz="1600" dirty="0"/>
              <a:t>v  </a:t>
            </a:r>
            <a:r>
              <a:rPr lang="ru-RU" sz="1600" dirty="0"/>
              <a:t>значение </a:t>
            </a:r>
            <a:r>
              <a:rPr lang="en-US" sz="1600" dirty="0" err="1"/>
              <a:t>dist</a:t>
            </a:r>
            <a:r>
              <a:rPr lang="en-US" sz="1600" dirty="0"/>
              <a:t>[v] </a:t>
            </a:r>
            <a:r>
              <a:rPr lang="ru-RU" sz="1600" dirty="0"/>
              <a:t>– оценка сверху на длину кратчайшего маршрута от стартовой вершины до неё.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765" y="2129698"/>
            <a:ext cx="552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</a:t>
            </a:r>
            <a:r>
              <a:rPr lang="ru-RU" sz="1600" dirty="0"/>
              <a:t>Считаем все вершины не обработанными  </a:t>
            </a:r>
            <a:r>
              <a:rPr lang="en-US" sz="1600" b="1" dirty="0"/>
              <a:t>processed[v]=FALSE</a:t>
            </a:r>
            <a:endParaRPr lang="ru-RU" sz="1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8080" y="2718336"/>
            <a:ext cx="52542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3 </a:t>
            </a:r>
            <a:r>
              <a:rPr lang="en-US" sz="1600" dirty="0"/>
              <a:t>. </a:t>
            </a:r>
            <a:r>
              <a:rPr lang="ru-RU" sz="1600" dirty="0"/>
              <a:t>Пока все вершины, достижимые из точки старта не будут обработаны, выполняем следующие действия.       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916" y="3306975"/>
            <a:ext cx="51719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Находим среди необработанных вершин вершину с самой маленькой меткой </a:t>
            </a:r>
            <a:r>
              <a:rPr lang="en-US" sz="1600" b="1" dirty="0" err="1"/>
              <a:t>dist</a:t>
            </a:r>
            <a:r>
              <a:rPr lang="ru-RU" sz="1600" b="1" dirty="0"/>
              <a:t> </a:t>
            </a:r>
            <a:r>
              <a:rPr lang="ru-RU" sz="1600" dirty="0"/>
              <a:t>(предположим, что  это вершина </a:t>
            </a:r>
            <a:r>
              <a:rPr lang="en-US" sz="1600" b="1" dirty="0"/>
              <a:t>v</a:t>
            </a:r>
            <a:r>
              <a:rPr lang="ru-RU" sz="1600" dirty="0"/>
              <a:t>)</a:t>
            </a:r>
            <a:r>
              <a:rPr lang="en-US" sz="1600" dirty="0"/>
              <a:t>;  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полагаем  для вершины </a:t>
            </a:r>
            <a:r>
              <a:rPr lang="en-US" sz="1600" b="1" dirty="0"/>
              <a:t>v</a:t>
            </a:r>
            <a:r>
              <a:rPr lang="en-US" sz="1600" dirty="0"/>
              <a:t> </a:t>
            </a:r>
            <a:r>
              <a:rPr lang="ru-RU" sz="1600" dirty="0"/>
              <a:t> значение </a:t>
            </a:r>
            <a:r>
              <a:rPr lang="en-US" sz="1600" b="1" dirty="0" err="1"/>
              <a:t>dist</a:t>
            </a:r>
            <a:r>
              <a:rPr lang="en-US" sz="1600" b="1" dirty="0"/>
              <a:t>[v]</a:t>
            </a: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ru-RU" sz="1600" dirty="0"/>
              <a:t>длиной кратчайшего (</a:t>
            </a:r>
            <a:r>
              <a:rPr lang="en-US" sz="1600" dirty="0" err="1"/>
              <a:t>start,v</a:t>
            </a:r>
            <a:r>
              <a:rPr lang="en-US" sz="1600" dirty="0"/>
              <a:t>)</a:t>
            </a:r>
            <a:r>
              <a:rPr lang="ru-RU" sz="1600" dirty="0"/>
              <a:t>-маршрута</a:t>
            </a:r>
            <a:r>
              <a:rPr lang="en-US" sz="1600" dirty="0"/>
              <a:t>;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полагаем вершину </a:t>
            </a:r>
            <a:r>
              <a:rPr lang="en-US" sz="1600" b="1" dirty="0"/>
              <a:t>v</a:t>
            </a: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обработанной</a:t>
            </a:r>
            <a:r>
              <a:rPr lang="en-US" sz="16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просматриваем все смежные с </a:t>
            </a:r>
            <a:r>
              <a:rPr lang="en-US" sz="1600" b="1" dirty="0"/>
              <a:t>v</a:t>
            </a: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необработанные вершины </a:t>
            </a:r>
            <a:r>
              <a:rPr lang="en-US" sz="1600" b="1" dirty="0"/>
              <a:t>u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ru-RU" sz="1600" dirty="0"/>
              <a:t>и пытаемся выполнить релаксацию по дуге</a:t>
            </a:r>
            <a:r>
              <a:rPr lang="en-US" sz="1600" dirty="0"/>
              <a:t> (</a:t>
            </a:r>
            <a:r>
              <a:rPr lang="en-US" sz="1600" dirty="0" err="1"/>
              <a:t>v,u</a:t>
            </a:r>
            <a:r>
              <a:rPr lang="en-US" sz="1600" dirty="0"/>
              <a:t>)</a:t>
            </a:r>
            <a:r>
              <a:rPr lang="ru-RU" sz="1600" dirty="0"/>
              <a:t>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7033" y="5684581"/>
            <a:ext cx="58426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  </a:t>
            </a:r>
            <a:r>
              <a:rPr lang="en-US" sz="2800" dirty="0" err="1"/>
              <a:t>dist</a:t>
            </a:r>
            <a:r>
              <a:rPr lang="en-US" sz="2800" dirty="0"/>
              <a:t>[u] = min { </a:t>
            </a:r>
            <a:r>
              <a:rPr lang="en-US" sz="2800" dirty="0" err="1"/>
              <a:t>dist</a:t>
            </a:r>
            <a:r>
              <a:rPr lang="en-US" sz="2800" dirty="0"/>
              <a:t>[u], </a:t>
            </a:r>
            <a:r>
              <a:rPr lang="en-US" sz="2800" dirty="0" err="1"/>
              <a:t>dist</a:t>
            </a:r>
            <a:r>
              <a:rPr lang="en-US" sz="2800" dirty="0"/>
              <a:t>[v]+ </a:t>
            </a:r>
            <a:r>
              <a:rPr lang="en-US" sz="2800" dirty="0" err="1"/>
              <a:t>c</a:t>
            </a:r>
            <a:r>
              <a:rPr lang="en-US" sz="2800" baseline="-25000" dirty="0" err="1"/>
              <a:t>v,u</a:t>
            </a:r>
            <a:r>
              <a:rPr lang="en-US" sz="2800" dirty="0"/>
              <a:t> }</a:t>
            </a:r>
            <a:endParaRPr lang="ru-RU" sz="2800" dirty="0"/>
          </a:p>
        </p:txBody>
      </p:sp>
      <p:sp>
        <p:nvSpPr>
          <p:cNvPr id="3" name="Овал 2"/>
          <p:cNvSpPr/>
          <p:nvPr/>
        </p:nvSpPr>
        <p:spPr>
          <a:xfrm>
            <a:off x="7001435" y="1726441"/>
            <a:ext cx="385483" cy="36233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7733872" y="116400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7754468" y="2276520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/>
          <p:cNvSpPr/>
          <p:nvPr/>
        </p:nvSpPr>
        <p:spPr>
          <a:xfrm>
            <a:off x="8693091" y="1708502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Прямая со стрелкой 5"/>
          <p:cNvCxnSpPr>
            <a:stCxn id="3" idx="7"/>
            <a:endCxn id="16" idx="3"/>
          </p:cNvCxnSpPr>
          <p:nvPr/>
        </p:nvCxnSpPr>
        <p:spPr>
          <a:xfrm flipV="1">
            <a:off x="7330465" y="1473276"/>
            <a:ext cx="459860" cy="306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16" idx="5"/>
            <a:endCxn id="18" idx="1"/>
          </p:cNvCxnSpPr>
          <p:nvPr/>
        </p:nvCxnSpPr>
        <p:spPr>
          <a:xfrm>
            <a:off x="8062902" y="1473276"/>
            <a:ext cx="686642" cy="288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5"/>
            <a:endCxn id="17" idx="1"/>
          </p:cNvCxnSpPr>
          <p:nvPr/>
        </p:nvCxnSpPr>
        <p:spPr>
          <a:xfrm>
            <a:off x="7330465" y="2035713"/>
            <a:ext cx="480456" cy="29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8134979" y="1996791"/>
            <a:ext cx="612262" cy="388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" idx="6"/>
            <a:endCxn id="18" idx="2"/>
          </p:cNvCxnSpPr>
          <p:nvPr/>
        </p:nvCxnSpPr>
        <p:spPr>
          <a:xfrm flipV="1">
            <a:off x="7386918" y="1889670"/>
            <a:ext cx="1306173" cy="1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74085" y="1486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822107" y="183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8242432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4901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121923" y="1478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7032554" y="3492172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i="1" u="sng" dirty="0"/>
              <a:t>1  </a:t>
            </a:r>
            <a:r>
              <a:rPr lang="ru-RU" sz="1600" i="1" u="sng" dirty="0"/>
              <a:t>     </a:t>
            </a:r>
            <a:r>
              <a:rPr lang="en-US" sz="1600" i="1" u="sng" dirty="0"/>
              <a:t>2  </a:t>
            </a:r>
            <a:r>
              <a:rPr lang="ru-RU" sz="1600" i="1" u="sng" dirty="0"/>
              <a:t>    </a:t>
            </a:r>
            <a:r>
              <a:rPr lang="en-US" sz="1600" i="1" u="sng" dirty="0"/>
              <a:t>    </a:t>
            </a:r>
            <a:r>
              <a:rPr lang="ru-RU" sz="1600" i="1" u="sng" dirty="0"/>
              <a:t>   </a:t>
            </a:r>
            <a:r>
              <a:rPr lang="en-US" sz="1600" i="1" u="sng" dirty="0"/>
              <a:t>3  </a:t>
            </a:r>
            <a:r>
              <a:rPr lang="ru-RU" sz="1600" i="1" u="sng" dirty="0"/>
              <a:t>      </a:t>
            </a:r>
            <a:r>
              <a:rPr lang="en-US" sz="1600" i="1" u="sng" dirty="0"/>
              <a:t> </a:t>
            </a:r>
            <a:r>
              <a:rPr lang="ru-RU" sz="1600" i="1" u="sng" dirty="0"/>
              <a:t>  </a:t>
            </a:r>
            <a:r>
              <a:rPr lang="en-US" sz="1600" i="1" u="sng" dirty="0"/>
              <a:t>4  </a:t>
            </a:r>
            <a:r>
              <a:rPr lang="ru-RU" sz="1600" i="1" u="sng" dirty="0"/>
              <a:t>   </a:t>
            </a:r>
            <a:r>
              <a:rPr lang="en-US" sz="1600" i="1" u="sng" dirty="0"/>
              <a:t> </a:t>
            </a:r>
            <a:r>
              <a:rPr lang="ru-RU" sz="1600" i="1" u="sng" dirty="0"/>
              <a:t>     </a:t>
            </a:r>
            <a:r>
              <a:rPr lang="en-US" sz="1600" i="1" u="sng" dirty="0"/>
              <a:t>5</a:t>
            </a:r>
            <a:r>
              <a:rPr lang="ru-RU" sz="1600" i="1" u="sng" dirty="0"/>
              <a:t>_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6796708" y="3961174"/>
            <a:ext cx="3044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1: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x   </a:t>
            </a:r>
            <a:r>
              <a:rPr lang="ru-RU" dirty="0"/>
              <a:t>  </a:t>
            </a:r>
            <a:r>
              <a:rPr lang="en-US" dirty="0"/>
              <a:t> 4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ru-RU" dirty="0"/>
              <a:t>   </a:t>
            </a:r>
            <a:r>
              <a:rPr lang="en-US" dirty="0"/>
              <a:t>    8</a:t>
            </a:r>
            <a:r>
              <a:rPr lang="ru-RU" baseline="-25000" dirty="0"/>
              <a:t>1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6794509" y="4256531"/>
            <a:ext cx="3001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2: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x</a:t>
            </a:r>
            <a:r>
              <a:rPr lang="ru-RU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4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      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      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ru-RU" baseline="-25000" dirty="0">
                <a:solidFill>
                  <a:srgbClr val="FF0000"/>
                </a:solidFill>
              </a:rPr>
              <a:t>3</a:t>
            </a:r>
            <a:r>
              <a:rPr lang="ru-RU" dirty="0"/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6517468" y="3718977"/>
            <a:ext cx="3751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Dist</a:t>
            </a: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 </a:t>
            </a:r>
            <a:r>
              <a:rPr lang="ru-RU" dirty="0"/>
              <a:t>   </a:t>
            </a:r>
            <a:r>
              <a:rPr lang="en-US" dirty="0"/>
              <a:t> </a:t>
            </a:r>
            <a:r>
              <a:rPr lang="en-US" dirty="0" err="1"/>
              <a:t>Inf</a:t>
            </a:r>
            <a:r>
              <a:rPr lang="en-US" dirty="0"/>
              <a:t>        </a:t>
            </a:r>
            <a:r>
              <a:rPr lang="en-US" dirty="0" err="1"/>
              <a:t>Inf</a:t>
            </a:r>
            <a:r>
              <a:rPr lang="en-US" dirty="0"/>
              <a:t>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   </a:t>
            </a:r>
            <a:r>
              <a:rPr lang="en-US" dirty="0" err="1"/>
              <a:t>Inf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9321189" y="124716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314560" y="915702"/>
            <a:ext cx="67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705280" y="8154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[4]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723183" y="26106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709249" y="198938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[2]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49121" y="139972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803069" y="4543912"/>
            <a:ext cx="306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3: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 x     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ru-RU" dirty="0"/>
              <a:t>   </a:t>
            </a:r>
            <a:r>
              <a:rPr lang="en-US" dirty="0"/>
              <a:t>      x</a:t>
            </a:r>
            <a:r>
              <a:rPr lang="ru-RU" dirty="0"/>
              <a:t>   </a:t>
            </a:r>
            <a:r>
              <a:rPr lang="en-US" dirty="0"/>
              <a:t>      x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      </a:t>
            </a:r>
            <a:r>
              <a:rPr lang="en-US" dirty="0" err="1"/>
              <a:t>Inf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6829518" y="4839269"/>
            <a:ext cx="3179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x</a:t>
            </a:r>
            <a:r>
              <a:rPr lang="ru-RU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/>
              <a:t>x </a:t>
            </a:r>
            <a:r>
              <a:rPr lang="ru-RU" dirty="0"/>
              <a:t>      </a:t>
            </a:r>
            <a:r>
              <a:rPr lang="en-US" dirty="0"/>
              <a:t>  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 </a:t>
            </a:r>
            <a:r>
              <a:rPr lang="en-US" dirty="0"/>
              <a:t>        </a:t>
            </a:r>
            <a:r>
              <a:rPr lang="en-US" dirty="0" err="1"/>
              <a:t>Inf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50" y="807512"/>
            <a:ext cx="8360125" cy="4914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5727341"/>
            <a:ext cx="747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                                              </a:t>
            </a:r>
            <a:r>
              <a:rPr lang="en-US" sz="2000" b="1" dirty="0">
                <a:solidFill>
                  <a:srgbClr val="FF0000"/>
                </a:solidFill>
              </a:rPr>
              <a:t>O (n</a:t>
            </a:r>
            <a:r>
              <a:rPr lang="en-US" sz="2000" b="1" baseline="30000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FF0000"/>
                </a:solidFill>
              </a:rPr>
              <a:t>) 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O(m)</a:t>
            </a:r>
            <a:r>
              <a:rPr lang="ru-RU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O(</a:t>
            </a:r>
            <a:r>
              <a:rPr lang="en-US" sz="2000" b="1" dirty="0" err="1">
                <a:solidFill>
                  <a:srgbClr val="0070C0"/>
                </a:solidFill>
              </a:rPr>
              <a:t>n+m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  <a:r>
              <a:rPr lang="ru-RU" sz="2000" b="1" dirty="0">
                <a:solidFill>
                  <a:srgbClr val="0070C0"/>
                </a:solidFill>
              </a:rPr>
              <a:t>                  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sz="2400" b="1" dirty="0"/>
              <a:t>О</a:t>
            </a:r>
            <a:r>
              <a:rPr lang="en-US" sz="2400" b="1" dirty="0"/>
              <a:t> </a:t>
            </a:r>
            <a:r>
              <a:rPr lang="ru-RU" sz="2400" b="1" dirty="0"/>
              <a:t>(</a:t>
            </a:r>
            <a:r>
              <a:rPr lang="en-US" sz="2400" b="1" dirty="0"/>
              <a:t>n</a:t>
            </a:r>
            <a:r>
              <a:rPr lang="en-US" sz="2400" b="1" baseline="30000" dirty="0"/>
              <a:t>2</a:t>
            </a:r>
            <a:r>
              <a:rPr lang="ru-RU" sz="2400" b="1" dirty="0"/>
              <a:t>+</a:t>
            </a:r>
            <a:r>
              <a:rPr lang="en-US" sz="2400" b="1" dirty="0"/>
              <a:t>m)</a:t>
            </a: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68751" y="6041205"/>
            <a:ext cx="2779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поиск всех минимумов в массиве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26410" y="6404598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все релаксации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2019" y="6230034"/>
            <a:ext cx="203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1">
                    <a:lumMod val="75000"/>
                  </a:schemeClr>
                </a:solidFill>
              </a:rPr>
              <a:t>просмотр списков смежности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970401" y="6122769"/>
            <a:ext cx="251012" cy="31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4083610" y="6262955"/>
            <a:ext cx="0" cy="233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 flipV="1">
            <a:off x="4966447" y="6286038"/>
            <a:ext cx="251012" cy="156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1480727" y="69880"/>
            <a:ext cx="9711990" cy="73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/>
              <a:t>Программная реализация алгоритма </a:t>
            </a:r>
            <a:r>
              <a:rPr lang="ru-RU" sz="3200" b="1" dirty="0" err="1"/>
              <a:t>Дейкстры</a:t>
            </a:r>
            <a:r>
              <a:rPr lang="ru-RU" sz="3200" b="1" dirty="0"/>
              <a:t> на массиве</a:t>
            </a:r>
            <a:endParaRPr lang="ru-RU" sz="2200" b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0" y="5791541"/>
            <a:ext cx="12192000" cy="226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2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536" y="390746"/>
            <a:ext cx="8049829" cy="626822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u="sng" dirty="0"/>
              <a:t>Определение 1.</a:t>
            </a:r>
          </a:p>
          <a:p>
            <a:pPr marL="457200" lvl="1" indent="0" algn="just">
              <a:buNone/>
            </a:pPr>
            <a:r>
              <a:rPr lang="ru-RU" sz="2600" b="1" dirty="0"/>
              <a:t>Маршрутом</a:t>
            </a:r>
            <a:r>
              <a:rPr lang="ru-RU" sz="2600" dirty="0"/>
              <a:t>  в графе  между заданной парой вершин v</a:t>
            </a:r>
            <a:r>
              <a:rPr lang="ru-RU" sz="2600" baseline="-25000" dirty="0"/>
              <a:t>1</a:t>
            </a:r>
            <a:r>
              <a:rPr lang="ru-RU" sz="2600" dirty="0"/>
              <a:t> и v</a:t>
            </a:r>
            <a:r>
              <a:rPr lang="en-US" sz="2600" baseline="-25000" dirty="0"/>
              <a:t>k+1</a:t>
            </a:r>
            <a:r>
              <a:rPr lang="ru-RU" sz="2600" baseline="-25000" dirty="0"/>
              <a:t> </a:t>
            </a:r>
            <a:r>
              <a:rPr lang="ru-RU" sz="2600" dirty="0"/>
              <a:t>называется чередующаяся последовательность вершин и рёбер вида</a:t>
            </a:r>
            <a:r>
              <a:rPr lang="en-US" sz="2600" dirty="0"/>
              <a:t>:</a:t>
            </a:r>
          </a:p>
          <a:p>
            <a:pPr marL="0" indent="0" algn="ctr">
              <a:buNone/>
            </a:pPr>
            <a:r>
              <a:rPr lang="ru-RU" sz="2600" b="1" dirty="0"/>
              <a:t>v</a:t>
            </a:r>
            <a:r>
              <a:rPr lang="ru-RU" sz="2600" b="1" baseline="-25000" dirty="0"/>
              <a:t>1</a:t>
            </a:r>
            <a:r>
              <a:rPr lang="ru-RU" sz="2600" b="1" dirty="0"/>
              <a:t> </a:t>
            </a:r>
            <a:r>
              <a:rPr lang="en-US" sz="2600" b="1" dirty="0"/>
              <a:t> e</a:t>
            </a:r>
            <a:r>
              <a:rPr lang="ru-RU" sz="2600" b="1" baseline="-25000" dirty="0"/>
              <a:t>1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2</a:t>
            </a:r>
            <a:r>
              <a:rPr lang="ru-RU" sz="2600" b="1" dirty="0"/>
              <a:t> </a:t>
            </a:r>
            <a:r>
              <a:rPr lang="en-US" sz="2600" b="1" dirty="0"/>
              <a:t> e</a:t>
            </a:r>
            <a:r>
              <a:rPr lang="en-US" sz="2600" b="1" baseline="-25000" dirty="0"/>
              <a:t>2</a:t>
            </a:r>
            <a:r>
              <a:rPr lang="en-US" sz="2600" b="1" dirty="0"/>
              <a:t>  ….</a:t>
            </a:r>
            <a:r>
              <a:rPr lang="ru-RU" sz="2600" b="1" dirty="0"/>
              <a:t> </a:t>
            </a:r>
            <a:r>
              <a:rPr lang="en-US" sz="2600" b="1" dirty="0"/>
              <a:t>   </a:t>
            </a:r>
            <a:r>
              <a:rPr lang="ru-RU" sz="2600" b="1" dirty="0"/>
              <a:t>v</a:t>
            </a:r>
            <a:r>
              <a:rPr lang="en-US" sz="2600" b="1" baseline="-25000" dirty="0"/>
              <a:t>k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en-US" sz="2600" b="1" dirty="0" err="1"/>
              <a:t>e</a:t>
            </a:r>
            <a:r>
              <a:rPr lang="en-US" sz="2600" b="1" baseline="-25000" dirty="0" err="1"/>
              <a:t>k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k+1  </a:t>
            </a:r>
            <a:endParaRPr lang="ru-RU" sz="2600" b="1" dirty="0"/>
          </a:p>
          <a:p>
            <a:pPr marL="457200" lvl="1" indent="0" algn="just">
              <a:buNone/>
            </a:pPr>
            <a:r>
              <a:rPr lang="ru-RU" sz="2600" dirty="0"/>
              <a:t>где </a:t>
            </a:r>
            <a:r>
              <a:rPr lang="en-US" sz="2600" b="1" dirty="0" err="1"/>
              <a:t>e</a:t>
            </a:r>
            <a:r>
              <a:rPr lang="en-US" sz="2600" b="1" baseline="-25000" dirty="0" err="1"/>
              <a:t>i</a:t>
            </a:r>
            <a:r>
              <a:rPr lang="en-US" sz="2600" b="1" dirty="0"/>
              <a:t> ={</a:t>
            </a:r>
            <a:r>
              <a:rPr lang="ru-RU" sz="2600" b="1" dirty="0"/>
              <a:t>v</a:t>
            </a:r>
            <a:r>
              <a:rPr lang="en-US" sz="2600" b="1" baseline="-25000" dirty="0" err="1"/>
              <a:t>i</a:t>
            </a:r>
            <a:r>
              <a:rPr lang="en-US" sz="2600" b="1" dirty="0"/>
              <a:t> </a:t>
            </a:r>
            <a:r>
              <a:rPr lang="ru-RU" sz="2600" b="1" dirty="0"/>
              <a:t>v</a:t>
            </a:r>
            <a:r>
              <a:rPr lang="en-US" sz="2600" b="1" baseline="-25000" dirty="0"/>
              <a:t>i+1</a:t>
            </a:r>
            <a:r>
              <a:rPr lang="en-US" sz="2600" b="1" dirty="0"/>
              <a:t>}</a:t>
            </a:r>
            <a:r>
              <a:rPr lang="ru-RU" sz="2600" b="1" dirty="0"/>
              <a:t> </a:t>
            </a:r>
            <a:r>
              <a:rPr lang="ru-RU" sz="2600" dirty="0"/>
              <a:t>, для всех </a:t>
            </a: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ru-RU" sz="2600" dirty="0"/>
              <a:t>от 1 до </a:t>
            </a:r>
            <a:r>
              <a:rPr lang="en-US" sz="2600" dirty="0"/>
              <a:t>k. </a:t>
            </a:r>
          </a:p>
          <a:p>
            <a:pPr marL="457200" lvl="1" indent="0" algn="just">
              <a:buNone/>
            </a:pPr>
            <a:endParaRPr lang="en-US" sz="2600" dirty="0"/>
          </a:p>
          <a:p>
            <a:pPr marL="457200" lvl="1" indent="0" algn="just">
              <a:buNone/>
            </a:pPr>
            <a:r>
              <a:rPr lang="ru-RU" sz="2200" dirty="0"/>
              <a:t>Если нет кратных рёбер, то маршрут часто задают простым перечислением его вершин: </a:t>
            </a:r>
            <a:endParaRPr lang="en-US" sz="2200" dirty="0"/>
          </a:p>
          <a:p>
            <a:pPr marL="0" indent="0" algn="ctr">
              <a:buNone/>
            </a:pPr>
            <a:r>
              <a:rPr lang="ru-RU" b="1" dirty="0"/>
              <a:t>v</a:t>
            </a:r>
            <a:r>
              <a:rPr lang="ru-RU" b="1" baseline="-25000" dirty="0"/>
              <a:t>1</a:t>
            </a:r>
            <a:r>
              <a:rPr lang="ru-RU" b="1" dirty="0"/>
              <a:t> v</a:t>
            </a:r>
            <a:r>
              <a:rPr lang="en-US" b="1" baseline="-25000" dirty="0"/>
              <a:t>2</a:t>
            </a:r>
            <a:r>
              <a:rPr lang="ru-RU" b="1" dirty="0"/>
              <a:t> </a:t>
            </a:r>
            <a:r>
              <a:rPr lang="en-US" b="1" dirty="0"/>
              <a:t>….</a:t>
            </a:r>
            <a:r>
              <a:rPr lang="ru-RU" b="1" dirty="0"/>
              <a:t> </a:t>
            </a:r>
            <a:r>
              <a:rPr lang="en-US" b="1" dirty="0"/>
              <a:t>   </a:t>
            </a:r>
            <a:r>
              <a:rPr lang="ru-RU" b="1" dirty="0"/>
              <a:t>v</a:t>
            </a:r>
            <a:r>
              <a:rPr lang="en-US" b="1" baseline="-25000" dirty="0"/>
              <a:t>k</a:t>
            </a:r>
            <a:r>
              <a:rPr lang="ru-RU" b="1" dirty="0"/>
              <a:t> v</a:t>
            </a:r>
            <a:r>
              <a:rPr lang="en-US" b="1" baseline="-25000" dirty="0"/>
              <a:t>k+1</a:t>
            </a:r>
            <a:endParaRPr lang="ru-RU" b="1" baseline="-250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ru-RU" sz="2600" dirty="0"/>
              <a:t>Маршрут может проходить по некоторым рёбрам несколько раз. Длина маршрута – число рёбер в нём.</a:t>
            </a:r>
          </a:p>
          <a:p>
            <a:pPr marL="0" indent="0" algn="just">
              <a:buNone/>
            </a:pP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u="sng" dirty="0"/>
              <a:t>Определение 2. </a:t>
            </a:r>
          </a:p>
          <a:p>
            <a:pPr marL="457200" lvl="1" indent="0" algn="just">
              <a:buNone/>
            </a:pPr>
            <a:r>
              <a:rPr lang="ru-RU" sz="2600" dirty="0"/>
              <a:t>Для взвешенного графа </a:t>
            </a:r>
            <a:r>
              <a:rPr lang="ru-RU" sz="2600" b="1" dirty="0"/>
              <a:t>вес маршрута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ru-RU" sz="2600" dirty="0"/>
              <a:t>между заданной парой вершин v</a:t>
            </a:r>
            <a:r>
              <a:rPr lang="ru-RU" sz="2600" baseline="-25000" dirty="0"/>
              <a:t>1</a:t>
            </a:r>
            <a:r>
              <a:rPr lang="ru-RU" sz="2600" dirty="0"/>
              <a:t> и v</a:t>
            </a:r>
            <a:r>
              <a:rPr lang="en-US" sz="2600" baseline="-25000" dirty="0"/>
              <a:t>k+1</a:t>
            </a:r>
            <a:r>
              <a:rPr lang="ru-RU" sz="2600" baseline="-25000" dirty="0"/>
              <a:t> </a:t>
            </a:r>
            <a:r>
              <a:rPr lang="ru-RU" sz="2600" dirty="0"/>
              <a:t>определяется как сумма весов рёбер, входящих в этот маршрут.</a:t>
            </a:r>
          </a:p>
          <a:p>
            <a:pPr marL="0" indent="0" algn="just">
              <a:buNone/>
            </a:pP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9144001" y="603849"/>
            <a:ext cx="2337758" cy="2173857"/>
            <a:chOff x="9409793" y="184558"/>
            <a:chExt cx="2411505" cy="2212760"/>
          </a:xfrm>
          <a:noFill/>
        </p:grpSpPr>
        <p:sp>
          <p:nvSpPr>
            <p:cNvPr id="4" name="Овал 3"/>
            <p:cNvSpPr/>
            <p:nvPr/>
          </p:nvSpPr>
          <p:spPr>
            <a:xfrm>
              <a:off x="9409793" y="541625"/>
              <a:ext cx="412377" cy="4123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0439553" y="18455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0458664" y="1205013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1408921" y="48456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1" name="Прямая соединительная линия 10"/>
            <p:cNvCxnSpPr>
              <a:stCxn id="4" idx="5"/>
              <a:endCxn id="8" idx="1"/>
            </p:cNvCxnSpPr>
            <p:nvPr/>
          </p:nvCxnSpPr>
          <p:spPr>
            <a:xfrm>
              <a:off x="9761779" y="893610"/>
              <a:ext cx="757276" cy="3717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>
              <a:stCxn id="8" idx="0"/>
              <a:endCxn id="5" idx="4"/>
            </p:cNvCxnSpPr>
            <p:nvPr/>
          </p:nvCxnSpPr>
          <p:spPr>
            <a:xfrm flipH="1" flipV="1">
              <a:off x="10645742" y="596934"/>
              <a:ext cx="19111" cy="608079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8" idx="6"/>
              <a:endCxn id="9" idx="3"/>
            </p:cNvCxnSpPr>
            <p:nvPr/>
          </p:nvCxnSpPr>
          <p:spPr>
            <a:xfrm flipV="1">
              <a:off x="10871041" y="836553"/>
              <a:ext cx="598271" cy="5746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6"/>
              <a:endCxn id="9" idx="2"/>
            </p:cNvCxnSpPr>
            <p:nvPr/>
          </p:nvCxnSpPr>
          <p:spPr>
            <a:xfrm>
              <a:off x="10851930" y="390746"/>
              <a:ext cx="556991" cy="30001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Овал 18"/>
            <p:cNvSpPr/>
            <p:nvPr/>
          </p:nvSpPr>
          <p:spPr>
            <a:xfrm>
              <a:off x="10475415" y="1984942"/>
              <a:ext cx="412377" cy="4123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1" name="Прямая соединительная линия 20"/>
            <p:cNvCxnSpPr>
              <a:stCxn id="8" idx="4"/>
              <a:endCxn id="19" idx="0"/>
            </p:cNvCxnSpPr>
            <p:nvPr/>
          </p:nvCxnSpPr>
          <p:spPr>
            <a:xfrm>
              <a:off x="10664853" y="1617389"/>
              <a:ext cx="16751" cy="367553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4" idx="7"/>
              <a:endCxn id="5" idx="2"/>
            </p:cNvCxnSpPr>
            <p:nvPr/>
          </p:nvCxnSpPr>
          <p:spPr>
            <a:xfrm flipV="1">
              <a:off x="9761779" y="390746"/>
              <a:ext cx="677774" cy="2112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9926946" y="3171577"/>
            <a:ext cx="17203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 dirty="0"/>
              <a:t>маршрут</a:t>
            </a:r>
          </a:p>
          <a:p>
            <a:r>
              <a:rPr lang="ru-RU" dirty="0"/>
              <a:t>5, 3, 2, 4, 3, 2, 1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767751" y="690113"/>
            <a:ext cx="17253" cy="30970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10463921" y="2028838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 flipV="1">
            <a:off x="10419223" y="1174788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>
            <a:off x="10723392" y="806412"/>
            <a:ext cx="287886" cy="14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10787117" y="1526102"/>
            <a:ext cx="224161" cy="247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10255048" y="1160862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657785" y="690113"/>
            <a:ext cx="388573" cy="145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785004" y="5287992"/>
            <a:ext cx="0" cy="1061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0727" y="69880"/>
            <a:ext cx="9230546" cy="737632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Реализация алгоритма </a:t>
            </a:r>
            <a:r>
              <a:rPr lang="ru-RU" sz="3200" dirty="0" err="1"/>
              <a:t>Дейкстры</a:t>
            </a:r>
            <a:r>
              <a:rPr lang="ru-RU" sz="3200" dirty="0"/>
              <a:t> на бинарной куч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е</a:t>
            </a:r>
            <a:endParaRPr lang="ru-RU" sz="2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160" y="1819242"/>
            <a:ext cx="509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2</a:t>
            </a:r>
            <a:r>
              <a:rPr lang="en-US" dirty="0"/>
              <a:t>. </a:t>
            </a:r>
            <a:r>
              <a:rPr lang="ru-RU" dirty="0"/>
              <a:t>Присваиваем стартовой вершине  </a:t>
            </a:r>
            <a:r>
              <a:rPr lang="en-US" b="1" dirty="0"/>
              <a:t>start</a:t>
            </a:r>
            <a:r>
              <a:rPr lang="en-US" dirty="0"/>
              <a:t> </a:t>
            </a:r>
            <a:r>
              <a:rPr lang="ru-RU" dirty="0"/>
              <a:t>приоритет </a:t>
            </a:r>
            <a:r>
              <a:rPr lang="en-US" b="1" dirty="0"/>
              <a:t>0</a:t>
            </a:r>
            <a:r>
              <a:rPr lang="ru-RU" dirty="0"/>
              <a:t>, а остальным вершинам  </a:t>
            </a:r>
            <a:r>
              <a:rPr lang="en-US" b="1" dirty="0"/>
              <a:t>d [v]=</a:t>
            </a:r>
            <a:r>
              <a:rPr lang="ru-RU" b="1" dirty="0"/>
              <a:t> </a:t>
            </a:r>
            <a:r>
              <a:rPr lang="en-US" b="1" dirty="0"/>
              <a:t>INF. 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2590" y="646999"/>
            <a:ext cx="5611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Считаем все вершины не обработанными    </a:t>
            </a:r>
            <a:r>
              <a:rPr lang="en-US" b="1" dirty="0"/>
              <a:t>processed[v]=FALSE. </a:t>
            </a:r>
            <a:endParaRPr lang="ru-RU" b="1" dirty="0"/>
          </a:p>
          <a:p>
            <a:pPr algn="just"/>
            <a:r>
              <a:rPr lang="ru-RU" dirty="0"/>
              <a:t>Все элементы массива </a:t>
            </a:r>
            <a:r>
              <a:rPr lang="en-US" b="1" dirty="0" err="1"/>
              <a:t>dist</a:t>
            </a:r>
            <a:r>
              <a:rPr lang="en-US" dirty="0"/>
              <a:t> </a:t>
            </a:r>
            <a:r>
              <a:rPr lang="ru-RU" dirty="0"/>
              <a:t>полагаем равными </a:t>
            </a:r>
            <a:r>
              <a:rPr lang="en-US" dirty="0"/>
              <a:t>INF</a:t>
            </a:r>
            <a:r>
              <a:rPr lang="ru-RU" dirty="0"/>
              <a:t>, так как кратчайшие пути для вершин ещё не определены.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46934" y="3117031"/>
            <a:ext cx="47413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ru-RU" dirty="0"/>
              <a:t>Пока приоритетная очередь не станет пустой, выполняем следующие действия.     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380" y="3828096"/>
            <a:ext cx="520269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удаляем элемент из приоритетной очереди (предположим, что  это </a:t>
            </a:r>
            <a:r>
              <a:rPr lang="en-US" b="1" dirty="0"/>
              <a:t>(</a:t>
            </a:r>
            <a:r>
              <a:rPr lang="en-US" b="1" dirty="0" err="1"/>
              <a:t>v,d</a:t>
            </a:r>
            <a:r>
              <a:rPr lang="en-US" b="1" dirty="0"/>
              <a:t>[v]</a:t>
            </a:r>
            <a:r>
              <a:rPr lang="ru-RU" b="1" dirty="0"/>
              <a:t>)</a:t>
            </a:r>
            <a:r>
              <a:rPr lang="en-US" b="1" dirty="0"/>
              <a:t>;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если вершина </a:t>
            </a:r>
            <a:r>
              <a:rPr lang="en-US" b="1" dirty="0"/>
              <a:t>v</a:t>
            </a:r>
            <a:r>
              <a:rPr lang="ru-RU" b="1" dirty="0"/>
              <a:t> </a:t>
            </a:r>
            <a:r>
              <a:rPr lang="ru-RU" dirty="0"/>
              <a:t>уже была обработана, то возвращаемся к шагу 4 алгоритма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полагаем вершину </a:t>
            </a:r>
            <a:r>
              <a:rPr lang="en-US" b="1" dirty="0"/>
              <a:t>v</a:t>
            </a:r>
            <a:r>
              <a:rPr lang="ru-RU" b="1" dirty="0"/>
              <a:t> </a:t>
            </a:r>
            <a:r>
              <a:rPr lang="ru-RU" dirty="0"/>
              <a:t>обработанной</a:t>
            </a:r>
            <a:r>
              <a:rPr lang="ru-RU" b="1" dirty="0"/>
              <a:t>: </a:t>
            </a:r>
            <a:r>
              <a:rPr lang="en-US" b="1" dirty="0"/>
              <a:t>processed[v]=TRUE</a:t>
            </a:r>
            <a:r>
              <a:rPr lang="en-US" dirty="0"/>
              <a:t>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просматриваем все смежные с </a:t>
            </a:r>
            <a:r>
              <a:rPr lang="en-US" b="1" dirty="0"/>
              <a:t>v</a:t>
            </a:r>
            <a:r>
              <a:rPr lang="ru-RU" dirty="0"/>
              <a:t> необработанные вершины </a:t>
            </a:r>
            <a:r>
              <a:rPr lang="en-US" b="1" dirty="0"/>
              <a:t>u</a:t>
            </a:r>
            <a:r>
              <a:rPr lang="en-US" dirty="0"/>
              <a:t> </a:t>
            </a:r>
            <a:r>
              <a:rPr lang="ru-RU" dirty="0"/>
              <a:t>и добавляем в приоритетную очередь: (</a:t>
            </a:r>
            <a:r>
              <a:rPr lang="en-US" b="1" dirty="0"/>
              <a:t>u</a:t>
            </a:r>
            <a:r>
              <a:rPr lang="ru-RU" b="1" dirty="0"/>
              <a:t>, </a:t>
            </a:r>
            <a:r>
              <a:rPr lang="en-US" b="1" dirty="0"/>
              <a:t>d[v]+ </a:t>
            </a:r>
            <a:r>
              <a:rPr lang="en-US" b="1" dirty="0" err="1"/>
              <a:t>c</a:t>
            </a:r>
            <a:r>
              <a:rPr lang="en-US" b="1" baseline="-25000" dirty="0" err="1"/>
              <a:t>v,u</a:t>
            </a:r>
            <a:r>
              <a:rPr lang="en-US" b="1" dirty="0"/>
              <a:t> </a:t>
            </a:r>
            <a:r>
              <a:rPr lang="ru-RU" b="1" dirty="0"/>
              <a:t>).</a:t>
            </a:r>
          </a:p>
        </p:txBody>
      </p:sp>
      <p:sp>
        <p:nvSpPr>
          <p:cNvPr id="3" name="Овал 2"/>
          <p:cNvSpPr/>
          <p:nvPr/>
        </p:nvSpPr>
        <p:spPr>
          <a:xfrm>
            <a:off x="7001435" y="1726441"/>
            <a:ext cx="385483" cy="36233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7733872" y="116400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Овал 16"/>
          <p:cNvSpPr/>
          <p:nvPr/>
        </p:nvSpPr>
        <p:spPr>
          <a:xfrm>
            <a:off x="7754468" y="2276520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/>
          <p:cNvSpPr/>
          <p:nvPr/>
        </p:nvSpPr>
        <p:spPr>
          <a:xfrm>
            <a:off x="8693091" y="1708502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" name="Прямая со стрелкой 5"/>
          <p:cNvCxnSpPr>
            <a:stCxn id="3" idx="7"/>
            <a:endCxn id="16" idx="3"/>
          </p:cNvCxnSpPr>
          <p:nvPr/>
        </p:nvCxnSpPr>
        <p:spPr>
          <a:xfrm flipV="1">
            <a:off x="7330465" y="1473276"/>
            <a:ext cx="459860" cy="3062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16" idx="5"/>
            <a:endCxn id="18" idx="1"/>
          </p:cNvCxnSpPr>
          <p:nvPr/>
        </p:nvCxnSpPr>
        <p:spPr>
          <a:xfrm>
            <a:off x="8062902" y="1473276"/>
            <a:ext cx="686642" cy="288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3" idx="5"/>
            <a:endCxn id="17" idx="1"/>
          </p:cNvCxnSpPr>
          <p:nvPr/>
        </p:nvCxnSpPr>
        <p:spPr>
          <a:xfrm>
            <a:off x="7330465" y="2035713"/>
            <a:ext cx="480456" cy="293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V="1">
            <a:off x="8134979" y="1996791"/>
            <a:ext cx="612262" cy="388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" idx="6"/>
            <a:endCxn id="18" idx="2"/>
          </p:cNvCxnSpPr>
          <p:nvPr/>
        </p:nvCxnSpPr>
        <p:spPr>
          <a:xfrm flipV="1">
            <a:off x="7386918" y="1889670"/>
            <a:ext cx="1306173" cy="17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74085" y="1486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822107" y="1833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8242432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64901" y="191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121923" y="1478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51" name="Овал 50"/>
          <p:cNvSpPr/>
          <p:nvPr/>
        </p:nvSpPr>
        <p:spPr>
          <a:xfrm>
            <a:off x="9321189" y="1247164"/>
            <a:ext cx="385483" cy="36233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9314560" y="915702"/>
            <a:ext cx="673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Inf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7705280" y="8154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[4]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7723183" y="2610615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[1]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8709249" y="1989381"/>
            <a:ext cx="52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[2]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949121" y="1399722"/>
            <a:ext cx="542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baseline="-25000" dirty="0">
                <a:solidFill>
                  <a:srgbClr val="FF0000"/>
                </a:solidFill>
              </a:rPr>
              <a:t>-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6934" y="2457687"/>
            <a:ext cx="560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Добавляем в приоритетную очередь (</a:t>
            </a:r>
            <a:r>
              <a:rPr lang="en-US" b="1" dirty="0" err="1"/>
              <a:t>min_heap</a:t>
            </a:r>
            <a:r>
              <a:rPr lang="ru-RU" dirty="0"/>
              <a:t>) пару  </a:t>
            </a:r>
            <a:r>
              <a:rPr lang="ru-RU" b="1" dirty="0"/>
              <a:t>(</a:t>
            </a:r>
            <a:r>
              <a:rPr lang="en-US" b="1" dirty="0"/>
              <a:t>start,</a:t>
            </a:r>
            <a:r>
              <a:rPr lang="ru-RU" b="1" dirty="0"/>
              <a:t> </a:t>
            </a:r>
            <a:r>
              <a:rPr lang="en-US" b="1" dirty="0"/>
              <a:t>0</a:t>
            </a:r>
            <a:r>
              <a:rPr lang="ru-RU" b="1" dirty="0"/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61780" y="350026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(1,</a:t>
            </a:r>
            <a:r>
              <a:rPr lang="ru-RU" dirty="0">
                <a:solidFill>
                  <a:srgbClr val="FF0000"/>
                </a:solidFill>
              </a:rPr>
              <a:t>0</a:t>
            </a:r>
            <a:r>
              <a:rPr lang="ru-RU" dirty="0"/>
              <a:t>)</a:t>
            </a:r>
          </a:p>
          <a:p>
            <a:r>
              <a:rPr lang="ru-RU" dirty="0"/>
              <a:t>******</a:t>
            </a:r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7248515" y="3787535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0984" y="4146595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(2,</a:t>
            </a:r>
            <a:r>
              <a:rPr lang="ru-RU" dirty="0">
                <a:solidFill>
                  <a:srgbClr val="FF0000"/>
                </a:solidFill>
              </a:rPr>
              <a:t>4</a:t>
            </a:r>
            <a:r>
              <a:rPr lang="ru-RU" dirty="0"/>
              <a:t>)</a:t>
            </a:r>
          </a:p>
          <a:p>
            <a:r>
              <a:rPr lang="ru-RU" dirty="0"/>
              <a:t>(4,</a:t>
            </a:r>
            <a:r>
              <a:rPr lang="ru-RU" dirty="0">
                <a:solidFill>
                  <a:srgbClr val="FF0000"/>
                </a:solidFill>
              </a:rPr>
              <a:t>8</a:t>
            </a:r>
            <a:r>
              <a:rPr lang="ru-RU" dirty="0"/>
              <a:t>)</a:t>
            </a:r>
          </a:p>
          <a:p>
            <a:r>
              <a:rPr lang="ru-RU" dirty="0"/>
              <a:t>(3,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ru-RU" dirty="0"/>
              <a:t>)</a:t>
            </a:r>
          </a:p>
          <a:p>
            <a:r>
              <a:rPr lang="ru-RU" dirty="0"/>
              <a:t>******</a:t>
            </a:r>
          </a:p>
        </p:txBody>
      </p:sp>
      <p:cxnSp>
        <p:nvCxnSpPr>
          <p:cNvPr id="47" name="Прямая со стрелкой 46"/>
          <p:cNvCxnSpPr/>
          <p:nvPr/>
        </p:nvCxnSpPr>
        <p:spPr>
          <a:xfrm>
            <a:off x="7220189" y="5930136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290984" y="5171976"/>
            <a:ext cx="87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(2,</a:t>
            </a:r>
            <a:r>
              <a:rPr lang="ru-RU" dirty="0">
                <a:solidFill>
                  <a:srgbClr val="FF0000"/>
                </a:solidFill>
              </a:rPr>
              <a:t>4</a:t>
            </a:r>
            <a:r>
              <a:rPr lang="ru-RU" dirty="0"/>
              <a:t>)</a:t>
            </a:r>
          </a:p>
          <a:p>
            <a:r>
              <a:rPr lang="ru-RU" dirty="0"/>
              <a:t>(4,</a:t>
            </a:r>
            <a:r>
              <a:rPr lang="ru-RU" dirty="0">
                <a:solidFill>
                  <a:srgbClr val="FF0000"/>
                </a:solidFill>
              </a:rPr>
              <a:t>8</a:t>
            </a:r>
            <a:r>
              <a:rPr lang="ru-RU" dirty="0"/>
              <a:t>)</a:t>
            </a:r>
          </a:p>
          <a:p>
            <a:r>
              <a:rPr lang="ru-RU" dirty="0"/>
              <a:t>(4,</a:t>
            </a:r>
            <a:r>
              <a:rPr lang="ru-RU" dirty="0">
                <a:solidFill>
                  <a:srgbClr val="FF0000"/>
                </a:solidFill>
              </a:rPr>
              <a:t>2</a:t>
            </a:r>
            <a:r>
              <a:rPr lang="ru-RU" dirty="0"/>
              <a:t>)</a:t>
            </a:r>
          </a:p>
          <a:p>
            <a:r>
              <a:rPr lang="ru-RU" dirty="0"/>
              <a:t>******</a:t>
            </a: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7266055" y="4890230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197479" y="348260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(2,</a:t>
            </a:r>
            <a:r>
              <a:rPr lang="ru-RU" dirty="0">
                <a:solidFill>
                  <a:srgbClr val="FF0000"/>
                </a:solidFill>
              </a:rPr>
              <a:t>4</a:t>
            </a:r>
            <a:r>
              <a:rPr lang="ru-RU" dirty="0"/>
              <a:t>)</a:t>
            </a:r>
          </a:p>
          <a:p>
            <a:r>
              <a:rPr lang="ru-RU" dirty="0"/>
              <a:t>(4,</a:t>
            </a:r>
            <a:r>
              <a:rPr lang="ru-RU" dirty="0">
                <a:solidFill>
                  <a:srgbClr val="FF0000"/>
                </a:solidFill>
              </a:rPr>
              <a:t>8</a:t>
            </a:r>
            <a:r>
              <a:rPr lang="ru-RU" dirty="0"/>
              <a:t>)</a:t>
            </a:r>
          </a:p>
          <a:p>
            <a:r>
              <a:rPr lang="ru-RU" dirty="0"/>
              <a:t>******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26577" y="4146595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(4,</a:t>
            </a:r>
            <a:r>
              <a:rPr lang="ru-RU" dirty="0">
                <a:solidFill>
                  <a:srgbClr val="FF0000"/>
                </a:solidFill>
              </a:rPr>
              <a:t>8</a:t>
            </a:r>
            <a:r>
              <a:rPr lang="ru-RU" dirty="0"/>
              <a:t>)</a:t>
            </a:r>
          </a:p>
          <a:p>
            <a:r>
              <a:rPr lang="ru-RU" dirty="0"/>
              <a:t>******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26577" y="49360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******</a:t>
            </a:r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8974302" y="3688923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8992390" y="4339319"/>
            <a:ext cx="276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1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4" grpId="0"/>
      <p:bldP spid="22" grpId="0"/>
      <p:bldP spid="48" grpId="0"/>
      <p:bldP spid="59" grpId="0"/>
      <p:bldP spid="61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7224" y="579838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 (m log m) </a:t>
            </a:r>
            <a:r>
              <a:rPr lang="ru-RU" b="1" dirty="0">
                <a:solidFill>
                  <a:srgbClr val="FF0000"/>
                </a:solidFill>
              </a:rPr>
              <a:t>   </a:t>
            </a:r>
            <a:r>
              <a:rPr lang="en-US" b="1" dirty="0"/>
              <a:t>+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     </a:t>
            </a:r>
            <a:r>
              <a:rPr lang="en-US" b="1" dirty="0">
                <a:solidFill>
                  <a:srgbClr val="0070C0"/>
                </a:solidFill>
              </a:rPr>
              <a:t>O(</a:t>
            </a:r>
            <a:r>
              <a:rPr lang="en-US" b="1" dirty="0" err="1">
                <a:solidFill>
                  <a:srgbClr val="0070C0"/>
                </a:solidFill>
              </a:rPr>
              <a:t>n+m</a:t>
            </a:r>
            <a:r>
              <a:rPr lang="en-US" b="1" dirty="0">
                <a:solidFill>
                  <a:srgbClr val="0070C0"/>
                </a:solidFill>
              </a:rPr>
              <a:t>)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896405" y="6183868"/>
            <a:ext cx="185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бинарная куча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6626" y="6091535"/>
            <a:ext cx="213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просмотр матрицы смежности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28" y="952506"/>
            <a:ext cx="4733925" cy="47910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18" y="952506"/>
            <a:ext cx="6248400" cy="461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862571" y="69880"/>
            <a:ext cx="10466858" cy="73763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Программная реализация алгоритма </a:t>
            </a:r>
            <a:r>
              <a:rPr lang="ru-RU" sz="3200" dirty="0" err="1"/>
              <a:t>Дейкстры</a:t>
            </a:r>
            <a:r>
              <a:rPr lang="ru-RU" sz="3200" dirty="0"/>
              <a:t> на бинарной куче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51056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316443"/>
              </p:ext>
            </p:extLst>
          </p:nvPr>
        </p:nvGraphicFramePr>
        <p:xfrm>
          <a:off x="300816" y="448574"/>
          <a:ext cx="11128555" cy="5013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1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307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Алгоритм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Время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работы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Структура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Условия применимости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876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Форда-Беллмана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n·m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массив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нет контуров (циклов) отрицательного веса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071">
                <a:tc rowSpan="4">
                  <a:txBody>
                    <a:bodyPr/>
                    <a:lstStyle/>
                    <a:p>
                      <a:r>
                        <a:rPr lang="ru-RU" sz="2000" b="1" dirty="0" err="1">
                          <a:solidFill>
                            <a:schemeClr val="tx1"/>
                          </a:solidFill>
                        </a:rPr>
                        <a:t>Дейкстры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(n</a:t>
                      </a:r>
                      <a:r>
                        <a:rPr lang="ru-RU" sz="2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ru-RU" sz="2000" baseline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ru-RU" sz="2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массив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неотрицательные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веса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876">
                <a:tc vMerge="1">
                  <a:txBody>
                    <a:bodyPr/>
                    <a:lstStyle/>
                    <a:p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(m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ru-RU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log m</a:t>
                      </a:r>
                      <a:r>
                        <a:rPr lang="ru-RU" sz="20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бинарная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куча, в куче – рёбра (дуги)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неотрицательные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веса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876">
                <a:tc vMerge="1">
                  <a:txBody>
                    <a:bodyPr/>
                    <a:lstStyle/>
                    <a:p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О(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log n) +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О(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log n) 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бинарная куча (вершины графа, модификации ключа при релаксации)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неотрицательные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веса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876">
                <a:tc vMerge="1">
                  <a:txBody>
                    <a:bodyPr/>
                    <a:lstStyle/>
                    <a:p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О(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log n) +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О(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m)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  <a:p>
                      <a:pPr lvl="2"/>
                      <a:r>
                        <a:rPr lang="ru-RU" sz="2000" b="0" dirty="0" err="1">
                          <a:solidFill>
                            <a:schemeClr val="tx1"/>
                          </a:solidFill>
                        </a:rPr>
                        <a:t>усреднённо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куча Фибоначчи (вершины графа, модификации ключа при релаксации)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неотрицательные</a:t>
                      </a:r>
                      <a:r>
                        <a:rPr lang="ru-RU" baseline="0" dirty="0">
                          <a:solidFill>
                            <a:schemeClr val="tx1"/>
                          </a:solidFill>
                        </a:rPr>
                        <a:t> веса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65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1706" y="1621766"/>
            <a:ext cx="11792310" cy="737632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Специальный  класс графов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86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2528" y="168595"/>
            <a:ext cx="116284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dirty="0"/>
              <a:t>Предположим, что веса дуг орграфа (графа) могут принимать только два значения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a</a:t>
            </a:r>
            <a:r>
              <a:rPr lang="en-US" sz="2400" dirty="0"/>
              <a:t> </a:t>
            </a:r>
            <a:r>
              <a:rPr lang="ru-RU" sz="2400" dirty="0"/>
              <a:t>или </a:t>
            </a:r>
            <a:r>
              <a:rPr lang="en-US" sz="2400" b="1" dirty="0">
                <a:solidFill>
                  <a:srgbClr val="0070C0"/>
                </a:solidFill>
              </a:rPr>
              <a:t>b</a:t>
            </a:r>
            <a:r>
              <a:rPr lang="en-US" sz="2400" dirty="0"/>
              <a:t>. </a:t>
            </a:r>
          </a:p>
          <a:p>
            <a:endParaRPr lang="en-US" sz="2000" dirty="0"/>
          </a:p>
          <a:p>
            <a:pPr lvl="2"/>
            <a:r>
              <a:rPr lang="ru-RU" sz="2000" dirty="0"/>
              <a:t>Тогда интерфейс «приоритетной очереди» в алгоритме </a:t>
            </a:r>
            <a:r>
              <a:rPr lang="ru-RU" sz="2000" dirty="0" err="1"/>
              <a:t>Дейкстры</a:t>
            </a:r>
            <a:r>
              <a:rPr lang="ru-RU" sz="2000" dirty="0"/>
              <a:t> можно реализовать</a:t>
            </a:r>
          </a:p>
          <a:p>
            <a:pPr lvl="2"/>
            <a:r>
              <a:rPr lang="ru-RU" sz="2000" dirty="0"/>
              <a:t> на</a:t>
            </a:r>
            <a:r>
              <a:rPr lang="ru-RU" sz="2000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двух очередях (</a:t>
            </a:r>
            <a:r>
              <a:rPr lang="en-US" sz="2000" b="1" dirty="0"/>
              <a:t>queue</a:t>
            </a:r>
            <a:r>
              <a:rPr lang="en-US" sz="2000" dirty="0"/>
              <a:t>):</a:t>
            </a:r>
          </a:p>
          <a:p>
            <a:pPr marL="457200" indent="-457200" algn="ctr">
              <a:buFont typeface="+mj-lt"/>
              <a:buAutoNum type="arabicParenR"/>
            </a:pPr>
            <a:r>
              <a:rPr lang="ru-RU" sz="2000" dirty="0"/>
              <a:t>если 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v,u</a:t>
            </a:r>
            <a:r>
              <a:rPr lang="ru-RU" sz="2000" dirty="0"/>
              <a:t> =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ru-RU" sz="2000" dirty="0"/>
              <a:t>, то (</a:t>
            </a:r>
            <a:r>
              <a:rPr lang="en-US" sz="2000" b="1" dirty="0"/>
              <a:t>u</a:t>
            </a:r>
            <a:r>
              <a:rPr lang="ru-RU" sz="2000" b="1" dirty="0"/>
              <a:t>, </a:t>
            </a:r>
            <a:r>
              <a:rPr lang="en-US" sz="2000" b="1" dirty="0"/>
              <a:t>d [v]+ </a:t>
            </a:r>
            <a:r>
              <a:rPr lang="en-US" sz="2000" b="1" dirty="0">
                <a:solidFill>
                  <a:srgbClr val="FF0000"/>
                </a:solidFill>
              </a:rPr>
              <a:t>a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/>
              <a:t>)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-&gt;</a:t>
            </a:r>
            <a:r>
              <a:rPr lang="ru-RU" sz="2000" dirty="0"/>
              <a:t> </a:t>
            </a:r>
            <a:r>
              <a:rPr lang="en-US" sz="2000" dirty="0" err="1"/>
              <a:t>queue</a:t>
            </a:r>
            <a:r>
              <a:rPr lang="en-US" sz="2000" b="1" dirty="0" err="1">
                <a:solidFill>
                  <a:srgbClr val="FF0000"/>
                </a:solidFill>
              </a:rPr>
              <a:t>_a</a:t>
            </a:r>
            <a:endParaRPr lang="ru-RU" sz="2000" b="1" dirty="0">
              <a:solidFill>
                <a:srgbClr val="FF0000"/>
              </a:solidFill>
            </a:endParaRPr>
          </a:p>
          <a:p>
            <a:pPr marL="457200" indent="-457200" algn="ctr">
              <a:buFont typeface="+mj-lt"/>
              <a:buAutoNum type="arabicParenR"/>
            </a:pPr>
            <a:r>
              <a:rPr lang="ru-RU" sz="2000" dirty="0"/>
              <a:t>если </a:t>
            </a:r>
            <a:r>
              <a:rPr lang="en-US" sz="2000" b="1" dirty="0" err="1"/>
              <a:t>c</a:t>
            </a:r>
            <a:r>
              <a:rPr lang="en-US" sz="2000" b="1" baseline="-25000" dirty="0" err="1"/>
              <a:t>v,u</a:t>
            </a:r>
            <a:r>
              <a:rPr lang="ru-RU" sz="2000" dirty="0"/>
              <a:t> = </a:t>
            </a:r>
            <a:r>
              <a:rPr lang="en-US" sz="2000" b="1" dirty="0"/>
              <a:t>b</a:t>
            </a:r>
            <a:r>
              <a:rPr lang="ru-RU" sz="2000" dirty="0"/>
              <a:t>, то (</a:t>
            </a:r>
            <a:r>
              <a:rPr lang="en-US" sz="2000" b="1" dirty="0"/>
              <a:t>u</a:t>
            </a:r>
            <a:r>
              <a:rPr lang="ru-RU" sz="2000" b="1" dirty="0"/>
              <a:t>, </a:t>
            </a:r>
            <a:r>
              <a:rPr lang="en-US" sz="2000" b="1" dirty="0"/>
              <a:t>d [v]+ </a:t>
            </a:r>
            <a:r>
              <a:rPr lang="en-US" sz="2000" b="1" dirty="0">
                <a:solidFill>
                  <a:srgbClr val="0070C0"/>
                </a:solidFill>
              </a:rPr>
              <a:t>b </a:t>
            </a:r>
            <a:r>
              <a:rPr lang="ru-RU" sz="2000" dirty="0"/>
              <a:t>)</a:t>
            </a:r>
            <a:r>
              <a:rPr lang="ru-RU" sz="2000" b="1" dirty="0"/>
              <a:t> </a:t>
            </a:r>
            <a:r>
              <a:rPr lang="en-US" sz="2000" dirty="0"/>
              <a:t>-&gt;</a:t>
            </a:r>
            <a:r>
              <a:rPr lang="ru-RU" sz="2000" b="1" dirty="0"/>
              <a:t> </a:t>
            </a:r>
            <a:r>
              <a:rPr lang="en-US" sz="2000" dirty="0" err="1"/>
              <a:t>queue</a:t>
            </a:r>
            <a:r>
              <a:rPr lang="en-US" sz="2000" b="1" dirty="0" err="1"/>
              <a:t>_</a:t>
            </a:r>
            <a:r>
              <a:rPr lang="en-US" sz="2000" b="1" dirty="0" err="1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ru-RU" sz="2000" dirty="0"/>
          </a:p>
          <a:p>
            <a:pPr lvl="2"/>
            <a:r>
              <a:rPr lang="ru-RU" sz="2000" dirty="0"/>
              <a:t>Несложно показать, что самое маленькое значение </a:t>
            </a:r>
            <a:r>
              <a:rPr lang="en-US" sz="2000" b="1" dirty="0"/>
              <a:t>d</a:t>
            </a:r>
            <a:r>
              <a:rPr lang="ru-RU" sz="2000" dirty="0"/>
              <a:t> в каждой из очередей имеет тот элемент, который в него был добавлен раньше. </a:t>
            </a:r>
            <a:endParaRPr lang="en-US" sz="2000" dirty="0"/>
          </a:p>
        </p:txBody>
      </p:sp>
      <p:sp>
        <p:nvSpPr>
          <p:cNvPr id="8" name="Овал 7"/>
          <p:cNvSpPr/>
          <p:nvPr/>
        </p:nvSpPr>
        <p:spPr>
          <a:xfrm>
            <a:off x="1063449" y="421558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Овал 11"/>
          <p:cNvSpPr/>
          <p:nvPr/>
        </p:nvSpPr>
        <p:spPr>
          <a:xfrm>
            <a:off x="1789590" y="50358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" name="Овал 12"/>
          <p:cNvSpPr/>
          <p:nvPr/>
        </p:nvSpPr>
        <p:spPr>
          <a:xfrm>
            <a:off x="1933025" y="3657830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Овал 13"/>
          <p:cNvSpPr/>
          <p:nvPr/>
        </p:nvSpPr>
        <p:spPr>
          <a:xfrm>
            <a:off x="2820531" y="44262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Овал 14"/>
          <p:cNvSpPr/>
          <p:nvPr/>
        </p:nvSpPr>
        <p:spPr>
          <a:xfrm>
            <a:off x="4649331" y="4359018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Овал 15"/>
          <p:cNvSpPr/>
          <p:nvPr/>
        </p:nvSpPr>
        <p:spPr>
          <a:xfrm>
            <a:off x="3654249" y="5035852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Овал 18"/>
          <p:cNvSpPr/>
          <p:nvPr/>
        </p:nvSpPr>
        <p:spPr>
          <a:xfrm>
            <a:off x="3761824" y="3631825"/>
            <a:ext cx="457200" cy="4213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1" name="Прямая со стрелкой 10"/>
          <p:cNvCxnSpPr>
            <a:stCxn id="8" idx="7"/>
            <a:endCxn id="13" idx="3"/>
          </p:cNvCxnSpPr>
          <p:nvPr/>
        </p:nvCxnSpPr>
        <p:spPr>
          <a:xfrm flipV="1">
            <a:off x="1453694" y="4017467"/>
            <a:ext cx="546286" cy="259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4"/>
            <a:endCxn id="12" idx="0"/>
          </p:cNvCxnSpPr>
          <p:nvPr/>
        </p:nvCxnSpPr>
        <p:spPr>
          <a:xfrm flipH="1">
            <a:off x="2018190" y="4079171"/>
            <a:ext cx="143435" cy="956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1"/>
            <a:endCxn id="8" idx="5"/>
          </p:cNvCxnSpPr>
          <p:nvPr/>
        </p:nvCxnSpPr>
        <p:spPr>
          <a:xfrm flipH="1" flipV="1">
            <a:off x="1453694" y="4575219"/>
            <a:ext cx="402851" cy="522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2" idx="6"/>
            <a:endCxn id="16" idx="2"/>
          </p:cNvCxnSpPr>
          <p:nvPr/>
        </p:nvCxnSpPr>
        <p:spPr>
          <a:xfrm>
            <a:off x="2246790" y="5246523"/>
            <a:ext cx="14074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3" idx="6"/>
            <a:endCxn id="19" idx="2"/>
          </p:cNvCxnSpPr>
          <p:nvPr/>
        </p:nvCxnSpPr>
        <p:spPr>
          <a:xfrm flipV="1">
            <a:off x="2390225" y="3842496"/>
            <a:ext cx="1371599" cy="26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5"/>
            <a:endCxn id="14" idx="1"/>
          </p:cNvCxnSpPr>
          <p:nvPr/>
        </p:nvCxnSpPr>
        <p:spPr>
          <a:xfrm>
            <a:off x="2323270" y="4017467"/>
            <a:ext cx="564216" cy="470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4" idx="7"/>
            <a:endCxn id="19" idx="3"/>
          </p:cNvCxnSpPr>
          <p:nvPr/>
        </p:nvCxnSpPr>
        <p:spPr>
          <a:xfrm flipV="1">
            <a:off x="3210776" y="3991462"/>
            <a:ext cx="618003" cy="496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9" idx="5"/>
            <a:endCxn id="15" idx="1"/>
          </p:cNvCxnSpPr>
          <p:nvPr/>
        </p:nvCxnSpPr>
        <p:spPr>
          <a:xfrm>
            <a:off x="4152069" y="3991462"/>
            <a:ext cx="564217" cy="429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6" idx="7"/>
            <a:endCxn id="15" idx="3"/>
          </p:cNvCxnSpPr>
          <p:nvPr/>
        </p:nvCxnSpPr>
        <p:spPr>
          <a:xfrm flipV="1">
            <a:off x="4044494" y="4718655"/>
            <a:ext cx="671792" cy="3789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4" idx="5"/>
            <a:endCxn id="16" idx="1"/>
          </p:cNvCxnSpPr>
          <p:nvPr/>
        </p:nvCxnSpPr>
        <p:spPr>
          <a:xfrm>
            <a:off x="3210776" y="4785889"/>
            <a:ext cx="510428" cy="311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кругленная соединительная линия 39"/>
          <p:cNvCxnSpPr>
            <a:stCxn id="8" idx="3"/>
            <a:endCxn id="16" idx="3"/>
          </p:cNvCxnSpPr>
          <p:nvPr/>
        </p:nvCxnSpPr>
        <p:spPr>
          <a:xfrm rot="16200000" flipH="1">
            <a:off x="2015669" y="3689954"/>
            <a:ext cx="820270" cy="2590800"/>
          </a:xfrm>
          <a:prstGeom prst="curvedConnector3">
            <a:avLst>
              <a:gd name="adj1" fmla="val 1648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843939" y="42515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77018" y="40344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322399" y="483533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64678" y="5615425"/>
            <a:ext cx="22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4540" y="4696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44911" y="49744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5618" y="39879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97272" y="357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78572" y="38945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98595" y="46405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56405" y="38685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50738" y="354533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а=10 </a:t>
            </a:r>
          </a:p>
          <a:p>
            <a:r>
              <a:rPr lang="en-US" dirty="0">
                <a:solidFill>
                  <a:srgbClr val="0070C0"/>
                </a:solidFill>
              </a:rPr>
              <a:t>b=1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6283801" y="3758318"/>
            <a:ext cx="1007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queue_</a:t>
            </a:r>
            <a:r>
              <a:rPr lang="en-US" b="1" dirty="0" err="1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6336100" y="4404362"/>
            <a:ext cx="1031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queue_</a:t>
            </a:r>
            <a:r>
              <a:rPr lang="en-US" sz="2000" b="1" dirty="0" err="1">
                <a:solidFill>
                  <a:srgbClr val="0070C0"/>
                </a:solidFill>
              </a:rPr>
              <a:t>b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625401" y="375831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</a:t>
            </a:r>
            <a:r>
              <a:rPr lang="en-US" dirty="0">
                <a:solidFill>
                  <a:srgbClr val="FF0000"/>
                </a:solidFill>
              </a:rPr>
              <a:t>10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7613658" y="441641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</a:t>
            </a:r>
            <a:r>
              <a:rPr lang="ru-RU" dirty="0"/>
              <a:t>,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1933025" y="333999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052987" y="386850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8123718" y="44288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</a:t>
            </a:r>
            <a:r>
              <a:rPr lang="ru-RU" dirty="0"/>
              <a:t>,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8677581" y="442687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</a:t>
            </a:r>
            <a:r>
              <a:rPr lang="ru-RU" dirty="0"/>
              <a:t>, 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8219220" y="3776168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3769049" y="331456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 flipH="1">
            <a:off x="9159665" y="4426872"/>
            <a:ext cx="6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2472447" y="44710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9663845" y="44268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(6,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050206" y="432672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3687570" y="541180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[3]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1722142" y="541531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</a:t>
            </a:r>
            <a:r>
              <a:rPr lang="ru-RU" dirty="0"/>
              <a:t>1</a:t>
            </a:r>
            <a:r>
              <a:rPr lang="en-US" dirty="0"/>
              <a:t>]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6118280" y="3524657"/>
            <a:ext cx="503" cy="2393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0" grpId="1"/>
      <p:bldP spid="62" grpId="0"/>
      <p:bldP spid="62" grpId="1"/>
      <p:bldP spid="63" grpId="0"/>
      <p:bldP spid="65" grpId="0"/>
      <p:bldP spid="65" grpId="1"/>
      <p:bldP spid="66" grpId="0"/>
      <p:bldP spid="66" grpId="1"/>
      <p:bldP spid="67" grpId="0"/>
      <p:bldP spid="67" grpId="1"/>
      <p:bldP spid="68" grpId="0"/>
      <p:bldP spid="69" grpId="0"/>
      <p:bldP spid="69" grpId="1"/>
      <p:bldP spid="70" grpId="0"/>
      <p:bldP spid="71" grpId="0"/>
      <p:bldP spid="71" grpId="1"/>
      <p:bldP spid="73" grpId="0"/>
      <p:bldP spid="74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8200" y="6553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734683" y="845358"/>
            <a:ext cx="108052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Aft>
                <a:spcPts val="800"/>
              </a:spcAft>
            </a:pPr>
            <a:r>
              <a:rPr lang="ru-RU" sz="2400" dirty="0"/>
              <a:t>Поиск элемента с минимальным значением </a:t>
            </a:r>
            <a:r>
              <a:rPr lang="en-US" sz="2400" b="1" dirty="0"/>
              <a:t>d</a:t>
            </a:r>
            <a:r>
              <a:rPr lang="ru-RU" sz="2400" dirty="0"/>
              <a:t> и его удаление - </a:t>
            </a:r>
            <a:r>
              <a:rPr lang="en-US" sz="2400" dirty="0"/>
              <a:t>O(1)</a:t>
            </a:r>
            <a:r>
              <a:rPr lang="ru-RU" sz="2400" dirty="0"/>
              <a:t>. </a:t>
            </a:r>
            <a:endParaRPr lang="en-US" sz="2400" dirty="0"/>
          </a:p>
          <a:p>
            <a:pPr lvl="1">
              <a:spcAft>
                <a:spcPts val="800"/>
              </a:spcAft>
            </a:pPr>
            <a:r>
              <a:rPr lang="ru-RU" sz="2400" dirty="0"/>
              <a:t>Добавление элемента в очередь (</a:t>
            </a:r>
            <a:r>
              <a:rPr lang="en-US" sz="2400" dirty="0"/>
              <a:t>queue)</a:t>
            </a:r>
            <a:r>
              <a:rPr lang="ru-RU" sz="2400" dirty="0"/>
              <a:t> - </a:t>
            </a:r>
            <a:r>
              <a:rPr lang="en-US" sz="2400" dirty="0"/>
              <a:t>O(1)</a:t>
            </a:r>
            <a:r>
              <a:rPr lang="ru-RU" sz="2400" dirty="0"/>
              <a:t>. </a:t>
            </a:r>
            <a:endParaRPr lang="en-US" sz="2400" dirty="0"/>
          </a:p>
          <a:p>
            <a:pPr lvl="1">
              <a:spcAft>
                <a:spcPts val="800"/>
              </a:spcAft>
            </a:pPr>
            <a:r>
              <a:rPr lang="ru-RU" sz="2400" dirty="0"/>
              <a:t>Общее число добавления элементов в </a:t>
            </a:r>
            <a:r>
              <a:rPr lang="en-US" sz="2400" b="1" dirty="0"/>
              <a:t>queue</a:t>
            </a:r>
            <a:r>
              <a:rPr lang="ru-RU" sz="2400" dirty="0"/>
              <a:t> ограничено </a:t>
            </a:r>
            <a:r>
              <a:rPr lang="ru-RU" sz="2400" dirty="0" err="1"/>
              <a:t>чилом</a:t>
            </a:r>
            <a:r>
              <a:rPr lang="ru-RU" sz="2400" dirty="0"/>
              <a:t> дуг </a:t>
            </a:r>
            <a:r>
              <a:rPr lang="en-US" sz="2400" b="1" dirty="0"/>
              <a:t>m</a:t>
            </a:r>
            <a:r>
              <a:rPr lang="en-US" sz="2400" dirty="0"/>
              <a:t>. </a:t>
            </a:r>
            <a:endParaRPr lang="ru-RU" sz="2400" dirty="0"/>
          </a:p>
          <a:p>
            <a:pPr algn="just">
              <a:spcAft>
                <a:spcPts val="800"/>
              </a:spcAft>
            </a:pPr>
            <a:r>
              <a:rPr lang="ru-RU" sz="2400" dirty="0"/>
              <a:t>Время реализации алгоритма </a:t>
            </a:r>
            <a:r>
              <a:rPr lang="ru-RU" sz="2400" dirty="0" err="1"/>
              <a:t>Дейкстры</a:t>
            </a:r>
            <a:r>
              <a:rPr lang="ru-RU" sz="2400" dirty="0"/>
              <a:t> (для специального класса графов) - </a:t>
            </a:r>
            <a:r>
              <a:rPr lang="en-US" sz="2400" b="1" dirty="0"/>
              <a:t>O(</a:t>
            </a:r>
            <a:r>
              <a:rPr lang="en-US" sz="2400" b="1" dirty="0" err="1"/>
              <a:t>n+m</a:t>
            </a:r>
            <a:r>
              <a:rPr lang="en-US" sz="2400" b="1" dirty="0"/>
              <a:t>)</a:t>
            </a:r>
            <a:r>
              <a:rPr lang="ru-RU" sz="2400" b="1" dirty="0"/>
              <a:t>,</a:t>
            </a:r>
            <a:r>
              <a:rPr lang="ru-RU" sz="2400" dirty="0"/>
              <a:t> если орграф задан списками смежности.</a:t>
            </a:r>
            <a:endParaRPr lang="en-US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55823" y="4251186"/>
            <a:ext cx="104572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000" dirty="0"/>
              <a:t>При переходе по дуге веса </a:t>
            </a:r>
            <a:r>
              <a:rPr lang="en-US" sz="2000" dirty="0"/>
              <a:t>0 </a:t>
            </a:r>
            <a:r>
              <a:rPr lang="ru-RU" sz="2000" dirty="0"/>
              <a:t>добавляем пару (</a:t>
            </a:r>
            <a:r>
              <a:rPr lang="en-US" sz="2000" dirty="0"/>
              <a:t>u</a:t>
            </a:r>
            <a:r>
              <a:rPr lang="ru-RU" sz="2000" dirty="0"/>
              <a:t>, </a:t>
            </a:r>
            <a:r>
              <a:rPr lang="en-US" sz="2000" dirty="0"/>
              <a:t>d [v]+ </a:t>
            </a:r>
            <a:r>
              <a:rPr lang="ru-RU" sz="2000" dirty="0"/>
              <a:t>0</a:t>
            </a:r>
            <a:r>
              <a:rPr lang="en-US" sz="2000" dirty="0"/>
              <a:t> </a:t>
            </a:r>
            <a:r>
              <a:rPr lang="ru-RU" sz="2000" dirty="0"/>
              <a:t>) в начало очереди, а при переходе по дуге веса 1 добавляем пару (</a:t>
            </a:r>
            <a:r>
              <a:rPr lang="en-US" sz="2000" dirty="0"/>
              <a:t>u</a:t>
            </a:r>
            <a:r>
              <a:rPr lang="ru-RU" sz="2000" dirty="0"/>
              <a:t>, </a:t>
            </a:r>
            <a:r>
              <a:rPr lang="en-US" sz="2000" dirty="0"/>
              <a:t>d [v]+ </a:t>
            </a:r>
            <a:r>
              <a:rPr lang="ru-RU" sz="2000" dirty="0"/>
              <a:t>1) – в конец. Самое маленькое значение </a:t>
            </a:r>
            <a:r>
              <a:rPr lang="en-US" sz="2000" dirty="0"/>
              <a:t>d</a:t>
            </a:r>
            <a:r>
              <a:rPr lang="ru-RU" sz="2000" dirty="0"/>
              <a:t> в </a:t>
            </a:r>
            <a:r>
              <a:rPr lang="en-US" sz="2000" b="1" dirty="0" err="1"/>
              <a:t>deque</a:t>
            </a:r>
            <a:r>
              <a:rPr lang="en-US" sz="2000" dirty="0"/>
              <a:t> </a:t>
            </a:r>
            <a:r>
              <a:rPr lang="ru-RU" sz="2000" dirty="0"/>
              <a:t>- у первого элемента. 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Время реализации алгоритма </a:t>
            </a:r>
            <a:r>
              <a:rPr lang="ru-RU" sz="2000" dirty="0" err="1"/>
              <a:t>Дейкстры</a:t>
            </a:r>
            <a:r>
              <a:rPr lang="ru-RU" sz="2000" dirty="0"/>
              <a:t>– </a:t>
            </a:r>
            <a:r>
              <a:rPr lang="en-US" sz="2000" b="1" dirty="0"/>
              <a:t>O(</a:t>
            </a:r>
            <a:r>
              <a:rPr lang="en-US" sz="2000" b="1" dirty="0" err="1"/>
              <a:t>n+m</a:t>
            </a:r>
            <a:r>
              <a:rPr lang="en-US" sz="2000" b="1" dirty="0"/>
              <a:t>)</a:t>
            </a:r>
            <a:r>
              <a:rPr lang="ru-RU" sz="2000" dirty="0"/>
              <a:t>,  если орграф задан списками смежности.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041579" y="3278037"/>
            <a:ext cx="105045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869531" y="3500066"/>
            <a:ext cx="10346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u="sng" dirty="0"/>
              <a:t>Если веса дуг принимают только два  значения </a:t>
            </a:r>
            <a:r>
              <a:rPr lang="ru-RU" sz="2000" b="1" u="sng" dirty="0"/>
              <a:t>0</a:t>
            </a:r>
            <a:r>
              <a:rPr lang="ru-RU" sz="2000" u="sng" dirty="0"/>
              <a:t> или </a:t>
            </a:r>
            <a:r>
              <a:rPr lang="ru-RU" sz="2000" b="1" u="sng" dirty="0"/>
              <a:t>1,</a:t>
            </a:r>
            <a:r>
              <a:rPr lang="ru-RU" sz="2000" u="sng" dirty="0"/>
              <a:t> </a:t>
            </a:r>
            <a:r>
              <a:rPr lang="ru-RU" sz="2000" dirty="0"/>
              <a:t>то можно реализовать интерфейс приоритетной очереди на двухсторонней очереди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b="1" dirty="0" err="1"/>
              <a:t>deque</a:t>
            </a:r>
            <a:r>
              <a:rPr lang="en-US" sz="2000" dirty="0"/>
              <a:t>). </a:t>
            </a:r>
            <a:endParaRPr lang="ru-RU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34683" y="328448"/>
            <a:ext cx="107226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Оценка времени работы алгоритма </a:t>
            </a:r>
            <a:r>
              <a:rPr lang="ru-RU" sz="2400" b="1" dirty="0" err="1"/>
              <a:t>Дейкстры</a:t>
            </a:r>
            <a:r>
              <a:rPr lang="en-US" sz="2400" b="1" dirty="0"/>
              <a:t> </a:t>
            </a:r>
            <a:r>
              <a:rPr lang="ru-RU" sz="2400" b="1" dirty="0"/>
              <a:t>для специального класса графов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62974" y="4207952"/>
            <a:ext cx="0" cy="10951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8907" y="2294626"/>
            <a:ext cx="10886536" cy="673042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Кратчайшие</a:t>
            </a:r>
            <a:r>
              <a:rPr lang="ru-RU" sz="3600" b="1" dirty="0"/>
              <a:t> </a:t>
            </a:r>
            <a:r>
              <a:rPr lang="ru-RU" sz="3600" dirty="0"/>
              <a:t>маршруты между всеми парами вершин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2" name="Рисунок 5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36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93198" y="3836833"/>
            <a:ext cx="11680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(</a:t>
            </a:r>
            <a:r>
              <a:rPr lang="ru-RU" sz="2400" dirty="0"/>
              <a:t>2</a:t>
            </a:r>
            <a:r>
              <a:rPr lang="en-US" sz="2400" dirty="0"/>
              <a:t>) </a:t>
            </a:r>
            <a:r>
              <a:rPr lang="ru-RU" sz="2400" dirty="0"/>
              <a:t>Свести задачу  к неотрицательным весам, а затем из каждой вершины запустить алгоритм </a:t>
            </a:r>
            <a:r>
              <a:rPr lang="ru-RU" sz="2400" dirty="0" err="1"/>
              <a:t>Дейкстры</a:t>
            </a:r>
            <a:r>
              <a:rPr lang="ru-RU" sz="2400" dirty="0"/>
              <a:t>, реализованный, например, на бинарной куче – </a:t>
            </a:r>
            <a:r>
              <a:rPr lang="en-US" sz="2400" dirty="0">
                <a:solidFill>
                  <a:srgbClr val="FF0000"/>
                </a:solidFill>
              </a:rPr>
              <a:t>O(</a:t>
            </a:r>
            <a:r>
              <a:rPr lang="ru-RU" sz="2400" dirty="0">
                <a:solidFill>
                  <a:srgbClr val="FF0000"/>
                </a:solidFill>
              </a:rPr>
              <a:t>?)</a:t>
            </a:r>
            <a:r>
              <a:rPr lang="ru-RU" sz="2400" b="1" dirty="0"/>
              <a:t>+</a:t>
            </a:r>
            <a:r>
              <a:rPr lang="en-US" sz="2400" b="1" dirty="0"/>
              <a:t>O(</a:t>
            </a:r>
            <a:r>
              <a:rPr lang="en-US" sz="2400" b="1" dirty="0" err="1"/>
              <a:t>n·m</a:t>
            </a:r>
            <a:r>
              <a:rPr lang="en-US" sz="2400" b="1" dirty="0"/>
              <a:t> ·log m)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3198" y="330212"/>
            <a:ext cx="113264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Найти кратчайшие пути между всеми парами вершин</a:t>
            </a:r>
            <a:r>
              <a:rPr lang="ru-RU" sz="2200" b="1" dirty="0"/>
              <a:t>:</a:t>
            </a:r>
          </a:p>
          <a:p>
            <a:pPr lvl="1" algn="just"/>
            <a:r>
              <a:rPr lang="ru-RU" sz="2200" dirty="0"/>
              <a:t>в орграфе </a:t>
            </a:r>
            <a:r>
              <a:rPr lang="ru-RU" sz="2200" b="1" u="sng" dirty="0"/>
              <a:t>могут быть  отрицательные веса дуг, но нет контуров отрицательного веса</a:t>
            </a:r>
            <a:r>
              <a:rPr lang="ru-RU" sz="2200" dirty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6396" y="3263943"/>
            <a:ext cx="9463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ru-RU" sz="2400" dirty="0"/>
              <a:t> Запуск из каждой вершины алгоритма Форда-Беллмана – </a:t>
            </a:r>
            <a:r>
              <a:rPr lang="en-US" sz="2400" b="1" dirty="0"/>
              <a:t>O(n</a:t>
            </a:r>
            <a:r>
              <a:rPr lang="en-US" sz="2400" b="1" baseline="30000" dirty="0"/>
              <a:t>2</a:t>
            </a:r>
            <a:r>
              <a:rPr lang="en-US" sz="2400" b="1" dirty="0"/>
              <a:t>·m)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6045" y="4791633"/>
            <a:ext cx="990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(</a:t>
            </a:r>
            <a:r>
              <a:rPr lang="ru-RU" sz="2400" dirty="0"/>
              <a:t>3</a:t>
            </a:r>
            <a:r>
              <a:rPr lang="en-US" sz="2400" dirty="0"/>
              <a:t>)</a:t>
            </a:r>
            <a:r>
              <a:rPr lang="ru-RU" sz="2400" dirty="0"/>
              <a:t> Алгоритм </a:t>
            </a:r>
            <a:r>
              <a:rPr lang="ru-RU" sz="2400" dirty="0" err="1"/>
              <a:t>Флойда</a:t>
            </a:r>
            <a:r>
              <a:rPr lang="ru-RU" sz="2400" dirty="0"/>
              <a:t>- </a:t>
            </a:r>
            <a:r>
              <a:rPr lang="ru-RU" sz="2400" dirty="0" err="1"/>
              <a:t>Уоршелла</a:t>
            </a:r>
            <a:r>
              <a:rPr lang="ru-RU" sz="2400" dirty="0"/>
              <a:t> (</a:t>
            </a:r>
            <a:r>
              <a:rPr lang="ru-RU" sz="2400" dirty="0" err="1"/>
              <a:t>Варшалла</a:t>
            </a:r>
            <a:r>
              <a:rPr lang="ru-RU" sz="2400" dirty="0"/>
              <a:t>) – </a:t>
            </a:r>
            <a:r>
              <a:rPr lang="en-US" sz="2400" b="1" dirty="0"/>
              <a:t>O(n</a:t>
            </a:r>
            <a:r>
              <a:rPr lang="ru-RU" sz="2400" b="1" baseline="30000" dirty="0"/>
              <a:t>3</a:t>
            </a:r>
            <a:r>
              <a:rPr lang="en-US" sz="2400" b="1" dirty="0"/>
              <a:t>)</a:t>
            </a:r>
            <a:r>
              <a:rPr lang="ru-RU" sz="2400" b="1" dirty="0"/>
              <a:t> </a:t>
            </a:r>
            <a:r>
              <a:rPr lang="ru-RU" sz="2400" dirty="0"/>
              <a:t>(память  - </a:t>
            </a:r>
            <a:r>
              <a:rPr lang="en-US" sz="2400" dirty="0"/>
              <a:t>O(n</a:t>
            </a:r>
            <a:r>
              <a:rPr lang="ru-RU" sz="2400" baseline="30000" dirty="0"/>
              <a:t>2</a:t>
            </a:r>
            <a:r>
              <a:rPr lang="en-US" sz="2400" dirty="0"/>
              <a:t>)</a:t>
            </a:r>
            <a:r>
              <a:rPr lang="ru-RU" sz="2400" dirty="0"/>
              <a:t>)</a:t>
            </a:r>
            <a:r>
              <a:rPr lang="en-US" sz="2400" dirty="0"/>
              <a:t>.</a:t>
            </a:r>
            <a:endParaRPr lang="ru-RU" sz="2400" dirty="0"/>
          </a:p>
        </p:txBody>
      </p:sp>
      <p:sp>
        <p:nvSpPr>
          <p:cNvPr id="36" name="Овал 35"/>
          <p:cNvSpPr/>
          <p:nvPr/>
        </p:nvSpPr>
        <p:spPr>
          <a:xfrm>
            <a:off x="3234059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767022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Овал 37"/>
          <p:cNvSpPr/>
          <p:nvPr/>
        </p:nvSpPr>
        <p:spPr>
          <a:xfrm>
            <a:off x="6176718" y="170485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Овал 38"/>
          <p:cNvSpPr/>
          <p:nvPr/>
        </p:nvSpPr>
        <p:spPr>
          <a:xfrm>
            <a:off x="7613318" y="170485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0" name="Прямая со стрелкой 39"/>
          <p:cNvCxnSpPr>
            <a:stCxn id="36" idx="6"/>
            <a:endCxn id="37" idx="2"/>
          </p:cNvCxnSpPr>
          <p:nvPr/>
        </p:nvCxnSpPr>
        <p:spPr>
          <a:xfrm>
            <a:off x="3736083" y="1951389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7" idx="6"/>
            <a:endCxn id="38" idx="2"/>
          </p:cNvCxnSpPr>
          <p:nvPr/>
        </p:nvCxnSpPr>
        <p:spPr>
          <a:xfrm flipV="1">
            <a:off x="5269046" y="1951386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8" idx="6"/>
            <a:endCxn id="39" idx="2"/>
          </p:cNvCxnSpPr>
          <p:nvPr/>
        </p:nvCxnSpPr>
        <p:spPr>
          <a:xfrm>
            <a:off x="6678742" y="1951386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кругленная соединительная линия 42"/>
          <p:cNvCxnSpPr>
            <a:stCxn id="36" idx="4"/>
            <a:endCxn id="39" idx="4"/>
          </p:cNvCxnSpPr>
          <p:nvPr/>
        </p:nvCxnSpPr>
        <p:spPr>
          <a:xfrm rot="16200000" flipH="1">
            <a:off x="5674700" y="8288"/>
            <a:ext cx="12700" cy="4379259"/>
          </a:xfrm>
          <a:prstGeom prst="curvedConnector3">
            <a:avLst>
              <a:gd name="adj1" fmla="val 26830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72039" y="2218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087264" y="1578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550755" y="1588406"/>
            <a:ext cx="37221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7023392" y="16044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2" name="Рисунок 5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6045" y="2665881"/>
            <a:ext cx="1557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u="sng" dirty="0"/>
              <a:t>Подходы</a:t>
            </a:r>
          </a:p>
        </p:txBody>
      </p:sp>
    </p:spTree>
    <p:extLst>
      <p:ext uri="{BB962C8B-B14F-4D97-AF65-F5344CB8AC3E}">
        <p14:creationId xmlns:p14="http://schemas.microsoft.com/office/powerpoint/2010/main" val="61292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" grpId="0"/>
      <p:bldP spid="3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1026456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2559419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Овал 31"/>
          <p:cNvSpPr/>
          <p:nvPr/>
        </p:nvSpPr>
        <p:spPr>
          <a:xfrm>
            <a:off x="3969115" y="1519513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05715" y="1519516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Прямая со стрелкой 6"/>
          <p:cNvCxnSpPr>
            <a:stCxn id="5" idx="6"/>
            <a:endCxn id="31" idx="2"/>
          </p:cNvCxnSpPr>
          <p:nvPr/>
        </p:nvCxnSpPr>
        <p:spPr>
          <a:xfrm>
            <a:off x="1528480" y="1766046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31" idx="6"/>
            <a:endCxn id="32" idx="2"/>
          </p:cNvCxnSpPr>
          <p:nvPr/>
        </p:nvCxnSpPr>
        <p:spPr>
          <a:xfrm flipV="1">
            <a:off x="3061443" y="1766043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2" idx="6"/>
            <a:endCxn id="33" idx="2"/>
          </p:cNvCxnSpPr>
          <p:nvPr/>
        </p:nvCxnSpPr>
        <p:spPr>
          <a:xfrm>
            <a:off x="4471139" y="1766043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кругленная соединительная линия 14"/>
          <p:cNvCxnSpPr/>
          <p:nvPr/>
        </p:nvCxnSpPr>
        <p:spPr>
          <a:xfrm rot="16200000" flipH="1">
            <a:off x="3493993" y="-151707"/>
            <a:ext cx="12700" cy="4379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2604" y="2252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1893106" y="137168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3343152" y="14030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815789" y="14191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54" name="Овал 53"/>
          <p:cNvSpPr/>
          <p:nvPr/>
        </p:nvSpPr>
        <p:spPr>
          <a:xfrm>
            <a:off x="902510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Овал 54"/>
          <p:cNvSpPr/>
          <p:nvPr/>
        </p:nvSpPr>
        <p:spPr>
          <a:xfrm>
            <a:off x="2435473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Овал 55"/>
          <p:cNvSpPr/>
          <p:nvPr/>
        </p:nvSpPr>
        <p:spPr>
          <a:xfrm>
            <a:off x="3845169" y="3117189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Овал 57"/>
          <p:cNvSpPr/>
          <p:nvPr/>
        </p:nvSpPr>
        <p:spPr>
          <a:xfrm>
            <a:off x="5281769" y="3117192"/>
            <a:ext cx="502024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0" name="Прямая со стрелкой 59"/>
          <p:cNvCxnSpPr>
            <a:stCxn id="54" idx="6"/>
            <a:endCxn id="55" idx="2"/>
          </p:cNvCxnSpPr>
          <p:nvPr/>
        </p:nvCxnSpPr>
        <p:spPr>
          <a:xfrm>
            <a:off x="1404534" y="3363722"/>
            <a:ext cx="10309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5" idx="6"/>
            <a:endCxn id="56" idx="2"/>
          </p:cNvCxnSpPr>
          <p:nvPr/>
        </p:nvCxnSpPr>
        <p:spPr>
          <a:xfrm flipV="1">
            <a:off x="2937497" y="3363719"/>
            <a:ext cx="90767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56" idx="6"/>
            <a:endCxn id="58" idx="2"/>
          </p:cNvCxnSpPr>
          <p:nvPr/>
        </p:nvCxnSpPr>
        <p:spPr>
          <a:xfrm>
            <a:off x="4347193" y="3363719"/>
            <a:ext cx="934576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кругленная соединительная линия 63"/>
          <p:cNvCxnSpPr>
            <a:stCxn id="54" idx="4"/>
            <a:endCxn id="58" idx="4"/>
          </p:cNvCxnSpPr>
          <p:nvPr/>
        </p:nvCxnSpPr>
        <p:spPr>
          <a:xfrm rot="16200000" flipH="1">
            <a:off x="3343151" y="1420621"/>
            <a:ext cx="12700" cy="4379259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98658" y="3850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769160" y="2969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19206" y="3000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4691843" y="3016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625173" y="154810"/>
            <a:ext cx="107099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Вопрос</a:t>
            </a:r>
          </a:p>
          <a:p>
            <a:pPr algn="just"/>
            <a:r>
              <a:rPr lang="ru-RU" sz="2000" dirty="0"/>
              <a:t>Как свести задачу  к неотрицательным весам, чтобы затем из каждой вершины запускать алгоритм </a:t>
            </a:r>
            <a:r>
              <a:rPr lang="ru-RU" sz="2000" dirty="0" err="1"/>
              <a:t>Дейкстры</a:t>
            </a:r>
            <a:r>
              <a:rPr lang="ru-RU" sz="2000" dirty="0"/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31516" y="4283672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ОШИБКА!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051" y="4653004"/>
            <a:ext cx="1072205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Необходимо так изменить веса дуг орграфа, чтобы они стали неотрицательными, но при этом сохранялись кратчайшие пути. </a:t>
            </a:r>
          </a:p>
          <a:p>
            <a:pPr algn="just"/>
            <a:endParaRPr lang="ru-RU" dirty="0"/>
          </a:p>
          <a:p>
            <a:pPr algn="just"/>
            <a:r>
              <a:rPr lang="ru-RU" sz="2800" dirty="0"/>
              <a:t>Такое преобразование носит название</a:t>
            </a:r>
            <a:r>
              <a:rPr lang="ru-RU" dirty="0"/>
              <a:t> </a:t>
            </a:r>
            <a:r>
              <a:rPr lang="ru-RU" sz="2800" b="1" dirty="0"/>
              <a:t>метод потенциалов</a:t>
            </a:r>
            <a:r>
              <a:rPr lang="ru-RU" sz="28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4549" y="1556350"/>
            <a:ext cx="5572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???</a:t>
            </a:r>
          </a:p>
          <a:p>
            <a:r>
              <a:rPr lang="ru-RU" dirty="0"/>
              <a:t>Пусть </a:t>
            </a:r>
            <a:r>
              <a:rPr lang="en-US" dirty="0" err="1"/>
              <a:t>c</a:t>
            </a:r>
            <a:r>
              <a:rPr lang="en-US" baseline="-25000" dirty="0" err="1"/>
              <a:t>min</a:t>
            </a:r>
            <a:r>
              <a:rPr lang="en-US" baseline="-25000" dirty="0"/>
              <a:t>  </a:t>
            </a:r>
            <a:r>
              <a:rPr lang="en-US" dirty="0"/>
              <a:t> - </a:t>
            </a:r>
            <a:r>
              <a:rPr lang="ru-RU" dirty="0"/>
              <a:t>минимальный отрицательный вес дуги. Преобразуем веса дуг орграф, увеличив вес каждой  дуги на величину </a:t>
            </a:r>
            <a:r>
              <a:rPr lang="en-US" dirty="0"/>
              <a:t>|</a:t>
            </a:r>
            <a:r>
              <a:rPr lang="en-US" dirty="0" err="1"/>
              <a:t>c</a:t>
            </a:r>
            <a:r>
              <a:rPr lang="en-US" baseline="-25000" dirty="0" err="1"/>
              <a:t>min</a:t>
            </a:r>
            <a:r>
              <a:rPr lang="en-US" dirty="0"/>
              <a:t>|</a:t>
            </a:r>
            <a:r>
              <a:rPr lang="ru-RU" dirty="0"/>
              <a:t>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6" name="Рисунок 3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0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8" grpId="0" animBg="1"/>
      <p:bldP spid="65" grpId="0"/>
      <p:bldP spid="67" grpId="0"/>
      <p:bldP spid="68" grpId="0"/>
      <p:bldP spid="79" grpId="0"/>
      <p:bldP spid="20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6569" y="0"/>
            <a:ext cx="3806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Метод потенциалов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995344" y="3479123"/>
            <a:ext cx="43692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000000"/>
                </a:solidFill>
                <a:latin typeface="Linux Libertine"/>
              </a:rPr>
              <a:t>Джонсон</a:t>
            </a:r>
            <a:r>
              <a:rPr lang="ru-RU" dirty="0">
                <a:solidFill>
                  <a:srgbClr val="000000"/>
                </a:solidFill>
                <a:latin typeface="Linux Libertine"/>
              </a:rPr>
              <a:t>, Дональд Брюс</a:t>
            </a:r>
          </a:p>
          <a:p>
            <a:pPr algn="ctr"/>
            <a:r>
              <a:rPr lang="en-US" dirty="0"/>
              <a:t>Donald B. Johnson</a:t>
            </a:r>
          </a:p>
          <a:p>
            <a:pPr algn="ctr"/>
            <a:r>
              <a:rPr lang="ru-RU" b="1" dirty="0"/>
              <a:t>1933 -1994</a:t>
            </a:r>
          </a:p>
          <a:p>
            <a:r>
              <a:rPr lang="ru-RU" dirty="0"/>
              <a:t>США</a:t>
            </a:r>
          </a:p>
          <a:p>
            <a:pPr algn="just"/>
            <a:r>
              <a:rPr lang="ru-RU" dirty="0"/>
              <a:t>ученый-компьютерщик, </a:t>
            </a:r>
          </a:p>
          <a:p>
            <a:pPr algn="just"/>
            <a:r>
              <a:rPr lang="ru-RU" dirty="0"/>
              <a:t>исследователь в области проектирования и анализа алгоритмов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ru-RU" dirty="0"/>
              <a:t>описал структуру данных </a:t>
            </a:r>
            <a:r>
              <a:rPr lang="en-US" dirty="0"/>
              <a:t>d-</a:t>
            </a:r>
            <a:r>
              <a:rPr lang="ru-RU" dirty="0"/>
              <a:t>куча</a:t>
            </a:r>
            <a:r>
              <a:rPr lang="en-US" dirty="0"/>
              <a:t>; </a:t>
            </a:r>
            <a:endParaRPr lang="ru-RU" dirty="0"/>
          </a:p>
          <a:p>
            <a:pPr algn="just"/>
            <a:r>
              <a:rPr lang="ru-RU" dirty="0"/>
              <a:t>последняя работа - в области параллельных вычислений</a:t>
            </a:r>
          </a:p>
          <a:p>
            <a:r>
              <a:rPr lang="ru-RU" dirty="0"/>
              <a:t>доктор наук, профессор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45154" y="584775"/>
            <a:ext cx="131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1977 год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69" y="1169550"/>
            <a:ext cx="2288098" cy="23325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9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536" y="390746"/>
            <a:ext cx="7869647" cy="62682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u="sng" dirty="0"/>
              <a:t>Определение 3. </a:t>
            </a:r>
          </a:p>
          <a:p>
            <a:pPr marL="457200" lvl="1" indent="0" algn="just">
              <a:buNone/>
            </a:pPr>
            <a:r>
              <a:rPr lang="ru-RU" b="1" dirty="0"/>
              <a:t>Цепь</a:t>
            </a:r>
            <a:r>
              <a:rPr lang="ru-RU" dirty="0"/>
              <a:t> -  </a:t>
            </a: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маршрут, в котором </a:t>
            </a:r>
            <a:r>
              <a:rPr lang="ru-RU" u="sng" dirty="0"/>
              <a:t>каждое ребро встречается не более одного раза</a:t>
            </a:r>
            <a:r>
              <a:rPr lang="ru-RU" dirty="0"/>
              <a:t> (цепь может проходить через некоторые вершины несколько раз). 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Замкнутая цепь называется </a:t>
            </a:r>
            <a:r>
              <a:rPr lang="ru-RU" b="1" dirty="0"/>
              <a:t>циклом</a:t>
            </a:r>
            <a:r>
              <a:rPr lang="ru-RU" dirty="0"/>
              <a:t>.</a:t>
            </a:r>
          </a:p>
          <a:p>
            <a:pPr marL="0" indent="0" algn="just">
              <a:buNone/>
            </a:pPr>
            <a:endParaRPr lang="en-US" u="sng" dirty="0"/>
          </a:p>
          <a:p>
            <a:pPr marL="0" indent="0" algn="just">
              <a:buNone/>
            </a:pPr>
            <a:r>
              <a:rPr lang="ru-RU" u="sng" dirty="0"/>
              <a:t>Определение 4.</a:t>
            </a:r>
          </a:p>
          <a:p>
            <a:pPr marL="457200" lvl="1" indent="0" algn="just">
              <a:buNone/>
            </a:pPr>
            <a:r>
              <a:rPr lang="ru-RU" b="1" dirty="0"/>
              <a:t>Простая цепь </a:t>
            </a:r>
            <a:r>
              <a:rPr lang="ru-RU" dirty="0"/>
              <a:t>– </a:t>
            </a: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цепь, в которой </a:t>
            </a:r>
            <a:r>
              <a:rPr lang="ru-RU" u="sng" dirty="0"/>
              <a:t>каждая вершина встречается не более одного раза</a:t>
            </a:r>
            <a:r>
              <a:rPr lang="ru-RU" dirty="0"/>
              <a:t>. </a:t>
            </a: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ru-RU" dirty="0"/>
              <a:t>Замкнутая простая цепь называется </a:t>
            </a:r>
            <a:r>
              <a:rPr lang="ru-RU" b="1" dirty="0"/>
              <a:t>простым циклом</a:t>
            </a:r>
            <a:r>
              <a:rPr lang="ru-RU" dirty="0"/>
              <a:t>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05660" y="425261"/>
            <a:ext cx="215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цепь: 5, 3, 2, 4, 3 ,1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0" name="Рисунок 2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31" name="Группа 30"/>
          <p:cNvGrpSpPr/>
          <p:nvPr/>
        </p:nvGrpSpPr>
        <p:grpSpPr>
          <a:xfrm>
            <a:off x="9248475" y="1098577"/>
            <a:ext cx="2114020" cy="1739028"/>
            <a:chOff x="9409793" y="184558"/>
            <a:chExt cx="2411505" cy="2212760"/>
          </a:xfrm>
          <a:noFill/>
        </p:grpSpPr>
        <p:sp>
          <p:nvSpPr>
            <p:cNvPr id="32" name="Овал 31"/>
            <p:cNvSpPr/>
            <p:nvPr/>
          </p:nvSpPr>
          <p:spPr>
            <a:xfrm>
              <a:off x="9409793" y="541625"/>
              <a:ext cx="412377" cy="4123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10439553" y="18455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0458664" y="1205013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11408921" y="484568"/>
              <a:ext cx="412377" cy="41237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Прямая соединительная линия 35"/>
            <p:cNvCxnSpPr>
              <a:stCxn id="32" idx="5"/>
              <a:endCxn id="34" idx="1"/>
            </p:cNvCxnSpPr>
            <p:nvPr/>
          </p:nvCxnSpPr>
          <p:spPr>
            <a:xfrm>
              <a:off x="9761779" y="893610"/>
              <a:ext cx="757276" cy="371794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34" idx="0"/>
              <a:endCxn id="33" idx="4"/>
            </p:cNvCxnSpPr>
            <p:nvPr/>
          </p:nvCxnSpPr>
          <p:spPr>
            <a:xfrm flipH="1" flipV="1">
              <a:off x="10645742" y="596934"/>
              <a:ext cx="19111" cy="608079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4" idx="6"/>
              <a:endCxn id="35" idx="3"/>
            </p:cNvCxnSpPr>
            <p:nvPr/>
          </p:nvCxnSpPr>
          <p:spPr>
            <a:xfrm flipV="1">
              <a:off x="10871041" y="836553"/>
              <a:ext cx="598271" cy="574648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33" idx="6"/>
              <a:endCxn id="35" idx="2"/>
            </p:cNvCxnSpPr>
            <p:nvPr/>
          </p:nvCxnSpPr>
          <p:spPr>
            <a:xfrm>
              <a:off x="10851930" y="390746"/>
              <a:ext cx="556991" cy="300010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Овал 39"/>
            <p:cNvSpPr/>
            <p:nvPr/>
          </p:nvSpPr>
          <p:spPr>
            <a:xfrm>
              <a:off x="10475415" y="1984942"/>
              <a:ext cx="412377" cy="4123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Прямая соединительная линия 40"/>
            <p:cNvCxnSpPr>
              <a:stCxn id="34" idx="4"/>
              <a:endCxn id="40" idx="0"/>
            </p:cNvCxnSpPr>
            <p:nvPr/>
          </p:nvCxnSpPr>
          <p:spPr>
            <a:xfrm>
              <a:off x="10664853" y="1617389"/>
              <a:ext cx="16751" cy="367553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32" idx="7"/>
              <a:endCxn id="33" idx="2"/>
            </p:cNvCxnSpPr>
            <p:nvPr/>
          </p:nvCxnSpPr>
          <p:spPr>
            <a:xfrm flipV="1">
              <a:off x="9761779" y="390746"/>
              <a:ext cx="677774" cy="21127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 стрелкой 54"/>
          <p:cNvCxnSpPr/>
          <p:nvPr/>
        </p:nvCxnSpPr>
        <p:spPr>
          <a:xfrm flipH="1" flipV="1">
            <a:off x="10500692" y="2224652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 flipV="1">
            <a:off x="10430459" y="1469056"/>
            <a:ext cx="8626" cy="29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10692425" y="1176744"/>
            <a:ext cx="308564" cy="1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/>
          <p:nvPr/>
        </p:nvCxnSpPr>
        <p:spPr>
          <a:xfrm flipH="1">
            <a:off x="10724637" y="1778309"/>
            <a:ext cx="244140" cy="23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 flipV="1">
            <a:off x="9704012" y="1828097"/>
            <a:ext cx="352887" cy="1613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Группа 10"/>
          <p:cNvGrpSpPr/>
          <p:nvPr/>
        </p:nvGrpSpPr>
        <p:grpSpPr>
          <a:xfrm>
            <a:off x="8781691" y="3495773"/>
            <a:ext cx="2726750" cy="2490491"/>
            <a:chOff x="8781691" y="3495773"/>
            <a:chExt cx="2726750" cy="2490491"/>
          </a:xfrm>
        </p:grpSpPr>
        <p:sp>
          <p:nvSpPr>
            <p:cNvPr id="24" name="TextBox 23"/>
            <p:cNvSpPr txBox="1"/>
            <p:nvPr/>
          </p:nvSpPr>
          <p:spPr>
            <a:xfrm>
              <a:off x="8781691" y="3495773"/>
              <a:ext cx="2726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простая цепь: 5, 3, 1, 2, 4</a:t>
              </a:r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9353028" y="4296611"/>
              <a:ext cx="2155413" cy="1689653"/>
              <a:chOff x="9409793" y="184558"/>
              <a:chExt cx="2411505" cy="2212760"/>
            </a:xfrm>
            <a:noFill/>
          </p:grpSpPr>
          <p:sp>
            <p:nvSpPr>
              <p:cNvPr id="44" name="Овал 43"/>
              <p:cNvSpPr/>
              <p:nvPr/>
            </p:nvSpPr>
            <p:spPr>
              <a:xfrm>
                <a:off x="9409793" y="541625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" name="Овал 44"/>
              <p:cNvSpPr/>
              <p:nvPr/>
            </p:nvSpPr>
            <p:spPr>
              <a:xfrm>
                <a:off x="10439553" y="184558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6" name="Овал 45"/>
              <p:cNvSpPr/>
              <p:nvPr/>
            </p:nvSpPr>
            <p:spPr>
              <a:xfrm>
                <a:off x="10458664" y="1205013"/>
                <a:ext cx="412377" cy="4123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47" name="Овал 46"/>
              <p:cNvSpPr/>
              <p:nvPr/>
            </p:nvSpPr>
            <p:spPr>
              <a:xfrm>
                <a:off x="11408921" y="484568"/>
                <a:ext cx="412377" cy="4123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48" name="Прямая соединительная линия 47"/>
              <p:cNvCxnSpPr>
                <a:stCxn id="44" idx="5"/>
                <a:endCxn id="46" idx="1"/>
              </p:cNvCxnSpPr>
              <p:nvPr/>
            </p:nvCxnSpPr>
            <p:spPr>
              <a:xfrm>
                <a:off x="9761779" y="893610"/>
                <a:ext cx="757276" cy="371794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>
                <a:stCxn id="46" idx="0"/>
                <a:endCxn id="45" idx="4"/>
              </p:cNvCxnSpPr>
              <p:nvPr/>
            </p:nvCxnSpPr>
            <p:spPr>
              <a:xfrm flipH="1" flipV="1">
                <a:off x="10645742" y="596934"/>
                <a:ext cx="19111" cy="60807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>
                <a:stCxn id="46" idx="6"/>
                <a:endCxn id="47" idx="3"/>
              </p:cNvCxnSpPr>
              <p:nvPr/>
            </p:nvCxnSpPr>
            <p:spPr>
              <a:xfrm flipV="1">
                <a:off x="10871041" y="836553"/>
                <a:ext cx="598271" cy="5746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>
                <a:stCxn id="45" idx="6"/>
                <a:endCxn id="47" idx="2"/>
              </p:cNvCxnSpPr>
              <p:nvPr/>
            </p:nvCxnSpPr>
            <p:spPr>
              <a:xfrm>
                <a:off x="10851930" y="390746"/>
                <a:ext cx="556991" cy="30001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Овал 51"/>
              <p:cNvSpPr/>
              <p:nvPr/>
            </p:nvSpPr>
            <p:spPr>
              <a:xfrm>
                <a:off x="10475415" y="1984942"/>
                <a:ext cx="412377" cy="41237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53" name="Прямая соединительная линия 52"/>
              <p:cNvCxnSpPr>
                <a:stCxn id="46" idx="4"/>
                <a:endCxn id="52" idx="0"/>
              </p:cNvCxnSpPr>
              <p:nvPr/>
            </p:nvCxnSpPr>
            <p:spPr>
              <a:xfrm>
                <a:off x="10664853" y="1617389"/>
                <a:ext cx="16751" cy="367553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единительная линия 53"/>
              <p:cNvCxnSpPr>
                <a:stCxn id="44" idx="7"/>
                <a:endCxn id="45" idx="2"/>
              </p:cNvCxnSpPr>
              <p:nvPr/>
            </p:nvCxnSpPr>
            <p:spPr>
              <a:xfrm flipV="1">
                <a:off x="9761779" y="390746"/>
                <a:ext cx="677774" cy="211270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Прямая со стрелкой 59"/>
            <p:cNvCxnSpPr/>
            <p:nvPr/>
          </p:nvCxnSpPr>
          <p:spPr>
            <a:xfrm flipH="1" flipV="1">
              <a:off x="10359081" y="5363012"/>
              <a:ext cx="8626" cy="293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/>
            <p:nvPr/>
          </p:nvCxnSpPr>
          <p:spPr>
            <a:xfrm flipH="1" flipV="1">
              <a:off x="9876306" y="5021867"/>
              <a:ext cx="258991" cy="117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/>
            <p:nvPr/>
          </p:nvCxnSpPr>
          <p:spPr>
            <a:xfrm flipV="1">
              <a:off x="9775591" y="4307166"/>
              <a:ext cx="369475" cy="129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/>
            <p:nvPr/>
          </p:nvCxnSpPr>
          <p:spPr>
            <a:xfrm>
              <a:off x="10802343" y="4376849"/>
              <a:ext cx="260820" cy="146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Прямая соединительная линия 12"/>
          <p:cNvCxnSpPr/>
          <p:nvPr/>
        </p:nvCxnSpPr>
        <p:spPr>
          <a:xfrm>
            <a:off x="745712" y="787338"/>
            <a:ext cx="25879" cy="226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775431" y="3990511"/>
            <a:ext cx="25879" cy="2262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315" y="100842"/>
            <a:ext cx="7385777" cy="815608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Алгоритм Джонсона (метод потенциалов)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7822" y="4088304"/>
            <a:ext cx="493059" cy="49305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2274211" y="4034071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4327128" y="3065793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4286786" y="4966400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5223600" y="4034072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2838986" y="4966401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838987" y="3074758"/>
            <a:ext cx="493059" cy="493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 стрелкой 7"/>
          <p:cNvCxnSpPr>
            <a:stCxn id="36" idx="0"/>
            <a:endCxn id="41" idx="3"/>
          </p:cNvCxnSpPr>
          <p:nvPr/>
        </p:nvCxnSpPr>
        <p:spPr>
          <a:xfrm flipV="1">
            <a:off x="2520741" y="3495610"/>
            <a:ext cx="390453" cy="538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41" idx="6"/>
            <a:endCxn id="37" idx="2"/>
          </p:cNvCxnSpPr>
          <p:nvPr/>
        </p:nvCxnSpPr>
        <p:spPr>
          <a:xfrm flipV="1">
            <a:off x="3332046" y="3312323"/>
            <a:ext cx="995082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7" idx="3"/>
            <a:endCxn id="40" idx="7"/>
          </p:cNvCxnSpPr>
          <p:nvPr/>
        </p:nvCxnSpPr>
        <p:spPr>
          <a:xfrm flipH="1">
            <a:off x="3259838" y="3486645"/>
            <a:ext cx="1139497" cy="1551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40" idx="1"/>
            <a:endCxn id="36" idx="5"/>
          </p:cNvCxnSpPr>
          <p:nvPr/>
        </p:nvCxnSpPr>
        <p:spPr>
          <a:xfrm flipH="1" flipV="1">
            <a:off x="2695063" y="4454923"/>
            <a:ext cx="216130" cy="583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37" idx="4"/>
            <a:endCxn id="38" idx="0"/>
          </p:cNvCxnSpPr>
          <p:nvPr/>
        </p:nvCxnSpPr>
        <p:spPr>
          <a:xfrm flipH="1">
            <a:off x="4533316" y="3558852"/>
            <a:ext cx="40342" cy="1407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38" idx="7"/>
            <a:endCxn id="39" idx="3"/>
          </p:cNvCxnSpPr>
          <p:nvPr/>
        </p:nvCxnSpPr>
        <p:spPr>
          <a:xfrm flipV="1">
            <a:off x="4707638" y="4454924"/>
            <a:ext cx="588169" cy="58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7" idx="5"/>
            <a:endCxn id="39" idx="1"/>
          </p:cNvCxnSpPr>
          <p:nvPr/>
        </p:nvCxnSpPr>
        <p:spPr>
          <a:xfrm>
            <a:off x="4747980" y="3486645"/>
            <a:ext cx="547827" cy="619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0" idx="6"/>
            <a:endCxn id="38" idx="2"/>
          </p:cNvCxnSpPr>
          <p:nvPr/>
        </p:nvCxnSpPr>
        <p:spPr>
          <a:xfrm flipV="1">
            <a:off x="3332045" y="5212930"/>
            <a:ext cx="954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86198" y="3534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01177" y="514466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-4</a:t>
            </a:r>
            <a:endParaRPr lang="ru-RU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793976" y="415779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-2</a:t>
            </a:r>
            <a:endParaRPr lang="ru-RU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486635" y="406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913824" y="466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898191" y="347112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-3</a:t>
            </a:r>
            <a:endParaRPr lang="ru-RU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3601177" y="3015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2556600" y="4608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cxnSp>
        <p:nvCxnSpPr>
          <p:cNvPr id="44" name="Прямая со стрелкой 43"/>
          <p:cNvCxnSpPr>
            <a:stCxn id="34" idx="7"/>
            <a:endCxn id="41" idx="2"/>
          </p:cNvCxnSpPr>
          <p:nvPr/>
        </p:nvCxnSpPr>
        <p:spPr>
          <a:xfrm flipV="1">
            <a:off x="888674" y="3321288"/>
            <a:ext cx="1950313" cy="8392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34" idx="6"/>
            <a:endCxn id="36" idx="2"/>
          </p:cNvCxnSpPr>
          <p:nvPr/>
        </p:nvCxnSpPr>
        <p:spPr>
          <a:xfrm flipV="1">
            <a:off x="960881" y="4280601"/>
            <a:ext cx="1313330" cy="542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4" idx="5"/>
            <a:endCxn id="40" idx="2"/>
          </p:cNvCxnSpPr>
          <p:nvPr/>
        </p:nvCxnSpPr>
        <p:spPr>
          <a:xfrm>
            <a:off x="888674" y="4509156"/>
            <a:ext cx="1950312" cy="70377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кругленная соединительная линия 77"/>
          <p:cNvCxnSpPr/>
          <p:nvPr/>
        </p:nvCxnSpPr>
        <p:spPr>
          <a:xfrm rot="16200000" flipH="1">
            <a:off x="2189514" y="3124282"/>
            <a:ext cx="878096" cy="3818964"/>
          </a:xfrm>
          <a:prstGeom prst="curvedConnector3">
            <a:avLst>
              <a:gd name="adj1" fmla="val 13216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кругленная соединительная линия 80"/>
          <p:cNvCxnSpPr/>
          <p:nvPr/>
        </p:nvCxnSpPr>
        <p:spPr>
          <a:xfrm rot="5400000" flipH="1" flipV="1">
            <a:off x="3065126" y="2176358"/>
            <a:ext cx="54232" cy="4755778"/>
          </a:xfrm>
          <a:prstGeom prst="curvedConnector3">
            <a:avLst>
              <a:gd name="adj1" fmla="val -300024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17546" y="2645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453452" y="3543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1583872" y="3973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1686038" y="455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1882004" y="5282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2372142" y="58713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95" name="Скругленная соединительная линия 94"/>
          <p:cNvCxnSpPr/>
          <p:nvPr/>
        </p:nvCxnSpPr>
        <p:spPr>
          <a:xfrm rot="5400000" flipH="1" flipV="1">
            <a:off x="2132753" y="1647396"/>
            <a:ext cx="1022511" cy="3859306"/>
          </a:xfrm>
          <a:prstGeom prst="curvedConnector3">
            <a:avLst>
              <a:gd name="adj1" fmla="val 128494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811533" y="27484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13173" y="4075285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[-1]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45962" y="368151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[-5]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465469" y="27503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43399" y="512095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[-6]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850201" y="5377651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[-2]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93495" y="37991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[0]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06" name="Овал 105"/>
          <p:cNvSpPr/>
          <p:nvPr/>
        </p:nvSpPr>
        <p:spPr>
          <a:xfrm>
            <a:off x="9312489" y="3065793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7" name="Овал 106"/>
          <p:cNvSpPr/>
          <p:nvPr/>
        </p:nvSpPr>
        <p:spPr>
          <a:xfrm>
            <a:off x="9272147" y="4966400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10208961" y="4034072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7824347" y="4966401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0" name="Овал 109"/>
          <p:cNvSpPr/>
          <p:nvPr/>
        </p:nvSpPr>
        <p:spPr>
          <a:xfrm>
            <a:off x="7824348" y="3074758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1" name="Прямая со стрелкой 110"/>
          <p:cNvCxnSpPr>
            <a:stCxn id="110" idx="6"/>
            <a:endCxn id="106" idx="2"/>
          </p:cNvCxnSpPr>
          <p:nvPr/>
        </p:nvCxnSpPr>
        <p:spPr>
          <a:xfrm flipV="1">
            <a:off x="8317407" y="3312323"/>
            <a:ext cx="995082" cy="8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/>
          <p:nvPr/>
        </p:nvCxnSpPr>
        <p:spPr>
          <a:xfrm flipH="1">
            <a:off x="8225823" y="3400401"/>
            <a:ext cx="1139497" cy="1551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9" idx="1"/>
          </p:cNvCxnSpPr>
          <p:nvPr/>
        </p:nvCxnSpPr>
        <p:spPr>
          <a:xfrm flipH="1" flipV="1">
            <a:off x="7680424" y="4454923"/>
            <a:ext cx="216130" cy="5836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106" idx="4"/>
            <a:endCxn id="107" idx="0"/>
          </p:cNvCxnSpPr>
          <p:nvPr/>
        </p:nvCxnSpPr>
        <p:spPr>
          <a:xfrm flipH="1">
            <a:off x="9518677" y="3558852"/>
            <a:ext cx="40342" cy="1407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7" idx="7"/>
            <a:endCxn id="108" idx="3"/>
          </p:cNvCxnSpPr>
          <p:nvPr/>
        </p:nvCxnSpPr>
        <p:spPr>
          <a:xfrm flipV="1">
            <a:off x="9692999" y="4454924"/>
            <a:ext cx="588169" cy="583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106" idx="5"/>
            <a:endCxn id="108" idx="1"/>
          </p:cNvCxnSpPr>
          <p:nvPr/>
        </p:nvCxnSpPr>
        <p:spPr>
          <a:xfrm>
            <a:off x="9733341" y="3486645"/>
            <a:ext cx="547827" cy="6196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109" idx="6"/>
            <a:endCxn id="107" idx="2"/>
          </p:cNvCxnSpPr>
          <p:nvPr/>
        </p:nvCxnSpPr>
        <p:spPr>
          <a:xfrm flipV="1">
            <a:off x="8317406" y="5212930"/>
            <a:ext cx="954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586538" y="5144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8779337" y="4157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9471996" y="406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9899185" y="4669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9883552" y="347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8586538" y="3015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7541961" y="46080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52" name="Овал 151"/>
          <p:cNvSpPr/>
          <p:nvPr/>
        </p:nvSpPr>
        <p:spPr>
          <a:xfrm>
            <a:off x="7276520" y="3989111"/>
            <a:ext cx="493059" cy="4930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54" name="Прямая со стрелкой 153"/>
          <p:cNvCxnSpPr>
            <a:stCxn id="152" idx="0"/>
            <a:endCxn id="110" idx="3"/>
          </p:cNvCxnSpPr>
          <p:nvPr/>
        </p:nvCxnSpPr>
        <p:spPr>
          <a:xfrm flipV="1">
            <a:off x="7523050" y="3495610"/>
            <a:ext cx="373505" cy="493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7447888" y="34850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ru-RU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7619065" y="1848679"/>
            <a:ext cx="4078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c'(</a:t>
            </a:r>
            <a:r>
              <a:rPr lang="en-US" sz="2400" dirty="0" err="1"/>
              <a:t>v,u</a:t>
            </a:r>
            <a:r>
              <a:rPr lang="en-US" sz="2400" dirty="0"/>
              <a:t>) = </a:t>
            </a:r>
            <a:r>
              <a:rPr lang="en-US" sz="2400" dirty="0" err="1">
                <a:solidFill>
                  <a:srgbClr val="C00000"/>
                </a:solidFill>
              </a:rPr>
              <a:t>dist</a:t>
            </a:r>
            <a:r>
              <a:rPr lang="en-US" sz="2400" dirty="0">
                <a:solidFill>
                  <a:srgbClr val="C00000"/>
                </a:solidFill>
              </a:rPr>
              <a:t>(v)</a:t>
            </a:r>
            <a:r>
              <a:rPr lang="en-US" sz="2400" dirty="0"/>
              <a:t> + c(</a:t>
            </a:r>
            <a:r>
              <a:rPr lang="en-US" sz="2400" dirty="0" err="1"/>
              <a:t>v,u</a:t>
            </a:r>
            <a:r>
              <a:rPr lang="en-US" sz="2400" dirty="0"/>
              <a:t>) - </a:t>
            </a:r>
            <a:r>
              <a:rPr lang="en-US" sz="2400" dirty="0" err="1">
                <a:solidFill>
                  <a:srgbClr val="C00000"/>
                </a:solidFill>
              </a:rPr>
              <a:t>dist</a:t>
            </a:r>
            <a:r>
              <a:rPr lang="en-US" sz="2400" dirty="0">
                <a:solidFill>
                  <a:srgbClr val="C00000"/>
                </a:solidFill>
              </a:rPr>
              <a:t>(u)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27" y="766687"/>
            <a:ext cx="6735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Вводим новую вершину </a:t>
            </a:r>
            <a:r>
              <a:rPr lang="en-US" b="1" dirty="0"/>
              <a:t>s</a:t>
            </a:r>
            <a:r>
              <a:rPr lang="ru-RU" dirty="0"/>
              <a:t>, которую соединяем дугами со всеми вершинами орграфа.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Вес фиктивных дуг полагаем равным 0.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Один раз запускаем алгоритм Форда-Беллмана из вершины </a:t>
            </a:r>
            <a:r>
              <a:rPr lang="en-US" dirty="0"/>
              <a:t>s</a:t>
            </a:r>
            <a:r>
              <a:rPr lang="ru-RU" dirty="0"/>
              <a:t>, находим кратчайшие маршруты из </a:t>
            </a:r>
            <a:r>
              <a:rPr lang="en-US" dirty="0"/>
              <a:t>s</a:t>
            </a:r>
            <a:r>
              <a:rPr lang="ru-RU" dirty="0"/>
              <a:t> во все вершины (обозначим через </a:t>
            </a:r>
            <a:r>
              <a:rPr lang="en-US" b="1" dirty="0" err="1">
                <a:solidFill>
                  <a:srgbClr val="C00000"/>
                </a:solidFill>
              </a:rPr>
              <a:t>dist</a:t>
            </a:r>
            <a:r>
              <a:rPr lang="en-US" b="1" dirty="0">
                <a:solidFill>
                  <a:srgbClr val="C00000"/>
                </a:solidFill>
              </a:rPr>
              <a:t>(v)</a:t>
            </a:r>
            <a:r>
              <a:rPr lang="ru-RU" dirty="0"/>
              <a:t> – длину кратчайшего </a:t>
            </a:r>
            <a:r>
              <a:rPr lang="en-US" dirty="0"/>
              <a:t>(</a:t>
            </a:r>
            <a:r>
              <a:rPr lang="en-US" dirty="0" err="1"/>
              <a:t>s,v</a:t>
            </a:r>
            <a:r>
              <a:rPr lang="en-US" dirty="0"/>
              <a:t>)-</a:t>
            </a:r>
            <a:r>
              <a:rPr lang="ru-RU" dirty="0"/>
              <a:t>маршрута).</a:t>
            </a:r>
          </a:p>
        </p:txBody>
      </p:sp>
      <p:sp>
        <p:nvSpPr>
          <p:cNvPr id="6" name="Стрелка вправо 5"/>
          <p:cNvSpPr/>
          <p:nvPr/>
        </p:nvSpPr>
        <p:spPr>
          <a:xfrm>
            <a:off x="6147262" y="3983864"/>
            <a:ext cx="760336" cy="2580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154378" y="1035678"/>
            <a:ext cx="4724195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ru-RU" sz="2000" dirty="0"/>
              <a:t>4. Изменяем веса дуг исходного орграфа по следующему правилу: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2372142" y="2400300"/>
            <a:ext cx="539051" cy="4308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7125427" y="916450"/>
            <a:ext cx="28952" cy="5324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8160589" y="2364713"/>
            <a:ext cx="425949" cy="619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76520" y="2645869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</a:t>
            </a:r>
            <a:r>
              <a:rPr lang="en-US" sz="2400" dirty="0"/>
              <a:t>'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424317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/>
      <p:bldP spid="84" grpId="0"/>
      <p:bldP spid="85" grpId="0"/>
      <p:bldP spid="86" grpId="0"/>
      <p:bldP spid="87" grpId="0"/>
      <p:bldP spid="88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6" grpId="0" animBg="1"/>
      <p:bldP spid="107" grpId="0" animBg="1"/>
      <p:bldP spid="108" grpId="0" animBg="1"/>
      <p:bldP spid="109" grpId="0" animBg="1"/>
      <p:bldP spid="110" grpId="0" animBg="1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52" grpId="0" animBg="1"/>
      <p:bldP spid="155" grpId="0"/>
      <p:bldP spid="156" grpId="0"/>
      <p:bldP spid="6" grpId="0" animBg="1"/>
      <p:bldP spid="7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648748" y="1083175"/>
                <a:ext cx="11672649" cy="5186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sz="2800" dirty="0"/>
                  <a:t>c'(</a:t>
                </a:r>
                <a:r>
                  <a:rPr lang="en-US" sz="2800" dirty="0" err="1"/>
                  <a:t>v,u</a:t>
                </a:r>
                <a:r>
                  <a:rPr lang="en-US" sz="2800" dirty="0"/>
                  <a:t>) =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2800" dirty="0">
                    <a:solidFill>
                      <a:srgbClr val="C00000"/>
                    </a:solidFill>
                  </a:rPr>
                  <a:t>(v) </a:t>
                </a:r>
                <a:r>
                  <a:rPr lang="en-US" sz="2800" dirty="0"/>
                  <a:t>+ c(</a:t>
                </a:r>
                <a:r>
                  <a:rPr lang="en-US" sz="2800" dirty="0" err="1"/>
                  <a:t>v,u</a:t>
                </a:r>
                <a:r>
                  <a:rPr lang="en-US" sz="2800" dirty="0"/>
                  <a:t>) −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2800" dirty="0">
                    <a:solidFill>
                      <a:srgbClr val="C00000"/>
                    </a:solidFill>
                  </a:rPr>
                  <a:t>(u) </a:t>
                </a:r>
                <a:r>
                  <a:rPr lang="en-US" sz="2800" dirty="0"/>
                  <a:t>≥ 0</a:t>
                </a:r>
                <a:endParaRPr lang="ru-RU" sz="2800" dirty="0"/>
              </a:p>
              <a:p>
                <a:pPr lvl="2">
                  <a:spcAft>
                    <a:spcPts val="1200"/>
                  </a:spcAft>
                </a:pPr>
                <a:r>
                  <a:rPr lang="ru-RU" sz="2400" dirty="0"/>
                  <a:t>Верно, так как </a:t>
                </a:r>
                <a:r>
                  <a:rPr lang="en-US" sz="2400" dirty="0"/>
                  <a:t>(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C00000"/>
                    </a:solidFill>
                  </a:rPr>
                  <a:t>(v) </a:t>
                </a:r>
                <a:r>
                  <a:rPr lang="en-US" sz="2400" dirty="0"/>
                  <a:t>+ c(</a:t>
                </a:r>
                <a:r>
                  <a:rPr lang="en-US" sz="2400" dirty="0" err="1"/>
                  <a:t>v,u</a:t>
                </a:r>
                <a:r>
                  <a:rPr lang="en-US" sz="2400" dirty="0"/>
                  <a:t>)) </a:t>
                </a:r>
                <a:r>
                  <a:rPr lang="ru-RU" sz="2400" dirty="0"/>
                  <a:t> - длина некоторого (</a:t>
                </a:r>
                <a:r>
                  <a:rPr lang="en-US" sz="2400" dirty="0"/>
                  <a:t>s</a:t>
                </a:r>
                <a:r>
                  <a:rPr lang="ru-RU" sz="2400" dirty="0"/>
                  <a:t>,</a:t>
                </a:r>
                <a:r>
                  <a:rPr lang="en-US" sz="2400" dirty="0"/>
                  <a:t>u)-</a:t>
                </a:r>
                <a:r>
                  <a:rPr lang="ru-RU" sz="2400" dirty="0"/>
                  <a:t>пути, а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C00000"/>
                    </a:solidFill>
                  </a:rPr>
                  <a:t>(u)</a:t>
                </a:r>
                <a:r>
                  <a:rPr lang="ru-RU" sz="2400" dirty="0">
                    <a:solidFill>
                      <a:srgbClr val="C00000"/>
                    </a:solidFill>
                  </a:rPr>
                  <a:t> </a:t>
                </a:r>
                <a:r>
                  <a:rPr lang="ru-RU" sz="2400" dirty="0"/>
                  <a:t>– длина кратчайшего (</a:t>
                </a:r>
                <a:r>
                  <a:rPr lang="en-US" sz="2400" dirty="0"/>
                  <a:t>s</a:t>
                </a:r>
                <a:r>
                  <a:rPr lang="ru-RU" sz="2400" dirty="0"/>
                  <a:t>,</a:t>
                </a:r>
                <a:r>
                  <a:rPr lang="en-US" sz="2400" dirty="0"/>
                  <a:t>u)-</a:t>
                </a:r>
                <a:r>
                  <a:rPr lang="ru-RU" sz="2400" dirty="0"/>
                  <a:t>пути. </a:t>
                </a:r>
                <a:endParaRPr lang="en-US" sz="2400" dirty="0"/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arenR" startAt="2"/>
                </a:pPr>
                <a:r>
                  <a:rPr lang="ru-RU" sz="2400" dirty="0"/>
                  <a:t>Стоимость любого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v,u</a:t>
                </a:r>
                <a:r>
                  <a:rPr lang="en-US" sz="2400" dirty="0"/>
                  <a:t>)-</a:t>
                </a:r>
                <a:r>
                  <a:rPr lang="ru-RU" sz="2400" dirty="0"/>
                  <a:t>пути </a:t>
                </a:r>
                <a:r>
                  <a:rPr lang="en-US" sz="2400" b="1" dirty="0"/>
                  <a:t>P</a:t>
                </a:r>
                <a:r>
                  <a:rPr lang="ru-RU" sz="2400" dirty="0"/>
                  <a:t> в модифицированном орграфе равна:</a:t>
                </a:r>
              </a:p>
              <a:p>
                <a:pPr algn="ctr">
                  <a:spcAft>
                    <a:spcPts val="1200"/>
                  </a:spcAft>
                </a:pPr>
                <a:r>
                  <a:rPr lang="en-US" sz="2400" dirty="0"/>
                  <a:t>c'(</a:t>
                </a:r>
                <a:r>
                  <a:rPr lang="en-US" sz="2400" b="1" dirty="0"/>
                  <a:t>P</a:t>
                </a:r>
                <a:r>
                  <a:rPr lang="en-US" sz="2400" dirty="0"/>
                  <a:t>)=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C00000"/>
                    </a:solidFill>
                  </a:rPr>
                  <a:t>(v)</a:t>
                </a:r>
                <a:r>
                  <a:rPr lang="en-US" sz="2400" dirty="0"/>
                  <a:t>+c(</a:t>
                </a:r>
                <a:r>
                  <a:rPr lang="en-US" sz="2400" b="1" dirty="0"/>
                  <a:t>P</a:t>
                </a:r>
                <a:r>
                  <a:rPr lang="en-US" sz="2400" dirty="0"/>
                  <a:t>)−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C00000"/>
                    </a:solidFill>
                  </a:rPr>
                  <a:t>(u)</a:t>
                </a:r>
                <a:r>
                  <a:rPr lang="ru-RU" sz="2400" dirty="0"/>
                  <a:t>.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ru-RU" sz="2400" dirty="0"/>
                  <a:t>Поэтому, если взять любой другой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v,u</a:t>
                </a:r>
                <a:r>
                  <a:rPr lang="en-US" sz="2400" dirty="0"/>
                  <a:t>)-</a:t>
                </a:r>
                <a:r>
                  <a:rPr lang="ru-RU" sz="2400" dirty="0"/>
                  <a:t>путь </a:t>
                </a:r>
                <a:r>
                  <a:rPr lang="en-US" sz="2400" b="1" dirty="0"/>
                  <a:t>L</a:t>
                </a:r>
                <a:r>
                  <a:rPr lang="ru-RU" sz="2400" dirty="0"/>
                  <a:t>, то его стоимость равна:</a:t>
                </a:r>
              </a:p>
              <a:p>
                <a:pPr lvl="1" algn="ctr">
                  <a:spcAft>
                    <a:spcPts val="1200"/>
                  </a:spcAft>
                </a:pPr>
                <a:r>
                  <a:rPr lang="en-US" sz="2400" dirty="0"/>
                  <a:t>c'(</a:t>
                </a:r>
                <a:r>
                  <a:rPr lang="en-US" sz="2400" b="1" dirty="0"/>
                  <a:t>L</a:t>
                </a:r>
                <a:r>
                  <a:rPr lang="en-US" sz="2400" dirty="0"/>
                  <a:t>)=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C00000"/>
                    </a:solidFill>
                  </a:rPr>
                  <a:t>(v</a:t>
                </a:r>
                <a:r>
                  <a:rPr lang="en-US" sz="2400" dirty="0"/>
                  <a:t>)+c(</a:t>
                </a:r>
                <a:r>
                  <a:rPr lang="en-US" sz="2400" b="1" dirty="0"/>
                  <a:t>L</a:t>
                </a:r>
                <a:r>
                  <a:rPr lang="en-US" sz="2400" dirty="0"/>
                  <a:t>) −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dist</a:t>
                </a:r>
                <a:r>
                  <a:rPr lang="en-US" sz="2400" dirty="0">
                    <a:solidFill>
                      <a:srgbClr val="C00000"/>
                    </a:solidFill>
                  </a:rPr>
                  <a:t>(u)</a:t>
                </a:r>
                <a:r>
                  <a:rPr lang="ru-RU" sz="2400" dirty="0"/>
                  <a:t>. 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ru-RU" sz="2400" dirty="0"/>
                  <a:t>Следовательно, преобразование Джонсона сохраняет кратчайшие пути, т.е. </a:t>
                </a:r>
              </a:p>
              <a:p>
                <a:pPr lvl="1" algn="ctr">
                  <a:spcAft>
                    <a:spcPts val="1200"/>
                  </a:spcAft>
                </a:pPr>
                <a:r>
                  <a:rPr lang="en-US" sz="2400" dirty="0"/>
                  <a:t>c(</a:t>
                </a:r>
                <a:r>
                  <a:rPr lang="en-US" sz="2400" b="1" dirty="0"/>
                  <a:t>P</a:t>
                </a:r>
                <a:r>
                  <a:rPr lang="en-US" sz="2400" dirty="0"/>
                  <a:t>)≤c(</a:t>
                </a:r>
                <a:r>
                  <a:rPr lang="en-US" sz="2400" b="1" dirty="0"/>
                  <a:t>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r>
                  <a:rPr lang="en-US" sz="2400" dirty="0"/>
                  <a:t> c'(</a:t>
                </a:r>
                <a:r>
                  <a:rPr lang="en-US" sz="2400" b="1" dirty="0"/>
                  <a:t>P</a:t>
                </a:r>
                <a:r>
                  <a:rPr lang="en-US" sz="2400" dirty="0"/>
                  <a:t>)≤c'(</a:t>
                </a:r>
                <a:r>
                  <a:rPr lang="en-US" sz="2400" b="1" dirty="0"/>
                  <a:t>L</a:t>
                </a:r>
                <a:r>
                  <a:rPr lang="en-US" sz="2400" dirty="0"/>
                  <a:t>) </a:t>
                </a:r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48" y="1083175"/>
                <a:ext cx="11672649" cy="5186741"/>
              </a:xfrm>
              <a:prstGeom prst="rect">
                <a:avLst/>
              </a:prstGeom>
              <a:blipFill rotWithShape="0">
                <a:blip r:embed="rId2"/>
                <a:stretch>
                  <a:fillRect l="-1097" t="-1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33436" y="298144"/>
            <a:ext cx="7725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Обоснование корректности алгоритма Джонсона</a:t>
            </a:r>
          </a:p>
        </p:txBody>
      </p:sp>
    </p:spTree>
    <p:extLst>
      <p:ext uri="{BB962C8B-B14F-4D97-AF65-F5344CB8AC3E}">
        <p14:creationId xmlns:p14="http://schemas.microsoft.com/office/powerpoint/2010/main" val="285897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/>
          <p:cNvSpPr txBox="1"/>
          <p:nvPr/>
        </p:nvSpPr>
        <p:spPr>
          <a:xfrm>
            <a:off x="296188" y="1169439"/>
            <a:ext cx="1167264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/>
          </a:p>
          <a:p>
            <a:r>
              <a:rPr lang="en-US" sz="2400" b="1" dirty="0"/>
              <a:t>O(</a:t>
            </a:r>
            <a:r>
              <a:rPr lang="en-US" sz="2400" b="1" dirty="0" err="1"/>
              <a:t>m∙n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ru-RU" sz="2400" dirty="0"/>
              <a:t> преобразование  </a:t>
            </a:r>
            <a:r>
              <a:rPr lang="en-US" sz="2400" dirty="0"/>
              <a:t>(</a:t>
            </a:r>
            <a:r>
              <a:rPr lang="ru-RU" sz="2000" dirty="0"/>
              <a:t>в граф с неотрицательными весами   с сохранением  кратчайших путей</a:t>
            </a:r>
            <a:r>
              <a:rPr lang="en-US" sz="2400" dirty="0"/>
              <a:t>);</a:t>
            </a:r>
            <a:r>
              <a:rPr lang="ru-RU" sz="2400" dirty="0"/>
              <a:t> </a:t>
            </a:r>
          </a:p>
          <a:p>
            <a:r>
              <a:rPr lang="ru-RU" sz="2400" b="1" dirty="0"/>
              <a:t>+</a:t>
            </a:r>
            <a:r>
              <a:rPr lang="ru-RU" sz="2400" dirty="0"/>
              <a:t> </a:t>
            </a:r>
          </a:p>
          <a:p>
            <a:r>
              <a:rPr lang="ru-RU" sz="2400" b="1" dirty="0"/>
              <a:t>О(</a:t>
            </a:r>
            <a:r>
              <a:rPr lang="en-US" sz="2400" b="1" dirty="0"/>
              <a:t>n ∙ m ∙ log m) </a:t>
            </a:r>
            <a:r>
              <a:rPr lang="ru-RU" sz="2400" dirty="0"/>
              <a:t> запуск для каждой вершины в орграфе </a:t>
            </a:r>
            <a:r>
              <a:rPr lang="en-US" sz="2400" dirty="0"/>
              <a:t>G' </a:t>
            </a:r>
            <a:r>
              <a:rPr lang="ru-RU" sz="2400" dirty="0"/>
              <a:t>алгоритма </a:t>
            </a:r>
            <a:r>
              <a:rPr lang="ru-RU" sz="2400" dirty="0" err="1"/>
              <a:t>Дейкстры</a:t>
            </a:r>
            <a:endParaRPr lang="ru-RU" sz="2400" dirty="0"/>
          </a:p>
          <a:p>
            <a:r>
              <a:rPr lang="ru-RU" sz="2400" dirty="0"/>
              <a:t> </a:t>
            </a:r>
            <a:r>
              <a:rPr lang="ru-RU" sz="2400" b="1" dirty="0"/>
              <a:t>=</a:t>
            </a:r>
            <a:r>
              <a:rPr lang="ru-RU" sz="2400" dirty="0"/>
              <a:t> </a:t>
            </a:r>
          </a:p>
          <a:p>
            <a:r>
              <a:rPr lang="ru-RU" sz="3200" b="1" dirty="0"/>
              <a:t>О(</a:t>
            </a:r>
            <a:r>
              <a:rPr lang="en-US" sz="3200" b="1" dirty="0"/>
              <a:t>n ∙ m ∙ log m)</a:t>
            </a:r>
            <a:endParaRPr lang="ru-RU" sz="32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3" name="Рисунок 7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88826" y="298144"/>
            <a:ext cx="581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Время</a:t>
            </a:r>
            <a:r>
              <a:rPr lang="ru-RU" sz="2800" dirty="0"/>
              <a:t> работы алгоритма Джонсона</a:t>
            </a:r>
          </a:p>
        </p:txBody>
      </p:sp>
    </p:spTree>
    <p:extLst>
      <p:ext uri="{BB962C8B-B14F-4D97-AF65-F5344CB8AC3E}">
        <p14:creationId xmlns:p14="http://schemas.microsoft.com/office/powerpoint/2010/main" val="286764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046" y="737054"/>
            <a:ext cx="2934954" cy="54174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5232" y="83675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Алгоритм </a:t>
            </a:r>
            <a:r>
              <a:rPr lang="ru-RU" sz="3200" dirty="0" err="1"/>
              <a:t>Флойда-Уоршелла</a:t>
            </a:r>
            <a:r>
              <a:rPr lang="en-US" sz="3200" dirty="0"/>
              <a:t> (</a:t>
            </a:r>
            <a:r>
              <a:rPr lang="ru-RU" sz="3200" dirty="0" err="1"/>
              <a:t>Варшалла</a:t>
            </a:r>
            <a:r>
              <a:rPr lang="ru-RU" sz="3200" dirty="0"/>
              <a:t>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645" y="962240"/>
            <a:ext cx="4098619" cy="54278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5087" y="3527149"/>
            <a:ext cx="3235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1934-2017  </a:t>
            </a:r>
            <a:r>
              <a:rPr lang="ru-RU" sz="1600" dirty="0"/>
              <a:t> (83 года)</a:t>
            </a:r>
          </a:p>
          <a:p>
            <a:endParaRPr lang="ru-RU" sz="1600" dirty="0"/>
          </a:p>
          <a:p>
            <a:r>
              <a:rPr lang="ru-RU" sz="1600" dirty="0"/>
              <a:t>Почетный профессор Парижского университета-Дофин.</a:t>
            </a:r>
          </a:p>
          <a:p>
            <a:endParaRPr lang="ru-RU" sz="1600" dirty="0"/>
          </a:p>
          <a:p>
            <a:pPr algn="just"/>
            <a:r>
              <a:rPr lang="ru-RU" sz="1600" dirty="0"/>
              <a:t>В 1992 году награжден Золотой медалью ЕВРО, высшей наградой в области исследований операций в Европе.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7996456" y="454224"/>
            <a:ext cx="14492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1962 год</a:t>
            </a:r>
            <a:endParaRPr lang="ru-RU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06" y="1313490"/>
            <a:ext cx="3213287" cy="223487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572418" y="944158"/>
            <a:ext cx="2768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Бернар Рой  (</a:t>
            </a:r>
            <a:r>
              <a:rPr lang="en-US" b="1" dirty="0">
                <a:solidFill>
                  <a:srgbClr val="565656"/>
                </a:solidFill>
                <a:latin typeface="Calibri" panose="020F0502020204030204" pitchFamily="34" charset="0"/>
              </a:rPr>
              <a:t>Bernard Roy</a:t>
            </a:r>
            <a:r>
              <a:rPr lang="ru-RU" b="1" dirty="0">
                <a:solidFill>
                  <a:srgbClr val="565656"/>
                </a:solidFill>
                <a:latin typeface="Calibri" panose="020F0502020204030204" pitchFamily="34" charset="0"/>
              </a:rPr>
              <a:t>)</a:t>
            </a:r>
            <a:endParaRPr lang="ru-RU" b="1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1207478" y="500575"/>
            <a:ext cx="16862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8413507" y="6292991"/>
            <a:ext cx="2511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</a:t>
            </a:r>
            <a:r>
              <a:rPr lang="ru-RU" sz="1400" dirty="0"/>
              <a:t>опубликован одновременно</a:t>
            </a:r>
            <a:r>
              <a:rPr lang="ru-RU" dirty="0"/>
              <a:t>)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159904" y="5831326"/>
            <a:ext cx="4559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(</a:t>
            </a:r>
            <a:r>
              <a:rPr lang="ru-RU" sz="1400" dirty="0"/>
              <a:t>опубликовал в 1959 году практически</a:t>
            </a:r>
          </a:p>
          <a:p>
            <a:r>
              <a:rPr lang="ru-RU" sz="1400" dirty="0"/>
              <a:t>такой же алгоритм, но результат остался незамеченным</a:t>
            </a:r>
            <a:r>
              <a:rPr lang="ru-RU" dirty="0"/>
              <a:t>)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909460" y="837438"/>
            <a:ext cx="0" cy="5909312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33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15" y="673530"/>
            <a:ext cx="103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Предположим, что вершины графа  занумерованы целыми числами от </a:t>
            </a:r>
            <a:r>
              <a:rPr lang="ru-RU" b="1" dirty="0"/>
              <a:t>1</a:t>
            </a:r>
            <a:r>
              <a:rPr lang="ru-RU" dirty="0"/>
              <a:t> до </a:t>
            </a:r>
            <a:r>
              <a:rPr lang="en-US" b="1" dirty="0"/>
              <a:t>|V|</a:t>
            </a:r>
            <a:r>
              <a:rPr lang="ru-RU" dirty="0"/>
              <a:t>.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0262" y="2015133"/>
            <a:ext cx="10815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В основе алгоритма </a:t>
            </a:r>
            <a:r>
              <a:rPr lang="ru-RU" b="1" dirty="0" err="1"/>
              <a:t>Флойда-Уоршелла</a:t>
            </a:r>
            <a:r>
              <a:rPr lang="ru-RU" b="1" dirty="0"/>
              <a:t> лежит принцип динамического программирования. </a:t>
            </a:r>
          </a:p>
        </p:txBody>
      </p:sp>
      <p:grpSp>
        <p:nvGrpSpPr>
          <p:cNvPr id="34" name="Группа 33"/>
          <p:cNvGrpSpPr/>
          <p:nvPr/>
        </p:nvGrpSpPr>
        <p:grpSpPr>
          <a:xfrm>
            <a:off x="1122149" y="2357896"/>
            <a:ext cx="9060821" cy="658250"/>
            <a:chOff x="1116911" y="2098256"/>
            <a:chExt cx="9060821" cy="658250"/>
          </a:xfrm>
        </p:grpSpPr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861511"/>
                </p:ext>
              </p:extLst>
            </p:nvPr>
          </p:nvGraphicFramePr>
          <p:xfrm>
            <a:off x="1116911" y="2098256"/>
            <a:ext cx="650211" cy="538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1" name="Equation" r:id="rId3" imgW="368280" imgH="304560" progId="Equation.DSMT4">
                    <p:embed/>
                  </p:oleObj>
                </mc:Choice>
                <mc:Fallback>
                  <p:oleObj name="Equation" r:id="rId3" imgW="368280" imgH="3045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16911" y="2098256"/>
                          <a:ext cx="650211" cy="5387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720969" y="2110175"/>
              <a:ext cx="84567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длина кратчайшего пути, соединяющего вершины</a:t>
              </a:r>
              <a:r>
                <a:rPr lang="en-US" dirty="0"/>
                <a:t> </a:t>
              </a:r>
              <a:r>
                <a:rPr lang="en-US" dirty="0" err="1"/>
                <a:t>i</a:t>
              </a:r>
              <a:r>
                <a:rPr lang="en-US" dirty="0"/>
                <a:t> </a:t>
              </a:r>
              <a:r>
                <a:rPr lang="ru-RU" dirty="0"/>
                <a:t>и </a:t>
              </a:r>
              <a:r>
                <a:rPr lang="en-US" dirty="0"/>
                <a:t>j </a:t>
              </a:r>
              <a:r>
                <a:rPr lang="ru-RU" dirty="0"/>
                <a:t>и </a:t>
              </a:r>
              <a:r>
                <a:rPr lang="en-US" dirty="0"/>
                <a:t> </a:t>
              </a:r>
              <a:r>
                <a:rPr lang="ru-RU" dirty="0"/>
                <a:t>проходящего возможно только через промежуточные вершины с номерами </a:t>
              </a:r>
              <a:r>
                <a:rPr lang="en-US" dirty="0"/>
                <a:t>{1,2,…,</a:t>
              </a:r>
              <a:r>
                <a:rPr lang="en-US" i="1" dirty="0"/>
                <a:t>k</a:t>
              </a:r>
              <a:r>
                <a:rPr lang="en-US" dirty="0"/>
                <a:t>}</a:t>
              </a:r>
              <a:r>
                <a:rPr lang="ru-RU" dirty="0"/>
                <a:t>, при этом  </a:t>
              </a:r>
              <a:r>
                <a:rPr lang="en-US" dirty="0"/>
                <a:t> </a:t>
              </a:r>
              <a:endParaRPr lang="ru-RU" dirty="0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3146500"/>
                </p:ext>
              </p:extLst>
            </p:nvPr>
          </p:nvGraphicFramePr>
          <p:xfrm>
            <a:off x="8768265" y="2448249"/>
            <a:ext cx="1232570" cy="26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" name="Equation" r:id="rId5" imgW="990360" imgH="215640" progId="Equation.DSMT4">
                    <p:embed/>
                  </p:oleObj>
                </mc:Choice>
                <mc:Fallback>
                  <p:oleObj name="Equation" r:id="rId5" imgW="99036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768265" y="2448249"/>
                          <a:ext cx="1232570" cy="2686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882171"/>
              </p:ext>
            </p:extLst>
          </p:nvPr>
        </p:nvGraphicFramePr>
        <p:xfrm>
          <a:off x="2700695" y="3731556"/>
          <a:ext cx="53022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3" name="Equation" r:id="rId7" imgW="3009600" imgH="647640" progId="Equation.DSMT4">
                  <p:embed/>
                </p:oleObj>
              </mc:Choice>
              <mc:Fallback>
                <p:oleObj name="Equation" r:id="rId7" imgW="300960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695" y="3731556"/>
                        <a:ext cx="5302250" cy="1139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00262" y="2434690"/>
            <a:ext cx="820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Пусть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1372" y="3671052"/>
            <a:ext cx="205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Тогда справедливо следующее рекуррентное соотношение: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95995" y="5286019"/>
            <a:ext cx="163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путь НЕ проходит через вершину </a:t>
            </a:r>
            <a:r>
              <a:rPr lang="en-US" sz="1400" dirty="0"/>
              <a:t>k</a:t>
            </a:r>
            <a:endParaRPr lang="ru-RU" sz="14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V="1">
            <a:off x="4320778" y="4871381"/>
            <a:ext cx="25880" cy="249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авая фигурная скобка 19"/>
          <p:cNvSpPr/>
          <p:nvPr/>
        </p:nvSpPr>
        <p:spPr>
          <a:xfrm rot="5400000">
            <a:off x="5389759" y="4176776"/>
            <a:ext cx="436675" cy="16390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135078" y="5325181"/>
            <a:ext cx="163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путь проходит через вершину </a:t>
            </a:r>
            <a:r>
              <a:rPr lang="en-US" sz="1400" dirty="0"/>
              <a:t>k</a:t>
            </a:r>
            <a:endParaRPr lang="ru-RU" sz="1400" dirty="0"/>
          </a:p>
        </p:txBody>
      </p:sp>
      <p:sp>
        <p:nvSpPr>
          <p:cNvPr id="22" name="Овал 21"/>
          <p:cNvSpPr/>
          <p:nvPr/>
        </p:nvSpPr>
        <p:spPr>
          <a:xfrm>
            <a:off x="8840952" y="4530672"/>
            <a:ext cx="526211" cy="520138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10250679" y="4530671"/>
            <a:ext cx="565722" cy="52013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9551997" y="3671052"/>
            <a:ext cx="606923" cy="49618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>
            <a:off x="9349164" y="4675551"/>
            <a:ext cx="883516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2" idx="0"/>
            <a:endCxn id="24" idx="3"/>
          </p:cNvCxnSpPr>
          <p:nvPr/>
        </p:nvCxnSpPr>
        <p:spPr>
          <a:xfrm flipV="1">
            <a:off x="9104058" y="4094569"/>
            <a:ext cx="536821" cy="43610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5"/>
            <a:endCxn id="23" idx="0"/>
          </p:cNvCxnSpPr>
          <p:nvPr/>
        </p:nvCxnSpPr>
        <p:spPr>
          <a:xfrm>
            <a:off x="10070038" y="4094569"/>
            <a:ext cx="463502" cy="43610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22927"/>
              </p:ext>
            </p:extLst>
          </p:nvPr>
        </p:nvGraphicFramePr>
        <p:xfrm>
          <a:off x="8968589" y="3982058"/>
          <a:ext cx="553185" cy="43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4" name="Equation" r:id="rId9" imgW="355320" imgH="279360" progId="Equation.DSMT4">
                  <p:embed/>
                </p:oleObj>
              </mc:Choice>
              <mc:Fallback>
                <p:oleObj name="Equation" r:id="rId9" imgW="3553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68589" y="3982058"/>
                        <a:ext cx="553185" cy="43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416"/>
              </p:ext>
            </p:extLst>
          </p:nvPr>
        </p:nvGraphicFramePr>
        <p:xfrm>
          <a:off x="10351764" y="3949820"/>
          <a:ext cx="5524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5" name="Equation" r:id="rId11" imgW="355320" imgH="304560" progId="Equation.DSMT4">
                  <p:embed/>
                </p:oleObj>
              </mc:Choice>
              <mc:Fallback>
                <p:oleObj name="Equation" r:id="rId11" imgW="355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51764" y="3949820"/>
                        <a:ext cx="5524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9" name="Рисунок 38" descr="png..png"/>
          <p:cNvPicPr>
            <a:picLocks noChangeAspect="1"/>
          </p:cNvPicPr>
          <p:nvPr/>
        </p:nvPicPr>
        <p:blipFill>
          <a:blip r:embed="rId1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Заголовок 1"/>
          <p:cNvSpPr>
            <a:spLocks noGrp="1"/>
          </p:cNvSpPr>
          <p:nvPr>
            <p:ph type="title"/>
          </p:nvPr>
        </p:nvSpPr>
        <p:spPr>
          <a:xfrm>
            <a:off x="2855093" y="83675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Алгоритм </a:t>
            </a:r>
            <a:r>
              <a:rPr lang="ru-RU" sz="3200" dirty="0" err="1"/>
              <a:t>Флойда-Уоршелла</a:t>
            </a:r>
            <a:r>
              <a:rPr lang="en-US" sz="3200" dirty="0"/>
              <a:t> (</a:t>
            </a:r>
            <a:r>
              <a:rPr lang="ru-RU" sz="3200" dirty="0" err="1"/>
              <a:t>Варшалла</a:t>
            </a:r>
            <a:r>
              <a:rPr lang="ru-RU" sz="3200" dirty="0"/>
              <a:t>) </a:t>
            </a:r>
          </a:p>
        </p:txBody>
      </p:sp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760109"/>
              </p:ext>
            </p:extLst>
          </p:nvPr>
        </p:nvGraphicFramePr>
        <p:xfrm>
          <a:off x="8415864" y="662563"/>
          <a:ext cx="3625171" cy="130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" name="Equation" r:id="rId14" imgW="3213000" imgH="1155600" progId="Equation.DSMT4">
                  <p:embed/>
                </p:oleObj>
              </mc:Choice>
              <mc:Fallback>
                <p:oleObj name="Equation" r:id="rId14" imgW="321300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415864" y="662563"/>
                        <a:ext cx="3625171" cy="130234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127075" y="1262076"/>
            <a:ext cx="7593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/>
              <a:t>Веса дуг орграфа могут быть отрицательными, но предполагается, что нет контуров отрицательного веса.</a:t>
            </a:r>
          </a:p>
        </p:txBody>
      </p:sp>
    </p:spTree>
    <p:extLst>
      <p:ext uri="{BB962C8B-B14F-4D97-AF65-F5344CB8AC3E}">
        <p14:creationId xmlns:p14="http://schemas.microsoft.com/office/powerpoint/2010/main" val="229050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7" grpId="0"/>
      <p:bldP spid="20" grpId="0" animBg="1"/>
      <p:bldP spid="21" grpId="0"/>
      <p:bldP spid="22" grpId="0" animBg="1"/>
      <p:bldP spid="23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17585" y="936399"/>
            <a:ext cx="8479766" cy="45243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3200" baseline="-25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ij</a:t>
            </a:r>
            <a:endParaRPr lang="en-US" sz="3200" baseline="-25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range(n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]&lt;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ru-RU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				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]=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</a:t>
            </a:r>
            <a:r>
              <a:rPr lang="en-US" sz="3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endParaRPr lang="ru-RU" sz="320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593945" y="205751"/>
            <a:ext cx="6481814" cy="456812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Алгоритм </a:t>
            </a:r>
            <a:r>
              <a:rPr lang="ru-RU" sz="3200" b="1" dirty="0" err="1"/>
              <a:t>Флойда-Уоршелла</a:t>
            </a:r>
            <a:r>
              <a:rPr lang="en-US" sz="3200" b="1" dirty="0"/>
              <a:t> (</a:t>
            </a:r>
            <a:r>
              <a:rPr lang="ru-RU" sz="3200" b="1" dirty="0" err="1"/>
              <a:t>Варшалла</a:t>
            </a:r>
            <a:r>
              <a:rPr lang="ru-RU" sz="3200" b="1" dirty="0"/>
              <a:t>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0113" y="6011146"/>
            <a:ext cx="225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Время работы: </a:t>
            </a:r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870292"/>
              </p:ext>
            </p:extLst>
          </p:nvPr>
        </p:nvGraphicFramePr>
        <p:xfrm>
          <a:off x="3058587" y="6011146"/>
          <a:ext cx="776265" cy="53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4" imgW="495000" imgH="342720" progId="Equation.DSMT4">
                  <p:embed/>
                </p:oleObj>
              </mc:Choice>
              <mc:Fallback>
                <p:oleObj name="Equation" r:id="rId4" imgW="4950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8587" y="6011146"/>
                        <a:ext cx="776265" cy="537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371564"/>
              </p:ext>
            </p:extLst>
          </p:nvPr>
        </p:nvGraphicFramePr>
        <p:xfrm>
          <a:off x="8122566" y="285226"/>
          <a:ext cx="3625171" cy="130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6" imgW="3213000" imgH="1155600" progId="Equation.DSMT4">
                  <p:embed/>
                </p:oleObj>
              </mc:Choice>
              <mc:Fallback>
                <p:oleObj name="Equation" r:id="rId6" imgW="321300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22566" y="285226"/>
                        <a:ext cx="3625171" cy="130234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37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0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1475117" y="284774"/>
            <a:ext cx="7997659" cy="946756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Кратчайший маршрут между всеми парами вершин</a:t>
            </a:r>
            <a:br>
              <a:rPr lang="ru-RU" sz="2400" dirty="0"/>
            </a:br>
            <a:r>
              <a:rPr lang="ru-RU" sz="2400" dirty="0"/>
              <a:t> </a:t>
            </a:r>
            <a:r>
              <a:rPr lang="ru-RU" sz="1800" dirty="0"/>
              <a:t>допускаются дуги отрицательного веса, но нет контуров отрицательного веса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181504" y="1664515"/>
            <a:ext cx="1382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O(n</a:t>
            </a:r>
            <a:r>
              <a:rPr lang="en-US" sz="2400" b="1" baseline="30000" dirty="0"/>
              <a:t>2</a:t>
            </a:r>
            <a:r>
              <a:rPr lang="en-US" sz="2400" b="1" dirty="0"/>
              <a:t>m)</a:t>
            </a:r>
            <a:endParaRPr lang="ru-RU" sz="24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81505" y="2708148"/>
            <a:ext cx="1878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O(nm log m)</a:t>
            </a:r>
            <a:endParaRPr lang="ru-RU" sz="24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67065" y="4266144"/>
            <a:ext cx="2793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O(n</a:t>
            </a:r>
            <a:r>
              <a:rPr lang="ru-RU" sz="2400" b="1" baseline="30000" dirty="0"/>
              <a:t>3</a:t>
            </a:r>
            <a:r>
              <a:rPr lang="en-US" sz="2400" b="1" dirty="0"/>
              <a:t>)</a:t>
            </a:r>
            <a:endParaRPr lang="ru-RU" sz="2400" b="1" dirty="0"/>
          </a:p>
          <a:p>
            <a:r>
              <a:rPr lang="ru-RU" sz="2400" b="1" dirty="0"/>
              <a:t> </a:t>
            </a:r>
            <a:r>
              <a:rPr lang="ru-RU" sz="2400" dirty="0"/>
              <a:t>память  - </a:t>
            </a:r>
            <a:r>
              <a:rPr lang="en-US" sz="2400" dirty="0"/>
              <a:t>O(n</a:t>
            </a:r>
            <a:r>
              <a:rPr lang="ru-RU" sz="2400" baseline="30000" dirty="0"/>
              <a:t>2</a:t>
            </a:r>
            <a:r>
              <a:rPr lang="en-US" sz="2400" dirty="0"/>
              <a:t>)</a:t>
            </a:r>
            <a:endParaRPr lang="ru-RU" sz="2400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49543"/>
              </p:ext>
            </p:extLst>
          </p:nvPr>
        </p:nvGraphicFramePr>
        <p:xfrm>
          <a:off x="1381243" y="1231530"/>
          <a:ext cx="8091533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Запуск из каждой вершины алгоритма 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Форда-Беллмана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Метод потенциалов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сведения задачи к неотрицательным весам и последующее применение алгоритма 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</a:rPr>
                        <a:t>Дейкстры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 (реализация</a:t>
                      </a:r>
                      <a:r>
                        <a:rPr lang="ru-RU" sz="2000" baseline="0" dirty="0">
                          <a:solidFill>
                            <a:schemeClr val="tx1"/>
                          </a:solidFill>
                        </a:rPr>
                        <a:t> интерфейса приоритетной очереди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на бинарной куче)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Алгоритм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</a:rPr>
                        <a:t>Флойда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ru-RU" sz="2000" b="1" dirty="0" err="1">
                          <a:solidFill>
                            <a:schemeClr val="tx1"/>
                          </a:solidFill>
                        </a:rPr>
                        <a:t>Уоршелла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65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30306"/>
            <a:ext cx="10502153" cy="126038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9237" y="2789279"/>
            <a:ext cx="9998016" cy="538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sng" strike="noStrike" cap="none" normalizeH="0" baseline="0" dirty="0">
                <a:ln>
                  <a:noFill/>
                </a:ln>
                <a:solidFill>
                  <a:srgbClr val="0B2C59"/>
                </a:solidFill>
                <a:effectLst/>
                <a:latin typeface="SFMono-Regular"/>
                <a:hlinkClick r:id="rId2"/>
              </a:rPr>
              <a:t>0.10 Кратчайший путь. Алгоритм </a:t>
            </a:r>
            <a:r>
              <a:rPr kumimoji="0" lang="ru-RU" altLang="ru-RU" sz="3200" b="0" i="0" u="sng" strike="noStrike" cap="none" normalizeH="0" baseline="0" dirty="0" err="1">
                <a:ln>
                  <a:noFill/>
                </a:ln>
                <a:solidFill>
                  <a:srgbClr val="0B2C59"/>
                </a:solidFill>
                <a:effectLst/>
                <a:latin typeface="SFMono-Regular"/>
                <a:hlinkClick r:id="rId2"/>
              </a:rPr>
              <a:t>Дейкстры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85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9917" y="202359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</a:t>
            </a:r>
            <a:r>
              <a:rPr lang="en-US" dirty="0"/>
              <a:t>1</a:t>
            </a:r>
            <a:r>
              <a:rPr lang="ru-RU" dirty="0"/>
              <a:t> год</a:t>
            </a:r>
          </a:p>
        </p:txBody>
      </p:sp>
    </p:spTree>
    <p:extLst>
      <p:ext uri="{BB962C8B-B14F-4D97-AF65-F5344CB8AC3E}">
        <p14:creationId xmlns:p14="http://schemas.microsoft.com/office/powerpoint/2010/main" val="387930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422209" y="2016177"/>
            <a:ext cx="180867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ориентированная цепь</a:t>
            </a:r>
          </a:p>
          <a:p>
            <a:r>
              <a:rPr lang="ru-RU" dirty="0"/>
              <a:t>1, 2, 4, 3, 1, 3, 5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22047" y="4493676"/>
            <a:ext cx="121219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путь</a:t>
            </a:r>
          </a:p>
          <a:p>
            <a:r>
              <a:rPr lang="ru-RU" dirty="0"/>
              <a:t>1, 2, 4, 3, 5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365678" y="423170"/>
            <a:ext cx="19846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ориентированный маршрут</a:t>
            </a:r>
          </a:p>
          <a:p>
            <a:r>
              <a:rPr lang="ru-RU" dirty="0"/>
              <a:t>1, 2, 4, 3, 2, 4, 3, 5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9267943" y="234368"/>
            <a:ext cx="1952899" cy="1539931"/>
            <a:chOff x="9578140" y="285006"/>
            <a:chExt cx="2444327" cy="2116137"/>
          </a:xfrm>
        </p:grpSpPr>
        <p:sp>
          <p:nvSpPr>
            <p:cNvPr id="4" name="Овал 3"/>
            <p:cNvSpPr/>
            <p:nvPr/>
          </p:nvSpPr>
          <p:spPr>
            <a:xfrm>
              <a:off x="9578140" y="726787"/>
              <a:ext cx="412377" cy="41237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11610090" y="796462"/>
              <a:ext cx="412377" cy="412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10530789" y="285006"/>
              <a:ext cx="412377" cy="412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/>
            <p:cNvCxnSpPr>
              <a:stCxn id="5" idx="0"/>
              <a:endCxn id="20" idx="4"/>
            </p:cNvCxnSpPr>
            <p:nvPr/>
          </p:nvCxnSpPr>
          <p:spPr>
            <a:xfrm flipV="1">
              <a:off x="10736978" y="697381"/>
              <a:ext cx="0" cy="5114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5" idx="4"/>
              <a:endCxn id="11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5" idx="2"/>
              <a:endCxn id="4" idx="5"/>
            </p:cNvCxnSpPr>
            <p:nvPr/>
          </p:nvCxnSpPr>
          <p:spPr>
            <a:xfrm flipH="1" flipV="1">
              <a:off x="9930125" y="1078773"/>
              <a:ext cx="600663" cy="3362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6" idx="3"/>
              <a:endCxn id="5" idx="6"/>
            </p:cNvCxnSpPr>
            <p:nvPr/>
          </p:nvCxnSpPr>
          <p:spPr>
            <a:xfrm flipH="1">
              <a:off x="10943165" y="1148446"/>
              <a:ext cx="727317" cy="26657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4" idx="0"/>
            </p:cNvCxnSpPr>
            <p:nvPr/>
          </p:nvCxnSpPr>
          <p:spPr>
            <a:xfrm flipV="1">
              <a:off x="9784329" y="507728"/>
              <a:ext cx="754061" cy="2190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20" idx="6"/>
              <a:endCxn id="6" idx="1"/>
            </p:cNvCxnSpPr>
            <p:nvPr/>
          </p:nvCxnSpPr>
          <p:spPr>
            <a:xfrm>
              <a:off x="10943165" y="491194"/>
              <a:ext cx="727317" cy="36565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Скругленная соединительная линия 39"/>
            <p:cNvCxnSpPr>
              <a:stCxn id="4" idx="3"/>
              <a:endCxn id="5" idx="3"/>
            </p:cNvCxnSpPr>
            <p:nvPr/>
          </p:nvCxnSpPr>
          <p:spPr>
            <a:xfrm rot="16200000" flipH="1">
              <a:off x="9873831" y="843474"/>
              <a:ext cx="482050" cy="952649"/>
            </a:xfrm>
            <a:prstGeom prst="curvedConnector3">
              <a:avLst>
                <a:gd name="adj1" fmla="val 1776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7894530" y="5834075"/>
            <a:ext cx="9845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контур</a:t>
            </a:r>
          </a:p>
          <a:p>
            <a:r>
              <a:rPr lang="ru-RU" dirty="0"/>
              <a:t>2, 4, 3, 2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ФПИ БГУ</a:t>
            </a:r>
          </a:p>
        </p:txBody>
      </p:sp>
      <p:grpSp>
        <p:nvGrpSpPr>
          <p:cNvPr id="28" name="Группа 27"/>
          <p:cNvGrpSpPr/>
          <p:nvPr/>
        </p:nvGrpSpPr>
        <p:grpSpPr>
          <a:xfrm>
            <a:off x="9244499" y="1888347"/>
            <a:ext cx="1935711" cy="1512483"/>
            <a:chOff x="9465546" y="327017"/>
            <a:chExt cx="2543443" cy="2074126"/>
          </a:xfrm>
        </p:grpSpPr>
        <p:sp>
          <p:nvSpPr>
            <p:cNvPr id="29" name="Овал 28"/>
            <p:cNvSpPr/>
            <p:nvPr/>
          </p:nvSpPr>
          <p:spPr>
            <a:xfrm>
              <a:off x="9465546" y="816751"/>
              <a:ext cx="412377" cy="41237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2" name="Овал 31"/>
            <p:cNvSpPr/>
            <p:nvPr/>
          </p:nvSpPr>
          <p:spPr>
            <a:xfrm>
              <a:off x="11596612" y="816751"/>
              <a:ext cx="412377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10520813" y="327017"/>
              <a:ext cx="412377" cy="4123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9" name="Прямая со стрелкой 38"/>
            <p:cNvCxnSpPr>
              <a:stCxn id="31" idx="0"/>
              <a:endCxn id="36" idx="4"/>
            </p:cNvCxnSpPr>
            <p:nvPr/>
          </p:nvCxnSpPr>
          <p:spPr>
            <a:xfrm flipH="1" flipV="1">
              <a:off x="10727002" y="739394"/>
              <a:ext cx="9976" cy="4694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1" idx="4"/>
              <a:endCxn id="34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31" idx="2"/>
              <a:endCxn id="29" idx="5"/>
            </p:cNvCxnSpPr>
            <p:nvPr/>
          </p:nvCxnSpPr>
          <p:spPr>
            <a:xfrm flipH="1" flipV="1">
              <a:off x="9817532" y="1168736"/>
              <a:ext cx="713257" cy="2462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32" idx="3"/>
              <a:endCxn id="31" idx="6"/>
            </p:cNvCxnSpPr>
            <p:nvPr/>
          </p:nvCxnSpPr>
          <p:spPr>
            <a:xfrm flipH="1">
              <a:off x="10943165" y="1168736"/>
              <a:ext cx="713838" cy="24629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 стрелкой 45"/>
            <p:cNvCxnSpPr>
              <a:stCxn id="29" idx="7"/>
              <a:endCxn id="36" idx="2"/>
            </p:cNvCxnSpPr>
            <p:nvPr/>
          </p:nvCxnSpPr>
          <p:spPr>
            <a:xfrm flipV="1">
              <a:off x="9817532" y="533206"/>
              <a:ext cx="703282" cy="3439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 стрелкой 46"/>
            <p:cNvCxnSpPr>
              <a:stCxn id="36" idx="6"/>
              <a:endCxn id="32" idx="1"/>
            </p:cNvCxnSpPr>
            <p:nvPr/>
          </p:nvCxnSpPr>
          <p:spPr>
            <a:xfrm>
              <a:off x="10933190" y="533206"/>
              <a:ext cx="723813" cy="3439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Скругленная соединительная линия 47"/>
            <p:cNvCxnSpPr>
              <a:stCxn id="29" idx="3"/>
              <a:endCxn id="31" idx="3"/>
            </p:cNvCxnSpPr>
            <p:nvPr/>
          </p:nvCxnSpPr>
          <p:spPr>
            <a:xfrm rot="16200000" flipH="1">
              <a:off x="9862514" y="832158"/>
              <a:ext cx="392088" cy="1065243"/>
            </a:xfrm>
            <a:prstGeom prst="curvedConnector3">
              <a:avLst>
                <a:gd name="adj1" fmla="val 195356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Группа 48"/>
          <p:cNvGrpSpPr/>
          <p:nvPr/>
        </p:nvGrpSpPr>
        <p:grpSpPr>
          <a:xfrm>
            <a:off x="9350313" y="3539259"/>
            <a:ext cx="1728774" cy="1599338"/>
            <a:chOff x="9481918" y="141132"/>
            <a:chExt cx="2411505" cy="2260011"/>
          </a:xfrm>
        </p:grpSpPr>
        <p:sp>
          <p:nvSpPr>
            <p:cNvPr id="50" name="Овал 49"/>
            <p:cNvSpPr/>
            <p:nvPr/>
          </p:nvSpPr>
          <p:spPr>
            <a:xfrm>
              <a:off x="9481918" y="545450"/>
              <a:ext cx="412377" cy="4123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Овал 50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11481046" y="488393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Овал 52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4" name="Овал 53"/>
            <p:cNvSpPr/>
            <p:nvPr/>
          </p:nvSpPr>
          <p:spPr>
            <a:xfrm>
              <a:off x="10521233" y="141132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5" name="Прямая со стрелкой 54"/>
            <p:cNvCxnSpPr>
              <a:stCxn id="51" idx="0"/>
              <a:endCxn id="54" idx="4"/>
            </p:cNvCxnSpPr>
            <p:nvPr/>
          </p:nvCxnSpPr>
          <p:spPr>
            <a:xfrm flipH="1" flipV="1">
              <a:off x="10727422" y="553508"/>
              <a:ext cx="9556" cy="6553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51" idx="4"/>
              <a:endCxn id="53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51" idx="2"/>
              <a:endCxn id="50" idx="5"/>
            </p:cNvCxnSpPr>
            <p:nvPr/>
          </p:nvCxnSpPr>
          <p:spPr>
            <a:xfrm flipH="1" flipV="1">
              <a:off x="9833904" y="897435"/>
              <a:ext cx="696885" cy="517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52" idx="3"/>
              <a:endCxn id="51" idx="6"/>
            </p:cNvCxnSpPr>
            <p:nvPr/>
          </p:nvCxnSpPr>
          <p:spPr>
            <a:xfrm flipH="1">
              <a:off x="10943166" y="840378"/>
              <a:ext cx="598271" cy="5746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50" idx="7"/>
              <a:endCxn id="54" idx="2"/>
            </p:cNvCxnSpPr>
            <p:nvPr/>
          </p:nvCxnSpPr>
          <p:spPr>
            <a:xfrm flipV="1">
              <a:off x="9833904" y="347320"/>
              <a:ext cx="687329" cy="25852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54" idx="6"/>
              <a:endCxn id="52" idx="1"/>
            </p:cNvCxnSpPr>
            <p:nvPr/>
          </p:nvCxnSpPr>
          <p:spPr>
            <a:xfrm>
              <a:off x="10933610" y="347320"/>
              <a:ext cx="607827" cy="2014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Скругленная соединительная линия 60"/>
            <p:cNvCxnSpPr>
              <a:stCxn id="50" idx="3"/>
              <a:endCxn id="51" idx="3"/>
            </p:cNvCxnSpPr>
            <p:nvPr/>
          </p:nvCxnSpPr>
          <p:spPr>
            <a:xfrm rot="16200000" flipH="1">
              <a:off x="9735050" y="704693"/>
              <a:ext cx="663388" cy="1048871"/>
            </a:xfrm>
            <a:prstGeom prst="curvedConnector3">
              <a:avLst>
                <a:gd name="adj1" fmla="val 111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Прямоугольник 11"/>
          <p:cNvSpPr/>
          <p:nvPr/>
        </p:nvSpPr>
        <p:spPr>
          <a:xfrm>
            <a:off x="451224" y="133170"/>
            <a:ext cx="6700073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ориентированного графа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ориентированный маршрут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ориентированная цепь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b="1" dirty="0"/>
              <a:t>ориентированный цикл</a:t>
            </a:r>
          </a:p>
          <a:p>
            <a:pPr algn="just"/>
            <a:r>
              <a:rPr lang="ru-RU" sz="2000" dirty="0"/>
              <a:t>вводятся идентично тому, как это было сделано для графа.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51225" y="2251990"/>
            <a:ext cx="670007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u="sng" dirty="0"/>
              <a:t>Определение 5. </a:t>
            </a:r>
            <a:endParaRPr lang="en-US" sz="2400" u="sng" dirty="0"/>
          </a:p>
          <a:p>
            <a:pPr lvl="1" algn="just"/>
            <a:r>
              <a:rPr lang="ru-RU" sz="2000" b="1" dirty="0"/>
              <a:t>Путь</a:t>
            </a:r>
            <a:r>
              <a:rPr lang="ru-RU" sz="2000" dirty="0"/>
              <a:t> в орграфе - ориентированный маршрут, </a:t>
            </a:r>
            <a:r>
              <a:rPr lang="ru-RU" sz="2000" u="sng" dirty="0"/>
              <a:t>в котором каждая вершина встречается не более одного раза</a:t>
            </a:r>
            <a:r>
              <a:rPr lang="ru-RU" sz="2000" dirty="0"/>
              <a:t>.  </a:t>
            </a:r>
            <a:endParaRPr lang="en-US" sz="2000" dirty="0"/>
          </a:p>
          <a:p>
            <a:pPr algn="just"/>
            <a:endParaRPr lang="ru-RU" sz="2000" dirty="0"/>
          </a:p>
          <a:p>
            <a:pPr lvl="1" algn="just"/>
            <a:r>
              <a:rPr lang="ru-RU" sz="2000" dirty="0"/>
              <a:t>Замкнутый путь называется </a:t>
            </a:r>
            <a:r>
              <a:rPr lang="ru-RU" sz="2000" b="1" dirty="0"/>
              <a:t>контуром</a:t>
            </a:r>
            <a:r>
              <a:rPr lang="ru-RU" sz="2000" dirty="0"/>
              <a:t>.</a:t>
            </a:r>
          </a:p>
        </p:txBody>
      </p:sp>
      <p:grpSp>
        <p:nvGrpSpPr>
          <p:cNvPr id="62" name="Группа 61"/>
          <p:cNvGrpSpPr/>
          <p:nvPr/>
        </p:nvGrpSpPr>
        <p:grpSpPr>
          <a:xfrm>
            <a:off x="9393079" y="5236163"/>
            <a:ext cx="1655104" cy="1512381"/>
            <a:chOff x="9481918" y="141132"/>
            <a:chExt cx="2411505" cy="2260011"/>
          </a:xfrm>
        </p:grpSpPr>
        <p:sp>
          <p:nvSpPr>
            <p:cNvPr id="63" name="Овал 62"/>
            <p:cNvSpPr/>
            <p:nvPr/>
          </p:nvSpPr>
          <p:spPr>
            <a:xfrm>
              <a:off x="9481918" y="545450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4" name="Овал 63"/>
            <p:cNvSpPr/>
            <p:nvPr/>
          </p:nvSpPr>
          <p:spPr>
            <a:xfrm>
              <a:off x="10530789" y="1208838"/>
              <a:ext cx="412377" cy="4123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11481046" y="488393"/>
              <a:ext cx="412377" cy="4123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547540" y="1988767"/>
              <a:ext cx="412377" cy="4123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521233" y="141132"/>
              <a:ext cx="412377" cy="412376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8" name="Прямая со стрелкой 67"/>
            <p:cNvCxnSpPr>
              <a:stCxn id="64" idx="0"/>
              <a:endCxn id="67" idx="4"/>
            </p:cNvCxnSpPr>
            <p:nvPr/>
          </p:nvCxnSpPr>
          <p:spPr>
            <a:xfrm flipH="1" flipV="1">
              <a:off x="10727422" y="553508"/>
              <a:ext cx="9556" cy="6553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64" idx="4"/>
              <a:endCxn id="66" idx="0"/>
            </p:cNvCxnSpPr>
            <p:nvPr/>
          </p:nvCxnSpPr>
          <p:spPr>
            <a:xfrm>
              <a:off x="10736978" y="1621214"/>
              <a:ext cx="16751" cy="367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 стрелкой 69"/>
            <p:cNvCxnSpPr>
              <a:stCxn id="64" idx="2"/>
              <a:endCxn id="63" idx="5"/>
            </p:cNvCxnSpPr>
            <p:nvPr/>
          </p:nvCxnSpPr>
          <p:spPr>
            <a:xfrm flipH="1" flipV="1">
              <a:off x="9833904" y="897435"/>
              <a:ext cx="696885" cy="5175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65" idx="3"/>
              <a:endCxn id="64" idx="6"/>
            </p:cNvCxnSpPr>
            <p:nvPr/>
          </p:nvCxnSpPr>
          <p:spPr>
            <a:xfrm flipH="1">
              <a:off x="10943166" y="840378"/>
              <a:ext cx="598271" cy="57464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 стрелкой 71"/>
            <p:cNvCxnSpPr>
              <a:stCxn id="63" idx="7"/>
              <a:endCxn id="67" idx="2"/>
            </p:cNvCxnSpPr>
            <p:nvPr/>
          </p:nvCxnSpPr>
          <p:spPr>
            <a:xfrm flipV="1">
              <a:off x="9833904" y="347320"/>
              <a:ext cx="687329" cy="2585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>
              <a:stCxn id="67" idx="6"/>
              <a:endCxn id="65" idx="1"/>
            </p:cNvCxnSpPr>
            <p:nvPr/>
          </p:nvCxnSpPr>
          <p:spPr>
            <a:xfrm>
              <a:off x="10933610" y="347320"/>
              <a:ext cx="607827" cy="2014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кругленная соединительная линия 73"/>
            <p:cNvCxnSpPr>
              <a:stCxn id="63" idx="3"/>
              <a:endCxn id="64" idx="3"/>
            </p:cNvCxnSpPr>
            <p:nvPr/>
          </p:nvCxnSpPr>
          <p:spPr>
            <a:xfrm rot="16200000" flipH="1">
              <a:off x="9735050" y="704693"/>
              <a:ext cx="663388" cy="1048871"/>
            </a:xfrm>
            <a:prstGeom prst="curvedConnector3">
              <a:avLst>
                <a:gd name="adj1" fmla="val 11113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46173"/>
              </p:ext>
            </p:extLst>
          </p:nvPr>
        </p:nvGraphicFramePr>
        <p:xfrm>
          <a:off x="1031515" y="4255068"/>
          <a:ext cx="53917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граф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орграф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маршрут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ориентированный маршрут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ориентированная 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ориентированный 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простая цепь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путь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простой цикл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контур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" name="Прямая соединительная линия 2"/>
          <p:cNvCxnSpPr/>
          <p:nvPr/>
        </p:nvCxnSpPr>
        <p:spPr>
          <a:xfrm>
            <a:off x="7228256" y="0"/>
            <a:ext cx="25879" cy="6761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0157" y="34940"/>
            <a:ext cx="7691687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Кратчайший маршрут. Отрицательные веса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3128" y="5198194"/>
            <a:ext cx="1143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 общем случае, когда допускаются циклы (контуры) отрицательного веса, задача нахождения кратчайшей простой цепи (кратчайшего пути) между заданной парой вершин остаётся корректной, но становится </a:t>
            </a:r>
            <a:r>
              <a:rPr lang="ru-RU" sz="2000" b="1" dirty="0"/>
              <a:t>NP-трудной </a:t>
            </a:r>
            <a:r>
              <a:rPr lang="ru-RU" sz="2000" dirty="0"/>
              <a:t>(она не менее трудна, чем </a:t>
            </a:r>
            <a:r>
              <a:rPr lang="en-US" sz="2000" dirty="0"/>
              <a:t>NP-</a:t>
            </a:r>
            <a:r>
              <a:rPr lang="ru-RU" sz="2000" dirty="0"/>
              <a:t>полная задача о гамильтоновой цепи).</a:t>
            </a:r>
          </a:p>
        </p:txBody>
      </p:sp>
      <p:grpSp>
        <p:nvGrpSpPr>
          <p:cNvPr id="98" name="Группа 97"/>
          <p:cNvGrpSpPr/>
          <p:nvPr/>
        </p:nvGrpSpPr>
        <p:grpSpPr>
          <a:xfrm>
            <a:off x="2973906" y="3693381"/>
            <a:ext cx="4328725" cy="1253130"/>
            <a:chOff x="1645681" y="2034354"/>
            <a:chExt cx="5420703" cy="1742676"/>
          </a:xfrm>
          <a:noFill/>
        </p:grpSpPr>
        <p:sp>
          <p:nvSpPr>
            <p:cNvPr id="39" name="Овал 38"/>
            <p:cNvSpPr/>
            <p:nvPr/>
          </p:nvSpPr>
          <p:spPr>
            <a:xfrm>
              <a:off x="2652546" y="3066822"/>
              <a:ext cx="451928" cy="44823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35143" y="3066822"/>
              <a:ext cx="451928" cy="44823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4963282" y="2248661"/>
              <a:ext cx="475129" cy="44823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92125" y="3061118"/>
              <a:ext cx="451928" cy="44823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5555831" y="3061118"/>
              <a:ext cx="475129" cy="44823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6591255" y="3060303"/>
              <a:ext cx="475129" cy="44823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7" name="Прямая соединительная линия 46"/>
            <p:cNvCxnSpPr>
              <a:stCxn id="39" idx="6"/>
              <a:endCxn id="40" idx="2"/>
            </p:cNvCxnSpPr>
            <p:nvPr/>
          </p:nvCxnSpPr>
          <p:spPr>
            <a:xfrm>
              <a:off x="3104474" y="3290941"/>
              <a:ext cx="530669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40" idx="6"/>
              <a:endCxn id="43" idx="2"/>
            </p:cNvCxnSpPr>
            <p:nvPr/>
          </p:nvCxnSpPr>
          <p:spPr>
            <a:xfrm flipV="1">
              <a:off x="4087071" y="3285237"/>
              <a:ext cx="505054" cy="5704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stCxn id="43" idx="6"/>
              <a:endCxn id="44" idx="2"/>
            </p:cNvCxnSpPr>
            <p:nvPr/>
          </p:nvCxnSpPr>
          <p:spPr>
            <a:xfrm>
              <a:off x="5044053" y="3285237"/>
              <a:ext cx="511779" cy="0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2" idx="5"/>
              <a:endCxn id="44" idx="0"/>
            </p:cNvCxnSpPr>
            <p:nvPr/>
          </p:nvCxnSpPr>
          <p:spPr>
            <a:xfrm>
              <a:off x="5368830" y="2631254"/>
              <a:ext cx="424566" cy="429864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42" idx="6"/>
              <a:endCxn id="41" idx="2"/>
            </p:cNvCxnSpPr>
            <p:nvPr/>
          </p:nvCxnSpPr>
          <p:spPr>
            <a:xfrm>
              <a:off x="5438410" y="2472780"/>
              <a:ext cx="799372" cy="15564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endCxn id="44" idx="0"/>
            </p:cNvCxnSpPr>
            <p:nvPr/>
          </p:nvCxnSpPr>
          <p:spPr>
            <a:xfrm flipH="1">
              <a:off x="5793396" y="2689452"/>
              <a:ext cx="608322" cy="371666"/>
            </a:xfrm>
            <a:prstGeom prst="line">
              <a:avLst/>
            </a:prstGeom>
            <a:grp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4" idx="6"/>
              <a:endCxn id="45" idx="2"/>
            </p:cNvCxnSpPr>
            <p:nvPr/>
          </p:nvCxnSpPr>
          <p:spPr>
            <a:xfrm flipV="1">
              <a:off x="6030960" y="3284421"/>
              <a:ext cx="560295" cy="815"/>
            </a:xfrm>
            <a:prstGeom prst="line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207072" y="3235812"/>
              <a:ext cx="377790" cy="51361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8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159189" y="3263415"/>
              <a:ext cx="466115" cy="51361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25133" y="2034354"/>
              <a:ext cx="466115" cy="51361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7557" y="2748610"/>
              <a:ext cx="377790" cy="51361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85092" y="2696897"/>
              <a:ext cx="377790" cy="51361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157775" y="3231450"/>
              <a:ext cx="377790" cy="51361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182198" y="3231450"/>
              <a:ext cx="377790" cy="51361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3</a:t>
              </a:r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1645681" y="3006608"/>
              <a:ext cx="1024167" cy="513615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start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  <p:sp>
          <p:nvSpPr>
            <p:cNvPr id="41" name="Овал 40"/>
            <p:cNvSpPr/>
            <p:nvPr/>
          </p:nvSpPr>
          <p:spPr>
            <a:xfrm>
              <a:off x="6237783" y="2264226"/>
              <a:ext cx="475129" cy="44823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97" name="Группа 96"/>
          <p:cNvGrpSpPr/>
          <p:nvPr/>
        </p:nvGrpSpPr>
        <p:grpSpPr>
          <a:xfrm>
            <a:off x="4270445" y="2116263"/>
            <a:ext cx="2795332" cy="723117"/>
            <a:chOff x="6894206" y="4238244"/>
            <a:chExt cx="2795332" cy="723117"/>
          </a:xfrm>
          <a:noFill/>
        </p:grpSpPr>
        <p:cxnSp>
          <p:nvCxnSpPr>
            <p:cNvPr id="34" name="Скругленная соединительная линия 33"/>
            <p:cNvCxnSpPr/>
            <p:nvPr/>
          </p:nvCxnSpPr>
          <p:spPr>
            <a:xfrm rot="5400000">
              <a:off x="8318267" y="4218111"/>
              <a:ext cx="10285" cy="871907"/>
            </a:xfrm>
            <a:prstGeom prst="curvedConnector3">
              <a:avLst>
                <a:gd name="adj1" fmla="val 2322654"/>
              </a:avLst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Овал 86"/>
            <p:cNvSpPr/>
            <p:nvPr/>
          </p:nvSpPr>
          <p:spPr>
            <a:xfrm>
              <a:off x="6894206" y="4404092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" name="Овал 87"/>
            <p:cNvSpPr/>
            <p:nvPr/>
          </p:nvSpPr>
          <p:spPr>
            <a:xfrm>
              <a:off x="7766113" y="4410412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9" name="Овал 88"/>
            <p:cNvSpPr/>
            <p:nvPr/>
          </p:nvSpPr>
          <p:spPr>
            <a:xfrm>
              <a:off x="8638020" y="4400127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138146" y="4238244"/>
              <a:ext cx="37221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</a:p>
          </p:txBody>
        </p:sp>
        <p:cxnSp>
          <p:nvCxnSpPr>
            <p:cNvPr id="92" name="Прямая соединительная линия 91"/>
            <p:cNvCxnSpPr>
              <a:stCxn id="87" idx="6"/>
              <a:endCxn id="88" idx="2"/>
            </p:cNvCxnSpPr>
            <p:nvPr/>
          </p:nvCxnSpPr>
          <p:spPr>
            <a:xfrm>
              <a:off x="7207971" y="4541820"/>
              <a:ext cx="558142" cy="632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stCxn id="88" idx="6"/>
              <a:endCxn id="89" idx="2"/>
            </p:cNvCxnSpPr>
            <p:nvPr/>
          </p:nvCxnSpPr>
          <p:spPr>
            <a:xfrm flipV="1">
              <a:off x="8079878" y="4537855"/>
              <a:ext cx="558142" cy="1028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8131006" y="4592029"/>
              <a:ext cx="37221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</a:p>
          </p:txBody>
        </p:sp>
        <p:sp>
          <p:nvSpPr>
            <p:cNvPr id="95" name="Овал 94"/>
            <p:cNvSpPr/>
            <p:nvPr/>
          </p:nvSpPr>
          <p:spPr>
            <a:xfrm>
              <a:off x="9375773" y="4388721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54" name="Прямая соединительная линия 53"/>
            <p:cNvCxnSpPr>
              <a:stCxn id="89" idx="6"/>
              <a:endCxn id="95" idx="2"/>
            </p:cNvCxnSpPr>
            <p:nvPr/>
          </p:nvCxnSpPr>
          <p:spPr>
            <a:xfrm flipV="1">
              <a:off x="8951785" y="4526449"/>
              <a:ext cx="423988" cy="1140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>
            <a:off x="237308" y="611367"/>
            <a:ext cx="10987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Если </a:t>
            </a:r>
            <a:r>
              <a:rPr lang="ru-RU" sz="2000" u="sng" dirty="0"/>
              <a:t>в графе есть рёбра отрицательного веса</a:t>
            </a:r>
            <a:r>
              <a:rPr lang="ru-RU" sz="2000" dirty="0"/>
              <a:t>, то, заменяя ребро на две противоположно направленные дуги такого же веса, получаем контур отрицательно веса, </a:t>
            </a:r>
            <a:r>
              <a:rPr lang="ru-RU" sz="2000" u="sng" dirty="0"/>
              <a:t>задача построения кратчайшего маршрута не имеет решения</a:t>
            </a:r>
            <a:r>
              <a:rPr lang="ru-RU" sz="2000" dirty="0"/>
              <a:t>. </a:t>
            </a:r>
            <a:endParaRPr lang="en-US" sz="2000" dirty="0"/>
          </a:p>
        </p:txBody>
      </p:sp>
      <p:grpSp>
        <p:nvGrpSpPr>
          <p:cNvPr id="100" name="Группа 99"/>
          <p:cNvGrpSpPr/>
          <p:nvPr/>
        </p:nvGrpSpPr>
        <p:grpSpPr>
          <a:xfrm>
            <a:off x="3448509" y="1476422"/>
            <a:ext cx="3581387" cy="510319"/>
            <a:chOff x="322301" y="1756669"/>
            <a:chExt cx="3581387" cy="510319"/>
          </a:xfrm>
          <a:noFill/>
        </p:grpSpPr>
        <p:sp>
          <p:nvSpPr>
            <p:cNvPr id="5" name="Овал 4"/>
            <p:cNvSpPr/>
            <p:nvPr/>
          </p:nvSpPr>
          <p:spPr>
            <a:xfrm>
              <a:off x="1140154" y="1942557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Овал 29"/>
            <p:cNvSpPr/>
            <p:nvPr/>
          </p:nvSpPr>
          <p:spPr>
            <a:xfrm>
              <a:off x="2012061" y="1948877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2883968" y="1938592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0" name="Прямая соединительная линия 9"/>
            <p:cNvCxnSpPr>
              <a:stCxn id="30" idx="6"/>
              <a:endCxn id="31" idx="2"/>
            </p:cNvCxnSpPr>
            <p:nvPr/>
          </p:nvCxnSpPr>
          <p:spPr>
            <a:xfrm flipV="1">
              <a:off x="2325826" y="2076320"/>
              <a:ext cx="558142" cy="1028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424430" y="1756669"/>
              <a:ext cx="372218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-2</a:t>
              </a:r>
            </a:p>
          </p:txBody>
        </p:sp>
        <p:cxnSp>
          <p:nvCxnSpPr>
            <p:cNvPr id="26" name="Прямая соединительная линия 25"/>
            <p:cNvCxnSpPr>
              <a:stCxn id="5" idx="6"/>
              <a:endCxn id="30" idx="2"/>
            </p:cNvCxnSpPr>
            <p:nvPr/>
          </p:nvCxnSpPr>
          <p:spPr>
            <a:xfrm>
              <a:off x="1453919" y="2080285"/>
              <a:ext cx="558142" cy="632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Овал 77"/>
            <p:cNvSpPr/>
            <p:nvPr/>
          </p:nvSpPr>
          <p:spPr>
            <a:xfrm>
              <a:off x="3589923" y="1938592"/>
              <a:ext cx="313765" cy="27545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36" name="Прямая соединительная линия 35"/>
            <p:cNvCxnSpPr>
              <a:stCxn id="31" idx="6"/>
              <a:endCxn id="78" idx="2"/>
            </p:cNvCxnSpPr>
            <p:nvPr/>
          </p:nvCxnSpPr>
          <p:spPr>
            <a:xfrm>
              <a:off x="3197733" y="2076320"/>
              <a:ext cx="39219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Прямоугольник 98"/>
            <p:cNvSpPr/>
            <p:nvPr/>
          </p:nvSpPr>
          <p:spPr>
            <a:xfrm>
              <a:off x="322301" y="1897656"/>
              <a:ext cx="81785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start</a:t>
              </a:r>
              <a:endParaRPr lang="ru-RU" dirty="0">
                <a:latin typeface="Consolas" panose="020B0609020204030204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26367" y="2828279"/>
            <a:ext cx="113061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Если </a:t>
            </a:r>
            <a:r>
              <a:rPr lang="ru-RU" sz="2000" u="sng" dirty="0"/>
              <a:t>в орграфе были контуры  отрицательного веса, достижимые из стартовой вершины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то </a:t>
            </a:r>
            <a:r>
              <a:rPr lang="ru-RU" sz="2000" u="sng" dirty="0"/>
              <a:t>задача построения кратчайшего маршрута также не имеет решения 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4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19908" y="65273"/>
            <a:ext cx="3884005" cy="585134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Кратчайший маршрут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635" y="2292437"/>
            <a:ext cx="2496837" cy="29548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340598" y="2593304"/>
            <a:ext cx="2430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Э́дсгер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Ви́бе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Де́йкстра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 err="1"/>
              <a:t>Edsger</a:t>
            </a:r>
            <a:r>
              <a:rPr lang="en-US" dirty="0"/>
              <a:t> </a:t>
            </a:r>
            <a:r>
              <a:rPr lang="en-US" dirty="0" err="1"/>
              <a:t>Wybe</a:t>
            </a:r>
            <a:r>
              <a:rPr lang="en-US" dirty="0"/>
              <a:t> Dijkstra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1930 – 2002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Нидерланды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информатик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00804" y="1253359"/>
            <a:ext cx="31645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Лестер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Рэндольф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Форд младший</a:t>
            </a:r>
          </a:p>
          <a:p>
            <a:r>
              <a:rPr lang="ru-RU" dirty="0"/>
              <a:t>англ. </a:t>
            </a:r>
            <a:r>
              <a:rPr lang="nn-NO" i="1" dirty="0"/>
              <a:t>Lester Randolph Ford, Jr.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1927 – 2017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- математик</a:t>
            </a:r>
            <a:endParaRPr lang="ru-RU" dirty="0"/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15563" y="4701685"/>
            <a:ext cx="29949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Ричард Эрнест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Бе́ллман</a:t>
            </a:r>
            <a:endParaRPr lang="ru-RU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(</a:t>
            </a:r>
            <a:r>
              <a:rPr lang="ru-RU" dirty="0"/>
              <a:t>англ.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Richard Ernest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Bellman</a:t>
            </a: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1920 – 1984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США</a:t>
            </a:r>
          </a:p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Научная сфера – математика, теория управления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8" y="4232755"/>
            <a:ext cx="2432058" cy="26579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7442526" y="1542166"/>
            <a:ext cx="1432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1959 год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5563" y="4009424"/>
            <a:ext cx="3408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1958</a:t>
            </a:r>
            <a:r>
              <a:rPr lang="ru-RU" dirty="0"/>
              <a:t> </a:t>
            </a:r>
            <a:r>
              <a:rPr lang="ru-RU" sz="2400" dirty="0"/>
              <a:t>год </a:t>
            </a:r>
          </a:p>
          <a:p>
            <a:r>
              <a:rPr lang="ru-RU" sz="1200" dirty="0"/>
              <a:t>(опубликовал алгоритм решения данной задачи)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966" y="576251"/>
            <a:ext cx="534319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1956</a:t>
            </a:r>
            <a:r>
              <a:rPr lang="ru-RU" dirty="0"/>
              <a:t> </a:t>
            </a:r>
            <a:r>
              <a:rPr lang="ru-RU" sz="2400" dirty="0"/>
              <a:t>год </a:t>
            </a:r>
            <a:r>
              <a:rPr lang="ru-RU" sz="1400" dirty="0"/>
              <a:t>(сделал набросок алгоритма, решая другую задачу, </a:t>
            </a:r>
          </a:p>
          <a:p>
            <a:r>
              <a:rPr lang="ru-RU" sz="1400" dirty="0"/>
              <a:t>                               а эта задача возникла, как подзадача)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6" y="1253359"/>
            <a:ext cx="2826730" cy="235560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6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02839" y="2475765"/>
            <a:ext cx="10360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0070C0"/>
                </a:solidFill>
              </a:rPr>
              <a:t>Алгоритм Беллмана-Форда </a:t>
            </a:r>
          </a:p>
        </p:txBody>
      </p:sp>
    </p:spTree>
    <p:extLst>
      <p:ext uri="{BB962C8B-B14F-4D97-AF65-F5344CB8AC3E}">
        <p14:creationId xmlns:p14="http://schemas.microsoft.com/office/powerpoint/2010/main" val="179267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76"/>
          <p:cNvSpPr/>
          <p:nvPr/>
        </p:nvSpPr>
        <p:spPr>
          <a:xfrm>
            <a:off x="280856" y="4402267"/>
            <a:ext cx="103296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ru-RU" sz="2400" dirty="0"/>
              <a:t>Если в орграфе нет контуров отрицательного веса, достижимых из точки старта, то, если вершина </a:t>
            </a:r>
            <a:r>
              <a:rPr lang="en-US" sz="2400" b="1" dirty="0"/>
              <a:t>v</a:t>
            </a:r>
            <a:r>
              <a:rPr lang="ru-RU" sz="2400" dirty="0"/>
              <a:t> достиж</a:t>
            </a:r>
            <a:r>
              <a:rPr lang="ru-RU" sz="2000" dirty="0"/>
              <a:t>има </a:t>
            </a:r>
            <a:r>
              <a:rPr lang="ru-RU" sz="2400" dirty="0"/>
              <a:t>из вершины </a:t>
            </a:r>
            <a:r>
              <a:rPr lang="ru-RU" sz="2400" b="1" dirty="0"/>
              <a:t>u</a:t>
            </a:r>
            <a:r>
              <a:rPr lang="ru-RU" sz="2400" dirty="0"/>
              <a:t>, то в качестве кратчайшего (</a:t>
            </a:r>
            <a:r>
              <a:rPr lang="en-US" sz="2400" dirty="0" err="1"/>
              <a:t>u,v</a:t>
            </a:r>
            <a:r>
              <a:rPr lang="en-US" sz="2400" dirty="0"/>
              <a:t>)-</a:t>
            </a:r>
            <a:r>
              <a:rPr lang="ru-RU" sz="2400" dirty="0"/>
              <a:t>маршрута алгоритм </a:t>
            </a:r>
            <a:r>
              <a:rPr lang="ru-RU" sz="2400" b="1" dirty="0"/>
              <a:t>найдёт  кратчайший путь</a:t>
            </a:r>
            <a:r>
              <a:rPr lang="ru-RU" sz="2400" dirty="0"/>
              <a:t>. 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177340" y="2693958"/>
            <a:ext cx="104331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400" dirty="0"/>
              <a:t>Если в орграфе были контуры  отрицательного веса, достижимые из стартовой вершины, то после выполнения </a:t>
            </a:r>
            <a:r>
              <a:rPr lang="ru-RU" sz="2400" b="1" dirty="0"/>
              <a:t>n</a:t>
            </a:r>
            <a:r>
              <a:rPr lang="ru-RU" sz="2400" dirty="0"/>
              <a:t>  (</a:t>
            </a:r>
            <a:r>
              <a:rPr lang="en-US" sz="2400" dirty="0"/>
              <a:t>n=|V|) </a:t>
            </a:r>
            <a:r>
              <a:rPr lang="ru-RU" sz="2400" dirty="0"/>
              <a:t>итераций алгоритм Беллмана-Форда найдёт один из таких контуров отрицательного веса, </a:t>
            </a:r>
            <a:r>
              <a:rPr lang="en-US" sz="2400" dirty="0"/>
              <a:t> </a:t>
            </a:r>
            <a:r>
              <a:rPr lang="ru-RU" sz="2400" dirty="0"/>
              <a:t>а задача построения кратчайшего маршрута не имеет решения.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3" name="Рисунок 5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5276" y="241523"/>
            <a:ext cx="1036032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/>
              <a:t>Алгоритм Беллмана-Форда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Находит кратчайшие маршруты между заданной вершиной и всеми вершинами, достижимыми из неё. 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ru-RU" sz="2400" dirty="0"/>
              <a:t>Алгоритм допускает наличие в орграфе дуг отрицательного веса.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17222" y="1959023"/>
            <a:ext cx="4248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200" dirty="0"/>
              <a:t>Время работы - </a:t>
            </a:r>
            <a:r>
              <a:rPr lang="en-US" sz="3200" dirty="0"/>
              <a:t>O(</a:t>
            </a:r>
            <a:r>
              <a:rPr lang="en-US" sz="3200" dirty="0" err="1"/>
              <a:t>n·m</a:t>
            </a:r>
            <a:r>
              <a:rPr lang="en-US" sz="3200" dirty="0"/>
              <a:t>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9050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6206" y="88679"/>
            <a:ext cx="5479589" cy="73763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Алгоритм Беллмана – Форда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92" y="938814"/>
            <a:ext cx="11309230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Присваиваем стартовой вершине метку </a:t>
            </a:r>
            <a:r>
              <a:rPr lang="en-US" b="1" dirty="0" err="1">
                <a:latin typeface="Consolas" panose="020B0609020204030204" pitchFamily="49" charset="0"/>
              </a:rPr>
              <a:t>dist</a:t>
            </a:r>
            <a:r>
              <a:rPr lang="en-US" b="1" dirty="0">
                <a:latin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</a:rPr>
              <a:t>st</a:t>
            </a:r>
            <a:r>
              <a:rPr lang="ru-RU" b="1" dirty="0">
                <a:latin typeface="Consolas" panose="020B0609020204030204" pitchFamily="49" charset="0"/>
              </a:rPr>
              <a:t>а</a:t>
            </a:r>
            <a:r>
              <a:rPr lang="en-US" b="1" dirty="0" err="1">
                <a:latin typeface="Consolas" panose="020B0609020204030204" pitchFamily="49" charset="0"/>
              </a:rPr>
              <a:t>rt</a:t>
            </a:r>
            <a:r>
              <a:rPr lang="en-US" b="1" dirty="0">
                <a:latin typeface="Consolas" panose="020B0609020204030204" pitchFamily="49" charset="0"/>
              </a:rPr>
              <a:t>]=0</a:t>
            </a:r>
            <a:r>
              <a:rPr lang="ru-RU" dirty="0"/>
              <a:t>, а для остальных вершин </a:t>
            </a:r>
            <a:r>
              <a:rPr lang="en-US" b="1" dirty="0" err="1">
                <a:latin typeface="Consolas" panose="020B0609020204030204" pitchFamily="49" charset="0"/>
              </a:rPr>
              <a:t>dist</a:t>
            </a:r>
            <a:r>
              <a:rPr lang="en-US" b="1" dirty="0">
                <a:latin typeface="Consolas" panose="020B0609020204030204" pitchFamily="49" charset="0"/>
              </a:rPr>
              <a:t>[v]=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INF</a:t>
            </a:r>
            <a:r>
              <a:rPr lang="en-US" b="1" dirty="0"/>
              <a:t>.</a:t>
            </a:r>
            <a:r>
              <a:rPr lang="en-US" dirty="0"/>
              <a:t> </a:t>
            </a:r>
            <a:r>
              <a:rPr lang="ru-RU" dirty="0"/>
              <a:t>                Величина </a:t>
            </a:r>
            <a:r>
              <a:rPr lang="en-US" dirty="0" err="1">
                <a:latin typeface="Consolas" panose="020B0609020204030204" pitchFamily="49" charset="0"/>
              </a:rPr>
              <a:t>dist</a:t>
            </a:r>
            <a:r>
              <a:rPr lang="en-US" dirty="0">
                <a:latin typeface="Consolas" panose="020B0609020204030204" pitchFamily="49" charset="0"/>
              </a:rPr>
              <a:t>[v</a:t>
            </a:r>
            <a:r>
              <a:rPr lang="en-US" dirty="0"/>
              <a:t>] </a:t>
            </a:r>
            <a:r>
              <a:rPr lang="ru-RU" dirty="0"/>
              <a:t>– оценка сверху на длину кратчайшего пути от стартовой вершины до вершины </a:t>
            </a:r>
            <a:r>
              <a:rPr lang="en-US" dirty="0">
                <a:latin typeface="Consolas" panose="020B0609020204030204" pitchFamily="49" charset="0"/>
              </a:rPr>
              <a:t>v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Выполняем </a:t>
            </a:r>
            <a:r>
              <a:rPr lang="en-US" b="1" dirty="0"/>
              <a:t>n-1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итерацию алгоритма. </a:t>
            </a:r>
          </a:p>
          <a:p>
            <a:pPr lvl="1"/>
            <a:r>
              <a:rPr lang="ru-RU" dirty="0"/>
              <a:t>      На каждой итерации просматриваем все дуги орграфа в произвольном порядке. </a:t>
            </a:r>
            <a:endParaRPr lang="en-US" dirty="0"/>
          </a:p>
          <a:p>
            <a:r>
              <a:rPr lang="en-US" dirty="0"/>
              <a:t>      </a:t>
            </a:r>
            <a:endParaRPr lang="ru-RU" dirty="0"/>
          </a:p>
          <a:p>
            <a:pPr lvl="1"/>
            <a:r>
              <a:rPr lang="ru-RU" dirty="0"/>
              <a:t>      Пусть </a:t>
            </a:r>
            <a:r>
              <a:rPr lang="ru-RU" b="1" dirty="0"/>
              <a:t>(</a:t>
            </a:r>
            <a:r>
              <a:rPr lang="en-US" b="1" dirty="0"/>
              <a:t>v, u) </a:t>
            </a:r>
            <a:r>
              <a:rPr lang="ru-RU" dirty="0"/>
              <a:t>текущая дуга, пробуем уменьшить метку вершины </a:t>
            </a:r>
            <a:r>
              <a:rPr lang="en-US" b="1" dirty="0"/>
              <a:t>u</a:t>
            </a:r>
            <a:r>
              <a:rPr lang="en-US" dirty="0"/>
              <a:t> </a:t>
            </a:r>
            <a:r>
              <a:rPr lang="ru-RU" dirty="0"/>
              <a:t>по следующей формуле</a:t>
            </a:r>
            <a:r>
              <a:rPr lang="en-US" dirty="0"/>
              <a:t>:</a:t>
            </a:r>
            <a:r>
              <a:rPr lang="ru-RU" dirty="0"/>
              <a:t>                                                       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</a:t>
            </a:r>
            <a:endParaRPr lang="ru-RU" dirty="0"/>
          </a:p>
          <a:p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9866545" y="1566887"/>
            <a:ext cx="1610657" cy="1606248"/>
            <a:chOff x="3602860" y="4995410"/>
            <a:chExt cx="1202668" cy="1802615"/>
          </a:xfrm>
        </p:grpSpPr>
        <p:sp>
          <p:nvSpPr>
            <p:cNvPr id="31" name="Овал 30"/>
            <p:cNvSpPr/>
            <p:nvPr/>
          </p:nvSpPr>
          <p:spPr>
            <a:xfrm>
              <a:off x="3698269" y="6081940"/>
              <a:ext cx="317441" cy="40522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374778" y="5280212"/>
              <a:ext cx="279541" cy="4474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02860" y="6487162"/>
              <a:ext cx="581959" cy="310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dist</a:t>
              </a:r>
              <a:r>
                <a:rPr lang="en-US" sz="1200" dirty="0">
                  <a:latin typeface="Consolas" panose="020B0609020204030204" pitchFamily="49" charset="0"/>
                </a:rPr>
                <a:t>[v]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23568" y="4995410"/>
              <a:ext cx="581960" cy="310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</a:rPr>
                <a:t>dist</a:t>
              </a:r>
              <a:r>
                <a:rPr lang="en-US" sz="1200" dirty="0">
                  <a:latin typeface="Consolas" panose="020B0609020204030204" pitchFamily="49" charset="0"/>
                </a:rPr>
                <a:t>[u]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0127" y="5787967"/>
              <a:ext cx="301394" cy="345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</a:t>
              </a:r>
              <a:r>
                <a:rPr lang="en-US" sz="1400" baseline="-25000" dirty="0" err="1"/>
                <a:t>v,u</a:t>
              </a:r>
              <a:endParaRPr lang="ru-RU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8679" y="2932127"/>
            <a:ext cx="3272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ru-RU" sz="1600" i="1" dirty="0"/>
              <a:t>релаксация по дуге(</a:t>
            </a:r>
            <a:r>
              <a:rPr lang="en-US" sz="1600" i="1" dirty="0" err="1"/>
              <a:t>v,u</a:t>
            </a:r>
            <a:r>
              <a:rPr lang="en-US" sz="1600" i="1" dirty="0"/>
              <a:t>)</a:t>
            </a:r>
          </a:p>
          <a:p>
            <a:pPr lvl="1"/>
            <a:r>
              <a:rPr lang="ru-RU" sz="1600" dirty="0"/>
              <a:t>от лат. </a:t>
            </a:r>
            <a:r>
              <a:rPr lang="en-US" sz="1600" i="1" dirty="0" err="1"/>
              <a:t>relaxatio</a:t>
            </a:r>
            <a:r>
              <a:rPr lang="en-US" sz="1600" dirty="0"/>
              <a:t> «</a:t>
            </a:r>
            <a:r>
              <a:rPr lang="ru-RU" sz="1600" dirty="0"/>
              <a:t>ослабление»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200400" y="2951006"/>
            <a:ext cx="428513" cy="203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4892" y="3552690"/>
            <a:ext cx="1138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на некоторой итерации ни одна вершина не изменила свою метку, то алгоритм можно досрочно завершить, задача нахождения кратчайших маршрутов от стартовой вершины во все достижимые вершины – </a:t>
            </a:r>
            <a:r>
              <a:rPr lang="ru-RU" b="1" dirty="0"/>
              <a:t>решена</a:t>
            </a:r>
            <a:r>
              <a:rPr lang="ru-RU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5" name="Рисунок 1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4" name="Прямая со стрелкой 3"/>
          <p:cNvCxnSpPr>
            <a:stCxn id="31" idx="7"/>
          </p:cNvCxnSpPr>
          <p:nvPr/>
        </p:nvCxnSpPr>
        <p:spPr>
          <a:xfrm flipV="1">
            <a:off x="10357185" y="2173809"/>
            <a:ext cx="577478" cy="414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628913" y="2746652"/>
            <a:ext cx="3539135" cy="65117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[u] = min { </a:t>
            </a:r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[u], </a:t>
            </a:r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[v]+</a:t>
            </a:r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baseline="-25000" dirty="0" err="1">
                <a:solidFill>
                  <a:schemeClr val="tx1"/>
                </a:solidFill>
              </a:rPr>
              <a:t>v,u</a:t>
            </a:r>
            <a:r>
              <a:rPr lang="en-US" dirty="0">
                <a:solidFill>
                  <a:schemeClr val="tx1"/>
                </a:solidFill>
              </a:rPr>
              <a:t> }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23355" y="4312363"/>
            <a:ext cx="11051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u="sng" dirty="0"/>
              <a:t>Предположим, что на (</a:t>
            </a:r>
            <a:r>
              <a:rPr lang="en-US" b="1" u="sng" dirty="0"/>
              <a:t>n-1</a:t>
            </a:r>
            <a:r>
              <a:rPr lang="ru-RU" b="1" u="sng" dirty="0"/>
              <a:t>)-й</a:t>
            </a:r>
            <a:r>
              <a:rPr lang="en-US" b="1" u="sng" dirty="0"/>
              <a:t> </a:t>
            </a:r>
            <a:r>
              <a:rPr lang="ru-RU" b="1" u="sng" dirty="0"/>
              <a:t>итерации алгоритма были релаксации: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выполнить ещё одну</a:t>
            </a:r>
            <a:r>
              <a:rPr lang="en-US" dirty="0"/>
              <a:t> </a:t>
            </a:r>
            <a:r>
              <a:rPr lang="en-US" b="1" dirty="0"/>
              <a:t>n-</a:t>
            </a:r>
            <a:r>
              <a:rPr lang="ru-RU" b="1" dirty="0"/>
              <a:t>ю</a:t>
            </a:r>
            <a:r>
              <a:rPr lang="ru-RU" dirty="0"/>
              <a:t> итерацию алгоритма и, </a:t>
            </a:r>
            <a:r>
              <a:rPr lang="ru-RU" u="sng" dirty="0"/>
              <a:t>если не было релаксаций, то задача решена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u="sng" dirty="0"/>
              <a:t>если на </a:t>
            </a:r>
            <a:r>
              <a:rPr lang="en-US" u="sng" dirty="0"/>
              <a:t>n-</a:t>
            </a:r>
            <a:r>
              <a:rPr lang="ru-RU" u="sng" dirty="0"/>
              <a:t>ой итерации были релаксации</a:t>
            </a:r>
            <a:r>
              <a:rPr lang="ru-RU" dirty="0"/>
              <a:t>, то в орграфе </a:t>
            </a:r>
            <a:r>
              <a:rPr lang="ru-RU" u="sng" dirty="0"/>
              <a:t>существует контур отрицательного веса</a:t>
            </a:r>
            <a:r>
              <a:rPr lang="ru-RU" dirty="0"/>
              <a:t>, который достижим из точки старта и задача нахождения кратчайших маршрутов из стартовой вершины во все достижимые из неё вершины не имеет решения (</a:t>
            </a:r>
            <a:r>
              <a:rPr lang="ru-RU" u="sng" dirty="0"/>
              <a:t>алгоритм Беллмана-</a:t>
            </a:r>
            <a:r>
              <a:rPr lang="ru-RU" u="sng" dirty="0" err="1"/>
              <a:t>Фордапозволяет</a:t>
            </a:r>
            <a:r>
              <a:rPr lang="ru-RU" u="sng" dirty="0"/>
              <a:t> восстановить один из контуров отрицательно веса, который достижим из точки старта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77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4636</TotalTime>
  <Words>3911</Words>
  <Application>Microsoft Office PowerPoint</Application>
  <PresentationFormat>Широкоэкранный</PresentationFormat>
  <Paragraphs>672</Paragraphs>
  <Slides>38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Linux Libertine</vt:lpstr>
      <vt:lpstr>SFMono-Regular</vt:lpstr>
      <vt:lpstr>Wingdings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Кратчайший маршрут. Отрицательные веса</vt:lpstr>
      <vt:lpstr>Кратчайший маршрут</vt:lpstr>
      <vt:lpstr>Презентация PowerPoint</vt:lpstr>
      <vt:lpstr>Презентация PowerPoint</vt:lpstr>
      <vt:lpstr>Алгоритм Беллмана – Форда</vt:lpstr>
      <vt:lpstr>Алгоритм Беллмана – Форда. Псевдокод</vt:lpstr>
      <vt:lpstr>Алгоритм Беллмана – Форда. Пример</vt:lpstr>
      <vt:lpstr>Алгоритм Беллмана – Форда. Контур отрицательного веса</vt:lpstr>
      <vt:lpstr>Алгоритм Беллмана – Форда. Псевдокод</vt:lpstr>
      <vt:lpstr>Обоснование корректности алгоритм Беллмана – Форда</vt:lpstr>
      <vt:lpstr>Презентация PowerPoint</vt:lpstr>
      <vt:lpstr>Презентация PowerPoint</vt:lpstr>
      <vt:lpstr>Алгоритм Дейкстры</vt:lpstr>
      <vt:lpstr>Пример. Алгоритм Дейкстры</vt:lpstr>
      <vt:lpstr>Презентация PowerPoint</vt:lpstr>
      <vt:lpstr>Реализация алгоритма Дейкстры на бинарной куче</vt:lpstr>
      <vt:lpstr>Программная реализация алгоритма Дейкстры на бинарной куче</vt:lpstr>
      <vt:lpstr>Презентация PowerPoint</vt:lpstr>
      <vt:lpstr>Специальный  класс графов</vt:lpstr>
      <vt:lpstr>Презентация PowerPoint</vt:lpstr>
      <vt:lpstr>Презентация PowerPoint</vt:lpstr>
      <vt:lpstr>Кратчайшие маршруты между всеми парами вершин</vt:lpstr>
      <vt:lpstr>Презентация PowerPoint</vt:lpstr>
      <vt:lpstr>Презентация PowerPoint</vt:lpstr>
      <vt:lpstr>Презентация PowerPoint</vt:lpstr>
      <vt:lpstr>Алгоритм Джонсона (метод потенциалов)</vt:lpstr>
      <vt:lpstr>Презентация PowerPoint</vt:lpstr>
      <vt:lpstr>Презентация PowerPoint</vt:lpstr>
      <vt:lpstr>Алгоритм Флойда-Уоршелла (Варшалла) </vt:lpstr>
      <vt:lpstr>Алгоритм Флойда-Уоршелла (Варшалла) </vt:lpstr>
      <vt:lpstr>Алгоритм Флойда-Уоршелла (Варшалла) </vt:lpstr>
      <vt:lpstr>Кратчайший маршрут между всеми парами вершин  допускаются дуги отрицательного веса, но нет контуров отрицательного веса</vt:lpstr>
      <vt:lpstr>Общие задачи в iRunner для закрепления навыков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463</cp:revision>
  <dcterms:created xsi:type="dcterms:W3CDTF">2020-04-19T14:56:35Z</dcterms:created>
  <dcterms:modified xsi:type="dcterms:W3CDTF">2022-01-19T11:30:53Z</dcterms:modified>
</cp:coreProperties>
</file>