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342" r:id="rId3"/>
    <p:sldId id="350" r:id="rId4"/>
    <p:sldId id="347" r:id="rId5"/>
    <p:sldId id="343" r:id="rId6"/>
    <p:sldId id="346" r:id="rId7"/>
    <p:sldId id="344" r:id="rId8"/>
    <p:sldId id="351" r:id="rId9"/>
    <p:sldId id="352" r:id="rId10"/>
    <p:sldId id="345" r:id="rId11"/>
    <p:sldId id="349" r:id="rId12"/>
    <p:sldId id="353" r:id="rId13"/>
    <p:sldId id="34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D3D9"/>
    <a:srgbClr val="0070C0"/>
    <a:srgbClr val="144E9D"/>
    <a:srgbClr val="FF5050"/>
    <a:srgbClr val="39F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>
        <p:guide orient="horz" pos="4042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5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3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m.wikipedia.org/wiki/&#1054;&#1073;&#1088;&#1072;&#1090;&#1085;&#1086;&#1077;_&#1087;&#1086;_&#1084;&#1086;&#1076;&#1091;&#1083;&#1102;_&#1095;&#1080;&#1089;&#1083;&#1086;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3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F939B-95CB-BDB4-EDBE-D34E010516B5}"/>
              </a:ext>
            </a:extLst>
          </p:cNvPr>
          <p:cNvSpPr txBox="1"/>
          <p:nvPr/>
        </p:nvSpPr>
        <p:spPr>
          <a:xfrm>
            <a:off x="2966224" y="2752627"/>
            <a:ext cx="6668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Хеширование строк.</a:t>
            </a:r>
          </a:p>
          <a:p>
            <a:pPr algn="ctr"/>
            <a:r>
              <a:rPr lang="ru-RU" sz="3200" b="1" dirty="0"/>
              <a:t>Полиномиальное хеширование</a:t>
            </a:r>
            <a:endParaRPr lang="ru-BY" sz="3200" b="1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67382-7AA6-016C-1D2B-F6979CD9232D}"/>
              </a:ext>
            </a:extLst>
          </p:cNvPr>
          <p:cNvSpPr txBox="1"/>
          <p:nvPr/>
        </p:nvSpPr>
        <p:spPr>
          <a:xfrm>
            <a:off x="4845377" y="1463366"/>
            <a:ext cx="4986780" cy="8260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/>
              <p:nvPr/>
            </p:nvSpPr>
            <p:spPr>
              <a:xfrm>
                <a:off x="466642" y="4313244"/>
                <a:ext cx="108549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Из формулы следует, что для вычисления </a:t>
                </a:r>
                <a:r>
                  <a:rPr lang="ru-RU" sz="2000" dirty="0" err="1"/>
                  <a:t>хешей</a:t>
                </a:r>
                <a:r>
                  <a:rPr lang="ru-RU" sz="2000" dirty="0"/>
                  <a:t> любой подстроки, необходимо знать лишь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 всех префиксов этой строки.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ru-RU" sz="2000" dirty="0"/>
                  <a:t>Теперь, чтобы сравнить на равенство две любые подстроки строки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/>
                  <a:t>, можно сравнить соответствующие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этих подстрок. Так как предполагается, что значение полинома помещается в 64 бита, то считаем, что сравнение двух </a:t>
                </a:r>
                <a:r>
                  <a:rPr lang="ru-RU" sz="2000" dirty="0" err="1"/>
                  <a:t>хешей</a:t>
                </a:r>
                <a:r>
                  <a:rPr lang="ru-RU" sz="2000" dirty="0"/>
                  <a:t> будет выполнено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2" y="4313244"/>
                <a:ext cx="10854950" cy="1938992"/>
              </a:xfrm>
              <a:prstGeom prst="rect">
                <a:avLst/>
              </a:prstGeom>
              <a:blipFill>
                <a:blip r:embed="rId2"/>
                <a:stretch>
                  <a:fillRect l="-618" t="-1887" r="-618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FAF573-5B08-4649-9617-EF7346E095F6}"/>
              </a:ext>
            </a:extLst>
          </p:cNvPr>
          <p:cNvGrpSpPr/>
          <p:nvPr/>
        </p:nvGrpSpPr>
        <p:grpSpPr>
          <a:xfrm>
            <a:off x="325240" y="1307489"/>
            <a:ext cx="11120978" cy="1574296"/>
            <a:chOff x="712434" y="1642"/>
            <a:chExt cx="11120978" cy="16571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blipFill>
                  <a:blip r:embed="rId3"/>
                  <a:stretch>
                    <a:fillRect t="-1724" b="-206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Левая фигурная скобка 12">
              <a:extLst>
                <a:ext uri="{FF2B5EF4-FFF2-40B4-BE49-F238E27FC236}">
                  <a16:creationId xmlns:a16="http://schemas.microsoft.com/office/drawing/2014/main" id="{AD57424C-531B-4B85-8F7E-B55291742F93}"/>
                </a:ext>
              </a:extLst>
            </p:cNvPr>
            <p:cNvSpPr/>
            <p:nvPr/>
          </p:nvSpPr>
          <p:spPr>
            <a:xfrm rot="16200000">
              <a:off x="5592040" y="-2968564"/>
              <a:ext cx="913882" cy="8340742"/>
            </a:xfrm>
            <a:prstGeom prst="leftBrace">
              <a:avLst>
                <a:gd name="adj1" fmla="val 8333"/>
                <a:gd name="adj2" fmla="val 49886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 dirty="0"/>
            </a:p>
          </p:txBody>
        </p:sp>
        <p:sp>
          <p:nvSpPr>
            <p:cNvPr id="16" name="Правая фигурная скобка 15">
              <a:extLst>
                <a:ext uri="{FF2B5EF4-FFF2-40B4-BE49-F238E27FC236}">
                  <a16:creationId xmlns:a16="http://schemas.microsoft.com/office/drawing/2014/main" id="{70F897BB-D499-4F1F-A5DF-12E6E67E75F1}"/>
                </a:ext>
              </a:extLst>
            </p:cNvPr>
            <p:cNvSpPr/>
            <p:nvPr/>
          </p:nvSpPr>
          <p:spPr>
            <a:xfrm rot="16200000">
              <a:off x="3232041" y="-1351788"/>
              <a:ext cx="494811" cy="3201671"/>
            </a:xfrm>
            <a:prstGeom prst="rightBrac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A6DE93-D80B-4B1C-B6CD-B71447406BD5}"/>
              </a:ext>
            </a:extLst>
          </p:cNvPr>
          <p:cNvGrpSpPr/>
          <p:nvPr/>
        </p:nvGrpSpPr>
        <p:grpSpPr>
          <a:xfrm>
            <a:off x="3420433" y="3031098"/>
            <a:ext cx="5184592" cy="1132834"/>
            <a:chOff x="3473398" y="2386319"/>
            <a:chExt cx="5184592" cy="1132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/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/>
                <p:nvPr/>
              </p:nvSpPr>
              <p:spPr>
                <a:xfrm>
                  <a:off x="3573371" y="2949573"/>
                  <a:ext cx="3899546" cy="5695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371" y="2949573"/>
                  <a:ext cx="3899546" cy="5695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78E19-01FB-5A4F-2513-6CD27E75F8C8}"/>
                  </a:ext>
                </a:extLst>
              </p:cNvPr>
              <p:cNvSpPr txBox="1"/>
              <p:nvPr/>
            </p:nvSpPr>
            <p:spPr>
              <a:xfrm>
                <a:off x="2753336" y="94134"/>
                <a:ext cx="5851689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78E19-01FB-5A4F-2513-6CD27E75F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6" y="94134"/>
                <a:ext cx="5851689" cy="411010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B4B403-CC22-562F-A10E-62B88F7D4948}"/>
                  </a:ext>
                </a:extLst>
              </p:cNvPr>
              <p:cNvSpPr txBox="1"/>
              <p:nvPr/>
            </p:nvSpPr>
            <p:spPr>
              <a:xfrm>
                <a:off x="2753336" y="504315"/>
                <a:ext cx="5851689" cy="41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B4B403-CC22-562F-A10E-62B88F7D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6" y="504315"/>
                <a:ext cx="5851689" cy="417935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4B6D918-7B40-C3D7-4A29-D47065E96C12}"/>
              </a:ext>
            </a:extLst>
          </p:cNvPr>
          <p:cNvCxnSpPr/>
          <p:nvPr/>
        </p:nvCxnSpPr>
        <p:spPr>
          <a:xfrm>
            <a:off x="4355184" y="922250"/>
            <a:ext cx="575035" cy="4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12F0942-CC66-4807-BBDF-C6175984C4A1}"/>
              </a:ext>
            </a:extLst>
          </p:cNvPr>
          <p:cNvGrpSpPr/>
          <p:nvPr/>
        </p:nvGrpSpPr>
        <p:grpSpPr>
          <a:xfrm>
            <a:off x="87923" y="509060"/>
            <a:ext cx="11462122" cy="5856922"/>
            <a:chOff x="99382" y="509060"/>
            <a:chExt cx="11039484" cy="5856922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01CF598C-01C9-4BD4-B73A-B1BF83E5F3D9}"/>
                </a:ext>
              </a:extLst>
            </p:cNvPr>
            <p:cNvGrpSpPr/>
            <p:nvPr/>
          </p:nvGrpSpPr>
          <p:grpSpPr>
            <a:xfrm>
              <a:off x="1296518" y="5463264"/>
              <a:ext cx="8416824" cy="902718"/>
              <a:chOff x="905724" y="5008408"/>
              <a:chExt cx="8416824" cy="9027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810FFA2-EB4E-4803-B16F-1C6218F7E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48" y="5008408"/>
                    <a:ext cx="3112477" cy="4276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810FFA2-EB4E-4803-B16F-1C6218F7E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7248" y="5008408"/>
                    <a:ext cx="3112477" cy="4276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8B1B53A-DF63-4BCF-891D-A6B108FA8C90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24" y="5466389"/>
                    <a:ext cx="8416824" cy="4447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a14:m>
                    <a:r>
                      <a:rPr lang="en-US" sz="2000" dirty="0"/>
                      <a:t>)</a:t>
                    </a:r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8B1B53A-DF63-4BCF-891D-A6B108FA8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24" y="5466389"/>
                    <a:ext cx="8416824" cy="444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740" b="-17808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E4BC54D-453C-4338-8401-AB5ECD5920D4}"/>
                </a:ext>
              </a:extLst>
            </p:cNvPr>
            <p:cNvGrpSpPr/>
            <p:nvPr/>
          </p:nvGrpSpPr>
          <p:grpSpPr>
            <a:xfrm>
              <a:off x="99382" y="509060"/>
              <a:ext cx="11039484" cy="4913150"/>
              <a:chOff x="99382" y="1200621"/>
              <a:chExt cx="11039484" cy="4913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86F436-24FB-4506-A018-1AA4CBB4477F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2" y="5190441"/>
                    <a:ext cx="11039484" cy="9233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ru-RU" dirty="0"/>
                      <a:t>Так как деление достаточно сложная операция, то для сравнения подстрок на равенство на практике используют формулу без деления (приведение к одной степени). </a:t>
                    </a:r>
                  </a:p>
                  <a:p>
                    <a:pPr algn="just"/>
                    <a:r>
                      <a:rPr lang="ru-RU" dirty="0"/>
                      <a:t>Предположим, что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, тогда</m:t>
                        </m:r>
                      </m:oMath>
                    </a14:m>
                    <a:endParaRPr lang="ru-BY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86F436-24FB-4506-A018-1AA4CBB447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2" y="5190441"/>
                    <a:ext cx="11039484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5" t="-3311" r="-425" b="-9934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D079593-6689-435B-9CED-3B28D1F35260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40" y="1200621"/>
                    <a:ext cx="4581354" cy="577146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пр.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пр.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a14:m>
                    <a:r>
                      <a:rPr lang="ru-RU" sz="2000" dirty="0"/>
                      <a:t>,</a:t>
                    </a:r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D079593-6689-435B-9CED-3B28D1F352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40" y="1200621"/>
                    <a:ext cx="4581354" cy="5771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08"/>
                    </a:stretch>
                  </a:blipFill>
                  <a:ln>
                    <a:solidFill>
                      <a:srgbClr val="000000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68448-6F1C-4850-AA76-E421BCD27E04}"/>
                  </a:ext>
                </a:extLst>
              </p:cNvPr>
              <p:cNvSpPr txBox="1"/>
              <p:nvPr/>
            </p:nvSpPr>
            <p:spPr>
              <a:xfrm>
                <a:off x="219808" y="1412368"/>
                <a:ext cx="11594121" cy="2437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Для того, чтобы найти обратный элемент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нужно вычислить значение функции Эйлера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(число взаимно простых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чисел)  и возвести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в степень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lvl="1" algn="just"/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sz="1600" dirty="0">
                    <a:hlinkClick r:id="rId6"/>
                  </a:rPr>
                  <a:t>https://ru.m.wikipedia.org/wiki/</a:t>
                </a:r>
                <a:r>
                  <a:rPr lang="ru-RU" sz="1600" dirty="0">
                    <a:hlinkClick r:id="rId6"/>
                  </a:rPr>
                  <a:t>Обратное_по_модулю_число</a:t>
                </a:r>
                <a:r>
                  <a:rPr lang="ru-RU" dirty="0"/>
                  <a:t>)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ru-BY" dirty="0"/>
                  <a:t>В случае полиномиального х</a:t>
                </a:r>
                <a:r>
                  <a:rPr lang="ru-RU" dirty="0"/>
                  <a:t>е</a:t>
                </a:r>
                <a:r>
                  <a:rPr lang="ru-BY" dirty="0" err="1"/>
                  <a:t>ша</a:t>
                </a:r>
                <a:r>
                  <a:rPr lang="ru-BY" dirty="0"/>
                  <a:t>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dirty="0"/>
                  <a:t>обратным числу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BY" dirty="0"/>
                  <a:t>будет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ru-B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Вычислить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BY" dirty="0"/>
                  <a:t>  можно бинарным возведением в степен</a:t>
                </a:r>
                <a:r>
                  <a:rPr lang="ru-RU" dirty="0"/>
                  <a:t>ь:</a:t>
                </a: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−чётное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−нечётное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68448-6F1C-4850-AA76-E421BCD2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8" y="1412368"/>
                <a:ext cx="11594121" cy="2437270"/>
              </a:xfrm>
              <a:prstGeom prst="rect">
                <a:avLst/>
              </a:prstGeom>
              <a:blipFill>
                <a:blip r:embed="rId7"/>
                <a:stretch>
                  <a:fillRect l="-421" t="-1500" r="-4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/>
              <p:nvPr/>
            </p:nvSpPr>
            <p:spPr>
              <a:xfrm>
                <a:off x="87923" y="3830179"/>
                <a:ext cx="120015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:r>
                  <a:rPr lang="ru-RU" dirty="0" err="1"/>
                  <a:t>предподсчитать</a:t>
                </a:r>
                <a:r>
                  <a:rPr lang="ru-RU" dirty="0"/>
                  <a:t> степени обратного элемента по выбранному модулю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то сравнение на равенство двух подстрок можно выполнять за O(1).</a:t>
                </a:r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" y="3830179"/>
                <a:ext cx="12001500" cy="646331"/>
              </a:xfrm>
              <a:prstGeom prst="rect">
                <a:avLst/>
              </a:prstGeom>
              <a:blipFill>
                <a:blip r:embed="rId8"/>
                <a:stretch>
                  <a:fillRect l="-406" t="-4717" r="-51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316D449-3BD9-46B8-A2A0-1045D633D6B5}"/>
              </a:ext>
            </a:extLst>
          </p:cNvPr>
          <p:cNvCxnSpPr/>
          <p:nvPr/>
        </p:nvCxnSpPr>
        <p:spPr>
          <a:xfrm>
            <a:off x="195841" y="4476511"/>
            <a:ext cx="11591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EE1ADE-608A-495D-A0A6-41C753B4B30F}"/>
              </a:ext>
            </a:extLst>
          </p:cNvPr>
          <p:cNvSpPr txBox="1"/>
          <p:nvPr/>
        </p:nvSpPr>
        <p:spPr>
          <a:xfrm>
            <a:off x="193431" y="57416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реализации математической формулы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/>
              <p:nvPr/>
            </p:nvSpPr>
            <p:spPr>
              <a:xfrm>
                <a:off x="228600" y="1038098"/>
                <a:ext cx="954539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необходимо найти обратный элемент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38098"/>
                <a:ext cx="9545399" cy="374270"/>
              </a:xfrm>
              <a:prstGeom prst="rect">
                <a:avLst/>
              </a:prstGeom>
              <a:blipFill>
                <a:blip r:embed="rId9"/>
                <a:stretch>
                  <a:fillRect l="-575" t="-6452" b="-241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73B5A9-9F04-4BA0-BBC4-2031822D408D}"/>
              </a:ext>
            </a:extLst>
          </p:cNvPr>
          <p:cNvSpPr txBox="1"/>
          <p:nvPr/>
        </p:nvSpPr>
        <p:spPr>
          <a:xfrm>
            <a:off x="5408350" y="575048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  <a:endParaRPr lang="ru-BY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E6C5A-9259-4F9F-ABBB-25BC98E450E5}"/>
              </a:ext>
            </a:extLst>
          </p:cNvPr>
          <p:cNvSpPr txBox="1"/>
          <p:nvPr/>
        </p:nvSpPr>
        <p:spPr>
          <a:xfrm>
            <a:off x="5408350" y="532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66562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1B53A-DF63-4BCF-891D-A6B108FA8C90}"/>
                  </a:ext>
                </a:extLst>
              </p:cNvPr>
              <p:cNvSpPr txBox="1"/>
              <p:nvPr/>
            </p:nvSpPr>
            <p:spPr>
              <a:xfrm>
                <a:off x="2149374" y="1481065"/>
                <a:ext cx="8739056" cy="4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endParaRPr lang="ru-BY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1B53A-DF63-4BCF-891D-A6B108FA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4" y="1481065"/>
                <a:ext cx="8739056" cy="444737"/>
              </a:xfrm>
              <a:prstGeom prst="rect">
                <a:avLst/>
              </a:prstGeom>
              <a:blipFill>
                <a:blip r:embed="rId2"/>
                <a:stretch>
                  <a:fillRect t="-4110" b="-17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FEF2EE-FF8B-C733-AB7B-5FE739AD4CB1}"/>
              </a:ext>
            </a:extLst>
          </p:cNvPr>
          <p:cNvSpPr txBox="1"/>
          <p:nvPr/>
        </p:nvSpPr>
        <p:spPr>
          <a:xfrm>
            <a:off x="1050265" y="2052773"/>
            <a:ext cx="574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Действительно, по определению прямого хеширования </a:t>
            </a:r>
            <a:endParaRPr lang="ru-BY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127018C-A235-4BE3-3BAE-526F35DB6559}"/>
              </a:ext>
            </a:extLst>
          </p:cNvPr>
          <p:cNvGrpSpPr/>
          <p:nvPr/>
        </p:nvGrpSpPr>
        <p:grpSpPr>
          <a:xfrm>
            <a:off x="607515" y="127801"/>
            <a:ext cx="11462122" cy="1749795"/>
            <a:chOff x="459207" y="-299119"/>
            <a:chExt cx="11462122" cy="17543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10FFA2-EB4E-4803-B16F-1C6218F7E9EF}"/>
                    </a:ext>
                  </a:extLst>
                </p:cNvPr>
                <p:cNvSpPr txBox="1"/>
                <p:nvPr/>
              </p:nvSpPr>
              <p:spPr>
                <a:xfrm>
                  <a:off x="5179322" y="488524"/>
                  <a:ext cx="3231636" cy="4276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10FFA2-EB4E-4803-B16F-1C6218F7E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322" y="488524"/>
                  <a:ext cx="3231636" cy="427618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6F436-24FB-4506-A018-1AA4CBB4477F}"/>
                    </a:ext>
                  </a:extLst>
                </p:cNvPr>
                <p:cNvSpPr txBox="1"/>
                <p:nvPr/>
              </p:nvSpPr>
              <p:spPr>
                <a:xfrm>
                  <a:off x="459207" y="-299119"/>
                  <a:ext cx="11462122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b="1" dirty="0"/>
                    <a:t>Так как деление достаточно сложная операция, то для сравнения подстрок на равенство на практике используют формулу без деления (приведение к одной степени). </a:t>
                  </a:r>
                </a:p>
                <a:p>
                  <a:pPr algn="just"/>
                  <a:endParaRPr lang="ru-RU" dirty="0"/>
                </a:p>
                <a:p>
                  <a:pPr algn="just"/>
                  <a:r>
                    <a:rPr lang="ru-RU" dirty="0"/>
                    <a:t>Предположим, что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тогда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для того, чтобы </m:t>
                      </m:r>
                    </m:oMath>
                  </a14:m>
                  <a:endParaRPr lang="ru-RU" dirty="0"/>
                </a:p>
                <a:p>
                  <a:pPr algn="just"/>
                  <a:endParaRPr lang="ru-RU" dirty="0"/>
                </a:p>
                <a:p>
                  <a:pPr algn="just"/>
                  <a:r>
                    <a:rPr lang="ru-RU" dirty="0"/>
                    <a:t>надо, чтобы </a:t>
                  </a:r>
                  <a:endParaRPr lang="ru-BY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6F436-24FB-4506-A018-1AA4CBB44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7" y="-299119"/>
                  <a:ext cx="11462122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479" t="-2091" r="-426" b="-487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98D9DFE-2A55-46CC-E0FC-5AD536921CD3}"/>
              </a:ext>
            </a:extLst>
          </p:cNvPr>
          <p:cNvGrpSpPr/>
          <p:nvPr/>
        </p:nvGrpSpPr>
        <p:grpSpPr>
          <a:xfrm>
            <a:off x="1600431" y="2557333"/>
            <a:ext cx="5871834" cy="448129"/>
            <a:chOff x="607515" y="2714633"/>
            <a:chExt cx="5871834" cy="4481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E17D83D-273F-0819-D906-DA2144446F91}"/>
                    </a:ext>
                  </a:extLst>
                </p:cNvPr>
                <p:cNvSpPr txBox="1"/>
                <p:nvPr/>
              </p:nvSpPr>
              <p:spPr>
                <a:xfrm>
                  <a:off x="1113110" y="2723650"/>
                  <a:ext cx="5366239" cy="4391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ru-RU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E17D83D-273F-0819-D906-DA2144446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110" y="2723650"/>
                  <a:ext cx="5366239" cy="439112"/>
                </a:xfrm>
                <a:prstGeom prst="rect">
                  <a:avLst/>
                </a:prstGeom>
                <a:blipFill>
                  <a:blip r:embed="rId5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15F2C1-EAFD-EE9C-0E26-B2A220F50BC2}"/>
                </a:ext>
              </a:extLst>
            </p:cNvPr>
            <p:cNvSpPr txBox="1"/>
            <p:nvPr/>
          </p:nvSpPr>
          <p:spPr>
            <a:xfrm>
              <a:off x="607515" y="27146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(1)</a:t>
              </a:r>
              <a:endParaRPr lang="ru-BY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1EE0-9D93-5240-B808-2A0A652CF624}"/>
                  </a:ext>
                </a:extLst>
              </p:cNvPr>
              <p:cNvSpPr txBox="1"/>
              <p:nvPr/>
            </p:nvSpPr>
            <p:spPr>
              <a:xfrm>
                <a:off x="1050265" y="3743841"/>
                <a:ext cx="260109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Домножим (1)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1EE0-9D93-5240-B808-2A0A652C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5" y="3743841"/>
                <a:ext cx="2601097" cy="374270"/>
              </a:xfrm>
              <a:prstGeom prst="rect">
                <a:avLst/>
              </a:prstGeom>
              <a:blipFill>
                <a:blip r:embed="rId6"/>
                <a:stretch>
                  <a:fillRect l="-1874" t="-6452" b="-241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68B4B90-D9E5-B859-6530-C7FF01ADDC34}"/>
              </a:ext>
            </a:extLst>
          </p:cNvPr>
          <p:cNvGrpSpPr/>
          <p:nvPr/>
        </p:nvGrpSpPr>
        <p:grpSpPr>
          <a:xfrm>
            <a:off x="1600431" y="2956416"/>
            <a:ext cx="6574886" cy="440249"/>
            <a:chOff x="652321" y="3343430"/>
            <a:chExt cx="6574886" cy="4402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8E2743-AEA6-3BB8-A08A-92B3CB8A942B}"/>
                    </a:ext>
                  </a:extLst>
                </p:cNvPr>
                <p:cNvSpPr txBox="1"/>
                <p:nvPr/>
              </p:nvSpPr>
              <p:spPr>
                <a:xfrm>
                  <a:off x="1095071" y="3343430"/>
                  <a:ext cx="6132136" cy="440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8E2743-AEA6-3BB8-A08A-92B3CB8A9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71" y="3343430"/>
                  <a:ext cx="6132136" cy="440249"/>
                </a:xfrm>
                <a:prstGeom prst="rect">
                  <a:avLst/>
                </a:prstGeom>
                <a:blipFill>
                  <a:blip r:embed="rId7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2E21D-96BE-DED5-F937-93FC7082A289}"/>
                </a:ext>
              </a:extLst>
            </p:cNvPr>
            <p:cNvSpPr txBox="1"/>
            <p:nvPr/>
          </p:nvSpPr>
          <p:spPr>
            <a:xfrm>
              <a:off x="652321" y="341392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(2)</a:t>
              </a:r>
              <a:endParaRPr lang="ru-BY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6A59492-E71D-299B-C0C4-A4832FF178FB}"/>
              </a:ext>
            </a:extLst>
          </p:cNvPr>
          <p:cNvGrpSpPr/>
          <p:nvPr/>
        </p:nvGrpSpPr>
        <p:grpSpPr>
          <a:xfrm>
            <a:off x="1600431" y="4068803"/>
            <a:ext cx="9035275" cy="821569"/>
            <a:chOff x="652321" y="4350917"/>
            <a:chExt cx="9035275" cy="8215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CD68DAD-FEA3-AADF-37B2-9E78B81CE85B}"/>
                    </a:ext>
                  </a:extLst>
                </p:cNvPr>
                <p:cNvSpPr txBox="1"/>
                <p:nvPr/>
              </p:nvSpPr>
              <p:spPr>
                <a:xfrm>
                  <a:off x="1307518" y="4350917"/>
                  <a:ext cx="7542112" cy="440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ru-RU" sz="2000" dirty="0"/>
                    <a:t>)</a:t>
                  </a:r>
                  <a:endParaRPr lang="ru-BY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CD68DAD-FEA3-AADF-37B2-9E78B81CE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518" y="4350917"/>
                  <a:ext cx="7542112" cy="440249"/>
                </a:xfrm>
                <a:prstGeom prst="rect">
                  <a:avLst/>
                </a:prstGeom>
                <a:blipFill>
                  <a:blip r:embed="rId8"/>
                  <a:stretch>
                    <a:fillRect t="-2740" b="-1780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D20BD677-1E27-CD1F-8398-DE1F261FCA91}"/>
                </a:ext>
              </a:extLst>
            </p:cNvPr>
            <p:cNvGrpSpPr/>
            <p:nvPr/>
          </p:nvGrpSpPr>
          <p:grpSpPr>
            <a:xfrm>
              <a:off x="652321" y="4732237"/>
              <a:ext cx="9035275" cy="440249"/>
              <a:chOff x="652321" y="4732237"/>
              <a:chExt cx="9035275" cy="44024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88B4E6-FA04-362D-5E20-DE2CFC4F3C54}"/>
                  </a:ext>
                </a:extLst>
              </p:cNvPr>
              <p:cNvSpPr txBox="1"/>
              <p:nvPr/>
            </p:nvSpPr>
            <p:spPr>
              <a:xfrm>
                <a:off x="652321" y="476294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(3)</a:t>
                </a:r>
                <a:endParaRPr lang="ru-BY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E39C978-B46E-AEF9-B14D-B2F2752EB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45484" y="4732237"/>
                    <a:ext cx="7542112" cy="44024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a14:m>
                    <a:r>
                      <a:rPr lang="ru-RU" sz="2000" dirty="0"/>
                      <a:t>)</a:t>
                    </a:r>
                    <a:endParaRPr lang="ru-BY" sz="20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E39C978-B46E-AEF9-B14D-B2F2752EB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5484" y="4732237"/>
                    <a:ext cx="7542112" cy="440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778" b="-19444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271794-0CA9-5A7A-9465-3BE67555C2C2}"/>
                  </a:ext>
                </a:extLst>
              </p:cNvPr>
              <p:cNvSpPr txBox="1"/>
              <p:nvPr/>
            </p:nvSpPr>
            <p:spPr>
              <a:xfrm>
                <a:off x="1050265" y="5271692"/>
                <a:ext cx="10563558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Из (2) и (3) получаем, что для того,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, </a:t>
                </a:r>
                <a:r>
                  <a:rPr lang="ru-RU" dirty="0"/>
                  <a:t>надо, чтобы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</a:t>
                </a:r>
                <a:endParaRPr lang="ru-BY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271794-0CA9-5A7A-9465-3BE67555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5" y="5271692"/>
                <a:ext cx="10563558" cy="775533"/>
              </a:xfrm>
              <a:prstGeom prst="rect">
                <a:avLst/>
              </a:prstGeom>
              <a:blipFill>
                <a:blip r:embed="rId10"/>
                <a:stretch>
                  <a:fillRect l="-462" t="-3937" b="-102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F01C55E-34DA-33A1-C785-10DB9B278A7C}"/>
              </a:ext>
            </a:extLst>
          </p:cNvPr>
          <p:cNvCxnSpPr>
            <a:cxnSpLocks/>
          </p:cNvCxnSpPr>
          <p:nvPr/>
        </p:nvCxnSpPr>
        <p:spPr>
          <a:xfrm>
            <a:off x="1050265" y="2052773"/>
            <a:ext cx="0" cy="413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/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сравнение двух подстрок на равенство: если выполнить </a:t>
                </a:r>
                <a:r>
                  <a:rPr lang="ru-RU" sz="2000" dirty="0" err="1"/>
                  <a:t>предподсчёт</a:t>
                </a:r>
                <a:r>
                  <a:rPr lang="ru-RU" sz="2000" dirty="0"/>
                  <a:t> всех префиксов, то сравнение на равенство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лексикографически сравнить две строки на больше (меньше): подсчитаем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всех префиксов строки </a:t>
                </a:r>
                <a:r>
                  <a:rPr lang="en-US" sz="2000" dirty="0"/>
                  <a:t>S</a:t>
                </a:r>
                <a:r>
                  <a:rPr lang="ru-RU" sz="2000" dirty="0"/>
                  <a:t>, тогда можно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лексикографически сравнить две строки на больше (меньше): дихотомией ищут такой наибольший индекс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префиксы обеих строк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 равны, после чего сравнивают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+1 символ соответствующих строк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:endParaRPr lang="en-US" sz="2000" dirty="0"/>
              </a:p>
              <a:p>
                <a:pPr marL="285750" indent="-285750" algn="justLow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/>
                  <a:t> можно найти все вхождения образца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в текст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(</a:t>
                </a:r>
                <a:r>
                  <a:rPr lang="ru-RU" sz="2000" dirty="0"/>
                  <a:t>алгоритм Рабина (</a:t>
                </a:r>
                <a:r>
                  <a:rPr lang="ru-RU" sz="2000" dirty="0" err="1"/>
                  <a:t>Rabin</a:t>
                </a:r>
                <a:r>
                  <a:rPr lang="ru-RU" sz="2000" dirty="0"/>
                  <a:t>)- Карпа (</a:t>
                </a:r>
                <a:r>
                  <a:rPr lang="ru-RU" sz="2000" dirty="0" err="1"/>
                  <a:t>Karp</a:t>
                </a:r>
                <a:r>
                  <a:rPr lang="ru-RU" sz="2000" dirty="0"/>
                  <a:t>), 1987 год</a:t>
                </a:r>
                <a:r>
                  <a:rPr lang="en-US" sz="2000" dirty="0"/>
                  <a:t>)</a:t>
                </a:r>
                <a:r>
                  <a:rPr lang="ru-RU" sz="2000" dirty="0"/>
                  <a:t>: сначала для всех префиксов текста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, вычислить </a:t>
                </a:r>
                <a:r>
                  <a:rPr lang="ru-RU" sz="2000" dirty="0" err="1"/>
                  <a:t>хеш</a:t>
                </a:r>
                <a:r>
                  <a:rPr lang="ru-RU" sz="2000" dirty="0"/>
                  <a:t> для образца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; </a:t>
                </a:r>
                <a:r>
                  <a:rPr lang="ru-RU" sz="2000" dirty="0"/>
                  <a:t>затем, двигаясь слева направо по тексту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  <a:r>
                  <a:rPr lang="ru-RU" sz="2000" dirty="0"/>
                  <a:t>пробуем накладывать окно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blipFill>
                <a:blip r:embed="rId2"/>
                <a:stretch>
                  <a:fillRect l="-478" t="-1053" r="-1063" b="-22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8E2710-0B54-40CA-8E77-E8DE28B9B5E4}"/>
              </a:ext>
            </a:extLst>
          </p:cNvPr>
          <p:cNvSpPr txBox="1"/>
          <p:nvPr/>
        </p:nvSpPr>
        <p:spPr>
          <a:xfrm>
            <a:off x="4069568" y="107390"/>
            <a:ext cx="386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Применение хеширования строк</a:t>
            </a:r>
            <a:endParaRPr lang="ru-BY" sz="2000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F87C9F-289B-4781-A4DA-4759D00B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94877"/>
              </p:ext>
            </p:extLst>
          </p:nvPr>
        </p:nvGraphicFramePr>
        <p:xfrm>
          <a:off x="2032000" y="39059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A8798B-FFC9-46D3-A4A9-AE4A7341B7FE}"/>
              </a:ext>
            </a:extLst>
          </p:cNvPr>
          <p:cNvSpPr txBox="1"/>
          <p:nvPr/>
        </p:nvSpPr>
        <p:spPr>
          <a:xfrm>
            <a:off x="1735124" y="38698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A9B6887B-1C14-49F3-8636-9AF07B9F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54619"/>
              </p:ext>
            </p:extLst>
          </p:nvPr>
        </p:nvGraphicFramePr>
        <p:xfrm>
          <a:off x="2032000" y="4115539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254A6F4-B93F-4925-B8D3-A40B888AA06B}"/>
              </a:ext>
            </a:extLst>
          </p:cNvPr>
          <p:cNvSpPr txBox="1"/>
          <p:nvPr/>
        </p:nvSpPr>
        <p:spPr>
          <a:xfrm>
            <a:off x="3154382" y="4419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graphicFrame>
        <p:nvGraphicFramePr>
          <p:cNvPr id="28" name="Таблица 5">
            <a:extLst>
              <a:ext uri="{FF2B5EF4-FFF2-40B4-BE49-F238E27FC236}">
                <a16:creationId xmlns:a16="http://schemas.microsoft.com/office/drawing/2014/main" id="{24CF0CD1-8A27-40AF-9CC7-E244FDF3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28343"/>
              </p:ext>
            </p:extLst>
          </p:nvPr>
        </p:nvGraphicFramePr>
        <p:xfrm>
          <a:off x="1939303" y="49112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8F31812-214C-4D7F-848E-6710BCDACB99}"/>
              </a:ext>
            </a:extLst>
          </p:cNvPr>
          <p:cNvSpPr txBox="1"/>
          <p:nvPr/>
        </p:nvSpPr>
        <p:spPr>
          <a:xfrm>
            <a:off x="1642427" y="48751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B23A0735-9669-4A47-BE98-516BB3EC5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1282"/>
              </p:ext>
            </p:extLst>
          </p:nvPr>
        </p:nvGraphicFramePr>
        <p:xfrm>
          <a:off x="2759435" y="511961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6548AC7D-622E-458D-B564-61B5E1A2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38428"/>
              </p:ext>
            </p:extLst>
          </p:nvPr>
        </p:nvGraphicFramePr>
        <p:xfrm>
          <a:off x="1999530" y="57946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EE8E9E2-AAE4-49AB-8E8B-7B198287C0B9}"/>
              </a:ext>
            </a:extLst>
          </p:cNvPr>
          <p:cNvSpPr txBox="1"/>
          <p:nvPr/>
        </p:nvSpPr>
        <p:spPr>
          <a:xfrm>
            <a:off x="1702654" y="57585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7" name="Таблица 5">
            <a:extLst>
              <a:ext uri="{FF2B5EF4-FFF2-40B4-BE49-F238E27FC236}">
                <a16:creationId xmlns:a16="http://schemas.microsoft.com/office/drawing/2014/main" id="{8108FAA2-C1A7-45BA-86A1-A804266A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81898"/>
              </p:ext>
            </p:extLst>
          </p:nvPr>
        </p:nvGraphicFramePr>
        <p:xfrm>
          <a:off x="3625130" y="595423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EC1EB-9C91-40DA-8E4E-2B1DEA2BE558}"/>
              </a:ext>
            </a:extLst>
          </p:cNvPr>
          <p:cNvSpPr txBox="1"/>
          <p:nvPr/>
        </p:nvSpPr>
        <p:spPr>
          <a:xfrm>
            <a:off x="545028" y="843945"/>
            <a:ext cx="92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на вход поступает строка: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/>
              <p:nvPr/>
            </p:nvSpPr>
            <p:spPr>
              <a:xfrm>
                <a:off x="4237238" y="1567840"/>
                <a:ext cx="3126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38" y="1567840"/>
                <a:ext cx="312614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24505-F0DB-4B1E-BD31-F4534C9CE213}"/>
                  </a:ext>
                </a:extLst>
              </p:cNvPr>
              <p:cNvSpPr txBox="1"/>
              <p:nvPr/>
            </p:nvSpPr>
            <p:spPr>
              <a:xfrm>
                <a:off x="3491514" y="4543252"/>
                <a:ext cx="4325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1,2,3,4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24505-F0DB-4B1E-BD31-F4534C9C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14" y="4543252"/>
                <a:ext cx="432522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842B6B-1269-9252-97EE-E868383A3A08}"/>
              </a:ext>
            </a:extLst>
          </p:cNvPr>
          <p:cNvGrpSpPr/>
          <p:nvPr/>
        </p:nvGrpSpPr>
        <p:grpSpPr>
          <a:xfrm>
            <a:off x="545028" y="2199402"/>
            <a:ext cx="8655729" cy="1569660"/>
            <a:chOff x="545028" y="2199402"/>
            <a:chExt cx="8655729" cy="15696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5153C7-74A3-4A69-8261-B47DF87E5154}"/>
                    </a:ext>
                  </a:extLst>
                </p:cNvPr>
                <p:cNvSpPr txBox="1"/>
                <p:nvPr/>
              </p:nvSpPr>
              <p:spPr>
                <a:xfrm>
                  <a:off x="545028" y="2199402"/>
                  <a:ext cx="865572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Можно считать, что элементы строки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целые числа от 1 до </a:t>
                  </a:r>
                  <a14:m>
                    <m:oMath xmlns:m="http://schemas.openxmlformats.org/officeDocument/2006/math">
                      <m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где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</m:d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</a:t>
                  </a:r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размер алфавита:</a:t>
                  </a:r>
                </a:p>
                <a:p>
                  <a:pPr lvl="2"/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для этого каждый символ  строки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заменяем его порядковым номером в алфавите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’+1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5153C7-74A3-4A69-8261-B47DF87E5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28" y="2199402"/>
                  <a:ext cx="8655729" cy="1569660"/>
                </a:xfrm>
                <a:prstGeom prst="rect">
                  <a:avLst/>
                </a:prstGeom>
                <a:blipFill>
                  <a:blip r:embed="rId4"/>
                  <a:stretch>
                    <a:fillRect l="-1056" t="-3113" r="-211" b="-817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5B382C3-ABC2-87FB-713D-BFB2DB4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1429305" y="3100526"/>
              <a:ext cx="0" cy="585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DA9A78-1572-46C8-92BC-2070A4968EF2}"/>
              </a:ext>
            </a:extLst>
          </p:cNvPr>
          <p:cNvCxnSpPr>
            <a:cxnSpLocks/>
          </p:cNvCxnSpPr>
          <p:nvPr/>
        </p:nvCxnSpPr>
        <p:spPr>
          <a:xfrm>
            <a:off x="6069715" y="192577"/>
            <a:ext cx="0" cy="1556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/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blipFill>
                <a:blip r:embed="rId2"/>
                <a:stretch>
                  <a:fillRect t="-1961" b="-254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453A69-11C2-4B6C-84AB-3BE05E9EF02E}"/>
              </a:ext>
            </a:extLst>
          </p:cNvPr>
          <p:cNvCxnSpPr>
            <a:cxnSpLocks/>
          </p:cNvCxnSpPr>
          <p:nvPr/>
        </p:nvCxnSpPr>
        <p:spPr>
          <a:xfrm>
            <a:off x="0" y="174350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65560-3914-4325-AFD6-7FDB46D18266}"/>
              </a:ext>
            </a:extLst>
          </p:cNvPr>
          <p:cNvSpPr txBox="1"/>
          <p:nvPr/>
        </p:nvSpPr>
        <p:spPr>
          <a:xfrm>
            <a:off x="1207760" y="262823"/>
            <a:ext cx="5193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</a:t>
            </a:r>
            <a:r>
              <a:rPr lang="ru-RU" sz="2400" b="1" dirty="0"/>
              <a:t>полиномиальный </a:t>
            </a:r>
            <a:r>
              <a:rPr lang="ru-RU" sz="2400" b="1" dirty="0" err="1"/>
              <a:t>хеш</a:t>
            </a:r>
            <a:r>
              <a:rPr lang="ru-RU" sz="2400" b="1" dirty="0"/>
              <a:t> </a:t>
            </a:r>
            <a:endParaRPr lang="ru-RU" sz="2400" dirty="0"/>
          </a:p>
          <a:p>
            <a:r>
              <a:rPr lang="ru-RU" sz="2400" dirty="0"/>
              <a:t> (хеширование </a:t>
            </a:r>
            <a:r>
              <a:rPr lang="ru-RU" sz="2400" b="1" dirty="0"/>
              <a:t>слева направо</a:t>
            </a:r>
            <a:r>
              <a:rPr lang="ru-RU" sz="2400" dirty="0"/>
              <a:t>) </a:t>
            </a:r>
            <a:endParaRPr lang="ru-B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56A41-B612-4B5D-AD8F-F73EC5EE1BB9}"/>
              </a:ext>
            </a:extLst>
          </p:cNvPr>
          <p:cNvSpPr txBox="1"/>
          <p:nvPr/>
        </p:nvSpPr>
        <p:spPr>
          <a:xfrm>
            <a:off x="6618589" y="249556"/>
            <a:ext cx="486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</a:t>
            </a:r>
            <a:r>
              <a:rPr lang="ru-RU" sz="2400" b="1" dirty="0"/>
              <a:t>полиномиальный </a:t>
            </a:r>
            <a:r>
              <a:rPr lang="ru-RU" sz="2400" b="1" dirty="0" err="1"/>
              <a:t>хеш</a:t>
            </a:r>
            <a:r>
              <a:rPr lang="ru-RU" sz="2400" b="1" dirty="0"/>
              <a:t> </a:t>
            </a:r>
            <a:endParaRPr lang="ru-RU" sz="2400" dirty="0"/>
          </a:p>
          <a:p>
            <a:r>
              <a:rPr lang="ru-RU" sz="2400" dirty="0"/>
              <a:t> (хеширование </a:t>
            </a:r>
            <a:r>
              <a:rPr lang="ru-RU" sz="2400" b="1" dirty="0"/>
              <a:t>справа налево</a:t>
            </a:r>
            <a:r>
              <a:rPr lang="ru-RU" sz="2400" dirty="0"/>
              <a:t>) </a:t>
            </a:r>
            <a:endParaRPr lang="ru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/>
              <p:nvPr/>
            </p:nvSpPr>
            <p:spPr>
              <a:xfrm>
                <a:off x="351514" y="2026537"/>
                <a:ext cx="11709829" cy="133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u="sng" smtClean="0">
                          <a:latin typeface="Cambria Math" panose="02040503050406030204" pitchFamily="18" charset="0"/>
                        </a:rPr>
                        <m:t>Р</m:t>
                      </m:r>
                      <m:r>
                        <a:rPr lang="ru-RU" sz="2000" i="1" u="sng">
                          <a:latin typeface="Cambria Math" panose="02040503050406030204" pitchFamily="18" charset="0"/>
                        </a:rPr>
                        <m:t>екомендуют выбирать</m:t>
                      </m:r>
                      <m:r>
                        <a:rPr lang="ru-RU" sz="2000" b="0" i="1" u="sng" smtClean="0">
                          <a:latin typeface="Cambria Math" panose="02040503050406030204" pitchFamily="18" charset="0"/>
                        </a:rPr>
                        <m:t> следующие константы:</m:t>
                      </m:r>
                    </m:oMath>
                  </m:oMathPara>
                </a14:m>
                <a:endParaRPr lang="ru-RU" sz="2000" b="0" i="1" u="sng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натуральное число, 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чуть больше размера алфавита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достаточно большое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целое 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число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 например, 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2000" dirty="0"/>
                  <a:t> должны быть взаимно просты, например, если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нечётное число. 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4" y="2026537"/>
                <a:ext cx="11709829" cy="1332929"/>
              </a:xfrm>
              <a:prstGeom prst="rect">
                <a:avLst/>
              </a:prstGeom>
              <a:blipFill>
                <a:blip r:embed="rId3"/>
                <a:stretch>
                  <a:fillRect b="-63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/>
              <p:nvPr/>
            </p:nvSpPr>
            <p:spPr>
              <a:xfrm>
                <a:off x="6220170" y="1116106"/>
                <a:ext cx="5919261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endParaRPr lang="ru-BY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70" y="1116106"/>
                <a:ext cx="5919261" cy="314445"/>
              </a:xfrm>
              <a:prstGeom prst="rect">
                <a:avLst/>
              </a:prstGeom>
              <a:blipFill>
                <a:blip r:embed="rId4"/>
                <a:stretch>
                  <a:fillRect l="-1442" r="-103" b="-2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/>
              <p:nvPr/>
            </p:nvSpPr>
            <p:spPr>
              <a:xfrm>
                <a:off x="1192618" y="4169141"/>
                <a:ext cx="4664610" cy="449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=24 321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18" y="4169141"/>
                <a:ext cx="4664610" cy="449739"/>
              </a:xfrm>
              <a:prstGeom prst="rect">
                <a:avLst/>
              </a:prstGeom>
              <a:blipFill>
                <a:blip r:embed="rId5"/>
                <a:stretch>
                  <a:fillRect l="-131" t="-5405" r="-392" b="-148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/>
              <p:nvPr/>
            </p:nvSpPr>
            <p:spPr>
              <a:xfrm>
                <a:off x="5945958" y="4114354"/>
                <a:ext cx="5568380" cy="449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обр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=12 342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8" y="4114354"/>
                <a:ext cx="5568380" cy="449739"/>
              </a:xfrm>
              <a:prstGeom prst="rect">
                <a:avLst/>
              </a:prstGeom>
              <a:blipFill>
                <a:blip r:embed="rId6"/>
                <a:stretch>
                  <a:fillRect t="-5405" b="-148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/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Предположим, что алфавит небольшой,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ru-RU" sz="2000" dirty="0"/>
                  <a:t>.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r>
                  <a:rPr lang="ru-RU" sz="2000" dirty="0"/>
                  <a:t>Пусть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 000 007.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blipFill>
                <a:blip r:embed="rId7"/>
                <a:stretch>
                  <a:fillRect l="-664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B2B025F-EA56-401E-AC3D-712989CC62D2}"/>
              </a:ext>
            </a:extLst>
          </p:cNvPr>
          <p:cNvCxnSpPr>
            <a:cxnSpLocks/>
          </p:cNvCxnSpPr>
          <p:nvPr/>
        </p:nvCxnSpPr>
        <p:spPr>
          <a:xfrm flipH="1">
            <a:off x="5795503" y="4180653"/>
            <a:ext cx="6646" cy="45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BD69C4A-737E-41A4-ABFB-F2DFC5974594}"/>
              </a:ext>
            </a:extLst>
          </p:cNvPr>
          <p:cNvCxnSpPr>
            <a:cxnSpLocks/>
          </p:cNvCxnSpPr>
          <p:nvPr/>
        </p:nvCxnSpPr>
        <p:spPr>
          <a:xfrm>
            <a:off x="0" y="192577"/>
            <a:ext cx="1220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7F874D-47B9-4D90-8CF6-FFD7AC04B2AE}"/>
              </a:ext>
            </a:extLst>
          </p:cNvPr>
          <p:cNvCxnSpPr>
            <a:cxnSpLocks/>
          </p:cNvCxnSpPr>
          <p:nvPr/>
        </p:nvCxnSpPr>
        <p:spPr>
          <a:xfrm>
            <a:off x="-11920" y="418065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5D831F0-CE67-452C-98F8-5A47CC4AF788}"/>
              </a:ext>
            </a:extLst>
          </p:cNvPr>
          <p:cNvCxnSpPr>
            <a:cxnSpLocks/>
          </p:cNvCxnSpPr>
          <p:nvPr/>
        </p:nvCxnSpPr>
        <p:spPr>
          <a:xfrm>
            <a:off x="3424" y="46515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103E7-3235-4D9D-8779-4638D577BCBB}"/>
              </a:ext>
            </a:extLst>
          </p:cNvPr>
          <p:cNvSpPr txBox="1"/>
          <p:nvPr/>
        </p:nvSpPr>
        <p:spPr>
          <a:xfrm>
            <a:off x="114494" y="5064683"/>
            <a:ext cx="11910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Две одинаковые строки будут иметь обязательно один </a:t>
            </a:r>
            <a:r>
              <a:rPr lang="ru-RU" sz="2000" dirty="0" err="1"/>
              <a:t>хеш</a:t>
            </a:r>
            <a:r>
              <a:rPr lang="ru-RU" sz="2000" dirty="0"/>
              <a:t>, а вероятность коллизий крайне мала. </a:t>
            </a:r>
          </a:p>
          <a:p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95A9-9CAB-42C0-BF0F-EED3E9915B05}"/>
              </a:ext>
            </a:extLst>
          </p:cNvPr>
          <p:cNvSpPr txBox="1"/>
          <p:nvPr/>
        </p:nvSpPr>
        <p:spPr>
          <a:xfrm>
            <a:off x="181415" y="693710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это число</a:t>
            </a:r>
            <a:endParaRPr lang="ru-BY" sz="12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700D01C-0E8C-4A3F-A622-CB42D371609F}"/>
              </a:ext>
            </a:extLst>
          </p:cNvPr>
          <p:cNvCxnSpPr>
            <a:stCxn id="12" idx="2"/>
          </p:cNvCxnSpPr>
          <p:nvPr/>
        </p:nvCxnSpPr>
        <p:spPr>
          <a:xfrm>
            <a:off x="585693" y="970709"/>
            <a:ext cx="319915" cy="16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/>
              <p:nvPr/>
            </p:nvSpPr>
            <p:spPr>
              <a:xfrm>
                <a:off x="460403" y="1685568"/>
                <a:ext cx="11147612" cy="210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dirty="0"/>
                  <a:t>Вычислить значения функций</a:t>
                </a:r>
              </a:p>
              <a:p>
                <a:pPr algn="ctr"/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3200" b="1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3200" b="1" i="1" smtClean="0">
                            <a:latin typeface="Cambria Math" panose="02040503050406030204" pitchFamily="18" charset="0"/>
                          </a:rPr>
                          <m:t>обр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200" dirty="0"/>
              </a:p>
              <a:p>
                <a:pPr algn="ctr"/>
                <a:r>
                  <a:rPr lang="ru-RU" sz="3200" dirty="0"/>
                  <a:t>можно за линейное от длины строки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время </a:t>
                </a:r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3" y="1685568"/>
                <a:ext cx="11147612" cy="2106218"/>
              </a:xfrm>
              <a:prstGeom prst="rect">
                <a:avLst/>
              </a:prstGeom>
              <a:blipFill>
                <a:blip r:embed="rId2"/>
                <a:stretch>
                  <a:fillRect t="-3768" b="-89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C6D519D-7E8E-45CC-A0D5-846F2BC24532}"/>
              </a:ext>
            </a:extLst>
          </p:cNvPr>
          <p:cNvGrpSpPr/>
          <p:nvPr/>
        </p:nvGrpSpPr>
        <p:grpSpPr>
          <a:xfrm>
            <a:off x="101370" y="128164"/>
            <a:ext cx="8774235" cy="839798"/>
            <a:chOff x="95289" y="128164"/>
            <a:chExt cx="9038048" cy="8397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/>
                <p:nvPr/>
              </p:nvSpPr>
              <p:spPr>
                <a:xfrm>
                  <a:off x="2492521" y="618571"/>
                  <a:ext cx="6640816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ru-RU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521" y="618571"/>
                  <a:ext cx="6640816" cy="349391"/>
                </a:xfrm>
                <a:prstGeom prst="rect">
                  <a:avLst/>
                </a:prstGeom>
                <a:blipFill>
                  <a:blip r:embed="rId2"/>
                  <a:stretch>
                    <a:fillRect b="-2241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0AD9B6-125F-4E4B-B2BE-9B2545EDA175}"/>
                </a:ext>
              </a:extLst>
            </p:cNvPr>
            <p:cNvSpPr txBox="1"/>
            <p:nvPr/>
          </p:nvSpPr>
          <p:spPr>
            <a:xfrm>
              <a:off x="95289" y="128164"/>
              <a:ext cx="80948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ru-RU" sz="2000" dirty="0"/>
                <a:t>1) </a:t>
              </a:r>
              <a:r>
                <a:rPr lang="ru-RU" sz="2000" b="1" u="sng" dirty="0"/>
                <a:t>Прямое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99E361E-AC40-4791-9D46-DA1C75ACE951}"/>
              </a:ext>
            </a:extLst>
          </p:cNvPr>
          <p:cNvGrpSpPr/>
          <p:nvPr/>
        </p:nvGrpSpPr>
        <p:grpSpPr>
          <a:xfrm>
            <a:off x="722693" y="2981476"/>
            <a:ext cx="9184788" cy="1065749"/>
            <a:chOff x="595246" y="3129056"/>
            <a:chExt cx="9480177" cy="10657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/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2000" dirty="0"/>
                    <a:t>Обозначим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a14:m>
                  <a:r>
                    <a:rPr lang="ru-RU" sz="2000" dirty="0"/>
                    <a:t> - </a:t>
                  </a:r>
                  <a:r>
                    <a:rPr lang="ru-RU" sz="2000" dirty="0" err="1"/>
                    <a:t>хеш</a:t>
                  </a:r>
                  <a:r>
                    <a:rPr lang="ru-RU" sz="2000" dirty="0"/>
                    <a:t> для  префикса</a:t>
                  </a:r>
                  <a:r>
                    <a:rPr lang="en-US" sz="2000" dirty="0"/>
                    <a:t> </a:t>
                  </a:r>
                  <a:r>
                    <a:rPr lang="ru-RU" sz="2000" dirty="0"/>
                    <a:t>строки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ru-RU" sz="2000" b="0" dirty="0"/>
                    <a:t>:</a:t>
                  </a:r>
                </a:p>
                <a:p>
                  <a:endParaRPr lang="ru-RU" sz="2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blipFill>
                  <a:blip r:embed="rId3"/>
                  <a:stretch>
                    <a:fillRect l="-730" t="-330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/>
                <p:nvPr/>
              </p:nvSpPr>
              <p:spPr>
                <a:xfrm>
                  <a:off x="2234449" y="3544012"/>
                  <a:ext cx="6132634" cy="4067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ru-RU" sz="18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a14:m>
                  <a:r>
                    <a:rPr lang="ru-RU" dirty="0"/>
                    <a:t>)</a:t>
                  </a:r>
                  <a:r>
                    <a:rPr 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b="1" dirty="0"/>
                    <a:t> </a:t>
                  </a:r>
                  <a:endParaRPr lang="ru-BY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49" y="3544012"/>
                  <a:ext cx="6132634" cy="406778"/>
                </a:xfrm>
                <a:prstGeom prst="rect">
                  <a:avLst/>
                </a:prstGeom>
                <a:blipFill>
                  <a:blip r:embed="rId4"/>
                  <a:stretch>
                    <a:fillRect t="-2985" b="-1791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Левая фигурная скобка 10">
              <a:extLst>
                <a:ext uri="{FF2B5EF4-FFF2-40B4-BE49-F238E27FC236}">
                  <a16:creationId xmlns:a16="http://schemas.microsoft.com/office/drawing/2014/main" id="{A11843C1-B170-47B0-A02B-1DE5D2BF96CE}"/>
                </a:ext>
              </a:extLst>
            </p:cNvPr>
            <p:cNvSpPr/>
            <p:nvPr/>
          </p:nvSpPr>
          <p:spPr>
            <a:xfrm rot="16200000">
              <a:off x="5207847" y="2378617"/>
              <a:ext cx="254977" cy="337739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D3B21E-0967-4FFE-7BB3-0455EBFF12AF}"/>
              </a:ext>
            </a:extLst>
          </p:cNvPr>
          <p:cNvGrpSpPr/>
          <p:nvPr/>
        </p:nvGrpSpPr>
        <p:grpSpPr>
          <a:xfrm>
            <a:off x="968442" y="1066645"/>
            <a:ext cx="11057544" cy="1743811"/>
            <a:chOff x="1021708" y="810365"/>
            <a:chExt cx="11057544" cy="1743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/>
                <p:nvPr/>
              </p:nvSpPr>
              <p:spPr>
                <a:xfrm>
                  <a:off x="1021708" y="810365"/>
                  <a:ext cx="11057544" cy="1743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800"/>
                    </a:spcAft>
                  </a:pPr>
                  <a:r>
                    <a:rPr lang="ru-RU" sz="2000" dirty="0"/>
                    <a:t>Выполним сначала за время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ru-RU" sz="2000" dirty="0"/>
                    <a:t> предподсчёт нужных степеней. </a:t>
                  </a:r>
                </a:p>
                <a:p>
                  <a:r>
                    <a:rPr lang="ru-RU" sz="2000" dirty="0"/>
                    <a:t>Обозначим 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a14:m>
                  <a:endPara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тогда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ru-RU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08" y="810365"/>
                  <a:ext cx="11057544" cy="1743811"/>
                </a:xfrm>
                <a:prstGeom prst="rect">
                  <a:avLst/>
                </a:prstGeom>
                <a:blipFill>
                  <a:blip r:embed="rId5"/>
                  <a:stretch>
                    <a:fillRect l="-606" t="-2098" b="-524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31846FE-E4D4-42EF-9C27-197E1689144A}"/>
                </a:ext>
              </a:extLst>
            </p:cNvPr>
            <p:cNvCxnSpPr>
              <a:cxnSpLocks/>
            </p:cNvCxnSpPr>
            <p:nvPr/>
          </p:nvCxnSpPr>
          <p:spPr>
            <a:xfrm>
              <a:off x="2415161" y="1942811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41569E-2B22-467E-9124-DC9F8E4A9F88}"/>
              </a:ext>
            </a:extLst>
          </p:cNvPr>
          <p:cNvGrpSpPr/>
          <p:nvPr/>
        </p:nvGrpSpPr>
        <p:grpSpPr>
          <a:xfrm>
            <a:off x="722692" y="4121883"/>
            <a:ext cx="8944642" cy="1034730"/>
            <a:chOff x="722692" y="4121883"/>
            <a:chExt cx="8944642" cy="103473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C8110D7-9CAA-4337-8546-16AA693723D6}"/>
                </a:ext>
              </a:extLst>
            </p:cNvPr>
            <p:cNvGrpSpPr/>
            <p:nvPr/>
          </p:nvGrpSpPr>
          <p:grpSpPr>
            <a:xfrm>
              <a:off x="722692" y="4121883"/>
              <a:ext cx="8944642" cy="1034730"/>
              <a:chOff x="595249" y="5008599"/>
              <a:chExt cx="8944642" cy="10347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033BB-C77E-44C4-BAE5-2DF32580EB9B}"/>
                  </a:ext>
                </a:extLst>
              </p:cNvPr>
              <p:cNvSpPr txBox="1"/>
              <p:nvPr/>
            </p:nvSpPr>
            <p:spPr>
              <a:xfrm>
                <a:off x="595249" y="5008599"/>
                <a:ext cx="10468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Тогда</a:t>
                </a:r>
                <a:endParaRPr lang="ru-BY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пр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a14:m>
                    <a:r>
                      <a:rPr lang="en-US" sz="2000" b="1" dirty="0"/>
                      <a:t> </a:t>
                    </a:r>
                    <a:r>
                      <a:rPr lang="en-US" sz="2000" dirty="0"/>
                      <a:t>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endParaRPr lang="ru-BY" sz="2000" b="1" dirty="0"/>
                  </a:p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пр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sz="2000" b="1" dirty="0">
                        <a:ea typeface="Cambria Math" panose="02040503050406030204" pitchFamily="18" charset="0"/>
                      </a:rPr>
                      <a:t> </a:t>
                    </a:r>
                    <a:r>
                      <a:rPr lang="ru-RU" sz="2000" b="1" dirty="0">
                        <a:ea typeface="Cambria Math" panose="020405030504060302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a14:m>
                    <a:endParaRPr lang="en-US" sz="2000" b="1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619" b="-106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CF4F91E-4A2F-46B6-A375-8E63DEE291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59" y="4504585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/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Так как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каждого следующего префикса выражается через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предыдущего префикса, то  линейным проходом по всей строке за время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можно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для всех префиксов строки.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BY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blipFill>
                <a:blip r:embed="rId8"/>
                <a:stretch>
                  <a:fillRect l="-538" t="-3614" r="-592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6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8136F6A-AD7B-4D6C-B9B9-EBBC8C51C475}"/>
              </a:ext>
            </a:extLst>
          </p:cNvPr>
          <p:cNvGrpSpPr/>
          <p:nvPr/>
        </p:nvGrpSpPr>
        <p:grpSpPr>
          <a:xfrm>
            <a:off x="639211" y="281259"/>
            <a:ext cx="9424437" cy="1116717"/>
            <a:chOff x="639211" y="281260"/>
            <a:chExt cx="9424437" cy="10067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444189-72E6-4443-B514-4DFEB5D98D67}"/>
                </a:ext>
              </a:extLst>
            </p:cNvPr>
            <p:cNvSpPr txBox="1"/>
            <p:nvPr/>
          </p:nvSpPr>
          <p:spPr>
            <a:xfrm>
              <a:off x="639211" y="281260"/>
              <a:ext cx="8094812" cy="36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dirty="0"/>
                <a:t>2) </a:t>
              </a:r>
              <a:r>
                <a:rPr lang="ru-RU" sz="2000" b="1" u="sng" dirty="0"/>
                <a:t>Обратное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/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b="1" dirty="0"/>
                    <a:t> </a:t>
                  </a:r>
                  <a:endParaRPr lang="ru-BY" sz="2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blipFill>
                  <a:blip r:embed="rId2"/>
                  <a:stretch>
                    <a:fillRect l="-1213" b="-1587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9A526E4-73C6-4DF1-BB96-D1CC4672D953}"/>
              </a:ext>
            </a:extLst>
          </p:cNvPr>
          <p:cNvGrpSpPr/>
          <p:nvPr/>
        </p:nvGrpSpPr>
        <p:grpSpPr>
          <a:xfrm>
            <a:off x="2239729" y="2255589"/>
            <a:ext cx="5833362" cy="1094280"/>
            <a:chOff x="2503498" y="5587874"/>
            <a:chExt cx="5833362" cy="1094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/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= </a:t>
                  </a:r>
                  <a:r>
                    <a:rPr lang="en-US" sz="2000" b="1" dirty="0"/>
                    <a:t>0</a:t>
                  </a:r>
                  <a:endParaRPr lang="ru-RU" sz="2000" b="1" dirty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ru-BY" sz="2000" b="1" dirty="0"/>
                </a:p>
                <a:p>
                  <a:pPr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обр.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b="1" i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blipFill>
                  <a:blip r:embed="rId3"/>
                  <a:stretch>
                    <a:fillRect t="-7317" b="-914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EA9F4FC-FA5D-4742-AFFA-ADDFABE49DF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541" y="5587874"/>
              <a:ext cx="0" cy="1094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/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1800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/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/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/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/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35F87-388C-4CCC-83CF-6BA86D601530}"/>
              </a:ext>
            </a:extLst>
          </p:cNvPr>
          <p:cNvSpPr txBox="1"/>
          <p:nvPr/>
        </p:nvSpPr>
        <p:spPr>
          <a:xfrm>
            <a:off x="1525507" y="50527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0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82D26-9B71-4ADF-9235-54C8047AB465}"/>
              </a:ext>
            </a:extLst>
          </p:cNvPr>
          <p:cNvSpPr txBox="1"/>
          <p:nvPr/>
        </p:nvSpPr>
        <p:spPr>
          <a:xfrm>
            <a:off x="895221" y="330460"/>
            <a:ext cx="10583009" cy="84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 как </a:t>
            </a:r>
            <a:r>
              <a:rPr lang="ru-RU" sz="2400" dirty="0" err="1"/>
              <a:t>хеш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</a:t>
            </a:r>
            <a:r>
              <a:rPr lang="ru-RU" sz="2400" dirty="0"/>
              <a:t> это значение многочлена, то для многих строковых операций можно быстро пересчитывать </a:t>
            </a:r>
            <a:r>
              <a:rPr lang="ru-RU" sz="2400" dirty="0" err="1"/>
              <a:t>хеш</a:t>
            </a:r>
            <a:r>
              <a:rPr lang="ru-RU" sz="2400" dirty="0"/>
              <a:t> результата. </a:t>
            </a:r>
            <a:endParaRPr lang="ru-BY" sz="24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D7D3E56-CD96-44A3-9E15-E1DE868B346E}"/>
              </a:ext>
            </a:extLst>
          </p:cNvPr>
          <p:cNvGrpSpPr/>
          <p:nvPr/>
        </p:nvGrpSpPr>
        <p:grpSpPr>
          <a:xfrm>
            <a:off x="895221" y="3330563"/>
            <a:ext cx="6640498" cy="807497"/>
            <a:chOff x="1104926" y="734497"/>
            <a:chExt cx="8478371" cy="8074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1104926" y="734497"/>
                  <a:ext cx="8478371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26" y="734497"/>
                  <a:ext cx="8478371" cy="341504"/>
                </a:xfrm>
                <a:prstGeom prst="rect">
                  <a:avLst/>
                </a:prstGeom>
                <a:blipFill>
                  <a:blip r:embed="rId2"/>
                  <a:stretch>
                    <a:fillRect l="-92"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/>
                <p:nvPr/>
              </p:nvSpPr>
              <p:spPr>
                <a:xfrm>
                  <a:off x="1209210" y="1200490"/>
                  <a:ext cx="7611035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210" y="1200490"/>
                  <a:ext cx="7611035" cy="341504"/>
                </a:xfrm>
                <a:prstGeom prst="rect">
                  <a:avLst/>
                </a:prstGeom>
                <a:blipFill>
                  <a:blip r:embed="rId3"/>
                  <a:stretch>
                    <a:fillRect l="-920" r="-409"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/>
              <p:nvPr/>
            </p:nvSpPr>
            <p:spPr>
              <a:xfrm>
                <a:off x="976899" y="4291028"/>
                <a:ext cx="10921700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99" y="4291028"/>
                <a:ext cx="10921700" cy="341504"/>
              </a:xfrm>
              <a:prstGeom prst="rect">
                <a:avLst/>
              </a:prstGeom>
              <a:blipFill>
                <a:blip r:embed="rId4"/>
                <a:stretch>
                  <a:fillRect l="-837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9F4B8618-6A5C-48D2-AB93-27794D4C8616}"/>
              </a:ext>
            </a:extLst>
          </p:cNvPr>
          <p:cNvSpPr/>
          <p:nvPr/>
        </p:nvSpPr>
        <p:spPr>
          <a:xfrm rot="16200000">
            <a:off x="4007826" y="3050521"/>
            <a:ext cx="465993" cy="37103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E4B0C121-170E-45DB-A04F-4B86BA9D7E5F}"/>
              </a:ext>
            </a:extLst>
          </p:cNvPr>
          <p:cNvSpPr/>
          <p:nvPr/>
        </p:nvSpPr>
        <p:spPr>
          <a:xfrm rot="16200000">
            <a:off x="8253237" y="2884328"/>
            <a:ext cx="465993" cy="3962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8BDF5C6-D85F-10AA-45A0-51ABAD1AA82C}"/>
              </a:ext>
            </a:extLst>
          </p:cNvPr>
          <p:cNvGrpSpPr/>
          <p:nvPr/>
        </p:nvGrpSpPr>
        <p:grpSpPr>
          <a:xfrm>
            <a:off x="729830" y="1402270"/>
            <a:ext cx="4005547" cy="1273135"/>
            <a:chOff x="-623154" y="345421"/>
            <a:chExt cx="4005547" cy="12731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95DE93-CC1C-4428-9C27-18DE3EBB372B}"/>
                </a:ext>
              </a:extLst>
            </p:cNvPr>
            <p:cNvSpPr txBox="1"/>
            <p:nvPr/>
          </p:nvSpPr>
          <p:spPr>
            <a:xfrm>
              <a:off x="-324215" y="345421"/>
              <a:ext cx="3706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/>
                <a:t>Конкатенация</a:t>
              </a:r>
              <a:r>
                <a:rPr lang="ru-RU" sz="2400" dirty="0"/>
                <a:t> двух строк </a:t>
              </a:r>
              <a:endParaRPr lang="en-US" sz="2400" b="0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CD91CA-AAF1-2236-F9B8-2F449469F759}"/>
                    </a:ext>
                  </a:extLst>
                </p:cNvPr>
                <p:cNvSpPr txBox="1"/>
                <p:nvPr/>
              </p:nvSpPr>
              <p:spPr>
                <a:xfrm>
                  <a:off x="-623154" y="835160"/>
                  <a:ext cx="3126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CD91CA-AAF1-2236-F9B8-2F449469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54" y="835160"/>
                  <a:ext cx="31261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FBA1AC-34E6-D8AB-CC03-6542FD4EBEA9}"/>
                    </a:ext>
                  </a:extLst>
                </p:cNvPr>
                <p:cNvSpPr txBox="1"/>
                <p:nvPr/>
              </p:nvSpPr>
              <p:spPr>
                <a:xfrm>
                  <a:off x="-623154" y="1249224"/>
                  <a:ext cx="3126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FBA1AC-34E6-D8AB-CC03-6542FD4EB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54" y="1249224"/>
                  <a:ext cx="31261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623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58FDB-229B-A48A-CE0B-9E182F4D47C9}"/>
                  </a:ext>
                </a:extLst>
              </p:cNvPr>
              <p:cNvSpPr txBox="1"/>
              <p:nvPr/>
            </p:nvSpPr>
            <p:spPr>
              <a:xfrm>
                <a:off x="5307726" y="1402270"/>
                <a:ext cx="66404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Конкатенация строк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, это строка, которая получается в результате приписывания последовательности символов строки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 после последовательности символов строки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ru-B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58FDB-229B-A48A-CE0B-9E182F4D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726" y="1402270"/>
                <a:ext cx="6640497" cy="1200329"/>
              </a:xfrm>
              <a:prstGeom prst="rect">
                <a:avLst/>
              </a:prstGeom>
              <a:blipFill>
                <a:blip r:embed="rId7"/>
                <a:stretch>
                  <a:fillRect l="-826" t="-2538" r="-735" b="-15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  <p:bldP spid="21" grpId="0" animBg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/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blipFill>
                <a:blip r:embed="rId2"/>
                <a:stretch>
                  <a:fillRect l="-881" r="-176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/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BY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blipFill>
                <a:blip r:embed="rId3"/>
                <a:stretch>
                  <a:fillRect t="-3488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4E44436-BC46-40EC-9C1B-368E291A3A7C}"/>
              </a:ext>
            </a:extLst>
          </p:cNvPr>
          <p:cNvGrpSpPr/>
          <p:nvPr/>
        </p:nvGrpSpPr>
        <p:grpSpPr>
          <a:xfrm>
            <a:off x="802323" y="2459185"/>
            <a:ext cx="11038788" cy="1189480"/>
            <a:chOff x="802323" y="1976653"/>
            <a:chExt cx="11038788" cy="11894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/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ru-BY" sz="2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blipFill>
                  <a:blip r:embed="rId4"/>
                  <a:stretch>
                    <a:fillRect l="-829" t="-21429" b="-37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54FD4D1B-FCB2-46E4-B0FE-496527F26747}"/>
                </a:ext>
              </a:extLst>
            </p:cNvPr>
            <p:cNvSpPr/>
            <p:nvPr/>
          </p:nvSpPr>
          <p:spPr>
            <a:xfrm rot="16200000">
              <a:off x="3586194" y="1157917"/>
              <a:ext cx="443060" cy="265471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/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Левая фигурная скобка 18">
              <a:extLst>
                <a:ext uri="{FF2B5EF4-FFF2-40B4-BE49-F238E27FC236}">
                  <a16:creationId xmlns:a16="http://schemas.microsoft.com/office/drawing/2014/main" id="{02925652-7F0A-4CD8-B651-3B7DC777A456}"/>
                </a:ext>
              </a:extLst>
            </p:cNvPr>
            <p:cNvSpPr/>
            <p:nvPr/>
          </p:nvSpPr>
          <p:spPr>
            <a:xfrm rot="16200000">
              <a:off x="7574143" y="979721"/>
              <a:ext cx="443060" cy="29730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/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508206F-D8D5-4BA5-8F26-C96E97EEA779}"/>
              </a:ext>
            </a:extLst>
          </p:cNvPr>
          <p:cNvCxnSpPr/>
          <p:nvPr/>
        </p:nvCxnSpPr>
        <p:spPr>
          <a:xfrm>
            <a:off x="6321717" y="946982"/>
            <a:ext cx="0" cy="1055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/>
              <p:nvPr/>
            </p:nvSpPr>
            <p:spPr>
              <a:xfrm>
                <a:off x="611502" y="1178043"/>
                <a:ext cx="11025241" cy="198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Хеш для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ru-RU" sz="2000" b="1" dirty="0"/>
              </a:p>
              <a:p>
                <a:pPr lvl="1"/>
                <a:endParaRPr lang="ru-RU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RU" sz="2000" b="1" dirty="0">
                  <a:ea typeface="Cambria Math" panose="02040503050406030204" pitchFamily="18" charset="0"/>
                </a:endParaRPr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ru-RU" sz="2000" dirty="0"/>
                  <a:t>как вычислить быстрее?</a:t>
                </a:r>
                <a:endParaRPr lang="ru-BY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2" y="1178043"/>
                <a:ext cx="11025241" cy="1985287"/>
              </a:xfrm>
              <a:prstGeom prst="rect">
                <a:avLst/>
              </a:prstGeom>
              <a:blipFill>
                <a:blip r:embed="rId2"/>
                <a:stretch>
                  <a:fillRect l="-553" t="-1534" b="-46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/>
              <p:nvPr/>
            </p:nvSpPr>
            <p:spPr>
              <a:xfrm>
                <a:off x="373887" y="3644397"/>
                <a:ext cx="1125661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значение полинома помещается в 64 бита. Это равносильно тому, что на компьютере можно выполнять все операции над 64-битными числами и не задумываться о том, чтобы брать остаток. </a:t>
                </a:r>
                <a:endParaRPr lang="en-US" dirty="0"/>
              </a:p>
              <a:p>
                <a:pPr lvl="1" algn="just"/>
                <a:r>
                  <a:rPr lang="ru-RU" dirty="0"/>
                  <a:t>Но в С++ для этого необходимо использовать не </a:t>
                </a:r>
                <a:r>
                  <a:rPr lang="ru-RU" dirty="0">
                    <a:latin typeface="Consolas" panose="020B0609020204030204" pitchFamily="49" charset="0"/>
                  </a:rPr>
                  <a:t>int64_t</a:t>
                </a:r>
                <a:r>
                  <a:rPr lang="ru-RU" dirty="0"/>
                  <a:t> (обычно, синоним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а </a:t>
                </a:r>
                <a:r>
                  <a:rPr lang="ru-RU" dirty="0">
                    <a:latin typeface="Consolas" panose="020B0609020204030204" pitchFamily="49" charset="0"/>
                  </a:rPr>
                  <a:t>uint64_t</a:t>
                </a:r>
                <a:r>
                  <a:rPr lang="ru-RU" dirty="0"/>
                  <a:t> (</a:t>
                </a:r>
                <a:r>
                  <a:rPr lang="ru-RU" dirty="0" err="1">
                    <a:latin typeface="Consolas" panose="020B0609020204030204" pitchFamily="49" charset="0"/>
                  </a:rPr>
                  <a:t>unsigned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потому что переполнение знаковых целочисленных типов в C++ — опасный пример неопределённого поведения.</a:t>
                </a:r>
                <a:endParaRPr lang="ru-BY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7" y="3644397"/>
                <a:ext cx="11256614" cy="1754326"/>
              </a:xfrm>
              <a:prstGeom prst="rect">
                <a:avLst/>
              </a:prstGeom>
              <a:blipFill>
                <a:blip r:embed="rId3"/>
                <a:stretch>
                  <a:fillRect t="-2083" r="-433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622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12246</TotalTime>
  <Words>1341</Words>
  <Application>Microsoft Office PowerPoint</Application>
  <PresentationFormat>Широкоэкранный</PresentationFormat>
  <Paragraphs>125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1296</cp:revision>
  <dcterms:created xsi:type="dcterms:W3CDTF">2020-04-14T05:04:13Z</dcterms:created>
  <dcterms:modified xsi:type="dcterms:W3CDTF">2022-11-16T11:23:43Z</dcterms:modified>
</cp:coreProperties>
</file>