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2" r:id="rId2"/>
    <p:sldId id="329" r:id="rId3"/>
    <p:sldId id="330" r:id="rId4"/>
    <p:sldId id="331" r:id="rId5"/>
    <p:sldId id="364" r:id="rId6"/>
    <p:sldId id="332" r:id="rId7"/>
    <p:sldId id="334" r:id="rId8"/>
    <p:sldId id="333" r:id="rId9"/>
    <p:sldId id="335" r:id="rId10"/>
    <p:sldId id="373" r:id="rId11"/>
    <p:sldId id="336" r:id="rId12"/>
    <p:sldId id="366" r:id="rId13"/>
    <p:sldId id="337" r:id="rId14"/>
    <p:sldId id="338" r:id="rId15"/>
    <p:sldId id="339" r:id="rId16"/>
    <p:sldId id="341" r:id="rId17"/>
    <p:sldId id="340" r:id="rId18"/>
    <p:sldId id="367" r:id="rId19"/>
    <p:sldId id="342" r:id="rId20"/>
    <p:sldId id="343" r:id="rId21"/>
    <p:sldId id="345" r:id="rId22"/>
    <p:sldId id="346" r:id="rId23"/>
    <p:sldId id="347" r:id="rId24"/>
    <p:sldId id="348" r:id="rId25"/>
    <p:sldId id="349" r:id="rId26"/>
    <p:sldId id="350" r:id="rId27"/>
    <p:sldId id="353" r:id="rId28"/>
    <p:sldId id="351" r:id="rId29"/>
    <p:sldId id="352" r:id="rId30"/>
    <p:sldId id="354" r:id="rId31"/>
    <p:sldId id="355" r:id="rId32"/>
    <p:sldId id="363" r:id="rId33"/>
    <p:sldId id="356" r:id="rId34"/>
    <p:sldId id="357" r:id="rId35"/>
    <p:sldId id="358" r:id="rId36"/>
    <p:sldId id="359" r:id="rId37"/>
    <p:sldId id="360" r:id="rId38"/>
    <p:sldId id="361" r:id="rId39"/>
    <p:sldId id="368" r:id="rId40"/>
    <p:sldId id="370" r:id="rId41"/>
    <p:sldId id="371" r:id="rId42"/>
    <p:sldId id="372" r:id="rId43"/>
    <p:sldId id="362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5050"/>
    <a:srgbClr val="E5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5394" autoAdjust="0"/>
  </p:normalViewPr>
  <p:slideViewPr>
    <p:cSldViewPr snapToGrid="0">
      <p:cViewPr>
        <p:scale>
          <a:sx n="118" d="100"/>
          <a:sy n="118" d="100"/>
        </p:scale>
        <p:origin x="-78" y="-480"/>
      </p:cViewPr>
      <p:guideLst>
        <p:guide orient="horz" pos="372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46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2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1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11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3.png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png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.png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png"/><Relationship Id="rId4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png"/><Relationship Id="rId5" Type="http://schemas.openxmlformats.org/officeDocument/2006/relationships/image" Target="../media/image39.png"/><Relationship Id="rId4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47.bin"/><Relationship Id="rId3" Type="http://schemas.openxmlformats.org/officeDocument/2006/relationships/image" Target="../media/image44.png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png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5.bin"/><Relationship Id="rId5" Type="http://schemas.openxmlformats.org/officeDocument/2006/relationships/image" Target="../media/image44.wmf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6.wmf"/><Relationship Id="rId9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3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2.wmf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1.wmf"/><Relationship Id="rId4" Type="http://schemas.openxmlformats.org/officeDocument/2006/relationships/image" Target="../media/image54.png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eerc.ifmo.ru/wiki/index.php?title=Timsort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_BBZMaNHKfVMbn_KTQ18UbQrslWFVmA/view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f7nkIHbDAcCwXBdbNd8xzoln83tUjJRA0fngruvDJ6U/edit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3083" y="1791377"/>
            <a:ext cx="11725834" cy="2217915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4800" dirty="0"/>
              <a:t>Использование рекуррентных уравнений для оценки времени работы алгоритма </a:t>
            </a:r>
            <a:br>
              <a:rPr lang="ru-RU" dirty="0"/>
            </a:br>
            <a:r>
              <a:rPr lang="ru-RU" sz="3600" dirty="0"/>
              <a:t>(на примере алгоритмов поиска и внутренней сортировки)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3"/>
          <p:cNvSpPr txBox="1"/>
          <p:nvPr/>
        </p:nvSpPr>
        <p:spPr>
          <a:xfrm>
            <a:off x="7893003" y="6404994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2022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65536"/>
            <a:ext cx="232059" cy="3461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76972B-A141-451E-88D7-308536F6C9F2}"/>
              </a:ext>
            </a:extLst>
          </p:cNvPr>
          <p:cNvSpPr txBox="1"/>
          <p:nvPr/>
        </p:nvSpPr>
        <p:spPr>
          <a:xfrm>
            <a:off x="144405" y="79751"/>
            <a:ext cx="9676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Существует не рекурсивный алгоритм, который выполняет ~ 3 𝑛 /2 сравнений. </a:t>
            </a:r>
          </a:p>
          <a:p>
            <a:r>
              <a:rPr lang="ru-RU" dirty="0"/>
              <a:t>В этом алгоритме поддерживается значение </a:t>
            </a:r>
            <a:r>
              <a:rPr lang="en-US" b="1" dirty="0"/>
              <a:t>ma</a:t>
            </a:r>
            <a:r>
              <a:rPr lang="ru-RU" b="1" dirty="0"/>
              <a:t>х, </a:t>
            </a:r>
            <a:r>
              <a:rPr lang="en-US" b="1" dirty="0"/>
              <a:t>min</a:t>
            </a:r>
            <a:r>
              <a:rPr lang="ru-RU" b="1" dirty="0"/>
              <a:t> </a:t>
            </a:r>
            <a:r>
              <a:rPr lang="ru-RU" dirty="0"/>
              <a:t>на том префиксе, который уже пройден: 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10FD97A2-3305-4AFD-A62C-A78DA7818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96620"/>
              </p:ext>
            </p:extLst>
          </p:nvPr>
        </p:nvGraphicFramePr>
        <p:xfrm>
          <a:off x="14005" y="1002709"/>
          <a:ext cx="11972190" cy="8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19">
                  <a:extLst>
                    <a:ext uri="{9D8B030D-6E8A-4147-A177-3AD203B41FA5}">
                      <a16:colId xmlns:a16="http://schemas.microsoft.com/office/drawing/2014/main" val="1969053860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714924940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3812795231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3107985001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1383538545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2426278260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1050686136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3451848062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840745061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3912398750"/>
                    </a:ext>
                  </a:extLst>
                </a:gridCol>
              </a:tblGrid>
              <a:tr h="23906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/>
                        <a:t>0</a:t>
                      </a:r>
                      <a:endParaRPr lang="ru-BY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237297"/>
                  </a:ext>
                </a:extLst>
              </a:tr>
              <a:tr h="461568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4156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9FE68D2-973A-43A8-B525-56003CADA31B}"/>
              </a:ext>
            </a:extLst>
          </p:cNvPr>
          <p:cNvSpPr txBox="1"/>
          <p:nvPr/>
        </p:nvSpPr>
        <p:spPr>
          <a:xfrm>
            <a:off x="532255" y="1865088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 сравнение:</a:t>
            </a:r>
          </a:p>
          <a:p>
            <a:r>
              <a:rPr lang="en-US" sz="1600" b="1" dirty="0"/>
              <a:t>ma</a:t>
            </a:r>
            <a:r>
              <a:rPr lang="ru-RU" sz="1600" b="1" dirty="0"/>
              <a:t>х, </a:t>
            </a:r>
            <a:r>
              <a:rPr lang="en-US" sz="1600" b="1" dirty="0"/>
              <a:t>min</a:t>
            </a:r>
            <a:endParaRPr lang="ru-BY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C5962-14D7-452C-8E58-D8F07D75A041}"/>
              </a:ext>
            </a:extLst>
          </p:cNvPr>
          <p:cNvSpPr txBox="1"/>
          <p:nvPr/>
        </p:nvSpPr>
        <p:spPr>
          <a:xfrm>
            <a:off x="2405567" y="1799866"/>
            <a:ext cx="2162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для двух элементов за</a:t>
            </a:r>
          </a:p>
          <a:p>
            <a:r>
              <a:rPr lang="ru-RU" sz="1600" dirty="0"/>
              <a:t>1 сравнение находим</a:t>
            </a:r>
          </a:p>
          <a:p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en-US" sz="1600" b="1" dirty="0"/>
              <a:t>′</a:t>
            </a:r>
            <a:r>
              <a:rPr lang="ru-RU" sz="1600" dirty="0"/>
              <a:t> и </a:t>
            </a:r>
            <a:r>
              <a:rPr lang="en-US" sz="1600" b="1" dirty="0"/>
              <a:t>min′</a:t>
            </a:r>
            <a:r>
              <a:rPr lang="en-US" sz="1600" dirty="0"/>
              <a:t>;</a:t>
            </a:r>
            <a:endParaRPr lang="ru-BY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65EFAC-FD38-4088-8C99-CEE407FFEC00}"/>
              </a:ext>
            </a:extLst>
          </p:cNvPr>
          <p:cNvSpPr txBox="1"/>
          <p:nvPr/>
        </p:nvSpPr>
        <p:spPr>
          <a:xfrm>
            <a:off x="2319811" y="2699126"/>
            <a:ext cx="256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</a:t>
            </a:r>
            <a:r>
              <a:rPr lang="ru-RU" sz="1600" dirty="0"/>
              <a:t>затем ещё за </a:t>
            </a:r>
            <a:r>
              <a:rPr lang="en-US" sz="1600" dirty="0"/>
              <a:t>2</a:t>
            </a:r>
            <a:r>
              <a:rPr lang="ru-RU" sz="1600" dirty="0"/>
              <a:t> сравнения:</a:t>
            </a:r>
          </a:p>
          <a:p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ru-RU" sz="1600" dirty="0"/>
              <a:t> =</a:t>
            </a:r>
            <a:r>
              <a:rPr lang="ru-RU" sz="1200" dirty="0"/>
              <a:t>наибольший</a:t>
            </a:r>
            <a:r>
              <a:rPr lang="ru-RU" sz="1600" dirty="0"/>
              <a:t> (</a:t>
            </a:r>
            <a:r>
              <a:rPr lang="en-US" sz="1600" b="1" dirty="0"/>
              <a:t>ma</a:t>
            </a:r>
            <a:r>
              <a:rPr lang="ru-RU" sz="1600" b="1" dirty="0"/>
              <a:t>х, </a:t>
            </a:r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en-US" sz="1600" b="1" dirty="0"/>
              <a:t>′</a:t>
            </a:r>
            <a:r>
              <a:rPr lang="ru-RU" sz="1600" dirty="0"/>
              <a:t>)</a:t>
            </a:r>
          </a:p>
          <a:p>
            <a:r>
              <a:rPr lang="en-US" sz="1600" b="1" dirty="0"/>
              <a:t>min</a:t>
            </a:r>
            <a:r>
              <a:rPr lang="ru-RU" sz="1600" dirty="0"/>
              <a:t> =</a:t>
            </a:r>
            <a:r>
              <a:rPr lang="ru-RU" sz="1200" dirty="0"/>
              <a:t>наименьший</a:t>
            </a:r>
            <a:r>
              <a:rPr lang="ru-RU" sz="1600" dirty="0"/>
              <a:t> (</a:t>
            </a:r>
            <a:r>
              <a:rPr lang="en-US" sz="1600" b="1" dirty="0"/>
              <a:t>min</a:t>
            </a:r>
            <a:r>
              <a:rPr lang="ru-RU" sz="1600" b="1" dirty="0"/>
              <a:t>, </a:t>
            </a:r>
            <a:r>
              <a:rPr lang="en-US" sz="1600" b="1" dirty="0"/>
              <a:t>min′</a:t>
            </a:r>
            <a:r>
              <a:rPr lang="ru-RU" sz="1600" dirty="0"/>
              <a:t>)</a:t>
            </a:r>
            <a:endParaRPr lang="ru-BY" sz="1600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8F68BF-13B9-4501-A191-5F6DE6EAF6B5}"/>
              </a:ext>
            </a:extLst>
          </p:cNvPr>
          <p:cNvCxnSpPr>
            <a:cxnSpLocks/>
          </p:cNvCxnSpPr>
          <p:nvPr/>
        </p:nvCxnSpPr>
        <p:spPr>
          <a:xfrm>
            <a:off x="2402603" y="845747"/>
            <a:ext cx="0" cy="3216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BED9836-9FE5-4948-A1F9-386257299989}"/>
              </a:ext>
            </a:extLst>
          </p:cNvPr>
          <p:cNvCxnSpPr>
            <a:cxnSpLocks/>
          </p:cNvCxnSpPr>
          <p:nvPr/>
        </p:nvCxnSpPr>
        <p:spPr>
          <a:xfrm flipH="1">
            <a:off x="4785236" y="774162"/>
            <a:ext cx="37978" cy="3351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0516AB-6BFF-4499-B110-7FDED1DEE817}"/>
              </a:ext>
            </a:extLst>
          </p:cNvPr>
          <p:cNvSpPr txBox="1"/>
          <p:nvPr/>
        </p:nvSpPr>
        <p:spPr>
          <a:xfrm>
            <a:off x="2858985" y="375138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сравнения</a:t>
            </a:r>
            <a:endParaRPr lang="ru-BY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CB5BDB20-0DAF-4FBA-838A-A2FC02ADE3E8}"/>
              </a:ext>
            </a:extLst>
          </p:cNvPr>
          <p:cNvCxnSpPr>
            <a:cxnSpLocks/>
          </p:cNvCxnSpPr>
          <p:nvPr/>
        </p:nvCxnSpPr>
        <p:spPr>
          <a:xfrm>
            <a:off x="7181020" y="774162"/>
            <a:ext cx="0" cy="3346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A9C039BB-1D3E-4D0D-B3C6-ED39CFCEB38D}"/>
              </a:ext>
            </a:extLst>
          </p:cNvPr>
          <p:cNvCxnSpPr>
            <a:cxnSpLocks/>
          </p:cNvCxnSpPr>
          <p:nvPr/>
        </p:nvCxnSpPr>
        <p:spPr>
          <a:xfrm>
            <a:off x="9576726" y="774162"/>
            <a:ext cx="0" cy="3287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6E30F8-9E22-4D44-AA6C-FCDCFD5355F0}"/>
              </a:ext>
            </a:extLst>
          </p:cNvPr>
          <p:cNvSpPr txBox="1"/>
          <p:nvPr/>
        </p:nvSpPr>
        <p:spPr>
          <a:xfrm>
            <a:off x="8056842" y="2806037"/>
            <a:ext cx="70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 т.д.</a:t>
            </a:r>
            <a:endParaRPr lang="ru-BY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7F36FB-E278-4D24-8CB3-4CACCF30A620}"/>
              </a:ext>
            </a:extLst>
          </p:cNvPr>
          <p:cNvSpPr txBox="1"/>
          <p:nvPr/>
        </p:nvSpPr>
        <p:spPr>
          <a:xfrm>
            <a:off x="5254690" y="375138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сравнения</a:t>
            </a:r>
            <a:endParaRPr lang="ru-BY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53B333-5663-48DE-B078-A0E3142FCB9C}"/>
              </a:ext>
            </a:extLst>
          </p:cNvPr>
          <p:cNvSpPr txBox="1"/>
          <p:nvPr/>
        </p:nvSpPr>
        <p:spPr>
          <a:xfrm>
            <a:off x="10093813" y="375138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сравнения</a:t>
            </a:r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80B2EE9-71A0-4379-89EA-425A67735CF7}"/>
                  </a:ext>
                </a:extLst>
              </p:cNvPr>
              <p:cNvSpPr txBox="1"/>
              <p:nvPr/>
            </p:nvSpPr>
            <p:spPr>
              <a:xfrm>
                <a:off x="189767" y="5728665"/>
                <a:ext cx="118403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В C ++ не рекурсивный алгоритм, который выполняет ~ 3</a:t>
                </a:r>
                <a14:m>
                  <m:oMath xmlns:m="http://schemas.openxmlformats.org/officeDocument/2006/math">
                    <m:r>
                      <a:rPr lang="ru-BY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400" dirty="0"/>
                  <a:t>/2 сравнений,  реализован как функция </a:t>
                </a:r>
                <a:r>
                  <a:rPr lang="ru-RU" sz="1400" dirty="0" err="1">
                    <a:latin typeface="Consolas" panose="020B0609020204030204" pitchFamily="49" charset="0"/>
                  </a:rPr>
                  <a:t>std</a:t>
                </a:r>
                <a:r>
                  <a:rPr lang="ru-RU" sz="1400" dirty="0">
                    <a:latin typeface="Consolas" panose="020B0609020204030204" pitchFamily="49" charset="0"/>
                  </a:rPr>
                  <a:t>::</a:t>
                </a:r>
                <a:r>
                  <a:rPr lang="ru-RU" sz="1400" dirty="0" err="1">
                    <a:latin typeface="Consolas" panose="020B0609020204030204" pitchFamily="49" charset="0"/>
                  </a:rPr>
                  <a:t>minmax_element</a:t>
                </a:r>
                <a:r>
                  <a:rPr lang="ru-RU" sz="1400" dirty="0">
                    <a:latin typeface="Consolas" panose="020B0609020204030204" pitchFamily="49" charset="0"/>
                  </a:rPr>
                  <a:t>() </a:t>
                </a:r>
                <a:r>
                  <a:rPr lang="ru-RU" sz="1400" dirty="0"/>
                  <a:t>библиотеки</a:t>
                </a:r>
                <a:r>
                  <a:rPr lang="ru-RU" sz="1400" dirty="0">
                    <a:latin typeface="Consolas" panose="020B0609020204030204" pitchFamily="49" charset="0"/>
                  </a:rPr>
                  <a:t> STL.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80B2EE9-71A0-4379-89EA-425A67735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67" y="5728665"/>
                <a:ext cx="11840308" cy="307777"/>
              </a:xfrm>
              <a:prstGeom prst="rect">
                <a:avLst/>
              </a:prstGeom>
              <a:blipFill>
                <a:blip r:embed="rId4"/>
                <a:stretch>
                  <a:fillRect l="-154" t="-6000" b="-2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B26C43E-FA04-4063-8CA6-4E6C1C1D6EDE}"/>
              </a:ext>
            </a:extLst>
          </p:cNvPr>
          <p:cNvSpPr txBox="1"/>
          <p:nvPr/>
        </p:nvSpPr>
        <p:spPr>
          <a:xfrm>
            <a:off x="257906" y="6034578"/>
            <a:ext cx="7985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1400" dirty="0"/>
              <a:t>https://en.cppreference.com/w/cpp/algorithm/minmax_element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B28FAA-CD70-40FB-9CF7-A8C7EC085C7F}"/>
              </a:ext>
            </a:extLst>
          </p:cNvPr>
          <p:cNvSpPr txBox="1"/>
          <p:nvPr/>
        </p:nvSpPr>
        <p:spPr>
          <a:xfrm>
            <a:off x="4831271" y="1799866"/>
            <a:ext cx="2162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для двух элементов за</a:t>
            </a:r>
          </a:p>
          <a:p>
            <a:r>
              <a:rPr lang="ru-RU" sz="1600" dirty="0"/>
              <a:t>1 сравнение находим</a:t>
            </a:r>
          </a:p>
          <a:p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en-US" sz="1600" b="1" dirty="0"/>
              <a:t>′</a:t>
            </a:r>
            <a:r>
              <a:rPr lang="ru-RU" sz="1600" dirty="0"/>
              <a:t> и </a:t>
            </a:r>
            <a:r>
              <a:rPr lang="en-US" sz="1600" b="1" dirty="0"/>
              <a:t>min′</a:t>
            </a:r>
            <a:r>
              <a:rPr lang="en-US" sz="1600" dirty="0"/>
              <a:t>;</a:t>
            </a:r>
            <a:endParaRPr lang="ru-BY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234D62-6845-4759-8FDB-E7A778D4418A}"/>
              </a:ext>
            </a:extLst>
          </p:cNvPr>
          <p:cNvSpPr txBox="1"/>
          <p:nvPr/>
        </p:nvSpPr>
        <p:spPr>
          <a:xfrm>
            <a:off x="4745515" y="2699126"/>
            <a:ext cx="256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</a:t>
            </a:r>
            <a:r>
              <a:rPr lang="ru-RU" sz="1600" dirty="0"/>
              <a:t>затем ещё за </a:t>
            </a:r>
            <a:r>
              <a:rPr lang="en-US" sz="1600" dirty="0"/>
              <a:t>2</a:t>
            </a:r>
            <a:r>
              <a:rPr lang="ru-RU" sz="1600" dirty="0"/>
              <a:t> сравнения:</a:t>
            </a:r>
          </a:p>
          <a:p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ru-RU" sz="1600" dirty="0"/>
              <a:t> =</a:t>
            </a:r>
            <a:r>
              <a:rPr lang="ru-RU" sz="1200" dirty="0"/>
              <a:t>наибольший</a:t>
            </a:r>
            <a:r>
              <a:rPr lang="ru-RU" sz="1600" dirty="0"/>
              <a:t> (</a:t>
            </a:r>
            <a:r>
              <a:rPr lang="en-US" sz="1600" b="1" dirty="0"/>
              <a:t>ma</a:t>
            </a:r>
            <a:r>
              <a:rPr lang="ru-RU" sz="1600" b="1" dirty="0"/>
              <a:t>х, </a:t>
            </a:r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en-US" sz="1600" b="1" dirty="0"/>
              <a:t>′</a:t>
            </a:r>
            <a:r>
              <a:rPr lang="ru-RU" sz="1600" dirty="0"/>
              <a:t>)</a:t>
            </a:r>
          </a:p>
          <a:p>
            <a:r>
              <a:rPr lang="en-US" sz="1600" b="1" dirty="0"/>
              <a:t>min</a:t>
            </a:r>
            <a:r>
              <a:rPr lang="ru-RU" sz="1600" dirty="0"/>
              <a:t> =</a:t>
            </a:r>
            <a:r>
              <a:rPr lang="ru-RU" sz="1200" dirty="0"/>
              <a:t>наименьший</a:t>
            </a:r>
            <a:r>
              <a:rPr lang="ru-RU" sz="1600" dirty="0"/>
              <a:t> (</a:t>
            </a:r>
            <a:r>
              <a:rPr lang="en-US" sz="1600" b="1" dirty="0"/>
              <a:t>min</a:t>
            </a:r>
            <a:r>
              <a:rPr lang="ru-RU" sz="1600" b="1" dirty="0"/>
              <a:t>, </a:t>
            </a:r>
            <a:r>
              <a:rPr lang="en-US" sz="1600" b="1" dirty="0"/>
              <a:t>min′</a:t>
            </a:r>
            <a:r>
              <a:rPr lang="ru-RU" sz="1600" dirty="0"/>
              <a:t>)</a:t>
            </a:r>
            <a:endParaRPr lang="ru-BY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Объект 57">
                <a:extLst>
                  <a:ext uri="{FF2B5EF4-FFF2-40B4-BE49-F238E27FC236}">
                    <a16:creationId xmlns:a16="http://schemas.microsoft.com/office/drawing/2014/main" id="{7552BFED-B5BE-4875-A940-C519ECDD9E7D}"/>
                  </a:ext>
                </a:extLst>
              </p:cNvPr>
              <p:cNvSpPr txBox="1"/>
              <p:nvPr/>
            </p:nvSpPr>
            <p:spPr bwMode="auto">
              <a:xfrm>
                <a:off x="4708420" y="4731645"/>
                <a:ext cx="2408280" cy="70918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ru-BY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num>
                            <m:den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58" name="Объект 57">
                <a:extLst>
                  <a:ext uri="{FF2B5EF4-FFF2-40B4-BE49-F238E27FC236}">
                    <a16:creationId xmlns:a16="http://schemas.microsoft.com/office/drawing/2014/main" id="{7552BFED-B5BE-4875-A940-C519ECDD9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8420" y="4731645"/>
                <a:ext cx="2408280" cy="709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CF5337F-9A0C-479E-A32E-A6270DE75196}"/>
              </a:ext>
            </a:extLst>
          </p:cNvPr>
          <p:cNvSpPr txBox="1"/>
          <p:nvPr/>
        </p:nvSpPr>
        <p:spPr>
          <a:xfrm>
            <a:off x="10073755" y="6258599"/>
            <a:ext cx="216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</a:rPr>
              <a:t>Гопоняко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 Николай, 2022 г.</a:t>
            </a:r>
            <a:endParaRPr lang="ru-BY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8" grpId="0"/>
      <p:bldP spid="36" grpId="0"/>
      <p:bldP spid="38" grpId="0"/>
      <p:bldP spid="40" grpId="0"/>
      <p:bldP spid="42" grpId="0"/>
      <p:bldP spid="44" grpId="0"/>
      <p:bldP spid="56" grpId="0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53026" y="1510948"/>
            <a:ext cx="108219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Задан упорядоченный массив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ru-RU" sz="2400" dirty="0"/>
              <a:t>из </a:t>
            </a:r>
            <a:r>
              <a:rPr lang="en-US" sz="2400" b="1" dirty="0"/>
              <a:t>n</a:t>
            </a:r>
            <a:r>
              <a:rPr lang="ru-RU" sz="2400" dirty="0"/>
              <a:t> элементов:</a:t>
            </a:r>
          </a:p>
          <a:p>
            <a:r>
              <a:rPr lang="ru-RU" sz="2400" dirty="0"/>
              <a:t>В массиве </a:t>
            </a:r>
            <a:r>
              <a:rPr lang="ru-RU" sz="2400" u="sng" dirty="0"/>
              <a:t>элементы могут повторяться</a:t>
            </a:r>
            <a:r>
              <a:rPr lang="ru-RU" sz="2400" dirty="0"/>
              <a:t>. 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Необходимо определить, есть ли среди элементов массива заданный элемент x.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40723" y="463620"/>
            <a:ext cx="6918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tabLst>
                <a:tab pos="358775" algn="l"/>
              </a:tabLst>
            </a:pPr>
            <a:r>
              <a:rPr lang="ru-RU" sz="2800" b="1" dirty="0"/>
              <a:t>Поиск элемента в упорядоченном массиве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914053"/>
              </p:ext>
            </p:extLst>
          </p:nvPr>
        </p:nvGraphicFramePr>
        <p:xfrm>
          <a:off x="7374276" y="1587170"/>
          <a:ext cx="20955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1866600" imgH="330120" progId="Equation.DSMT4">
                  <p:embed/>
                </p:oleObj>
              </mc:Choice>
              <mc:Fallback>
                <p:oleObj name="Equation" r:id="rId3" imgW="1866600" imgH="330120" progId="Equation.DSMT4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276" y="1587170"/>
                        <a:ext cx="20955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04811" y="44475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n=9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543628" y="360471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? </a:t>
            </a:r>
            <a:r>
              <a:rPr lang="en-US" dirty="0"/>
              <a:t>x=5</a:t>
            </a:r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2529D80-CC0A-4885-8D76-7577DAAA1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56238"/>
              </p:ext>
            </p:extLst>
          </p:nvPr>
        </p:nvGraphicFramePr>
        <p:xfrm>
          <a:off x="3216362" y="4268242"/>
          <a:ext cx="35245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7921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82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6459" y="855653"/>
            <a:ext cx="669447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Определяем границы </a:t>
            </a:r>
            <a:r>
              <a:rPr lang="ru-RU" b="1" dirty="0"/>
              <a:t>[l, r) </a:t>
            </a:r>
            <a:r>
              <a:rPr lang="ru-RU" dirty="0"/>
              <a:t>области поиска как l = 0, r = n. </a:t>
            </a:r>
            <a:endParaRPr lang="en-US" dirty="0"/>
          </a:p>
          <a:p>
            <a:endParaRPr lang="ru-RU" dirty="0"/>
          </a:p>
          <a:p>
            <a:r>
              <a:rPr lang="en-US" dirty="0"/>
              <a:t>2. </a:t>
            </a:r>
            <a:r>
              <a:rPr lang="ru-RU" dirty="0"/>
              <a:t>Определяем индекс центрального элемента области поиска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ru-RU" dirty="0"/>
              <a:t>Сравниваем </a:t>
            </a:r>
            <a:r>
              <a:rPr lang="ru-RU" dirty="0" err="1"/>
              <a:t>a</a:t>
            </a:r>
            <a:r>
              <a:rPr lang="ru-RU" baseline="-25000" dirty="0" err="1"/>
              <a:t>k</a:t>
            </a:r>
            <a:r>
              <a:rPr lang="ru-RU" dirty="0"/>
              <a:t> — элемент последовательности — и число x. 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ru-RU" dirty="0"/>
              <a:t>Если элементы совпадают, то поиск завершён. 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ru-RU" dirty="0"/>
              <a:t>Если </a:t>
            </a:r>
            <a:r>
              <a:rPr lang="ru-RU" b="1" dirty="0"/>
              <a:t>x &lt; </a:t>
            </a:r>
            <a:r>
              <a:rPr lang="ru-RU" b="1" dirty="0" err="1"/>
              <a:t>a</a:t>
            </a:r>
            <a:r>
              <a:rPr lang="ru-RU" b="1" baseline="-25000" dirty="0" err="1"/>
              <a:t>k</a:t>
            </a:r>
            <a:r>
              <a:rPr lang="ru-RU" dirty="0"/>
              <a:t>, то продолжаем аналогичные действия, изменяя правую границу области поиска на k. 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ru-RU" dirty="0"/>
              <a:t>Если </a:t>
            </a:r>
            <a:r>
              <a:rPr lang="ru-RU" b="1" dirty="0"/>
              <a:t>x &gt; </a:t>
            </a:r>
            <a:r>
              <a:rPr lang="ru-RU" b="1" dirty="0" err="1"/>
              <a:t>a</a:t>
            </a:r>
            <a:r>
              <a:rPr lang="ru-RU" b="1" baseline="-25000" dirty="0" err="1"/>
              <a:t>k</a:t>
            </a:r>
            <a:r>
              <a:rPr lang="ru-RU" dirty="0"/>
              <a:t>, то продолжаем аналогичные действия, изменяя левую границу области поиска на k + 1. </a:t>
            </a:r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4. </a:t>
            </a:r>
            <a:r>
              <a:rPr lang="ru-RU" dirty="0"/>
              <a:t>Алгоритм прекращает работу, как только будет найден требуемый элемент либо станет верным равенство l = r (в этом случае элемента в последовательности нет).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5415" y="233889"/>
            <a:ext cx="406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БИНАРНЫЙ ПОИСК (дихотомия)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398603"/>
              </p:ext>
            </p:extLst>
          </p:nvPr>
        </p:nvGraphicFramePr>
        <p:xfrm>
          <a:off x="3240227" y="1729849"/>
          <a:ext cx="946201" cy="57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3" imgW="1117440" imgH="685800" progId="Equation.DSMT4">
                  <p:embed/>
                </p:oleObj>
              </mc:Choice>
              <mc:Fallback>
                <p:oleObj name="Equation" r:id="rId3" imgW="1117440" imgH="6858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227" y="1729849"/>
                        <a:ext cx="946201" cy="575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066752" y="2146071"/>
            <a:ext cx="359161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l 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==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True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&lt;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&gt;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l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False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3D77C4-F0AB-452E-81F0-AC78139D2446}"/>
              </a:ext>
            </a:extLst>
          </p:cNvPr>
          <p:cNvCxnSpPr>
            <a:cxnSpLocks/>
          </p:cNvCxnSpPr>
          <p:nvPr/>
        </p:nvCxnSpPr>
        <p:spPr>
          <a:xfrm>
            <a:off x="7682482" y="492369"/>
            <a:ext cx="0" cy="4841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E6F2D2B0-4E8F-4BCE-B753-D60C28E6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48703"/>
              </p:ext>
            </p:extLst>
          </p:nvPr>
        </p:nvGraphicFramePr>
        <p:xfrm>
          <a:off x="7781192" y="1067299"/>
          <a:ext cx="35245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7921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u="sn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1FAEFBF-3FB9-4B5D-AC2C-C33A7D3B5D53}"/>
              </a:ext>
            </a:extLst>
          </p:cNvPr>
          <p:cNvSpPr txBox="1"/>
          <p:nvPr/>
        </p:nvSpPr>
        <p:spPr>
          <a:xfrm>
            <a:off x="9070491" y="60322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? </a:t>
            </a:r>
            <a:r>
              <a:rPr lang="en-US" dirty="0"/>
              <a:t>x=5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4D33B3-32F7-454B-8EB8-74C429AA9A85}"/>
              </a:ext>
            </a:extLst>
          </p:cNvPr>
          <p:cNvSpPr txBox="1"/>
          <p:nvPr/>
        </p:nvSpPr>
        <p:spPr>
          <a:xfrm>
            <a:off x="11405532" y="126914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72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5563" y="689422"/>
            <a:ext cx="10939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2400" dirty="0"/>
              <a:t>Задача поиска индекса первого элемента, большего, чем x, либо равного ему.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7882" y="227757"/>
            <a:ext cx="18038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rgbClr val="FF0000"/>
                </a:solidFill>
              </a:rPr>
              <a:t>LowerBound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7370" y="324433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=5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354762" y="3244334"/>
            <a:ext cx="174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LowerBound</a:t>
            </a:r>
            <a:r>
              <a:rPr lang="en-US" dirty="0"/>
              <a:t>(5)=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19268" y="361366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=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54762" y="3617366"/>
            <a:ext cx="174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LowerBound</a:t>
            </a:r>
            <a:r>
              <a:rPr lang="en-US" dirty="0"/>
              <a:t>(6)=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07370" y="399898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=</a:t>
            </a:r>
            <a:r>
              <a:rPr lang="en-US" dirty="0"/>
              <a:t>100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354762" y="4006384"/>
            <a:ext cx="1996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LowerBound</a:t>
            </a:r>
            <a:r>
              <a:rPr lang="en-US" dirty="0"/>
              <a:t>(100)=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30594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305947" y="3629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16812" y="4006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296007" y="2552480"/>
            <a:ext cx="44497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LowerBound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l 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≤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&gt;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l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l </a:t>
            </a:r>
            <a:endParaRPr lang="ru-RU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283094"/>
            <a:ext cx="11641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dirty="0"/>
              <a:t>В случае отсутствия в массиве подходящих элементов договоримся, что возвращаемое значение будет равно n.</a:t>
            </a:r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A7DF729B-4703-40D4-84F0-DD4AE5FB4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16970"/>
              </p:ext>
            </p:extLst>
          </p:nvPr>
        </p:nvGraphicFramePr>
        <p:xfrm>
          <a:off x="1607370" y="2070461"/>
          <a:ext cx="35245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7921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9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7479" y="790183"/>
            <a:ext cx="8792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Задача поиска индекса первого элемента, строго большего, чем x.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00346" y="227757"/>
            <a:ext cx="18133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Upper</a:t>
            </a:r>
            <a:r>
              <a:rPr lang="ru-RU" sz="2400" dirty="0" err="1">
                <a:solidFill>
                  <a:srgbClr val="FF0000"/>
                </a:solidFill>
              </a:rPr>
              <a:t>Bound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8565" y="345323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=5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69085" y="3453239"/>
            <a:ext cx="175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Upper</a:t>
            </a:r>
            <a:r>
              <a:rPr lang="ru-RU" dirty="0" err="1"/>
              <a:t>Bound</a:t>
            </a:r>
            <a:r>
              <a:rPr lang="en-US" dirty="0"/>
              <a:t>(5)=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30463" y="383855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=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65957" y="3842257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Upper </a:t>
            </a:r>
            <a:r>
              <a:rPr lang="ru-RU" dirty="0" err="1"/>
              <a:t>Bound</a:t>
            </a:r>
            <a:r>
              <a:rPr lang="en-US" dirty="0"/>
              <a:t>(6)=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818565" y="422387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=</a:t>
            </a:r>
            <a:r>
              <a:rPr lang="en-US" dirty="0"/>
              <a:t>100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94253" y="4231275"/>
            <a:ext cx="1996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LowerBound</a:t>
            </a:r>
            <a:r>
              <a:rPr lang="en-US" dirty="0"/>
              <a:t>(100)=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517142" y="3469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517142" y="3854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528007" y="4231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46971" y="2666098"/>
            <a:ext cx="124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n=9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076636" y="2296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296007" y="2552480"/>
            <a:ext cx="44497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Upper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Bound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l 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ru-RU" sz="1400" dirty="0">
                <a:latin typeface="Consolas" panose="020B0609020204030204" pitchFamily="49" charset="0"/>
              </a:rPr>
              <a:t>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≥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l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l </a:t>
            </a:r>
            <a:endParaRPr lang="ru-RU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-114300" y="1262262"/>
            <a:ext cx="11860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dirty="0"/>
              <a:t>В случае отсутствия в массиве подходящих элементов договоримся, что возвращаемое значение будет равно n.</a:t>
            </a:r>
          </a:p>
        </p:txBody>
      </p:sp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A3007D61-1FBE-4E59-87BF-5A6E99863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27824"/>
              </p:ext>
            </p:extLst>
          </p:nvPr>
        </p:nvGraphicFramePr>
        <p:xfrm>
          <a:off x="1607370" y="2070461"/>
          <a:ext cx="35245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7921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79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91130" y="1693409"/>
            <a:ext cx="359161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l 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== a[k</a:t>
            </a:r>
            <a:r>
              <a:rPr lang="ru-RU" sz="1400" b="1" dirty="0">
                <a:latin typeface="Consolas" panose="020B0609020204030204" pitchFamily="49" charset="0"/>
              </a:rPr>
              <a:t>]: 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True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&lt;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&gt;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l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False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54845" y="1693409"/>
            <a:ext cx="324316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LowerBound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l 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≤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&gt;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l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l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70108" y="1693409"/>
            <a:ext cx="332786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Upper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Bound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l 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ru-RU" sz="1400" dirty="0">
                <a:latin typeface="Consolas" panose="020B0609020204030204" pitchFamily="49" charset="0"/>
              </a:rPr>
              <a:t>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≥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l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l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82829" y="315501"/>
            <a:ext cx="2787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Задача поиска индекса первого элемента,</a:t>
            </a:r>
            <a:r>
              <a:rPr lang="en-US" dirty="0"/>
              <a:t> </a:t>
            </a:r>
            <a:r>
              <a:rPr lang="ru-RU" dirty="0"/>
              <a:t>больше, чем </a:t>
            </a:r>
            <a:r>
              <a:rPr lang="ru-RU" dirty="0" err="1"/>
              <a:t>x</a:t>
            </a:r>
            <a:r>
              <a:rPr lang="ru-RU" dirty="0"/>
              <a:t>, или равного ему.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698491" y="315501"/>
            <a:ext cx="3271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Задача поиска индекса первого элемента, строго большего, чем x.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44680" y="592500"/>
            <a:ext cx="3084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Задача поиска в в массиве заданного элемента x.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B06174A-391A-4DAE-A2D2-1D4F04C738E2}"/>
              </a:ext>
            </a:extLst>
          </p:cNvPr>
          <p:cNvCxnSpPr/>
          <p:nvPr/>
        </p:nvCxnSpPr>
        <p:spPr>
          <a:xfrm>
            <a:off x="4185138" y="114300"/>
            <a:ext cx="0" cy="4862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94F634C-5DF8-48D0-B9A3-6C8963397D45}"/>
              </a:ext>
            </a:extLst>
          </p:cNvPr>
          <p:cNvCxnSpPr/>
          <p:nvPr/>
        </p:nvCxnSpPr>
        <p:spPr>
          <a:xfrm>
            <a:off x="7598005" y="114300"/>
            <a:ext cx="0" cy="4862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02B84EF-02AD-4EB6-BD3D-D2B0F64EAC4A}"/>
              </a:ext>
            </a:extLst>
          </p:cNvPr>
          <p:cNvCxnSpPr/>
          <p:nvPr/>
        </p:nvCxnSpPr>
        <p:spPr>
          <a:xfrm>
            <a:off x="439615" y="1515830"/>
            <a:ext cx="1120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E9F55B-FD67-41AB-BB15-7A508DF153C9}"/>
              </a:ext>
            </a:extLst>
          </p:cNvPr>
          <p:cNvSpPr/>
          <p:nvPr/>
        </p:nvSpPr>
        <p:spPr>
          <a:xfrm>
            <a:off x="158262" y="99402"/>
            <a:ext cx="2558561" cy="1615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129989"/>
              </p:ext>
            </p:extLst>
          </p:nvPr>
        </p:nvGraphicFramePr>
        <p:xfrm>
          <a:off x="4358127" y="907315"/>
          <a:ext cx="30575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3" imgW="3340080" imgH="1117440" progId="Equation.DSMT4">
                  <p:embed/>
                </p:oleObj>
              </mc:Choice>
              <mc:Fallback>
                <p:oleObj name="Equation" r:id="rId3" imgW="3340080" imgH="111744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8127" y="907315"/>
                        <a:ext cx="305752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065310"/>
              </p:ext>
            </p:extLst>
          </p:nvPr>
        </p:nvGraphicFramePr>
        <p:xfrm>
          <a:off x="2000250" y="2397125"/>
          <a:ext cx="959485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5" imgW="8902440" imgH="4140000" progId="Equation.DSMT4">
                  <p:embed/>
                </p:oleObj>
              </mc:Choice>
              <mc:Fallback>
                <p:oleObj name="Equation" r:id="rId5" imgW="8902440" imgH="4140000" progId="Equation.DSMT4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397125"/>
                        <a:ext cx="9594850" cy="414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13925" y="235672"/>
            <a:ext cx="6881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Время работы алгоритма бинарного поиска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8415" y="99402"/>
            <a:ext cx="228739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b="1" dirty="0" err="1">
                <a:latin typeface="Consolas" panose="020B0609020204030204" pitchFamily="49" charset="0"/>
              </a:rPr>
              <a:t>def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ru-RU" sz="900" dirty="0">
                <a:latin typeface="Consolas" panose="020B0609020204030204" pitchFamily="49" charset="0"/>
              </a:rPr>
              <a:t>(a, x):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</a:t>
            </a:r>
            <a:r>
              <a:rPr lang="ru-RU" sz="900" dirty="0">
                <a:latin typeface="Consolas" panose="020B0609020204030204" pitchFamily="49" charset="0"/>
              </a:rPr>
              <a:t> l = 0, r = </a:t>
            </a:r>
            <a:r>
              <a:rPr lang="ru-RU" sz="900" dirty="0" err="1">
                <a:latin typeface="Consolas" panose="020B0609020204030204" pitchFamily="49" charset="0"/>
              </a:rPr>
              <a:t>len</a:t>
            </a:r>
            <a:r>
              <a:rPr lang="ru-RU" sz="900" dirty="0">
                <a:latin typeface="Consolas" panose="020B0609020204030204" pitchFamily="49" charset="0"/>
              </a:rPr>
              <a:t>(a)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ru-RU" sz="900" b="1" dirty="0" err="1">
                <a:latin typeface="Consolas" panose="020B0609020204030204" pitchFamily="49" charset="0"/>
              </a:rPr>
              <a:t>while</a:t>
            </a:r>
            <a:r>
              <a:rPr lang="ru-RU" sz="900" dirty="0">
                <a:latin typeface="Consolas" panose="020B0609020204030204" pitchFamily="49" charset="0"/>
              </a:rPr>
              <a:t> l &lt; r: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</a:t>
            </a:r>
            <a:r>
              <a:rPr lang="ru-RU" sz="900" dirty="0">
                <a:latin typeface="Consolas" panose="020B0609020204030204" pitchFamily="49" charset="0"/>
              </a:rPr>
              <a:t>k = (l + r) // 2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</a:t>
            </a:r>
            <a:r>
              <a:rPr lang="ru-RU" sz="900" b="1" dirty="0" err="1">
                <a:latin typeface="Consolas" panose="020B0609020204030204" pitchFamily="49" charset="0"/>
              </a:rPr>
              <a:t>if</a:t>
            </a:r>
            <a:r>
              <a:rPr lang="ru-RU" sz="900" dirty="0">
                <a:latin typeface="Consolas" panose="020B0609020204030204" pitchFamily="49" charset="0"/>
              </a:rPr>
              <a:t> x == a[k]: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      </a:t>
            </a:r>
            <a:r>
              <a:rPr lang="ru-RU" sz="900" dirty="0" err="1">
                <a:latin typeface="Consolas" panose="020B0609020204030204" pitchFamily="49" charset="0"/>
              </a:rPr>
              <a:t>return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dirty="0" err="1">
                <a:latin typeface="Consolas" panose="020B0609020204030204" pitchFamily="49" charset="0"/>
              </a:rPr>
              <a:t>True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           </a:t>
            </a:r>
            <a:r>
              <a:rPr lang="ru-RU" sz="900" b="1" dirty="0" err="1">
                <a:latin typeface="Consolas" panose="020B0609020204030204" pitchFamily="49" charset="0"/>
              </a:rPr>
              <a:t>else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b="1" dirty="0" err="1">
                <a:latin typeface="Consolas" panose="020B0609020204030204" pitchFamily="49" charset="0"/>
              </a:rPr>
              <a:t>if</a:t>
            </a:r>
            <a:r>
              <a:rPr lang="ru-RU" sz="900" dirty="0">
                <a:latin typeface="Consolas" panose="020B0609020204030204" pitchFamily="49" charset="0"/>
              </a:rPr>
              <a:t> x &lt; a[k]: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      </a:t>
            </a:r>
            <a:r>
              <a:rPr lang="ru-RU" sz="900" dirty="0">
                <a:latin typeface="Consolas" panose="020B0609020204030204" pitchFamily="49" charset="0"/>
              </a:rPr>
              <a:t>r = k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</a:t>
            </a:r>
            <a:r>
              <a:rPr lang="ru-RU" sz="900" b="1" dirty="0" err="1">
                <a:latin typeface="Consolas" panose="020B0609020204030204" pitchFamily="49" charset="0"/>
              </a:rPr>
              <a:t>else</a:t>
            </a:r>
            <a:r>
              <a:rPr lang="ru-RU" sz="900" dirty="0">
                <a:latin typeface="Consolas" panose="020B0609020204030204" pitchFamily="49" charset="0"/>
              </a:rPr>
              <a:t>: # x &gt; a[k]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     </a:t>
            </a:r>
            <a:r>
              <a:rPr lang="ru-RU" sz="900" dirty="0">
                <a:latin typeface="Consolas" panose="020B0609020204030204" pitchFamily="49" charset="0"/>
              </a:rPr>
              <a:t> l = k + 1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ru-RU" sz="900" b="1" dirty="0" err="1">
                <a:latin typeface="Consolas" panose="020B0609020204030204" pitchFamily="49" charset="0"/>
              </a:rPr>
              <a:t>return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dirty="0" err="1">
                <a:latin typeface="Consolas" panose="020B0609020204030204" pitchFamily="49" charset="0"/>
              </a:rPr>
              <a:t>False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endParaRPr lang="ru-RU" sz="9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415" y="2397125"/>
            <a:ext cx="142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Решение: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2700" y="460551"/>
            <a:ext cx="11214756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b="1" dirty="0"/>
              <a:t>В стандартной библиотеке языка </a:t>
            </a:r>
            <a:r>
              <a:rPr lang="ru-RU" sz="2000" b="1" dirty="0">
                <a:solidFill>
                  <a:srgbClr val="C00000"/>
                </a:solidFill>
              </a:rPr>
              <a:t>C++</a:t>
            </a:r>
            <a:endParaRPr lang="en-US" sz="2000" b="1" dirty="0">
              <a:solidFill>
                <a:srgbClr val="C00000"/>
              </a:solidFill>
            </a:endParaRPr>
          </a:p>
          <a:p>
            <a:pPr algn="just"/>
            <a:r>
              <a:rPr lang="ru-RU" sz="2000" dirty="0"/>
              <a:t>Функция </a:t>
            </a:r>
            <a:r>
              <a:rPr lang="ru-RU" sz="2000" dirty="0" err="1">
                <a:solidFill>
                  <a:srgbClr val="FF0000"/>
                </a:solidFill>
              </a:rPr>
              <a:t>std</a:t>
            </a:r>
            <a:r>
              <a:rPr lang="ru-RU" sz="2000" dirty="0">
                <a:solidFill>
                  <a:srgbClr val="FF0000"/>
                </a:solidFill>
              </a:rPr>
              <a:t>::</a:t>
            </a:r>
            <a:r>
              <a:rPr lang="ru-RU" sz="2000" dirty="0" err="1">
                <a:solidFill>
                  <a:srgbClr val="FF0000"/>
                </a:solidFill>
              </a:rPr>
              <a:t>binary_search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выполняет бинарный поиск и возвращает логическое значение (есть элемент или нет).</a:t>
            </a:r>
            <a:endParaRPr lang="en-US" sz="2000" dirty="0"/>
          </a:p>
          <a:p>
            <a:pPr algn="just"/>
            <a:r>
              <a:rPr lang="ru-RU" sz="2000" dirty="0"/>
              <a:t>Функции</a:t>
            </a:r>
            <a:r>
              <a:rPr lang="ru-RU" sz="2000" dirty="0">
                <a:solidFill>
                  <a:srgbClr val="FF0000"/>
                </a:solidFill>
              </a:rPr>
              <a:t>  </a:t>
            </a:r>
            <a:r>
              <a:rPr lang="ru-RU" sz="2000" dirty="0" err="1">
                <a:solidFill>
                  <a:srgbClr val="FF0000"/>
                </a:solidFill>
              </a:rPr>
              <a:t>std</a:t>
            </a:r>
            <a:r>
              <a:rPr lang="ru-RU" sz="2000" dirty="0">
                <a:solidFill>
                  <a:srgbClr val="FF0000"/>
                </a:solidFill>
              </a:rPr>
              <a:t>::</a:t>
            </a:r>
            <a:r>
              <a:rPr lang="ru-RU" sz="2000" dirty="0" err="1">
                <a:solidFill>
                  <a:srgbClr val="FF0000"/>
                </a:solidFill>
              </a:rPr>
              <a:t>lower_bound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err="1">
                <a:solidFill>
                  <a:srgbClr val="FF0000"/>
                </a:solidFill>
              </a:rPr>
              <a:t>std</a:t>
            </a:r>
            <a:r>
              <a:rPr lang="ru-RU" sz="2000" dirty="0">
                <a:solidFill>
                  <a:srgbClr val="FF0000"/>
                </a:solidFill>
              </a:rPr>
              <a:t>::</a:t>
            </a:r>
            <a:r>
              <a:rPr lang="ru-RU" sz="2000" dirty="0" err="1">
                <a:solidFill>
                  <a:srgbClr val="FF0000"/>
                </a:solidFill>
              </a:rPr>
              <a:t>upper_bound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действуют аналогично рассмотренным и возвращают итераторы.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2700" y="2900112"/>
            <a:ext cx="11148768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b="1" dirty="0"/>
              <a:t>В языке </a:t>
            </a:r>
            <a:r>
              <a:rPr lang="ru-RU" sz="2000" b="1" dirty="0" err="1">
                <a:solidFill>
                  <a:srgbClr val="7030A0"/>
                </a:solidFill>
              </a:rPr>
              <a:t>Java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</a:p>
          <a:p>
            <a:pPr algn="just"/>
            <a:r>
              <a:rPr lang="ru-RU" sz="2000" dirty="0"/>
              <a:t>для классов </a:t>
            </a:r>
            <a:r>
              <a:rPr lang="ru-RU" sz="2000" dirty="0" err="1"/>
              <a:t>Arrays</a:t>
            </a:r>
            <a:r>
              <a:rPr lang="ru-RU" sz="2000" dirty="0"/>
              <a:t> и </a:t>
            </a:r>
            <a:r>
              <a:rPr lang="ru-RU" sz="2000" dirty="0" err="1"/>
              <a:t>Collections</a:t>
            </a:r>
            <a:r>
              <a:rPr lang="ru-RU" sz="2000" dirty="0"/>
              <a:t> определён статический метод </a:t>
            </a:r>
            <a:r>
              <a:rPr lang="ru-RU" sz="2000" dirty="0" err="1">
                <a:solidFill>
                  <a:srgbClr val="FF0000"/>
                </a:solidFill>
              </a:rPr>
              <a:t>binarySearch</a:t>
            </a:r>
            <a:r>
              <a:rPr lang="ru-RU" sz="2000" dirty="0"/>
              <a:t>, который совмещает в себе описанные выше функции </a:t>
            </a:r>
            <a:r>
              <a:rPr lang="ru-RU" sz="2000" u="sng" dirty="0" err="1"/>
              <a:t>BinarySearch</a:t>
            </a:r>
            <a:r>
              <a:rPr lang="ru-RU" sz="2000" dirty="0"/>
              <a:t> и </a:t>
            </a:r>
            <a:r>
              <a:rPr lang="ru-RU" sz="2000" u="sng" dirty="0" err="1"/>
              <a:t>LowerBound</a:t>
            </a:r>
            <a:r>
              <a:rPr lang="ru-RU" sz="2000" dirty="0"/>
              <a:t>, однако является менее гибким (при наличии в массиве нескольких элементов, равных искомому, метод может вернуть индекс любого).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2700" y="5162614"/>
            <a:ext cx="11148768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b="1" dirty="0"/>
              <a:t>В языке </a:t>
            </a:r>
            <a:r>
              <a:rPr lang="ru-RU" sz="2000" b="1" dirty="0" err="1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ru-RU" sz="2000" dirty="0"/>
              <a:t>бинарный поиск реализован в стандартном модуле </a:t>
            </a:r>
            <a:r>
              <a:rPr lang="ru-RU" sz="2000" dirty="0" err="1"/>
              <a:t>bisect</a:t>
            </a:r>
            <a:r>
              <a:rPr lang="ru-RU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6764" y="831888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/>
              <a:t>Задача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6764" y="1389529"/>
            <a:ext cx="9220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/>
              <a:t>Задан упорядоченный массив из </a:t>
            </a:r>
            <a:r>
              <a:rPr lang="en-US" sz="2400" dirty="0"/>
              <a:t>n </a:t>
            </a:r>
            <a:r>
              <a:rPr lang="ru-RU" sz="2400" dirty="0"/>
              <a:t>элементов и число </a:t>
            </a:r>
            <a:r>
              <a:rPr lang="en-US" sz="2400" dirty="0"/>
              <a:t>x. </a:t>
            </a:r>
            <a:r>
              <a:rPr lang="ru-RU" sz="2400" dirty="0"/>
              <a:t>Разработать алгоритм, который определит, сколько раз в массиве встречается заданное число? </a:t>
            </a:r>
          </a:p>
          <a:p>
            <a:pPr lvl="1"/>
            <a:r>
              <a:rPr lang="ru-RU" sz="2400" dirty="0"/>
              <a:t>Оценить время работы разработанного вами алгоритма.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511559" y="1455576"/>
            <a:ext cx="0" cy="1503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3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4427" y="518474"/>
            <a:ext cx="425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Алгоритмы сортировки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35697" y="4354438"/>
            <a:ext cx="10681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сортировки данных может быть осуществлен различными алгоритмами. 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объем входных данных позволяет обходиться исключительно основной (оперативной) памятью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говорят об алгоритмах </a:t>
            </a: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внутренней сортировки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 противном случае – об алгоритмах </a:t>
            </a: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внешней сортировки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9098" y="1282177"/>
            <a:ext cx="1077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Пусть задана последовательность из </a:t>
            </a:r>
            <a:r>
              <a:rPr lang="en-US" b="1" i="1" dirty="0"/>
              <a:t>n</a:t>
            </a:r>
            <a:r>
              <a:rPr lang="ru-RU" dirty="0"/>
              <a:t> элементов (записей)                           выбранных из множества, на котором задан линейный порядок.   </a:t>
            </a: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388164"/>
              </p:ext>
            </p:extLst>
          </p:nvPr>
        </p:nvGraphicFramePr>
        <p:xfrm>
          <a:off x="7002463" y="1296988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3" imgW="1320480" imgH="330120" progId="Equation.DSMT4">
                  <p:embed/>
                </p:oleObj>
              </mc:Choice>
              <mc:Fallback>
                <p:oleObj name="Equation" r:id="rId3" imgW="1320480" imgH="330120" progId="Equation.DSMT4">
                  <p:embed/>
                  <p:pic>
                    <p:nvPicPr>
                      <p:cNvPr id="0" name="Picture 9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1296988"/>
                        <a:ext cx="1320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Группа 44"/>
          <p:cNvGrpSpPr/>
          <p:nvPr/>
        </p:nvGrpSpPr>
        <p:grpSpPr>
          <a:xfrm>
            <a:off x="1048386" y="1954103"/>
            <a:ext cx="7984503" cy="403579"/>
            <a:chOff x="1048386" y="1971973"/>
            <a:chExt cx="7984503" cy="403579"/>
          </a:xfrm>
        </p:grpSpPr>
        <p:sp>
          <p:nvSpPr>
            <p:cNvPr id="35" name="TextBox 34"/>
            <p:cNvSpPr txBox="1"/>
            <p:nvPr/>
          </p:nvSpPr>
          <p:spPr>
            <a:xfrm>
              <a:off x="1048386" y="1971973"/>
              <a:ext cx="7984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Каждая запись</a:t>
              </a:r>
              <a:r>
                <a:rPr lang="en-US" dirty="0"/>
                <a:t>         </a:t>
              </a:r>
              <a:r>
                <a:rPr lang="ru-RU" dirty="0"/>
                <a:t>имеет ключ</a:t>
              </a:r>
              <a:r>
                <a:rPr lang="en-US" dirty="0"/>
                <a:t>       </a:t>
              </a:r>
              <a:r>
                <a:rPr lang="ru-RU" dirty="0"/>
                <a:t>, который управляет процессом сортировки.  </a:t>
              </a:r>
            </a:p>
          </p:txBody>
        </p:sp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7660066"/>
                </p:ext>
              </p:extLst>
            </p:nvPr>
          </p:nvGraphicFramePr>
          <p:xfrm>
            <a:off x="2683123" y="2007252"/>
            <a:ext cx="2667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3" name="Equation" r:id="rId5" imgW="266400" imgH="368280" progId="Equation.DSMT4">
                    <p:embed/>
                  </p:oleObj>
                </mc:Choice>
                <mc:Fallback>
                  <p:oleObj name="Equation" r:id="rId5" imgW="266400" imgH="368280" progId="Equation.DSMT4">
                    <p:embed/>
                    <p:pic>
                      <p:nvPicPr>
                        <p:cNvPr id="0" name="Picture 9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3123" y="2007252"/>
                          <a:ext cx="2667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084808"/>
                </p:ext>
              </p:extLst>
            </p:nvPr>
          </p:nvGraphicFramePr>
          <p:xfrm>
            <a:off x="4254433" y="2007252"/>
            <a:ext cx="2540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4" name="Equation" r:id="rId7" imgW="253800" imgH="368280" progId="Equation.DSMT4">
                    <p:embed/>
                  </p:oleObj>
                </mc:Choice>
                <mc:Fallback>
                  <p:oleObj name="Equation" r:id="rId7" imgW="253800" imgH="368280" progId="Equation.DSMT4">
                    <p:embed/>
                    <p:pic>
                      <p:nvPicPr>
                        <p:cNvPr id="0" name="Picture 9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433" y="2007252"/>
                          <a:ext cx="2540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TextBox 40"/>
          <p:cNvSpPr txBox="1"/>
          <p:nvPr/>
        </p:nvSpPr>
        <p:spPr>
          <a:xfrm>
            <a:off x="1048385" y="2415673"/>
            <a:ext cx="1077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Задача сортировки </a:t>
            </a:r>
            <a:r>
              <a:rPr lang="ru-RU" dirty="0"/>
              <a:t>заключается в поиске перестановки</a:t>
            </a:r>
            <a:r>
              <a:rPr lang="en-US" dirty="0"/>
              <a:t>                                    </a:t>
            </a:r>
            <a:r>
              <a:rPr lang="ru-RU" dirty="0"/>
              <a:t>этих </a:t>
            </a:r>
            <a:r>
              <a:rPr lang="en-US" b="1" i="1" dirty="0"/>
              <a:t>n</a:t>
            </a:r>
            <a:r>
              <a:rPr lang="en-US" dirty="0"/>
              <a:t> </a:t>
            </a:r>
            <a:r>
              <a:rPr lang="ru-RU" dirty="0"/>
              <a:t>записей, после которой ключи расположились бы, например, в неубывающем порядке </a:t>
            </a: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486875"/>
              </p:ext>
            </p:extLst>
          </p:nvPr>
        </p:nvGraphicFramePr>
        <p:xfrm>
          <a:off x="6645210" y="2392635"/>
          <a:ext cx="171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9" imgW="1714320" imgH="330120" progId="Equation.DSMT4">
                  <p:embed/>
                </p:oleObj>
              </mc:Choice>
              <mc:Fallback>
                <p:oleObj name="Equation" r:id="rId9" imgW="1714320" imgH="330120" progId="Equation.DSMT4">
                  <p:embed/>
                  <p:pic>
                    <p:nvPicPr>
                      <p:cNvPr id="0" name="Picture 9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10" y="2392635"/>
                        <a:ext cx="1714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289411"/>
              </p:ext>
            </p:extLst>
          </p:nvPr>
        </p:nvGraphicFramePr>
        <p:xfrm>
          <a:off x="4637088" y="3062288"/>
          <a:ext cx="196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11" imgW="1968480" imgH="368280" progId="Equation.DSMT4">
                  <p:embed/>
                </p:oleObj>
              </mc:Choice>
              <mc:Fallback>
                <p:oleObj name="Equation" r:id="rId11" imgW="1968480" imgH="368280" progId="Equation.DSMT4">
                  <p:embed/>
                  <p:pic>
                    <p:nvPicPr>
                      <p:cNvPr id="0" name="Picture 9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3062288"/>
                        <a:ext cx="1968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048385" y="3486402"/>
            <a:ext cx="1077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сортировки называют </a:t>
            </a:r>
            <a:r>
              <a:rPr lang="ru-RU" b="1" u="sng" dirty="0"/>
              <a:t>устойчивым</a:t>
            </a:r>
            <a:r>
              <a:rPr lang="ru-RU" dirty="0"/>
              <a:t>, если в процессе сортировки относительное расположение элементов с одинаковыми ключами не изменяется.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9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08114" y="514928"/>
            <a:ext cx="106491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ОПРЕДЕЛЕНИЕ</a:t>
            </a:r>
          </a:p>
          <a:p>
            <a:pPr lvl="1" algn="just"/>
            <a:r>
              <a:rPr lang="ru-RU" sz="2400" dirty="0"/>
              <a:t>Соотношения, которые связывают одни и те же функции, но с различными значениями аргументов, называются </a:t>
            </a:r>
            <a:r>
              <a:rPr lang="ru-RU" sz="2400" b="1" u="sng" dirty="0"/>
              <a:t>рекуррентными соотношениями или рекуррентными уравнениями</a:t>
            </a:r>
            <a:r>
              <a:rPr lang="ru-RU" sz="2400" dirty="0"/>
              <a:t>. 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dirty="0"/>
              <a:t>Рекуррентное уравнение будем называть </a:t>
            </a:r>
            <a:r>
              <a:rPr lang="ru-RU" sz="2400" b="1" u="sng" dirty="0"/>
              <a:t>правильным</a:t>
            </a:r>
            <a:r>
              <a:rPr lang="ru-RU" sz="2400" dirty="0"/>
              <a:t>, если значения аргументов у любой из функций в правой части соотношения меньше значения аргументов у любой из функций в левой части соотношения; если аргументов несколько, то достаточно уменьшения одного из них.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dirty="0"/>
              <a:t>Правильное рекуррентное уравнение называется </a:t>
            </a:r>
            <a:r>
              <a:rPr lang="ru-RU" sz="2400" b="1" u="sng" dirty="0"/>
              <a:t>полным</a:t>
            </a:r>
            <a:r>
              <a:rPr lang="ru-RU" sz="2400" dirty="0"/>
              <a:t>, если оно определено для всех допустимых значений аргументов.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979993"/>
              </p:ext>
            </p:extLst>
          </p:nvPr>
        </p:nvGraphicFramePr>
        <p:xfrm>
          <a:off x="4705350" y="5300663"/>
          <a:ext cx="2781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2781000" imgH="736560" progId="Equation.DSMT4">
                  <p:embed/>
                </p:oleObj>
              </mc:Choice>
              <mc:Fallback>
                <p:oleObj name="Equation" r:id="rId3" imgW="2781000" imgH="73656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5300663"/>
                        <a:ext cx="2781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96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5223" y="518474"/>
            <a:ext cx="6391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Алгоритмы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3200" dirty="0"/>
              <a:t>внутренней сортировки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3095" y="2316229"/>
            <a:ext cx="84514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  </a:t>
            </a:r>
            <a:r>
              <a:rPr lang="ru-RU" sz="2400" dirty="0">
                <a:solidFill>
                  <a:srgbClr val="7030A0"/>
                </a:solidFill>
              </a:rPr>
              <a:t>Сортировка выбором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dirty="0" err="1">
                <a:solidFill>
                  <a:srgbClr val="7030A0"/>
                </a:solidFill>
              </a:rPr>
              <a:t>SelectionSort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  </a:t>
            </a:r>
            <a:r>
              <a:rPr lang="ru-RU" sz="2400" dirty="0">
                <a:solidFill>
                  <a:srgbClr val="7030A0"/>
                </a:solidFill>
              </a:rPr>
              <a:t>Обменные алгоритмы сортировки</a:t>
            </a:r>
          </a:p>
          <a:p>
            <a:r>
              <a:rPr lang="ru-RU" sz="2400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7030A0"/>
                </a:solidFill>
              </a:rPr>
              <a:t>     </a:t>
            </a:r>
            <a:r>
              <a:rPr lang="ru-RU" sz="2400" dirty="0">
                <a:solidFill>
                  <a:srgbClr val="7030A0"/>
                </a:solidFill>
              </a:rPr>
              <a:t>Сортировка пузырьком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dirty="0" err="1">
                <a:solidFill>
                  <a:srgbClr val="7030A0"/>
                </a:solidFill>
              </a:rPr>
              <a:t>BubbleSort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  <a:p>
            <a:r>
              <a:rPr lang="ru-RU" sz="2400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7030A0"/>
                </a:solidFill>
              </a:rPr>
              <a:t>     </a:t>
            </a:r>
            <a:r>
              <a:rPr lang="ru-RU" sz="2400" dirty="0" err="1">
                <a:solidFill>
                  <a:srgbClr val="7030A0"/>
                </a:solidFill>
              </a:rPr>
              <a:t>Шейкерная</a:t>
            </a:r>
            <a:r>
              <a:rPr lang="ru-RU" sz="2400" dirty="0">
                <a:solidFill>
                  <a:srgbClr val="7030A0"/>
                </a:solidFill>
              </a:rPr>
              <a:t> сортировка</a:t>
            </a:r>
            <a:r>
              <a:rPr lang="en-US" sz="2400" dirty="0">
                <a:solidFill>
                  <a:srgbClr val="7030A0"/>
                </a:solidFill>
              </a:rPr>
              <a:t> (</a:t>
            </a:r>
            <a:r>
              <a:rPr lang="ru-RU" sz="2400" dirty="0">
                <a:solidFill>
                  <a:srgbClr val="7030A0"/>
                </a:solidFill>
              </a:rPr>
              <a:t>перемешиванием)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dirty="0" err="1">
                <a:solidFill>
                  <a:srgbClr val="7030A0"/>
                </a:solidFill>
              </a:rPr>
              <a:t>CocktailSort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2400" dirty="0">
                <a:solidFill>
                  <a:srgbClr val="7030A0"/>
                </a:solidFill>
              </a:rPr>
              <a:t>Сортировка вставками (включением)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i="1" dirty="0" err="1">
                <a:solidFill>
                  <a:srgbClr val="7030A0"/>
                </a:solidFill>
              </a:rPr>
              <a:t>InsertionSort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7522" y="1270219"/>
            <a:ext cx="9370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Для оценки времени работы алгоритмов составим рекуррентное уравнение, решим его и оценим время работы алгоритма.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47106" y="4643968"/>
            <a:ext cx="71882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ru-RU" sz="2400" dirty="0">
                <a:solidFill>
                  <a:srgbClr val="C00000"/>
                </a:solidFill>
              </a:rPr>
              <a:t>Сортировка слиянием </a:t>
            </a:r>
            <a:r>
              <a:rPr lang="ru-RU" dirty="0">
                <a:solidFill>
                  <a:srgbClr val="C00000"/>
                </a:solidFill>
              </a:rPr>
              <a:t>(англ. </a:t>
            </a:r>
            <a:r>
              <a:rPr lang="en-US" i="1" dirty="0" err="1">
                <a:solidFill>
                  <a:srgbClr val="C00000"/>
                </a:solidFill>
              </a:rPr>
              <a:t>MergeSort</a:t>
            </a:r>
            <a:r>
              <a:rPr lang="ru-RU" dirty="0">
                <a:solidFill>
                  <a:srgbClr val="C0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ru-RU" sz="2400" dirty="0">
                <a:solidFill>
                  <a:srgbClr val="C00000"/>
                </a:solidFill>
              </a:rPr>
              <a:t>Быстрая сортировка Ч. Хоара </a:t>
            </a:r>
            <a:r>
              <a:rPr lang="ru-RU" dirty="0">
                <a:solidFill>
                  <a:srgbClr val="C00000"/>
                </a:solidFill>
              </a:rPr>
              <a:t>(англ. </a:t>
            </a:r>
            <a:r>
              <a:rPr lang="ru-RU" i="1" dirty="0" err="1">
                <a:solidFill>
                  <a:srgbClr val="C00000"/>
                </a:solidFill>
              </a:rPr>
              <a:t>QuickSort</a:t>
            </a:r>
            <a:r>
              <a:rPr lang="ru-RU" dirty="0">
                <a:solidFill>
                  <a:srgbClr val="C0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4"/>
            </a:pPr>
            <a:endParaRPr lang="ru-RU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Сортировка кучей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пирамидальная)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(англ.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HeapSort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253798"/>
              </p:ext>
            </p:extLst>
          </p:nvPr>
        </p:nvGraphicFramePr>
        <p:xfrm>
          <a:off x="10269777" y="3122004"/>
          <a:ext cx="71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3" imgW="711000" imgH="469800" progId="Equation.DSMT4">
                  <p:embed/>
                </p:oleObj>
              </mc:Choice>
              <mc:Fallback>
                <p:oleObj name="Equation" r:id="rId3" imgW="711000" imgH="46980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9777" y="3122004"/>
                        <a:ext cx="711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971103"/>
              </p:ext>
            </p:extLst>
          </p:nvPr>
        </p:nvGraphicFramePr>
        <p:xfrm>
          <a:off x="10236584" y="4879896"/>
          <a:ext cx="1104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5" imgW="1104840" imgH="355320" progId="Equation.DSMT4">
                  <p:embed/>
                </p:oleObj>
              </mc:Choice>
              <mc:Fallback>
                <p:oleObj name="Equation" r:id="rId5" imgW="1104840" imgH="355320" progId="Equation.DSMT4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6584" y="4879896"/>
                        <a:ext cx="1104900" cy="35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авая фигурная скобка 9"/>
          <p:cNvSpPr/>
          <p:nvPr/>
        </p:nvSpPr>
        <p:spPr>
          <a:xfrm>
            <a:off x="9529573" y="2337276"/>
            <a:ext cx="707011" cy="2039357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9668155" y="4563027"/>
            <a:ext cx="429845" cy="851397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4" name="Правая фигурная скобка 13"/>
          <p:cNvSpPr/>
          <p:nvPr/>
        </p:nvSpPr>
        <p:spPr>
          <a:xfrm>
            <a:off x="9773749" y="5543937"/>
            <a:ext cx="302305" cy="69001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033326"/>
              </p:ext>
            </p:extLst>
          </p:nvPr>
        </p:nvGraphicFramePr>
        <p:xfrm>
          <a:off x="10269777" y="5711146"/>
          <a:ext cx="1104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8" imgW="1104840" imgH="355320" progId="Equation.DSMT4">
                  <p:embed/>
                </p:oleObj>
              </mc:Choice>
              <mc:Fallback>
                <p:oleObj name="Equation" r:id="rId8" imgW="1104840" imgH="355320" progId="Equation.DSMT4">
                  <p:embed/>
                  <p:pic>
                    <p:nvPicPr>
                      <p:cNvPr id="0" name="Picture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9777" y="5711146"/>
                        <a:ext cx="1104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20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07206" y="41203"/>
            <a:ext cx="3062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Сортировка выбором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89897"/>
              </p:ext>
            </p:extLst>
          </p:nvPr>
        </p:nvGraphicFramePr>
        <p:xfrm>
          <a:off x="669301" y="1010903"/>
          <a:ext cx="3949832" cy="330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235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pPr marL="0" indent="0"/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94168" y="1010903"/>
            <a:ext cx="66270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На первой итерации среди </a:t>
            </a:r>
            <a:r>
              <a:rPr lang="en-US" sz="2000" dirty="0"/>
              <a:t>n </a:t>
            </a:r>
            <a:r>
              <a:rPr lang="ru-RU" sz="2000" dirty="0"/>
              <a:t>элементов массива найти элемент с минимальным ключом и поменять его с первым элементом. Теперь первый элемент стоит на своем месте. </a:t>
            </a:r>
            <a:endParaRPr lang="en-US" sz="2000" dirty="0"/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Повторить описанные действия с оставшимися </a:t>
            </a:r>
            <a:r>
              <a:rPr lang="en-US" sz="2000" dirty="0"/>
              <a:t>n-1 </a:t>
            </a:r>
            <a:r>
              <a:rPr lang="ru-RU" sz="2000" dirty="0"/>
              <a:t>элементом. 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Процесс завершается через </a:t>
            </a:r>
            <a:r>
              <a:rPr lang="en-US" sz="2000" dirty="0"/>
              <a:t>n-1 </a:t>
            </a:r>
            <a:r>
              <a:rPr lang="ru-RU" sz="2000" dirty="0"/>
              <a:t>итерацию.</a:t>
            </a:r>
          </a:p>
          <a:p>
            <a:endParaRPr lang="ru-RU" sz="2000" dirty="0"/>
          </a:p>
          <a:p>
            <a:pPr algn="just"/>
            <a:r>
              <a:rPr lang="ru-RU" sz="2000" u="sng" dirty="0"/>
              <a:t>Особенность</a:t>
            </a:r>
            <a:r>
              <a:rPr lang="ru-RU" dirty="0"/>
              <a:t>: один обмен элементов массива в памяти компьютера на одну итерацию.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346289"/>
              </p:ext>
            </p:extLst>
          </p:nvPr>
        </p:nvGraphicFramePr>
        <p:xfrm>
          <a:off x="5690059" y="4689037"/>
          <a:ext cx="4102975" cy="108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3" imgW="2984400" imgH="787320" progId="Equation.DSMT4">
                  <p:embed/>
                </p:oleObj>
              </mc:Choice>
              <mc:Fallback>
                <p:oleObj name="Equation" r:id="rId3" imgW="2984400" imgH="78732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059" y="4689037"/>
                        <a:ext cx="4102975" cy="1082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Скругленная соединительная линия 19"/>
          <p:cNvCxnSpPr/>
          <p:nvPr/>
        </p:nvCxnSpPr>
        <p:spPr>
          <a:xfrm>
            <a:off x="1762813" y="2168162"/>
            <a:ext cx="2535810" cy="94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318994" y="2580563"/>
            <a:ext cx="147058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884602" y="2997724"/>
            <a:ext cx="1414021" cy="94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384223" y="3459637"/>
            <a:ext cx="49019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874416" y="3827282"/>
            <a:ext cx="51847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338606" y="1734532"/>
            <a:ext cx="2450969" cy="94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3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018938"/>
              </p:ext>
            </p:extLst>
          </p:nvPr>
        </p:nvGraphicFramePr>
        <p:xfrm>
          <a:off x="574709" y="1701302"/>
          <a:ext cx="104521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3" imgW="10451880" imgH="4927320" progId="Equation.DSMT4">
                  <p:embed/>
                </p:oleObj>
              </mc:Choice>
              <mc:Fallback>
                <p:oleObj name="Equation" r:id="rId3" imgW="10451880" imgH="492732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09" y="1701302"/>
                        <a:ext cx="10452100" cy="492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157348"/>
              </p:ext>
            </p:extLst>
          </p:nvPr>
        </p:nvGraphicFramePr>
        <p:xfrm>
          <a:off x="4708525" y="737009"/>
          <a:ext cx="27320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5" imgW="2984400" imgH="787320" progId="Equation.DSMT4">
                  <p:embed/>
                </p:oleObj>
              </mc:Choice>
              <mc:Fallback>
                <p:oleObj name="Equation" r:id="rId5" imgW="2984400" imgH="787320" progId="Equation.DSMT4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737009"/>
                        <a:ext cx="2732088" cy="72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407306" y="153560"/>
            <a:ext cx="3131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Сортировка выбором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9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407306" y="93455"/>
            <a:ext cx="3301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Сортировка пузырьком</a:t>
            </a:r>
            <a:endParaRPr lang="ru-RU" dirty="0">
              <a:solidFill>
                <a:srgbClr val="0070C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81609"/>
              </p:ext>
            </p:extLst>
          </p:nvPr>
        </p:nvGraphicFramePr>
        <p:xfrm>
          <a:off x="669301" y="1160851"/>
          <a:ext cx="3458713" cy="2998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871"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94168" y="1010903"/>
            <a:ext cx="66270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На первой итерации просматриваем массив справа налево  и при каждом шаге меньший из двух соседних элементов перемещается к левой позиции (обменами).</a:t>
            </a:r>
          </a:p>
          <a:p>
            <a:pPr algn="just"/>
            <a:r>
              <a:rPr lang="ru-RU" sz="2000" dirty="0"/>
              <a:t>Теперь первый элемент стоит на своем месте. </a:t>
            </a:r>
            <a:endParaRPr lang="en-US" sz="2000" dirty="0"/>
          </a:p>
          <a:p>
            <a:pPr algn="just"/>
            <a:r>
              <a:rPr lang="ru-RU" sz="2000" dirty="0"/>
              <a:t>Повторить описанные действия с оставшимися </a:t>
            </a:r>
            <a:r>
              <a:rPr lang="en-US" sz="2000" dirty="0"/>
              <a:t>n-1 </a:t>
            </a:r>
            <a:r>
              <a:rPr lang="ru-RU" sz="2000" dirty="0"/>
              <a:t>элементом. </a:t>
            </a:r>
            <a:endParaRPr lang="en-US" sz="2000" dirty="0"/>
          </a:p>
          <a:p>
            <a:pPr algn="just"/>
            <a:r>
              <a:rPr lang="ru-RU" sz="2000" dirty="0"/>
              <a:t>Процесс завершается через </a:t>
            </a:r>
            <a:r>
              <a:rPr lang="en-US" sz="2000" dirty="0"/>
              <a:t>n-1 </a:t>
            </a:r>
            <a:r>
              <a:rPr lang="ru-RU" sz="2000" dirty="0"/>
              <a:t>итерацию.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u="sng" dirty="0"/>
              <a:t>Особенность</a:t>
            </a:r>
            <a:r>
              <a:rPr lang="ru-RU" sz="2000" dirty="0"/>
              <a:t>: </a:t>
            </a:r>
            <a:r>
              <a:rPr lang="ru-RU" dirty="0"/>
              <a:t>на каждой итерации могут происходить многочисленные обмены элементов массива в памяти компьютера.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223728"/>
              </p:ext>
            </p:extLst>
          </p:nvPr>
        </p:nvGraphicFramePr>
        <p:xfrm>
          <a:off x="7090546" y="4700718"/>
          <a:ext cx="4102975" cy="108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3" imgW="2984400" imgH="787320" progId="Equation.DSMT4">
                  <p:embed/>
                </p:oleObj>
              </mc:Choice>
              <mc:Fallback>
                <p:oleObj name="Equation" r:id="rId3" imgW="2984400" imgH="787320" progId="Equation.DSMT4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546" y="4700718"/>
                        <a:ext cx="4102975" cy="1082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882042"/>
              </p:ext>
            </p:extLst>
          </p:nvPr>
        </p:nvGraphicFramePr>
        <p:xfrm>
          <a:off x="310449" y="4610402"/>
          <a:ext cx="6286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5" imgW="6286320" imgH="1384200" progId="Equation.DSMT4">
                  <p:embed/>
                </p:oleObj>
              </mc:Choice>
              <mc:Fallback>
                <p:oleObj name="Equation" r:id="rId5" imgW="6286320" imgH="138420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49" y="4610402"/>
                        <a:ext cx="62865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 flipH="1">
            <a:off x="4172274" y="1739275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4172274" y="2056705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4172274" y="2507289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4172274" y="2796437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172274" y="3203694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4172274" y="3556927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4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438010" y="145286"/>
            <a:ext cx="338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 err="1">
                <a:solidFill>
                  <a:srgbClr val="7030A0"/>
                </a:solidFill>
              </a:rPr>
              <a:t>Шейкерная</a:t>
            </a:r>
            <a:r>
              <a:rPr lang="ru-RU" sz="2400" dirty="0">
                <a:solidFill>
                  <a:srgbClr val="7030A0"/>
                </a:solidFill>
              </a:rPr>
              <a:t> сортировка </a:t>
            </a:r>
            <a:endParaRPr lang="ru-RU" dirty="0">
              <a:solidFill>
                <a:srgbClr val="7030A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06271"/>
              </p:ext>
            </p:extLst>
          </p:nvPr>
        </p:nvGraphicFramePr>
        <p:xfrm>
          <a:off x="494905" y="1010903"/>
          <a:ext cx="3836709" cy="206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358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94168" y="1010903"/>
            <a:ext cx="66270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/>
              <a:t>Отличия от пузырьковой сортировки: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Чередование направлений просмотра массива: при движении справа налево «всплывает самый лёгкий», при движении слева направо – «тонет самый тяжёлый».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Если при некотором проходе нет ни одного обмена, то сортировка досрочно завершается – массив отсортирован.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Сужение области просмотра: фиксируется индекс последнего обмена и при движении в противоположную сторону движение начинается с этого индекса.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759333"/>
              </p:ext>
            </p:extLst>
          </p:nvPr>
        </p:nvGraphicFramePr>
        <p:xfrm>
          <a:off x="3450177" y="3828885"/>
          <a:ext cx="57975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3" imgW="4216320" imgH="787320" progId="Equation.DSMT4">
                  <p:embed/>
                </p:oleObj>
              </mc:Choice>
              <mc:Fallback>
                <p:oleObj name="Equation" r:id="rId3" imgW="4216320" imgH="78732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177" y="3828885"/>
                        <a:ext cx="579755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283509"/>
              </p:ext>
            </p:extLst>
          </p:nvPr>
        </p:nvGraphicFramePr>
        <p:xfrm>
          <a:off x="2837467" y="5257800"/>
          <a:ext cx="6286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5" imgW="6286320" imgH="1384200" progId="Equation.DSMT4">
                  <p:embed/>
                </p:oleObj>
              </mc:Choice>
              <mc:Fallback>
                <p:oleObj name="Equation" r:id="rId5" imgW="6286320" imgH="1384200" progId="Equation.DSMT4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467" y="5257800"/>
                        <a:ext cx="62865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Прямая со стрелкой 3"/>
          <p:cNvCxnSpPr/>
          <p:nvPr/>
        </p:nvCxnSpPr>
        <p:spPr>
          <a:xfrm flipH="1">
            <a:off x="3550645" y="1753386"/>
            <a:ext cx="405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442297" y="2168164"/>
            <a:ext cx="405352" cy="9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044824" y="2580563"/>
            <a:ext cx="405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786590" y="210471"/>
            <a:ext cx="5050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solidFill>
                  <a:srgbClr val="7030A0"/>
                </a:solidFill>
              </a:rPr>
              <a:t>Сортировка вставками (включением)</a:t>
            </a:r>
            <a:endParaRPr lang="ru-RU" sz="2000" dirty="0">
              <a:solidFill>
                <a:srgbClr val="7030A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35483"/>
              </p:ext>
            </p:extLst>
          </p:nvPr>
        </p:nvGraphicFramePr>
        <p:xfrm>
          <a:off x="496365" y="1010903"/>
          <a:ext cx="3804585" cy="329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358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0562"/>
              </p:ext>
            </p:extLst>
          </p:nvPr>
        </p:nvGraphicFramePr>
        <p:xfrm>
          <a:off x="6853238" y="4167188"/>
          <a:ext cx="39671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Equation" r:id="rId3" imgW="3098520" imgH="787320" progId="Equation.DSMT4">
                  <p:embed/>
                </p:oleObj>
              </mc:Choice>
              <mc:Fallback>
                <p:oleObj name="Equation" r:id="rId3" imgW="3098520" imgH="787320" progId="Equation.DSMT4">
                  <p:embed/>
                  <p:pic>
                    <p:nvPicPr>
                      <p:cNvPr id="0" name="Picture 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238" y="4167188"/>
                        <a:ext cx="3967162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па 1"/>
          <p:cNvGrpSpPr/>
          <p:nvPr/>
        </p:nvGrpSpPr>
        <p:grpSpPr>
          <a:xfrm>
            <a:off x="5194168" y="1010903"/>
            <a:ext cx="6627044" cy="3139321"/>
            <a:chOff x="5194168" y="1010903"/>
            <a:chExt cx="6627044" cy="3139321"/>
          </a:xfrm>
        </p:grpSpPr>
        <p:sp>
          <p:nvSpPr>
            <p:cNvPr id="11" name="TextBox 10"/>
            <p:cNvSpPr txBox="1"/>
            <p:nvPr/>
          </p:nvSpPr>
          <p:spPr>
            <a:xfrm>
              <a:off x="5194168" y="1010903"/>
              <a:ext cx="662704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Пусть элементы</a:t>
              </a:r>
            </a:p>
            <a:p>
              <a:pPr algn="just"/>
              <a:r>
                <a:rPr lang="ru-RU" dirty="0"/>
                <a:t>уже упорядочены на предыдущих итерациях (первоначально в качестве упорядоченной части можно взять первый элемент </a:t>
              </a:r>
              <a:r>
                <a:rPr lang="ru-RU" dirty="0" err="1"/>
                <a:t>мас</a:t>
              </a:r>
              <a:r>
                <a:rPr lang="en-US" dirty="0"/>
                <a:t>c</a:t>
              </a:r>
              <a:r>
                <a:rPr lang="ru-RU" dirty="0"/>
                <a:t>ива).</a:t>
              </a:r>
              <a:endParaRPr lang="en-US" dirty="0"/>
            </a:p>
            <a:p>
              <a:pPr algn="just"/>
              <a:endParaRPr lang="ru-RU" dirty="0"/>
            </a:p>
            <a:p>
              <a:pPr algn="just"/>
              <a:r>
                <a:rPr lang="ru-RU" dirty="0"/>
                <a:t>На очередной итерации надо взять   </a:t>
              </a:r>
              <a:r>
                <a:rPr lang="en-US" dirty="0"/>
                <a:t> </a:t>
              </a:r>
              <a:r>
                <a:rPr lang="ru-RU" dirty="0"/>
                <a:t> (первый элемент из ещё неупорядоченной части) и включить в нужное место упорядоченной последовательности:</a:t>
              </a:r>
            </a:p>
            <a:p>
              <a:pPr algn="just"/>
              <a:endParaRPr lang="ru-RU" dirty="0"/>
            </a:p>
            <a:p>
              <a:pPr algn="just"/>
              <a:r>
                <a:rPr lang="ru-RU" dirty="0"/>
                <a:t>Данный процесс называют просеиванием (выполняется прямое или двоичное включение).</a:t>
              </a:r>
            </a:p>
          </p:txBody>
        </p:sp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5674861"/>
                </p:ext>
              </p:extLst>
            </p:nvPr>
          </p:nvGraphicFramePr>
          <p:xfrm>
            <a:off x="6942924" y="1036837"/>
            <a:ext cx="14478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" name="Equation" r:id="rId5" imgW="1447560" imgH="330120" progId="Equation.DSMT4">
                    <p:embed/>
                  </p:oleObj>
                </mc:Choice>
                <mc:Fallback>
                  <p:oleObj name="Equation" r:id="rId5" imgW="1447560" imgH="330120" progId="Equation.DSMT4">
                    <p:embed/>
                    <p:pic>
                      <p:nvPicPr>
                        <p:cNvPr id="0" name="Picture 7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2924" y="1036837"/>
                          <a:ext cx="1447800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411719"/>
                </p:ext>
              </p:extLst>
            </p:nvPr>
          </p:nvGraphicFramePr>
          <p:xfrm>
            <a:off x="8942978" y="2434613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8" name="Equation" r:id="rId7" imgW="228600" imgH="330120" progId="Equation.DSMT4">
                    <p:embed/>
                  </p:oleObj>
                </mc:Choice>
                <mc:Fallback>
                  <p:oleObj name="Equation" r:id="rId7" imgW="228600" imgH="330120" progId="Equation.DSMT4">
                    <p:embed/>
                    <p:pic>
                      <p:nvPicPr>
                        <p:cNvPr id="0" name="Picture 7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2978" y="2434613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727525"/>
              </p:ext>
            </p:extLst>
          </p:nvPr>
        </p:nvGraphicFramePr>
        <p:xfrm>
          <a:off x="7571378" y="3250425"/>
          <a:ext cx="1371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9" imgW="1371600" imgH="330120" progId="Equation.DSMT4">
                  <p:embed/>
                </p:oleObj>
              </mc:Choice>
              <mc:Fallback>
                <p:oleObj name="Equation" r:id="rId9" imgW="1371600" imgH="330120" progId="Equation.DSMT4">
                  <p:embed/>
                  <p:pic>
                    <p:nvPicPr>
                      <p:cNvPr id="0" name="Picture 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1378" y="3250425"/>
                        <a:ext cx="1371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259688"/>
              </p:ext>
            </p:extLst>
          </p:nvPr>
        </p:nvGraphicFramePr>
        <p:xfrm>
          <a:off x="347057" y="5257800"/>
          <a:ext cx="6286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11" imgW="6286320" imgH="1384200" progId="Equation.DSMT4">
                  <p:embed/>
                </p:oleObj>
              </mc:Choice>
              <mc:Fallback>
                <p:oleObj name="Equation" r:id="rId11" imgW="6286320" imgH="1384200" progId="Equation.DSMT4">
                  <p:embed/>
                  <p:pic>
                    <p:nvPicPr>
                      <p:cNvPr id="0" name="Picture 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57" y="5257800"/>
                        <a:ext cx="62865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14551" y="280294"/>
            <a:ext cx="3075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solidFill>
                  <a:srgbClr val="C00000"/>
                </a:solidFill>
              </a:rPr>
              <a:t>Сортировка слиянием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85261" y="2064591"/>
            <a:ext cx="5081048" cy="193899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Consolas" panose="020B0609020204030204" pitchFamily="49" charset="0"/>
              </a:rPr>
              <a:t>def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l,r</a:t>
            </a:r>
            <a:r>
              <a:rPr lang="ru-RU" sz="2000" dirty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if</a:t>
            </a:r>
            <a:r>
              <a:rPr lang="ru-RU" sz="2000" dirty="0">
                <a:latin typeface="Consolas" panose="020B0609020204030204" pitchFamily="49" charset="0"/>
              </a:rPr>
              <a:t> l ≠ r: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ru-RU" sz="2000" dirty="0">
                <a:latin typeface="Consolas" panose="020B0609020204030204" pitchFamily="49" charset="0"/>
              </a:rPr>
              <a:t>k = (l + r) // 2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l,k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(k+1,r)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MergeList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l,k,r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7004" y="1023611"/>
            <a:ext cx="558066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Делим последовательность элементов на две части (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границы </a:t>
            </a:r>
            <a:r>
              <a:rPr lang="en-US" i="1" dirty="0"/>
              <a:t>l</a:t>
            </a:r>
            <a:r>
              <a:rPr lang="ru-RU" i="1" dirty="0"/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/>
              <a:t> </a:t>
            </a:r>
            <a:r>
              <a:rPr lang="en-US" i="1" dirty="0"/>
              <a:t>r</a:t>
            </a:r>
            <a:r>
              <a:rPr lang="ru-RU" dirty="0"/>
              <a:t>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включаем</a:t>
            </a:r>
            <a:r>
              <a:rPr lang="en-US" dirty="0"/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сортируемая  последовательность состояла из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элементов, то первая часть может содержать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элементов, а вторая часть – оставшиеся</a:t>
            </a:r>
            <a:r>
              <a:rPr lang="en-US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порядок следования элементов в каждой из полученных частей совпадает с их порядком следования в исходной последовательности). Если в последовательности только один элемент, то деление не выполняем.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Сортируем отдельно каждую из полученных частей</a:t>
            </a:r>
            <a:r>
              <a:rPr lang="en-US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этим же алгоритмом.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Производим слияние отсортированных частей последовательности так, чтобы сохранилась упорядоченность.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952299"/>
              </p:ext>
            </p:extLst>
          </p:nvPr>
        </p:nvGraphicFramePr>
        <p:xfrm>
          <a:off x="4619125" y="1913884"/>
          <a:ext cx="563683" cy="301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457200" imgH="241300" progId="Equation.DSMT4">
                  <p:embed/>
                </p:oleObj>
              </mc:Choice>
              <mc:Fallback>
                <p:oleObj name="Equation" r:id="rId3" imgW="457200" imgH="2413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125" y="1913884"/>
                        <a:ext cx="563683" cy="301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63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1316" y="209254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(11,10,2,7,13,4,8,6 ,99)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7148" y="2768974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(11,10,2,7)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1308" y="276897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(13,4,8,6,99)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813" y="3354018"/>
            <a:ext cx="69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(2,7)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3950" y="32995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(11,10)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70965" y="332917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(8,6,99)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3205" y="335401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(13,4)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9284" y="3876421"/>
            <a:ext cx="5597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(10)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0974" y="387642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(11)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4347" y="39246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5970" y="38764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(2)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4448253" y="2481380"/>
            <a:ext cx="1202277" cy="30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cxnSpLocks/>
          </p:cNvCxnSpPr>
          <p:nvPr/>
        </p:nvCxnSpPr>
        <p:spPr>
          <a:xfrm>
            <a:off x="5650530" y="2471410"/>
            <a:ext cx="1496440" cy="29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3" idx="2"/>
            <a:endCxn id="6" idx="0"/>
          </p:cNvCxnSpPr>
          <p:nvPr/>
        </p:nvCxnSpPr>
        <p:spPr>
          <a:xfrm flipH="1">
            <a:off x="2399708" y="3138306"/>
            <a:ext cx="1227925" cy="161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" idx="2"/>
            <a:endCxn id="5" idx="0"/>
          </p:cNvCxnSpPr>
          <p:nvPr/>
        </p:nvCxnSpPr>
        <p:spPr>
          <a:xfrm>
            <a:off x="3627633" y="3138306"/>
            <a:ext cx="604924" cy="215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10" idx="0"/>
          </p:cNvCxnSpPr>
          <p:nvPr/>
        </p:nvCxnSpPr>
        <p:spPr>
          <a:xfrm flipH="1">
            <a:off x="1840859" y="3668906"/>
            <a:ext cx="558849" cy="20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2"/>
            <a:endCxn id="9" idx="0"/>
          </p:cNvCxnSpPr>
          <p:nvPr/>
        </p:nvCxnSpPr>
        <p:spPr>
          <a:xfrm>
            <a:off x="2399708" y="3668906"/>
            <a:ext cx="229461" cy="20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2"/>
            <a:endCxn id="12" idx="0"/>
          </p:cNvCxnSpPr>
          <p:nvPr/>
        </p:nvCxnSpPr>
        <p:spPr>
          <a:xfrm flipH="1">
            <a:off x="3957345" y="3723350"/>
            <a:ext cx="275212" cy="153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  <a:endCxn id="11" idx="0"/>
          </p:cNvCxnSpPr>
          <p:nvPr/>
        </p:nvCxnSpPr>
        <p:spPr>
          <a:xfrm>
            <a:off x="4232557" y="3723350"/>
            <a:ext cx="323165" cy="20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4" idx="2"/>
          </p:cNvCxnSpPr>
          <p:nvPr/>
        </p:nvCxnSpPr>
        <p:spPr>
          <a:xfrm flipH="1">
            <a:off x="6522925" y="3138306"/>
            <a:ext cx="906232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2"/>
            <a:endCxn id="7" idx="0"/>
          </p:cNvCxnSpPr>
          <p:nvPr/>
        </p:nvCxnSpPr>
        <p:spPr>
          <a:xfrm>
            <a:off x="7429157" y="3138306"/>
            <a:ext cx="996420" cy="19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8601043" y="197963"/>
            <a:ext cx="3521327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l,r</a:t>
            </a:r>
            <a:r>
              <a:rPr lang="ru-RU" sz="1400" dirty="0">
                <a:latin typeface="Consolas" panose="020B0609020204030204" pitchFamily="49" charset="0"/>
              </a:rPr>
              <a:t>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if</a:t>
            </a:r>
            <a:r>
              <a:rPr lang="ru-RU" sz="1400" dirty="0">
                <a:latin typeface="Consolas" panose="020B0609020204030204" pitchFamily="49" charset="0"/>
              </a:rPr>
              <a:t> l ≠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l,k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(k+1,r)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MergeList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l,k,r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1050958" y="3282468"/>
            <a:ext cx="89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(10,11)</a:t>
            </a:r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1949163" y="3617027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2414893" y="3608711"/>
            <a:ext cx="239374" cy="192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flipH="1">
            <a:off x="3353867" y="3344044"/>
            <a:ext cx="68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(2,7)</a:t>
            </a:r>
          </a:p>
        </p:txBody>
      </p:sp>
      <p:cxnSp>
        <p:nvCxnSpPr>
          <p:cNvPr id="41" name="Прямая со стрелкой 40"/>
          <p:cNvCxnSpPr/>
          <p:nvPr/>
        </p:nvCxnSpPr>
        <p:spPr>
          <a:xfrm flipV="1">
            <a:off x="3770750" y="3685149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 flipV="1">
            <a:off x="4272294" y="3669314"/>
            <a:ext cx="270147" cy="146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flipH="1">
            <a:off x="1988571" y="2760421"/>
            <a:ext cx="125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(2,7,10,11)</a:t>
            </a:r>
          </a:p>
        </p:txBody>
      </p:sp>
      <p:cxnSp>
        <p:nvCxnSpPr>
          <p:cNvPr id="46" name="Прямая со стрелкой 45"/>
          <p:cNvCxnSpPr/>
          <p:nvPr/>
        </p:nvCxnSpPr>
        <p:spPr>
          <a:xfrm flipV="1">
            <a:off x="2641271" y="3138306"/>
            <a:ext cx="332978" cy="48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3816172" y="3133226"/>
            <a:ext cx="328945" cy="118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4542441" y="2539667"/>
            <a:ext cx="372782" cy="95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26380" y="387418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(13)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51485" y="38764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(4)</a:t>
            </a:r>
          </a:p>
        </p:txBody>
      </p:sp>
      <p:cxnSp>
        <p:nvCxnSpPr>
          <p:cNvPr id="64" name="Прямая со стрелкой 63"/>
          <p:cNvCxnSpPr>
            <a:stCxn id="8" idx="2"/>
            <a:endCxn id="61" idx="0"/>
          </p:cNvCxnSpPr>
          <p:nvPr/>
        </p:nvCxnSpPr>
        <p:spPr>
          <a:xfrm flipH="1">
            <a:off x="6006265" y="3723350"/>
            <a:ext cx="444188" cy="150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8" idx="2"/>
            <a:endCxn id="62" idx="0"/>
          </p:cNvCxnSpPr>
          <p:nvPr/>
        </p:nvCxnSpPr>
        <p:spPr>
          <a:xfrm>
            <a:off x="6450453" y="3723350"/>
            <a:ext cx="322407" cy="153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V="1">
            <a:off x="5873821" y="3723350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 flipV="1">
            <a:off x="6522925" y="3698502"/>
            <a:ext cx="270147" cy="146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flipH="1">
            <a:off x="5333699" y="3363991"/>
            <a:ext cx="8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(4,13)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27606" y="387642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(6,99)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69634" y="38764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(8)</a:t>
            </a:r>
          </a:p>
        </p:txBody>
      </p:sp>
      <p:cxnSp>
        <p:nvCxnSpPr>
          <p:cNvPr id="76" name="Прямая со стрелкой 75"/>
          <p:cNvCxnSpPr>
            <a:endCxn id="74" idx="0"/>
          </p:cNvCxnSpPr>
          <p:nvPr/>
        </p:nvCxnSpPr>
        <p:spPr>
          <a:xfrm flipH="1">
            <a:off x="7891009" y="3741208"/>
            <a:ext cx="534568" cy="135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" idx="2"/>
          </p:cNvCxnSpPr>
          <p:nvPr/>
        </p:nvCxnSpPr>
        <p:spPr>
          <a:xfrm>
            <a:off x="8425577" y="3698502"/>
            <a:ext cx="454611" cy="199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47768" y="434988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(99)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58293" y="43498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(6)</a:t>
            </a:r>
          </a:p>
        </p:txBody>
      </p:sp>
      <p:cxnSp>
        <p:nvCxnSpPr>
          <p:cNvPr id="83" name="Прямая со стрелкой 82"/>
          <p:cNvCxnSpPr>
            <a:stCxn id="73" idx="2"/>
          </p:cNvCxnSpPr>
          <p:nvPr/>
        </p:nvCxnSpPr>
        <p:spPr>
          <a:xfrm flipH="1">
            <a:off x="8601043" y="4245753"/>
            <a:ext cx="393811" cy="15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73" idx="2"/>
            <a:endCxn id="80" idx="0"/>
          </p:cNvCxnSpPr>
          <p:nvPr/>
        </p:nvCxnSpPr>
        <p:spPr>
          <a:xfrm>
            <a:off x="8994854" y="4245753"/>
            <a:ext cx="332799" cy="104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V="1">
            <a:off x="6597376" y="3138306"/>
            <a:ext cx="350623" cy="64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V="1">
            <a:off x="8541875" y="4227721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V="1">
            <a:off x="7914576" y="3723350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 flipV="1">
            <a:off x="7799974" y="3143968"/>
            <a:ext cx="358319" cy="58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H="1" flipV="1">
            <a:off x="9012640" y="4184172"/>
            <a:ext cx="328945" cy="118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 flipH="1" flipV="1">
            <a:off x="8567778" y="3691738"/>
            <a:ext cx="328945" cy="118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9210154" y="3874188"/>
            <a:ext cx="8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(6,99)</a:t>
            </a:r>
          </a:p>
        </p:txBody>
      </p:sp>
      <p:sp>
        <p:nvSpPr>
          <p:cNvPr id="94" name="TextBox 93"/>
          <p:cNvSpPr txBox="1"/>
          <p:nvPr/>
        </p:nvSpPr>
        <p:spPr>
          <a:xfrm flipH="1">
            <a:off x="8816342" y="3377634"/>
            <a:ext cx="9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(6,8,99)</a:t>
            </a:r>
          </a:p>
        </p:txBody>
      </p:sp>
      <p:sp>
        <p:nvSpPr>
          <p:cNvPr id="95" name="TextBox 94"/>
          <p:cNvSpPr txBox="1"/>
          <p:nvPr/>
        </p:nvSpPr>
        <p:spPr>
          <a:xfrm flipH="1">
            <a:off x="7994268" y="2775596"/>
            <a:ext cx="141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(4,6,8,13,99)</a:t>
            </a:r>
          </a:p>
        </p:txBody>
      </p:sp>
      <p:cxnSp>
        <p:nvCxnSpPr>
          <p:cNvPr id="98" name="Прямая со стрелкой 97"/>
          <p:cNvCxnSpPr/>
          <p:nvPr/>
        </p:nvCxnSpPr>
        <p:spPr>
          <a:xfrm flipH="1" flipV="1">
            <a:off x="6216538" y="2482067"/>
            <a:ext cx="524770" cy="105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flipH="1">
            <a:off x="4394139" y="1754326"/>
            <a:ext cx="268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(2,4,6,7, 8,10, 11,13,99)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5" name="Рисунок 6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0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1" grpId="0"/>
      <p:bldP spid="12" grpId="0"/>
      <p:bldP spid="34" grpId="0" animBg="1"/>
      <p:bldP spid="35" grpId="0"/>
      <p:bldP spid="40" grpId="0"/>
      <p:bldP spid="45" grpId="0"/>
      <p:bldP spid="61" grpId="0"/>
      <p:bldP spid="62" grpId="0"/>
      <p:bldP spid="72" grpId="0"/>
      <p:bldP spid="73" grpId="0"/>
      <p:bldP spid="74" grpId="0"/>
      <p:bldP spid="80" grpId="0"/>
      <p:bldP spid="81" grpId="0"/>
      <p:bldP spid="93" grpId="0"/>
      <p:bldP spid="94" grpId="0"/>
      <p:bldP spid="95" grpId="0"/>
      <p:bldP spid="1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2931" y="2882270"/>
            <a:ext cx="11140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слиянии двух упорядоченных частей, которые в исходном массиве занимают смежные области, сравниваем наименьшие элементы каждой из отсортированных частей и меньший из них отправляем в список вывода; повторяем описанные действия до тех пор, пока не исчерпается одна из частей; все оставшиеся элементы другой части пересылаем в список вывода.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1702" y="186068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MergeList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l,k,r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23010"/>
              </p:ext>
            </p:extLst>
          </p:nvPr>
        </p:nvGraphicFramePr>
        <p:xfrm>
          <a:off x="3703083" y="762564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74750" y="4337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0120" y="4169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06798"/>
              </p:ext>
            </p:extLst>
          </p:nvPr>
        </p:nvGraphicFramePr>
        <p:xfrm>
          <a:off x="3703082" y="5698983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98015" y="5373118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9294" y="5335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 rot="5400000">
            <a:off x="4323690" y="673124"/>
            <a:ext cx="690719" cy="1931935"/>
          </a:xfrm>
          <a:prstGeom prst="rightBrace">
            <a:avLst>
              <a:gd name="adj1" fmla="val 8333"/>
              <a:gd name="adj2" fmla="val 49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авая фигурная скобка 14"/>
          <p:cNvSpPr/>
          <p:nvPr/>
        </p:nvSpPr>
        <p:spPr>
          <a:xfrm rot="5400000">
            <a:off x="6608451" y="306054"/>
            <a:ext cx="690719" cy="2637589"/>
          </a:xfrm>
          <a:prstGeom prst="rightBrace">
            <a:avLst>
              <a:gd name="adj1" fmla="val 8333"/>
              <a:gd name="adj2" fmla="val 49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034328" y="1293732"/>
            <a:ext cx="1165792" cy="110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6553448" y="1293732"/>
            <a:ext cx="1044557" cy="132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00347"/>
              </p:ext>
            </p:extLst>
          </p:nvPr>
        </p:nvGraphicFramePr>
        <p:xfrm>
          <a:off x="3654473" y="4176234"/>
          <a:ext cx="456952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91697" y="4169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ru-RU" dirty="0">
                <a:latin typeface="Consolas" panose="020B0609020204030204" pitchFamily="49" charset="0"/>
              </a:rPr>
              <a:t>+1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98848" y="455451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933254" y="1959815"/>
            <a:ext cx="9737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Вводим дополнительную память (список вывода), которая по размеру зависит от </a:t>
            </a:r>
            <a:r>
              <a:rPr lang="en-US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ru-RU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67536" y="4602989"/>
            <a:ext cx="11140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из дополнительной памяти пересылаем элементы в исходный массив, начиная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индекса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заканчивая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(т.е. на позиции, которые в массиве занимали элементы рассмотренных частей).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88085" y="7625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08981" y="57424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261"/>
              </p:ext>
            </p:extLst>
          </p:nvPr>
        </p:nvGraphicFramePr>
        <p:xfrm>
          <a:off x="3674979" y="2348213"/>
          <a:ext cx="456952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5" name="Рисунок 2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54154" y="209440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MergeList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l,k,r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742"/>
              </p:ext>
            </p:extLst>
          </p:nvPr>
        </p:nvGraphicFramePr>
        <p:xfrm>
          <a:off x="215165" y="874543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5529" y="492481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0976" y="5837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7271" y="580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 rot="5400000" flipV="1">
            <a:off x="2058911" y="2399595"/>
            <a:ext cx="690720" cy="2474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авая фигурная скобка 12"/>
          <p:cNvSpPr/>
          <p:nvPr/>
        </p:nvSpPr>
        <p:spPr>
          <a:xfrm rot="5400000">
            <a:off x="835772" y="785103"/>
            <a:ext cx="690719" cy="1931935"/>
          </a:xfrm>
          <a:prstGeom prst="rightBrace">
            <a:avLst>
              <a:gd name="adj1" fmla="val 8333"/>
              <a:gd name="adj2" fmla="val 49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авая фигурная скобка 14"/>
          <p:cNvSpPr/>
          <p:nvPr/>
        </p:nvSpPr>
        <p:spPr>
          <a:xfrm rot="5400000">
            <a:off x="3120533" y="418033"/>
            <a:ext cx="690719" cy="2637589"/>
          </a:xfrm>
          <a:prstGeom prst="rightBrace">
            <a:avLst>
              <a:gd name="adj1" fmla="val 8333"/>
              <a:gd name="adj2" fmla="val 49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46410" y="1516566"/>
            <a:ext cx="869795" cy="1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048000" y="1527717"/>
            <a:ext cx="869795" cy="1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31515"/>
              </p:ext>
            </p:extLst>
          </p:nvPr>
        </p:nvGraphicFramePr>
        <p:xfrm>
          <a:off x="312956" y="4022524"/>
          <a:ext cx="1968113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89302"/>
              </p:ext>
            </p:extLst>
          </p:nvPr>
        </p:nvGraphicFramePr>
        <p:xfrm>
          <a:off x="311378" y="3487339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83813" y="3046673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2950" y="31301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j=k+1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7489" y="31301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83889" y="4734091"/>
            <a:ext cx="228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дополнительная память</a:t>
            </a:r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41972"/>
              </p:ext>
            </p:extLst>
          </p:nvPr>
        </p:nvGraphicFramePr>
        <p:xfrm>
          <a:off x="5094501" y="2729437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622488"/>
              </p:ext>
            </p:extLst>
          </p:nvPr>
        </p:nvGraphicFramePr>
        <p:xfrm>
          <a:off x="9992846" y="2726482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94500"/>
              </p:ext>
            </p:extLst>
          </p:nvPr>
        </p:nvGraphicFramePr>
        <p:xfrm>
          <a:off x="5094500" y="3314865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32437"/>
              </p:ext>
            </p:extLst>
          </p:nvPr>
        </p:nvGraphicFramePr>
        <p:xfrm>
          <a:off x="9992846" y="3314865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36420"/>
              </p:ext>
            </p:extLst>
          </p:nvPr>
        </p:nvGraphicFramePr>
        <p:xfrm>
          <a:off x="5094500" y="3823450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49354"/>
              </p:ext>
            </p:extLst>
          </p:nvPr>
        </p:nvGraphicFramePr>
        <p:xfrm>
          <a:off x="5094500" y="4371275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60478"/>
              </p:ext>
            </p:extLst>
          </p:nvPr>
        </p:nvGraphicFramePr>
        <p:xfrm>
          <a:off x="9992846" y="3817694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Таблица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18166"/>
              </p:ext>
            </p:extLst>
          </p:nvPr>
        </p:nvGraphicFramePr>
        <p:xfrm>
          <a:off x="9992846" y="4359763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Таблица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9168"/>
              </p:ext>
            </p:extLst>
          </p:nvPr>
        </p:nvGraphicFramePr>
        <p:xfrm>
          <a:off x="5094499" y="4919100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89192"/>
              </p:ext>
            </p:extLst>
          </p:nvPr>
        </p:nvGraphicFramePr>
        <p:xfrm>
          <a:off x="9992846" y="4919100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165809" y="2389076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31150" y="2351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4154" y="751074"/>
            <a:ext cx="39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Как уменьшить дополнительную память, которая нужна при выполнении функции </a:t>
            </a:r>
            <a:r>
              <a:rPr lang="en-US" dirty="0" err="1">
                <a:latin typeface="Consolas" panose="020B0609020204030204" pitchFamily="49" charset="0"/>
              </a:rPr>
              <a:t>MergeList</a:t>
            </a:r>
            <a:r>
              <a:rPr lang="ru-RU" dirty="0"/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03456" y="580024"/>
            <a:ext cx="68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k+1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6" name="Рисунок 3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47" name="Таблица 46">
            <a:extLst>
              <a:ext uri="{FF2B5EF4-FFF2-40B4-BE49-F238E27FC236}">
                <a16:creationId xmlns:a16="http://schemas.microsoft.com/office/drawing/2014/main" id="{64EBCE23-43F3-44E3-BA8B-12866F5F3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65342"/>
              </p:ext>
            </p:extLst>
          </p:nvPr>
        </p:nvGraphicFramePr>
        <p:xfrm>
          <a:off x="5094499" y="5504528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5D8FF43-5E1B-432B-BDDD-F793E5BB682F}"/>
              </a:ext>
            </a:extLst>
          </p:cNvPr>
          <p:cNvCxnSpPr>
            <a:cxnSpLocks/>
          </p:cNvCxnSpPr>
          <p:nvPr/>
        </p:nvCxnSpPr>
        <p:spPr>
          <a:xfrm flipV="1">
            <a:off x="113122" y="4462946"/>
            <a:ext cx="208968" cy="33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13B7704-6D79-458B-B84F-2C62132F9FBB}"/>
              </a:ext>
            </a:extLst>
          </p:cNvPr>
          <p:cNvSpPr txBox="1"/>
          <p:nvPr/>
        </p:nvSpPr>
        <p:spPr>
          <a:xfrm>
            <a:off x="311378" y="444291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=1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  <p:bldP spid="23" grpId="0"/>
      <p:bldP spid="26" grpId="0"/>
      <p:bldP spid="27" grpId="0"/>
      <p:bldP spid="45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097" y="179391"/>
            <a:ext cx="11547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dirty="0"/>
              <a:t>В дальнейшем будем предполагать (если не оговорено иное), что область определения функции T(</a:t>
            </a:r>
            <a:r>
              <a:rPr lang="en-US" dirty="0"/>
              <a:t>n)</a:t>
            </a:r>
            <a:r>
              <a:rPr lang="ru-RU" dirty="0"/>
              <a:t> – это множество неотрицательных целых чисел </a:t>
            </a:r>
            <a:r>
              <a:rPr lang="en-US" dirty="0"/>
              <a:t>{0</a:t>
            </a:r>
            <a:r>
              <a:rPr lang="ru-RU" dirty="0"/>
              <a:t>,1</a:t>
            </a:r>
            <a:r>
              <a:rPr lang="en-US" dirty="0"/>
              <a:t>,2, …} </a:t>
            </a:r>
            <a:r>
              <a:rPr lang="ru-RU" dirty="0"/>
              <a:t>и сама функция  T(</a:t>
            </a:r>
            <a:r>
              <a:rPr lang="en-US" dirty="0"/>
              <a:t>n)</a:t>
            </a:r>
            <a:r>
              <a:rPr lang="ru-RU" dirty="0"/>
              <a:t> принимает только неотрицательные целочисленные значения. </a:t>
            </a:r>
            <a:endParaRPr lang="en-US" dirty="0"/>
          </a:p>
          <a:p>
            <a:pPr lvl="1"/>
            <a:r>
              <a:rPr lang="ru-RU" dirty="0"/>
              <a:t>Это допущение вызвано тем, что функция T(</a:t>
            </a:r>
            <a:r>
              <a:rPr lang="en-US" dirty="0"/>
              <a:t>n) </a:t>
            </a:r>
            <a:r>
              <a:rPr lang="ru-RU" dirty="0"/>
              <a:t>будет нами чаще всего использоваться для описания времени работы алгоритма.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6376" y="1987533"/>
            <a:ext cx="4267200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98232" y="1613522"/>
            <a:ext cx="390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Полное рекуррентное соотношение?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313576" y="2402022"/>
            <a:ext cx="5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4574" y="30513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7047" y="47714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0517" y="382323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4574" y="5658202"/>
            <a:ext cx="51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0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E50048-5296-4517-B23E-3C4D7F9163AC}"/>
              </a:ext>
            </a:extLst>
          </p:cNvPr>
          <p:cNvSpPr/>
          <p:nvPr/>
        </p:nvSpPr>
        <p:spPr>
          <a:xfrm>
            <a:off x="9453098" y="169682"/>
            <a:ext cx="2537797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85504"/>
              </p:ext>
            </p:extLst>
          </p:nvPr>
        </p:nvGraphicFramePr>
        <p:xfrm>
          <a:off x="263951" y="248038"/>
          <a:ext cx="39639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3" imgW="4330440" imgH="1117440" progId="Equation.DSMT4">
                  <p:embed/>
                </p:oleObj>
              </mc:Choice>
              <mc:Fallback>
                <p:oleObj name="Equation" r:id="rId3" imgW="4330440" imgH="1117440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51" y="248038"/>
                        <a:ext cx="3963987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302444" y="1839418"/>
                <a:ext cx="11273671" cy="40108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groupChr>
                        </m:e>
                        <m:li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m:rPr>
                              <m:nor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+⋯+</m:t>
                                  </m:r>
                                  <m:sSup>
                                    <m:sSup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=1;  </m:t>
                              </m:r>
                              <m:sSup>
                                <m:sSup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  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BY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BY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BY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m:rPr>
                              <m:nor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время работы алгоритма сортировки слиянием в худшем случае.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Трудоёмкость алгоритма: 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func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размерность задачи.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Алгоритм полиномиальный.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44" y="1839418"/>
                <a:ext cx="11273671" cy="4010888"/>
              </a:xfrm>
              <a:prstGeom prst="rect">
                <a:avLst/>
              </a:prstGeom>
              <a:blipFill>
                <a:blip r:embed="rId5"/>
                <a:stretch>
                  <a:fillRect l="-16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9453098" y="99020"/>
            <a:ext cx="266034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l,r</a:t>
            </a:r>
            <a:r>
              <a:rPr lang="ru-RU" sz="1400" dirty="0">
                <a:latin typeface="Consolas" panose="020B0609020204030204" pitchFamily="49" charset="0"/>
              </a:rPr>
              <a:t>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if</a:t>
            </a:r>
            <a:r>
              <a:rPr lang="ru-RU" sz="1400" dirty="0">
                <a:latin typeface="Consolas" panose="020B0609020204030204" pitchFamily="49" charset="0"/>
              </a:rPr>
              <a:t> l ≠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l,k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(k+1,r)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MergeList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l,k,r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C08BD5-910C-4AB7-B2A7-62519D57F6FE}"/>
              </a:ext>
            </a:extLst>
          </p:cNvPr>
          <p:cNvSpPr txBox="1"/>
          <p:nvPr/>
        </p:nvSpPr>
        <p:spPr>
          <a:xfrm>
            <a:off x="97410" y="1625791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Решение: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1599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5457" y="524569"/>
            <a:ext cx="5260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Быстрая сортировка Ч. Хоара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142" y="1437861"/>
            <a:ext cx="6757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</a:t>
            </a:r>
            <a:r>
              <a:rPr lang="ru-RU" sz="2400" b="1" dirty="0"/>
              <a:t>1960</a:t>
            </a:r>
            <a:r>
              <a:rPr lang="ru-RU" sz="2400" dirty="0"/>
              <a:t> году английский учёный Ч. Хоар разработал алгоритм «быстрой сортировки»,  который является наиболее популярным до настоящего времени.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4392"/>
              </p:ext>
            </p:extLst>
          </p:nvPr>
        </p:nvGraphicFramePr>
        <p:xfrm>
          <a:off x="8247510" y="323186"/>
          <a:ext cx="3214540" cy="766784"/>
        </p:xfrm>
        <a:graphic>
          <a:graphicData uri="http://schemas.openxmlformats.org/drawingml/2006/table">
            <a:tbl>
              <a:tblPr/>
              <a:tblGrid>
                <a:gridCol w="321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392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Чарльз Энтони Ричард Хоар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392">
                <a:tc>
                  <a:txBody>
                    <a:bodyPr/>
                    <a:lstStyle/>
                    <a:p>
                      <a:pPr algn="ctr" fontAlgn="t"/>
                      <a:r>
                        <a:rPr lang="en-US" i="0" dirty="0">
                          <a:effectLst/>
                        </a:rPr>
                        <a:t>Charles Antony Richard Hoare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8831E7-A034-4436-BFA1-C2D45E30DE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10" y="1187748"/>
            <a:ext cx="3103359" cy="3103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282397-E5D0-4354-8545-BAC371D56B87}"/>
              </a:ext>
            </a:extLst>
          </p:cNvPr>
          <p:cNvSpPr txBox="1"/>
          <p:nvPr/>
        </p:nvSpPr>
        <p:spPr>
          <a:xfrm>
            <a:off x="8324921" y="4388885"/>
            <a:ext cx="34216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/>
              <a:t>Дата рождения</a:t>
            </a:r>
            <a:r>
              <a:rPr lang="ru-RU" sz="1600" dirty="0"/>
              <a:t>: 11 января 1</a:t>
            </a:r>
            <a:r>
              <a:rPr lang="ru-RU" sz="1600" b="1" dirty="0"/>
              <a:t>934 </a:t>
            </a:r>
            <a:r>
              <a:rPr lang="ru-RU" sz="1600" dirty="0"/>
              <a:t>года</a:t>
            </a:r>
          </a:p>
          <a:p>
            <a:r>
              <a:rPr lang="ru-RU" sz="1600" u="sng" dirty="0"/>
              <a:t>Страна</a:t>
            </a:r>
            <a:r>
              <a:rPr lang="ru-RU" sz="1600" dirty="0"/>
              <a:t>: Великобритания</a:t>
            </a:r>
          </a:p>
          <a:p>
            <a:r>
              <a:rPr lang="ru-RU" sz="1600" u="sng" dirty="0"/>
              <a:t>Научная сфера</a:t>
            </a:r>
            <a:r>
              <a:rPr lang="ru-RU" sz="1600" dirty="0"/>
              <a:t>: Информатика</a:t>
            </a:r>
          </a:p>
          <a:p>
            <a:r>
              <a:rPr lang="ru-RU" sz="1600" u="sng" dirty="0"/>
              <a:t>Награды:</a:t>
            </a:r>
            <a:r>
              <a:rPr lang="ru-RU" sz="1600" dirty="0"/>
              <a:t> Премия Тьюринга, медаль «Пионер компьютерной техники»</a:t>
            </a:r>
          </a:p>
          <a:p>
            <a:r>
              <a:rPr lang="ru-RU" sz="1600" u="sng" dirty="0"/>
              <a:t>Известен как разработчик «быстрой сортировки»</a:t>
            </a:r>
            <a:endParaRPr lang="ru-BY" sz="1600" u="sng" dirty="0"/>
          </a:p>
        </p:txBody>
      </p:sp>
    </p:spTree>
    <p:extLst>
      <p:ext uri="{BB962C8B-B14F-4D97-AF65-F5344CB8AC3E}">
        <p14:creationId xmlns:p14="http://schemas.microsoft.com/office/powerpoint/2010/main" val="3471601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3140"/>
              </p:ext>
            </p:extLst>
          </p:nvPr>
        </p:nvGraphicFramePr>
        <p:xfrm>
          <a:off x="1812819" y="4483883"/>
          <a:ext cx="76043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05842" y="416420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54836" y="4147050"/>
            <a:ext cx="58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ru-RU" i="1" dirty="0"/>
              <a:t>-1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28433" y="361137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2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ru-RU" sz="2400" i="1" dirty="0">
                <a:solidFill>
                  <a:srgbClr val="C00000"/>
                </a:solidFill>
                <a:latin typeface="Consolas" panose="020B0609020204030204" pitchFamily="49" charset="0"/>
              </a:rPr>
              <a:t> (</a:t>
            </a:r>
            <a:r>
              <a:rPr lang="en-US" sz="2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l,r</a:t>
            </a:r>
            <a:r>
              <a:rPr lang="en-US" sz="2400" i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81176"/>
              </p:ext>
            </p:extLst>
          </p:nvPr>
        </p:nvGraphicFramePr>
        <p:xfrm>
          <a:off x="1823350" y="1010776"/>
          <a:ext cx="546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quation" r:id="rId3" imgW="545760" imgH="279360" progId="Equation.DSMT4">
                  <p:embed/>
                </p:oleObj>
              </mc:Choice>
              <mc:Fallback>
                <p:oleObj name="Equation" r:id="rId3" imgW="545760" imgH="279360" progId="Equation.DSMT4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350" y="1010776"/>
                        <a:ext cx="5461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62100"/>
              </p:ext>
            </p:extLst>
          </p:nvPr>
        </p:nvGraphicFramePr>
        <p:xfrm>
          <a:off x="1695154" y="1520413"/>
          <a:ext cx="546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5" imgW="545760" imgH="279360" progId="Equation.DSMT4">
                  <p:embed/>
                </p:oleObj>
              </mc:Choice>
              <mc:Fallback>
                <p:oleObj name="Equation" r:id="rId5" imgW="545760" imgH="279360" progId="Equation.DSMT4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154" y="1520413"/>
                        <a:ext cx="5461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7904" y="861244"/>
            <a:ext cx="964520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Если</a:t>
            </a:r>
            <a:r>
              <a:rPr lang="en-US" dirty="0"/>
              <a:t>                 </a:t>
            </a:r>
            <a:r>
              <a:rPr lang="ru-RU" dirty="0"/>
              <a:t> то 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en-US" i="1" dirty="0">
                <a:latin typeface="Consolas" panose="020B0609020204030204" pitchFamily="49" charset="0"/>
              </a:rPr>
              <a:t> (</a:t>
            </a:r>
            <a:r>
              <a:rPr lang="en-US" i="1" dirty="0" err="1">
                <a:latin typeface="Consolas" panose="020B0609020204030204" pitchFamily="49" charset="0"/>
              </a:rPr>
              <a:t>l,r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  <a:r>
              <a:rPr lang="ru-RU" i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i="1" dirty="0"/>
              <a:t>завершает работу. </a:t>
            </a:r>
            <a:endParaRPr lang="en-US" i="1" dirty="0"/>
          </a:p>
          <a:p>
            <a:pPr algn="just"/>
            <a:endParaRPr lang="ru-RU" i="1" dirty="0"/>
          </a:p>
          <a:p>
            <a:pPr algn="just"/>
            <a:r>
              <a:rPr lang="ru-RU" dirty="0"/>
              <a:t>Если</a:t>
            </a:r>
            <a:r>
              <a:rPr lang="ru-RU" i="1" dirty="0"/>
              <a:t> </a:t>
            </a:r>
            <a:r>
              <a:rPr lang="en-US" i="1" dirty="0"/>
              <a:t>              </a:t>
            </a:r>
            <a:r>
              <a:rPr lang="ru-RU" dirty="0"/>
              <a:t>то</a:t>
            </a:r>
          </a:p>
          <a:p>
            <a:pPr algn="just"/>
            <a:endParaRPr lang="ru-RU" dirty="0"/>
          </a:p>
          <a:p>
            <a:pPr marL="342900" indent="-342900" algn="just">
              <a:buAutoNum type="arabicPeriod"/>
            </a:pPr>
            <a:r>
              <a:rPr lang="ru-RU" dirty="0"/>
              <a:t>Выбирается разделитель (сепаратор) – некоторый элемент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ru-RU" dirty="0"/>
              <a:t>из рассматриваемой области.</a:t>
            </a:r>
          </a:p>
          <a:p>
            <a:pPr lvl="2" algn="just"/>
            <a:r>
              <a:rPr lang="ru-RU" sz="1600" dirty="0"/>
              <a:t>Сначала рассмотрим случай, когда  в качестве сепаратора будем выбирать первый 	элемент области, т.е.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</a:rPr>
              <a:t>=array[l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ru-RU" sz="1600" dirty="0"/>
              <a:t>.</a:t>
            </a:r>
            <a:endParaRPr lang="en-US" sz="1600" dirty="0"/>
          </a:p>
          <a:p>
            <a:pPr algn="just"/>
            <a:endParaRPr lang="ru-RU" sz="1600" dirty="0"/>
          </a:p>
          <a:p>
            <a:r>
              <a:rPr lang="ru-RU" dirty="0"/>
              <a:t>2. Относительно </a:t>
            </a:r>
            <a:r>
              <a:rPr lang="en-US" dirty="0"/>
              <a:t> </a:t>
            </a:r>
            <a:r>
              <a:rPr lang="ru-RU" dirty="0"/>
              <a:t>сепаратора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/>
              <a:t> 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dirty="0"/>
              <a:t>массив разделим на три части: </a:t>
            </a:r>
          </a:p>
          <a:p>
            <a:pPr marL="342900"/>
            <a:r>
              <a:rPr lang="en-US" dirty="0"/>
              <a:t>I</a:t>
            </a:r>
            <a:r>
              <a:rPr lang="ru-RU" dirty="0"/>
              <a:t> часть</a:t>
            </a:r>
            <a:r>
              <a:rPr lang="en-US" dirty="0"/>
              <a:t> </a:t>
            </a:r>
            <a:r>
              <a:rPr lang="ru-RU" dirty="0"/>
              <a:t>- элементы строго меньше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ru-RU" dirty="0"/>
              <a:t> (в 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dirty="0"/>
              <a:t> </a:t>
            </a:r>
            <a:r>
              <a:rPr lang="ru-RU" dirty="0"/>
              <a:t>располагаются по индексам от 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  <a:r>
              <a:rPr lang="en-US" dirty="0"/>
              <a:t> </a:t>
            </a:r>
            <a:r>
              <a:rPr lang="ru-RU" dirty="0"/>
              <a:t>до </a:t>
            </a:r>
            <a:r>
              <a:rPr lang="en-US" i="1" dirty="0">
                <a:latin typeface="Consolas" panose="020B0609020204030204" pitchFamily="49" charset="0"/>
              </a:rPr>
              <a:t>p-1</a:t>
            </a:r>
            <a:r>
              <a:rPr lang="ru-RU" i="1" dirty="0"/>
              <a:t>)</a:t>
            </a:r>
            <a:r>
              <a:rPr lang="en-US" i="1" dirty="0"/>
              <a:t>;</a:t>
            </a:r>
            <a:endParaRPr lang="en-US" dirty="0"/>
          </a:p>
          <a:p>
            <a:pPr marL="342900"/>
            <a:r>
              <a:rPr lang="en-US" dirty="0"/>
              <a:t>II</a:t>
            </a:r>
            <a:r>
              <a:rPr lang="ru-RU" dirty="0"/>
              <a:t> часть - элемент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ru-RU" dirty="0"/>
              <a:t> (в 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dirty="0"/>
              <a:t> </a:t>
            </a:r>
            <a:r>
              <a:rPr lang="ru-RU" dirty="0"/>
              <a:t>располагается по индексу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dirty="0"/>
              <a:t>);</a:t>
            </a:r>
          </a:p>
          <a:p>
            <a:pPr marL="342900"/>
            <a:r>
              <a:rPr lang="en-US" dirty="0"/>
              <a:t>III </a:t>
            </a:r>
            <a:r>
              <a:rPr lang="ru-RU" dirty="0"/>
              <a:t>часть </a:t>
            </a:r>
            <a:r>
              <a:rPr lang="en-US" dirty="0"/>
              <a:t>– </a:t>
            </a:r>
            <a:r>
              <a:rPr lang="ru-RU" dirty="0"/>
              <a:t>элементы больше или равные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ru-RU" dirty="0"/>
              <a:t> (в 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dirty="0"/>
              <a:t> </a:t>
            </a:r>
            <a:r>
              <a:rPr lang="ru-RU" dirty="0"/>
              <a:t>располагаются по индексам от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ru-RU" i="1" dirty="0">
                <a:latin typeface="Consolas" panose="020B0609020204030204" pitchFamily="49" charset="0"/>
              </a:rPr>
              <a:t>+1</a:t>
            </a:r>
            <a:r>
              <a:rPr lang="en-US" dirty="0"/>
              <a:t> </a:t>
            </a:r>
            <a:r>
              <a:rPr lang="ru-RU" dirty="0"/>
              <a:t>до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arenR"/>
            </a:pPr>
            <a:endParaRPr lang="en-US" i="1" dirty="0"/>
          </a:p>
          <a:p>
            <a:endParaRPr lang="ru-RU" dirty="0"/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3. Рекурсивно вызываем алгоритм для первой и третьей части: </a:t>
            </a:r>
            <a:endParaRPr lang="en-US" dirty="0"/>
          </a:p>
          <a:p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i="1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l,p-1)</a:t>
            </a:r>
            <a:r>
              <a:rPr lang="ru-RU" i="1" dirty="0">
                <a:latin typeface="Consolas" panose="020B0609020204030204" pitchFamily="49" charset="0"/>
              </a:rPr>
              <a:t> </a:t>
            </a:r>
            <a:endParaRPr lang="en-US" i="1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	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en-US" i="1" dirty="0">
                <a:latin typeface="Consolas" panose="020B0609020204030204" pitchFamily="49" charset="0"/>
              </a:rPr>
              <a:t>(p+1,r)</a:t>
            </a:r>
            <a:endParaRPr lang="ru-RU" i="1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16331"/>
              </p:ext>
            </p:extLst>
          </p:nvPr>
        </p:nvGraphicFramePr>
        <p:xfrm>
          <a:off x="2413495" y="4560767"/>
          <a:ext cx="1660164" cy="24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Equation" r:id="rId7" imgW="1663560" imgH="241200" progId="Equation.DSMT4">
                  <p:embed/>
                </p:oleObj>
              </mc:Choice>
              <mc:Fallback>
                <p:oleObj name="Equation" r:id="rId7" imgW="1663560" imgH="241200" progId="Equation.DSMT4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495" y="4560767"/>
                        <a:ext cx="1660164" cy="244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600227"/>
              </p:ext>
            </p:extLst>
          </p:nvPr>
        </p:nvGraphicFramePr>
        <p:xfrm>
          <a:off x="5800509" y="4533741"/>
          <a:ext cx="1679372" cy="28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name="Equation" r:id="rId9" imgW="1663560" imgH="279360" progId="Equation.DSMT4">
                  <p:embed/>
                </p:oleObj>
              </mc:Choice>
              <mc:Fallback>
                <p:oleObj name="Equation" r:id="rId9" imgW="1663560" imgH="27936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509" y="4533741"/>
                        <a:ext cx="1679372" cy="283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206731" y="4196748"/>
            <a:ext cx="265693" cy="37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73203" y="4153207"/>
            <a:ext cx="593496" cy="37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p+</a:t>
            </a:r>
            <a:r>
              <a:rPr lang="ru-RU" i="1" dirty="0"/>
              <a:t>1</a:t>
            </a: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913560"/>
              </p:ext>
            </p:extLst>
          </p:nvPr>
        </p:nvGraphicFramePr>
        <p:xfrm>
          <a:off x="1968204" y="4245168"/>
          <a:ext cx="128196" cy="24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" name="Equation" r:id="rId11" imgW="126720" imgH="241200" progId="Equation.DSMT4">
                  <p:embed/>
                </p:oleObj>
              </mc:Choice>
              <mc:Fallback>
                <p:oleObj name="Equation" r:id="rId11" imgW="126720" imgH="241200" progId="Equation.DSMT4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204" y="4245168"/>
                        <a:ext cx="128196" cy="244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7978218" y="330261"/>
            <a:ext cx="398753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ru-RU" b="1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):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b="1" dirty="0">
                <a:latin typeface="Consolas" panose="020B0609020204030204" pitchFamily="49" charset="0"/>
              </a:rPr>
              <a:t>         </a:t>
            </a:r>
            <a:r>
              <a:rPr lang="ru-RU" b="1" dirty="0" err="1">
                <a:latin typeface="Consolas" panose="020B0609020204030204" pitchFamily="49" charset="0"/>
              </a:rPr>
              <a:t>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  			      p=Partition(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            </a:t>
            </a:r>
            <a:r>
              <a:rPr lang="ru-RU" dirty="0" err="1">
                <a:latin typeface="Consolas" panose="020B0609020204030204" pitchFamily="49" charset="0"/>
              </a:rPr>
              <a:t>QuickSo</a:t>
            </a:r>
            <a:r>
              <a:rPr lang="ru-RU" i="1" dirty="0" err="1">
                <a:latin typeface="Consolas" panose="020B0609020204030204" pitchFamily="49" charset="0"/>
              </a:rPr>
              <a:t>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p-1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           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p+1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" y="20051"/>
                <a:ext cx="762758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u="sng" dirty="0"/>
                  <a:t>Этап разделения. Алгоритм 1</a:t>
                </a:r>
              </a:p>
              <a:p>
                <a:pPr lvl="1" algn="just"/>
                <a:r>
                  <a:rPr lang="ru-RU" sz="2000" dirty="0"/>
                  <a:t>В качестве сепаратора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 выбираем первый элемент рассматриваемой области. </a:t>
                </a:r>
              </a:p>
              <a:p>
                <a:pPr lvl="1" algn="just"/>
                <a:r>
                  <a:rPr lang="ru-RU" sz="2000" dirty="0"/>
                  <a:t>Относительно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ru-RU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ru-RU" sz="2000" dirty="0"/>
                  <a:t>массив разделим на три части</a:t>
                </a:r>
                <a:r>
                  <a:rPr lang="en-US" sz="2000" dirty="0"/>
                  <a:t> </a:t>
                </a:r>
                <a:r>
                  <a:rPr lang="ru-RU" sz="2000" dirty="0"/>
                  <a:t>функцией </a:t>
                </a:r>
                <a:r>
                  <a:rPr lang="en-US" sz="2000" b="1" dirty="0">
                    <a:latin typeface="Consolas" panose="020B0609020204030204" pitchFamily="49" charset="0"/>
                  </a:rPr>
                  <a:t>Partition</a:t>
                </a:r>
                <a:r>
                  <a:rPr lang="ru-RU" sz="2000" b="1" dirty="0"/>
                  <a:t>: </a:t>
                </a:r>
              </a:p>
              <a:p>
                <a:pPr marL="800100" lvl="1" indent="100013">
                  <a:buFont typeface="+mj-lt"/>
                  <a:buAutoNum type="arabicParenR"/>
                </a:pPr>
                <a:r>
                  <a:rPr lang="ru-RU" sz="2000" dirty="0"/>
                  <a:t> в первой части окажутся все  элементы, которые  строго меньше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800100" lvl="1" indent="100013">
                  <a:buFont typeface="+mj-lt"/>
                  <a:buAutoNum type="arabicParenR"/>
                </a:pPr>
                <a:r>
                  <a:rPr lang="ru-RU" sz="2000" dirty="0"/>
                  <a:t> во второй части - элемент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;</a:t>
                </a:r>
                <a:endParaRPr lang="ru-RU" sz="2000" dirty="0"/>
              </a:p>
              <a:p>
                <a:pPr marL="800100" lvl="1" indent="100013">
                  <a:buFont typeface="+mj-lt"/>
                  <a:buAutoNum type="arabicParenR"/>
                </a:pPr>
                <a:r>
                  <a:rPr lang="ru-RU" sz="2000" dirty="0"/>
                  <a:t> в третьей части –  больше или равны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0051"/>
                <a:ext cx="7627586" cy="2862322"/>
              </a:xfrm>
              <a:prstGeom prst="rect">
                <a:avLst/>
              </a:prstGeom>
              <a:blipFill>
                <a:blip r:embed="rId3"/>
                <a:stretch>
                  <a:fillRect t="-1064" r="-799" b="-297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57609"/>
              </p:ext>
            </p:extLst>
          </p:nvPr>
        </p:nvGraphicFramePr>
        <p:xfrm>
          <a:off x="1480155" y="4109307"/>
          <a:ext cx="52922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34111"/>
              </p:ext>
            </p:extLst>
          </p:nvPr>
        </p:nvGraphicFramePr>
        <p:xfrm>
          <a:off x="2074722" y="4216377"/>
          <a:ext cx="368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2" name="Equation" r:id="rId4" imgW="368280" imgH="190440" progId="Equation.DSMT4">
                  <p:embed/>
                </p:oleObj>
              </mc:Choice>
              <mc:Fallback>
                <p:oleObj name="Equation" r:id="rId4" imgW="368280" imgH="190440" progId="Equation.DSMT4">
                  <p:embed/>
                  <p:pic>
                    <p:nvPicPr>
                      <p:cNvPr id="0" name="Picture 1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722" y="4216377"/>
                        <a:ext cx="3683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923810"/>
              </p:ext>
            </p:extLst>
          </p:nvPr>
        </p:nvGraphicFramePr>
        <p:xfrm>
          <a:off x="3338655" y="4166271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3" name="Equation" r:id="rId6" imgW="380880" imgH="228600" progId="Equation.DSMT4">
                  <p:embed/>
                </p:oleObj>
              </mc:Choice>
              <mc:Fallback>
                <p:oleObj name="Equation" r:id="rId6" imgW="380880" imgH="228600" progId="Equation.DSMT4">
                  <p:embed/>
                  <p:pic>
                    <p:nvPicPr>
                      <p:cNvPr id="0" name="Picture 1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655" y="4166271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8888" y="378696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85945" y="437003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04868"/>
              </p:ext>
            </p:extLst>
          </p:nvPr>
        </p:nvGraphicFramePr>
        <p:xfrm>
          <a:off x="1560260" y="3897942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4" name="Equation" r:id="rId8" imgW="126720" imgH="241200" progId="Equation.DSMT4">
                  <p:embed/>
                </p:oleObj>
              </mc:Choice>
              <mc:Fallback>
                <p:oleObj name="Equation" r:id="rId8" imgW="126720" imgH="241200" progId="Equation.DSMT4">
                  <p:embed/>
                  <p:pic>
                    <p:nvPicPr>
                      <p:cNvPr id="0" name="Picture 1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60" y="3897942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29883" y="4417483"/>
            <a:ext cx="239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</a:t>
            </a:r>
          </a:p>
          <a:p>
            <a:endParaRPr lang="ru-RU" i="1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90076"/>
              </p:ext>
            </p:extLst>
          </p:nvPr>
        </p:nvGraphicFramePr>
        <p:xfrm>
          <a:off x="1474567" y="3059558"/>
          <a:ext cx="52922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6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092019"/>
              </p:ext>
            </p:extLst>
          </p:nvPr>
        </p:nvGraphicFramePr>
        <p:xfrm>
          <a:off x="1595217" y="2782145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5" name="Equation" r:id="rId10" imgW="126720" imgH="241200" progId="Equation.DSMT4">
                  <p:embed/>
                </p:oleObj>
              </mc:Choice>
              <mc:Fallback>
                <p:oleObj name="Equation" r:id="rId10" imgW="126720" imgH="241200" progId="Equation.DSMT4">
                  <p:embed/>
                  <p:pic>
                    <p:nvPicPr>
                      <p:cNvPr id="0" name="Picture 1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217" y="2782145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72116" y="33965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08672" y="3389814"/>
            <a:ext cx="239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</a:t>
            </a:r>
          </a:p>
          <a:p>
            <a:endParaRPr lang="ru-RU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03629" y="2725093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627587" y="313218"/>
            <a:ext cx="3957955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ru-RU" b="1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):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b="1" dirty="0">
                <a:latin typeface="Consolas" panose="020B0609020204030204" pitchFamily="49" charset="0"/>
              </a:rPr>
              <a:t>         </a:t>
            </a:r>
            <a:r>
              <a:rPr lang="ru-RU" b="1" dirty="0" err="1">
                <a:latin typeface="Consolas" panose="020B0609020204030204" pitchFamily="49" charset="0"/>
              </a:rPr>
              <a:t>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  			      p=Partition(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            </a:t>
            </a:r>
            <a:r>
              <a:rPr lang="ru-RU" dirty="0" err="1">
                <a:latin typeface="Consolas" panose="020B0609020204030204" pitchFamily="49" charset="0"/>
              </a:rPr>
              <a:t>QuickSo</a:t>
            </a:r>
            <a:r>
              <a:rPr lang="ru-RU" i="1" dirty="0" err="1">
                <a:latin typeface="Consolas" panose="020B0609020204030204" pitchFamily="49" charset="0"/>
              </a:rPr>
              <a:t>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p-1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           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p+1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7586" y="2782145"/>
            <a:ext cx="3957955" cy="372409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Partition (</a:t>
            </a:r>
            <a:r>
              <a:rPr lang="en-US" b="1" dirty="0" err="1">
                <a:latin typeface="Consolas" panose="020B0609020204030204" pitchFamily="49" charset="0"/>
              </a:rPr>
              <a:t>l,r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ru-RU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=array[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i="1" dirty="0">
                <a:latin typeface="Consolas" panose="020B0609020204030204" pitchFamily="49" charset="0"/>
              </a:rPr>
              <a:t> p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</a:rPr>
              <a:t>l</a:t>
            </a:r>
          </a:p>
          <a:p>
            <a:r>
              <a:rPr lang="en-US" i="1" dirty="0">
                <a:latin typeface="Consolas" panose="020B0609020204030204" pitchFamily="49" charset="0"/>
              </a:rPr>
              <a:t> j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+1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while j&lt;=r</a:t>
            </a:r>
            <a:r>
              <a:rPr lang="ru-RU" dirty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if array[</a:t>
            </a:r>
            <a:r>
              <a:rPr lang="en-US" i="1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]&gt;=x: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ru-RU" dirty="0">
                <a:latin typeface="Consolas" panose="020B06090202040302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+=1</a:t>
            </a:r>
          </a:p>
          <a:p>
            <a:r>
              <a:rPr lang="ru-RU" dirty="0">
                <a:latin typeface="Consolas" panose="020B06090202040302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</a:rPr>
              <a:t>else: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# array[j]&lt;x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+=1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i="1" dirty="0">
                <a:latin typeface="Consolas" panose="020B0609020204030204" pitchFamily="49" charset="0"/>
              </a:rPr>
              <a:t>[p]↔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i="1" dirty="0">
                <a:latin typeface="Consolas" panose="020B0609020204030204" pitchFamily="49" charset="0"/>
              </a:rPr>
              <a:t>[j]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  </a:t>
            </a:r>
            <a:r>
              <a:rPr lang="ru-RU" i="1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 j+=1</a:t>
            </a:r>
            <a:endParaRPr lang="ru-RU" i="1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array</a:t>
            </a:r>
            <a:r>
              <a:rPr lang="en-US" i="1" dirty="0">
                <a:latin typeface="Consolas" panose="020B0609020204030204" pitchFamily="49" charset="0"/>
              </a:rPr>
              <a:t>[l]↔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i="1" dirty="0">
                <a:latin typeface="Consolas" panose="020B0609020204030204" pitchFamily="49" charset="0"/>
              </a:rPr>
              <a:t>[p]</a:t>
            </a:r>
          </a:p>
          <a:p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return</a:t>
            </a:r>
            <a:r>
              <a:rPr lang="en-US" i="1" dirty="0">
                <a:latin typeface="Consolas" panose="020B0609020204030204" pitchFamily="49" charset="0"/>
              </a:rPr>
              <a:t> p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57560"/>
              </p:ext>
            </p:extLst>
          </p:nvPr>
        </p:nvGraphicFramePr>
        <p:xfrm>
          <a:off x="1480155" y="5199554"/>
          <a:ext cx="52922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808349"/>
              </p:ext>
            </p:extLst>
          </p:nvPr>
        </p:nvGraphicFramePr>
        <p:xfrm>
          <a:off x="2383526" y="5287184"/>
          <a:ext cx="368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6" name="Equation" r:id="rId11" imgW="368280" imgH="190440" progId="Equation.DSMT4">
                  <p:embed/>
                </p:oleObj>
              </mc:Choice>
              <mc:Fallback>
                <p:oleObj name="Equation" r:id="rId11" imgW="368280" imgH="190440" progId="Equation.DSMT4">
                  <p:embed/>
                  <p:pic>
                    <p:nvPicPr>
                      <p:cNvPr id="0" name="Picture 1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526" y="5287184"/>
                        <a:ext cx="3683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569344"/>
              </p:ext>
            </p:extLst>
          </p:nvPr>
        </p:nvGraphicFramePr>
        <p:xfrm>
          <a:off x="4381128" y="5268134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Equation" r:id="rId12" imgW="380880" imgH="228600" progId="Equation.DSMT4">
                  <p:embed/>
                </p:oleObj>
              </mc:Choice>
              <mc:Fallback>
                <p:oleObj name="Equation" r:id="rId12" imgW="380880" imgH="228600" progId="Equation.DSMT4">
                  <p:embed/>
                  <p:pic>
                    <p:nvPicPr>
                      <p:cNvPr id="0" name="Picture 1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128" y="5268134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900752" y="548994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93045"/>
              </p:ext>
            </p:extLst>
          </p:nvPr>
        </p:nvGraphicFramePr>
        <p:xfrm>
          <a:off x="1574138" y="4993473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8" name="Equation" r:id="rId13" imgW="126720" imgH="241200" progId="Equation.DSMT4">
                  <p:embed/>
                </p:oleObj>
              </mc:Choice>
              <mc:Fallback>
                <p:oleObj name="Equation" r:id="rId13" imgW="126720" imgH="241200" progId="Equation.DSMT4">
                  <p:embed/>
                  <p:pic>
                    <p:nvPicPr>
                      <p:cNvPr id="0" name="Picture 1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138" y="4993473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444866" y="4902015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68444"/>
              </p:ext>
            </p:extLst>
          </p:nvPr>
        </p:nvGraphicFramePr>
        <p:xfrm>
          <a:off x="1472116" y="5933846"/>
          <a:ext cx="528284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3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                          x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900752" y="62278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925295"/>
              </p:ext>
            </p:extLst>
          </p:nvPr>
        </p:nvGraphicFramePr>
        <p:xfrm>
          <a:off x="2128211" y="6021476"/>
          <a:ext cx="368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9" name="Equation" r:id="rId14" imgW="368280" imgH="190440" progId="Equation.DSMT4">
                  <p:embed/>
                </p:oleObj>
              </mc:Choice>
              <mc:Fallback>
                <p:oleObj name="Equation" r:id="rId14" imgW="368280" imgH="190440" progId="Equation.DSMT4">
                  <p:embed/>
                  <p:pic>
                    <p:nvPicPr>
                      <p:cNvPr id="0" name="Picture 1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211" y="6021476"/>
                        <a:ext cx="3683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678115"/>
              </p:ext>
            </p:extLst>
          </p:nvPr>
        </p:nvGraphicFramePr>
        <p:xfrm>
          <a:off x="4311432" y="5965916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0" name="Equation" r:id="rId15" imgW="380880" imgH="228600" progId="Equation.DSMT4">
                  <p:embed/>
                </p:oleObj>
              </mc:Choice>
              <mc:Fallback>
                <p:oleObj name="Equation" r:id="rId15" imgW="380880" imgH="228600" progId="Equation.DSMT4">
                  <p:embed/>
                  <p:pic>
                    <p:nvPicPr>
                      <p:cNvPr id="0" name="Picture 1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432" y="5965916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444866" y="5586729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8581" y="309442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старт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7231" y="4126961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итерация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0821" y="512471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финиш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3" name="Рисунок 42" descr="png..png"/>
          <p:cNvPicPr>
            <a:picLocks noChangeAspect="1"/>
          </p:cNvPicPr>
          <p:nvPr/>
        </p:nvPicPr>
        <p:blipFill>
          <a:blip r:embed="rId1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DB72397-ADF4-4EAE-9EB6-DEA25FBE0A67}"/>
              </a:ext>
            </a:extLst>
          </p:cNvPr>
          <p:cNvCxnSpPr/>
          <p:nvPr/>
        </p:nvCxnSpPr>
        <p:spPr>
          <a:xfrm>
            <a:off x="7627586" y="141402"/>
            <a:ext cx="83540" cy="6579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73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33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105161"/>
              </p:ext>
            </p:extLst>
          </p:nvPr>
        </p:nvGraphicFramePr>
        <p:xfrm>
          <a:off x="2673205" y="1697823"/>
          <a:ext cx="49942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3" imgW="3632040" imgH="787320" progId="Equation.DSMT4">
                  <p:embed/>
                </p:oleObj>
              </mc:Choice>
              <mc:Fallback>
                <p:oleObj name="Equation" r:id="rId3" imgW="3632040" imgH="78732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205" y="1697823"/>
                        <a:ext cx="499427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3571" y="395925"/>
            <a:ext cx="10982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/>
              <a:t>Худший случай</a:t>
            </a:r>
            <a:r>
              <a:rPr lang="ru-RU" sz="2000" dirty="0"/>
              <a:t>: данные упорядочены, например, по возрастанию. Тогда в качестве сепаратора на каждом этапе разделения будет выбираться минимальный элемент.</a:t>
            </a:r>
          </a:p>
          <a:p>
            <a:pPr algn="just"/>
            <a:r>
              <a:rPr lang="ru-RU" sz="2000" dirty="0"/>
              <a:t>Рекуррентное соотношение для оценки времени работы алгоритма будет следующим: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701124"/>
              </p:ext>
            </p:extLst>
          </p:nvPr>
        </p:nvGraphicFramePr>
        <p:xfrm>
          <a:off x="4134013" y="3637747"/>
          <a:ext cx="20605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5" imgW="1498320" imgH="469800" progId="Equation.DSMT4">
                  <p:embed/>
                </p:oleObj>
              </mc:Choice>
              <mc:Fallback>
                <p:oleObj name="Equation" r:id="rId5" imgW="1498320" imgH="469800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013" y="3637747"/>
                        <a:ext cx="2060575" cy="646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9774" y="2996184"/>
            <a:ext cx="611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ru-RU" sz="2400" b="1" dirty="0"/>
              <a:t>в худшем случае</a:t>
            </a:r>
            <a:r>
              <a:rPr lang="ru-RU" sz="2400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977" y="4283859"/>
            <a:ext cx="1092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Среднее время </a:t>
            </a:r>
            <a:r>
              <a:rPr lang="ru-RU" sz="2400" dirty="0"/>
              <a:t>работы алгоритма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ru-RU" sz="2400" b="1" dirty="0"/>
              <a:t>по всем возможным наборам входных данны</a:t>
            </a:r>
            <a:r>
              <a:rPr lang="ru-RU" sz="2400" dirty="0"/>
              <a:t>х : 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844433"/>
              </p:ext>
            </p:extLst>
          </p:nvPr>
        </p:nvGraphicFramePr>
        <p:xfrm>
          <a:off x="4134013" y="5185868"/>
          <a:ext cx="27241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7" imgW="1981080" imgH="355320" progId="Equation.DSMT4">
                  <p:embed/>
                </p:oleObj>
              </mc:Choice>
              <mc:Fallback>
                <p:oleObj name="Equation" r:id="rId7" imgW="1981080" imgH="355320" progId="Equation.DSMT4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013" y="5185868"/>
                        <a:ext cx="2724150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9" y="5913438"/>
            <a:ext cx="1063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dirty="0"/>
              <a:t>(</a:t>
            </a:r>
            <a:r>
              <a:rPr lang="ru-RU" dirty="0"/>
              <a:t>деление на классы идёт на каждом этапе разделения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Partition</a:t>
            </a:r>
            <a:r>
              <a:rPr lang="ru-RU" dirty="0"/>
              <a:t>,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 а класс характеризуется той позицией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ru-RU" dirty="0"/>
              <a:t>, куда будет помещён сепаратор после того, как будет произведено разделение).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9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3783" y="195878"/>
                <a:ext cx="683011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u="sng" dirty="0"/>
                  <a:t>Этап разделения.</a:t>
                </a:r>
              </a:p>
              <a:p>
                <a:pPr algn="ctr"/>
                <a:r>
                  <a:rPr lang="ru-RU" sz="2000" u="sng" dirty="0"/>
                  <a:t>Алгоритм 2</a:t>
                </a:r>
              </a:p>
              <a:p>
                <a:pPr algn="just"/>
                <a:r>
                  <a:rPr lang="ru-RU" sz="2000" dirty="0"/>
                  <a:t>В качестве сепаратора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sz="2000" dirty="0"/>
                  <a:t>будем выбирать, например, центральный элемент рассматриваемой области. </a:t>
                </a:r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ru-RU" sz="2000" dirty="0"/>
                  <a:t>Относительно </a:t>
                </a:r>
                <a:r>
                  <a:rPr lang="en-US" sz="2000" dirty="0"/>
                  <a:t> </a:t>
                </a:r>
                <a:r>
                  <a:rPr lang="ru-RU" sz="2000" dirty="0"/>
                  <a:t>сепаратора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ru-RU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ru-RU" sz="2000" dirty="0"/>
                  <a:t>массив разделим на три части</a:t>
                </a:r>
                <a:r>
                  <a:rPr lang="en-US" sz="2000" dirty="0"/>
                  <a:t> </a:t>
                </a:r>
                <a:r>
                  <a:rPr lang="ru-RU" sz="2000" dirty="0"/>
                  <a:t>функцией  </a:t>
                </a:r>
                <a:r>
                  <a:rPr lang="en-US" b="1" dirty="0">
                    <a:latin typeface="Consolas" panose="020B0609020204030204" pitchFamily="49" charset="0"/>
                  </a:rPr>
                  <a:t>Partition</a:t>
                </a:r>
                <a:r>
                  <a:rPr lang="ru-RU" sz="2000" dirty="0"/>
                  <a:t>: </a:t>
                </a:r>
              </a:p>
              <a:p>
                <a:pPr marL="342900" indent="100013" algn="just">
                  <a:buFont typeface="+mj-lt"/>
                  <a:buAutoNum type="arabicParenR"/>
                </a:pPr>
                <a:r>
                  <a:rPr lang="ru-RU" sz="2000" dirty="0"/>
                  <a:t> в первой части окажутся все  элементы, которые  равны или меньше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342900" indent="100013" algn="just">
                  <a:buFont typeface="+mj-lt"/>
                  <a:buAutoNum type="arabicParenR"/>
                </a:pPr>
                <a:r>
                  <a:rPr lang="ru-RU" sz="2000" dirty="0"/>
                  <a:t> во второй части – элементы, которые равны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;</a:t>
                </a:r>
                <a:endParaRPr lang="ru-RU" sz="2000" dirty="0"/>
              </a:p>
              <a:p>
                <a:pPr marL="342900" indent="100013" algn="just">
                  <a:buFont typeface="+mj-lt"/>
                  <a:buAutoNum type="arabicParenR"/>
                </a:pPr>
                <a:r>
                  <a:rPr lang="ru-RU" sz="2000" dirty="0"/>
                  <a:t> в третьей части – элементы, которые  больше или равны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3" y="195878"/>
                <a:ext cx="6830111" cy="3785652"/>
              </a:xfrm>
              <a:prstGeom prst="rect">
                <a:avLst/>
              </a:prstGeom>
              <a:blipFill>
                <a:blip r:embed="rId4"/>
                <a:stretch>
                  <a:fillRect l="-892" t="-805" r="-2498" b="-19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/>
          <p:cNvSpPr/>
          <p:nvPr/>
        </p:nvSpPr>
        <p:spPr>
          <a:xfrm>
            <a:off x="7522659" y="29381"/>
            <a:ext cx="46649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en-US" sz="1600" i="1" dirty="0">
                <a:latin typeface="Consolas" panose="020B0609020204030204" pitchFamily="49" charset="0"/>
              </a:rPr>
              <a:t>l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r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ru-RU" sz="1600" b="1" dirty="0">
                <a:latin typeface="Consolas" panose="020B0609020204030204" pitchFamily="49" charset="0"/>
              </a:rPr>
              <a:t>             </a:t>
            </a:r>
            <a:r>
              <a:rPr lang="ru-RU" sz="1600" b="1" dirty="0" err="1">
                <a:latin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</a:rPr>
              <a:t>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   Partition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i="1" dirty="0">
                <a:latin typeface="Consolas" panose="020B0609020204030204" pitchFamily="49" charset="0"/>
              </a:rPr>
              <a:t>                    </a:t>
            </a:r>
            <a:r>
              <a:rPr lang="ru-RU" sz="1600" dirty="0" err="1">
                <a:latin typeface="Consolas" panose="020B0609020204030204" pitchFamily="49" charset="0"/>
              </a:rPr>
              <a:t>QuickSor</a:t>
            </a:r>
            <a:r>
              <a:rPr lang="ru-RU" sz="1600" i="1" dirty="0" err="1">
                <a:latin typeface="Consolas" panose="020B0609020204030204" pitchFamily="49" charset="0"/>
              </a:rPr>
              <a:t>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en-US" sz="1600" i="1" dirty="0">
                <a:latin typeface="Consolas" panose="020B0609020204030204" pitchFamily="49" charset="0"/>
              </a:rPr>
              <a:t>l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j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i="1" dirty="0">
                <a:latin typeface="Consolas" panose="020B0609020204030204" pitchFamily="49" charset="0"/>
              </a:rPr>
              <a:t>                    </a:t>
            </a:r>
            <a:r>
              <a:rPr lang="ru-RU" sz="1600" dirty="0" err="1">
                <a:latin typeface="Consolas" panose="020B0609020204030204" pitchFamily="49" charset="0"/>
              </a:rPr>
              <a:t>QuickSor</a:t>
            </a:r>
            <a:r>
              <a:rPr lang="ru-RU" sz="1600" i="1" dirty="0" err="1">
                <a:latin typeface="Consolas" panose="020B0609020204030204" pitchFamily="49" charset="0"/>
              </a:rPr>
              <a:t>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latin typeface="Consolas" panose="020B0609020204030204" pitchFamily="49" charset="0"/>
              </a:rPr>
              <a:t>i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r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2659" y="2000492"/>
            <a:ext cx="4414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def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Partition </a:t>
            </a:r>
          </a:p>
          <a:p>
            <a:r>
              <a:rPr lang="en-US" i="1" dirty="0">
                <a:latin typeface="Consolas" panose="020B0609020204030204" pitchFamily="49" charset="0"/>
              </a:rPr>
              <a:t>  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i="1" dirty="0">
                <a:latin typeface="Consolas" panose="020B0609020204030204" pitchFamily="49" charset="0"/>
              </a:rPr>
              <a:t>=l</a:t>
            </a:r>
          </a:p>
          <a:p>
            <a:r>
              <a:rPr lang="en-US" i="1" dirty="0">
                <a:latin typeface="Consolas" panose="020B0609020204030204" pitchFamily="49" charset="0"/>
              </a:rPr>
              <a:t>  j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</a:p>
          <a:p>
            <a:r>
              <a:rPr lang="en-US" i="1" dirty="0">
                <a:latin typeface="Consolas" panose="020B0609020204030204" pitchFamily="49" charset="0"/>
              </a:rPr>
              <a:t>  k=(</a:t>
            </a:r>
            <a:r>
              <a:rPr lang="en-US" i="1" dirty="0" err="1">
                <a:latin typeface="Consolas" panose="020B0609020204030204" pitchFamily="49" charset="0"/>
              </a:rPr>
              <a:t>l+r</a:t>
            </a:r>
            <a:r>
              <a:rPr lang="en-US" i="1" dirty="0">
                <a:latin typeface="Consolas" panose="020B0609020204030204" pitchFamily="49" charset="0"/>
              </a:rPr>
              <a:t>)//2</a:t>
            </a:r>
          </a:p>
          <a:p>
            <a:r>
              <a:rPr lang="en-US" i="1" dirty="0">
                <a:latin typeface="Consolas" panose="020B0609020204030204" pitchFamily="49" charset="0"/>
              </a:rPr>
              <a:t>  x=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i="1" dirty="0">
                <a:latin typeface="Consolas" panose="020B0609020204030204" pitchFamily="49" charset="0"/>
              </a:rPr>
              <a:t>[k]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while 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i="1" dirty="0">
                <a:latin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while array[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]&lt;x: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           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i="1" dirty="0"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=1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array[</a:t>
            </a:r>
            <a:r>
              <a:rPr lang="en-US" i="1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]&gt;x: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           j-</a:t>
            </a:r>
            <a:r>
              <a:rPr lang="en-US" dirty="0">
                <a:latin typeface="Consolas" panose="020B0609020204030204" pitchFamily="49" charset="0"/>
              </a:rPr>
              <a:t>=1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if 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i="1" dirty="0">
                <a:latin typeface="Consolas" panose="020B0609020204030204" pitchFamily="49" charset="0"/>
              </a:rPr>
              <a:t>&lt;= j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i="1" dirty="0">
                <a:latin typeface="Consolas" panose="020B0609020204030204" pitchFamily="49" charset="0"/>
              </a:rPr>
              <a:t>[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i="1" dirty="0">
                <a:latin typeface="Consolas" panose="020B0609020204030204" pitchFamily="49" charset="0"/>
              </a:rPr>
              <a:t>]↔ array[j]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           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i="1" dirty="0">
                <a:latin typeface="Consolas" panose="020B0609020204030204" pitchFamily="49" charset="0"/>
              </a:rPr>
              <a:t>+=1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           j-=1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81798"/>
              </p:ext>
            </p:extLst>
          </p:nvPr>
        </p:nvGraphicFramePr>
        <p:xfrm>
          <a:off x="1561772" y="4338348"/>
          <a:ext cx="4868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035238"/>
              </p:ext>
            </p:extLst>
          </p:nvPr>
        </p:nvGraphicFramePr>
        <p:xfrm>
          <a:off x="2631322" y="440692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0" name="Picture 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322" y="4406928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594139"/>
              </p:ext>
            </p:extLst>
          </p:nvPr>
        </p:nvGraphicFramePr>
        <p:xfrm>
          <a:off x="5065009" y="440692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0" name="Picture 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009" y="4406928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80075" y="400121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ru-RU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5065009" y="3934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j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7139" y="39628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l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93742" y="39745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703039" y="4834740"/>
            <a:ext cx="2552470" cy="94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714" y="4342890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итерация</a:t>
            </a:r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50691"/>
              </p:ext>
            </p:extLst>
          </p:nvPr>
        </p:nvGraphicFramePr>
        <p:xfrm>
          <a:off x="1318351" y="5218992"/>
          <a:ext cx="53552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2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20352"/>
              </p:ext>
            </p:extLst>
          </p:nvPr>
        </p:nvGraphicFramePr>
        <p:xfrm>
          <a:off x="3188420" y="5312938"/>
          <a:ext cx="177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name="Equation" r:id="rId9" imgW="177480" imgH="177480" progId="Equation.DSMT4">
                  <p:embed/>
                </p:oleObj>
              </mc:Choice>
              <mc:Fallback>
                <p:oleObj name="Equation" r:id="rId9" imgW="177480" imgH="177480" progId="Equation.DSMT4">
                  <p:embed/>
                  <p:pic>
                    <p:nvPicPr>
                      <p:cNvPr id="0" name="Picture 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420" y="5312938"/>
                        <a:ext cx="1778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636924"/>
              </p:ext>
            </p:extLst>
          </p:nvPr>
        </p:nvGraphicFramePr>
        <p:xfrm>
          <a:off x="2253881" y="5275246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3" name="Equation" r:id="rId11" imgW="380880" imgH="228600" progId="Equation.DSMT4">
                  <p:embed/>
                </p:oleObj>
              </mc:Choice>
              <mc:Fallback>
                <p:oleObj name="Equation" r:id="rId11" imgW="380880" imgH="228600" progId="Equation.DSMT4">
                  <p:embed/>
                  <p:pic>
                    <p:nvPicPr>
                      <p:cNvPr id="0" name="Picture 8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881" y="5275246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229292"/>
              </p:ext>
            </p:extLst>
          </p:nvPr>
        </p:nvGraphicFramePr>
        <p:xfrm>
          <a:off x="3618526" y="5327912"/>
          <a:ext cx="177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4" name="Equation" r:id="rId13" imgW="177480" imgH="177480" progId="Equation.DSMT4">
                  <p:embed/>
                </p:oleObj>
              </mc:Choice>
              <mc:Fallback>
                <p:oleObj name="Equation" r:id="rId13" imgW="177480" imgH="177480" progId="Equation.DSMT4">
                  <p:embed/>
                  <p:pic>
                    <p:nvPicPr>
                      <p:cNvPr id="0" name="Picture 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526" y="5327912"/>
                        <a:ext cx="1778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394728"/>
              </p:ext>
            </p:extLst>
          </p:nvPr>
        </p:nvGraphicFramePr>
        <p:xfrm>
          <a:off x="4120188" y="5327912"/>
          <a:ext cx="177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5" name="Equation" r:id="rId15" imgW="177480" imgH="177480" progId="Equation.DSMT4">
                  <p:embed/>
                </p:oleObj>
              </mc:Choice>
              <mc:Fallback>
                <p:oleObj name="Equation" r:id="rId15" imgW="177480" imgH="177480" progId="Equation.DSMT4">
                  <p:embed/>
                  <p:pic>
                    <p:nvPicPr>
                      <p:cNvPr id="0" name="Picture 8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188" y="5327912"/>
                        <a:ext cx="1778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76624"/>
              </p:ext>
            </p:extLst>
          </p:nvPr>
        </p:nvGraphicFramePr>
        <p:xfrm>
          <a:off x="5255509" y="526213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6" name="Equation" r:id="rId16" imgW="380880" imgH="228600" progId="Equation.DSMT4">
                  <p:embed/>
                </p:oleObj>
              </mc:Choice>
              <mc:Fallback>
                <p:oleObj name="Equation" r:id="rId16" imgW="380880" imgH="228600" progId="Equation.DSMT4">
                  <p:embed/>
                  <p:pic>
                    <p:nvPicPr>
                      <p:cNvPr id="0" name="Picture 8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5509" y="5262138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4539" y="523416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финиш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59476" y="55908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l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43473" y="55600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j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51039" y="55139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i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51488" y="55418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1884705" y="4203144"/>
            <a:ext cx="369176" cy="15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5636509" y="4218768"/>
            <a:ext cx="395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1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45C5773-9A2A-4179-94BF-2E55E7D3B1B2}"/>
              </a:ext>
            </a:extLst>
          </p:cNvPr>
          <p:cNvCxnSpPr/>
          <p:nvPr/>
        </p:nvCxnSpPr>
        <p:spPr>
          <a:xfrm>
            <a:off x="7400041" y="46300"/>
            <a:ext cx="0" cy="6811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34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690848"/>
              </p:ext>
            </p:extLst>
          </p:nvPr>
        </p:nvGraphicFramePr>
        <p:xfrm>
          <a:off x="2809188" y="1464619"/>
          <a:ext cx="49942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3" imgW="3632040" imgH="787320" progId="Equation.DSMT4">
                  <p:embed/>
                </p:oleObj>
              </mc:Choice>
              <mc:Fallback>
                <p:oleObj name="Equation" r:id="rId3" imgW="3632040" imgH="78732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188" y="1464619"/>
                        <a:ext cx="499427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8159" y="265525"/>
            <a:ext cx="1052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u="sng" dirty="0"/>
              <a:t>Худший случай</a:t>
            </a:r>
            <a:r>
              <a:rPr lang="ru-RU" sz="2400" dirty="0"/>
              <a:t>: сепаратором на каждом этапе разделения оказывается</a:t>
            </a:r>
            <a:r>
              <a:rPr lang="ru-RU" sz="2400"/>
              <a:t>, например,  максимальный </a:t>
            </a:r>
            <a:r>
              <a:rPr lang="ru-RU" sz="2400" dirty="0"/>
              <a:t>элемент</a:t>
            </a:r>
            <a:r>
              <a:rPr lang="en-US" sz="2400" dirty="0"/>
              <a:t> </a:t>
            </a:r>
            <a:r>
              <a:rPr lang="ru-RU" sz="2400" dirty="0"/>
              <a:t>текущей области.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0099"/>
              </p:ext>
            </p:extLst>
          </p:nvPr>
        </p:nvGraphicFramePr>
        <p:xfrm>
          <a:off x="8641629" y="2584392"/>
          <a:ext cx="20605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5" imgW="1498320" imgH="469800" progId="Equation.DSMT4">
                  <p:embed/>
                </p:oleObj>
              </mc:Choice>
              <mc:Fallback>
                <p:oleObj name="Equation" r:id="rId5" imgW="1498320" imgH="46980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1629" y="2584392"/>
                        <a:ext cx="2060575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8159" y="3319921"/>
            <a:ext cx="373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Худший случай не сложно построить для произвольного </a:t>
            </a:r>
            <a:r>
              <a:rPr lang="en-US" sz="1600" i="1" dirty="0"/>
              <a:t>n </a:t>
            </a:r>
            <a:r>
              <a:rPr lang="ru-RU" sz="1600" i="1" dirty="0"/>
              <a:t>за линейное время: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33"/>
              </p:ext>
            </p:extLst>
          </p:nvPr>
        </p:nvGraphicFramePr>
        <p:xfrm>
          <a:off x="1063654" y="4154531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030350"/>
              </p:ext>
            </p:extLst>
          </p:nvPr>
        </p:nvGraphicFramePr>
        <p:xfrm>
          <a:off x="1063654" y="46577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766232"/>
              </p:ext>
            </p:extLst>
          </p:nvPr>
        </p:nvGraphicFramePr>
        <p:xfrm>
          <a:off x="4366443" y="46577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>
            <a:off x="3935820" y="5306743"/>
            <a:ext cx="313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5355"/>
              </p:ext>
            </p:extLst>
          </p:nvPr>
        </p:nvGraphicFramePr>
        <p:xfrm>
          <a:off x="1063654" y="51293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66634"/>
              </p:ext>
            </p:extLst>
          </p:nvPr>
        </p:nvGraphicFramePr>
        <p:xfrm>
          <a:off x="4366443" y="51293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Прямая со стрелкой 15"/>
          <p:cNvCxnSpPr/>
          <p:nvPr/>
        </p:nvCxnSpPr>
        <p:spPr>
          <a:xfrm>
            <a:off x="3935819" y="4987946"/>
            <a:ext cx="313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884785"/>
              </p:ext>
            </p:extLst>
          </p:nvPr>
        </p:nvGraphicFramePr>
        <p:xfrm>
          <a:off x="1063654" y="56009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16002"/>
              </p:ext>
            </p:extLst>
          </p:nvPr>
        </p:nvGraphicFramePr>
        <p:xfrm>
          <a:off x="4366443" y="5618841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Прямая со стрелкой 18"/>
          <p:cNvCxnSpPr/>
          <p:nvPr/>
        </p:nvCxnSpPr>
        <p:spPr>
          <a:xfrm>
            <a:off x="3935819" y="5807027"/>
            <a:ext cx="313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92526"/>
              </p:ext>
            </p:extLst>
          </p:nvPr>
        </p:nvGraphicFramePr>
        <p:xfrm>
          <a:off x="1063654" y="60725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Прямая со стрелкой 20"/>
          <p:cNvCxnSpPr/>
          <p:nvPr/>
        </p:nvCxnSpPr>
        <p:spPr>
          <a:xfrm>
            <a:off x="3935818" y="6204524"/>
            <a:ext cx="313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16597"/>
              </p:ext>
            </p:extLst>
          </p:nvPr>
        </p:nvGraphicFramePr>
        <p:xfrm>
          <a:off x="4366443" y="6108325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Прямая со стрелкой 24"/>
          <p:cNvCxnSpPr/>
          <p:nvPr/>
        </p:nvCxnSpPr>
        <p:spPr>
          <a:xfrm>
            <a:off x="2032000" y="6381946"/>
            <a:ext cx="77718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1598367" y="5913438"/>
            <a:ext cx="77718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517715" y="5437671"/>
            <a:ext cx="5766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1198774" y="4987922"/>
            <a:ext cx="5766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90880" y="2676616"/>
            <a:ext cx="7650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 алгоритма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en-US" sz="2400" i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/>
              <a:t>в худшем случае</a:t>
            </a:r>
            <a:r>
              <a:rPr lang="ru-RU" sz="2400" dirty="0"/>
              <a:t>: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9" name="Рисунок 28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4E2F12F-A4C3-41B8-BF13-221FCFC0AAB3}"/>
              </a:ext>
            </a:extLst>
          </p:cNvPr>
          <p:cNvCxnSpPr/>
          <p:nvPr/>
        </p:nvCxnSpPr>
        <p:spPr>
          <a:xfrm>
            <a:off x="0" y="3230504"/>
            <a:ext cx="12192000" cy="89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16476"/>
              </p:ext>
            </p:extLst>
          </p:nvPr>
        </p:nvGraphicFramePr>
        <p:xfrm>
          <a:off x="3194709" y="2033254"/>
          <a:ext cx="623411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3" imgW="4533840" imgH="1117440" progId="Equation.DSMT4">
                  <p:embed/>
                </p:oleObj>
              </mc:Choice>
              <mc:Fallback>
                <p:oleObj name="Equation" r:id="rId3" imgW="4533840" imgH="111744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709" y="2033254"/>
                        <a:ext cx="6234113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1610" y="395925"/>
            <a:ext cx="1052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на каждом этапе разделения в качестве сепаратора выбирать </a:t>
            </a:r>
            <a:r>
              <a:rPr lang="ru-RU" sz="2400" b="1" u="sng" dirty="0"/>
              <a:t>средний по значению элемент и делать это за линейное от количества элементов время</a:t>
            </a:r>
            <a:r>
              <a:rPr lang="ru-RU" sz="2400" b="1" baseline="30000" dirty="0"/>
              <a:t>1</a:t>
            </a:r>
            <a:r>
              <a:rPr lang="ru-RU" sz="2400" dirty="0"/>
              <a:t>, то время работы алгоритма сортировки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2400" dirty="0" err="1">
                <a:solidFill>
                  <a:srgbClr val="C00000"/>
                </a:solidFill>
              </a:rPr>
              <a:t>t</a:t>
            </a:r>
            <a:r>
              <a:rPr lang="ru-RU" sz="2400" i="1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в худшем случае: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261970"/>
              </p:ext>
            </p:extLst>
          </p:nvPr>
        </p:nvGraphicFramePr>
        <p:xfrm>
          <a:off x="3408363" y="4097924"/>
          <a:ext cx="27241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5" imgW="1981080" imgH="355320" progId="Equation.DSMT4">
                  <p:embed/>
                </p:oleObj>
              </mc:Choice>
              <mc:Fallback>
                <p:oleObj name="Equation" r:id="rId5" imgW="1981080" imgH="35532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4097924"/>
                        <a:ext cx="2724150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051611" y="6092744"/>
            <a:ext cx="8959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ru-RU" sz="2400" baseline="30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ru-RU" baseline="30000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В.М. Котов, Е. П. Соболевская, А. А. Толстиков. «Алгоритмы и структуры данных»: учеб. пособие. - Минск: БГУ, 2011г. (Классическое университетское издание). -  С. 61-62.</a:t>
            </a:r>
            <a:endParaRPr lang="ru-RU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4524" y="79035"/>
            <a:ext cx="115855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C++ </a:t>
            </a:r>
            <a:r>
              <a:rPr lang="ru-RU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std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ru-RU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sort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</a:p>
          <a:p>
            <a:pPr lvl="1" algn="just"/>
            <a:r>
              <a:rPr lang="ru-RU" dirty="0"/>
              <a:t>Основой служит алгоритм быстрой сортировки – модифицированный </a:t>
            </a:r>
            <a:r>
              <a:rPr lang="ru-RU" b="1" dirty="0" err="1">
                <a:latin typeface="Consolas" panose="020B0609020204030204" pitchFamily="49" charset="0"/>
              </a:rPr>
              <a:t>QuickSort</a:t>
            </a:r>
            <a:r>
              <a:rPr lang="ru-RU" b="1" dirty="0"/>
              <a:t>, </a:t>
            </a:r>
            <a:r>
              <a:rPr lang="ru-RU" dirty="0"/>
              <a:t>он же</a:t>
            </a:r>
            <a:r>
              <a:rPr lang="ru-RU" b="1" dirty="0"/>
              <a:t> </a:t>
            </a:r>
            <a:r>
              <a:rPr lang="ru-RU" dirty="0" err="1">
                <a:latin typeface="Consolas" panose="020B0609020204030204" pitchFamily="49" charset="0"/>
              </a:rPr>
              <a:t>IntroSort</a:t>
            </a:r>
            <a:r>
              <a:rPr lang="ru-RU" dirty="0"/>
              <a:t>, разработанный специально для </a:t>
            </a:r>
            <a:r>
              <a:rPr lang="ru-RU" dirty="0" err="1">
                <a:latin typeface="Consolas" panose="020B0609020204030204" pitchFamily="49" charset="0"/>
              </a:rPr>
              <a:t>stl</a:t>
            </a:r>
            <a:r>
              <a:rPr lang="ru-RU" dirty="0"/>
              <a:t>. Отличие от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/>
              <a:t> состоит в том, что количество рекурсивных операций</a:t>
            </a:r>
            <a:r>
              <a:rPr lang="en-US" dirty="0"/>
              <a:t> </a:t>
            </a:r>
            <a:r>
              <a:rPr lang="ru-RU" dirty="0"/>
              <a:t> не идет до самого конца, как в чистом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/>
              <a:t>. Если количество итераций (процедур разделения массива) превысило 1.5*log</a:t>
            </a:r>
            <a:r>
              <a:rPr lang="ru-RU" baseline="-25000" dirty="0"/>
              <a:t>2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), где </a:t>
            </a:r>
            <a:r>
              <a:rPr lang="en-US" dirty="0"/>
              <a:t>n -</a:t>
            </a:r>
            <a:r>
              <a:rPr lang="ru-RU" dirty="0"/>
              <a:t> длина всего массива, то рекурсивные операции прекращаются: </a:t>
            </a:r>
          </a:p>
          <a:p>
            <a:pPr marL="1257300" lvl="2" indent="-342900" algn="just">
              <a:buAutoNum type="arabicParenBoth"/>
            </a:pPr>
            <a:r>
              <a:rPr lang="ru-RU" dirty="0"/>
              <a:t>если количество </a:t>
            </a:r>
            <a:r>
              <a:rPr lang="ru-RU" dirty="0">
                <a:latin typeface="Consolas" panose="020B0609020204030204" pitchFamily="49" charset="0"/>
              </a:rPr>
              <a:t>оставшихся</a:t>
            </a:r>
            <a:r>
              <a:rPr lang="ru-RU" dirty="0"/>
              <a:t> элементов меньше 32-х, то оставшийся  фрагмент сортируется методом вставки </a:t>
            </a:r>
            <a:r>
              <a:rPr lang="ru-RU" b="1" dirty="0" err="1">
                <a:latin typeface="Consolas" panose="020B0609020204030204" pitchFamily="49" charset="0"/>
              </a:rPr>
              <a:t>InsertionSort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(сортировка вставками работает за время 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ru-RU" dirty="0"/>
              <a:t>) и для больших массивов не используется, но на малых длинах  эффективна ввиду простоты реализации)</a:t>
            </a:r>
            <a:r>
              <a:rPr lang="en-US" dirty="0"/>
              <a:t>;</a:t>
            </a:r>
          </a:p>
          <a:p>
            <a:pPr marL="1257300" lvl="2" indent="-342900" algn="just">
              <a:buAutoNum type="arabicParenBoth"/>
            </a:pPr>
            <a:r>
              <a:rPr lang="ru-RU" dirty="0"/>
              <a:t>если количество оставшихся элементов более 32-х элементов, то этот фрагмент сортируется пирамидальным методом </a:t>
            </a:r>
            <a:r>
              <a:rPr lang="ru-RU" b="1" dirty="0" err="1">
                <a:latin typeface="Consolas" panose="020B0609020204030204" pitchFamily="49" charset="0"/>
              </a:rPr>
              <a:t>HeapSort</a:t>
            </a:r>
            <a:r>
              <a:rPr lang="ru-RU" dirty="0"/>
              <a:t> в чистом его виде (сортировка кучей  в худшем случае работает за O(</a:t>
            </a:r>
            <a:r>
              <a:rPr lang="en-US" dirty="0" err="1"/>
              <a:t>nlog</a:t>
            </a:r>
            <a:r>
              <a:rPr lang="en-US" dirty="0"/>
              <a:t> n</a:t>
            </a:r>
            <a:r>
              <a:rPr lang="ru-RU" dirty="0"/>
              <a:t>) , не устойчива).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1914" y="3350056"/>
            <a:ext cx="115168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rgbClr val="7030A0"/>
                </a:solidFill>
              </a:rPr>
              <a:t>Java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ru-RU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java.util.Coll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e</a:t>
            </a:r>
            <a:r>
              <a:rPr lang="ru-RU" dirty="0" err="1">
                <a:solidFill>
                  <a:srgbClr val="7030A0"/>
                </a:solidFill>
                <a:latin typeface="Consolas" panose="020B0609020204030204" pitchFamily="49" charset="0"/>
              </a:rPr>
              <a:t>ctions.sort</a:t>
            </a:r>
            <a:r>
              <a:rPr lang="ru-RU" sz="20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dirty="0"/>
              <a:t>C</a:t>
            </a:r>
            <a:r>
              <a:rPr lang="ru-RU" dirty="0" err="1"/>
              <a:t>ортировка</a:t>
            </a:r>
            <a:r>
              <a:rPr lang="ru-RU" dirty="0"/>
              <a:t> реализована на базе сортировки слиянием </a:t>
            </a:r>
            <a:r>
              <a:rPr lang="en-US" b="1" dirty="0" err="1">
                <a:latin typeface="Consolas" panose="020B0609020204030204" pitchFamily="49" charset="0"/>
              </a:rPr>
              <a:t>MergeSort</a:t>
            </a:r>
            <a:r>
              <a:rPr lang="ru-RU" dirty="0"/>
              <a:t>, которая выбрана разработчиками из-за её устойчивости (показывает лучшую производительность по сравнению с другими устойчивыми алгоритмами сортировками, например, таким алгоритмом, как «пузырёк»).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219" y="4581163"/>
            <a:ext cx="115855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rgbClr val="00B050"/>
                </a:solidFill>
              </a:rPr>
              <a:t>Python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sort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() и </a:t>
            </a:r>
            <a:r>
              <a:rPr lang="ru-RU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sorted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() </a:t>
            </a:r>
          </a:p>
          <a:p>
            <a:pPr lvl="1" algn="just"/>
            <a:r>
              <a:rPr lang="ru-RU" dirty="0"/>
              <a:t>Функции в </a:t>
            </a:r>
            <a:r>
              <a:rPr lang="ru-RU" dirty="0" err="1"/>
              <a:t>Python</a:t>
            </a:r>
            <a:r>
              <a:rPr lang="ru-RU" dirty="0"/>
              <a:t> реализуют алгоритм </a:t>
            </a:r>
            <a:r>
              <a:rPr lang="ru-RU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TimSort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dirty="0">
                <a:latin typeface="Consolas" panose="020B0609020204030204" pitchFamily="49" charset="0"/>
              </a:rPr>
              <a:t>опубликован в </a:t>
            </a:r>
            <a:r>
              <a:rPr lang="en-US" dirty="0">
                <a:latin typeface="Consolas" panose="020B0609020204030204" pitchFamily="49" charset="0"/>
              </a:rPr>
              <a:t> 20</a:t>
            </a:r>
            <a:r>
              <a:rPr lang="ru-RU" dirty="0">
                <a:latin typeface="Consolas" panose="020B0609020204030204" pitchFamily="49" charset="0"/>
              </a:rPr>
              <a:t>02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году американским учёным Тимом </a:t>
            </a:r>
            <a:r>
              <a:rPr lang="ru-RU" dirty="0" err="1">
                <a:latin typeface="Consolas" panose="020B0609020204030204" pitchFamily="49" charset="0"/>
              </a:rPr>
              <a:t>Петерсом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/>
              <a:t>Tim Peters</a:t>
            </a:r>
            <a:r>
              <a:rPr lang="ru-RU" dirty="0">
                <a:latin typeface="Consolas" panose="020B0609020204030204" pitchFamily="49" charset="0"/>
              </a:rPr>
              <a:t>)</a:t>
            </a:r>
            <a:r>
              <a:rPr lang="ru-RU" dirty="0"/>
              <a:t>, основанный на сортировке слиянием </a:t>
            </a:r>
            <a:r>
              <a:rPr lang="en-US" b="1" dirty="0" err="1">
                <a:latin typeface="Consolas" panose="020B0609020204030204" pitchFamily="49" charset="0"/>
              </a:rPr>
              <a:t>MergeSort</a:t>
            </a:r>
            <a:r>
              <a:rPr lang="ru-RU" dirty="0"/>
              <a:t> и сортировке вставкой </a:t>
            </a:r>
            <a:r>
              <a:rPr lang="ru-RU" b="1" dirty="0" err="1">
                <a:latin typeface="Consolas" panose="020B0609020204030204" pitchFamily="49" charset="0"/>
              </a:rPr>
              <a:t>InsertionSort</a:t>
            </a:r>
            <a:r>
              <a:rPr lang="ru-RU" dirty="0"/>
              <a:t>. Основная идея алгоритма: по специальному алгоритму входной массив разделяется на </a:t>
            </a:r>
            <a:r>
              <a:rPr lang="ru-RU" dirty="0" err="1"/>
              <a:t>подмассивы</a:t>
            </a:r>
            <a:r>
              <a:rPr lang="ru-RU" dirty="0"/>
              <a:t>. Каждый </a:t>
            </a:r>
            <a:r>
              <a:rPr lang="ru-RU" dirty="0" err="1"/>
              <a:t>подмассив</a:t>
            </a:r>
            <a:r>
              <a:rPr lang="ru-RU" dirty="0"/>
              <a:t> сортируется сортировкой вставками. Отсортированные </a:t>
            </a:r>
            <a:r>
              <a:rPr lang="ru-RU" dirty="0" err="1"/>
              <a:t>подмассивы</a:t>
            </a:r>
            <a:r>
              <a:rPr lang="ru-RU" dirty="0"/>
              <a:t> собираются в единый массив с помощью модифицированной сортировки слиянием (</a:t>
            </a:r>
            <a:r>
              <a:rPr lang="en-US" dirty="0">
                <a:hlinkClick r:id="rId2"/>
              </a:rPr>
              <a:t>https://neerc.ifmo.ru/wiki/index.php?title=Timsort</a:t>
            </a:r>
            <a:r>
              <a:rPr lang="ru-RU" dirty="0"/>
              <a:t>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391914" y="3350056"/>
            <a:ext cx="114481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91914" y="4596347"/>
            <a:ext cx="114481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5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356" y="2223210"/>
            <a:ext cx="6126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b="1" dirty="0"/>
              <a:t>???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2635" y="1299881"/>
            <a:ext cx="9897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Почему алгоритмы сортировки, которые реализованы в некоторых высокоуровневых языках программирования, в случае, когда число элементов в рассматриваемой области становится небольшим, сортируют эту область, не </a:t>
            </a:r>
            <a:r>
              <a:rPr lang="en-US" sz="2400" u="sng" dirty="0" err="1">
                <a:solidFill>
                  <a:srgbClr val="C00000"/>
                </a:solidFill>
              </a:rPr>
              <a:t>MergeSort</a:t>
            </a:r>
            <a:r>
              <a:rPr lang="en-US" sz="2400" u="sng" dirty="0"/>
              <a:t>/</a:t>
            </a:r>
            <a:r>
              <a:rPr lang="ru-RU" sz="2400" u="sng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latin typeface="Consolas" panose="020B0609020204030204" pitchFamily="49" charset="0"/>
              </a:rPr>
              <a:t>а, </a:t>
            </a:r>
            <a:r>
              <a:rPr lang="ru-RU" sz="2400" dirty="0"/>
              <a:t>например, </a:t>
            </a:r>
            <a:r>
              <a:rPr lang="ru-RU" sz="2400" b="1" u="sng" dirty="0" err="1">
                <a:latin typeface="Consolas" panose="020B0609020204030204" pitchFamily="49" charset="0"/>
              </a:rPr>
              <a:t>InsertionSort</a:t>
            </a:r>
            <a:r>
              <a:rPr lang="ru-RU" sz="2400" dirty="0"/>
              <a:t>, несмотря на то, что этот алгоритм вставками работает асимптотически </a:t>
            </a:r>
            <a:r>
              <a:rPr lang="el-GR" sz="2400" dirty="0"/>
              <a:t>Ω</a:t>
            </a:r>
            <a:r>
              <a:rPr lang="en-US" sz="2400" dirty="0"/>
              <a:t>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  <a:r>
              <a:rPr lang="ru-RU" sz="2400" dirty="0"/>
              <a:t>, а </a:t>
            </a:r>
            <a:r>
              <a:rPr lang="en-US" sz="2400" dirty="0" err="1">
                <a:solidFill>
                  <a:srgbClr val="C00000"/>
                </a:solidFill>
              </a:rPr>
              <a:t>MergeSort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/</a:t>
            </a:r>
            <a:r>
              <a:rPr lang="ru-RU" sz="2400" dirty="0"/>
              <a:t>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̶  </a:t>
            </a:r>
            <a:r>
              <a:rPr lang="ru-RU" sz="2400" dirty="0"/>
              <a:t>О</a:t>
            </a:r>
            <a:r>
              <a:rPr lang="en-US" sz="2400" dirty="0"/>
              <a:t>(n log n)</a:t>
            </a:r>
            <a:r>
              <a:rPr lang="ru-RU" sz="24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1559858" y="1320008"/>
            <a:ext cx="8965" cy="2288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28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5862" y="184729"/>
            <a:ext cx="880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58775" algn="l"/>
              </a:tabLst>
            </a:pPr>
            <a:r>
              <a:rPr lang="ru-RU" sz="2400" b="1" dirty="0"/>
              <a:t>Поиск максимального и минимального элементов в массиве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307" y="2091417"/>
            <a:ext cx="50846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Алгоритм 1</a:t>
            </a:r>
            <a:endParaRPr lang="en-US" sz="2400" b="1" dirty="0"/>
          </a:p>
          <a:p>
            <a:pPr algn="ctr"/>
            <a:r>
              <a:rPr lang="ru-RU" sz="2400" i="1" u="sng" dirty="0"/>
              <a:t>Последовательный поиск</a:t>
            </a:r>
            <a:r>
              <a:rPr lang="en-US" sz="2400" i="1" u="sng" dirty="0"/>
              <a:t> max </a:t>
            </a:r>
            <a:r>
              <a:rPr lang="ru-RU" sz="2400" i="1" u="sng" dirty="0"/>
              <a:t>и </a:t>
            </a:r>
            <a:r>
              <a:rPr lang="en-US" sz="2400" i="1" u="sng" dirty="0"/>
              <a:t>min</a:t>
            </a:r>
          </a:p>
          <a:p>
            <a:pPr algn="ctr"/>
            <a:endParaRPr lang="ru-RU" b="1" dirty="0"/>
          </a:p>
          <a:p>
            <a:pPr algn="just"/>
            <a:r>
              <a:rPr lang="ru-RU" sz="2400" dirty="0"/>
              <a:t>Первый элемент массива полагаем в качестве </a:t>
            </a:r>
            <a:r>
              <a:rPr lang="en-US" sz="2400" b="1" dirty="0">
                <a:solidFill>
                  <a:srgbClr val="FF0000"/>
                </a:solidFill>
              </a:rPr>
              <a:t>ma</a:t>
            </a:r>
            <a:r>
              <a:rPr lang="ru-RU" sz="2400" b="1" dirty="0">
                <a:solidFill>
                  <a:srgbClr val="FF0000"/>
                </a:solidFill>
              </a:rPr>
              <a:t>х</a:t>
            </a:r>
            <a:r>
              <a:rPr lang="ru-RU" sz="2400" dirty="0"/>
              <a:t> и </a:t>
            </a:r>
            <a:r>
              <a:rPr lang="en-US" sz="2400" b="1" dirty="0">
                <a:solidFill>
                  <a:srgbClr val="7030A0"/>
                </a:solidFill>
              </a:rPr>
              <a:t>min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ru-RU" sz="2400" dirty="0"/>
              <a:t>Каждый из оставшихся </a:t>
            </a:r>
            <a:r>
              <a:rPr lang="en-US" sz="2400" dirty="0"/>
              <a:t>(n-</a:t>
            </a:r>
            <a:r>
              <a:rPr lang="ru-RU" sz="2400" dirty="0"/>
              <a:t>1</a:t>
            </a:r>
            <a:r>
              <a:rPr lang="en-US" sz="2400" dirty="0"/>
              <a:t>)</a:t>
            </a:r>
            <a:r>
              <a:rPr lang="ru-RU" sz="2400" dirty="0"/>
              <a:t> элементов сравниваем с </a:t>
            </a:r>
            <a:r>
              <a:rPr lang="en-US" sz="2400" b="1" dirty="0">
                <a:solidFill>
                  <a:srgbClr val="FF0000"/>
                </a:solidFill>
              </a:rPr>
              <a:t>ma</a:t>
            </a:r>
            <a:r>
              <a:rPr lang="ru-RU" sz="2400" b="1" dirty="0">
                <a:solidFill>
                  <a:srgbClr val="FF0000"/>
                </a:solidFill>
              </a:rPr>
              <a:t>х</a:t>
            </a:r>
            <a:r>
              <a:rPr lang="ru-RU" sz="2400" dirty="0"/>
              <a:t> и </a:t>
            </a:r>
            <a:r>
              <a:rPr lang="en-US" sz="2400" b="1" dirty="0">
                <a:solidFill>
                  <a:srgbClr val="7030A0"/>
                </a:solidFill>
              </a:rPr>
              <a:t>min</a:t>
            </a:r>
            <a:r>
              <a:rPr lang="ru-RU" sz="2400" dirty="0"/>
              <a:t>, и, если надо, то корректируем значения </a:t>
            </a:r>
            <a:r>
              <a:rPr lang="en-US" sz="2400" b="1" dirty="0">
                <a:solidFill>
                  <a:srgbClr val="FF0000"/>
                </a:solidFill>
              </a:rPr>
              <a:t>ma</a:t>
            </a:r>
            <a:r>
              <a:rPr lang="ru-RU" sz="2400" b="1" dirty="0">
                <a:solidFill>
                  <a:srgbClr val="FF0000"/>
                </a:solidFill>
              </a:rPr>
              <a:t>х</a:t>
            </a:r>
            <a:r>
              <a:rPr lang="ru-RU" sz="2400" dirty="0"/>
              <a:t> и </a:t>
            </a:r>
            <a:r>
              <a:rPr lang="en-US" sz="2400" b="1" dirty="0">
                <a:solidFill>
                  <a:srgbClr val="7030A0"/>
                </a:solidFill>
              </a:rPr>
              <a:t>min</a:t>
            </a:r>
            <a:r>
              <a:rPr lang="ru-RU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69212" y="2736967"/>
            <a:ext cx="6223839" cy="289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MinMaxElement2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begin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make_pair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begin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begin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7539" y="741517"/>
            <a:ext cx="10937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Задан массив из </a:t>
            </a:r>
            <a:r>
              <a:rPr lang="en-US" sz="2400" dirty="0"/>
              <a:t>n </a:t>
            </a:r>
            <a:r>
              <a:rPr lang="ru-RU" sz="2400" dirty="0"/>
              <a:t>элементов. Рассмотрим два алгоритма нахождения максимального и минимального элементов. </a:t>
            </a:r>
            <a:endParaRPr lang="en-US" sz="2400" dirty="0"/>
          </a:p>
          <a:p>
            <a:pPr lvl="2" algn="just"/>
            <a:r>
              <a:rPr lang="ru-RU" sz="2400" dirty="0"/>
              <a:t>Оценим </a:t>
            </a:r>
            <a:r>
              <a:rPr lang="ru-RU" sz="2400" u="sng" dirty="0"/>
              <a:t>число операций сравнения</a:t>
            </a:r>
            <a:r>
              <a:rPr lang="ru-RU" sz="2400" dirty="0"/>
              <a:t>, выполненных каждым из алгоритмов. </a:t>
            </a:r>
          </a:p>
        </p:txBody>
      </p:sp>
    </p:spTree>
    <p:extLst>
      <p:ext uri="{BB962C8B-B14F-4D97-AF65-F5344CB8AC3E}">
        <p14:creationId xmlns:p14="http://schemas.microsoft.com/office/powerpoint/2010/main" val="37949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929" y="69924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???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611" y="1467857"/>
            <a:ext cx="11949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Зачем нам всё это</a:t>
            </a:r>
            <a:r>
              <a:rPr lang="en-US" sz="2400" dirty="0"/>
              <a:t> </a:t>
            </a:r>
            <a:r>
              <a:rPr lang="ru-RU" sz="2400" dirty="0"/>
              <a:t>знать?</a:t>
            </a:r>
          </a:p>
          <a:p>
            <a:pPr lvl="1" algn="just"/>
            <a:r>
              <a:rPr lang="ru-RU" sz="2400" dirty="0"/>
              <a:t>Зачем нам алгоритмические знания, не достаточно ли хороших технических навыков?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798" y="2810739"/>
            <a:ext cx="8937812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600"/>
              </a:spcBef>
            </a:pPr>
            <a:r>
              <a:rPr lang="ru-RU" sz="2400" dirty="0"/>
              <a:t>Наличие прочной базы алгоритмических знаний и техники - одна из характеристик, которая отличает действительно опытных программистов от новичков. </a:t>
            </a:r>
          </a:p>
          <a:p>
            <a:pPr lvl="1" algn="just">
              <a:spcBef>
                <a:spcPts val="600"/>
              </a:spcBef>
            </a:pPr>
            <a:r>
              <a:rPr lang="ru-RU" sz="2400" dirty="0"/>
              <a:t>Используя современные компьютерные технологии, вы можете выполнять некоторые задачи, не зная об алгоритмах, но с хорошей алгоритмической подготовкой вы можете делать гораздо больше …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821369" y="2668186"/>
            <a:ext cx="7431" cy="29616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726141" y="2668186"/>
            <a:ext cx="111162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929" y="69924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???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17" y="161469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708854" y="350116"/>
            <a:ext cx="2246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ЗАДАНИЕ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1664" y="1590935"/>
            <a:ext cx="482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Выполнить общую задачу в </a:t>
            </a:r>
            <a:r>
              <a:rPr lang="en-US" sz="2400" dirty="0" err="1"/>
              <a:t>iRunner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51664" y="2009317"/>
            <a:ext cx="9448805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Структуры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0.1. Бинарный поиск (уметь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 см.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 реализовать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BinarySearch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LowerBound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UpperBound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48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929" y="69924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???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17" y="161469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3650" y="340078"/>
            <a:ext cx="7405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ДОПОЛНИТЕЛЬНЫЕ МАТЕРИАЛЫ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51664" y="1614018"/>
            <a:ext cx="9577878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  <a:hlinkClick r:id="rId3"/>
              </a:rPr>
              <a:t>Реализация  сортировок в C++ и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  <a:hlinkClick r:id="rId3"/>
              </a:rPr>
              <a:t>Python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подготовлено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студентами 2 курса ПИ, 2020 г.)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6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3"/>
          <p:cNvSpPr txBox="1"/>
          <p:nvPr/>
        </p:nvSpPr>
        <p:spPr>
          <a:xfrm>
            <a:off x="7893003" y="6404994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1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6118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3900" y="303153"/>
            <a:ext cx="1098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Оценим число операций сравнения для алгоритма последовательного поиска</a:t>
            </a:r>
            <a:r>
              <a:rPr lang="en-US" sz="2400" dirty="0"/>
              <a:t> </a:t>
            </a:r>
            <a:r>
              <a:rPr lang="ru-RU" sz="2400" dirty="0"/>
              <a:t>максимального и минимального элементов массива: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534263"/>
              </p:ext>
            </p:extLst>
          </p:nvPr>
        </p:nvGraphicFramePr>
        <p:xfrm>
          <a:off x="4951413" y="1628775"/>
          <a:ext cx="2146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3" imgW="2145960" imgH="291960" progId="Equation.DSMT4">
                  <p:embed/>
                </p:oleObj>
              </mc:Choice>
              <mc:Fallback>
                <p:oleObj name="Equation" r:id="rId3" imgW="2145960" imgH="29196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1628775"/>
                        <a:ext cx="2146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638848"/>
              </p:ext>
            </p:extLst>
          </p:nvPr>
        </p:nvGraphicFramePr>
        <p:xfrm>
          <a:off x="5859463" y="2181225"/>
          <a:ext cx="2679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5" imgW="2679480" imgH="736560" progId="Equation.DSMT4">
                  <p:embed/>
                </p:oleObj>
              </mc:Choice>
              <mc:Fallback>
                <p:oleObj name="Equation" r:id="rId5" imgW="2679480" imgH="73656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2181225"/>
                        <a:ext cx="26797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3405187" y="3325812"/>
                <a:ext cx="8123209" cy="32229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BY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−1)+2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ru-BY" sz="1600" i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−1)=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−2)+2</m:t>
                          </m:r>
                        </m:e>
                      </m:d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−2)+2+2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16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2−й шаг</m:t>
                          </m:r>
                        </m:lim>
                      </m:limLow>
                      <m:r>
                        <a:rPr lang="ru-BY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−2)=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−3)+2</m:t>
                          </m:r>
                        </m:e>
                      </m:d>
                      <m:r>
                        <a:rPr lang="ru-BY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−3)+2+2+2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16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3−й шаг</m:t>
                          </m:r>
                        </m:lim>
                      </m:limLow>
                      <m:r>
                        <a:rPr lang="ru-BY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…=</m:t>
                      </m:r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)+2⋅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groupChr>
                        </m:e>
                        <m:lim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ru-BY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BY" sz="16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(1)+2⋅(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groupChr>
                        </m:e>
                        <m:lim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ru-BY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BY" sz="16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=0+2(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−1)=2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5187" y="3325812"/>
                <a:ext cx="8123209" cy="32229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63603" y="4227582"/>
            <a:ext cx="2208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 уравнения</a:t>
            </a:r>
          </a:p>
          <a:p>
            <a:r>
              <a:rPr lang="ru-RU" dirty="0"/>
              <a:t>методом ИТЕРАЦИЙ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412894" y="1999129"/>
            <a:ext cx="1077982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2894" y="1552320"/>
            <a:ext cx="314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Способ 1. Просто подсчитаем: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12894" y="2261087"/>
            <a:ext cx="491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Способ 2. Составим рекуррентное соотношение</a:t>
            </a:r>
          </a:p>
        </p:txBody>
      </p:sp>
    </p:spTree>
    <p:extLst>
      <p:ext uri="{BB962C8B-B14F-4D97-AF65-F5344CB8AC3E}">
        <p14:creationId xmlns:p14="http://schemas.microsoft.com/office/powerpoint/2010/main" val="215647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8520" y="216691"/>
            <a:ext cx="494788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Алгоритм 2</a:t>
            </a:r>
          </a:p>
          <a:p>
            <a:pPr algn="ctr"/>
            <a:r>
              <a:rPr lang="ru-RU" sz="2400" i="1" u="sng" dirty="0"/>
              <a:t>«Разделяй и властвуй»</a:t>
            </a:r>
          </a:p>
          <a:p>
            <a:pPr algn="ctr"/>
            <a:r>
              <a:rPr lang="ru-RU" sz="2400" dirty="0"/>
              <a:t> («метод турниров»)</a:t>
            </a:r>
          </a:p>
          <a:p>
            <a:pPr algn="ctr"/>
            <a:endParaRPr lang="ru-RU" b="1" dirty="0"/>
          </a:p>
          <a:p>
            <a:pPr algn="just"/>
            <a:r>
              <a:rPr lang="en-US" sz="2400" dirty="0"/>
              <a:t>1. </a:t>
            </a:r>
            <a:r>
              <a:rPr lang="ru-RU" sz="2400" dirty="0"/>
              <a:t>Разделим массив на две части (предположим, что </a:t>
            </a:r>
            <a:r>
              <a:rPr lang="en-US" sz="2400" dirty="0"/>
              <a:t>n=2</a:t>
            </a:r>
            <a:r>
              <a:rPr lang="en-US" sz="2400" baseline="30000" dirty="0"/>
              <a:t>k</a:t>
            </a:r>
            <a:r>
              <a:rPr lang="en-US" sz="2400" dirty="0"/>
              <a:t>)</a:t>
            </a:r>
            <a:r>
              <a:rPr lang="ru-RU" sz="2400" dirty="0"/>
              <a:t>. </a:t>
            </a:r>
          </a:p>
          <a:p>
            <a:pPr algn="just"/>
            <a:endParaRPr lang="ru-RU" sz="2400" dirty="0"/>
          </a:p>
          <a:p>
            <a:pPr algn="just"/>
            <a:r>
              <a:rPr lang="en-US" sz="2400" dirty="0"/>
              <a:t>2. </a:t>
            </a:r>
            <a:r>
              <a:rPr lang="ru-RU" sz="2400" dirty="0"/>
              <a:t>В каждой из частей этим же алгоритмом найдём локальные  (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ru-RU" sz="2400" baseline="-250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min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baseline="-25000" dirty="0"/>
              <a:t>,</a:t>
            </a:r>
            <a:r>
              <a:rPr lang="en-US" sz="2400" dirty="0"/>
              <a:t> </a:t>
            </a:r>
            <a:r>
              <a:rPr lang="ru-RU" sz="2400" dirty="0"/>
              <a:t>)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ru-RU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, min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/>
              <a:t>).</a:t>
            </a:r>
          </a:p>
          <a:p>
            <a:pPr lvl="1" algn="just"/>
            <a:r>
              <a:rPr lang="ru-RU" sz="1600" dirty="0"/>
              <a:t>Если в рассматриваемой области остаётся только два элемента, то деление не выполняем, а за одно сравнение определим максимальный и минимальный элемент этой области.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3. </a:t>
            </a:r>
            <a:r>
              <a:rPr lang="ru-RU" sz="2400" dirty="0"/>
              <a:t>Полагаем </a:t>
            </a: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max</a:t>
            </a:r>
            <a:r>
              <a:rPr lang="en-US" sz="2400" dirty="0"/>
              <a:t>=</a:t>
            </a:r>
            <a:r>
              <a:rPr lang="ru-RU" sz="2400" i="1" dirty="0"/>
              <a:t>наибольший</a:t>
            </a:r>
            <a:r>
              <a:rPr lang="ru-RU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ru-RU" sz="2400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ru-RU" sz="2400" baseline="-25000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), </a:t>
            </a:r>
            <a:r>
              <a:rPr lang="en-US" sz="2400" b="1" dirty="0">
                <a:solidFill>
                  <a:srgbClr val="7030A0"/>
                </a:solidFill>
              </a:rPr>
              <a:t>min</a:t>
            </a:r>
            <a:r>
              <a:rPr lang="en-US" sz="2400" dirty="0"/>
              <a:t>=</a:t>
            </a:r>
            <a:r>
              <a:rPr lang="ru-RU" sz="2400" i="1" dirty="0"/>
              <a:t>наименьший</a:t>
            </a:r>
            <a:r>
              <a:rPr lang="ru-RU" sz="2400" dirty="0"/>
              <a:t> (</a:t>
            </a:r>
            <a:r>
              <a:rPr lang="en-US" sz="2400" dirty="0">
                <a:solidFill>
                  <a:srgbClr val="7030A0"/>
                </a:solidFill>
              </a:rPr>
              <a:t>min</a:t>
            </a:r>
            <a:r>
              <a:rPr lang="en-US" sz="2400" baseline="-25000" dirty="0">
                <a:solidFill>
                  <a:srgbClr val="7030A0"/>
                </a:solidFill>
              </a:rPr>
              <a:t>1 </a:t>
            </a:r>
            <a:r>
              <a:rPr lang="ru-RU" sz="2400" dirty="0">
                <a:solidFill>
                  <a:srgbClr val="7030A0"/>
                </a:solidFill>
              </a:rPr>
              <a:t>,</a:t>
            </a:r>
            <a:r>
              <a:rPr lang="en-US" sz="2400" dirty="0">
                <a:solidFill>
                  <a:srgbClr val="7030A0"/>
                </a:solidFill>
              </a:rPr>
              <a:t>min</a:t>
            </a:r>
            <a:r>
              <a:rPr lang="ru-RU" sz="2400" baseline="-25000" dirty="0"/>
              <a:t>2</a:t>
            </a:r>
            <a:r>
              <a:rPr lang="en-US" sz="2400" dirty="0"/>
              <a:t> </a:t>
            </a:r>
            <a:r>
              <a:rPr lang="ru-RU" sz="2400" dirty="0"/>
              <a:t>)</a:t>
            </a:r>
            <a:r>
              <a:rPr lang="en-US" sz="2400" dirty="0"/>
              <a:t>.</a:t>
            </a:r>
          </a:p>
          <a:p>
            <a:pPr algn="just"/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5890729" y="216691"/>
            <a:ext cx="6198268" cy="512445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MinMaxElement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second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second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first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MinMaxElement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r2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MinMaxElement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426720"/>
              </p:ext>
            </p:extLst>
          </p:nvPr>
        </p:nvGraphicFramePr>
        <p:xfrm>
          <a:off x="6026804" y="5500844"/>
          <a:ext cx="3492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4" imgW="3492360" imgH="1117440" progId="Equation.DSMT4">
                  <p:embed/>
                </p:oleObj>
              </mc:Choice>
              <mc:Fallback>
                <p:oleObj name="Equation" r:id="rId4" imgW="3492360" imgH="111744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804" y="5500844"/>
                        <a:ext cx="349250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0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782" y="895547"/>
            <a:ext cx="408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Сведения из математики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 txBox="1"/>
              <p:nvPr/>
            </p:nvSpPr>
            <p:spPr bwMode="auto">
              <a:xfrm>
                <a:off x="2444750" y="2611438"/>
                <a:ext cx="5070475" cy="13747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4750" y="2611438"/>
                <a:ext cx="5070475" cy="137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2509838" y="4102100"/>
                <a:ext cx="5005387" cy="13382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9838" y="4102100"/>
                <a:ext cx="5005387" cy="1338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63782" y="1992108"/>
            <a:ext cx="5350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sz="2400" dirty="0"/>
              <a:t>Сумма геометрической прогрессии: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1763782" y="1992108"/>
            <a:ext cx="0" cy="357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4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73895"/>
              </p:ext>
            </p:extLst>
          </p:nvPr>
        </p:nvGraphicFramePr>
        <p:xfrm>
          <a:off x="805979" y="1009956"/>
          <a:ext cx="3196865" cy="1022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4" imgW="3492360" imgH="1117440" progId="Equation.DSMT4">
                  <p:embed/>
                </p:oleObj>
              </mc:Choice>
              <mc:Fallback>
                <p:oleObj name="Equation" r:id="rId4" imgW="3492360" imgH="111744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79" y="1009956"/>
                        <a:ext cx="3196865" cy="1022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963403"/>
              </p:ext>
            </p:extLst>
          </p:nvPr>
        </p:nvGraphicFramePr>
        <p:xfrm>
          <a:off x="569181" y="2567477"/>
          <a:ext cx="99822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6" imgW="9982080" imgH="3555720" progId="Equation.DSMT4">
                  <p:embed/>
                </p:oleObj>
              </mc:Choice>
              <mc:Fallback>
                <p:oleObj name="Equation" r:id="rId6" imgW="9982080" imgH="355572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81" y="2567477"/>
                        <a:ext cx="9982200" cy="355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7776" y="558721"/>
            <a:ext cx="538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Решим рекуррентное уравнение методом итераций: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91E811-A956-4771-91E4-635B54A9F924}"/>
              </a:ext>
            </a:extLst>
          </p:cNvPr>
          <p:cNvSpPr txBox="1"/>
          <p:nvPr/>
        </p:nvSpPr>
        <p:spPr>
          <a:xfrm>
            <a:off x="397776" y="2198145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5889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269" y="885820"/>
            <a:ext cx="358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Последовательный поиск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48873"/>
              </p:ext>
            </p:extLst>
          </p:nvPr>
        </p:nvGraphicFramePr>
        <p:xfrm>
          <a:off x="2437933" y="1364107"/>
          <a:ext cx="13795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4" imgW="660240" imgH="241200" progId="Equation.DSMT4">
                  <p:embed/>
                </p:oleObj>
              </mc:Choice>
              <mc:Fallback>
                <p:oleObj name="Equation" r:id="rId4" imgW="660240" imgH="241200" progId="Equation.DSMT4">
                  <p:embed/>
                  <p:pic>
                    <p:nvPicPr>
                      <p:cNvPr id="0" name="Picture 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933" y="1364107"/>
                        <a:ext cx="137953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06815" y="839113"/>
            <a:ext cx="424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Метод «разделяй и властвуй»</a:t>
            </a:r>
            <a:endParaRPr lang="ru-RU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731108"/>
              </p:ext>
            </p:extLst>
          </p:nvPr>
        </p:nvGraphicFramePr>
        <p:xfrm>
          <a:off x="8455178" y="1363937"/>
          <a:ext cx="1255369" cy="105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6" imgW="723600" imgH="609480" progId="Equation.DSMT4">
                  <p:embed/>
                </p:oleObj>
              </mc:Choice>
              <mc:Fallback>
                <p:oleObj name="Equation" r:id="rId6" imgW="723600" imgH="609480" progId="Equation.DSMT4">
                  <p:embed/>
                  <p:pic>
                    <p:nvPicPr>
                      <p:cNvPr id="0" name="Picture 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5178" y="1363937"/>
                        <a:ext cx="1255369" cy="1057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54077" y="2747829"/>
            <a:ext cx="4000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Оба алгоритма работают за время</a:t>
            </a:r>
            <a:r>
              <a:rPr lang="en-US" sz="2000" dirty="0"/>
              <a:t>:</a:t>
            </a:r>
            <a:endParaRPr lang="ru-RU" sz="20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299110"/>
              </p:ext>
            </p:extLst>
          </p:nvPr>
        </p:nvGraphicFramePr>
        <p:xfrm>
          <a:off x="7712228" y="2717184"/>
          <a:ext cx="7429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9" imgW="952200" imgH="520560" progId="Equation.DSMT4">
                  <p:embed/>
                </p:oleObj>
              </mc:Choice>
              <mc:Fallback>
                <p:oleObj name="Equation" r:id="rId9" imgW="952200" imgH="520560" progId="Equation.DSMT4">
                  <p:embed/>
                  <p:pic>
                    <p:nvPicPr>
                      <p:cNvPr id="0" name="Picture 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228" y="2717184"/>
                        <a:ext cx="7429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902587" y="3184944"/>
            <a:ext cx="44487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Алгоритм, основанный на принципе «разделяй и властвуй», выполняет меньше сравнений, но на практике может быть медленнее из-за накладных расходов, вызванных рекурсией. </a:t>
            </a:r>
          </a:p>
          <a:p>
            <a:pPr algn="just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749288" y="191660"/>
            <a:ext cx="869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58775" algn="l"/>
              </a:tabLst>
            </a:pPr>
            <a:r>
              <a:rPr lang="ru-RU" sz="2400" b="1" dirty="0"/>
              <a:t>Поиск максимального и минимального элементов в массиве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0448" y="3211118"/>
            <a:ext cx="47637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алгоритме последовательного поиска можно получить оценку </a:t>
            </a:r>
            <a:r>
              <a:rPr lang="ru-RU" sz="2400" dirty="0"/>
              <a:t>2</a:t>
            </a:r>
            <a:r>
              <a:rPr lang="en-US" sz="2400" dirty="0"/>
              <a:t>n-3</a:t>
            </a:r>
            <a:r>
              <a:rPr lang="ru-RU" dirty="0"/>
              <a:t>, выбирая на начальном этапе за одно сравнение из первых двух элементов массива максимальный и минимальный элемент. Затем оставшиеся </a:t>
            </a:r>
            <a:r>
              <a:rPr lang="en-US" dirty="0"/>
              <a:t>n-2 </a:t>
            </a:r>
            <a:r>
              <a:rPr lang="ru-RU" dirty="0"/>
              <a:t>элемента сравниваются с максимальным и минимальным: </a:t>
            </a:r>
            <a:r>
              <a:rPr lang="en-US" dirty="0"/>
              <a:t> 1+2(n-2)</a:t>
            </a:r>
            <a:r>
              <a:rPr lang="ru-RU" dirty="0"/>
              <a:t>=2</a:t>
            </a:r>
            <a:r>
              <a:rPr lang="en-US" dirty="0"/>
              <a:t>n-3</a:t>
            </a:r>
            <a:r>
              <a:rPr lang="ru-RU" dirty="0"/>
              <a:t>.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6131841" y="885820"/>
            <a:ext cx="672" cy="1535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C5366E4-80F3-49E2-BD69-247BA1203DDE}"/>
              </a:ext>
            </a:extLst>
          </p:cNvPr>
          <p:cNvCxnSpPr>
            <a:cxnSpLocks/>
          </p:cNvCxnSpPr>
          <p:nvPr/>
        </p:nvCxnSpPr>
        <p:spPr>
          <a:xfrm>
            <a:off x="6095328" y="3259201"/>
            <a:ext cx="0" cy="2123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4249</TotalTime>
  <Words>4836</Words>
  <Application>Microsoft Office PowerPoint</Application>
  <PresentationFormat>Широкоэкранный</PresentationFormat>
  <Paragraphs>965</Paragraphs>
  <Slides>43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Consolas</vt:lpstr>
      <vt:lpstr>SFMono-Regular</vt:lpstr>
      <vt:lpstr>Times New Roman</vt:lpstr>
      <vt:lpstr>Тема Office</vt:lpstr>
      <vt:lpstr>Equation</vt:lpstr>
      <vt:lpstr>Использование рекуррентных уравнений для оценки времени работы алгоритма  (на примере алгоритмов поиска и внутренней сортировки)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567</cp:revision>
  <dcterms:created xsi:type="dcterms:W3CDTF">2020-04-14T05:04:13Z</dcterms:created>
  <dcterms:modified xsi:type="dcterms:W3CDTF">2022-03-06T13:40:10Z</dcterms:modified>
</cp:coreProperties>
</file>