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2" r:id="rId2"/>
    <p:sldId id="378" r:id="rId3"/>
    <p:sldId id="379" r:id="rId4"/>
    <p:sldId id="419" r:id="rId5"/>
    <p:sldId id="424" r:id="rId6"/>
    <p:sldId id="380" r:id="rId7"/>
    <p:sldId id="382" r:id="rId8"/>
    <p:sldId id="381" r:id="rId9"/>
    <p:sldId id="383" r:id="rId10"/>
    <p:sldId id="420" r:id="rId11"/>
    <p:sldId id="384" r:id="rId12"/>
    <p:sldId id="422" r:id="rId13"/>
    <p:sldId id="385" r:id="rId14"/>
    <p:sldId id="386" r:id="rId15"/>
    <p:sldId id="387" r:id="rId16"/>
    <p:sldId id="388" r:id="rId17"/>
    <p:sldId id="390" r:id="rId18"/>
    <p:sldId id="391" r:id="rId19"/>
    <p:sldId id="404" r:id="rId20"/>
    <p:sldId id="421" r:id="rId21"/>
    <p:sldId id="393" r:id="rId22"/>
    <p:sldId id="394" r:id="rId23"/>
    <p:sldId id="395" r:id="rId24"/>
    <p:sldId id="398" r:id="rId25"/>
    <p:sldId id="397" r:id="rId26"/>
    <p:sldId id="400" r:id="rId27"/>
    <p:sldId id="399" r:id="rId28"/>
    <p:sldId id="396" r:id="rId29"/>
    <p:sldId id="416" r:id="rId30"/>
    <p:sldId id="425" r:id="rId31"/>
    <p:sldId id="401" r:id="rId32"/>
    <p:sldId id="403" r:id="rId33"/>
    <p:sldId id="423" r:id="rId34"/>
    <p:sldId id="362" r:id="rId35"/>
    <p:sldId id="405" r:id="rId36"/>
    <p:sldId id="406" r:id="rId37"/>
    <p:sldId id="407" r:id="rId38"/>
    <p:sldId id="408" r:id="rId39"/>
    <p:sldId id="409" r:id="rId40"/>
    <p:sldId id="410" r:id="rId41"/>
    <p:sldId id="411" r:id="rId42"/>
    <p:sldId id="412" r:id="rId43"/>
    <p:sldId id="413" r:id="rId44"/>
    <p:sldId id="415" r:id="rId45"/>
    <p:sldId id="414" r:id="rId46"/>
    <p:sldId id="418"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Demianov" initials="VD" lastIdx="1" clrIdx="0">
    <p:extLst>
      <p:ext uri="{19B8F6BF-5375-455C-9EA6-DF929625EA0E}">
        <p15:presenceInfo xmlns:p15="http://schemas.microsoft.com/office/powerpoint/2012/main" userId="3f9c65cd43f8d0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9F754"/>
    <a:srgbClr val="FF5050"/>
    <a:srgbClr val="E5D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5394" autoAdjust="0"/>
  </p:normalViewPr>
  <p:slideViewPr>
    <p:cSldViewPr snapToGrid="0">
      <p:cViewPr varScale="1">
        <p:scale>
          <a:sx n="109" d="100"/>
          <a:sy n="109" d="100"/>
        </p:scale>
        <p:origin x="384" y="108"/>
      </p:cViewPr>
      <p:guideLst>
        <p:guide orient="horz" pos="3680"/>
        <p:guide pos="3840"/>
      </p:guideLst>
    </p:cSldViewPr>
  </p:slideViewPr>
  <p:notesTextViewPr>
    <p:cViewPr>
      <p:scale>
        <a:sx n="1" d="1"/>
        <a:sy n="1" d="1"/>
      </p:scale>
      <p:origin x="0" y="0"/>
    </p:cViewPr>
  </p:notesTextViewPr>
  <p:sorterViewPr>
    <p:cViewPr>
      <p:scale>
        <a:sx n="134" d="100"/>
        <a:sy n="134" d="100"/>
      </p:scale>
      <p:origin x="0" y="-119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F9A9-31C6-4BBE-BA5D-41C48B66B13C}" type="datetimeFigureOut">
              <a:rPr lang="ru-RU" smtClean="0"/>
              <a:pPr/>
              <a:t>19.01.2022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C928-40FE-48A9-8508-DEC12BFF5536}" type="slidenum">
              <a:rPr lang="ru-RU" smtClean="0"/>
              <a:pPr/>
              <a:t>‹#›</a:t>
            </a:fld>
            <a:endParaRPr lang="ru-RU"/>
          </a:p>
        </p:txBody>
      </p:sp>
    </p:spTree>
    <p:extLst>
      <p:ext uri="{BB962C8B-B14F-4D97-AF65-F5344CB8AC3E}">
        <p14:creationId xmlns:p14="http://schemas.microsoft.com/office/powerpoint/2010/main" val="416737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11</a:t>
            </a:fld>
            <a:endParaRPr lang="ru-RU"/>
          </a:p>
        </p:txBody>
      </p:sp>
    </p:spTree>
    <p:extLst>
      <p:ext uri="{BB962C8B-B14F-4D97-AF65-F5344CB8AC3E}">
        <p14:creationId xmlns:p14="http://schemas.microsoft.com/office/powerpoint/2010/main" val="172489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12</a:t>
            </a:fld>
            <a:endParaRPr lang="ru-RU"/>
          </a:p>
        </p:txBody>
      </p:sp>
    </p:spTree>
    <p:extLst>
      <p:ext uri="{BB962C8B-B14F-4D97-AF65-F5344CB8AC3E}">
        <p14:creationId xmlns:p14="http://schemas.microsoft.com/office/powerpoint/2010/main" val="37753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19.01.2022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pPr/>
              <a:t>19.01.2022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pPr/>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png"/><Relationship Id="rId4" Type="http://schemas.openxmlformats.org/officeDocument/2006/relationships/image" Target="../media/image14.wmf"/><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image" Target="../media/image2.png"/><Relationship Id="rId7" Type="http://schemas.openxmlformats.org/officeDocument/2006/relationships/image" Target="../media/image20.wmf"/><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png"/><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image" Target="../media/image19.w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4.bin"/><Relationship Id="rId18" Type="http://schemas.openxmlformats.org/officeDocument/2006/relationships/oleObject" Target="../embeddings/oleObject39.bin"/><Relationship Id="rId26" Type="http://schemas.openxmlformats.org/officeDocument/2006/relationships/oleObject" Target="../embeddings/oleObject47.bin"/><Relationship Id="rId3" Type="http://schemas.openxmlformats.org/officeDocument/2006/relationships/image" Target="../media/image2.png"/><Relationship Id="rId21" Type="http://schemas.openxmlformats.org/officeDocument/2006/relationships/oleObject" Target="../embeddings/oleObject42.bin"/><Relationship Id="rId7" Type="http://schemas.openxmlformats.org/officeDocument/2006/relationships/image" Target="../media/image20.wmf"/><Relationship Id="rId12" Type="http://schemas.openxmlformats.org/officeDocument/2006/relationships/oleObject" Target="../embeddings/oleObject33.bin"/><Relationship Id="rId17" Type="http://schemas.openxmlformats.org/officeDocument/2006/relationships/oleObject" Target="../embeddings/oleObject38.bin"/><Relationship Id="rId25"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oleObject" Target="../embeddings/oleObject37.bin"/><Relationship Id="rId20" Type="http://schemas.openxmlformats.org/officeDocument/2006/relationships/oleObject" Target="../embeddings/oleObject41.bin"/><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21.wmf"/><Relationship Id="rId24" Type="http://schemas.openxmlformats.org/officeDocument/2006/relationships/oleObject" Target="../embeddings/oleObject45.bin"/><Relationship Id="rId5" Type="http://schemas.openxmlformats.org/officeDocument/2006/relationships/image" Target="../media/image19.wmf"/><Relationship Id="rId15" Type="http://schemas.openxmlformats.org/officeDocument/2006/relationships/oleObject" Target="../embeddings/oleObject36.bin"/><Relationship Id="rId23" Type="http://schemas.openxmlformats.org/officeDocument/2006/relationships/oleObject" Target="../embeddings/oleObject44.bin"/><Relationship Id="rId28" Type="http://schemas.openxmlformats.org/officeDocument/2006/relationships/oleObject" Target="../embeddings/oleObject49.bin"/><Relationship Id="rId10" Type="http://schemas.openxmlformats.org/officeDocument/2006/relationships/oleObject" Target="../embeddings/oleObject32.bin"/><Relationship Id="rId19" Type="http://schemas.openxmlformats.org/officeDocument/2006/relationships/oleObject" Target="../embeddings/oleObject40.bin"/><Relationship Id="rId4" Type="http://schemas.openxmlformats.org/officeDocument/2006/relationships/oleObject" Target="../embeddings/oleObject28.bin"/><Relationship Id="rId9" Type="http://schemas.openxmlformats.org/officeDocument/2006/relationships/oleObject" Target="../embeddings/oleObject31.bin"/><Relationship Id="rId14" Type="http://schemas.openxmlformats.org/officeDocument/2006/relationships/oleObject" Target="../embeddings/oleObject35.bin"/><Relationship Id="rId22" Type="http://schemas.openxmlformats.org/officeDocument/2006/relationships/oleObject" Target="../embeddings/oleObject43.bin"/><Relationship Id="rId27"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51.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coderoad.ru/6292332/&#1063;&#1090;&#1086;-&#1078;&#1077;-&#1090;&#1072;&#1082;&#1086;&#1077;-&#1085;&#1072;-&#1089;&#1072;&#1084;&#1086;&#1084;-&#1076;&#1077;&#1083;&#1077;-&#1076;&#1077;&#1082;-&#1042;-STL"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2.png"/><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97724" y="3469064"/>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
        <p:nvSpPr>
          <p:cNvPr id="7" name="Прямоугольник 6"/>
          <p:cNvSpPr/>
          <p:nvPr/>
        </p:nvSpPr>
        <p:spPr>
          <a:xfrm>
            <a:off x="3837496" y="2401054"/>
            <a:ext cx="4517005" cy="707886"/>
          </a:xfrm>
          <a:prstGeom prst="rect">
            <a:avLst/>
          </a:prstGeom>
        </p:spPr>
        <p:txBody>
          <a:bodyPr wrap="square">
            <a:spAutoFit/>
          </a:bodyPr>
          <a:lstStyle/>
          <a:p>
            <a:r>
              <a:rPr lang="ru-RU" sz="4000" dirty="0">
                <a:solidFill>
                  <a:schemeClr val="accent1">
                    <a:lumMod val="75000"/>
                  </a:schemeClr>
                </a:solidFill>
              </a:rPr>
              <a:t>Структуры данных</a:t>
            </a:r>
            <a:endParaRPr lang="ru-RU" sz="4000" dirty="0"/>
          </a:p>
        </p:txBody>
      </p:sp>
      <p:sp>
        <p:nvSpPr>
          <p:cNvPr id="8" name="TextBox 3"/>
          <p:cNvSpPr txBox="1"/>
          <p:nvPr/>
        </p:nvSpPr>
        <p:spPr>
          <a:xfrm>
            <a:off x="7893003" y="6404994"/>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1</a:t>
            </a:r>
            <a:r>
              <a:rPr lang="ru-RU" dirty="0"/>
              <a:t> год</a:t>
            </a:r>
          </a:p>
        </p:txBody>
      </p:sp>
      <p:sp>
        <p:nvSpPr>
          <p:cNvPr id="9" name="Прямоугольник 8"/>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11" name="Прямоугольник 10"/>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22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955" y="227886"/>
            <a:ext cx="2836097" cy="523220"/>
          </a:xfrm>
          <a:prstGeom prst="rect">
            <a:avLst/>
          </a:prstGeom>
          <a:noFill/>
        </p:spPr>
        <p:txBody>
          <a:bodyPr wrap="none" rtlCol="0">
            <a:spAutoFit/>
          </a:bodyPr>
          <a:lstStyle/>
          <a:p>
            <a:r>
              <a:rPr lang="ru-RU" sz="2800" b="1" u="sng" dirty="0"/>
              <a:t>Наивный подход</a:t>
            </a:r>
          </a:p>
        </p:txBody>
      </p:sp>
      <p:sp>
        <p:nvSpPr>
          <p:cNvPr id="6" name="Прямоугольник 5"/>
          <p:cNvSpPr/>
          <p:nvPr/>
        </p:nvSpPr>
        <p:spPr>
          <a:xfrm>
            <a:off x="596955" y="876693"/>
            <a:ext cx="10013466" cy="1938992"/>
          </a:xfrm>
          <a:prstGeom prst="rect">
            <a:avLst/>
          </a:prstGeom>
        </p:spPr>
        <p:txBody>
          <a:bodyPr wrap="square">
            <a:spAutoFit/>
          </a:bodyPr>
          <a:lstStyle/>
          <a:p>
            <a:pPr lvl="1" algn="just"/>
            <a:r>
              <a:rPr lang="ru-RU" sz="2400" dirty="0"/>
              <a:t>Первоначально массив состоит из одной свободной ячейки. </a:t>
            </a:r>
          </a:p>
          <a:p>
            <a:pPr lvl="1" algn="just"/>
            <a:endParaRPr lang="en-US" sz="2400" dirty="0"/>
          </a:p>
          <a:p>
            <a:pPr lvl="1" algn="just"/>
            <a:r>
              <a:rPr lang="ru-RU" sz="2400" dirty="0"/>
              <a:t>Каждый раз при необходимости изменения размера будем делать </a:t>
            </a:r>
            <a:r>
              <a:rPr lang="ru-RU" sz="2400" b="1" u="sng" dirty="0" err="1"/>
              <a:t>реаллокацию</a:t>
            </a:r>
            <a:r>
              <a:rPr lang="ru-RU" sz="2400" b="1" u="sng" dirty="0"/>
              <a:t> </a:t>
            </a:r>
            <a:r>
              <a:rPr lang="ru-RU" sz="2400" dirty="0"/>
              <a:t>(англ. </a:t>
            </a:r>
            <a:r>
              <a:rPr lang="ru-RU" sz="2400" i="1" dirty="0" err="1">
                <a:latin typeface="Consolas" panose="020B0609020204030204" pitchFamily="49" charset="0"/>
              </a:rPr>
              <a:t>reallocation</a:t>
            </a:r>
            <a:r>
              <a:rPr lang="ru-RU" sz="2400" dirty="0"/>
              <a:t>), </a:t>
            </a:r>
            <a:r>
              <a:rPr lang="ru-RU" sz="2400" b="1" dirty="0"/>
              <a:t>т.е. выделять новый массив и перемещать все элементы из старого массива в новый. </a:t>
            </a:r>
          </a:p>
        </p:txBody>
      </p:sp>
      <p:sp>
        <p:nvSpPr>
          <p:cNvPr id="7" name="Прямоугольник 6"/>
          <p:cNvSpPr/>
          <p:nvPr/>
        </p:nvSpPr>
        <p:spPr>
          <a:xfrm>
            <a:off x="1403233" y="3349287"/>
            <a:ext cx="2139837" cy="1477328"/>
          </a:xfrm>
          <a:prstGeom prst="rect">
            <a:avLst/>
          </a:prstGeom>
        </p:spPr>
        <p:txBody>
          <a:bodyPr wrap="square">
            <a:spAutoFit/>
          </a:bodyPr>
          <a:lstStyle/>
          <a:p>
            <a:pPr algn="just"/>
            <a:r>
              <a:rPr lang="ru-RU" dirty="0"/>
              <a:t>Подсчитаем общее число «лишних» операций по перемещению данных. </a:t>
            </a:r>
          </a:p>
        </p:txBody>
      </p:sp>
      <p:graphicFrame>
        <p:nvGraphicFramePr>
          <p:cNvPr id="8" name="Таблица 7"/>
          <p:cNvGraphicFramePr>
            <a:graphicFrameLocks noGrp="1"/>
          </p:cNvGraphicFramePr>
          <p:nvPr>
            <p:extLst>
              <p:ext uri="{D42A27DB-BD31-4B8C-83A1-F6EECF244321}">
                <p14:modId xmlns:p14="http://schemas.microsoft.com/office/powerpoint/2010/main" val="1071338827"/>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val="20000"/>
                    </a:ext>
                  </a:extLst>
                </a:gridCol>
                <a:gridCol w="1882821">
                  <a:extLst>
                    <a:ext uri="{9D8B030D-6E8A-4147-A177-3AD203B41FA5}">
                      <a16:colId xmlns:a16="http://schemas.microsoft.com/office/drawing/2014/main" val="20001"/>
                    </a:ext>
                  </a:extLst>
                </a:gridCol>
                <a:gridCol w="1851102">
                  <a:extLst>
                    <a:ext uri="{9D8B030D-6E8A-4147-A177-3AD203B41FA5}">
                      <a16:colId xmlns:a16="http://schemas.microsoft.com/office/drawing/2014/main" val="20002"/>
                    </a:ext>
                  </a:extLst>
                </a:gridCol>
              </a:tblGrid>
              <a:tr h="586843">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6658">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96658">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36261">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4225186970"/>
              </p:ext>
            </p:extLst>
          </p:nvPr>
        </p:nvGraphicFramePr>
        <p:xfrm>
          <a:off x="606381" y="5268873"/>
          <a:ext cx="3057145" cy="608051"/>
        </p:xfrm>
        <a:graphic>
          <a:graphicData uri="http://schemas.openxmlformats.org/presentationml/2006/ole">
            <mc:AlternateContent xmlns:mc="http://schemas.openxmlformats.org/markup-compatibility/2006">
              <mc:Choice xmlns:v="urn:schemas-microsoft-com:vml" Requires="v">
                <p:oleObj spid="_x0000_s94242" name="Equation" r:id="rId3" imgW="2298600" imgH="457200" progId="Equation.DSMT4">
                  <p:embed/>
                </p:oleObj>
              </mc:Choice>
              <mc:Fallback>
                <p:oleObj name="Equation" r:id="rId3" imgW="2298600" imgH="457200" progId="Equation.DSMT4">
                  <p:embed/>
                  <p:pic>
                    <p:nvPicPr>
                      <p:cNvPr id="0" name=""/>
                      <p:cNvPicPr/>
                      <p:nvPr/>
                    </p:nvPicPr>
                    <p:blipFill>
                      <a:blip r:embed="rId4"/>
                      <a:stretch>
                        <a:fillRect/>
                      </a:stretch>
                    </p:blipFill>
                    <p:spPr>
                      <a:xfrm>
                        <a:off x="606381" y="5268873"/>
                        <a:ext cx="3057145" cy="608051"/>
                      </a:xfrm>
                      <a:prstGeom prst="rect">
                        <a:avLst/>
                      </a:prstGeom>
                    </p:spPr>
                  </p:pic>
                </p:oleObj>
              </mc:Fallback>
            </mc:AlternateContent>
          </a:graphicData>
        </a:graphic>
      </p:graphicFrame>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5191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30116" y="638213"/>
            <a:ext cx="10256362" cy="1200329"/>
          </a:xfrm>
          <a:prstGeom prst="rect">
            <a:avLst/>
          </a:prstGeom>
        </p:spPr>
        <p:txBody>
          <a:bodyPr wrap="square">
            <a:spAutoFit/>
          </a:bodyPr>
          <a:lstStyle/>
          <a:p>
            <a:pPr lvl="1" algn="just"/>
            <a:r>
              <a:rPr lang="ru-RU" sz="2400" dirty="0"/>
              <a:t>Для уменьшения числа </a:t>
            </a:r>
            <a:r>
              <a:rPr lang="ru-RU" sz="2400" dirty="0" err="1"/>
              <a:t>реаллокаций</a:t>
            </a:r>
            <a:r>
              <a:rPr lang="ru-RU" sz="2400" dirty="0"/>
              <a:t> будем расширять массив «с запасом», оставляя пустые ячейки, которые можно будет использовать на следующих шагах. </a:t>
            </a:r>
          </a:p>
        </p:txBody>
      </p:sp>
      <p:sp>
        <p:nvSpPr>
          <p:cNvPr id="4" name="TextBox 3"/>
          <p:cNvSpPr txBox="1"/>
          <p:nvPr/>
        </p:nvSpPr>
        <p:spPr>
          <a:xfrm>
            <a:off x="565610" y="55099"/>
            <a:ext cx="3744936" cy="523220"/>
          </a:xfrm>
          <a:prstGeom prst="rect">
            <a:avLst/>
          </a:prstGeom>
          <a:noFill/>
        </p:spPr>
        <p:txBody>
          <a:bodyPr wrap="none" rtlCol="0">
            <a:spAutoFit/>
          </a:bodyPr>
          <a:lstStyle/>
          <a:p>
            <a:r>
              <a:rPr lang="ru-RU" sz="2800" b="1" u="sng" dirty="0"/>
              <a:t>Расширение с запасом</a:t>
            </a:r>
          </a:p>
        </p:txBody>
      </p:sp>
      <p:sp>
        <p:nvSpPr>
          <p:cNvPr id="5" name="Прямоугольник 4"/>
          <p:cNvSpPr/>
          <p:nvPr/>
        </p:nvSpPr>
        <p:spPr>
          <a:xfrm>
            <a:off x="1070671" y="2254705"/>
            <a:ext cx="10087324" cy="830997"/>
          </a:xfrm>
          <a:prstGeom prst="rect">
            <a:avLst/>
          </a:prstGeom>
        </p:spPr>
        <p:txBody>
          <a:bodyPr wrap="square">
            <a:spAutoFit/>
          </a:bodyPr>
          <a:lstStyle/>
          <a:p>
            <a:pPr lvl="1" algn="just"/>
            <a:r>
              <a:rPr lang="ru-RU" sz="2400" dirty="0"/>
              <a:t>Число реально занятых ячеек памяти будем называть </a:t>
            </a:r>
            <a:r>
              <a:rPr lang="ru-RU" sz="2400" b="1" dirty="0"/>
              <a:t>логическим размером </a:t>
            </a:r>
            <a:r>
              <a:rPr lang="ru-RU" sz="2400" dirty="0"/>
              <a:t>(</a:t>
            </a:r>
            <a:r>
              <a:rPr lang="ru-RU" sz="2400" dirty="0" err="1">
                <a:latin typeface="Consolas" panose="020B0609020204030204" pitchFamily="49" charset="0"/>
              </a:rPr>
              <a:t>size</a:t>
            </a:r>
            <a:r>
              <a:rPr lang="ru-RU" sz="2400" dirty="0"/>
              <a:t>) динамического массива. </a:t>
            </a:r>
          </a:p>
        </p:txBody>
      </p:sp>
      <p:sp>
        <p:nvSpPr>
          <p:cNvPr id="6" name="Прямоугольник 5"/>
          <p:cNvSpPr/>
          <p:nvPr/>
        </p:nvSpPr>
        <p:spPr>
          <a:xfrm>
            <a:off x="1089781" y="3530054"/>
            <a:ext cx="10068213" cy="830997"/>
          </a:xfrm>
          <a:prstGeom prst="rect">
            <a:avLst/>
          </a:prstGeom>
        </p:spPr>
        <p:txBody>
          <a:bodyPr wrap="square">
            <a:spAutoFit/>
          </a:bodyPr>
          <a:lstStyle/>
          <a:p>
            <a:pPr lvl="1" algn="just"/>
            <a:r>
              <a:rPr lang="ru-RU" sz="2400" dirty="0"/>
              <a:t>Общее число зарезервированных ячеек будем называть </a:t>
            </a:r>
            <a:r>
              <a:rPr lang="ru-RU" sz="2400" b="1" dirty="0"/>
              <a:t>ёмкостью</a:t>
            </a:r>
            <a:r>
              <a:rPr lang="ru-RU" sz="2400" dirty="0"/>
              <a:t> (</a:t>
            </a:r>
            <a:r>
              <a:rPr lang="ru-RU" sz="2400" dirty="0" err="1">
                <a:latin typeface="Consolas" panose="020B0609020204030204" pitchFamily="49" charset="0"/>
              </a:rPr>
              <a:t>capacity</a:t>
            </a:r>
            <a:r>
              <a:rPr lang="ru-RU" sz="2400" dirty="0"/>
              <a:t>)</a:t>
            </a:r>
            <a:r>
              <a:rPr lang="en-US" sz="2400" dirty="0"/>
              <a:t>.</a:t>
            </a:r>
            <a:endParaRPr lang="ru-RU" sz="2400" dirty="0"/>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704113711"/>
              </p:ext>
            </p:extLst>
          </p:nvPr>
        </p:nvGraphicFramePr>
        <p:xfrm>
          <a:off x="2256117" y="5257550"/>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Левая фигурная скобка 10"/>
          <p:cNvSpPr/>
          <p:nvPr/>
        </p:nvSpPr>
        <p:spPr>
          <a:xfrm rot="16200000">
            <a:off x="4069491" y="3888990"/>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Левая фигурная скобка 11"/>
          <p:cNvSpPr/>
          <p:nvPr/>
        </p:nvSpPr>
        <p:spPr>
          <a:xfrm rot="5400000">
            <a:off x="3225307" y="3836213"/>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3742507" y="6233301"/>
            <a:ext cx="974882" cy="369332"/>
          </a:xfrm>
          <a:prstGeom prst="rect">
            <a:avLst/>
          </a:prstGeom>
          <a:noFill/>
        </p:spPr>
        <p:txBody>
          <a:bodyPr wrap="none" rtlCol="0">
            <a:spAutoFit/>
          </a:bodyPr>
          <a:lstStyle/>
          <a:p>
            <a:r>
              <a:rPr lang="ru-RU" dirty="0"/>
              <a:t>Ёмкость</a:t>
            </a:r>
          </a:p>
        </p:txBody>
      </p:sp>
      <p:sp>
        <p:nvSpPr>
          <p:cNvPr id="14" name="TextBox 13"/>
          <p:cNvSpPr txBox="1"/>
          <p:nvPr/>
        </p:nvSpPr>
        <p:spPr>
          <a:xfrm>
            <a:off x="2999172" y="4427013"/>
            <a:ext cx="904415" cy="369332"/>
          </a:xfrm>
          <a:prstGeom prst="rect">
            <a:avLst/>
          </a:prstGeom>
          <a:noFill/>
        </p:spPr>
        <p:txBody>
          <a:bodyPr wrap="none" rtlCol="0">
            <a:spAutoFit/>
          </a:bodyPr>
          <a:lstStyle/>
          <a:p>
            <a:r>
              <a:rPr lang="ru-RU" dirty="0"/>
              <a:t>Размер</a:t>
            </a:r>
          </a:p>
        </p:txBody>
      </p:sp>
      <p:cxnSp>
        <p:nvCxnSpPr>
          <p:cNvPr id="18" name="Прямая соединительная линия 17"/>
          <p:cNvCxnSpPr/>
          <p:nvPr/>
        </p:nvCxnSpPr>
        <p:spPr>
          <a:xfrm>
            <a:off x="1070671" y="483326"/>
            <a:ext cx="0" cy="1515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42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sp>
        <p:nvSpPr>
          <p:cNvPr id="10" name="TextBox 9"/>
          <p:cNvSpPr txBox="1"/>
          <p:nvPr/>
        </p:nvSpPr>
        <p:spPr>
          <a:xfrm>
            <a:off x="927847" y="1609827"/>
            <a:ext cx="10336306" cy="584775"/>
          </a:xfrm>
          <a:prstGeom prst="rect">
            <a:avLst/>
          </a:prstGeom>
          <a:noFill/>
        </p:spPr>
        <p:txBody>
          <a:bodyPr wrap="square" rtlCol="0">
            <a:spAutoFit/>
          </a:bodyPr>
          <a:lstStyle/>
          <a:p>
            <a:r>
              <a:rPr lang="ru-RU" sz="3200" b="1" dirty="0"/>
              <a:t>Расширение с запасом: на сколько или во сколько раз? </a:t>
            </a:r>
          </a:p>
        </p:txBody>
      </p:sp>
      <p:graphicFrame>
        <p:nvGraphicFramePr>
          <p:cNvPr id="11" name="Таблица 10"/>
          <p:cNvGraphicFramePr>
            <a:graphicFrameLocks noGrp="1"/>
          </p:cNvGraphicFramePr>
          <p:nvPr>
            <p:extLst>
              <p:ext uri="{D42A27DB-BD31-4B8C-83A1-F6EECF244321}">
                <p14:modId xmlns:p14="http://schemas.microsoft.com/office/powerpoint/2010/main" val="2225901984"/>
              </p:ext>
            </p:extLst>
          </p:nvPr>
        </p:nvGraphicFramePr>
        <p:xfrm>
          <a:off x="4099907" y="3739047"/>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Левая фигурная скобка 11"/>
          <p:cNvSpPr/>
          <p:nvPr/>
        </p:nvSpPr>
        <p:spPr>
          <a:xfrm rot="16200000">
            <a:off x="5913281" y="2370487"/>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Левая фигурная скобка 12"/>
          <p:cNvSpPr/>
          <p:nvPr/>
        </p:nvSpPr>
        <p:spPr>
          <a:xfrm rot="5400000">
            <a:off x="5069097" y="2317710"/>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p:cNvSpPr txBox="1"/>
          <p:nvPr/>
        </p:nvSpPr>
        <p:spPr>
          <a:xfrm>
            <a:off x="5586297" y="4714798"/>
            <a:ext cx="974882" cy="369332"/>
          </a:xfrm>
          <a:prstGeom prst="rect">
            <a:avLst/>
          </a:prstGeom>
          <a:noFill/>
        </p:spPr>
        <p:txBody>
          <a:bodyPr wrap="none" rtlCol="0">
            <a:spAutoFit/>
          </a:bodyPr>
          <a:lstStyle/>
          <a:p>
            <a:r>
              <a:rPr lang="ru-RU" dirty="0"/>
              <a:t>Ёмкость</a:t>
            </a:r>
          </a:p>
        </p:txBody>
      </p:sp>
      <p:sp>
        <p:nvSpPr>
          <p:cNvPr id="15" name="TextBox 14"/>
          <p:cNvSpPr txBox="1"/>
          <p:nvPr/>
        </p:nvSpPr>
        <p:spPr>
          <a:xfrm>
            <a:off x="4842962" y="2796996"/>
            <a:ext cx="904415" cy="369332"/>
          </a:xfrm>
          <a:prstGeom prst="rect">
            <a:avLst/>
          </a:prstGeom>
          <a:noFill/>
        </p:spPr>
        <p:txBody>
          <a:bodyPr wrap="none" rtlCol="0">
            <a:spAutoFit/>
          </a:bodyPr>
          <a:lstStyle/>
          <a:p>
            <a:r>
              <a:rPr lang="ru-RU" dirty="0"/>
              <a:t>Размер</a:t>
            </a:r>
          </a:p>
        </p:txBody>
      </p:sp>
    </p:spTree>
    <p:extLst>
      <p:ext uri="{BB962C8B-B14F-4D97-AF65-F5344CB8AC3E}">
        <p14:creationId xmlns:p14="http://schemas.microsoft.com/office/powerpoint/2010/main" val="372405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3613" y="4490246"/>
            <a:ext cx="10816761" cy="830997"/>
          </a:xfrm>
          <a:prstGeom prst="rect">
            <a:avLst/>
          </a:prstGeom>
        </p:spPr>
        <p:txBody>
          <a:bodyPr wrap="square">
            <a:spAutoFit/>
          </a:bodyPr>
          <a:lstStyle/>
          <a:p>
            <a:pPr lvl="1" algn="just"/>
            <a:r>
              <a:rPr lang="ru-RU" sz="2400" dirty="0"/>
              <a:t>При поступлении (∆+1) элемента потребуется создать новый массив ёмкости =</a:t>
            </a:r>
            <a:r>
              <a:rPr lang="en-US" sz="2400" dirty="0"/>
              <a:t>[</a:t>
            </a:r>
            <a:r>
              <a:rPr lang="ru-RU" sz="2400" dirty="0"/>
              <a:t>∆+ ∆</a:t>
            </a:r>
            <a:r>
              <a:rPr lang="en-US" sz="2400" dirty="0"/>
              <a:t>]</a:t>
            </a:r>
            <a:r>
              <a:rPr lang="ru-RU" sz="2400" dirty="0"/>
              <a:t>и перенести все данные в него, затем уже сохранить новый элемент.</a:t>
            </a:r>
          </a:p>
        </p:txBody>
      </p:sp>
      <p:sp>
        <p:nvSpPr>
          <p:cNvPr id="9" name="TextBox 8"/>
          <p:cNvSpPr txBox="1"/>
          <p:nvPr/>
        </p:nvSpPr>
        <p:spPr>
          <a:xfrm>
            <a:off x="259724" y="91639"/>
            <a:ext cx="9724735" cy="1200329"/>
          </a:xfrm>
          <a:prstGeom prst="rect">
            <a:avLst/>
          </a:prstGeom>
          <a:solidFill>
            <a:schemeClr val="accent6">
              <a:lumMod val="20000"/>
              <a:lumOff val="80000"/>
            </a:schemeClr>
          </a:solidFill>
        </p:spPr>
        <p:txBody>
          <a:bodyPr wrap="square" rtlCol="0">
            <a:spAutoFit/>
          </a:bodyPr>
          <a:lstStyle/>
          <a:p>
            <a:pPr lvl="1"/>
            <a:r>
              <a:rPr lang="ru-RU" sz="2400" b="1" dirty="0"/>
              <a:t>Расширение на </a:t>
            </a:r>
            <a:r>
              <a:rPr lang="el-GR" sz="2400" b="1" dirty="0"/>
              <a:t>Δ</a:t>
            </a:r>
            <a:r>
              <a:rPr lang="ru-RU" sz="2400" b="1" dirty="0"/>
              <a:t>: </a:t>
            </a:r>
          </a:p>
          <a:p>
            <a:pPr lvl="2"/>
            <a:r>
              <a:rPr lang="ru-RU" sz="2400" dirty="0"/>
              <a:t>будем каждый раз расширять массив не на один элемент, а сразу на ∆ элементов (∆ &gt; 1).</a:t>
            </a:r>
            <a:endParaRPr lang="ru-RU" sz="2800" dirty="0"/>
          </a:p>
        </p:txBody>
      </p:sp>
      <p:graphicFrame>
        <p:nvGraphicFramePr>
          <p:cNvPr id="11" name="Таблица 10"/>
          <p:cNvGraphicFramePr>
            <a:graphicFrameLocks noGrp="1"/>
          </p:cNvGraphicFramePr>
          <p:nvPr>
            <p:extLst>
              <p:ext uri="{D42A27DB-BD31-4B8C-83A1-F6EECF244321}">
                <p14:modId xmlns:p14="http://schemas.microsoft.com/office/powerpoint/2010/main" val="2924011319"/>
              </p:ext>
            </p:extLst>
          </p:nvPr>
        </p:nvGraphicFramePr>
        <p:xfrm>
          <a:off x="4620676" y="2611025"/>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1269709807"/>
              </p:ext>
            </p:extLst>
          </p:nvPr>
        </p:nvGraphicFramePr>
        <p:xfrm>
          <a:off x="4624026" y="4071993"/>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991991677"/>
              </p:ext>
            </p:extLst>
          </p:nvPr>
        </p:nvGraphicFramePr>
        <p:xfrm>
          <a:off x="4620676" y="5960746"/>
          <a:ext cx="3339488" cy="365760"/>
        </p:xfrm>
        <a:graphic>
          <a:graphicData uri="http://schemas.openxmlformats.org/drawingml/2006/table">
            <a:tbl>
              <a:tblPr firstRow="1" bandRow="1">
                <a:tableStyleId>{5C22544A-7EE6-4342-B048-85BDC9FD1C3A}</a:tableStyleId>
              </a:tblPr>
              <a:tblGrid>
                <a:gridCol w="417436">
                  <a:extLst>
                    <a:ext uri="{9D8B030D-6E8A-4147-A177-3AD203B41FA5}">
                      <a16:colId xmlns:a16="http://schemas.microsoft.com/office/drawing/2014/main" val="20000"/>
                    </a:ext>
                  </a:extLst>
                </a:gridCol>
                <a:gridCol w="417436">
                  <a:extLst>
                    <a:ext uri="{9D8B030D-6E8A-4147-A177-3AD203B41FA5}">
                      <a16:colId xmlns:a16="http://schemas.microsoft.com/office/drawing/2014/main" val="20001"/>
                    </a:ext>
                  </a:extLst>
                </a:gridCol>
                <a:gridCol w="417436">
                  <a:extLst>
                    <a:ext uri="{9D8B030D-6E8A-4147-A177-3AD203B41FA5}">
                      <a16:colId xmlns:a16="http://schemas.microsoft.com/office/drawing/2014/main" val="20002"/>
                    </a:ext>
                  </a:extLst>
                </a:gridCol>
                <a:gridCol w="417436">
                  <a:extLst>
                    <a:ext uri="{9D8B030D-6E8A-4147-A177-3AD203B41FA5}">
                      <a16:colId xmlns:a16="http://schemas.microsoft.com/office/drawing/2014/main" val="20003"/>
                    </a:ext>
                  </a:extLst>
                </a:gridCol>
                <a:gridCol w="417436">
                  <a:extLst>
                    <a:ext uri="{9D8B030D-6E8A-4147-A177-3AD203B41FA5}">
                      <a16:colId xmlns:a16="http://schemas.microsoft.com/office/drawing/2014/main" val="20004"/>
                    </a:ext>
                  </a:extLst>
                </a:gridCol>
                <a:gridCol w="417436">
                  <a:extLst>
                    <a:ext uri="{9D8B030D-6E8A-4147-A177-3AD203B41FA5}">
                      <a16:colId xmlns:a16="http://schemas.microsoft.com/office/drawing/2014/main" val="20005"/>
                    </a:ext>
                  </a:extLst>
                </a:gridCol>
                <a:gridCol w="417436">
                  <a:extLst>
                    <a:ext uri="{9D8B030D-6E8A-4147-A177-3AD203B41FA5}">
                      <a16:colId xmlns:a16="http://schemas.microsoft.com/office/drawing/2014/main" val="20006"/>
                    </a:ext>
                  </a:extLst>
                </a:gridCol>
                <a:gridCol w="417436">
                  <a:extLst>
                    <a:ext uri="{9D8B030D-6E8A-4147-A177-3AD203B41FA5}">
                      <a16:colId xmlns:a16="http://schemas.microsoft.com/office/drawing/2014/main" val="20007"/>
                    </a:ext>
                  </a:extLst>
                </a:gridCol>
              </a:tblGrid>
              <a:tr h="295732">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n>
                            <a:solidFill>
                              <a:schemeClr val="tx1"/>
                            </a:solidFill>
                          </a:ln>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882586667"/>
              </p:ext>
            </p:extLst>
          </p:nvPr>
        </p:nvGraphicFramePr>
        <p:xfrm>
          <a:off x="4620676" y="5373736"/>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Прямая со стрелкой 16"/>
          <p:cNvCxnSpPr/>
          <p:nvPr/>
        </p:nvCxnSpPr>
        <p:spPr>
          <a:xfrm>
            <a:off x="4848971"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5246697"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682518"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6035640"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23613" y="1535998"/>
            <a:ext cx="10410792" cy="830997"/>
          </a:xfrm>
          <a:prstGeom prst="rect">
            <a:avLst/>
          </a:prstGeom>
        </p:spPr>
        <p:txBody>
          <a:bodyPr wrap="square">
            <a:spAutoFit/>
          </a:bodyPr>
          <a:lstStyle/>
          <a:p>
            <a:pPr lvl="1"/>
            <a:r>
              <a:rPr lang="ru-RU" sz="2400" dirty="0"/>
              <a:t>При добавлении первого элемента сразу будет выделен массив ёмкости ∆ и в него будет занесён первый элемент.                                              </a:t>
            </a:r>
          </a:p>
        </p:txBody>
      </p:sp>
      <p:sp>
        <p:nvSpPr>
          <p:cNvPr id="16" name="Прямоугольник 15"/>
          <p:cNvSpPr/>
          <p:nvPr/>
        </p:nvSpPr>
        <p:spPr>
          <a:xfrm>
            <a:off x="324660" y="3247384"/>
            <a:ext cx="10715715" cy="830997"/>
          </a:xfrm>
          <a:prstGeom prst="rect">
            <a:avLst/>
          </a:prstGeom>
        </p:spPr>
        <p:txBody>
          <a:bodyPr wrap="square">
            <a:spAutoFit/>
          </a:bodyPr>
          <a:lstStyle/>
          <a:p>
            <a:pPr lvl="1" algn="just"/>
            <a:r>
              <a:rPr lang="ru-RU" sz="2400" dirty="0"/>
              <a:t>Последующие</a:t>
            </a:r>
            <a:r>
              <a:rPr lang="en-US" sz="2400" dirty="0"/>
              <a:t> </a:t>
            </a:r>
            <a:r>
              <a:rPr lang="ru-RU" sz="2400" dirty="0"/>
              <a:t>(2</a:t>
            </a:r>
            <a:r>
              <a:rPr lang="en-US" sz="2400" dirty="0"/>
              <a:t>-</a:t>
            </a:r>
            <a:r>
              <a:rPr lang="ru-RU" sz="2400" dirty="0"/>
              <a:t>й, 3-й, … ,∆-1,</a:t>
            </a:r>
            <a:r>
              <a:rPr lang="en-US" sz="2400" dirty="0"/>
              <a:t> </a:t>
            </a:r>
            <a:r>
              <a:rPr lang="ru-RU" sz="2400" dirty="0"/>
              <a:t>∆) элементы будут добавлены легко и быстро,  так как не потребуется выполнять операции пере выделения памяти.</a:t>
            </a:r>
          </a:p>
        </p:txBody>
      </p:sp>
      <p:sp>
        <p:nvSpPr>
          <p:cNvPr id="21" name="TextBox 20"/>
          <p:cNvSpPr txBox="1"/>
          <p:nvPr/>
        </p:nvSpPr>
        <p:spPr>
          <a:xfrm>
            <a:off x="11142211" y="6401171"/>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22" name="Рисунок 21" descr="png..png"/>
          <p:cNvPicPr>
            <a:picLocks noChangeAspect="1"/>
          </p:cNvPicPr>
          <p:nvPr/>
        </p:nvPicPr>
        <p:blipFill>
          <a:blip r:embed="rId2" cstate="print"/>
          <a:srcRect r="82957"/>
          <a:stretch>
            <a:fillRect/>
          </a:stretch>
        </p:blipFill>
        <p:spPr>
          <a:xfrm>
            <a:off x="10917826" y="6199325"/>
            <a:ext cx="259107" cy="386512"/>
          </a:xfrm>
          <a:prstGeom prst="rect">
            <a:avLst/>
          </a:prstGeom>
        </p:spPr>
      </p:pic>
      <p:sp>
        <p:nvSpPr>
          <p:cNvPr id="2" name="Прямоугольник 1"/>
          <p:cNvSpPr/>
          <p:nvPr/>
        </p:nvSpPr>
        <p:spPr>
          <a:xfrm>
            <a:off x="3951049" y="2624785"/>
            <a:ext cx="546945" cy="369332"/>
          </a:xfrm>
          <a:prstGeom prst="rect">
            <a:avLst/>
          </a:prstGeom>
        </p:spPr>
        <p:txBody>
          <a:bodyPr wrap="none">
            <a:spAutoFit/>
          </a:bodyPr>
          <a:lstStyle/>
          <a:p>
            <a:r>
              <a:rPr lang="ru-RU" dirty="0"/>
              <a:t>∆=4</a:t>
            </a:r>
          </a:p>
        </p:txBody>
      </p:sp>
    </p:spTree>
    <p:extLst>
      <p:ext uri="{BB962C8B-B14F-4D97-AF65-F5344CB8AC3E}">
        <p14:creationId xmlns:p14="http://schemas.microsoft.com/office/powerpoint/2010/main" val="14392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2452466601"/>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305493">
                  <a:extLst>
                    <a:ext uri="{9D8B030D-6E8A-4147-A177-3AD203B41FA5}">
                      <a16:colId xmlns:a16="http://schemas.microsoft.com/office/drawing/2014/main" val="20000"/>
                    </a:ext>
                  </a:extLst>
                </a:gridCol>
                <a:gridCol w="3039183">
                  <a:extLst>
                    <a:ext uri="{9D8B030D-6E8A-4147-A177-3AD203B41FA5}">
                      <a16:colId xmlns:a16="http://schemas.microsoft.com/office/drawing/2014/main" val="20001"/>
                    </a:ext>
                  </a:extLst>
                </a:gridCol>
                <a:gridCol w="3039183">
                  <a:extLst>
                    <a:ext uri="{9D8B030D-6E8A-4147-A177-3AD203B41FA5}">
                      <a16:colId xmlns:a16="http://schemas.microsoft.com/office/drawing/2014/main"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solidFill>
                            <a:schemeClr val="tx1"/>
                          </a:solidFill>
                        </a:rPr>
                        <a:t>1, 2,…, </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817">
                <a:tc>
                  <a:txBody>
                    <a:bodyPr/>
                    <a:lstStyle/>
                    <a:p>
                      <a:pPr algn="ct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2</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1" dirty="0">
                          <a:solidFill>
                            <a:schemeClr val="tx1"/>
                          </a:solidFill>
                        </a:rPr>
                        <a:t>Δ</a:t>
                      </a:r>
                      <a:r>
                        <a:rPr lang="ru-RU" sz="2000" b="1" dirty="0">
                          <a:solidFill>
                            <a:schemeClr val="tx1"/>
                          </a:solidFill>
                        </a:rPr>
                        <a:t>+2, … ,</a:t>
                      </a:r>
                      <a:r>
                        <a:rPr lang="ru-RU" sz="2000" b="1" dirty="0"/>
                        <a:t> 2</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2</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25">
                <a:tc>
                  <a:txBody>
                    <a:bodyPr/>
                    <a:lstStyle/>
                    <a:p>
                      <a:pPr algn="ctr"/>
                      <a:r>
                        <a:rPr lang="ru-RU" sz="2000" b="1" dirty="0"/>
                        <a:t>2</a:t>
                      </a: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solidFill>
                            <a:srgbClr val="FF0000"/>
                          </a:solidFill>
                        </a:rPr>
                        <a:t>2</a:t>
                      </a: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3</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22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2</a:t>
                      </a:r>
                      <a:r>
                        <a:rPr lang="el-GR" sz="2000" b="1" dirty="0">
                          <a:solidFill>
                            <a:schemeClr val="tx1"/>
                          </a:solidFill>
                        </a:rPr>
                        <a:t>Δ</a:t>
                      </a:r>
                      <a:r>
                        <a:rPr lang="ru-RU" sz="2000" b="1" dirty="0">
                          <a:solidFill>
                            <a:schemeClr val="tx1"/>
                          </a:solidFill>
                        </a:rPr>
                        <a:t>+2,…,3</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3</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3</a:t>
                      </a: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rPr>
                        <a:t>3</a:t>
                      </a: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4</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(k-1)</a:t>
                      </a:r>
                      <a:r>
                        <a:rPr lang="el-GR" sz="2000" b="1" dirty="0">
                          <a:solidFill>
                            <a:schemeClr val="tx1"/>
                          </a:solidFill>
                        </a:rPr>
                        <a:t> Δ</a:t>
                      </a:r>
                      <a:r>
                        <a:rPr lang="en-US"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rPr>
                        <a:t>(k-1)</a:t>
                      </a:r>
                      <a:r>
                        <a:rPr lang="el-GR" sz="2000" b="1" dirty="0">
                          <a:solidFill>
                            <a:srgbClr val="FF0000"/>
                          </a:solidFill>
                        </a:rPr>
                        <a:t> 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dk1"/>
                          </a:solidFill>
                        </a:rPr>
                        <a:t>k</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911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(k-1)</a:t>
                      </a:r>
                      <a:r>
                        <a:rPr lang="el-GR" sz="1800" b="1" dirty="0">
                          <a:solidFill>
                            <a:schemeClr val="tx1"/>
                          </a:solidFill>
                        </a:rPr>
                        <a:t> Δ</a:t>
                      </a:r>
                      <a:r>
                        <a:rPr lang="en-US" sz="1800" b="1" dirty="0">
                          <a:solidFill>
                            <a:schemeClr val="tx1"/>
                          </a:solidFill>
                        </a:rPr>
                        <a:t>+2,</a:t>
                      </a:r>
                      <a:r>
                        <a:rPr lang="en-US" sz="1800" b="1" baseline="0" dirty="0">
                          <a:solidFill>
                            <a:schemeClr val="tx1"/>
                          </a:solidFill>
                        </a:rPr>
                        <a:t> …, k</a:t>
                      </a:r>
                      <a:r>
                        <a:rPr lang="el-GR" sz="1800" b="1" dirty="0">
                          <a:solidFill>
                            <a:schemeClr val="tx1"/>
                          </a:solidFill>
                        </a:rPr>
                        <a:t>Δ</a:t>
                      </a:r>
                      <a:endParaRPr lang="ru-RU"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dk1"/>
                          </a:solidFill>
                        </a:rPr>
                        <a:t>k</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199853727"/>
              </p:ext>
            </p:extLst>
          </p:nvPr>
        </p:nvGraphicFramePr>
        <p:xfrm>
          <a:off x="3023103" y="358419"/>
          <a:ext cx="3198760" cy="554887"/>
        </p:xfrm>
        <a:graphic>
          <a:graphicData uri="http://schemas.openxmlformats.org/presentationml/2006/ole">
            <mc:AlternateContent xmlns:mc="http://schemas.openxmlformats.org/markup-compatibility/2006">
              <mc:Choice xmlns:v="urn:schemas-microsoft-com:vml" Requires="v">
                <p:oleObj spid="_x0000_s85129" name="Equation" r:id="rId3" imgW="1244520" imgH="215640" progId="Equation.DSMT4">
                  <p:embed/>
                </p:oleObj>
              </mc:Choice>
              <mc:Fallback>
                <p:oleObj name="Equation" r:id="rId3" imgW="1244520" imgH="215640" progId="Equation.DSMT4">
                  <p:embed/>
                  <p:pic>
                    <p:nvPicPr>
                      <p:cNvPr id="0" name=""/>
                      <p:cNvPicPr/>
                      <p:nvPr/>
                    </p:nvPicPr>
                    <p:blipFill>
                      <a:blip r:embed="rId4"/>
                      <a:stretch>
                        <a:fillRect/>
                      </a:stretch>
                    </p:blipFill>
                    <p:spPr>
                      <a:xfrm>
                        <a:off x="3023103" y="358419"/>
                        <a:ext cx="3198760" cy="554887"/>
                      </a:xfrm>
                      <a:prstGeom prst="rect">
                        <a:avLst/>
                      </a:prstGeom>
                    </p:spPr>
                  </p:pic>
                </p:oleObj>
              </mc:Fallback>
            </mc:AlternateContent>
          </a:graphicData>
        </a:graphic>
      </p:graphicFrame>
      <p:sp>
        <p:nvSpPr>
          <p:cNvPr id="6" name="Правая фигурная скобка 5"/>
          <p:cNvSpPr/>
          <p:nvPr/>
        </p:nvSpPr>
        <p:spPr>
          <a:xfrm rot="5400000">
            <a:off x="9932306"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1" name="Правая фигурная скобка 10"/>
          <p:cNvSpPr/>
          <p:nvPr/>
        </p:nvSpPr>
        <p:spPr>
          <a:xfrm rot="5400000">
            <a:off x="9218626" y="19568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Правая фигурная скобка 11"/>
          <p:cNvSpPr/>
          <p:nvPr/>
        </p:nvSpPr>
        <p:spPr>
          <a:xfrm rot="5400000">
            <a:off x="9932306" y="239298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3" name="Правая фигурная скобка 12"/>
          <p:cNvSpPr/>
          <p:nvPr/>
        </p:nvSpPr>
        <p:spPr>
          <a:xfrm rot="5400000">
            <a:off x="9218627"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4" name="Правая фигурная скобка 13"/>
          <p:cNvSpPr/>
          <p:nvPr/>
        </p:nvSpPr>
        <p:spPr>
          <a:xfrm rot="5400000">
            <a:off x="9197866" y="336015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5" name="Правая фигурная скобка 14"/>
          <p:cNvSpPr/>
          <p:nvPr/>
        </p:nvSpPr>
        <p:spPr>
          <a:xfrm rot="5400000">
            <a:off x="9218630" y="152400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6" name="Правая фигурная скобка 15"/>
          <p:cNvSpPr/>
          <p:nvPr/>
        </p:nvSpPr>
        <p:spPr>
          <a:xfrm rot="5400000">
            <a:off x="9218628" y="242271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7" name="Правая фигурная скобка 16"/>
          <p:cNvSpPr/>
          <p:nvPr/>
        </p:nvSpPr>
        <p:spPr>
          <a:xfrm rot="5400000">
            <a:off x="9911545" y="335644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8" name="Правая фигурная скобка 17"/>
          <p:cNvSpPr/>
          <p:nvPr/>
        </p:nvSpPr>
        <p:spPr>
          <a:xfrm rot="5400000">
            <a:off x="10625223" y="336305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0" name="Правая фигурная скобка 19"/>
          <p:cNvSpPr/>
          <p:nvPr/>
        </p:nvSpPr>
        <p:spPr>
          <a:xfrm rot="5400000">
            <a:off x="9127951"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1" name="Правая фигурная скобка 20"/>
          <p:cNvSpPr/>
          <p:nvPr/>
        </p:nvSpPr>
        <p:spPr>
          <a:xfrm rot="5400000">
            <a:off x="9841630" y="380538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2" name="Правая фигурная скобка 21"/>
          <p:cNvSpPr/>
          <p:nvPr/>
        </p:nvSpPr>
        <p:spPr>
          <a:xfrm rot="5400000">
            <a:off x="10555309"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3" name="Правая фигурная скобка 22"/>
          <p:cNvSpPr/>
          <p:nvPr/>
        </p:nvSpPr>
        <p:spPr>
          <a:xfrm rot="5400000">
            <a:off x="9156763"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4" name="Правая фигурная скобка 23"/>
          <p:cNvSpPr/>
          <p:nvPr/>
        </p:nvSpPr>
        <p:spPr>
          <a:xfrm rot="5400000">
            <a:off x="9870442" y="428726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5" name="Правая фигурная скобка 24"/>
          <p:cNvSpPr/>
          <p:nvPr/>
        </p:nvSpPr>
        <p:spPr>
          <a:xfrm rot="5400000">
            <a:off x="10584121"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6" name="Правая фигурная скобка 25"/>
          <p:cNvSpPr/>
          <p:nvPr/>
        </p:nvSpPr>
        <p:spPr>
          <a:xfrm rot="5400000">
            <a:off x="11323897" y="429098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7" name="Правая фигурная скобка 26"/>
          <p:cNvSpPr/>
          <p:nvPr/>
        </p:nvSpPr>
        <p:spPr>
          <a:xfrm rot="5400000">
            <a:off x="9167205" y="523935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8" name="Правая фигурная скобка 27"/>
          <p:cNvSpPr/>
          <p:nvPr/>
        </p:nvSpPr>
        <p:spPr>
          <a:xfrm rot="5400000">
            <a:off x="11297799" y="5168660"/>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cxnSp>
        <p:nvCxnSpPr>
          <p:cNvPr id="30" name="Прямая со стрелкой 29"/>
          <p:cNvCxnSpPr/>
          <p:nvPr/>
        </p:nvCxnSpPr>
        <p:spPr>
          <a:xfrm>
            <a:off x="8983471" y="6116583"/>
            <a:ext cx="3204112" cy="111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p:cNvSpPr/>
          <p:nvPr/>
        </p:nvSpPr>
        <p:spPr>
          <a:xfrm>
            <a:off x="10155330" y="5798011"/>
            <a:ext cx="418704" cy="369332"/>
          </a:xfrm>
          <a:prstGeom prst="rect">
            <a:avLst/>
          </a:prstGeom>
        </p:spPr>
        <p:txBody>
          <a:bodyPr wrap="none">
            <a:spAutoFit/>
          </a:bodyPr>
          <a:lstStyle/>
          <a:p>
            <a:pPr lvl="0" algn="ctr">
              <a:defRPr/>
            </a:pPr>
            <a:r>
              <a:rPr lang="en-US" dirty="0">
                <a:solidFill>
                  <a:schemeClr val="dk1"/>
                </a:solidFill>
              </a:rPr>
              <a:t>k</a:t>
            </a:r>
            <a:r>
              <a:rPr lang="el-GR" dirty="0"/>
              <a:t>Δ</a:t>
            </a:r>
            <a:endParaRPr lang="ru-RU" dirty="0"/>
          </a:p>
        </p:txBody>
      </p:sp>
    </p:spTree>
    <p:extLst>
      <p:ext uri="{BB962C8B-B14F-4D97-AF65-F5344CB8AC3E}">
        <p14:creationId xmlns:p14="http://schemas.microsoft.com/office/powerpoint/2010/main" val="306737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3695060385"/>
              </p:ext>
            </p:extLst>
          </p:nvPr>
        </p:nvGraphicFramePr>
        <p:xfrm>
          <a:off x="300516" y="876778"/>
          <a:ext cx="3773456" cy="3818072"/>
        </p:xfrm>
        <a:graphic>
          <a:graphicData uri="http://schemas.openxmlformats.org/drawingml/2006/table">
            <a:tbl>
              <a:tblPr firstRow="1" bandRow="1">
                <a:tableStyleId>{5C22544A-7EE6-4342-B048-85BDC9FD1C3A}</a:tableStyleId>
              </a:tblPr>
              <a:tblGrid>
                <a:gridCol w="1037670">
                  <a:extLst>
                    <a:ext uri="{9D8B030D-6E8A-4147-A177-3AD203B41FA5}">
                      <a16:colId xmlns:a16="http://schemas.microsoft.com/office/drawing/2014/main" val="20000"/>
                    </a:ext>
                  </a:extLst>
                </a:gridCol>
                <a:gridCol w="1367893">
                  <a:extLst>
                    <a:ext uri="{9D8B030D-6E8A-4147-A177-3AD203B41FA5}">
                      <a16:colId xmlns:a16="http://schemas.microsoft.com/office/drawing/2014/main" val="20001"/>
                    </a:ext>
                  </a:extLst>
                </a:gridCol>
                <a:gridCol w="1367893">
                  <a:extLst>
                    <a:ext uri="{9D8B030D-6E8A-4147-A177-3AD203B41FA5}">
                      <a16:colId xmlns:a16="http://schemas.microsoft.com/office/drawing/2014/main" val="20002"/>
                    </a:ext>
                  </a:extLst>
                </a:gridCol>
              </a:tblGrid>
              <a:tr h="287095">
                <a:tc>
                  <a:txBody>
                    <a:bodyPr/>
                    <a:lstStyle/>
                    <a:p>
                      <a:pPr algn="ctr"/>
                      <a:r>
                        <a:rPr lang="ru-RU" sz="1400" b="0"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ёмкость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dirty="0">
                          <a:solidFill>
                            <a:schemeClr val="tx1"/>
                          </a:solidFill>
                        </a:rPr>
                        <a:t>1, 2,…, </a:t>
                      </a:r>
                      <a:r>
                        <a:rPr lang="el-GR" sz="1400" b="0" dirty="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7726">
                <a:tc>
                  <a:txBody>
                    <a:bodyPr/>
                    <a:lstStyle/>
                    <a:p>
                      <a:pPr algn="ct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2</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dirty="0">
                          <a:solidFill>
                            <a:schemeClr val="tx1"/>
                          </a:solidFill>
                        </a:rPr>
                        <a:t>Δ</a:t>
                      </a:r>
                      <a:r>
                        <a:rPr lang="ru-RU" sz="1400" b="0" dirty="0">
                          <a:solidFill>
                            <a:schemeClr val="tx1"/>
                          </a:solidFill>
                        </a:rPr>
                        <a:t>+2, … ,</a:t>
                      </a:r>
                      <a:r>
                        <a:rPr lang="ru-RU" sz="1400" dirty="0"/>
                        <a:t> 2</a:t>
                      </a:r>
                      <a:r>
                        <a:rPr lang="el-GR" sz="1400" b="0" dirty="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2</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7726">
                <a:tc>
                  <a:txBody>
                    <a:bodyPr/>
                    <a:lstStyle/>
                    <a:p>
                      <a:pPr algn="ctr"/>
                      <a:r>
                        <a:rPr lang="ru-RU" sz="1400" dirty="0"/>
                        <a:t>2</a:t>
                      </a: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solidFill>
                            <a:srgbClr val="FF0000"/>
                          </a:solidFill>
                        </a:rPr>
                        <a:t>2</a:t>
                      </a: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2</a:t>
                      </a:r>
                      <a:r>
                        <a:rPr lang="el-GR" sz="1400" b="0" dirty="0">
                          <a:solidFill>
                            <a:schemeClr val="tx1"/>
                          </a:solidFill>
                        </a:rPr>
                        <a:t>Δ</a:t>
                      </a:r>
                      <a:r>
                        <a:rPr lang="ru-RU" sz="1400" b="0" dirty="0">
                          <a:solidFill>
                            <a:schemeClr val="tx1"/>
                          </a:solidFill>
                        </a:rPr>
                        <a:t>+2,…,3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3</a:t>
                      </a: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3</a:t>
                      </a: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(k-1)</a:t>
                      </a:r>
                      <a:r>
                        <a:rPr lang="el-GR" sz="1400" b="0" dirty="0">
                          <a:solidFill>
                            <a:srgbClr val="FF0000"/>
                          </a:solidFill>
                        </a:rPr>
                        <a:t> 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10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+2,</a:t>
                      </a:r>
                      <a:r>
                        <a:rPr lang="en-US" sz="1400" b="0" baseline="0" dirty="0">
                          <a:solidFill>
                            <a:schemeClr val="tx1"/>
                          </a:solidFill>
                        </a:rPr>
                        <a:t> …, 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1516842157"/>
              </p:ext>
            </p:extLst>
          </p:nvPr>
        </p:nvGraphicFramePr>
        <p:xfrm>
          <a:off x="300516" y="249795"/>
          <a:ext cx="2861043" cy="377263"/>
        </p:xfrm>
        <a:graphic>
          <a:graphicData uri="http://schemas.openxmlformats.org/presentationml/2006/ole">
            <mc:AlternateContent xmlns:mc="http://schemas.openxmlformats.org/markup-compatibility/2006">
              <mc:Choice xmlns:v="urn:schemas-microsoft-com:vml" Requires="v">
                <p:oleObj spid="_x0000_s86428" name="Equation" r:id="rId3" imgW="1739880" imgH="228600" progId="Equation.DSMT4">
                  <p:embed/>
                </p:oleObj>
              </mc:Choice>
              <mc:Fallback>
                <p:oleObj name="Equation" r:id="rId3" imgW="1739880" imgH="228600" progId="Equation.DSMT4">
                  <p:embed/>
                  <p:pic>
                    <p:nvPicPr>
                      <p:cNvPr id="0" name=""/>
                      <p:cNvPicPr/>
                      <p:nvPr/>
                    </p:nvPicPr>
                    <p:blipFill>
                      <a:blip r:embed="rId4"/>
                      <a:stretch>
                        <a:fillRect/>
                      </a:stretch>
                    </p:blipFill>
                    <p:spPr>
                      <a:xfrm>
                        <a:off x="300516" y="249795"/>
                        <a:ext cx="2861043" cy="377263"/>
                      </a:xfrm>
                      <a:prstGeom prst="rect">
                        <a:avLst/>
                      </a:prstGeom>
                    </p:spPr>
                  </p:pic>
                </p:oleObj>
              </mc:Fallback>
            </mc:AlternateContent>
          </a:graphicData>
        </a:graphic>
      </p:graphicFrame>
      <p:graphicFrame>
        <p:nvGraphicFramePr>
          <p:cNvPr id="2" name="Объект 1"/>
          <p:cNvGraphicFramePr>
            <a:graphicFrameLocks noChangeAspect="1"/>
          </p:cNvGraphicFramePr>
          <p:nvPr>
            <p:extLst>
              <p:ext uri="{D42A27DB-BD31-4B8C-83A1-F6EECF244321}">
                <p14:modId xmlns:p14="http://schemas.microsoft.com/office/powerpoint/2010/main" val="2861255977"/>
              </p:ext>
            </p:extLst>
          </p:nvPr>
        </p:nvGraphicFramePr>
        <p:xfrm>
          <a:off x="4330101" y="876778"/>
          <a:ext cx="7210425" cy="1885950"/>
        </p:xfrm>
        <a:graphic>
          <a:graphicData uri="http://schemas.openxmlformats.org/presentationml/2006/ole">
            <mc:AlternateContent xmlns:mc="http://schemas.openxmlformats.org/markup-compatibility/2006">
              <mc:Choice xmlns:v="urn:schemas-microsoft-com:vml" Requires="v">
                <p:oleObj spid="_x0000_s86429" name="Equation" r:id="rId5" imgW="4800600" imgH="1257120" progId="Equation.DSMT4">
                  <p:embed/>
                </p:oleObj>
              </mc:Choice>
              <mc:Fallback>
                <p:oleObj name="Equation" r:id="rId5" imgW="4800600" imgH="1257120" progId="Equation.DSMT4">
                  <p:embed/>
                  <p:pic>
                    <p:nvPicPr>
                      <p:cNvPr id="0" name=""/>
                      <p:cNvPicPr/>
                      <p:nvPr/>
                    </p:nvPicPr>
                    <p:blipFill>
                      <a:blip r:embed="rId6"/>
                      <a:stretch>
                        <a:fillRect/>
                      </a:stretch>
                    </p:blipFill>
                    <p:spPr>
                      <a:xfrm>
                        <a:off x="4330101" y="876778"/>
                        <a:ext cx="7210425" cy="1885950"/>
                      </a:xfrm>
                      <a:prstGeom prst="rect">
                        <a:avLst/>
                      </a:prstGeom>
                    </p:spPr>
                  </p:pic>
                </p:oleObj>
              </mc:Fallback>
            </mc:AlternateContent>
          </a:graphicData>
        </a:graphic>
      </p:graphicFrame>
      <p:sp>
        <p:nvSpPr>
          <p:cNvPr id="4" name="TextBox 3"/>
          <p:cNvSpPr txBox="1"/>
          <p:nvPr/>
        </p:nvSpPr>
        <p:spPr>
          <a:xfrm>
            <a:off x="6212690" y="139167"/>
            <a:ext cx="3938899" cy="584775"/>
          </a:xfrm>
          <a:prstGeom prst="rect">
            <a:avLst/>
          </a:prstGeom>
          <a:noFill/>
        </p:spPr>
        <p:txBody>
          <a:bodyPr wrap="none" rtlCol="0">
            <a:spAutoFit/>
          </a:bodyPr>
          <a:lstStyle/>
          <a:p>
            <a:r>
              <a:rPr lang="ru-RU" sz="3200" b="1" dirty="0"/>
              <a:t>«Лишние» операции</a:t>
            </a:r>
          </a:p>
        </p:txBody>
      </p:sp>
      <p:graphicFrame>
        <p:nvGraphicFramePr>
          <p:cNvPr id="29" name="Объект 28"/>
          <p:cNvGraphicFramePr>
            <a:graphicFrameLocks noChangeAspect="1"/>
          </p:cNvGraphicFramePr>
          <p:nvPr>
            <p:extLst>
              <p:ext uri="{D42A27DB-BD31-4B8C-83A1-F6EECF244321}">
                <p14:modId xmlns:p14="http://schemas.microsoft.com/office/powerpoint/2010/main" val="780861286"/>
              </p:ext>
            </p:extLst>
          </p:nvPr>
        </p:nvGraphicFramePr>
        <p:xfrm>
          <a:off x="4338916" y="3460915"/>
          <a:ext cx="7208838" cy="1962150"/>
        </p:xfrm>
        <a:graphic>
          <a:graphicData uri="http://schemas.openxmlformats.org/presentationml/2006/ole">
            <mc:AlternateContent xmlns:mc="http://schemas.openxmlformats.org/markup-compatibility/2006">
              <mc:Choice xmlns:v="urn:schemas-microsoft-com:vml" Requires="v">
                <p:oleObj spid="_x0000_s86430" name="Equation" r:id="rId7" imgW="4800600" imgH="1307880" progId="Equation.DSMT4">
                  <p:embed/>
                </p:oleObj>
              </mc:Choice>
              <mc:Fallback>
                <p:oleObj name="Equation" r:id="rId7" imgW="4800600" imgH="1307880" progId="Equation.DSMT4">
                  <p:embed/>
                  <p:pic>
                    <p:nvPicPr>
                      <p:cNvPr id="0" name=""/>
                      <p:cNvPicPr/>
                      <p:nvPr/>
                    </p:nvPicPr>
                    <p:blipFill>
                      <a:blip r:embed="rId8"/>
                      <a:stretch>
                        <a:fillRect/>
                      </a:stretch>
                    </p:blipFill>
                    <p:spPr>
                      <a:xfrm>
                        <a:off x="4338916" y="3460915"/>
                        <a:ext cx="7208838" cy="1962150"/>
                      </a:xfrm>
                      <a:prstGeom prst="rect">
                        <a:avLst/>
                      </a:prstGeom>
                    </p:spPr>
                  </p:pic>
                </p:oleObj>
              </mc:Fallback>
            </mc:AlternateContent>
          </a:graphicData>
        </a:graphic>
      </p:graphicFrame>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9" cstate="print"/>
          <a:srcRect r="82957"/>
          <a:stretch>
            <a:fillRect/>
          </a:stretch>
        </p:blipFill>
        <p:spPr>
          <a:xfrm>
            <a:off x="10933610" y="6425188"/>
            <a:ext cx="259107" cy="386512"/>
          </a:xfrm>
          <a:prstGeom prst="rect">
            <a:avLst/>
          </a:prstGeom>
        </p:spPr>
      </p:pic>
      <p:cxnSp>
        <p:nvCxnSpPr>
          <p:cNvPr id="7" name="Прямая соединительная линия 6"/>
          <p:cNvCxnSpPr/>
          <p:nvPr/>
        </p:nvCxnSpPr>
        <p:spPr>
          <a:xfrm>
            <a:off x="4552856" y="2855527"/>
            <a:ext cx="72793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0101" y="590251"/>
            <a:ext cx="1513299" cy="369332"/>
          </a:xfrm>
          <a:prstGeom prst="rect">
            <a:avLst/>
          </a:prstGeom>
          <a:noFill/>
        </p:spPr>
        <p:txBody>
          <a:bodyPr wrap="none" rtlCol="0">
            <a:spAutoFit/>
          </a:bodyPr>
          <a:lstStyle/>
          <a:p>
            <a:r>
              <a:rPr lang="ru-RU" u="sng" dirty="0"/>
              <a:t>оценка снизу</a:t>
            </a:r>
          </a:p>
        </p:txBody>
      </p:sp>
      <p:sp>
        <p:nvSpPr>
          <p:cNvPr id="13" name="TextBox 12"/>
          <p:cNvSpPr txBox="1"/>
          <p:nvPr/>
        </p:nvSpPr>
        <p:spPr>
          <a:xfrm>
            <a:off x="4330101" y="3091583"/>
            <a:ext cx="1582741" cy="369332"/>
          </a:xfrm>
          <a:prstGeom prst="rect">
            <a:avLst/>
          </a:prstGeom>
          <a:noFill/>
        </p:spPr>
        <p:txBody>
          <a:bodyPr wrap="none" rtlCol="0">
            <a:spAutoFit/>
          </a:bodyPr>
          <a:lstStyle/>
          <a:p>
            <a:r>
              <a:rPr lang="ru-RU" u="sng" dirty="0"/>
              <a:t>оценка сверху</a:t>
            </a:r>
          </a:p>
        </p:txBody>
      </p:sp>
    </p:spTree>
    <p:extLst>
      <p:ext uri="{BB962C8B-B14F-4D97-AF65-F5344CB8AC3E}">
        <p14:creationId xmlns:p14="http://schemas.microsoft.com/office/powerpoint/2010/main" val="7072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a:off x="379291" y="138092"/>
            <a:ext cx="8442690" cy="830997"/>
            <a:chOff x="394359" y="146000"/>
            <a:chExt cx="8442690" cy="830997"/>
          </a:xfrm>
        </p:grpSpPr>
        <p:sp>
          <p:nvSpPr>
            <p:cNvPr id="2" name="TextBox 1"/>
            <p:cNvSpPr txBox="1"/>
            <p:nvPr/>
          </p:nvSpPr>
          <p:spPr>
            <a:xfrm>
              <a:off x="394359" y="146000"/>
              <a:ext cx="8442690" cy="830997"/>
            </a:xfrm>
            <a:prstGeom prst="rect">
              <a:avLst/>
            </a:prstGeom>
            <a:solidFill>
              <a:schemeClr val="accent6">
                <a:lumMod val="20000"/>
                <a:lumOff val="80000"/>
              </a:schemeClr>
            </a:solidFill>
          </p:spPr>
          <p:txBody>
            <a:bodyPr wrap="square" rtlCol="0">
              <a:spAutoFit/>
            </a:bodyPr>
            <a:lstStyle/>
            <a:p>
              <a:r>
                <a:rPr lang="ru-RU" sz="2400" b="1" dirty="0"/>
                <a:t>Расширение в </a:t>
              </a:r>
              <a:r>
                <a:rPr lang="en-US" sz="2400" b="1" dirty="0"/>
                <a:t>[</a:t>
              </a:r>
              <a:r>
                <a:rPr lang="ru-RU" sz="2400" b="1" dirty="0"/>
                <a:t>α</a:t>
              </a:r>
              <a:r>
                <a:rPr lang="en-US" sz="2400" b="1" dirty="0"/>
                <a:t>]</a:t>
              </a:r>
              <a:r>
                <a:rPr lang="ru-RU" sz="2400" b="1" dirty="0"/>
                <a:t> раз : </a:t>
              </a:r>
            </a:p>
            <a:p>
              <a:r>
                <a:rPr lang="ru-RU" sz="2400" dirty="0"/>
                <a:t>«расширяем не на ∆ единиц», а «расширяем в         раз» (α &gt; 1)</a:t>
              </a:r>
              <a:endParaRPr lang="ru-RU" sz="28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04238577"/>
                </p:ext>
              </p:extLst>
            </p:nvPr>
          </p:nvGraphicFramePr>
          <p:xfrm>
            <a:off x="6606265" y="495071"/>
            <a:ext cx="527979" cy="443502"/>
          </p:xfrm>
          <a:graphic>
            <a:graphicData uri="http://schemas.openxmlformats.org/presentationml/2006/ole">
              <mc:AlternateContent xmlns:mc="http://schemas.openxmlformats.org/markup-compatibility/2006">
                <mc:Choice xmlns:v="urn:schemas-microsoft-com:vml" Requires="v">
                  <p:oleObj spid="_x0000_s87454" name="Equation" r:id="rId3" imgW="317160" imgH="266400" progId="Equation.DSMT4">
                    <p:embed/>
                  </p:oleObj>
                </mc:Choice>
                <mc:Fallback>
                  <p:oleObj name="Equation" r:id="rId3" imgW="317160" imgH="266400" progId="Equation.DSMT4">
                    <p:embed/>
                    <p:pic>
                      <p:nvPicPr>
                        <p:cNvPr id="0" name=""/>
                        <p:cNvPicPr/>
                        <p:nvPr/>
                      </p:nvPicPr>
                      <p:blipFill>
                        <a:blip r:embed="rId4"/>
                        <a:stretch>
                          <a:fillRect/>
                        </a:stretch>
                      </p:blipFill>
                      <p:spPr>
                        <a:xfrm>
                          <a:off x="6606265" y="495071"/>
                          <a:ext cx="527979" cy="443502"/>
                        </a:xfrm>
                        <a:prstGeom prst="rect">
                          <a:avLst/>
                        </a:prstGeom>
                      </p:spPr>
                    </p:pic>
                  </p:oleObj>
                </mc:Fallback>
              </mc:AlternateContent>
            </a:graphicData>
          </a:graphic>
        </p:graphicFrame>
      </p:grpSp>
      <p:grpSp>
        <p:nvGrpSpPr>
          <p:cNvPr id="14" name="Группа 13"/>
          <p:cNvGrpSpPr/>
          <p:nvPr/>
        </p:nvGrpSpPr>
        <p:grpSpPr>
          <a:xfrm>
            <a:off x="394359" y="1335743"/>
            <a:ext cx="5348519" cy="511498"/>
            <a:chOff x="394359" y="1335743"/>
            <a:chExt cx="5348519" cy="511498"/>
          </a:xfrm>
        </p:grpSpPr>
        <p:sp>
          <p:nvSpPr>
            <p:cNvPr id="3" name="TextBox 2"/>
            <p:cNvSpPr txBox="1"/>
            <p:nvPr/>
          </p:nvSpPr>
          <p:spPr>
            <a:xfrm>
              <a:off x="394359" y="1335743"/>
              <a:ext cx="5348519" cy="461665"/>
            </a:xfrm>
            <a:prstGeom prst="rect">
              <a:avLst/>
            </a:prstGeom>
            <a:noFill/>
          </p:spPr>
          <p:txBody>
            <a:bodyPr wrap="square" rtlCol="0">
              <a:spAutoFit/>
            </a:bodyPr>
            <a:lstStyle/>
            <a:p>
              <a:pPr lvl="1"/>
              <a:r>
                <a:rPr lang="ru-RU" sz="2400" dirty="0"/>
                <a:t>Предположим, что</a:t>
              </a:r>
              <a:endParaRPr lang="ru-RU"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974971077"/>
                </p:ext>
              </p:extLst>
            </p:nvPr>
          </p:nvGraphicFramePr>
          <p:xfrm>
            <a:off x="3581204" y="1354168"/>
            <a:ext cx="1915977" cy="493073"/>
          </p:xfrm>
          <a:graphic>
            <a:graphicData uri="http://schemas.openxmlformats.org/presentationml/2006/ole">
              <mc:AlternateContent xmlns:mc="http://schemas.openxmlformats.org/markup-compatibility/2006">
                <mc:Choice xmlns:v="urn:schemas-microsoft-com:vml" Requires="v">
                  <p:oleObj spid="_x0000_s87455" name="Equation" r:id="rId5" imgW="1333440" imgH="342720" progId="Equation.DSMT4">
                    <p:embed/>
                  </p:oleObj>
                </mc:Choice>
                <mc:Fallback>
                  <p:oleObj name="Equation" r:id="rId5" imgW="1333440" imgH="342720" progId="Equation.DSMT4">
                    <p:embed/>
                    <p:pic>
                      <p:nvPicPr>
                        <p:cNvPr id="0" name=""/>
                        <p:cNvPicPr/>
                        <p:nvPr/>
                      </p:nvPicPr>
                      <p:blipFill>
                        <a:blip r:embed="rId6"/>
                        <a:stretch>
                          <a:fillRect/>
                        </a:stretch>
                      </p:blipFill>
                      <p:spPr>
                        <a:xfrm>
                          <a:off x="3581204" y="1354168"/>
                          <a:ext cx="1915977" cy="493073"/>
                        </a:xfrm>
                        <a:prstGeom prst="rect">
                          <a:avLst/>
                        </a:prstGeom>
                        <a:noFill/>
                        <a:ln>
                          <a:noFill/>
                        </a:ln>
                      </p:spPr>
                    </p:pic>
                  </p:oleObj>
                </mc:Fallback>
              </mc:AlternateContent>
            </a:graphicData>
          </a:graphic>
        </p:graphicFrame>
      </p:grpSp>
      <p:sp>
        <p:nvSpPr>
          <p:cNvPr id="7" name="TextBox 6"/>
          <p:cNvSpPr txBox="1"/>
          <p:nvPr/>
        </p:nvSpPr>
        <p:spPr>
          <a:xfrm>
            <a:off x="394359" y="4995819"/>
            <a:ext cx="10910978" cy="1569660"/>
          </a:xfrm>
          <a:prstGeom prst="rect">
            <a:avLst/>
          </a:prstGeom>
          <a:noFill/>
        </p:spPr>
        <p:txBody>
          <a:bodyPr wrap="square" rtlCol="0">
            <a:spAutoFit/>
          </a:bodyPr>
          <a:lstStyle/>
          <a:p>
            <a:pPr lvl="1" algn="just"/>
            <a:r>
              <a:rPr lang="ru-RU" sz="2400" dirty="0"/>
              <a:t>Таким образом, можно сделать вывод, что при фиксированной константе α &gt; 1 общее число операций по перемещению данных в памяти, которые выполняются при последовательном добавлении </a:t>
            </a:r>
            <a:r>
              <a:rPr lang="ru-RU" sz="2400" i="1" dirty="0"/>
              <a:t>n</a:t>
            </a:r>
            <a:r>
              <a:rPr lang="ru-RU" sz="2400" dirty="0"/>
              <a:t> элементов, растёт линейно с ростом </a:t>
            </a:r>
            <a:r>
              <a:rPr lang="ru-RU" sz="2400" i="1" dirty="0"/>
              <a:t>n</a:t>
            </a:r>
            <a:r>
              <a:rPr lang="ru-RU" sz="2400" dirty="0"/>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2391691183"/>
              </p:ext>
            </p:extLst>
          </p:nvPr>
        </p:nvGraphicFramePr>
        <p:xfrm>
          <a:off x="698758" y="3030211"/>
          <a:ext cx="10799453" cy="1781933"/>
        </p:xfrm>
        <a:graphic>
          <a:graphicData uri="http://schemas.openxmlformats.org/presentationml/2006/ole">
            <mc:AlternateContent xmlns:mc="http://schemas.openxmlformats.org/markup-compatibility/2006">
              <mc:Choice xmlns:v="urn:schemas-microsoft-com:vml" Requires="v">
                <p:oleObj spid="_x0000_s87456" name="Equation" r:id="rId7" imgW="7302240" imgH="1206360" progId="Equation.DSMT4">
                  <p:embed/>
                </p:oleObj>
              </mc:Choice>
              <mc:Fallback>
                <p:oleObj name="Equation" r:id="rId7" imgW="7302240" imgH="1206360" progId="Equation.DSMT4">
                  <p:embed/>
                  <p:pic>
                    <p:nvPicPr>
                      <p:cNvPr id="0" name=""/>
                      <p:cNvPicPr/>
                      <p:nvPr/>
                    </p:nvPicPr>
                    <p:blipFill>
                      <a:blip r:embed="rId8"/>
                      <a:stretch>
                        <a:fillRect/>
                      </a:stretch>
                    </p:blipFill>
                    <p:spPr>
                      <a:xfrm>
                        <a:off x="698758" y="3030211"/>
                        <a:ext cx="10799453" cy="1781933"/>
                      </a:xfrm>
                      <a:prstGeom prst="rect">
                        <a:avLst/>
                      </a:prstGeom>
                      <a:noFill/>
                      <a:ln w="28575">
                        <a:noFill/>
                      </a:ln>
                    </p:spPr>
                  </p:pic>
                </p:oleObj>
              </mc:Fallback>
            </mc:AlternateContent>
          </a:graphicData>
        </a:graphic>
      </p:graphicFrame>
      <p:cxnSp>
        <p:nvCxnSpPr>
          <p:cNvPr id="11" name="Прямая со стрелкой 10"/>
          <p:cNvCxnSpPr/>
          <p:nvPr/>
        </p:nvCxnSpPr>
        <p:spPr>
          <a:xfrm flipH="1" flipV="1">
            <a:off x="9036424" y="2443226"/>
            <a:ext cx="1" cy="28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379291" y="1863604"/>
            <a:ext cx="5719194" cy="461665"/>
          </a:xfrm>
          <a:prstGeom prst="rect">
            <a:avLst/>
          </a:prstGeom>
        </p:spPr>
        <p:txBody>
          <a:bodyPr wrap="none">
            <a:spAutoFit/>
          </a:bodyPr>
          <a:lstStyle/>
          <a:p>
            <a:pPr lvl="1"/>
            <a:r>
              <a:rPr lang="ru-RU" sz="2400" dirty="0"/>
              <a:t>Начинаем работу с массива ёмкости 1.</a:t>
            </a:r>
            <a:endParaRPr lang="en-US" sz="2400" dirty="0"/>
          </a:p>
        </p:txBody>
      </p:sp>
      <p:sp>
        <p:nvSpPr>
          <p:cNvPr id="16" name="TextBox 15"/>
          <p:cNvSpPr txBox="1"/>
          <p:nvPr/>
        </p:nvSpPr>
        <p:spPr>
          <a:xfrm>
            <a:off x="379291" y="2439645"/>
            <a:ext cx="6664838" cy="461665"/>
          </a:xfrm>
          <a:prstGeom prst="rect">
            <a:avLst/>
          </a:prstGeom>
          <a:noFill/>
        </p:spPr>
        <p:txBody>
          <a:bodyPr wrap="none" rtlCol="0">
            <a:spAutoFit/>
          </a:bodyPr>
          <a:lstStyle/>
          <a:p>
            <a:pPr lvl="1"/>
            <a:r>
              <a:rPr lang="ru-RU" sz="2400" dirty="0"/>
              <a:t>Оценка сверху на число «лишних операций»:</a:t>
            </a:r>
          </a:p>
        </p:txBody>
      </p:sp>
      <p:sp>
        <p:nvSpPr>
          <p:cNvPr id="17" name="TextBox 1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8" name="Рисунок 17" descr="png..png"/>
          <p:cNvPicPr>
            <a:picLocks noChangeAspect="1"/>
          </p:cNvPicPr>
          <p:nvPr/>
        </p:nvPicPr>
        <p:blipFill>
          <a:blip r:embed="rId9"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5" name="Прямоугольник 4"/>
              <p:cNvSpPr/>
              <p:nvPr/>
            </p:nvSpPr>
            <p:spPr>
              <a:xfrm>
                <a:off x="7966514" y="1982057"/>
                <a:ext cx="32262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𝑥</m:t>
                      </m:r>
                      <m:r>
                        <a:rPr lang="ru-RU">
                          <a:latin typeface="Cambria Math" panose="02040503050406030204" pitchFamily="18" charset="0"/>
                        </a:rPr>
                        <m:t>−1&lt;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m:t>
                      </m:r>
                      <m:r>
                        <a:rPr lang="ru-RU" i="1">
                          <a:latin typeface="Cambria Math" panose="02040503050406030204" pitchFamily="18" charset="0"/>
                        </a:rPr>
                        <m:t>𝑥</m:t>
                      </m:r>
                      <m:r>
                        <a:rPr lang="ru-RU">
                          <a:latin typeface="Cambria Math" panose="02040503050406030204" pitchFamily="18" charset="0"/>
                        </a:rPr>
                        <m: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&lt;</m:t>
                      </m:r>
                      <m:r>
                        <a:rPr lang="ru-RU" i="1">
                          <a:latin typeface="Cambria Math" panose="02040503050406030204" pitchFamily="18" charset="0"/>
                        </a:rPr>
                        <m:t>𝑥</m:t>
                      </m:r>
                      <m:r>
                        <a:rPr lang="ru-RU">
                          <a:latin typeface="Cambria Math" panose="02040503050406030204" pitchFamily="18" charset="0"/>
                        </a:rPr>
                        <m:t>+1</m:t>
                      </m:r>
                    </m:oMath>
                  </m:oMathPara>
                </a14:m>
                <a:endParaRPr lang="ru-RU"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7966514" y="1982057"/>
                <a:ext cx="3226203" cy="369332"/>
              </a:xfrm>
              <a:prstGeom prst="rect">
                <a:avLst/>
              </a:prstGeom>
              <a:blipFill rotWithShape="0">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56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5310" y="206628"/>
            <a:ext cx="11057944" cy="1077218"/>
          </a:xfrm>
          <a:prstGeom prst="rect">
            <a:avLst/>
          </a:prstGeom>
        </p:spPr>
        <p:txBody>
          <a:bodyPr wrap="square">
            <a:spAutoFit/>
          </a:bodyPr>
          <a:lstStyle/>
          <a:p>
            <a:pPr algn="just"/>
            <a:r>
              <a:rPr lang="ru-RU" sz="2400" dirty="0"/>
              <a:t>Конкретная операция вставки каждого элемента осуществляется: </a:t>
            </a:r>
          </a:p>
          <a:p>
            <a:pPr lvl="1" algn="just"/>
            <a:r>
              <a:rPr lang="ru-RU" sz="2000" dirty="0"/>
              <a:t>или за константное время, когда в массиве есть свободная ёмкость</a:t>
            </a:r>
            <a:r>
              <a:rPr lang="en-US" sz="2000" dirty="0"/>
              <a:t>;</a:t>
            </a:r>
            <a:endParaRPr lang="ru-RU" sz="2000" dirty="0"/>
          </a:p>
          <a:p>
            <a:pPr lvl="1" algn="just"/>
            <a:r>
              <a:rPr lang="ru-RU" sz="2000" dirty="0"/>
              <a:t>или за линейное, когда свободного места нет и выполняется </a:t>
            </a:r>
            <a:r>
              <a:rPr lang="ru-RU" sz="2000" dirty="0" err="1"/>
              <a:t>реаллокация</a:t>
            </a:r>
            <a:r>
              <a:rPr lang="ru-RU" sz="2000" dirty="0"/>
              <a:t>.</a:t>
            </a:r>
          </a:p>
        </p:txBody>
      </p:sp>
      <p:sp>
        <p:nvSpPr>
          <p:cNvPr id="12" name="Прямоугольник 11"/>
          <p:cNvSpPr/>
          <p:nvPr/>
        </p:nvSpPr>
        <p:spPr>
          <a:xfrm>
            <a:off x="399585" y="5507935"/>
            <a:ext cx="11415132" cy="461665"/>
          </a:xfrm>
          <a:prstGeom prst="rect">
            <a:avLst/>
          </a:prstGeom>
          <a:solidFill>
            <a:schemeClr val="bg2"/>
          </a:solidFill>
        </p:spPr>
        <p:txBody>
          <a:bodyPr wrap="square">
            <a:spAutoFit/>
          </a:bodyPr>
          <a:lstStyle/>
          <a:p>
            <a:pPr algn="just"/>
            <a:r>
              <a:rPr lang="ru-RU" sz="2400" b="1" i="1" dirty="0" err="1"/>
              <a:t>Усреднённо</a:t>
            </a:r>
            <a:r>
              <a:rPr lang="ru-RU" sz="2400" dirty="0"/>
              <a:t> время вставки одного элемента в динамический массив </a:t>
            </a:r>
            <a:r>
              <a:rPr lang="ru-RU" sz="2400" b="1" dirty="0"/>
              <a:t>константное</a:t>
            </a:r>
            <a:r>
              <a:rPr lang="ru-RU" sz="2400" dirty="0"/>
              <a:t>.</a:t>
            </a:r>
          </a:p>
        </p:txBody>
      </p:sp>
      <p:sp>
        <p:nvSpPr>
          <p:cNvPr id="13" name="Прямоугольник 12"/>
          <p:cNvSpPr/>
          <p:nvPr/>
        </p:nvSpPr>
        <p:spPr>
          <a:xfrm>
            <a:off x="495310" y="1463187"/>
            <a:ext cx="11088254" cy="3375283"/>
          </a:xfrm>
          <a:prstGeom prst="rect">
            <a:avLst/>
          </a:prstGeom>
        </p:spPr>
        <p:txBody>
          <a:bodyPr wrap="square">
            <a:spAutoFit/>
          </a:bodyPr>
          <a:lstStyle/>
          <a:p>
            <a:pPr algn="just"/>
            <a:r>
              <a:rPr lang="ru-RU" sz="2400" dirty="0"/>
              <a:t>Для получения </a:t>
            </a:r>
            <a:r>
              <a:rPr lang="ru-RU" sz="2400" b="1" dirty="0"/>
              <a:t>усреднённой оценки некоторой операции</a:t>
            </a:r>
            <a:r>
              <a:rPr lang="ru-RU" sz="2400" dirty="0"/>
              <a:t> выполняют некоторое число раз эту операцию, считают суммарное затраченное время (в худшем случае) и делят это время на число выполненных операций. </a:t>
            </a:r>
          </a:p>
          <a:p>
            <a:pPr lvl="1" algn="just">
              <a:spcBef>
                <a:spcPts val="800"/>
              </a:spcBef>
              <a:spcAft>
                <a:spcPts val="800"/>
              </a:spcAft>
            </a:pPr>
            <a:r>
              <a:rPr lang="ru-RU" sz="2000" dirty="0"/>
              <a:t>Если следовать стратегии удвоения размера, то на добавление в динамический массив </a:t>
            </a:r>
            <a:r>
              <a:rPr lang="en-US" sz="2000" dirty="0"/>
              <a:t>k</a:t>
            </a:r>
            <a:r>
              <a:rPr lang="ru-RU" sz="2000" dirty="0"/>
              <a:t> элементов</a:t>
            </a:r>
            <a:r>
              <a:rPr lang="en-US" sz="2000" dirty="0"/>
              <a:t> </a:t>
            </a:r>
            <a:r>
              <a:rPr lang="ru-RU" sz="2000" dirty="0"/>
              <a:t>требуется затратить время O(</a:t>
            </a:r>
            <a:r>
              <a:rPr lang="en-US" sz="2000" dirty="0"/>
              <a:t>k</a:t>
            </a:r>
            <a:r>
              <a:rPr lang="ru-RU" sz="2000" dirty="0"/>
              <a:t>). Тогда усреднённая оценка трудоёмкости добавления одного элемента в динамический массив: </a:t>
            </a:r>
          </a:p>
          <a:p>
            <a:pPr algn="just"/>
            <a:endParaRPr lang="ru-RU" sz="2400" dirty="0"/>
          </a:p>
          <a:p>
            <a:pPr algn="just"/>
            <a:endParaRPr lang="ru-RU" sz="2400" dirty="0"/>
          </a:p>
          <a:p>
            <a:pPr lvl="1" algn="just"/>
            <a:r>
              <a:rPr lang="ru-RU" sz="2000" dirty="0"/>
              <a:t>В этом случае говорят, что O(1) — </a:t>
            </a:r>
            <a:r>
              <a:rPr lang="ru-RU" sz="2000" u="sng" dirty="0"/>
              <a:t>амортизированная оценка для операции вставки</a:t>
            </a:r>
            <a:r>
              <a:rPr lang="ru-RU" sz="2000" dirty="0"/>
              <a:t>. </a:t>
            </a:r>
          </a:p>
        </p:txBody>
      </p:sp>
      <p:graphicFrame>
        <p:nvGraphicFramePr>
          <p:cNvPr id="14" name="Объект 13"/>
          <p:cNvGraphicFramePr>
            <a:graphicFrameLocks noChangeAspect="1"/>
          </p:cNvGraphicFramePr>
          <p:nvPr>
            <p:extLst>
              <p:ext uri="{D42A27DB-BD31-4B8C-83A1-F6EECF244321}">
                <p14:modId xmlns:p14="http://schemas.microsoft.com/office/powerpoint/2010/main" val="3131386432"/>
              </p:ext>
            </p:extLst>
          </p:nvPr>
        </p:nvGraphicFramePr>
        <p:xfrm>
          <a:off x="4683119" y="3735300"/>
          <a:ext cx="1356318" cy="669352"/>
        </p:xfrm>
        <a:graphic>
          <a:graphicData uri="http://schemas.openxmlformats.org/presentationml/2006/ole">
            <mc:AlternateContent xmlns:mc="http://schemas.openxmlformats.org/markup-compatibility/2006">
              <mc:Choice xmlns:v="urn:schemas-microsoft-com:vml" Requires="v">
                <p:oleObj spid="_x0000_s89223" name="Equation" r:id="rId3" imgW="977760" imgH="482400" progId="Equation.DSMT4">
                  <p:embed/>
                </p:oleObj>
              </mc:Choice>
              <mc:Fallback>
                <p:oleObj name="Equation" r:id="rId3" imgW="977760" imgH="482400" progId="Equation.DSMT4">
                  <p:embed/>
                  <p:pic>
                    <p:nvPicPr>
                      <p:cNvPr id="0" name=""/>
                      <p:cNvPicPr/>
                      <p:nvPr/>
                    </p:nvPicPr>
                    <p:blipFill>
                      <a:blip r:embed="rId4"/>
                      <a:stretch>
                        <a:fillRect/>
                      </a:stretch>
                    </p:blipFill>
                    <p:spPr>
                      <a:xfrm>
                        <a:off x="4683119" y="3735300"/>
                        <a:ext cx="1356318" cy="669352"/>
                      </a:xfrm>
                      <a:prstGeom prst="rect">
                        <a:avLst/>
                      </a:prstGeom>
                      <a:solidFill>
                        <a:schemeClr val="bg2"/>
                      </a:solidFill>
                    </p:spPr>
                  </p:pic>
                </p:oleObj>
              </mc:Fallback>
            </mc:AlternateContent>
          </a:graphicData>
        </a:graphic>
      </p:graphicFrame>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cxnSp>
        <p:nvCxnSpPr>
          <p:cNvPr id="9" name="Прямая соединительная линия 8"/>
          <p:cNvCxnSpPr/>
          <p:nvPr/>
        </p:nvCxnSpPr>
        <p:spPr>
          <a:xfrm>
            <a:off x="871887" y="2731252"/>
            <a:ext cx="0" cy="2008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84485" y="1602638"/>
            <a:ext cx="4662720" cy="4000304"/>
          </a:xfrm>
          <a:prstGeom prst="rect">
            <a:avLst/>
          </a:prstGeom>
        </p:spPr>
      </p:pic>
      <p:sp>
        <p:nvSpPr>
          <p:cNvPr id="3" name="TextBox 2"/>
          <p:cNvSpPr txBox="1"/>
          <p:nvPr/>
        </p:nvSpPr>
        <p:spPr>
          <a:xfrm>
            <a:off x="1265418" y="256478"/>
            <a:ext cx="9313704" cy="954107"/>
          </a:xfrm>
          <a:prstGeom prst="rect">
            <a:avLst/>
          </a:prstGeom>
          <a:noFill/>
        </p:spPr>
        <p:txBody>
          <a:bodyPr wrap="none" rtlCol="0">
            <a:spAutoFit/>
          </a:bodyPr>
          <a:lstStyle/>
          <a:p>
            <a:pPr algn="ctr"/>
            <a:r>
              <a:rPr lang="ru-RU" sz="2800" dirty="0"/>
              <a:t>Пример реализации динамического массива </a:t>
            </a:r>
          </a:p>
          <a:p>
            <a:r>
              <a:rPr lang="ru-RU" sz="2800" dirty="0"/>
              <a:t>на базе статического с использованием стратегии удвоения</a:t>
            </a:r>
          </a:p>
        </p:txBody>
      </p:sp>
    </p:spTree>
    <p:extLst>
      <p:ext uri="{BB962C8B-B14F-4D97-AF65-F5344CB8AC3E}">
        <p14:creationId xmlns:p14="http://schemas.microsoft.com/office/powerpoint/2010/main" val="151592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45724" y="452487"/>
            <a:ext cx="8100551" cy="523220"/>
          </a:xfrm>
          <a:prstGeom prst="rect">
            <a:avLst/>
          </a:prstGeom>
          <a:noFill/>
        </p:spPr>
        <p:txBody>
          <a:bodyPr wrap="none" rtlCol="0">
            <a:spAutoFit/>
          </a:bodyPr>
          <a:lstStyle/>
          <a:p>
            <a:r>
              <a:rPr lang="ru-RU" sz="2800" b="1" dirty="0"/>
              <a:t>Применение динамических массивов на практике</a:t>
            </a:r>
          </a:p>
        </p:txBody>
      </p:sp>
      <p:sp>
        <p:nvSpPr>
          <p:cNvPr id="10" name="Прямоугольник 9"/>
          <p:cNvSpPr/>
          <p:nvPr/>
        </p:nvSpPr>
        <p:spPr>
          <a:xfrm>
            <a:off x="260807" y="1465903"/>
            <a:ext cx="11290940" cy="1384995"/>
          </a:xfrm>
          <a:prstGeom prst="rect">
            <a:avLst/>
          </a:prstGeom>
        </p:spPr>
        <p:txBody>
          <a:bodyPr wrap="square">
            <a:spAutoFit/>
          </a:bodyPr>
          <a:lstStyle/>
          <a:p>
            <a:pPr lvl="1" algn="just"/>
            <a:r>
              <a:rPr lang="ru-RU" sz="2800" dirty="0"/>
              <a:t>Динамические массивы очень удобны и широко используются на практике в прикладных задачах. С точки зрения скорости доступа к элементам они эквивалентны статическим массивам. </a:t>
            </a:r>
          </a:p>
        </p:txBody>
      </p:sp>
      <p:sp>
        <p:nvSpPr>
          <p:cNvPr id="2" name="Прямоугольник 1"/>
          <p:cNvSpPr/>
          <p:nvPr/>
        </p:nvSpPr>
        <p:spPr>
          <a:xfrm>
            <a:off x="747858" y="3749760"/>
            <a:ext cx="11186475" cy="1384995"/>
          </a:xfrm>
          <a:prstGeom prst="rect">
            <a:avLst/>
          </a:prstGeom>
        </p:spPr>
        <p:txBody>
          <a:bodyPr wrap="square">
            <a:spAutoFit/>
          </a:bodyPr>
          <a:lstStyle/>
          <a:p>
            <a:pPr algn="just">
              <a:spcBef>
                <a:spcPts val="800"/>
              </a:spcBef>
            </a:pPr>
            <a:r>
              <a:rPr lang="ru-RU" sz="2800" dirty="0"/>
              <a:t>Готовые реализации динамических массивов предоставляются стандартными библиотеками всех основных современных языков программирования.</a:t>
            </a:r>
          </a:p>
        </p:txBody>
      </p:sp>
    </p:spTree>
    <p:extLst>
      <p:ext uri="{BB962C8B-B14F-4D97-AF65-F5344CB8AC3E}">
        <p14:creationId xmlns:p14="http://schemas.microsoft.com/office/powerpoint/2010/main" val="270079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06077" y="118503"/>
            <a:ext cx="10281502" cy="1384995"/>
          </a:xfrm>
          <a:prstGeom prst="rect">
            <a:avLst/>
          </a:prstGeom>
        </p:spPr>
        <p:txBody>
          <a:bodyPr wrap="square">
            <a:spAutoFit/>
          </a:bodyPr>
          <a:lstStyle/>
          <a:p>
            <a:pPr algn="just"/>
            <a:r>
              <a:rPr lang="ru-RU" sz="2800" b="1" dirty="0">
                <a:solidFill>
                  <a:srgbClr val="0070C0"/>
                </a:solidFill>
              </a:rPr>
              <a:t>Структура данных </a:t>
            </a:r>
          </a:p>
          <a:p>
            <a:pPr algn="just"/>
            <a:r>
              <a:rPr lang="ru-RU" sz="2800" dirty="0"/>
              <a:t>представляет собой набор некоторым образом сгруппированных данных. </a:t>
            </a:r>
          </a:p>
        </p:txBody>
      </p:sp>
      <p:sp>
        <p:nvSpPr>
          <p:cNvPr id="7" name="Прямоугольник 6"/>
          <p:cNvSpPr/>
          <p:nvPr/>
        </p:nvSpPr>
        <p:spPr>
          <a:xfrm>
            <a:off x="1106077" y="3657933"/>
            <a:ext cx="9376529" cy="2144177"/>
          </a:xfrm>
          <a:prstGeom prst="rect">
            <a:avLst/>
          </a:prstGeom>
        </p:spPr>
        <p:txBody>
          <a:bodyPr wrap="square">
            <a:spAutoFit/>
          </a:bodyPr>
          <a:lstStyle/>
          <a:p>
            <a:pPr lvl="1"/>
            <a:r>
              <a:rPr lang="ru-RU" sz="2400" u="sng" dirty="0"/>
              <a:t>Примеры структур данных</a:t>
            </a:r>
          </a:p>
          <a:p>
            <a:pPr lvl="2">
              <a:spcAft>
                <a:spcPts val="800"/>
              </a:spcAft>
            </a:pPr>
            <a:r>
              <a:rPr lang="ru-RU" sz="2400" dirty="0">
                <a:solidFill>
                  <a:srgbClr val="0070C0"/>
                </a:solidFill>
              </a:rPr>
              <a:t>Массив</a:t>
            </a:r>
            <a:r>
              <a:rPr lang="ru-RU" sz="2400" dirty="0"/>
              <a:t> (</a:t>
            </a:r>
            <a:r>
              <a:rPr lang="ru-RU" sz="2400" i="1" dirty="0"/>
              <a:t>англ</a:t>
            </a:r>
            <a:r>
              <a:rPr lang="ru-RU" sz="2400" dirty="0">
                <a:latin typeface="Consolas" panose="020B0609020204030204" pitchFamily="49" charset="0"/>
              </a:rPr>
              <a:t>. </a:t>
            </a:r>
            <a:r>
              <a:rPr lang="en-US" sz="2400" dirty="0">
                <a:latin typeface="Consolas" panose="020B0609020204030204" pitchFamily="49" charset="0"/>
              </a:rPr>
              <a:t>array</a:t>
            </a:r>
            <a:r>
              <a:rPr lang="en-US" sz="2400" dirty="0"/>
              <a:t>)</a:t>
            </a:r>
            <a:endParaRPr lang="ru-RU" sz="2400" dirty="0"/>
          </a:p>
          <a:p>
            <a:pPr lvl="2">
              <a:spcAft>
                <a:spcPts val="800"/>
              </a:spcAft>
            </a:pPr>
            <a:r>
              <a:rPr lang="ru-RU" sz="2400" dirty="0">
                <a:solidFill>
                  <a:srgbClr val="0070C0"/>
                </a:solidFill>
              </a:rPr>
              <a:t>Связный список</a:t>
            </a:r>
            <a:r>
              <a:rPr lang="ru-RU" sz="2400" b="1" dirty="0">
                <a:solidFill>
                  <a:srgbClr val="0070C0"/>
                </a:solidFill>
              </a:rPr>
              <a:t> </a:t>
            </a:r>
            <a:r>
              <a:rPr lang="ru-RU" sz="2400" dirty="0"/>
              <a:t>(</a:t>
            </a:r>
            <a:r>
              <a:rPr lang="ru-RU" sz="2400" i="1" dirty="0" err="1"/>
              <a:t>англ</a:t>
            </a:r>
            <a:r>
              <a:rPr lang="en-US" sz="2400" i="1" dirty="0"/>
              <a:t>.</a:t>
            </a:r>
            <a:r>
              <a:rPr lang="ru-RU" sz="2400" i="1" dirty="0"/>
              <a:t> </a:t>
            </a:r>
            <a:r>
              <a:rPr lang="en-US" sz="2400" dirty="0">
                <a:latin typeface="Consolas" panose="020B0609020204030204" pitchFamily="49" charset="0"/>
              </a:rPr>
              <a:t>linked list</a:t>
            </a:r>
            <a:r>
              <a:rPr lang="en-US" sz="2400" dirty="0"/>
              <a:t>)</a:t>
            </a:r>
            <a:endParaRPr lang="ru-RU" sz="2400" dirty="0"/>
          </a:p>
          <a:p>
            <a:pPr lvl="2">
              <a:spcAft>
                <a:spcPts val="800"/>
              </a:spcAft>
            </a:pPr>
            <a:r>
              <a:rPr lang="ru-RU" sz="2400" dirty="0">
                <a:solidFill>
                  <a:srgbClr val="0070C0"/>
                </a:solidFill>
              </a:rPr>
              <a:t>Бинарная куча</a:t>
            </a:r>
            <a:r>
              <a:rPr lang="ru-RU" sz="2400" dirty="0"/>
              <a:t> (</a:t>
            </a:r>
            <a:r>
              <a:rPr lang="ru-RU" sz="2400" i="1" dirty="0" err="1"/>
              <a:t>англ</a:t>
            </a:r>
            <a:r>
              <a:rPr lang="en-US" sz="2400" i="1" dirty="0"/>
              <a:t>.  </a:t>
            </a:r>
            <a:r>
              <a:rPr lang="en-US" sz="2400" dirty="0">
                <a:latin typeface="Consolas" panose="020B0609020204030204" pitchFamily="49" charset="0"/>
              </a:rPr>
              <a:t>binary heap</a:t>
            </a:r>
            <a:r>
              <a:rPr lang="en-US" sz="2400" dirty="0"/>
              <a:t>) – </a:t>
            </a:r>
            <a:r>
              <a:rPr lang="ru-RU" sz="2400" dirty="0"/>
              <a:t>специализированная древовидная структура данных</a:t>
            </a:r>
            <a:endParaRPr lang="en-US" sz="2400" dirty="0"/>
          </a:p>
        </p:txBody>
      </p:sp>
      <p:sp>
        <p:nvSpPr>
          <p:cNvPr id="9" name="Прямоугольник 8"/>
          <p:cNvSpPr/>
          <p:nvPr/>
        </p:nvSpPr>
        <p:spPr>
          <a:xfrm>
            <a:off x="1106077" y="1672774"/>
            <a:ext cx="10281502" cy="1815882"/>
          </a:xfrm>
          <a:prstGeom prst="rect">
            <a:avLst/>
          </a:prstGeom>
        </p:spPr>
        <p:txBody>
          <a:bodyPr wrap="square">
            <a:spAutoFit/>
          </a:bodyPr>
          <a:lstStyle/>
          <a:p>
            <a:pPr lvl="1" algn="just"/>
            <a:r>
              <a:rPr lang="ru-RU" sz="2800" u="sng" dirty="0"/>
              <a:t>Для каждой структуры данных определяется</a:t>
            </a:r>
            <a:r>
              <a:rPr lang="en-US" sz="2800" u="sng" dirty="0"/>
              <a:t>:</a:t>
            </a:r>
            <a:endParaRPr lang="ru-RU" sz="2800" u="sng" dirty="0"/>
          </a:p>
          <a:p>
            <a:pPr marL="1257300" lvl="2" indent="-342900" algn="just">
              <a:buAutoNum type="arabicParenBoth"/>
            </a:pPr>
            <a:r>
              <a:rPr lang="ru-RU" sz="2800" dirty="0"/>
              <a:t> каким образом данные хранятся в памяти компьютера, </a:t>
            </a:r>
            <a:endParaRPr lang="en-US" sz="2800" dirty="0"/>
          </a:p>
          <a:p>
            <a:pPr marL="1257300" lvl="2" indent="-342900" algn="just">
              <a:buAutoNum type="arabicParenBoth"/>
            </a:pPr>
            <a:r>
              <a:rPr lang="ru-RU" sz="2800" dirty="0"/>
              <a:t> какие базовые операции можно выполнять над этими данными и за какое время. </a:t>
            </a: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848412" y="216816"/>
            <a:ext cx="9427" cy="139440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951348" y="2260073"/>
            <a:ext cx="10998" cy="1228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44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p:cNvGraphicFramePr>
            <a:graphicFrameLocks noGrp="1"/>
          </p:cNvGraphicFramePr>
          <p:nvPr>
            <p:extLst>
              <p:ext uri="{D42A27DB-BD31-4B8C-83A1-F6EECF244321}">
                <p14:modId xmlns:p14="http://schemas.microsoft.com/office/powerpoint/2010/main" val="3843843711"/>
              </p:ext>
            </p:extLst>
          </p:nvPr>
        </p:nvGraphicFramePr>
        <p:xfrm>
          <a:off x="185393" y="627297"/>
          <a:ext cx="11649868" cy="4206240"/>
        </p:xfrm>
        <a:graphic>
          <a:graphicData uri="http://schemas.openxmlformats.org/drawingml/2006/table">
            <a:tbl>
              <a:tblPr firstRow="1" bandRow="1">
                <a:tableStyleId>{5C22544A-7EE6-4342-B048-85BDC9FD1C3A}</a:tableStyleId>
              </a:tblPr>
              <a:tblGrid>
                <a:gridCol w="4246386">
                  <a:extLst>
                    <a:ext uri="{9D8B030D-6E8A-4147-A177-3AD203B41FA5}">
                      <a16:colId xmlns:a16="http://schemas.microsoft.com/office/drawing/2014/main" val="20000"/>
                    </a:ext>
                  </a:extLst>
                </a:gridCol>
                <a:gridCol w="3277102">
                  <a:extLst>
                    <a:ext uri="{9D8B030D-6E8A-4147-A177-3AD203B41FA5}">
                      <a16:colId xmlns:a16="http://schemas.microsoft.com/office/drawing/2014/main" val="20001"/>
                    </a:ext>
                  </a:extLst>
                </a:gridCol>
                <a:gridCol w="4126380">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algn="just"/>
                      <a:r>
                        <a:rPr lang="ru-RU" sz="2000" dirty="0">
                          <a:solidFill>
                            <a:schemeClr val="tx1"/>
                          </a:solidFill>
                        </a:rPr>
                        <a:t>Динамический массив реализован в классе </a:t>
                      </a:r>
                    </a:p>
                    <a:p>
                      <a:pPr algn="just"/>
                      <a:r>
                        <a:rPr lang="ru-RU" sz="2000" b="1" dirty="0" err="1">
                          <a:solidFill>
                            <a:schemeClr val="tx1"/>
                          </a:solidFill>
                          <a:latin typeface="Consolas" panose="020B0609020204030204" pitchFamily="49" charset="0"/>
                        </a:rPr>
                        <a:t>std</a:t>
                      </a:r>
                      <a:r>
                        <a:rPr lang="ru-RU" sz="2000" b="1" dirty="0">
                          <a:solidFill>
                            <a:schemeClr val="tx1"/>
                          </a:solidFill>
                          <a:latin typeface="Consolas" panose="020B0609020204030204" pitchFamily="49" charset="0"/>
                        </a:rPr>
                        <a:t>::</a:t>
                      </a:r>
                      <a:r>
                        <a:rPr lang="ru-RU" sz="2000" b="1" dirty="0" err="1">
                          <a:solidFill>
                            <a:schemeClr val="tx1"/>
                          </a:solidFill>
                          <a:latin typeface="Consolas" panose="020B0609020204030204" pitchFamily="49" charset="0"/>
                        </a:rPr>
                        <a:t>vector</a:t>
                      </a:r>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Значение множителя роста не зафиксировано стандартом языка и различается в зависимости от конкретной реализации: </a:t>
                      </a:r>
                    </a:p>
                    <a:p>
                      <a:pPr algn="just"/>
                      <a:endParaRPr lang="ru-RU" sz="2000" dirty="0">
                        <a:solidFill>
                          <a:schemeClr val="tx1"/>
                        </a:solidFill>
                      </a:endParaRPr>
                    </a:p>
                    <a:p>
                      <a:pPr algn="just"/>
                      <a:r>
                        <a:rPr lang="ru-RU" sz="2000" dirty="0">
                          <a:solidFill>
                            <a:schemeClr val="tx1"/>
                          </a:solidFill>
                        </a:rPr>
                        <a:t>в </a:t>
                      </a:r>
                      <a:r>
                        <a:rPr lang="ru-RU" sz="2000" b="1" dirty="0" err="1">
                          <a:solidFill>
                            <a:schemeClr val="tx1"/>
                          </a:solidFill>
                          <a:latin typeface="Consolas" panose="020B0609020204030204" pitchFamily="49" charset="0"/>
                        </a:rPr>
                        <a:t>libc</a:t>
                      </a:r>
                      <a:r>
                        <a:rPr lang="ru-RU" sz="2000" b="1" dirty="0">
                          <a:solidFill>
                            <a:schemeClr val="tx1"/>
                          </a:solidFill>
                          <a:latin typeface="Consolas" panose="020B0609020204030204" pitchFamily="49" charset="0"/>
                        </a:rPr>
                        <a:t>++</a:t>
                      </a:r>
                      <a:r>
                        <a:rPr lang="ru-RU" sz="2000" dirty="0">
                          <a:solidFill>
                            <a:schemeClr val="tx1"/>
                          </a:solidFill>
                          <a:latin typeface="Consolas" panose="020B0609020204030204" pitchFamily="49" charset="0"/>
                        </a:rPr>
                        <a:t> </a:t>
                      </a:r>
                      <a:r>
                        <a:rPr lang="ru-RU" sz="2000" dirty="0">
                          <a:solidFill>
                            <a:schemeClr val="tx1"/>
                          </a:solidFill>
                        </a:rPr>
                        <a:t>— число  </a:t>
                      </a:r>
                      <a:r>
                        <a:rPr lang="ru-RU" sz="2000" b="1" dirty="0">
                          <a:solidFill>
                            <a:schemeClr val="tx1"/>
                          </a:solidFill>
                        </a:rPr>
                        <a:t>2</a:t>
                      </a:r>
                      <a:r>
                        <a:rPr lang="ru-RU" sz="2000" dirty="0">
                          <a:solidFill>
                            <a:schemeClr val="tx1"/>
                          </a:solidFill>
                        </a:rPr>
                        <a:t>,</a:t>
                      </a:r>
                    </a:p>
                    <a:p>
                      <a:pPr algn="just"/>
                      <a:r>
                        <a:rPr lang="ru-RU" sz="2000" dirty="0">
                          <a:solidFill>
                            <a:schemeClr val="tx1"/>
                          </a:solidFill>
                        </a:rPr>
                        <a:t>в версии от </a:t>
                      </a:r>
                      <a:r>
                        <a:rPr lang="ru-RU" sz="2000" b="1" dirty="0">
                          <a:solidFill>
                            <a:schemeClr val="tx1"/>
                          </a:solidFill>
                        </a:rPr>
                        <a:t>Microsoft</a:t>
                      </a:r>
                      <a:r>
                        <a:rPr lang="ru-RU" sz="2000" dirty="0">
                          <a:solidFill>
                            <a:schemeClr val="tx1"/>
                          </a:solidFill>
                        </a:rPr>
                        <a:t> — число </a:t>
                      </a:r>
                      <a:r>
                        <a:rPr lang="ru-RU" sz="2000" b="1" dirty="0">
                          <a:solidFill>
                            <a:schemeClr val="tx1"/>
                          </a:solidFill>
                        </a:rPr>
                        <a:t>1,5</a:t>
                      </a:r>
                      <a:r>
                        <a:rPr lang="ru-RU" sz="20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Класс </a:t>
                      </a:r>
                    </a:p>
                    <a:p>
                      <a:pPr algn="just"/>
                      <a:r>
                        <a:rPr lang="ru-RU" sz="2000" b="1" dirty="0" err="1">
                          <a:solidFill>
                            <a:schemeClr val="tx1"/>
                          </a:solidFill>
                          <a:latin typeface="Consolas" panose="020B0609020204030204" pitchFamily="49" charset="0"/>
                        </a:rPr>
                        <a:t>ArrayList</a:t>
                      </a:r>
                      <a:endParaRPr lang="ru-RU" sz="2000" b="1" dirty="0">
                        <a:solidFill>
                          <a:schemeClr val="tx1"/>
                        </a:solidFill>
                      </a:endParaRPr>
                    </a:p>
                    <a:p>
                      <a:pPr algn="just"/>
                      <a:endParaRPr lang="ru-RU" sz="2000" b="1"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r>
                        <a:rPr lang="ru-RU" sz="2000" b="0" dirty="0">
                          <a:solidFill>
                            <a:schemeClr val="tx1"/>
                          </a:solidFill>
                        </a:rPr>
                        <a:t>Множитель роста число </a:t>
                      </a:r>
                      <a:r>
                        <a:rPr lang="ru-RU" sz="2000" b="1" dirty="0">
                          <a:solidFill>
                            <a:schemeClr val="tx1"/>
                          </a:solidFill>
                        </a:rPr>
                        <a:t>1,5.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Тип </a:t>
                      </a:r>
                    </a:p>
                    <a:p>
                      <a:pPr algn="just"/>
                      <a:r>
                        <a:rPr lang="ru-RU" sz="2000" b="1" dirty="0" err="1">
                          <a:solidFill>
                            <a:schemeClr val="tx1"/>
                          </a:solidFill>
                          <a:latin typeface="Consolas" panose="020B0609020204030204" pitchFamily="49" charset="0"/>
                        </a:rPr>
                        <a:t>list</a:t>
                      </a:r>
                      <a:r>
                        <a:rPr lang="ru-RU" sz="2000" b="1" dirty="0">
                          <a:solidFill>
                            <a:schemeClr val="tx1"/>
                          </a:solidFill>
                          <a:latin typeface="Consolas" panose="020B0609020204030204" pitchFamily="49" charset="0"/>
                        </a:rPr>
                        <a:t> </a:t>
                      </a:r>
                    </a:p>
                    <a:p>
                      <a:pPr algn="just"/>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В реализации </a:t>
                      </a:r>
                      <a:r>
                        <a:rPr lang="ru-RU" sz="2000" dirty="0" err="1">
                          <a:solidFill>
                            <a:schemeClr val="tx1"/>
                          </a:solidFill>
                        </a:rPr>
                        <a:t>CPython</a:t>
                      </a:r>
                      <a:r>
                        <a:rPr lang="ru-RU" sz="2000" dirty="0">
                          <a:solidFill>
                            <a:schemeClr val="tx1"/>
                          </a:solidFill>
                        </a:rPr>
                        <a:t> 3.7 при расширении действует следующая оригинальная стратегия: старый размер умножается на </a:t>
                      </a:r>
                      <a:r>
                        <a:rPr lang="ru-RU" sz="2000" b="1" dirty="0">
                          <a:solidFill>
                            <a:schemeClr val="tx1"/>
                          </a:solidFill>
                        </a:rPr>
                        <a:t>1,125</a:t>
                      </a:r>
                      <a:r>
                        <a:rPr lang="ru-RU" sz="2000" dirty="0">
                          <a:solidFill>
                            <a:schemeClr val="tx1"/>
                          </a:solidFill>
                        </a:rPr>
                        <a:t>, затем к нему </a:t>
                      </a:r>
                      <a:r>
                        <a:rPr lang="ru-RU" sz="2000" b="1" dirty="0">
                          <a:solidFill>
                            <a:schemeClr val="tx1"/>
                          </a:solidFill>
                        </a:rPr>
                        <a:t>прибавляется </a:t>
                      </a:r>
                      <a:r>
                        <a:rPr lang="ru-RU" sz="2000" b="0" dirty="0">
                          <a:solidFill>
                            <a:schemeClr val="tx1"/>
                          </a:solidFill>
                        </a:rPr>
                        <a:t>константа</a:t>
                      </a:r>
                      <a:r>
                        <a:rPr lang="ru-RU" sz="2000" b="1" dirty="0">
                          <a:solidFill>
                            <a:schemeClr val="tx1"/>
                          </a:solidFill>
                        </a:rPr>
                        <a:t> 3 или 6</a:t>
                      </a:r>
                      <a:r>
                        <a:rPr lang="ru-RU" sz="2000" dirty="0">
                          <a:solidFill>
                            <a:schemeClr val="tx1"/>
                          </a:solidFill>
                        </a:rPr>
                        <a:t>. </a:t>
                      </a:r>
                    </a:p>
                    <a:p>
                      <a:pPr algn="just"/>
                      <a:r>
                        <a:rPr lang="ru-RU" sz="2000" dirty="0">
                          <a:solidFill>
                            <a:schemeClr val="tx1"/>
                          </a:solidFill>
                        </a:rPr>
                        <a:t>Последовательность ёмкостей: </a:t>
                      </a:r>
                    </a:p>
                    <a:p>
                      <a:pPr algn="l"/>
                      <a:r>
                        <a:rPr lang="ru-RU" sz="2000" dirty="0">
                          <a:solidFill>
                            <a:schemeClr val="tx1"/>
                          </a:solidFill>
                        </a:rPr>
                        <a:t>0, 4, 8, 16, 25, 35, 46, 58, 72, 88, . . </a:t>
                      </a:r>
                      <a:r>
                        <a:rPr lang="ru-RU" sz="1600" dirty="0">
                          <a:solidFill>
                            <a:schemeClr val="tx1"/>
                          </a:solidFill>
                        </a:rPr>
                        <a:t>. .</a:t>
                      </a:r>
                      <a:endParaRPr lang="ru-RU" sz="16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52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7152" y="814473"/>
            <a:ext cx="10840843" cy="1569660"/>
          </a:xfrm>
          <a:prstGeom prst="rect">
            <a:avLst/>
          </a:prstGeom>
        </p:spPr>
        <p:txBody>
          <a:bodyPr wrap="square">
            <a:spAutoFit/>
          </a:bodyPr>
          <a:lstStyle/>
          <a:p>
            <a:pPr algn="just"/>
            <a:r>
              <a:rPr lang="ru-RU" sz="2400" b="1" dirty="0"/>
              <a:t>Связный список</a:t>
            </a:r>
            <a:r>
              <a:rPr lang="ru-RU" sz="2400" dirty="0"/>
              <a:t>— некоторая последовательность элементов, которые связаны друг с другом логически. Логический порядок прохождения элементов определяется с помощью ссылок, при этом он может не совпадать с физическим порядком размещения элементов в памяти компьютера. </a:t>
            </a:r>
          </a:p>
        </p:txBody>
      </p:sp>
      <p:sp>
        <p:nvSpPr>
          <p:cNvPr id="3" name="TextBox 2"/>
          <p:cNvSpPr txBox="1"/>
          <p:nvPr/>
        </p:nvSpPr>
        <p:spPr>
          <a:xfrm>
            <a:off x="2695607" y="89210"/>
            <a:ext cx="6359183" cy="584775"/>
          </a:xfrm>
          <a:prstGeom prst="rect">
            <a:avLst/>
          </a:prstGeom>
          <a:noFill/>
        </p:spPr>
        <p:txBody>
          <a:bodyPr wrap="square" rtlCol="0">
            <a:spAutoFit/>
          </a:bodyPr>
          <a:lstStyle/>
          <a:p>
            <a:pPr algn="ctr"/>
            <a:r>
              <a:rPr lang="ru-RU" sz="3200" dirty="0">
                <a:solidFill>
                  <a:schemeClr val="accent1">
                    <a:lumMod val="75000"/>
                  </a:schemeClr>
                </a:solidFill>
              </a:rPr>
              <a:t>Связный список </a:t>
            </a:r>
            <a:r>
              <a:rPr lang="ru-RU" sz="2400" dirty="0"/>
              <a:t>(англ. </a:t>
            </a:r>
            <a:r>
              <a:rPr lang="ru-RU" sz="2400" i="1" dirty="0" err="1">
                <a:latin typeface="Consolas" panose="020B0609020204030204" pitchFamily="49" charset="0"/>
              </a:rPr>
              <a:t>linked</a:t>
            </a:r>
            <a:r>
              <a:rPr lang="ru-RU" sz="2400" i="1" dirty="0">
                <a:latin typeface="Consolas" panose="020B0609020204030204" pitchFamily="49" charset="0"/>
              </a:rPr>
              <a:t> </a:t>
            </a:r>
            <a:r>
              <a:rPr lang="ru-RU" sz="2400" i="1" dirty="0" err="1">
                <a:latin typeface="Consolas" panose="020B0609020204030204" pitchFamily="49" charset="0"/>
              </a:rPr>
              <a:t>list</a:t>
            </a:r>
            <a:r>
              <a:rPr lang="ru-RU" sz="2400" dirty="0"/>
              <a:t>) </a:t>
            </a:r>
            <a:endParaRPr lang="ru-RU" sz="2400" dirty="0">
              <a:solidFill>
                <a:schemeClr val="accent1">
                  <a:lumMod val="75000"/>
                </a:schemeClr>
              </a:solidFill>
            </a:endParaRPr>
          </a:p>
        </p:txBody>
      </p:sp>
      <p:sp>
        <p:nvSpPr>
          <p:cNvPr id="4" name="Прямоугольник 3"/>
          <p:cNvSpPr/>
          <p:nvPr/>
        </p:nvSpPr>
        <p:spPr>
          <a:xfrm>
            <a:off x="227237" y="3022697"/>
            <a:ext cx="10835926" cy="1200329"/>
          </a:xfrm>
          <a:prstGeom prst="rect">
            <a:avLst/>
          </a:prstGeom>
        </p:spPr>
        <p:txBody>
          <a:bodyPr wrap="square">
            <a:spAutoFit/>
          </a:bodyPr>
          <a:lstStyle/>
          <a:p>
            <a:pPr lvl="1" algn="just"/>
            <a:r>
              <a:rPr lang="ru-RU" sz="2400" dirty="0"/>
              <a:t>Доступ к элементам списка осуществляется </a:t>
            </a:r>
            <a:r>
              <a:rPr lang="ru-RU" sz="2400" b="1" dirty="0"/>
              <a:t>последовательно</a:t>
            </a:r>
            <a:r>
              <a:rPr lang="ru-RU" sz="2400" dirty="0"/>
              <a:t>, т. е. чем дальше в структуре расположен элемент, тем дольше к нему по времени будет осуществляться доступ. </a:t>
            </a:r>
          </a:p>
        </p:txBody>
      </p:sp>
      <p:sp>
        <p:nvSpPr>
          <p:cNvPr id="5" name="Прямоугольник 4"/>
          <p:cNvSpPr/>
          <p:nvPr/>
        </p:nvSpPr>
        <p:spPr>
          <a:xfrm>
            <a:off x="317152" y="4762846"/>
            <a:ext cx="10840843" cy="1200329"/>
          </a:xfrm>
          <a:prstGeom prst="rect">
            <a:avLst/>
          </a:prstGeom>
        </p:spPr>
        <p:txBody>
          <a:bodyPr wrap="square">
            <a:spAutoFit/>
          </a:bodyPr>
          <a:lstStyle/>
          <a:p>
            <a:pPr lvl="1" algn="just"/>
            <a:r>
              <a:rPr lang="ru-RU" sz="2400" dirty="0"/>
              <a:t>Список состоит из узлов (англ. </a:t>
            </a:r>
            <a:r>
              <a:rPr lang="ru-RU" sz="2400" dirty="0" err="1"/>
              <a:t>nodes</a:t>
            </a:r>
            <a:r>
              <a:rPr lang="ru-RU" sz="2400" dirty="0"/>
              <a:t>). Каждый узел включает две части: информационную (непосредственные данные, принадлежащие элементу) и ссылочную (указатель/ссылка на следующий и/или предыдущий узел).</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8" name="Прямая соединительная линия 7"/>
          <p:cNvCxnSpPr/>
          <p:nvPr/>
        </p:nvCxnSpPr>
        <p:spPr>
          <a:xfrm>
            <a:off x="291336" y="709247"/>
            <a:ext cx="25816" cy="167488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5356" y="292490"/>
            <a:ext cx="7804595" cy="1938992"/>
          </a:xfrm>
          <a:prstGeom prst="rect">
            <a:avLst/>
          </a:prstGeom>
        </p:spPr>
        <p:txBody>
          <a:bodyPr wrap="square">
            <a:spAutoFit/>
          </a:bodyPr>
          <a:lstStyle/>
          <a:p>
            <a:pPr algn="just"/>
            <a:r>
              <a:rPr lang="ru-RU" sz="2000" dirty="0"/>
              <a:t>В </a:t>
            </a:r>
            <a:r>
              <a:rPr lang="ru-RU" sz="2000" b="1" dirty="0"/>
              <a:t>односвязном, или однонаправленном связном</a:t>
            </a:r>
            <a:r>
              <a:rPr lang="ru-RU" sz="2000" dirty="0"/>
              <a:t>, </a:t>
            </a:r>
            <a:r>
              <a:rPr lang="ru-RU" sz="2000" b="1" dirty="0"/>
              <a:t>списке</a:t>
            </a:r>
            <a:r>
              <a:rPr lang="ru-RU" sz="2000" dirty="0"/>
              <a:t> (англ. </a:t>
            </a:r>
            <a:r>
              <a:rPr lang="ru-RU" sz="2000" i="1" dirty="0" err="1">
                <a:latin typeface="Consolas" panose="020B0609020204030204" pitchFamily="49" charset="0"/>
              </a:rPr>
              <a:t>singly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каждый узел содержит ссылку на следующий узел. Для последнего узла эта ссылка обычно является нулевой. </a:t>
            </a:r>
            <a:endParaRPr lang="en-US" sz="2000" dirty="0"/>
          </a:p>
          <a:p>
            <a:pPr algn="just"/>
            <a:r>
              <a:rPr lang="ru-RU" sz="2000" dirty="0"/>
              <a:t>По односвязному списку можно передвигаться только в сторону конца списка. Узнать адрес предыдущего элемента, опираясь на содержимое текущего узла, невозможно.</a:t>
            </a:r>
          </a:p>
        </p:txBody>
      </p:sp>
      <p:sp>
        <p:nvSpPr>
          <p:cNvPr id="7" name="Прямоугольник 6"/>
          <p:cNvSpPr/>
          <p:nvPr/>
        </p:nvSpPr>
        <p:spPr>
          <a:xfrm>
            <a:off x="159612" y="2515070"/>
            <a:ext cx="7859290" cy="1015663"/>
          </a:xfrm>
          <a:prstGeom prst="rect">
            <a:avLst/>
          </a:prstGeom>
        </p:spPr>
        <p:txBody>
          <a:bodyPr wrap="square">
            <a:spAutoFit/>
          </a:bodyPr>
          <a:lstStyle/>
          <a:p>
            <a:pPr algn="just"/>
            <a:r>
              <a:rPr lang="ru-RU" sz="2000" b="1" dirty="0"/>
              <a:t>В двусвязном</a:t>
            </a:r>
            <a:r>
              <a:rPr lang="ru-RU" sz="2000" dirty="0"/>
              <a:t>, или </a:t>
            </a:r>
            <a:r>
              <a:rPr lang="ru-RU" sz="2000" b="1" dirty="0"/>
              <a:t>двунаправленном связном, списке </a:t>
            </a:r>
            <a:r>
              <a:rPr lang="ru-RU" sz="2000" dirty="0"/>
              <a:t>(англ. </a:t>
            </a:r>
            <a:r>
              <a:rPr lang="ru-RU" sz="2000" i="1" dirty="0" err="1">
                <a:latin typeface="Consolas" panose="020B0609020204030204" pitchFamily="49" charset="0"/>
              </a:rPr>
              <a:t>doubly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ссылки в каждом узле указывают на предыдущий и на последующий узел. </a:t>
            </a:r>
          </a:p>
        </p:txBody>
      </p:sp>
      <p:sp>
        <p:nvSpPr>
          <p:cNvPr id="8" name="Прямоугольник 7"/>
          <p:cNvSpPr/>
          <p:nvPr/>
        </p:nvSpPr>
        <p:spPr>
          <a:xfrm>
            <a:off x="159612" y="3654265"/>
            <a:ext cx="10678717" cy="1323439"/>
          </a:xfrm>
          <a:prstGeom prst="rect">
            <a:avLst/>
          </a:prstGeom>
        </p:spPr>
        <p:txBody>
          <a:bodyPr wrap="square">
            <a:spAutoFit/>
          </a:bodyPr>
          <a:lstStyle/>
          <a:p>
            <a:pPr lvl="1" algn="just"/>
            <a:r>
              <a:rPr lang="ru-RU" sz="2000" dirty="0"/>
              <a:t>Как и односвязный список, двусвязный допускает только последовательный доступ к элементам, но при этом даёт возможность перемещения в обе стороны. В таком списке проще производить удаление и перестановку элементов, так как легко получить доступ ко всем элементам списка, ссылки которых направлены на изменяемый элемент. </a:t>
            </a:r>
          </a:p>
        </p:txBody>
      </p:sp>
      <p:sp>
        <p:nvSpPr>
          <p:cNvPr id="9" name="Прямоугольник 8"/>
          <p:cNvSpPr/>
          <p:nvPr/>
        </p:nvSpPr>
        <p:spPr>
          <a:xfrm>
            <a:off x="206723" y="5227189"/>
            <a:ext cx="10584494" cy="707886"/>
          </a:xfrm>
          <a:prstGeom prst="rect">
            <a:avLst/>
          </a:prstGeom>
        </p:spPr>
        <p:txBody>
          <a:bodyPr wrap="square">
            <a:spAutoFit/>
          </a:bodyPr>
          <a:lstStyle/>
          <a:p>
            <a:pPr algn="just"/>
            <a:r>
              <a:rPr lang="ru-RU" sz="2000" dirty="0"/>
              <a:t>При работе со списком вводятся дополнительные ссылки на первый и последний элемент списка. Будем называть их </a:t>
            </a:r>
            <a:r>
              <a:rPr lang="ru-RU" sz="2000" b="1" dirty="0" err="1">
                <a:latin typeface="Consolas" panose="020B0609020204030204" pitchFamily="49" charset="0"/>
              </a:rPr>
              <a:t>head</a:t>
            </a:r>
            <a:r>
              <a:rPr lang="ru-RU" sz="2000" dirty="0"/>
              <a:t> («голова») и </a:t>
            </a:r>
            <a:r>
              <a:rPr lang="ru-RU" sz="2000" b="1" dirty="0" err="1">
                <a:latin typeface="Consolas" panose="020B0609020204030204" pitchFamily="49" charset="0"/>
              </a:rPr>
              <a:t>tail</a:t>
            </a:r>
            <a:r>
              <a:rPr lang="ru-RU" sz="2000" dirty="0"/>
              <a:t> («хвост»).</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pSp>
        <p:nvGrpSpPr>
          <p:cNvPr id="14" name="Группа 13"/>
          <p:cNvGrpSpPr/>
          <p:nvPr/>
        </p:nvGrpSpPr>
        <p:grpSpPr>
          <a:xfrm>
            <a:off x="8301749" y="759003"/>
            <a:ext cx="2489468" cy="294145"/>
            <a:chOff x="8014596" y="1623519"/>
            <a:chExt cx="2489468" cy="294145"/>
          </a:xfrm>
        </p:grpSpPr>
        <p:sp>
          <p:nvSpPr>
            <p:cNvPr id="15" name="Прямоугольник 1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a:stCxn id="15" idx="0"/>
              <a:endCxn id="1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8" name="Прямая со стрелкой 17"/>
            <p:cNvCxnSpPr/>
            <p:nvPr/>
          </p:nvCxnSpPr>
          <p:spPr>
            <a:xfrm>
              <a:off x="853408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9" idx="0"/>
              <a:endCxn id="1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2" name="Прямая со стрелкой 21"/>
            <p:cNvCxnSpPr/>
            <p:nvPr/>
          </p:nvCxnSpPr>
          <p:spPr>
            <a:xfrm>
              <a:off x="941873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a:stCxn id="23" idx="0"/>
              <a:endCxn id="2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26" name="Объект 25"/>
            <p:cNvGraphicFramePr>
              <a:graphicFrameLocks noChangeAspect="1"/>
            </p:cNvGraphicFramePr>
            <p:nvPr>
              <p:extLst>
                <p:ext uri="{D42A27DB-BD31-4B8C-83A1-F6EECF244321}">
                  <p14:modId xmlns:p14="http://schemas.microsoft.com/office/powerpoint/2010/main" val="1360497697"/>
                </p:ext>
              </p:extLst>
            </p:nvPr>
          </p:nvGraphicFramePr>
          <p:xfrm>
            <a:off x="10268722" y="1695395"/>
            <a:ext cx="135845" cy="163015"/>
          </p:xfrm>
          <a:graphic>
            <a:graphicData uri="http://schemas.openxmlformats.org/presentationml/2006/ole">
              <mc:AlternateContent xmlns:mc="http://schemas.openxmlformats.org/markup-compatibility/2006">
                <mc:Choice xmlns:v="urn:schemas-microsoft-com:vml" Requires="v">
                  <p:oleObj spid="_x0000_s93735"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10268722" y="1695395"/>
                          <a:ext cx="135845" cy="163015"/>
                        </a:xfrm>
                        <a:prstGeom prst="rect">
                          <a:avLst/>
                        </a:prstGeom>
                      </p:spPr>
                    </p:pic>
                  </p:oleObj>
                </mc:Fallback>
              </mc:AlternateContent>
            </a:graphicData>
          </a:graphic>
        </p:graphicFrame>
        <p:graphicFrame>
          <p:nvGraphicFramePr>
            <p:cNvPr id="27" name="Объект 26"/>
            <p:cNvGraphicFramePr>
              <a:graphicFrameLocks noChangeAspect="1"/>
            </p:cNvGraphicFramePr>
            <p:nvPr>
              <p:extLst>
                <p:ext uri="{D42A27DB-BD31-4B8C-83A1-F6EECF244321}">
                  <p14:modId xmlns:p14="http://schemas.microsoft.com/office/powerpoint/2010/main" val="363862310"/>
                </p:ext>
              </p:extLst>
            </p:nvPr>
          </p:nvGraphicFramePr>
          <p:xfrm>
            <a:off x="9346839" y="1695395"/>
            <a:ext cx="135845" cy="163015"/>
          </p:xfrm>
          <a:graphic>
            <a:graphicData uri="http://schemas.openxmlformats.org/presentationml/2006/ole">
              <mc:AlternateContent xmlns:mc="http://schemas.openxmlformats.org/markup-compatibility/2006">
                <mc:Choice xmlns:v="urn:schemas-microsoft-com:vml" Requires="v">
                  <p:oleObj spid="_x0000_s93736"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9346839" y="1695395"/>
                          <a:ext cx="135845" cy="163015"/>
                        </a:xfrm>
                        <a:prstGeom prst="rect">
                          <a:avLst/>
                        </a:prstGeom>
                      </p:spPr>
                    </p:pic>
                  </p:oleObj>
                </mc:Fallback>
              </mc:AlternateContent>
            </a:graphicData>
          </a:graphic>
        </p:graphicFrame>
        <p:graphicFrame>
          <p:nvGraphicFramePr>
            <p:cNvPr id="28" name="Объект 27"/>
            <p:cNvGraphicFramePr>
              <a:graphicFrameLocks noChangeAspect="1"/>
            </p:cNvGraphicFramePr>
            <p:nvPr>
              <p:extLst>
                <p:ext uri="{D42A27DB-BD31-4B8C-83A1-F6EECF244321}">
                  <p14:modId xmlns:p14="http://schemas.microsoft.com/office/powerpoint/2010/main" val="2807404803"/>
                </p:ext>
              </p:extLst>
            </p:nvPr>
          </p:nvGraphicFramePr>
          <p:xfrm>
            <a:off x="8451448" y="1695395"/>
            <a:ext cx="135845" cy="163015"/>
          </p:xfrm>
          <a:graphic>
            <a:graphicData uri="http://schemas.openxmlformats.org/presentationml/2006/ole">
              <mc:AlternateContent xmlns:mc="http://schemas.openxmlformats.org/markup-compatibility/2006">
                <mc:Choice xmlns:v="urn:schemas-microsoft-com:vml" Requires="v">
                  <p:oleObj spid="_x0000_s93737"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8451448" y="1695395"/>
                          <a:ext cx="135845" cy="163015"/>
                        </a:xfrm>
                        <a:prstGeom prst="rect">
                          <a:avLst/>
                        </a:prstGeom>
                      </p:spPr>
                    </p:pic>
                  </p:oleObj>
                </mc:Fallback>
              </mc:AlternateContent>
            </a:graphicData>
          </a:graphic>
        </p:graphicFrame>
      </p:grpSp>
      <p:grpSp>
        <p:nvGrpSpPr>
          <p:cNvPr id="60" name="Группа 59"/>
          <p:cNvGrpSpPr/>
          <p:nvPr/>
        </p:nvGrpSpPr>
        <p:grpSpPr>
          <a:xfrm>
            <a:off x="8301749" y="2231482"/>
            <a:ext cx="1687437" cy="1054556"/>
            <a:chOff x="8492247" y="1332688"/>
            <a:chExt cx="1687437" cy="1054556"/>
          </a:xfrm>
        </p:grpSpPr>
        <p:sp>
          <p:nvSpPr>
            <p:cNvPr id="2" name="Прямоугольник 1"/>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0" name="Прямая соединительная линия 2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Объект 32"/>
            <p:cNvGraphicFramePr>
              <a:graphicFrameLocks noChangeAspect="1"/>
            </p:cNvGraphicFramePr>
            <p:nvPr>
              <p:extLst>
                <p:ext uri="{D42A27DB-BD31-4B8C-83A1-F6EECF244321}">
                  <p14:modId xmlns:p14="http://schemas.microsoft.com/office/powerpoint/2010/main" val="1585746844"/>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spid="_x0000_s93738" name="Equation" r:id="rId9" imgW="190440" imgH="228600" progId="Equation.DSMT4">
                    <p:embed/>
                  </p:oleObj>
                </mc:Choice>
                <mc:Fallback>
                  <p:oleObj name="Equation" r:id="rId9" imgW="190440" imgH="228600" progId="Equation.DSMT4">
                    <p:embed/>
                    <p:pic>
                      <p:nvPicPr>
                        <p:cNvPr id="0" name=""/>
                        <p:cNvPicPr/>
                        <p:nvPr/>
                      </p:nvPicPr>
                      <p:blipFill>
                        <a:blip r:embed="rId5"/>
                        <a:stretch>
                          <a:fillRect/>
                        </a:stretch>
                      </p:blipFill>
                      <p:spPr>
                        <a:xfrm>
                          <a:off x="8615424" y="2113249"/>
                          <a:ext cx="135845" cy="163015"/>
                        </a:xfrm>
                        <a:prstGeom prst="rect">
                          <a:avLst/>
                        </a:prstGeom>
                      </p:spPr>
                    </p:pic>
                  </p:oleObj>
                </mc:Fallback>
              </mc:AlternateContent>
            </a:graphicData>
          </a:graphic>
        </p:graphicFrame>
        <p:graphicFrame>
          <p:nvGraphicFramePr>
            <p:cNvPr id="34" name="Объект 33"/>
            <p:cNvGraphicFramePr>
              <a:graphicFrameLocks noChangeAspect="1"/>
            </p:cNvGraphicFramePr>
            <p:nvPr>
              <p:extLst>
                <p:ext uri="{D42A27DB-BD31-4B8C-83A1-F6EECF244321}">
                  <p14:modId xmlns:p14="http://schemas.microsoft.com/office/powerpoint/2010/main" val="2471733665"/>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spid="_x0000_s93739" name="Equation" r:id="rId10" imgW="190440" imgH="228600" progId="Equation.DSMT4">
                    <p:embed/>
                  </p:oleObj>
                </mc:Choice>
                <mc:Fallback>
                  <p:oleObj name="Equation" r:id="rId10" imgW="190440" imgH="228600" progId="Equation.DSMT4">
                    <p:embed/>
                    <p:pic>
                      <p:nvPicPr>
                        <p:cNvPr id="0" name=""/>
                        <p:cNvPicPr/>
                        <p:nvPr/>
                      </p:nvPicPr>
                      <p:blipFill>
                        <a:blip r:embed="rId5"/>
                        <a:stretch>
                          <a:fillRect/>
                        </a:stretch>
                      </p:blipFill>
                      <p:spPr>
                        <a:xfrm>
                          <a:off x="8632145" y="1787507"/>
                          <a:ext cx="135845" cy="163015"/>
                        </a:xfrm>
                        <a:prstGeom prst="rect">
                          <a:avLst/>
                        </a:prstGeom>
                      </p:spPr>
                    </p:pic>
                  </p:oleObj>
                </mc:Fallback>
              </mc:AlternateContent>
            </a:graphicData>
          </a:graphic>
        </p:graphicFrame>
        <p:sp>
          <p:nvSpPr>
            <p:cNvPr id="35" name="TextBox 34"/>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36" name="Прямоугольник 35"/>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Объект 38"/>
            <p:cNvGraphicFramePr>
              <a:graphicFrameLocks noChangeAspect="1"/>
            </p:cNvGraphicFramePr>
            <p:nvPr>
              <p:extLst>
                <p:ext uri="{D42A27DB-BD31-4B8C-83A1-F6EECF244321}">
                  <p14:modId xmlns:p14="http://schemas.microsoft.com/office/powerpoint/2010/main" val="3990086575"/>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spid="_x0000_s93740" name="Equation" r:id="rId11" imgW="190440" imgH="228600" progId="Equation.DSMT4">
                    <p:embed/>
                  </p:oleObj>
                </mc:Choice>
                <mc:Fallback>
                  <p:oleObj name="Equation" r:id="rId11" imgW="190440" imgH="228600" progId="Equation.DSMT4">
                    <p:embed/>
                    <p:pic>
                      <p:nvPicPr>
                        <p:cNvPr id="0" name=""/>
                        <p:cNvPicPr/>
                        <p:nvPr/>
                      </p:nvPicPr>
                      <p:blipFill>
                        <a:blip r:embed="rId5"/>
                        <a:stretch>
                          <a:fillRect/>
                        </a:stretch>
                      </p:blipFill>
                      <p:spPr>
                        <a:xfrm>
                          <a:off x="9268359" y="2127500"/>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402625214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spid="_x0000_s93741" name="Equation" r:id="rId12" imgW="190440" imgH="228600" progId="Equation.DSMT4">
                    <p:embed/>
                  </p:oleObj>
                </mc:Choice>
                <mc:Fallback>
                  <p:oleObj name="Equation" r:id="rId12" imgW="190440" imgH="228600" progId="Equation.DSMT4">
                    <p:embed/>
                    <p:pic>
                      <p:nvPicPr>
                        <p:cNvPr id="0" name=""/>
                        <p:cNvPicPr/>
                        <p:nvPr/>
                      </p:nvPicPr>
                      <p:blipFill>
                        <a:blip r:embed="rId5"/>
                        <a:stretch>
                          <a:fillRect/>
                        </a:stretch>
                      </p:blipFill>
                      <p:spPr>
                        <a:xfrm>
                          <a:off x="9279441" y="1781220"/>
                          <a:ext cx="135845" cy="163015"/>
                        </a:xfrm>
                        <a:prstGeom prst="rect">
                          <a:avLst/>
                        </a:prstGeom>
                      </p:spPr>
                    </p:pic>
                  </p:oleObj>
                </mc:Fallback>
              </mc:AlternateContent>
            </a:graphicData>
          </a:graphic>
        </p:graphicFrame>
        <p:sp>
          <p:nvSpPr>
            <p:cNvPr id="41" name="TextBox 40"/>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42" name="Прямоугольник 41"/>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Прямая соединительная линия 42"/>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5" name="Объект 44"/>
            <p:cNvGraphicFramePr>
              <a:graphicFrameLocks noChangeAspect="1"/>
            </p:cNvGraphicFramePr>
            <p:nvPr>
              <p:extLst>
                <p:ext uri="{D42A27DB-BD31-4B8C-83A1-F6EECF244321}">
                  <p14:modId xmlns:p14="http://schemas.microsoft.com/office/powerpoint/2010/main" val="1924198789"/>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spid="_x0000_s93742" name="Equation" r:id="rId13" imgW="190440" imgH="228600" progId="Equation.DSMT4">
                    <p:embed/>
                  </p:oleObj>
                </mc:Choice>
                <mc:Fallback>
                  <p:oleObj name="Equation" r:id="rId13" imgW="190440" imgH="228600" progId="Equation.DSMT4">
                    <p:embed/>
                    <p:pic>
                      <p:nvPicPr>
                        <p:cNvPr id="0" name=""/>
                        <p:cNvPicPr/>
                        <p:nvPr/>
                      </p:nvPicPr>
                      <p:blipFill>
                        <a:blip r:embed="rId5"/>
                        <a:stretch>
                          <a:fillRect/>
                        </a:stretch>
                      </p:blipFill>
                      <p:spPr>
                        <a:xfrm>
                          <a:off x="9920662" y="2139930"/>
                          <a:ext cx="135845" cy="163015"/>
                        </a:xfrm>
                        <a:prstGeom prst="rect">
                          <a:avLst/>
                        </a:prstGeom>
                      </p:spPr>
                    </p:pic>
                  </p:oleObj>
                </mc:Fallback>
              </mc:AlternateContent>
            </a:graphicData>
          </a:graphic>
        </p:graphicFrame>
        <p:graphicFrame>
          <p:nvGraphicFramePr>
            <p:cNvPr id="46" name="Объект 45"/>
            <p:cNvGraphicFramePr>
              <a:graphicFrameLocks noChangeAspect="1"/>
            </p:cNvGraphicFramePr>
            <p:nvPr>
              <p:extLst>
                <p:ext uri="{D42A27DB-BD31-4B8C-83A1-F6EECF244321}">
                  <p14:modId xmlns:p14="http://schemas.microsoft.com/office/powerpoint/2010/main" val="2403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spid="_x0000_s93743" name="Equation" r:id="rId14" imgW="190440" imgH="228600" progId="Equation.DSMT4">
                    <p:embed/>
                  </p:oleObj>
                </mc:Choice>
                <mc:Fallback>
                  <p:oleObj name="Equation" r:id="rId14" imgW="190440" imgH="228600" progId="Equation.DSMT4">
                    <p:embed/>
                    <p:pic>
                      <p:nvPicPr>
                        <p:cNvPr id="0" name=""/>
                        <p:cNvPicPr/>
                        <p:nvPr/>
                      </p:nvPicPr>
                      <p:blipFill>
                        <a:blip r:embed="rId5"/>
                        <a:stretch>
                          <a:fillRect/>
                        </a:stretch>
                      </p:blipFill>
                      <p:spPr>
                        <a:xfrm>
                          <a:off x="9920662" y="1777060"/>
                          <a:ext cx="135845" cy="163015"/>
                        </a:xfrm>
                        <a:prstGeom prst="rect">
                          <a:avLst/>
                        </a:prstGeom>
                      </p:spPr>
                    </p:pic>
                  </p:oleObj>
                </mc:Fallback>
              </mc:AlternateContent>
            </a:graphicData>
          </a:graphic>
        </p:graphicFrame>
        <p:sp>
          <p:nvSpPr>
            <p:cNvPr id="47" name="TextBox 46"/>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51" name="Прямая со стрелкой 50"/>
            <p:cNvCxnSpPr>
              <a:endCxn id="36"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05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9044" y="215050"/>
            <a:ext cx="10858951" cy="830997"/>
          </a:xfrm>
          <a:prstGeom prst="rect">
            <a:avLst/>
          </a:prstGeom>
        </p:spPr>
        <p:txBody>
          <a:bodyPr wrap="square">
            <a:spAutoFit/>
          </a:bodyPr>
          <a:lstStyle/>
          <a:p>
            <a:r>
              <a:rPr lang="ru-RU" sz="2400" dirty="0"/>
              <a:t>Чаще всего узлы списка размещают в динамической памяти, при этом в качестве значений ссылок используются адреса узлов. </a:t>
            </a:r>
          </a:p>
        </p:txBody>
      </p:sp>
      <p:sp>
        <p:nvSpPr>
          <p:cNvPr id="4" name="Прямоугольник 3"/>
          <p:cNvSpPr/>
          <p:nvPr/>
        </p:nvSpPr>
        <p:spPr>
          <a:xfrm>
            <a:off x="468841" y="2320141"/>
            <a:ext cx="10689154" cy="1200329"/>
          </a:xfrm>
          <a:prstGeom prst="rect">
            <a:avLst/>
          </a:prstGeom>
        </p:spPr>
        <p:txBody>
          <a:bodyPr wrap="square">
            <a:spAutoFit/>
          </a:bodyPr>
          <a:lstStyle/>
          <a:p>
            <a:pPr algn="just"/>
            <a:r>
              <a:rPr lang="ru-RU" sz="2400" dirty="0"/>
              <a:t>Альтернативный способ — использовать для хранения информации обычные массивы, тогда в качестве значений ссылок будут выступать индексы (порядковые номера элементов массива).</a:t>
            </a:r>
          </a:p>
        </p:txBody>
      </p:sp>
      <p:sp>
        <p:nvSpPr>
          <p:cNvPr id="8" name="TextBox 7"/>
          <p:cNvSpPr txBox="1"/>
          <p:nvPr/>
        </p:nvSpPr>
        <p:spPr>
          <a:xfrm>
            <a:off x="5942994" y="4533653"/>
            <a:ext cx="944489" cy="369332"/>
          </a:xfrm>
          <a:prstGeom prst="rect">
            <a:avLst/>
          </a:prstGeom>
          <a:noFill/>
        </p:spPr>
        <p:txBody>
          <a:bodyPr wrap="none" rtlCol="0">
            <a:spAutoFit/>
          </a:bodyPr>
          <a:lstStyle/>
          <a:p>
            <a:r>
              <a:rPr lang="en-US" dirty="0">
                <a:latin typeface="Consolas" panose="020B0609020204030204" pitchFamily="49" charset="0"/>
              </a:rPr>
              <a:t>head=1</a:t>
            </a:r>
            <a:endParaRPr lang="ru-RU" dirty="0">
              <a:latin typeface="Consolas" panose="020B0609020204030204" pitchFamily="49" charset="0"/>
            </a:endParaRPr>
          </a:p>
        </p:txBody>
      </p:sp>
      <p:sp>
        <p:nvSpPr>
          <p:cNvPr id="9" name="TextBox 8"/>
          <p:cNvSpPr txBox="1"/>
          <p:nvPr/>
        </p:nvSpPr>
        <p:spPr>
          <a:xfrm>
            <a:off x="5959393" y="4943381"/>
            <a:ext cx="944489" cy="369332"/>
          </a:xfrm>
          <a:prstGeom prst="rect">
            <a:avLst/>
          </a:prstGeom>
          <a:noFill/>
        </p:spPr>
        <p:txBody>
          <a:bodyPr wrap="none" rtlCol="0">
            <a:spAutoFit/>
          </a:bodyPr>
          <a:lstStyle/>
          <a:p>
            <a:r>
              <a:rPr lang="en-US" dirty="0">
                <a:latin typeface="Consolas" panose="020B0609020204030204" pitchFamily="49" charset="0"/>
              </a:rPr>
              <a:t>tail=0</a:t>
            </a:r>
            <a:endParaRPr lang="ru-RU" dirty="0">
              <a:latin typeface="Consolas" panose="020B0609020204030204" pitchFamily="49" charset="0"/>
            </a:endParaRPr>
          </a:p>
        </p:txBody>
      </p:sp>
      <p:sp>
        <p:nvSpPr>
          <p:cNvPr id="14" name="TextBox 1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5" name="Рисунок 14"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3678135698"/>
              </p:ext>
            </p:extLst>
          </p:nvPr>
        </p:nvGraphicFramePr>
        <p:xfrm>
          <a:off x="2247153" y="4193474"/>
          <a:ext cx="2782045" cy="1080448"/>
        </p:xfrm>
        <a:graphic>
          <a:graphicData uri="http://schemas.openxmlformats.org/drawingml/2006/table">
            <a:tbl>
              <a:tblPr firstRow="1" bandRow="1">
                <a:tableStyleId>{5C22544A-7EE6-4342-B048-85BDC9FD1C3A}</a:tableStyleId>
              </a:tblPr>
              <a:tblGrid>
                <a:gridCol w="556409">
                  <a:extLst>
                    <a:ext uri="{9D8B030D-6E8A-4147-A177-3AD203B41FA5}">
                      <a16:colId xmlns:a16="http://schemas.microsoft.com/office/drawing/2014/main" val="20000"/>
                    </a:ext>
                  </a:extLst>
                </a:gridCol>
                <a:gridCol w="556409">
                  <a:extLst>
                    <a:ext uri="{9D8B030D-6E8A-4147-A177-3AD203B41FA5}">
                      <a16:colId xmlns:a16="http://schemas.microsoft.com/office/drawing/2014/main" val="20001"/>
                    </a:ext>
                  </a:extLst>
                </a:gridCol>
                <a:gridCol w="556409">
                  <a:extLst>
                    <a:ext uri="{9D8B030D-6E8A-4147-A177-3AD203B41FA5}">
                      <a16:colId xmlns:a16="http://schemas.microsoft.com/office/drawing/2014/main" val="20002"/>
                    </a:ext>
                  </a:extLst>
                </a:gridCol>
                <a:gridCol w="556409">
                  <a:extLst>
                    <a:ext uri="{9D8B030D-6E8A-4147-A177-3AD203B41FA5}">
                      <a16:colId xmlns:a16="http://schemas.microsoft.com/office/drawing/2014/main" val="20003"/>
                    </a:ext>
                  </a:extLst>
                </a:gridCol>
                <a:gridCol w="556409">
                  <a:extLst>
                    <a:ext uri="{9D8B030D-6E8A-4147-A177-3AD203B41FA5}">
                      <a16:colId xmlns:a16="http://schemas.microsoft.com/office/drawing/2014/main" val="20004"/>
                    </a:ext>
                  </a:extLst>
                </a:gridCol>
              </a:tblGrid>
              <a:tr h="348928">
                <a:tc>
                  <a:txBody>
                    <a:bodyPr/>
                    <a:lstStyle/>
                    <a:p>
                      <a:pPr algn="ctr"/>
                      <a:r>
                        <a:rPr lang="en-US" sz="1600" b="0" dirty="0">
                          <a:solidFill>
                            <a:schemeClr val="tx1"/>
                          </a:solidFill>
                        </a:rPr>
                        <a:t>0</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1</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3</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4</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8928">
                <a:tc>
                  <a:txBody>
                    <a:bodyPr/>
                    <a:lstStyle/>
                    <a:p>
                      <a:pPr algn="ctr"/>
                      <a:r>
                        <a:rPr lang="en-US" dirty="0"/>
                        <a:t>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L</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8928">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6" name="TextBox 15"/>
          <p:cNvSpPr txBox="1"/>
          <p:nvPr/>
        </p:nvSpPr>
        <p:spPr>
          <a:xfrm>
            <a:off x="1176026" y="4533653"/>
            <a:ext cx="1071127" cy="369332"/>
          </a:xfrm>
          <a:prstGeom prst="rect">
            <a:avLst/>
          </a:prstGeom>
          <a:noFill/>
        </p:spPr>
        <p:txBody>
          <a:bodyPr wrap="none" rtlCol="0">
            <a:spAutoFit/>
          </a:bodyPr>
          <a:lstStyle/>
          <a:p>
            <a:r>
              <a:rPr lang="en-US" dirty="0">
                <a:latin typeface="Consolas" panose="020B0609020204030204" pitchFamily="49" charset="0"/>
              </a:rPr>
              <a:t>list[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sp>
        <p:nvSpPr>
          <p:cNvPr id="18" name="TextBox 17"/>
          <p:cNvSpPr txBox="1"/>
          <p:nvPr/>
        </p:nvSpPr>
        <p:spPr>
          <a:xfrm>
            <a:off x="1169212" y="4904590"/>
            <a:ext cx="1071127" cy="369332"/>
          </a:xfrm>
          <a:prstGeom prst="rect">
            <a:avLst/>
          </a:prstGeom>
          <a:noFill/>
        </p:spPr>
        <p:txBody>
          <a:bodyPr wrap="none" rtlCol="0">
            <a:spAutoFit/>
          </a:bodyPr>
          <a:lstStyle/>
          <a:p>
            <a:r>
              <a:rPr lang="en-US" dirty="0">
                <a:latin typeface="Consolas" panose="020B0609020204030204" pitchFamily="49" charset="0"/>
              </a:rPr>
              <a:t>next[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grpSp>
        <p:nvGrpSpPr>
          <p:cNvPr id="42" name="Группа 41"/>
          <p:cNvGrpSpPr/>
          <p:nvPr/>
        </p:nvGrpSpPr>
        <p:grpSpPr>
          <a:xfrm>
            <a:off x="4058522" y="1486580"/>
            <a:ext cx="2640015" cy="756076"/>
            <a:chOff x="4058522" y="1486580"/>
            <a:chExt cx="2640015" cy="756076"/>
          </a:xfrm>
        </p:grpSpPr>
        <p:sp>
          <p:nvSpPr>
            <p:cNvPr id="10" name="TextBox 9"/>
            <p:cNvSpPr txBox="1"/>
            <p:nvPr/>
          </p:nvSpPr>
          <p:spPr>
            <a:xfrm>
              <a:off x="4058522" y="1821575"/>
              <a:ext cx="767267" cy="400110"/>
            </a:xfrm>
            <a:prstGeom prst="rect">
              <a:avLst/>
            </a:prstGeom>
            <a:noFill/>
          </p:spPr>
          <p:txBody>
            <a:bodyPr wrap="square" rtlCol="0">
              <a:spAutoFit/>
            </a:bodyPr>
            <a:lstStyle/>
            <a:p>
              <a:r>
                <a:rPr lang="en-US" sz="2000" dirty="0">
                  <a:latin typeface="Consolas" panose="020B0609020204030204" pitchFamily="49" charset="0"/>
                </a:rPr>
                <a:t>head</a:t>
              </a:r>
              <a:endParaRPr lang="ru-RU" sz="2000" dirty="0">
                <a:latin typeface="Consolas" panose="020B0609020204030204" pitchFamily="49" charset="0"/>
              </a:endParaRPr>
            </a:p>
          </p:txBody>
        </p:sp>
        <p:sp>
          <p:nvSpPr>
            <p:cNvPr id="13" name="TextBox 12"/>
            <p:cNvSpPr txBox="1"/>
            <p:nvPr/>
          </p:nvSpPr>
          <p:spPr>
            <a:xfrm>
              <a:off x="5949614" y="1842546"/>
              <a:ext cx="748923" cy="400110"/>
            </a:xfrm>
            <a:prstGeom prst="rect">
              <a:avLst/>
            </a:prstGeom>
            <a:noFill/>
          </p:spPr>
          <p:txBody>
            <a:bodyPr wrap="none" rtlCol="0">
              <a:spAutoFit/>
            </a:bodyPr>
            <a:lstStyle/>
            <a:p>
              <a:r>
                <a:rPr lang="en-US" sz="2000" dirty="0">
                  <a:latin typeface="Consolas" panose="020B0609020204030204" pitchFamily="49" charset="0"/>
                </a:rPr>
                <a:t>tail</a:t>
              </a:r>
              <a:endParaRPr lang="ru-RU" sz="2000" dirty="0">
                <a:latin typeface="Consolas" panose="020B0609020204030204" pitchFamily="49" charset="0"/>
              </a:endParaRPr>
            </a:p>
          </p:txBody>
        </p:sp>
        <p:sp>
          <p:nvSpPr>
            <p:cNvPr id="11" name="Прямоугольник 10"/>
            <p:cNvSpPr/>
            <p:nvPr/>
          </p:nvSpPr>
          <p:spPr>
            <a:xfrm>
              <a:off x="4109590" y="1495153"/>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1" idx="0"/>
              <a:endCxn id="11" idx="2"/>
            </p:cNvCxnSpPr>
            <p:nvPr/>
          </p:nvCxnSpPr>
          <p:spPr>
            <a:xfrm>
              <a:off x="4459139" y="1495153"/>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2186" y="1486580"/>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23" name="Прямая со стрелкой 22"/>
            <p:cNvCxnSpPr/>
            <p:nvPr/>
          </p:nvCxnSpPr>
          <p:spPr>
            <a:xfrm>
              <a:off x="462907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4988477"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единительная линия 24"/>
            <p:cNvCxnSpPr>
              <a:stCxn id="24" idx="0"/>
              <a:endCxn id="24" idx="2"/>
            </p:cNvCxnSpPr>
            <p:nvPr/>
          </p:nvCxnSpPr>
          <p:spPr>
            <a:xfrm>
              <a:off x="5338026"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073" y="1495153"/>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7" name="Прямая со стрелкой 26"/>
            <p:cNvCxnSpPr/>
            <p:nvPr/>
          </p:nvCxnSpPr>
          <p:spPr>
            <a:xfrm>
              <a:off x="551372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5899960"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9" name="Прямая соединительная линия 28"/>
            <p:cNvCxnSpPr>
              <a:stCxn id="28" idx="0"/>
              <a:endCxn id="28" idx="2"/>
            </p:cNvCxnSpPr>
            <p:nvPr/>
          </p:nvCxnSpPr>
          <p:spPr>
            <a:xfrm>
              <a:off x="6249509"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3297" y="1503726"/>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34" name="Объект 33"/>
            <p:cNvGraphicFramePr>
              <a:graphicFrameLocks noChangeAspect="1"/>
            </p:cNvGraphicFramePr>
            <p:nvPr>
              <p:extLst>
                <p:ext uri="{D42A27DB-BD31-4B8C-83A1-F6EECF244321}">
                  <p14:modId xmlns:p14="http://schemas.microsoft.com/office/powerpoint/2010/main" val="4081950575"/>
                </p:ext>
              </p:extLst>
            </p:nvPr>
          </p:nvGraphicFramePr>
          <p:xfrm>
            <a:off x="6363716" y="1558456"/>
            <a:ext cx="135845" cy="163015"/>
          </p:xfrm>
          <a:graphic>
            <a:graphicData uri="http://schemas.openxmlformats.org/presentationml/2006/ole">
              <mc:AlternateContent xmlns:mc="http://schemas.openxmlformats.org/markup-compatibility/2006">
                <mc:Choice xmlns:v="urn:schemas-microsoft-com:vml" Requires="v">
                  <p:oleObj spid="_x0000_s92352"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6363716" y="1558456"/>
                          <a:ext cx="135845" cy="163015"/>
                        </a:xfrm>
                        <a:prstGeom prst="rect">
                          <a:avLst/>
                        </a:prstGeom>
                      </p:spPr>
                    </p:pic>
                  </p:oleObj>
                </mc:Fallback>
              </mc:AlternateContent>
            </a:graphicData>
          </a:graphic>
        </p:graphicFrame>
        <p:graphicFrame>
          <p:nvGraphicFramePr>
            <p:cNvPr id="39" name="Объект 38"/>
            <p:cNvGraphicFramePr>
              <a:graphicFrameLocks noChangeAspect="1"/>
            </p:cNvGraphicFramePr>
            <p:nvPr>
              <p:extLst>
                <p:ext uri="{D42A27DB-BD31-4B8C-83A1-F6EECF244321}">
                  <p14:modId xmlns:p14="http://schemas.microsoft.com/office/powerpoint/2010/main" val="1464538274"/>
                </p:ext>
              </p:extLst>
            </p:nvPr>
          </p:nvGraphicFramePr>
          <p:xfrm>
            <a:off x="5441833" y="1558456"/>
            <a:ext cx="135845" cy="163015"/>
          </p:xfrm>
          <a:graphic>
            <a:graphicData uri="http://schemas.openxmlformats.org/presentationml/2006/ole">
              <mc:AlternateContent xmlns:mc="http://schemas.openxmlformats.org/markup-compatibility/2006">
                <mc:Choice xmlns:v="urn:schemas-microsoft-com:vml" Requires="v">
                  <p:oleObj spid="_x0000_s92353"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5441833" y="1558456"/>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3982110994"/>
                </p:ext>
              </p:extLst>
            </p:nvPr>
          </p:nvGraphicFramePr>
          <p:xfrm>
            <a:off x="4546442" y="1558456"/>
            <a:ext cx="135845" cy="163015"/>
          </p:xfrm>
          <a:graphic>
            <a:graphicData uri="http://schemas.openxmlformats.org/presentationml/2006/ole">
              <mc:AlternateContent xmlns:mc="http://schemas.openxmlformats.org/markup-compatibility/2006">
                <mc:Choice xmlns:v="urn:schemas-microsoft-com:vml" Requires="v">
                  <p:oleObj spid="_x0000_s92354"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4546442" y="1558456"/>
                          <a:ext cx="135845" cy="163015"/>
                        </a:xfrm>
                        <a:prstGeom prst="rect">
                          <a:avLst/>
                        </a:prstGeom>
                      </p:spPr>
                    </p:pic>
                  </p:oleObj>
                </mc:Fallback>
              </mc:AlternateContent>
            </a:graphicData>
          </a:graphic>
        </p:graphicFrame>
      </p:grpSp>
    </p:spTree>
    <p:extLst>
      <p:ext uri="{BB962C8B-B14F-4D97-AF65-F5344CB8AC3E}">
        <p14:creationId xmlns:p14="http://schemas.microsoft.com/office/powerpoint/2010/main" val="16038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Прямоугольник 38"/>
          <p:cNvSpPr/>
          <p:nvPr/>
        </p:nvSpPr>
        <p:spPr>
          <a:xfrm>
            <a:off x="749421" y="124045"/>
            <a:ext cx="5176923" cy="1631216"/>
          </a:xfrm>
          <a:prstGeom prst="rect">
            <a:avLst/>
          </a:prstGeom>
        </p:spPr>
        <p:txBody>
          <a:bodyPr wrap="square">
            <a:spAutoFit/>
          </a:bodyPr>
          <a:lstStyle/>
          <a:p>
            <a:pPr lvl="1" algn="just"/>
            <a:r>
              <a:rPr lang="ru-RU" sz="2800" b="1" dirty="0"/>
              <a:t>Добавление</a:t>
            </a:r>
            <a:r>
              <a:rPr lang="ru-RU" sz="2800" dirty="0"/>
              <a:t> </a:t>
            </a:r>
            <a:r>
              <a:rPr lang="ru-RU" sz="2800" b="1" dirty="0"/>
              <a:t>элемента</a:t>
            </a:r>
            <a:r>
              <a:rPr lang="ru-RU" sz="2800" dirty="0"/>
              <a:t> </a:t>
            </a:r>
            <a:endParaRPr lang="en-US" sz="2800" dirty="0"/>
          </a:p>
          <a:p>
            <a:pPr lvl="2" algn="just"/>
            <a:r>
              <a:rPr lang="ru-RU" sz="2400" dirty="0"/>
              <a:t>задана ссылка на элемент, после которого выполняется добавление</a:t>
            </a:r>
          </a:p>
        </p:txBody>
      </p:sp>
      <p:sp>
        <p:nvSpPr>
          <p:cNvPr id="41" name="Прямоугольник 40"/>
          <p:cNvSpPr/>
          <p:nvPr/>
        </p:nvSpPr>
        <p:spPr>
          <a:xfrm>
            <a:off x="6751960" y="124045"/>
            <a:ext cx="4619907" cy="1631216"/>
          </a:xfrm>
          <a:prstGeom prst="rect">
            <a:avLst/>
          </a:prstGeom>
        </p:spPr>
        <p:txBody>
          <a:bodyPr wrap="square">
            <a:spAutoFit/>
          </a:bodyPr>
          <a:lstStyle/>
          <a:p>
            <a:r>
              <a:rPr lang="ru-RU" sz="2800" b="1" dirty="0"/>
              <a:t>Удаление элемента </a:t>
            </a:r>
            <a:endParaRPr lang="en-US" sz="2800" dirty="0"/>
          </a:p>
          <a:p>
            <a:pPr lvl="1"/>
            <a:r>
              <a:rPr lang="ru-RU" sz="2400" dirty="0"/>
              <a:t>задана ссылка на элемент, который предшествует удаляемому</a:t>
            </a:r>
            <a:endParaRPr lang="ru-RU" sz="2400" b="1" dirty="0"/>
          </a:p>
        </p:txBody>
      </p:sp>
      <p:sp>
        <p:nvSpPr>
          <p:cNvPr id="61" name="TextBox 60"/>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2" name="Рисунок 61"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pSp>
        <p:nvGrpSpPr>
          <p:cNvPr id="310" name="Группа 309"/>
          <p:cNvGrpSpPr/>
          <p:nvPr/>
        </p:nvGrpSpPr>
        <p:grpSpPr>
          <a:xfrm>
            <a:off x="1252355" y="2090752"/>
            <a:ext cx="2495778" cy="1235781"/>
            <a:chOff x="1252355" y="2090752"/>
            <a:chExt cx="2495778" cy="1235781"/>
          </a:xfrm>
        </p:grpSpPr>
        <p:cxnSp>
          <p:nvCxnSpPr>
            <p:cNvPr id="21" name="Прямая со стрелкой 20"/>
            <p:cNvCxnSpPr/>
            <p:nvPr/>
          </p:nvCxnSpPr>
          <p:spPr>
            <a:xfrm flipV="1">
              <a:off x="2669925" y="2374547"/>
              <a:ext cx="408181" cy="3603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3261604" y="2314288"/>
              <a:ext cx="264179" cy="3450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58410" y="2957201"/>
              <a:ext cx="306494" cy="369332"/>
            </a:xfrm>
            <a:prstGeom prst="rect">
              <a:avLst/>
            </a:prstGeom>
            <a:noFill/>
          </p:spPr>
          <p:txBody>
            <a:bodyPr wrap="none" rtlCol="0">
              <a:spAutoFit/>
            </a:bodyPr>
            <a:lstStyle/>
            <a:p>
              <a:r>
                <a:rPr lang="en-US" dirty="0"/>
                <a:t>p</a:t>
              </a:r>
              <a:endParaRPr lang="ru-RU" dirty="0"/>
            </a:p>
          </p:txBody>
        </p:sp>
        <p:cxnSp>
          <p:nvCxnSpPr>
            <p:cNvPr id="4" name="Прямая соединительная линия 3"/>
            <p:cNvCxnSpPr/>
            <p:nvPr/>
          </p:nvCxnSpPr>
          <p:spPr>
            <a:xfrm>
              <a:off x="2890094" y="2688537"/>
              <a:ext cx="78058" cy="242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a:off x="2890094" y="2679572"/>
              <a:ext cx="78058" cy="251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1252355" y="2653038"/>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5" name="Прямая соединительная линия 64"/>
            <p:cNvCxnSpPr>
              <a:stCxn id="64" idx="0"/>
              <a:endCxn id="64" idx="2"/>
            </p:cNvCxnSpPr>
            <p:nvPr/>
          </p:nvCxnSpPr>
          <p:spPr>
            <a:xfrm>
              <a:off x="1601904" y="2653038"/>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84951" y="26444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67" name="Прямая со стрелкой 66"/>
            <p:cNvCxnSpPr/>
            <p:nvPr/>
          </p:nvCxnSpPr>
          <p:spPr>
            <a:xfrm>
              <a:off x="1771839" y="2797848"/>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Прямоугольник 67"/>
            <p:cNvSpPr/>
            <p:nvPr/>
          </p:nvSpPr>
          <p:spPr>
            <a:xfrm>
              <a:off x="2131242"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9" name="Прямая соединительная линия 68"/>
            <p:cNvCxnSpPr>
              <a:stCxn id="68" idx="0"/>
              <a:endCxn id="68" idx="2"/>
            </p:cNvCxnSpPr>
            <p:nvPr/>
          </p:nvCxnSpPr>
          <p:spPr>
            <a:xfrm>
              <a:off x="2480791"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63838" y="2653038"/>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71" name="Прямая со стрелкой 70"/>
            <p:cNvCxnSpPr/>
            <p:nvPr/>
          </p:nvCxnSpPr>
          <p:spPr>
            <a:xfrm>
              <a:off x="2694401" y="2797146"/>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3042725"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5" name="Прямая соединительная линия 74"/>
            <p:cNvCxnSpPr>
              <a:stCxn id="73" idx="0"/>
              <a:endCxn id="73" idx="2"/>
            </p:cNvCxnSpPr>
            <p:nvPr/>
          </p:nvCxnSpPr>
          <p:spPr>
            <a:xfrm>
              <a:off x="3392274"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86062" y="266161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78" name="Объект 77"/>
            <p:cNvGraphicFramePr>
              <a:graphicFrameLocks noChangeAspect="1"/>
            </p:cNvGraphicFramePr>
            <p:nvPr>
              <p:extLst>
                <p:ext uri="{D42A27DB-BD31-4B8C-83A1-F6EECF244321}">
                  <p14:modId xmlns:p14="http://schemas.microsoft.com/office/powerpoint/2010/main" val="3720717485"/>
                </p:ext>
              </p:extLst>
            </p:nvPr>
          </p:nvGraphicFramePr>
          <p:xfrm>
            <a:off x="3506481" y="2716341"/>
            <a:ext cx="135845" cy="163015"/>
          </p:xfrm>
          <a:graphic>
            <a:graphicData uri="http://schemas.openxmlformats.org/presentationml/2006/ole">
              <mc:AlternateContent xmlns:mc="http://schemas.openxmlformats.org/markup-compatibility/2006">
                <mc:Choice xmlns:v="urn:schemas-microsoft-com:vml" Requires="v">
                  <p:oleObj spid="_x0000_s95532"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3506481" y="2716341"/>
                          <a:ext cx="135845" cy="163015"/>
                        </a:xfrm>
                        <a:prstGeom prst="rect">
                          <a:avLst/>
                        </a:prstGeom>
                      </p:spPr>
                    </p:pic>
                  </p:oleObj>
                </mc:Fallback>
              </mc:AlternateContent>
            </a:graphicData>
          </a:graphic>
        </p:graphicFrame>
        <p:graphicFrame>
          <p:nvGraphicFramePr>
            <p:cNvPr id="79" name="Объект 78"/>
            <p:cNvGraphicFramePr>
              <a:graphicFrameLocks noChangeAspect="1"/>
            </p:cNvGraphicFramePr>
            <p:nvPr>
              <p:extLst>
                <p:ext uri="{D42A27DB-BD31-4B8C-83A1-F6EECF244321}">
                  <p14:modId xmlns:p14="http://schemas.microsoft.com/office/powerpoint/2010/main" val="3496728337"/>
                </p:ext>
              </p:extLst>
            </p:nvPr>
          </p:nvGraphicFramePr>
          <p:xfrm>
            <a:off x="2584598" y="2716341"/>
            <a:ext cx="135845" cy="163015"/>
          </p:xfrm>
          <a:graphic>
            <a:graphicData uri="http://schemas.openxmlformats.org/presentationml/2006/ole">
              <mc:AlternateContent xmlns:mc="http://schemas.openxmlformats.org/markup-compatibility/2006">
                <mc:Choice xmlns:v="urn:schemas-microsoft-com:vml" Requires="v">
                  <p:oleObj spid="_x0000_s95533"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2584598" y="2716341"/>
                          <a:ext cx="135845" cy="163015"/>
                        </a:xfrm>
                        <a:prstGeom prst="rect">
                          <a:avLst/>
                        </a:prstGeom>
                      </p:spPr>
                    </p:pic>
                  </p:oleObj>
                </mc:Fallback>
              </mc:AlternateContent>
            </a:graphicData>
          </a:graphic>
        </p:graphicFrame>
        <p:graphicFrame>
          <p:nvGraphicFramePr>
            <p:cNvPr id="80" name="Объект 79"/>
            <p:cNvGraphicFramePr>
              <a:graphicFrameLocks noChangeAspect="1"/>
            </p:cNvGraphicFramePr>
            <p:nvPr>
              <p:extLst>
                <p:ext uri="{D42A27DB-BD31-4B8C-83A1-F6EECF244321}">
                  <p14:modId xmlns:p14="http://schemas.microsoft.com/office/powerpoint/2010/main" val="2712545324"/>
                </p:ext>
              </p:extLst>
            </p:nvPr>
          </p:nvGraphicFramePr>
          <p:xfrm>
            <a:off x="1689207" y="2716341"/>
            <a:ext cx="135845" cy="163015"/>
          </p:xfrm>
          <a:graphic>
            <a:graphicData uri="http://schemas.openxmlformats.org/presentationml/2006/ole">
              <mc:AlternateContent xmlns:mc="http://schemas.openxmlformats.org/markup-compatibility/2006">
                <mc:Choice xmlns:v="urn:schemas-microsoft-com:vml" Requires="v">
                  <p:oleObj spid="_x0000_s95534"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1689207" y="2716341"/>
                          <a:ext cx="135845" cy="163015"/>
                        </a:xfrm>
                        <a:prstGeom prst="rect">
                          <a:avLst/>
                        </a:prstGeom>
                      </p:spPr>
                    </p:pic>
                  </p:oleObj>
                </mc:Fallback>
              </mc:AlternateContent>
            </a:graphicData>
          </a:graphic>
        </p:graphicFrame>
        <p:sp>
          <p:nvSpPr>
            <p:cNvPr id="85" name="Прямоугольник 84"/>
            <p:cNvSpPr/>
            <p:nvPr/>
          </p:nvSpPr>
          <p:spPr>
            <a:xfrm>
              <a:off x="3049035" y="209075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6" name="Прямая соединительная линия 85"/>
            <p:cNvCxnSpPr>
              <a:stCxn id="85" idx="0"/>
              <a:endCxn id="85" idx="2"/>
            </p:cNvCxnSpPr>
            <p:nvPr/>
          </p:nvCxnSpPr>
          <p:spPr>
            <a:xfrm>
              <a:off x="3398584" y="209075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091937" y="2093057"/>
              <a:ext cx="269626" cy="276999"/>
            </a:xfrm>
            <a:prstGeom prst="rect">
              <a:avLst/>
            </a:prstGeom>
            <a:noFill/>
          </p:spPr>
          <p:txBody>
            <a:bodyPr wrap="non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graphicFrame>
          <p:nvGraphicFramePr>
            <p:cNvPr id="101" name="Объект 100"/>
            <p:cNvGraphicFramePr>
              <a:graphicFrameLocks noChangeAspect="1"/>
            </p:cNvGraphicFramePr>
            <p:nvPr>
              <p:extLst>
                <p:ext uri="{D42A27DB-BD31-4B8C-83A1-F6EECF244321}">
                  <p14:modId xmlns:p14="http://schemas.microsoft.com/office/powerpoint/2010/main" val="2264647855"/>
                </p:ext>
              </p:extLst>
            </p:nvPr>
          </p:nvGraphicFramePr>
          <p:xfrm>
            <a:off x="3469531" y="2207041"/>
            <a:ext cx="135845" cy="163015"/>
          </p:xfrm>
          <a:graphic>
            <a:graphicData uri="http://schemas.openxmlformats.org/presentationml/2006/ole">
              <mc:AlternateContent xmlns:mc="http://schemas.openxmlformats.org/markup-compatibility/2006">
                <mc:Choice xmlns:v="urn:schemas-microsoft-com:vml" Requires="v">
                  <p:oleObj spid="_x0000_s95535" name="Equation" r:id="rId9" imgW="190440" imgH="228600" progId="Equation.DSMT4">
                    <p:embed/>
                  </p:oleObj>
                </mc:Choice>
                <mc:Fallback>
                  <p:oleObj name="Equation" r:id="rId9" imgW="190440" imgH="228600" progId="Equation.DSMT4">
                    <p:embed/>
                    <p:pic>
                      <p:nvPicPr>
                        <p:cNvPr id="0" name=""/>
                        <p:cNvPicPr/>
                        <p:nvPr/>
                      </p:nvPicPr>
                      <p:blipFill>
                        <a:blip r:embed="rId7"/>
                        <a:stretch>
                          <a:fillRect/>
                        </a:stretch>
                      </p:blipFill>
                      <p:spPr>
                        <a:xfrm>
                          <a:off x="3469531" y="2207041"/>
                          <a:ext cx="135845" cy="163015"/>
                        </a:xfrm>
                        <a:prstGeom prst="rect">
                          <a:avLst/>
                        </a:prstGeom>
                        <a:ln>
                          <a:noFill/>
                        </a:ln>
                      </p:spPr>
                    </p:pic>
                  </p:oleObj>
                </mc:Fallback>
              </mc:AlternateContent>
            </a:graphicData>
          </a:graphic>
        </p:graphicFrame>
      </p:grpSp>
      <p:cxnSp>
        <p:nvCxnSpPr>
          <p:cNvPr id="260" name="Прямая соединительная линия 259"/>
          <p:cNvCxnSpPr/>
          <p:nvPr/>
        </p:nvCxnSpPr>
        <p:spPr>
          <a:xfrm>
            <a:off x="6096000" y="0"/>
            <a:ext cx="0" cy="6873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Объект 39"/>
          <p:cNvGraphicFramePr>
            <a:graphicFrameLocks noChangeAspect="1"/>
          </p:cNvGraphicFramePr>
          <p:nvPr>
            <p:extLst>
              <p:ext uri="{D42A27DB-BD31-4B8C-83A1-F6EECF244321}">
                <p14:modId xmlns:p14="http://schemas.microsoft.com/office/powerpoint/2010/main" val="3285269330"/>
              </p:ext>
            </p:extLst>
          </p:nvPr>
        </p:nvGraphicFramePr>
        <p:xfrm>
          <a:off x="5535498" y="2760535"/>
          <a:ext cx="1168400" cy="790575"/>
        </p:xfrm>
        <a:graphic>
          <a:graphicData uri="http://schemas.openxmlformats.org/presentationml/2006/ole">
            <mc:AlternateContent xmlns:mc="http://schemas.openxmlformats.org/markup-compatibility/2006">
              <mc:Choice xmlns:v="urn:schemas-microsoft-com:vml" Requires="v">
                <p:oleObj spid="_x0000_s95536" name="Equation" r:id="rId10" imgW="393480" imgH="266400" progId="Equation.DSMT4">
                  <p:embed/>
                </p:oleObj>
              </mc:Choice>
              <mc:Fallback>
                <p:oleObj name="Equation" r:id="rId10" imgW="393480" imgH="266400" progId="Equation.DSMT4">
                  <p:embed/>
                  <p:pic>
                    <p:nvPicPr>
                      <p:cNvPr id="0" name=""/>
                      <p:cNvPicPr/>
                      <p:nvPr/>
                    </p:nvPicPr>
                    <p:blipFill>
                      <a:blip r:embed="rId11"/>
                      <a:stretch>
                        <a:fillRect/>
                      </a:stretch>
                    </p:blipFill>
                    <p:spPr>
                      <a:xfrm>
                        <a:off x="5535498" y="2760535"/>
                        <a:ext cx="1168400" cy="790575"/>
                      </a:xfrm>
                      <a:prstGeom prst="rect">
                        <a:avLst/>
                      </a:prstGeom>
                      <a:solidFill>
                        <a:schemeClr val="bg2"/>
                      </a:solidFill>
                    </p:spPr>
                  </p:pic>
                </p:oleObj>
              </mc:Fallback>
            </mc:AlternateContent>
          </a:graphicData>
        </a:graphic>
      </p:graphicFrame>
      <p:grpSp>
        <p:nvGrpSpPr>
          <p:cNvPr id="314" name="Группа 313"/>
          <p:cNvGrpSpPr/>
          <p:nvPr/>
        </p:nvGrpSpPr>
        <p:grpSpPr>
          <a:xfrm>
            <a:off x="8095678" y="4539571"/>
            <a:ext cx="1687437" cy="1356495"/>
            <a:chOff x="8105755" y="4581985"/>
            <a:chExt cx="1687437" cy="1356495"/>
          </a:xfrm>
        </p:grpSpPr>
        <p:cxnSp>
          <p:nvCxnSpPr>
            <p:cNvPr id="243" name="Соединительная линия уступом 242"/>
            <p:cNvCxnSpPr>
              <a:endCxn id="231" idx="2"/>
            </p:cNvCxnSpPr>
            <p:nvPr/>
          </p:nvCxnSpPr>
          <p:spPr>
            <a:xfrm>
              <a:off x="8316425" y="5120923"/>
              <a:ext cx="1285668" cy="540619"/>
            </a:xfrm>
            <a:prstGeom prst="bentConnector4">
              <a:avLst>
                <a:gd name="adj1" fmla="val -43752"/>
                <a:gd name="adj2" fmla="val 14228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245"/>
            <p:cNvCxnSpPr>
              <a:endCxn id="219" idx="0"/>
            </p:cNvCxnSpPr>
            <p:nvPr/>
          </p:nvCxnSpPr>
          <p:spPr>
            <a:xfrm rot="10800000">
              <a:off x="8296856" y="4606986"/>
              <a:ext cx="1305237" cy="893824"/>
            </a:xfrm>
            <a:prstGeom prst="bentConnector4">
              <a:avLst>
                <a:gd name="adj1" fmla="val -34561"/>
                <a:gd name="adj2" fmla="val 1255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8" name="Группа 217"/>
            <p:cNvGrpSpPr/>
            <p:nvPr/>
          </p:nvGrpSpPr>
          <p:grpSpPr>
            <a:xfrm>
              <a:off x="8105755" y="4606986"/>
              <a:ext cx="1687437" cy="1054556"/>
              <a:chOff x="8492247" y="1332688"/>
              <a:chExt cx="1687437" cy="1054556"/>
            </a:xfrm>
          </p:grpSpPr>
          <p:sp>
            <p:nvSpPr>
              <p:cNvPr id="219" name="Прямоугольник 218"/>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0" name="Прямая соединительная линия 21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220"/>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2" name="Объект 221"/>
              <p:cNvGraphicFramePr>
                <a:graphicFrameLocks noChangeAspect="1"/>
              </p:cNvGraphicFramePr>
              <p:nvPr>
                <p:extLst>
                  <p:ext uri="{D42A27DB-BD31-4B8C-83A1-F6EECF244321}">
                    <p14:modId xmlns:p14="http://schemas.microsoft.com/office/powerpoint/2010/main" val="2584766381"/>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spid="_x0000_s95537" name="Equation" r:id="rId12" imgW="190440" imgH="228600" progId="Equation.DSMT4">
                      <p:embed/>
                    </p:oleObj>
                  </mc:Choice>
                  <mc:Fallback>
                    <p:oleObj name="Equation" r:id="rId12" imgW="190440" imgH="228600" progId="Equation.DSMT4">
                      <p:embed/>
                      <p:pic>
                        <p:nvPicPr>
                          <p:cNvPr id="0" name=""/>
                          <p:cNvPicPr/>
                          <p:nvPr/>
                        </p:nvPicPr>
                        <p:blipFill>
                          <a:blip r:embed="rId5"/>
                          <a:stretch>
                            <a:fillRect/>
                          </a:stretch>
                        </p:blipFill>
                        <p:spPr>
                          <a:xfrm>
                            <a:off x="8615424" y="2113249"/>
                            <a:ext cx="135845" cy="163015"/>
                          </a:xfrm>
                          <a:prstGeom prst="rect">
                            <a:avLst/>
                          </a:prstGeom>
                        </p:spPr>
                      </p:pic>
                    </p:oleObj>
                  </mc:Fallback>
                </mc:AlternateContent>
              </a:graphicData>
            </a:graphic>
          </p:graphicFrame>
          <p:graphicFrame>
            <p:nvGraphicFramePr>
              <p:cNvPr id="223" name="Объект 222"/>
              <p:cNvGraphicFramePr>
                <a:graphicFrameLocks noChangeAspect="1"/>
              </p:cNvGraphicFramePr>
              <p:nvPr>
                <p:extLst>
                  <p:ext uri="{D42A27DB-BD31-4B8C-83A1-F6EECF244321}">
                    <p14:modId xmlns:p14="http://schemas.microsoft.com/office/powerpoint/2010/main" val="1538442012"/>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spid="_x0000_s95538" name="Equation" r:id="rId13" imgW="190440" imgH="228600" progId="Equation.DSMT4">
                      <p:embed/>
                    </p:oleObj>
                  </mc:Choice>
                  <mc:Fallback>
                    <p:oleObj name="Equation" r:id="rId13" imgW="190440" imgH="228600" progId="Equation.DSMT4">
                      <p:embed/>
                      <p:pic>
                        <p:nvPicPr>
                          <p:cNvPr id="0" name=""/>
                          <p:cNvPicPr/>
                          <p:nvPr/>
                        </p:nvPicPr>
                        <p:blipFill>
                          <a:blip r:embed="rId5"/>
                          <a:stretch>
                            <a:fillRect/>
                          </a:stretch>
                        </p:blipFill>
                        <p:spPr>
                          <a:xfrm>
                            <a:off x="8632145" y="1787507"/>
                            <a:ext cx="135845" cy="163015"/>
                          </a:xfrm>
                          <a:prstGeom prst="rect">
                            <a:avLst/>
                          </a:prstGeom>
                        </p:spPr>
                      </p:pic>
                    </p:oleObj>
                  </mc:Fallback>
                </mc:AlternateContent>
              </a:graphicData>
            </a:graphic>
          </p:graphicFrame>
          <p:sp>
            <p:nvSpPr>
              <p:cNvPr id="224" name="TextBox 223"/>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225" name="Прямоугольник 224"/>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6" name="Прямая соединительная линия 225"/>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Прямая соединительная линия 226"/>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8" name="Объект 227"/>
              <p:cNvGraphicFramePr>
                <a:graphicFrameLocks noChangeAspect="1"/>
              </p:cNvGraphicFramePr>
              <p:nvPr>
                <p:extLst>
                  <p:ext uri="{D42A27DB-BD31-4B8C-83A1-F6EECF244321}">
                    <p14:modId xmlns:p14="http://schemas.microsoft.com/office/powerpoint/2010/main" val="3798508487"/>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spid="_x0000_s95539" name="Equation" r:id="rId14" imgW="190440" imgH="228600" progId="Equation.DSMT4">
                      <p:embed/>
                    </p:oleObj>
                  </mc:Choice>
                  <mc:Fallback>
                    <p:oleObj name="Equation" r:id="rId14" imgW="190440" imgH="228600" progId="Equation.DSMT4">
                      <p:embed/>
                      <p:pic>
                        <p:nvPicPr>
                          <p:cNvPr id="0" name=""/>
                          <p:cNvPicPr/>
                          <p:nvPr/>
                        </p:nvPicPr>
                        <p:blipFill>
                          <a:blip r:embed="rId5"/>
                          <a:stretch>
                            <a:fillRect/>
                          </a:stretch>
                        </p:blipFill>
                        <p:spPr>
                          <a:xfrm>
                            <a:off x="9268359" y="2127500"/>
                            <a:ext cx="135845" cy="163015"/>
                          </a:xfrm>
                          <a:prstGeom prst="rect">
                            <a:avLst/>
                          </a:prstGeom>
                        </p:spPr>
                      </p:pic>
                    </p:oleObj>
                  </mc:Fallback>
                </mc:AlternateContent>
              </a:graphicData>
            </a:graphic>
          </p:graphicFrame>
          <p:graphicFrame>
            <p:nvGraphicFramePr>
              <p:cNvPr id="229" name="Объект 228"/>
              <p:cNvGraphicFramePr>
                <a:graphicFrameLocks noChangeAspect="1"/>
              </p:cNvGraphicFramePr>
              <p:nvPr>
                <p:extLst>
                  <p:ext uri="{D42A27DB-BD31-4B8C-83A1-F6EECF244321}">
                    <p14:modId xmlns:p14="http://schemas.microsoft.com/office/powerpoint/2010/main" val="194572165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spid="_x0000_s95540" name="Equation" r:id="rId15" imgW="190440" imgH="228600" progId="Equation.DSMT4">
                      <p:embed/>
                    </p:oleObj>
                  </mc:Choice>
                  <mc:Fallback>
                    <p:oleObj name="Equation" r:id="rId15" imgW="190440" imgH="228600" progId="Equation.DSMT4">
                      <p:embed/>
                      <p:pic>
                        <p:nvPicPr>
                          <p:cNvPr id="0" name=""/>
                          <p:cNvPicPr/>
                          <p:nvPr/>
                        </p:nvPicPr>
                        <p:blipFill>
                          <a:blip r:embed="rId5"/>
                          <a:stretch>
                            <a:fillRect/>
                          </a:stretch>
                        </p:blipFill>
                        <p:spPr>
                          <a:xfrm>
                            <a:off x="9279441" y="1781220"/>
                            <a:ext cx="135845" cy="163015"/>
                          </a:xfrm>
                          <a:prstGeom prst="rect">
                            <a:avLst/>
                          </a:prstGeom>
                        </p:spPr>
                      </p:pic>
                    </p:oleObj>
                  </mc:Fallback>
                </mc:AlternateContent>
              </a:graphicData>
            </a:graphic>
          </p:graphicFrame>
          <p:sp>
            <p:nvSpPr>
              <p:cNvPr id="230" name="TextBox 229"/>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231" name="Прямоугольник 230"/>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2" name="Прямая соединительная линия 231"/>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232"/>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4" name="Объект 233"/>
              <p:cNvGraphicFramePr>
                <a:graphicFrameLocks noChangeAspect="1"/>
              </p:cNvGraphicFramePr>
              <p:nvPr>
                <p:extLst>
                  <p:ext uri="{D42A27DB-BD31-4B8C-83A1-F6EECF244321}">
                    <p14:modId xmlns:p14="http://schemas.microsoft.com/office/powerpoint/2010/main" val="2181499821"/>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spid="_x0000_s95541" name="Equation" r:id="rId16" imgW="190440" imgH="228600" progId="Equation.DSMT4">
                      <p:embed/>
                    </p:oleObj>
                  </mc:Choice>
                  <mc:Fallback>
                    <p:oleObj name="Equation" r:id="rId16" imgW="190440" imgH="228600" progId="Equation.DSMT4">
                      <p:embed/>
                      <p:pic>
                        <p:nvPicPr>
                          <p:cNvPr id="0" name=""/>
                          <p:cNvPicPr/>
                          <p:nvPr/>
                        </p:nvPicPr>
                        <p:blipFill>
                          <a:blip r:embed="rId5"/>
                          <a:stretch>
                            <a:fillRect/>
                          </a:stretch>
                        </p:blipFill>
                        <p:spPr>
                          <a:xfrm>
                            <a:off x="9920662" y="2139930"/>
                            <a:ext cx="135845" cy="163015"/>
                          </a:xfrm>
                          <a:prstGeom prst="rect">
                            <a:avLst/>
                          </a:prstGeom>
                        </p:spPr>
                      </p:pic>
                    </p:oleObj>
                  </mc:Fallback>
                </mc:AlternateContent>
              </a:graphicData>
            </a:graphic>
          </p:graphicFrame>
          <p:graphicFrame>
            <p:nvGraphicFramePr>
              <p:cNvPr id="235" name="Объект 234"/>
              <p:cNvGraphicFramePr>
                <a:graphicFrameLocks noChangeAspect="1"/>
              </p:cNvGraphicFramePr>
              <p:nvPr>
                <p:extLst>
                  <p:ext uri="{D42A27DB-BD31-4B8C-83A1-F6EECF244321}">
                    <p14:modId xmlns:p14="http://schemas.microsoft.com/office/powerpoint/2010/main" val="968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spid="_x0000_s95542" name="Equation" r:id="rId17" imgW="190440" imgH="228600" progId="Equation.DSMT4">
                      <p:embed/>
                    </p:oleObj>
                  </mc:Choice>
                  <mc:Fallback>
                    <p:oleObj name="Equation" r:id="rId17" imgW="190440" imgH="228600" progId="Equation.DSMT4">
                      <p:embed/>
                      <p:pic>
                        <p:nvPicPr>
                          <p:cNvPr id="0" name=""/>
                          <p:cNvPicPr/>
                          <p:nvPr/>
                        </p:nvPicPr>
                        <p:blipFill>
                          <a:blip r:embed="rId5"/>
                          <a:stretch>
                            <a:fillRect/>
                          </a:stretch>
                        </p:blipFill>
                        <p:spPr>
                          <a:xfrm>
                            <a:off x="9920662" y="1777060"/>
                            <a:ext cx="135845" cy="163015"/>
                          </a:xfrm>
                          <a:prstGeom prst="rect">
                            <a:avLst/>
                          </a:prstGeom>
                        </p:spPr>
                      </p:pic>
                    </p:oleObj>
                  </mc:Fallback>
                </mc:AlternateContent>
              </a:graphicData>
            </a:graphic>
          </p:graphicFrame>
          <p:sp>
            <p:nvSpPr>
              <p:cNvPr id="236" name="TextBox 235"/>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237" name="Прямая со стрелкой 236"/>
              <p:cNvCxnSpPr>
                <a:endCxn id="225"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Прямая со стрелкой 239"/>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p:cNvSpPr txBox="1"/>
            <p:nvPr/>
          </p:nvSpPr>
          <p:spPr>
            <a:xfrm>
              <a:off x="8173676" y="5569148"/>
              <a:ext cx="233278" cy="369332"/>
            </a:xfrm>
            <a:prstGeom prst="rect">
              <a:avLst/>
            </a:prstGeom>
            <a:noFill/>
          </p:spPr>
          <p:txBody>
            <a:bodyPr wrap="square" rtlCol="0">
              <a:spAutoFit/>
            </a:bodyPr>
            <a:lstStyle/>
            <a:p>
              <a:r>
                <a:rPr lang="en-US" dirty="0"/>
                <a:t>p</a:t>
              </a:r>
              <a:endParaRPr lang="ru-RU" dirty="0"/>
            </a:p>
          </p:txBody>
        </p:sp>
        <p:cxnSp>
          <p:nvCxnSpPr>
            <p:cNvPr id="249" name="Прямая соединительная линия 248"/>
            <p:cNvCxnSpPr/>
            <p:nvPr/>
          </p:nvCxnSpPr>
          <p:spPr>
            <a:xfrm>
              <a:off x="8721559" y="4581985"/>
              <a:ext cx="471138" cy="1156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Прямая соединительная линия 280"/>
            <p:cNvCxnSpPr/>
            <p:nvPr/>
          </p:nvCxnSpPr>
          <p:spPr>
            <a:xfrm>
              <a:off x="8609438" y="5051358"/>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Прямая соединительная линия 282"/>
            <p:cNvCxnSpPr/>
            <p:nvPr/>
          </p:nvCxnSpPr>
          <p:spPr>
            <a:xfrm>
              <a:off x="8609438" y="5387547"/>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Прямая соединительная линия 283"/>
            <p:cNvCxnSpPr/>
            <p:nvPr/>
          </p:nvCxnSpPr>
          <p:spPr>
            <a:xfrm>
              <a:off x="9223892" y="5030296"/>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Прямая соединительная линия 284"/>
            <p:cNvCxnSpPr/>
            <p:nvPr/>
          </p:nvCxnSpPr>
          <p:spPr>
            <a:xfrm>
              <a:off x="9246264" y="5412459"/>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3" name="Группа 312"/>
          <p:cNvGrpSpPr/>
          <p:nvPr/>
        </p:nvGrpSpPr>
        <p:grpSpPr>
          <a:xfrm>
            <a:off x="7520800" y="2221986"/>
            <a:ext cx="2722134" cy="1025860"/>
            <a:chOff x="7520800" y="2221986"/>
            <a:chExt cx="2722134" cy="1025860"/>
          </a:xfrm>
        </p:grpSpPr>
        <p:cxnSp>
          <p:nvCxnSpPr>
            <p:cNvPr id="215" name="Соединительная линия уступом 214"/>
            <p:cNvCxnSpPr>
              <a:endCxn id="185" idx="2"/>
            </p:cNvCxnSpPr>
            <p:nvPr/>
          </p:nvCxnSpPr>
          <p:spPr>
            <a:xfrm>
              <a:off x="8072750" y="2885418"/>
              <a:ext cx="1628593" cy="226134"/>
            </a:xfrm>
            <a:prstGeom prst="bentConnector4">
              <a:avLst>
                <a:gd name="adj1" fmla="val 166"/>
                <a:gd name="adj2" fmla="val 23764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60652" y="2221986"/>
              <a:ext cx="255080" cy="369332"/>
            </a:xfrm>
            <a:prstGeom prst="rect">
              <a:avLst/>
            </a:prstGeom>
            <a:noFill/>
          </p:spPr>
          <p:txBody>
            <a:bodyPr wrap="square" rtlCol="0">
              <a:spAutoFit/>
            </a:bodyPr>
            <a:lstStyle/>
            <a:p>
              <a:r>
                <a:rPr lang="en-US" dirty="0"/>
                <a:t>p</a:t>
              </a:r>
              <a:endParaRPr lang="ru-RU" dirty="0"/>
            </a:p>
          </p:txBody>
        </p:sp>
        <p:grpSp>
          <p:nvGrpSpPr>
            <p:cNvPr id="174" name="Группа 173"/>
            <p:cNvGrpSpPr/>
            <p:nvPr/>
          </p:nvGrpSpPr>
          <p:grpSpPr>
            <a:xfrm>
              <a:off x="7520800" y="2711052"/>
              <a:ext cx="2722134" cy="400500"/>
              <a:chOff x="8014596" y="1623519"/>
              <a:chExt cx="2489468" cy="294145"/>
            </a:xfrm>
          </p:grpSpPr>
          <p:sp>
            <p:nvSpPr>
              <p:cNvPr id="175" name="Прямоугольник 17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6" name="Прямая соединительная линия 175"/>
              <p:cNvCxnSpPr>
                <a:stCxn id="175" idx="0"/>
                <a:endCxn id="17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78" name="Прямая со стрелкой 177"/>
              <p:cNvCxnSpPr/>
              <p:nvPr/>
            </p:nvCxnSpPr>
            <p:spPr>
              <a:xfrm>
                <a:off x="8540338" y="176630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Прямоугольник 17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0" name="Прямая соединительная линия 179"/>
              <p:cNvCxnSpPr>
                <a:stCxn id="179" idx="0"/>
                <a:endCxn id="17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182" name="Прямая со стрелкой 181"/>
              <p:cNvCxnSpPr/>
              <p:nvPr/>
            </p:nvCxnSpPr>
            <p:spPr>
              <a:xfrm>
                <a:off x="9445738" y="176182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4" name="Прямая соединительная линия 183"/>
              <p:cNvCxnSpPr>
                <a:stCxn id="183" idx="0"/>
                <a:endCxn id="18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188" name="Объект 187"/>
              <p:cNvGraphicFramePr>
                <a:graphicFrameLocks noChangeAspect="1"/>
              </p:cNvGraphicFramePr>
              <p:nvPr>
                <p:extLst>
                  <p:ext uri="{D42A27DB-BD31-4B8C-83A1-F6EECF244321}">
                    <p14:modId xmlns:p14="http://schemas.microsoft.com/office/powerpoint/2010/main" val="409349586"/>
                  </p:ext>
                </p:extLst>
              </p:nvPr>
            </p:nvGraphicFramePr>
            <p:xfrm>
              <a:off x="8451448" y="1695395"/>
              <a:ext cx="119087" cy="127984"/>
            </p:xfrm>
            <a:graphic>
              <a:graphicData uri="http://schemas.openxmlformats.org/presentationml/2006/ole">
                <mc:AlternateContent xmlns:mc="http://schemas.openxmlformats.org/markup-compatibility/2006">
                  <mc:Choice xmlns:v="urn:schemas-microsoft-com:vml" Requires="v">
                    <p:oleObj spid="_x0000_s95543" name="Equation" r:id="rId18" imgW="190440" imgH="228600" progId="Equation.DSMT4">
                      <p:embed/>
                    </p:oleObj>
                  </mc:Choice>
                  <mc:Fallback>
                    <p:oleObj name="Equation" r:id="rId18" imgW="190440" imgH="228600" progId="Equation.DSMT4">
                      <p:embed/>
                      <p:pic>
                        <p:nvPicPr>
                          <p:cNvPr id="0" name=""/>
                          <p:cNvPicPr/>
                          <p:nvPr/>
                        </p:nvPicPr>
                        <p:blipFill>
                          <a:blip r:embed="rId7"/>
                          <a:stretch>
                            <a:fillRect/>
                          </a:stretch>
                        </p:blipFill>
                        <p:spPr>
                          <a:xfrm>
                            <a:off x="8451448" y="1695395"/>
                            <a:ext cx="119087" cy="127984"/>
                          </a:xfrm>
                          <a:prstGeom prst="rect">
                            <a:avLst/>
                          </a:prstGeom>
                        </p:spPr>
                      </p:pic>
                    </p:oleObj>
                  </mc:Fallback>
                </mc:AlternateContent>
              </a:graphicData>
            </a:graphic>
          </p:graphicFrame>
        </p:grpSp>
        <p:cxnSp>
          <p:nvCxnSpPr>
            <p:cNvPr id="210" name="Прямая соединительная линия 209"/>
            <p:cNvCxnSpPr/>
            <p:nvPr/>
          </p:nvCxnSpPr>
          <p:spPr>
            <a:xfrm>
              <a:off x="8609438" y="2489498"/>
              <a:ext cx="501381" cy="7583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86" name="Объект 285"/>
            <p:cNvGraphicFramePr>
              <a:graphicFrameLocks noChangeAspect="1"/>
            </p:cNvGraphicFramePr>
            <p:nvPr>
              <p:extLst>
                <p:ext uri="{D42A27DB-BD31-4B8C-83A1-F6EECF244321}">
                  <p14:modId xmlns:p14="http://schemas.microsoft.com/office/powerpoint/2010/main" val="2613400374"/>
                </p:ext>
              </p:extLst>
            </p:nvPr>
          </p:nvGraphicFramePr>
          <p:xfrm>
            <a:off x="8980033" y="2833554"/>
            <a:ext cx="130217" cy="174260"/>
          </p:xfrm>
          <a:graphic>
            <a:graphicData uri="http://schemas.openxmlformats.org/presentationml/2006/ole">
              <mc:AlternateContent xmlns:mc="http://schemas.openxmlformats.org/markup-compatibility/2006">
                <mc:Choice xmlns:v="urn:schemas-microsoft-com:vml" Requires="v">
                  <p:oleObj spid="_x0000_s95544" name="Equation" r:id="rId19" imgW="190440" imgH="228600" progId="Equation.DSMT4">
                    <p:embed/>
                  </p:oleObj>
                </mc:Choice>
                <mc:Fallback>
                  <p:oleObj name="Equation" r:id="rId19" imgW="190440" imgH="228600" progId="Equation.DSMT4">
                    <p:embed/>
                    <p:pic>
                      <p:nvPicPr>
                        <p:cNvPr id="0" name=""/>
                        <p:cNvPicPr/>
                        <p:nvPr/>
                      </p:nvPicPr>
                      <p:blipFill>
                        <a:blip r:embed="rId7"/>
                        <a:stretch>
                          <a:fillRect/>
                        </a:stretch>
                      </p:blipFill>
                      <p:spPr>
                        <a:xfrm>
                          <a:off x="8980033" y="2833554"/>
                          <a:ext cx="130217" cy="174260"/>
                        </a:xfrm>
                        <a:prstGeom prst="rect">
                          <a:avLst/>
                        </a:prstGeom>
                      </p:spPr>
                    </p:pic>
                  </p:oleObj>
                </mc:Fallback>
              </mc:AlternateContent>
            </a:graphicData>
          </a:graphic>
        </p:graphicFrame>
        <p:graphicFrame>
          <p:nvGraphicFramePr>
            <p:cNvPr id="287" name="Объект 286"/>
            <p:cNvGraphicFramePr>
              <a:graphicFrameLocks noChangeAspect="1"/>
            </p:cNvGraphicFramePr>
            <p:nvPr>
              <p:extLst>
                <p:ext uri="{D42A27DB-BD31-4B8C-83A1-F6EECF244321}">
                  <p14:modId xmlns:p14="http://schemas.microsoft.com/office/powerpoint/2010/main" val="3022518587"/>
                </p:ext>
              </p:extLst>
            </p:nvPr>
          </p:nvGraphicFramePr>
          <p:xfrm>
            <a:off x="9985947" y="2833554"/>
            <a:ext cx="130217" cy="174260"/>
          </p:xfrm>
          <a:graphic>
            <a:graphicData uri="http://schemas.openxmlformats.org/presentationml/2006/ole">
              <mc:AlternateContent xmlns:mc="http://schemas.openxmlformats.org/markup-compatibility/2006">
                <mc:Choice xmlns:v="urn:schemas-microsoft-com:vml" Requires="v">
                  <p:oleObj spid="_x0000_s95545" name="Equation" r:id="rId20" imgW="190440" imgH="228600" progId="Equation.DSMT4">
                    <p:embed/>
                  </p:oleObj>
                </mc:Choice>
                <mc:Fallback>
                  <p:oleObj name="Equation" r:id="rId20" imgW="190440" imgH="228600" progId="Equation.DSMT4">
                    <p:embed/>
                    <p:pic>
                      <p:nvPicPr>
                        <p:cNvPr id="0" name=""/>
                        <p:cNvPicPr/>
                        <p:nvPr/>
                      </p:nvPicPr>
                      <p:blipFill>
                        <a:blip r:embed="rId7"/>
                        <a:stretch>
                          <a:fillRect/>
                        </a:stretch>
                      </p:blipFill>
                      <p:spPr>
                        <a:xfrm>
                          <a:off x="9985947" y="2833554"/>
                          <a:ext cx="130217" cy="174260"/>
                        </a:xfrm>
                        <a:prstGeom prst="rect">
                          <a:avLst/>
                        </a:prstGeom>
                      </p:spPr>
                    </p:pic>
                  </p:oleObj>
                </mc:Fallback>
              </mc:AlternateContent>
            </a:graphicData>
          </a:graphic>
        </p:graphicFrame>
      </p:grpSp>
      <p:grpSp>
        <p:nvGrpSpPr>
          <p:cNvPr id="311" name="Группа 310"/>
          <p:cNvGrpSpPr/>
          <p:nvPr/>
        </p:nvGrpSpPr>
        <p:grpSpPr>
          <a:xfrm>
            <a:off x="1574167" y="3629814"/>
            <a:ext cx="1776018" cy="2778221"/>
            <a:chOff x="1574167" y="3629814"/>
            <a:chExt cx="1776018" cy="2778221"/>
          </a:xfrm>
        </p:grpSpPr>
        <p:cxnSp>
          <p:nvCxnSpPr>
            <p:cNvPr id="171" name="Соединительная линия уступом 170"/>
            <p:cNvCxnSpPr/>
            <p:nvPr/>
          </p:nvCxnSpPr>
          <p:spPr>
            <a:xfrm rot="5400000" flipH="1" flipV="1">
              <a:off x="1849320" y="4706734"/>
              <a:ext cx="1229833" cy="11130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76036" y="6038703"/>
              <a:ext cx="306494" cy="369332"/>
            </a:xfrm>
            <a:prstGeom prst="rect">
              <a:avLst/>
            </a:prstGeom>
            <a:noFill/>
          </p:spPr>
          <p:txBody>
            <a:bodyPr wrap="none" rtlCol="0">
              <a:spAutoFit/>
            </a:bodyPr>
            <a:lstStyle/>
            <a:p>
              <a:r>
                <a:rPr lang="en-US" dirty="0"/>
                <a:t>p</a:t>
              </a:r>
              <a:endParaRPr lang="ru-RU" dirty="0"/>
            </a:p>
          </p:txBody>
        </p:sp>
        <p:sp>
          <p:nvSpPr>
            <p:cNvPr id="104" name="Прямоугольник 103"/>
            <p:cNvSpPr/>
            <p:nvPr/>
          </p:nvSpPr>
          <p:spPr>
            <a:xfrm>
              <a:off x="1574167" y="486192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6" name="Прямая соединительная линия 105"/>
            <p:cNvCxnSpPr/>
            <p:nvPr/>
          </p:nvCxnSpPr>
          <p:spPr>
            <a:xfrm>
              <a:off x="1574167" y="519314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1574167" y="554042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9" name="Объект 108"/>
            <p:cNvGraphicFramePr>
              <a:graphicFrameLocks noChangeAspect="1"/>
            </p:cNvGraphicFramePr>
            <p:nvPr>
              <p:extLst>
                <p:ext uri="{D42A27DB-BD31-4B8C-83A1-F6EECF244321}">
                  <p14:modId xmlns:p14="http://schemas.microsoft.com/office/powerpoint/2010/main" val="1925855811"/>
                </p:ext>
              </p:extLst>
            </p:nvPr>
          </p:nvGraphicFramePr>
          <p:xfrm>
            <a:off x="1697344" y="5642489"/>
            <a:ext cx="135845" cy="163015"/>
          </p:xfrm>
          <a:graphic>
            <a:graphicData uri="http://schemas.openxmlformats.org/presentationml/2006/ole">
              <mc:AlternateContent xmlns:mc="http://schemas.openxmlformats.org/markup-compatibility/2006">
                <mc:Choice xmlns:v="urn:schemas-microsoft-com:vml" Requires="v">
                  <p:oleObj spid="_x0000_s95546" name="Equation" r:id="rId21" imgW="190440" imgH="228600" progId="Equation.DSMT4">
                    <p:embed/>
                  </p:oleObj>
                </mc:Choice>
                <mc:Fallback>
                  <p:oleObj name="Equation" r:id="rId21" imgW="190440" imgH="228600" progId="Equation.DSMT4">
                    <p:embed/>
                    <p:pic>
                      <p:nvPicPr>
                        <p:cNvPr id="0" name=""/>
                        <p:cNvPicPr/>
                        <p:nvPr/>
                      </p:nvPicPr>
                      <p:blipFill>
                        <a:blip r:embed="rId5"/>
                        <a:stretch>
                          <a:fillRect/>
                        </a:stretch>
                      </p:blipFill>
                      <p:spPr>
                        <a:xfrm>
                          <a:off x="1697344" y="5642489"/>
                          <a:ext cx="135845" cy="163015"/>
                        </a:xfrm>
                        <a:prstGeom prst="rect">
                          <a:avLst/>
                        </a:prstGeom>
                      </p:spPr>
                    </p:pic>
                  </p:oleObj>
                </mc:Fallback>
              </mc:AlternateContent>
            </a:graphicData>
          </a:graphic>
        </p:graphicFrame>
        <p:graphicFrame>
          <p:nvGraphicFramePr>
            <p:cNvPr id="110" name="Объект 109"/>
            <p:cNvGraphicFramePr>
              <a:graphicFrameLocks noChangeAspect="1"/>
            </p:cNvGraphicFramePr>
            <p:nvPr>
              <p:extLst>
                <p:ext uri="{D42A27DB-BD31-4B8C-83A1-F6EECF244321}">
                  <p14:modId xmlns:p14="http://schemas.microsoft.com/office/powerpoint/2010/main" val="1035362977"/>
                </p:ext>
              </p:extLst>
            </p:nvPr>
          </p:nvGraphicFramePr>
          <p:xfrm>
            <a:off x="1714065" y="5316747"/>
            <a:ext cx="135845" cy="163015"/>
          </p:xfrm>
          <a:graphic>
            <a:graphicData uri="http://schemas.openxmlformats.org/presentationml/2006/ole">
              <mc:AlternateContent xmlns:mc="http://schemas.openxmlformats.org/markup-compatibility/2006">
                <mc:Choice xmlns:v="urn:schemas-microsoft-com:vml" Requires="v">
                  <p:oleObj spid="_x0000_s95547" name="Equation" r:id="rId22" imgW="190440" imgH="228600" progId="Equation.DSMT4">
                    <p:embed/>
                  </p:oleObj>
                </mc:Choice>
                <mc:Fallback>
                  <p:oleObj name="Equation" r:id="rId22" imgW="190440" imgH="228600" progId="Equation.DSMT4">
                    <p:embed/>
                    <p:pic>
                      <p:nvPicPr>
                        <p:cNvPr id="0" name=""/>
                        <p:cNvPicPr/>
                        <p:nvPr/>
                      </p:nvPicPr>
                      <p:blipFill>
                        <a:blip r:embed="rId5"/>
                        <a:stretch>
                          <a:fillRect/>
                        </a:stretch>
                      </p:blipFill>
                      <p:spPr>
                        <a:xfrm>
                          <a:off x="1714065" y="5316747"/>
                          <a:ext cx="135845" cy="163015"/>
                        </a:xfrm>
                        <a:prstGeom prst="rect">
                          <a:avLst/>
                        </a:prstGeom>
                      </p:spPr>
                    </p:pic>
                  </p:oleObj>
                </mc:Fallback>
              </mc:AlternateContent>
            </a:graphicData>
          </a:graphic>
        </p:graphicFrame>
        <p:sp>
          <p:nvSpPr>
            <p:cNvPr id="111" name="TextBox 110"/>
            <p:cNvSpPr txBox="1"/>
            <p:nvPr/>
          </p:nvSpPr>
          <p:spPr>
            <a:xfrm>
              <a:off x="1604805" y="488336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112" name="Прямоугольник 111"/>
            <p:cNvSpPr/>
            <p:nvPr/>
          </p:nvSpPr>
          <p:spPr>
            <a:xfrm>
              <a:off x="2227102" y="487617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3" name="Прямая соединительная линия 112"/>
            <p:cNvCxnSpPr/>
            <p:nvPr/>
          </p:nvCxnSpPr>
          <p:spPr>
            <a:xfrm>
              <a:off x="2227102" y="520739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Прямая соединительная линия 113"/>
            <p:cNvCxnSpPr/>
            <p:nvPr/>
          </p:nvCxnSpPr>
          <p:spPr>
            <a:xfrm>
              <a:off x="2227102" y="555467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Объект 114"/>
            <p:cNvGraphicFramePr>
              <a:graphicFrameLocks noChangeAspect="1"/>
            </p:cNvGraphicFramePr>
            <p:nvPr>
              <p:extLst>
                <p:ext uri="{D42A27DB-BD31-4B8C-83A1-F6EECF244321}">
                  <p14:modId xmlns:p14="http://schemas.microsoft.com/office/powerpoint/2010/main" val="3781882176"/>
                </p:ext>
              </p:extLst>
            </p:nvPr>
          </p:nvGraphicFramePr>
          <p:xfrm>
            <a:off x="2350279" y="5656740"/>
            <a:ext cx="135845" cy="163015"/>
          </p:xfrm>
          <a:graphic>
            <a:graphicData uri="http://schemas.openxmlformats.org/presentationml/2006/ole">
              <mc:AlternateContent xmlns:mc="http://schemas.openxmlformats.org/markup-compatibility/2006">
                <mc:Choice xmlns:v="urn:schemas-microsoft-com:vml" Requires="v">
                  <p:oleObj spid="_x0000_s95548" name="Equation" r:id="rId23" imgW="190440" imgH="228600" progId="Equation.DSMT4">
                    <p:embed/>
                  </p:oleObj>
                </mc:Choice>
                <mc:Fallback>
                  <p:oleObj name="Equation" r:id="rId23" imgW="190440" imgH="228600" progId="Equation.DSMT4">
                    <p:embed/>
                    <p:pic>
                      <p:nvPicPr>
                        <p:cNvPr id="0" name=""/>
                        <p:cNvPicPr/>
                        <p:nvPr/>
                      </p:nvPicPr>
                      <p:blipFill>
                        <a:blip r:embed="rId5"/>
                        <a:stretch>
                          <a:fillRect/>
                        </a:stretch>
                      </p:blipFill>
                      <p:spPr>
                        <a:xfrm>
                          <a:off x="2350279" y="5656740"/>
                          <a:ext cx="135845" cy="163015"/>
                        </a:xfrm>
                        <a:prstGeom prst="rect">
                          <a:avLst/>
                        </a:prstGeom>
                      </p:spPr>
                    </p:pic>
                  </p:oleObj>
                </mc:Fallback>
              </mc:AlternateContent>
            </a:graphicData>
          </a:graphic>
        </p:graphicFrame>
        <p:graphicFrame>
          <p:nvGraphicFramePr>
            <p:cNvPr id="116" name="Объект 115"/>
            <p:cNvGraphicFramePr>
              <a:graphicFrameLocks noChangeAspect="1"/>
            </p:cNvGraphicFramePr>
            <p:nvPr>
              <p:extLst>
                <p:ext uri="{D42A27DB-BD31-4B8C-83A1-F6EECF244321}">
                  <p14:modId xmlns:p14="http://schemas.microsoft.com/office/powerpoint/2010/main" val="4042386924"/>
                </p:ext>
              </p:extLst>
            </p:nvPr>
          </p:nvGraphicFramePr>
          <p:xfrm>
            <a:off x="2350278" y="5300673"/>
            <a:ext cx="135845" cy="163015"/>
          </p:xfrm>
          <a:graphic>
            <a:graphicData uri="http://schemas.openxmlformats.org/presentationml/2006/ole">
              <mc:AlternateContent xmlns:mc="http://schemas.openxmlformats.org/markup-compatibility/2006">
                <mc:Choice xmlns:v="urn:schemas-microsoft-com:vml" Requires="v">
                  <p:oleObj spid="_x0000_s95549" name="Equation" r:id="rId24" imgW="190440" imgH="228600" progId="Equation.DSMT4">
                    <p:embed/>
                  </p:oleObj>
                </mc:Choice>
                <mc:Fallback>
                  <p:oleObj name="Equation" r:id="rId24" imgW="190440" imgH="228600" progId="Equation.DSMT4">
                    <p:embed/>
                    <p:pic>
                      <p:nvPicPr>
                        <p:cNvPr id="0" name=""/>
                        <p:cNvPicPr/>
                        <p:nvPr/>
                      </p:nvPicPr>
                      <p:blipFill>
                        <a:blip r:embed="rId5"/>
                        <a:stretch>
                          <a:fillRect/>
                        </a:stretch>
                      </p:blipFill>
                      <p:spPr>
                        <a:xfrm>
                          <a:off x="2350278" y="5300673"/>
                          <a:ext cx="135845" cy="163015"/>
                        </a:xfrm>
                        <a:prstGeom prst="rect">
                          <a:avLst/>
                        </a:prstGeom>
                      </p:spPr>
                    </p:pic>
                  </p:oleObj>
                </mc:Fallback>
              </mc:AlternateContent>
            </a:graphicData>
          </a:graphic>
        </p:graphicFrame>
        <p:sp>
          <p:nvSpPr>
            <p:cNvPr id="117" name="TextBox 116"/>
            <p:cNvSpPr txBox="1"/>
            <p:nvPr/>
          </p:nvSpPr>
          <p:spPr>
            <a:xfrm>
              <a:off x="2257740" y="489761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118" name="Прямоугольник 117"/>
            <p:cNvSpPr/>
            <p:nvPr/>
          </p:nvSpPr>
          <p:spPr>
            <a:xfrm>
              <a:off x="2879405" y="488860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9" name="Прямая соединительная линия 118"/>
            <p:cNvCxnSpPr/>
            <p:nvPr/>
          </p:nvCxnSpPr>
          <p:spPr>
            <a:xfrm>
              <a:off x="2879405" y="521982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1" name="Объект 120"/>
            <p:cNvGraphicFramePr>
              <a:graphicFrameLocks noChangeAspect="1"/>
            </p:cNvGraphicFramePr>
            <p:nvPr>
              <p:extLst>
                <p:ext uri="{D42A27DB-BD31-4B8C-83A1-F6EECF244321}">
                  <p14:modId xmlns:p14="http://schemas.microsoft.com/office/powerpoint/2010/main" val="3158664751"/>
                </p:ext>
              </p:extLst>
            </p:nvPr>
          </p:nvGraphicFramePr>
          <p:xfrm>
            <a:off x="3026031" y="5661780"/>
            <a:ext cx="135845" cy="163015"/>
          </p:xfrm>
          <a:graphic>
            <a:graphicData uri="http://schemas.openxmlformats.org/presentationml/2006/ole">
              <mc:AlternateContent xmlns:mc="http://schemas.openxmlformats.org/markup-compatibility/2006">
                <mc:Choice xmlns:v="urn:schemas-microsoft-com:vml" Requires="v">
                  <p:oleObj spid="_x0000_s95550" name="Equation" r:id="rId25" imgW="190440" imgH="228600" progId="Equation.DSMT4">
                    <p:embed/>
                  </p:oleObj>
                </mc:Choice>
                <mc:Fallback>
                  <p:oleObj name="Equation" r:id="rId25" imgW="190440" imgH="228600" progId="Equation.DSMT4">
                    <p:embed/>
                    <p:pic>
                      <p:nvPicPr>
                        <p:cNvPr id="0" name=""/>
                        <p:cNvPicPr/>
                        <p:nvPr/>
                      </p:nvPicPr>
                      <p:blipFill>
                        <a:blip r:embed="rId5"/>
                        <a:stretch>
                          <a:fillRect/>
                        </a:stretch>
                      </p:blipFill>
                      <p:spPr>
                        <a:xfrm>
                          <a:off x="3026031" y="5661780"/>
                          <a:ext cx="135845" cy="163015"/>
                        </a:xfrm>
                        <a:prstGeom prst="rect">
                          <a:avLst/>
                        </a:prstGeom>
                      </p:spPr>
                    </p:pic>
                  </p:oleObj>
                </mc:Fallback>
              </mc:AlternateContent>
            </a:graphicData>
          </a:graphic>
        </p:graphicFrame>
        <p:graphicFrame>
          <p:nvGraphicFramePr>
            <p:cNvPr id="122" name="Объект 121"/>
            <p:cNvGraphicFramePr>
              <a:graphicFrameLocks noChangeAspect="1"/>
            </p:cNvGraphicFramePr>
            <p:nvPr>
              <p:extLst>
                <p:ext uri="{D42A27DB-BD31-4B8C-83A1-F6EECF244321}">
                  <p14:modId xmlns:p14="http://schemas.microsoft.com/office/powerpoint/2010/main" val="2916590537"/>
                </p:ext>
              </p:extLst>
            </p:nvPr>
          </p:nvGraphicFramePr>
          <p:xfrm>
            <a:off x="3002582" y="5306300"/>
            <a:ext cx="135845" cy="163015"/>
          </p:xfrm>
          <a:graphic>
            <a:graphicData uri="http://schemas.openxmlformats.org/presentationml/2006/ole">
              <mc:AlternateContent xmlns:mc="http://schemas.openxmlformats.org/markup-compatibility/2006">
                <mc:Choice xmlns:v="urn:schemas-microsoft-com:vml" Requires="v">
                  <p:oleObj spid="_x0000_s95551" name="Equation" r:id="rId26" imgW="190440" imgH="228600" progId="Equation.DSMT4">
                    <p:embed/>
                  </p:oleObj>
                </mc:Choice>
                <mc:Fallback>
                  <p:oleObj name="Equation" r:id="rId26" imgW="190440" imgH="228600" progId="Equation.DSMT4">
                    <p:embed/>
                    <p:pic>
                      <p:nvPicPr>
                        <p:cNvPr id="0" name=""/>
                        <p:cNvPicPr/>
                        <p:nvPr/>
                      </p:nvPicPr>
                      <p:blipFill>
                        <a:blip r:embed="rId5"/>
                        <a:stretch>
                          <a:fillRect/>
                        </a:stretch>
                      </p:blipFill>
                      <p:spPr>
                        <a:xfrm>
                          <a:off x="3002582" y="5306300"/>
                          <a:ext cx="135845" cy="163015"/>
                        </a:xfrm>
                        <a:prstGeom prst="rect">
                          <a:avLst/>
                        </a:prstGeom>
                      </p:spPr>
                    </p:pic>
                  </p:oleObj>
                </mc:Fallback>
              </mc:AlternateContent>
            </a:graphicData>
          </a:graphic>
        </p:graphicFrame>
        <p:sp>
          <p:nvSpPr>
            <p:cNvPr id="123" name="TextBox 122"/>
            <p:cNvSpPr txBox="1"/>
            <p:nvPr/>
          </p:nvSpPr>
          <p:spPr>
            <a:xfrm>
              <a:off x="2910043" y="491004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124" name="Прямая со стрелкой 123"/>
            <p:cNvCxnSpPr>
              <a:endCxn id="112" idx="1"/>
            </p:cNvCxnSpPr>
            <p:nvPr/>
          </p:nvCxnSpPr>
          <p:spPr>
            <a:xfrm flipV="1">
              <a:off x="1826855" y="539011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flipV="1">
              <a:off x="2463377" y="537765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Прямая со стрелкой 125"/>
            <p:cNvCxnSpPr/>
            <p:nvPr/>
          </p:nvCxnSpPr>
          <p:spPr>
            <a:xfrm flipH="1">
              <a:off x="2609301" y="573824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Прямая со стрелкой 126"/>
            <p:cNvCxnSpPr/>
            <p:nvPr/>
          </p:nvCxnSpPr>
          <p:spPr>
            <a:xfrm flipH="1">
              <a:off x="1956366" y="572399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521764" y="3629814"/>
              <a:ext cx="380535" cy="106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3" name="Прямая соединительная линия 132"/>
            <p:cNvCxnSpPr/>
            <p:nvPr/>
          </p:nvCxnSpPr>
          <p:spPr>
            <a:xfrm>
              <a:off x="2532512" y="4014873"/>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2532512" y="4358981"/>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12578" y="3644495"/>
              <a:ext cx="253286" cy="276999"/>
            </a:xfrm>
            <a:prstGeom prst="rect">
              <a:avLst/>
            </a:prstGeom>
            <a:noFill/>
          </p:spPr>
          <p:txBody>
            <a:bodyPr wrap="squar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cxnSp>
          <p:nvCxnSpPr>
            <p:cNvPr id="273" name="Прямая со стрелкой 272"/>
            <p:cNvCxnSpPr>
              <a:endCxn id="118" idx="0"/>
            </p:cNvCxnSpPr>
            <p:nvPr/>
          </p:nvCxnSpPr>
          <p:spPr>
            <a:xfrm>
              <a:off x="2713106" y="4205908"/>
              <a:ext cx="357399" cy="6827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Прямая со стрелкой 274"/>
            <p:cNvCxnSpPr/>
            <p:nvPr/>
          </p:nvCxnSpPr>
          <p:spPr>
            <a:xfrm flipH="1">
              <a:off x="2437957" y="4518850"/>
              <a:ext cx="293828" cy="3550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Объект 135"/>
            <p:cNvGraphicFramePr>
              <a:graphicFrameLocks noChangeAspect="1"/>
            </p:cNvGraphicFramePr>
            <p:nvPr>
              <p:extLst>
                <p:ext uri="{D42A27DB-BD31-4B8C-83A1-F6EECF244321}">
                  <p14:modId xmlns:p14="http://schemas.microsoft.com/office/powerpoint/2010/main" val="1509342200"/>
                </p:ext>
              </p:extLst>
            </p:nvPr>
          </p:nvGraphicFramePr>
          <p:xfrm>
            <a:off x="2637264" y="4110535"/>
            <a:ext cx="127613" cy="181152"/>
          </p:xfrm>
          <a:graphic>
            <a:graphicData uri="http://schemas.openxmlformats.org/presentationml/2006/ole">
              <mc:AlternateContent xmlns:mc="http://schemas.openxmlformats.org/markup-compatibility/2006">
                <mc:Choice xmlns:v="urn:schemas-microsoft-com:vml" Requires="v">
                  <p:oleObj spid="_x0000_s95552" name="Equation" r:id="rId27" imgW="190440" imgH="228600" progId="Equation.DSMT4">
                    <p:embed/>
                  </p:oleObj>
                </mc:Choice>
                <mc:Fallback>
                  <p:oleObj name="Equation" r:id="rId27" imgW="190440" imgH="228600" progId="Equation.DSMT4">
                    <p:embed/>
                    <p:pic>
                      <p:nvPicPr>
                        <p:cNvPr id="0" name=""/>
                        <p:cNvPicPr/>
                        <p:nvPr/>
                      </p:nvPicPr>
                      <p:blipFill>
                        <a:blip r:embed="rId5"/>
                        <a:stretch>
                          <a:fillRect/>
                        </a:stretch>
                      </p:blipFill>
                      <p:spPr>
                        <a:xfrm>
                          <a:off x="2637264" y="4110535"/>
                          <a:ext cx="127613" cy="181152"/>
                        </a:xfrm>
                        <a:prstGeom prst="rect">
                          <a:avLst/>
                        </a:prstGeom>
                      </p:spPr>
                    </p:pic>
                  </p:oleObj>
                </mc:Fallback>
              </mc:AlternateContent>
            </a:graphicData>
          </a:graphic>
        </p:graphicFrame>
        <p:graphicFrame>
          <p:nvGraphicFramePr>
            <p:cNvPr id="135" name="Объект 134"/>
            <p:cNvGraphicFramePr>
              <a:graphicFrameLocks noChangeAspect="1"/>
            </p:cNvGraphicFramePr>
            <p:nvPr>
              <p:extLst>
                <p:ext uri="{D42A27DB-BD31-4B8C-83A1-F6EECF244321}">
                  <p14:modId xmlns:p14="http://schemas.microsoft.com/office/powerpoint/2010/main" val="3182173006"/>
                </p:ext>
              </p:extLst>
            </p:nvPr>
          </p:nvGraphicFramePr>
          <p:xfrm>
            <a:off x="2640931" y="4430558"/>
            <a:ext cx="127613" cy="181152"/>
          </p:xfrm>
          <a:graphic>
            <a:graphicData uri="http://schemas.openxmlformats.org/presentationml/2006/ole">
              <mc:AlternateContent xmlns:mc="http://schemas.openxmlformats.org/markup-compatibility/2006">
                <mc:Choice xmlns:v="urn:schemas-microsoft-com:vml" Requires="v">
                  <p:oleObj spid="_x0000_s95553" name="Equation" r:id="rId28" imgW="190440" imgH="228600" progId="Equation.DSMT4">
                    <p:embed/>
                  </p:oleObj>
                </mc:Choice>
                <mc:Fallback>
                  <p:oleObj name="Equation" r:id="rId28" imgW="190440" imgH="228600" progId="Equation.DSMT4">
                    <p:embed/>
                    <p:pic>
                      <p:nvPicPr>
                        <p:cNvPr id="0" name=""/>
                        <p:cNvPicPr/>
                        <p:nvPr/>
                      </p:nvPicPr>
                      <p:blipFill>
                        <a:blip r:embed="rId5"/>
                        <a:stretch>
                          <a:fillRect/>
                        </a:stretch>
                      </p:blipFill>
                      <p:spPr>
                        <a:xfrm>
                          <a:off x="2640931" y="4430558"/>
                          <a:ext cx="127613" cy="181152"/>
                        </a:xfrm>
                        <a:prstGeom prst="rect">
                          <a:avLst/>
                        </a:prstGeom>
                      </p:spPr>
                    </p:pic>
                  </p:oleObj>
                </mc:Fallback>
              </mc:AlternateContent>
            </a:graphicData>
          </a:graphic>
        </p:graphicFrame>
        <p:cxnSp>
          <p:nvCxnSpPr>
            <p:cNvPr id="288" name="Прямая соединительная линия 287"/>
            <p:cNvCxnSpPr/>
            <p:nvPr/>
          </p:nvCxnSpPr>
          <p:spPr>
            <a:xfrm>
              <a:off x="2701070" y="5289134"/>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Прямая соединительная линия 288"/>
            <p:cNvCxnSpPr/>
            <p:nvPr/>
          </p:nvCxnSpPr>
          <p:spPr>
            <a:xfrm>
              <a:off x="2770275" y="5634861"/>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Прямая со стрелкой 297"/>
            <p:cNvCxnSpPr/>
            <p:nvPr/>
          </p:nvCxnSpPr>
          <p:spPr>
            <a:xfrm flipH="1">
              <a:off x="2895369" y="4141559"/>
              <a:ext cx="442571" cy="8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Прямая соединительная линия 303"/>
            <p:cNvCxnSpPr/>
            <p:nvPr/>
          </p:nvCxnSpPr>
          <p:spPr>
            <a:xfrm>
              <a:off x="3337940" y="4141559"/>
              <a:ext cx="0" cy="15775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Прямая соединительная линия 305"/>
            <p:cNvCxnSpPr/>
            <p:nvPr/>
          </p:nvCxnSpPr>
          <p:spPr>
            <a:xfrm flipH="1">
              <a:off x="3127049" y="5724751"/>
              <a:ext cx="223136" cy="24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2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36208" y="1217655"/>
            <a:ext cx="5209705" cy="523220"/>
          </a:xfrm>
          <a:prstGeom prst="rect">
            <a:avLst/>
          </a:prstGeom>
        </p:spPr>
        <p:txBody>
          <a:bodyPr wrap="square" anchor="b">
            <a:spAutoFit/>
          </a:bodyPr>
          <a:lstStyle/>
          <a:p>
            <a:r>
              <a:rPr lang="ru-RU" sz="2800" b="1" dirty="0"/>
              <a:t>1. Поиск</a:t>
            </a:r>
            <a:r>
              <a:rPr lang="ru-RU" sz="2800" dirty="0"/>
              <a:t> элемента по ключу </a:t>
            </a:r>
            <a:r>
              <a:rPr lang="en-US" sz="2800" dirty="0"/>
              <a:t>x</a:t>
            </a:r>
            <a:r>
              <a:rPr lang="ru-RU" sz="2800" dirty="0"/>
              <a:t>:</a:t>
            </a:r>
          </a:p>
        </p:txBody>
      </p:sp>
      <p:sp>
        <p:nvSpPr>
          <p:cNvPr id="3" name="Прямоугольник 2"/>
          <p:cNvSpPr/>
          <p:nvPr/>
        </p:nvSpPr>
        <p:spPr>
          <a:xfrm>
            <a:off x="570207" y="1897225"/>
            <a:ext cx="5275706" cy="1261884"/>
          </a:xfrm>
          <a:prstGeom prst="rect">
            <a:avLst/>
          </a:prstGeom>
        </p:spPr>
        <p:txBody>
          <a:bodyPr wrap="square">
            <a:spAutoFit/>
          </a:bodyPr>
          <a:lstStyle/>
          <a:p>
            <a:r>
              <a:rPr lang="ru-RU" sz="2800" b="1" dirty="0"/>
              <a:t>2. Добавление</a:t>
            </a:r>
            <a:r>
              <a:rPr lang="ru-RU" sz="2800" dirty="0"/>
              <a:t> элемента </a:t>
            </a:r>
          </a:p>
          <a:p>
            <a:pPr lvl="1"/>
            <a:r>
              <a:rPr lang="ru-RU" sz="2400" dirty="0"/>
              <a:t>задана ссылка на элемент, после которого выполняется добавление</a:t>
            </a:r>
          </a:p>
        </p:txBody>
      </p:sp>
      <p:sp>
        <p:nvSpPr>
          <p:cNvPr id="4" name="Прямоугольник 3"/>
          <p:cNvSpPr/>
          <p:nvPr/>
        </p:nvSpPr>
        <p:spPr>
          <a:xfrm>
            <a:off x="570207" y="3315459"/>
            <a:ext cx="5275706" cy="1261884"/>
          </a:xfrm>
          <a:prstGeom prst="rect">
            <a:avLst/>
          </a:prstGeom>
        </p:spPr>
        <p:txBody>
          <a:bodyPr wrap="square">
            <a:spAutoFit/>
          </a:bodyPr>
          <a:lstStyle/>
          <a:p>
            <a:r>
              <a:rPr lang="ru-RU" sz="2800" b="1" dirty="0"/>
              <a:t>3. Удаление элемента </a:t>
            </a:r>
          </a:p>
          <a:p>
            <a:pPr lvl="1"/>
            <a:r>
              <a:rPr lang="ru-RU" sz="2400" dirty="0"/>
              <a:t>задана ссылка на элемент, который предшествует удаляемому</a:t>
            </a:r>
            <a:endParaRPr lang="ru-RU" sz="2400" b="1" dirty="0"/>
          </a:p>
        </p:txBody>
      </p:sp>
      <p:sp>
        <p:nvSpPr>
          <p:cNvPr id="5" name="TextBox 4"/>
          <p:cNvSpPr txBox="1"/>
          <p:nvPr/>
        </p:nvSpPr>
        <p:spPr>
          <a:xfrm>
            <a:off x="570207" y="356832"/>
            <a:ext cx="6876222" cy="584775"/>
          </a:xfrm>
          <a:prstGeom prst="rect">
            <a:avLst/>
          </a:prstGeom>
          <a:solidFill>
            <a:schemeClr val="bg2"/>
          </a:solidFill>
        </p:spPr>
        <p:txBody>
          <a:bodyPr wrap="square" rtlCol="0">
            <a:spAutoFit/>
          </a:bodyPr>
          <a:lstStyle/>
          <a:p>
            <a:pPr algn="ctr"/>
            <a:r>
              <a:rPr lang="ru-RU" sz="3200" dirty="0">
                <a:solidFill>
                  <a:srgbClr val="0070C0"/>
                </a:solidFill>
              </a:rPr>
              <a:t>Время выполнения базовых операций</a:t>
            </a:r>
          </a:p>
        </p:txBody>
      </p:sp>
      <p:graphicFrame>
        <p:nvGraphicFramePr>
          <p:cNvPr id="6" name="Объект 5"/>
          <p:cNvGraphicFramePr>
            <a:graphicFrameLocks noChangeAspect="1"/>
          </p:cNvGraphicFramePr>
          <p:nvPr>
            <p:extLst>
              <p:ext uri="{D42A27DB-BD31-4B8C-83A1-F6EECF244321}">
                <p14:modId xmlns:p14="http://schemas.microsoft.com/office/powerpoint/2010/main" val="2729150515"/>
              </p:ext>
            </p:extLst>
          </p:nvPr>
        </p:nvGraphicFramePr>
        <p:xfrm>
          <a:off x="5988406" y="1144749"/>
          <a:ext cx="1346052" cy="856579"/>
        </p:xfrm>
        <a:graphic>
          <a:graphicData uri="http://schemas.openxmlformats.org/presentationml/2006/ole">
            <mc:AlternateContent xmlns:mc="http://schemas.openxmlformats.org/markup-compatibility/2006">
              <mc:Choice xmlns:v="urn:schemas-microsoft-com:vml" Requires="v">
                <p:oleObj spid="_x0000_s90489" name="Equation" r:id="rId3" imgW="419040" imgH="266400" progId="Equation.DSMT4">
                  <p:embed/>
                </p:oleObj>
              </mc:Choice>
              <mc:Fallback>
                <p:oleObj name="Equation" r:id="rId3" imgW="419040" imgH="266400" progId="Equation.DSMT4">
                  <p:embed/>
                  <p:pic>
                    <p:nvPicPr>
                      <p:cNvPr id="0" name=""/>
                      <p:cNvPicPr/>
                      <p:nvPr/>
                    </p:nvPicPr>
                    <p:blipFill>
                      <a:blip r:embed="rId4"/>
                      <a:stretch>
                        <a:fillRect/>
                      </a:stretch>
                    </p:blipFill>
                    <p:spPr>
                      <a:xfrm>
                        <a:off x="5988406" y="1144749"/>
                        <a:ext cx="1346052" cy="856579"/>
                      </a:xfrm>
                      <a:prstGeom prst="rect">
                        <a:avLst/>
                      </a:prstGeom>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1245481451"/>
              </p:ext>
            </p:extLst>
          </p:nvPr>
        </p:nvGraphicFramePr>
        <p:xfrm>
          <a:off x="6063554" y="2236168"/>
          <a:ext cx="1168400" cy="790575"/>
        </p:xfrm>
        <a:graphic>
          <a:graphicData uri="http://schemas.openxmlformats.org/presentationml/2006/ole">
            <mc:AlternateContent xmlns:mc="http://schemas.openxmlformats.org/markup-compatibility/2006">
              <mc:Choice xmlns:v="urn:schemas-microsoft-com:vml" Requires="v">
                <p:oleObj spid="_x0000_s90490" name="Equation" r:id="rId5" imgW="393480" imgH="266400" progId="Equation.DSMT4">
                  <p:embed/>
                </p:oleObj>
              </mc:Choice>
              <mc:Fallback>
                <p:oleObj name="Equation" r:id="rId5" imgW="393480" imgH="266400" progId="Equation.DSMT4">
                  <p:embed/>
                  <p:pic>
                    <p:nvPicPr>
                      <p:cNvPr id="0" name=""/>
                      <p:cNvPicPr/>
                      <p:nvPr/>
                    </p:nvPicPr>
                    <p:blipFill>
                      <a:blip r:embed="rId6"/>
                      <a:stretch>
                        <a:fillRect/>
                      </a:stretch>
                    </p:blipFill>
                    <p:spPr>
                      <a:xfrm>
                        <a:off x="6063554" y="2236168"/>
                        <a:ext cx="1168400" cy="790575"/>
                      </a:xfrm>
                      <a:prstGeom prst="rect">
                        <a:avLst/>
                      </a:prstGeom>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404597525"/>
              </p:ext>
            </p:extLst>
          </p:nvPr>
        </p:nvGraphicFramePr>
        <p:xfrm>
          <a:off x="6040259" y="3654401"/>
          <a:ext cx="1168400" cy="790575"/>
        </p:xfrm>
        <a:graphic>
          <a:graphicData uri="http://schemas.openxmlformats.org/presentationml/2006/ole">
            <mc:AlternateContent xmlns:mc="http://schemas.openxmlformats.org/markup-compatibility/2006">
              <mc:Choice xmlns:v="urn:schemas-microsoft-com:vml" Requires="v">
                <p:oleObj spid="_x0000_s90491" name="Equation" r:id="rId7" imgW="393480" imgH="266400" progId="Equation.DSMT4">
                  <p:embed/>
                </p:oleObj>
              </mc:Choice>
              <mc:Fallback>
                <p:oleObj name="Equation" r:id="rId7" imgW="393480" imgH="266400" progId="Equation.DSMT4">
                  <p:embed/>
                  <p:pic>
                    <p:nvPicPr>
                      <p:cNvPr id="0" name=""/>
                      <p:cNvPicPr/>
                      <p:nvPr/>
                    </p:nvPicPr>
                    <p:blipFill>
                      <a:blip r:embed="rId6"/>
                      <a:stretch>
                        <a:fillRect/>
                      </a:stretch>
                    </p:blipFill>
                    <p:spPr>
                      <a:xfrm>
                        <a:off x="6040259" y="3654401"/>
                        <a:ext cx="1168400" cy="790575"/>
                      </a:xfrm>
                      <a:prstGeom prst="rect">
                        <a:avLst/>
                      </a:prstGeom>
                    </p:spPr>
                  </p:pic>
                </p:oleObj>
              </mc:Fallback>
            </mc:AlternateContent>
          </a:graphicData>
        </a:graphic>
      </p:graphicFrame>
      <p:sp>
        <p:nvSpPr>
          <p:cNvPr id="9" name="TextBox 8"/>
          <p:cNvSpPr txBox="1"/>
          <p:nvPr/>
        </p:nvSpPr>
        <p:spPr>
          <a:xfrm>
            <a:off x="7763749" y="1071667"/>
            <a:ext cx="3394246" cy="3847207"/>
          </a:xfrm>
          <a:prstGeom prst="rect">
            <a:avLst/>
          </a:prstGeom>
          <a:noFill/>
        </p:spPr>
        <p:txBody>
          <a:bodyPr wrap="square" rtlCol="0">
            <a:spAutoFit/>
          </a:bodyPr>
          <a:lstStyle/>
          <a:p>
            <a:r>
              <a:rPr lang="ru-RU" sz="2400" b="1" dirty="0"/>
              <a:t>Рекомендация</a:t>
            </a:r>
            <a:endParaRPr lang="en-US" sz="2400" b="1" dirty="0"/>
          </a:p>
          <a:p>
            <a:endParaRPr lang="ru-RU" sz="2000" dirty="0"/>
          </a:p>
          <a:p>
            <a:r>
              <a:rPr lang="ru-RU" sz="2000" dirty="0"/>
              <a:t>В результате выполнения базовых операций необходимо придерживаться правила: </a:t>
            </a:r>
            <a:endParaRPr lang="en-US" sz="2000" dirty="0"/>
          </a:p>
          <a:p>
            <a:pPr lvl="1"/>
            <a:r>
              <a:rPr lang="ru-RU" sz="2400" b="1" dirty="0"/>
              <a:t>ранее вставленные элементы никуда не перемещаются, их адреса в памяти не меняются. </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13" name="Прямая соединительная линия 12"/>
          <p:cNvCxnSpPr/>
          <p:nvPr/>
        </p:nvCxnSpPr>
        <p:spPr>
          <a:xfrm>
            <a:off x="7530860" y="155275"/>
            <a:ext cx="34506" cy="6656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058" y="761796"/>
            <a:ext cx="11100683" cy="2769989"/>
          </a:xfrm>
          <a:prstGeom prst="rect">
            <a:avLst/>
          </a:prstGeom>
          <a:noFill/>
        </p:spPr>
        <p:txBody>
          <a:bodyPr wrap="square">
            <a:spAutoFit/>
          </a:bodyPr>
          <a:lstStyle/>
          <a:p>
            <a:r>
              <a:rPr lang="ru-RU" sz="2400" b="1" dirty="0">
                <a:solidFill>
                  <a:srgbClr val="0070C0"/>
                </a:solidFill>
              </a:rPr>
              <a:t>Быстрая вставка и удаление</a:t>
            </a:r>
            <a:endParaRPr lang="ru-RU" sz="2400" dirty="0">
              <a:solidFill>
                <a:srgbClr val="0070C0"/>
              </a:solidFill>
            </a:endParaRPr>
          </a:p>
          <a:p>
            <a:pPr lvl="1" algn="just"/>
            <a:r>
              <a:rPr lang="ru-RU" sz="2400" dirty="0"/>
              <a:t> </a:t>
            </a:r>
            <a:r>
              <a:rPr lang="ru-RU" dirty="0"/>
              <a:t>Операции вставки в конкретное место списка и удаления определённого элемента списка выполняются за O(1) при условии, что на вход даётся ссылка на узел (идущий перед точкой вставки или предшествующий узлу, который будет удалён). Если такая ссылка не предоставлена, то операции работают за O(n). </a:t>
            </a:r>
          </a:p>
          <a:p>
            <a:pPr lvl="1" algn="just"/>
            <a:r>
              <a:rPr lang="ru-RU" dirty="0"/>
              <a:t>В то же время вставка в произвольное место динамического массива требует перемещения в среднем половины элементов, а в худшем случае — всех элементов. Хотя можно «удалить» элемент из массива за константное время, пометив его ячейку как «свободную», это вызовет фрагментацию, которая будет негативно влиять на скорость прохода по массиву. </a:t>
            </a:r>
          </a:p>
        </p:txBody>
      </p:sp>
      <p:sp>
        <p:nvSpPr>
          <p:cNvPr id="4" name="Прямоугольник 3"/>
          <p:cNvSpPr/>
          <p:nvPr/>
        </p:nvSpPr>
        <p:spPr>
          <a:xfrm>
            <a:off x="0" y="0"/>
            <a:ext cx="6087652" cy="584775"/>
          </a:xfrm>
          <a:prstGeom prst="rect">
            <a:avLst/>
          </a:prstGeom>
        </p:spPr>
        <p:txBody>
          <a:bodyPr wrap="square">
            <a:spAutoFit/>
          </a:bodyPr>
          <a:lstStyle/>
          <a:p>
            <a:pPr algn="ctr"/>
            <a:r>
              <a:rPr lang="ru-RU" sz="3200" u="sng" dirty="0">
                <a:solidFill>
                  <a:srgbClr val="0070C0"/>
                </a:solidFill>
              </a:rPr>
              <a:t>Преимущества связных списков</a:t>
            </a:r>
            <a:endParaRPr lang="en-US" sz="3200" u="sng" dirty="0">
              <a:solidFill>
                <a:srgbClr val="0070C0"/>
              </a:solidFill>
            </a:endParaRPr>
          </a:p>
        </p:txBody>
      </p:sp>
      <p:sp>
        <p:nvSpPr>
          <p:cNvPr id="5" name="Прямоугольник 4"/>
          <p:cNvSpPr/>
          <p:nvPr/>
        </p:nvSpPr>
        <p:spPr>
          <a:xfrm>
            <a:off x="44605" y="3982015"/>
            <a:ext cx="11113390" cy="2123658"/>
          </a:xfrm>
          <a:prstGeom prst="rect">
            <a:avLst/>
          </a:prstGeom>
          <a:noFill/>
        </p:spPr>
        <p:txBody>
          <a:bodyPr wrap="square">
            <a:spAutoFit/>
          </a:bodyPr>
          <a:lstStyle/>
          <a:p>
            <a:r>
              <a:rPr lang="ru-RU" sz="2400" b="1" dirty="0">
                <a:solidFill>
                  <a:srgbClr val="0070C0"/>
                </a:solidFill>
              </a:rPr>
              <a:t>Нет </a:t>
            </a:r>
            <a:r>
              <a:rPr lang="ru-RU" sz="2400" b="1" dirty="0" err="1">
                <a:solidFill>
                  <a:srgbClr val="0070C0"/>
                </a:solidFill>
              </a:rPr>
              <a:t>реаллокаций</a:t>
            </a:r>
            <a:endParaRPr lang="ru-RU" sz="2400" b="1" dirty="0">
              <a:solidFill>
                <a:srgbClr val="0070C0"/>
              </a:solidFill>
            </a:endParaRPr>
          </a:p>
          <a:p>
            <a:pPr lvl="1" algn="just"/>
            <a:r>
              <a:rPr lang="ru-RU" dirty="0"/>
              <a:t>В связный список может быть вставлено произвольное количество элементов, ограниченное только доступной памятью. Ранее вставленные элементы никуда не перемещаются, их адреса в памяти не меняются. В динамических массивах при вставке иногда происходит </a:t>
            </a:r>
            <a:r>
              <a:rPr lang="ru-RU" dirty="0" err="1"/>
              <a:t>реаллокация</a:t>
            </a:r>
            <a:r>
              <a:rPr lang="ru-RU" dirty="0"/>
              <a:t>; это дорогостоящая операция, которая может оказаться невозможной при высокой </a:t>
            </a:r>
            <a:r>
              <a:rPr lang="ru-RU" dirty="0" err="1"/>
              <a:t>фрагментированности</a:t>
            </a:r>
            <a:r>
              <a:rPr lang="ru-RU" dirty="0"/>
              <a:t> памяти (не удастся найти непрерывный блок памяти нужного размера, хотя небольшие свободные блоки будут доступны в достаточном количестве).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2234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1708" y="704670"/>
            <a:ext cx="10821009" cy="1846659"/>
          </a:xfrm>
          <a:prstGeom prst="rect">
            <a:avLst/>
          </a:prstGeom>
        </p:spPr>
        <p:txBody>
          <a:bodyPr wrap="square">
            <a:spAutoFit/>
          </a:bodyPr>
          <a:lstStyle/>
          <a:p>
            <a:r>
              <a:rPr lang="ru-RU" sz="2400" b="1" dirty="0">
                <a:solidFill>
                  <a:srgbClr val="C00000"/>
                </a:solidFill>
              </a:rPr>
              <a:t>Нет произвольного доступа</a:t>
            </a:r>
          </a:p>
          <a:p>
            <a:pPr algn="just"/>
            <a:r>
              <a:rPr lang="ru-RU" dirty="0"/>
              <a:t>Динамические массивы обеспечивают произвольный доступ к любому элементу по индексу за константное время, в то время как связные списки допускают лишь последовательный доступ к элементам. По односвязному списку можно пройти только в одном направлении. Это делает связные списки непригодными для алгоритмов, в которых нужно быстро получать элемент по его индексу (например, к такому типу относятся многие алгоритмы сортировки).</a:t>
            </a:r>
          </a:p>
        </p:txBody>
      </p:sp>
      <p:sp>
        <p:nvSpPr>
          <p:cNvPr id="4" name="Прямоугольник 3"/>
          <p:cNvSpPr/>
          <p:nvPr/>
        </p:nvSpPr>
        <p:spPr>
          <a:xfrm>
            <a:off x="183995" y="0"/>
            <a:ext cx="5546954" cy="584775"/>
          </a:xfrm>
          <a:prstGeom prst="rect">
            <a:avLst/>
          </a:prstGeom>
        </p:spPr>
        <p:txBody>
          <a:bodyPr wrap="square">
            <a:spAutoFit/>
          </a:bodyPr>
          <a:lstStyle/>
          <a:p>
            <a:pPr algn="ctr"/>
            <a:r>
              <a:rPr lang="ru-RU" sz="3200" u="sng" dirty="0">
                <a:solidFill>
                  <a:srgbClr val="C00000"/>
                </a:solidFill>
              </a:rPr>
              <a:t>Недостатки связных списков</a:t>
            </a:r>
            <a:endParaRPr lang="en-US" sz="3200" u="sng" dirty="0">
              <a:solidFill>
                <a:srgbClr val="C00000"/>
              </a:solidFill>
            </a:endParaRPr>
          </a:p>
        </p:txBody>
      </p:sp>
      <p:sp>
        <p:nvSpPr>
          <p:cNvPr id="5" name="Прямоугольник 4"/>
          <p:cNvSpPr/>
          <p:nvPr/>
        </p:nvSpPr>
        <p:spPr>
          <a:xfrm>
            <a:off x="483910" y="2671224"/>
            <a:ext cx="10674085" cy="1569660"/>
          </a:xfrm>
          <a:prstGeom prst="rect">
            <a:avLst/>
          </a:prstGeom>
        </p:spPr>
        <p:txBody>
          <a:bodyPr wrap="square">
            <a:spAutoFit/>
          </a:bodyPr>
          <a:lstStyle/>
          <a:p>
            <a:r>
              <a:rPr lang="ru-RU" sz="2400" b="1" dirty="0">
                <a:solidFill>
                  <a:srgbClr val="C00000"/>
                </a:solidFill>
              </a:rPr>
              <a:t>Медленный последовательный доступ</a:t>
            </a:r>
            <a:endParaRPr lang="ru-RU" dirty="0">
              <a:solidFill>
                <a:srgbClr val="C00000"/>
              </a:solidFill>
            </a:endParaRPr>
          </a:p>
          <a:p>
            <a:pPr algn="just"/>
            <a:r>
              <a:rPr lang="ru-RU" dirty="0"/>
              <a:t>Линейный проход по элементам массива на реальных машинах выполняется гораздо быстрее, чем по элементам связного списка. Это связано с тем, что элементы массива хранятся в памяти один за одним, поэтому не требуется выполнять на каждом шаге переход по указателю. За счёт локальности хранения данных в массиве эффективно работает кеширование на уровне процессора. </a:t>
            </a:r>
          </a:p>
        </p:txBody>
      </p:sp>
      <p:sp>
        <p:nvSpPr>
          <p:cNvPr id="6" name="Прямоугольник 5"/>
          <p:cNvSpPr/>
          <p:nvPr/>
        </p:nvSpPr>
        <p:spPr>
          <a:xfrm>
            <a:off x="458774" y="4584263"/>
            <a:ext cx="10699222" cy="1292662"/>
          </a:xfrm>
          <a:prstGeom prst="rect">
            <a:avLst/>
          </a:prstGeom>
        </p:spPr>
        <p:txBody>
          <a:bodyPr wrap="square">
            <a:spAutoFit/>
          </a:bodyPr>
          <a:lstStyle/>
          <a:p>
            <a:r>
              <a:rPr lang="ru-RU" sz="2400" b="1" dirty="0">
                <a:solidFill>
                  <a:srgbClr val="C00000"/>
                </a:solidFill>
              </a:rPr>
              <a:t>Перерасход памяти</a:t>
            </a:r>
          </a:p>
          <a:p>
            <a:pPr algn="just"/>
            <a:r>
              <a:rPr lang="ru-RU" dirty="0"/>
              <a:t>На хранение ссылок в узлах связного списка расходуется дополнительная память. Эта проблема особенно актуальна, если полезные данные имеют небольшой размер. Накладные расходы на хранение ссылок могут превышать размер данных в восемь или более раз.</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1711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8252" y="981547"/>
            <a:ext cx="11218126" cy="830997"/>
          </a:xfrm>
          <a:prstGeom prst="rect">
            <a:avLst/>
          </a:prstGeom>
        </p:spPr>
        <p:txBody>
          <a:bodyPr wrap="square">
            <a:spAutoFit/>
          </a:bodyPr>
          <a:lstStyle/>
          <a:p>
            <a:r>
              <a:rPr lang="ru-RU" sz="2400" dirty="0"/>
              <a:t>В реальной практике прикладного программирования связные списки в чистом виде используются крайне редко. </a:t>
            </a:r>
          </a:p>
        </p:txBody>
      </p:sp>
      <p:sp>
        <p:nvSpPr>
          <p:cNvPr id="3" name="TextBox 2"/>
          <p:cNvSpPr txBox="1"/>
          <p:nvPr/>
        </p:nvSpPr>
        <p:spPr>
          <a:xfrm>
            <a:off x="2200927" y="281236"/>
            <a:ext cx="7790146" cy="584775"/>
          </a:xfrm>
          <a:prstGeom prst="rect">
            <a:avLst/>
          </a:prstGeom>
          <a:noFill/>
        </p:spPr>
        <p:txBody>
          <a:bodyPr wrap="none" rtlCol="0">
            <a:spAutoFit/>
          </a:bodyPr>
          <a:lstStyle/>
          <a:p>
            <a:r>
              <a:rPr lang="ru-RU" sz="3200" b="1" dirty="0"/>
              <a:t>Применение на практике</a:t>
            </a:r>
            <a:r>
              <a:rPr lang="en-US" sz="3200" b="1" dirty="0"/>
              <a:t> </a:t>
            </a:r>
            <a:r>
              <a:rPr lang="ru-RU" sz="3200" b="1" dirty="0"/>
              <a:t>связных списков</a:t>
            </a:r>
          </a:p>
        </p:txBody>
      </p:sp>
      <p:sp>
        <p:nvSpPr>
          <p:cNvPr id="5" name="Прямоугольник 4"/>
          <p:cNvSpPr/>
          <p:nvPr/>
        </p:nvSpPr>
        <p:spPr>
          <a:xfrm>
            <a:off x="328252" y="2996837"/>
            <a:ext cx="11218126" cy="830997"/>
          </a:xfrm>
          <a:prstGeom prst="rect">
            <a:avLst/>
          </a:prstGeom>
        </p:spPr>
        <p:txBody>
          <a:bodyPr wrap="square">
            <a:spAutoFit/>
          </a:bodyPr>
          <a:lstStyle/>
          <a:p>
            <a:pPr algn="just"/>
            <a:r>
              <a:rPr lang="ru-RU" sz="2400" dirty="0"/>
              <a:t>Однако есть ряд алгоритмов, при разработке которых не обойтись без классических связных списков (например, к ним относятся многие механизмы кеширования).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Прямоугольник 3"/>
          <p:cNvSpPr/>
          <p:nvPr/>
        </p:nvSpPr>
        <p:spPr>
          <a:xfrm>
            <a:off x="328253" y="1986038"/>
            <a:ext cx="9777282" cy="461665"/>
          </a:xfrm>
          <a:prstGeom prst="rect">
            <a:avLst/>
          </a:prstGeom>
        </p:spPr>
        <p:txBody>
          <a:bodyPr wrap="square">
            <a:spAutoFit/>
          </a:bodyPr>
          <a:lstStyle/>
          <a:p>
            <a:r>
              <a:rPr lang="ru-RU" sz="2400" dirty="0"/>
              <a:t>Динамические массивы обычно оказываются удобнее и эффективнее. </a:t>
            </a:r>
          </a:p>
        </p:txBody>
      </p:sp>
      <p:sp>
        <p:nvSpPr>
          <p:cNvPr id="8" name="Прямоугольник 7"/>
          <p:cNvSpPr/>
          <p:nvPr/>
        </p:nvSpPr>
        <p:spPr>
          <a:xfrm>
            <a:off x="328252" y="4265678"/>
            <a:ext cx="11218126" cy="1569660"/>
          </a:xfrm>
          <a:prstGeom prst="rect">
            <a:avLst/>
          </a:prstGeom>
        </p:spPr>
        <p:txBody>
          <a:bodyPr wrap="square">
            <a:spAutoFit/>
          </a:bodyPr>
          <a:lstStyle/>
          <a:p>
            <a:pPr algn="just"/>
            <a:r>
              <a:rPr lang="ru-RU" sz="2400" dirty="0"/>
              <a:t>Связные списки находят применение в системном программировании: в ядре операционной системы в связных списках хранятся активные процессы, потоки и другие динамические объекты, в менеджерах памяти (</a:t>
            </a:r>
            <a:r>
              <a:rPr lang="ru-RU" sz="2400" dirty="0" err="1"/>
              <a:t>аллокаторах</a:t>
            </a:r>
            <a:r>
              <a:rPr lang="ru-RU" sz="2400" dirty="0"/>
              <a:t>) в связных списках хранятся готовые к использованию блоки свободной памяти, и т. д. </a:t>
            </a:r>
          </a:p>
        </p:txBody>
      </p:sp>
    </p:spTree>
    <p:extLst>
      <p:ext uri="{BB962C8B-B14F-4D97-AF65-F5344CB8AC3E}">
        <p14:creationId xmlns:p14="http://schemas.microsoft.com/office/powerpoint/2010/main" val="400313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2621863884"/>
              </p:ext>
            </p:extLst>
          </p:nvPr>
        </p:nvGraphicFramePr>
        <p:xfrm>
          <a:off x="376168" y="2162672"/>
          <a:ext cx="10728608" cy="1502840"/>
        </p:xfrm>
        <a:graphic>
          <a:graphicData uri="http://schemas.openxmlformats.org/drawingml/2006/table">
            <a:tbl>
              <a:tblPr firstRow="1" bandRow="1">
                <a:tableStyleId>{5C22544A-7EE6-4342-B048-85BDC9FD1C3A}</a:tableStyleId>
              </a:tblPr>
              <a:tblGrid>
                <a:gridCol w="3910586">
                  <a:extLst>
                    <a:ext uri="{9D8B030D-6E8A-4147-A177-3AD203B41FA5}">
                      <a16:colId xmlns:a16="http://schemas.microsoft.com/office/drawing/2014/main" val="20000"/>
                    </a:ext>
                  </a:extLst>
                </a:gridCol>
                <a:gridCol w="3017952">
                  <a:extLst>
                    <a:ext uri="{9D8B030D-6E8A-4147-A177-3AD203B41FA5}">
                      <a16:colId xmlns:a16="http://schemas.microsoft.com/office/drawing/2014/main" val="20001"/>
                    </a:ext>
                  </a:extLst>
                </a:gridCol>
                <a:gridCol w="3800070">
                  <a:extLst>
                    <a:ext uri="{9D8B030D-6E8A-4147-A177-3AD203B41FA5}">
                      <a16:colId xmlns:a16="http://schemas.microsoft.com/office/drawing/2014/main" val="20002"/>
                    </a:ext>
                  </a:extLst>
                </a:gridCol>
              </a:tblGrid>
              <a:tr h="17591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045640">
                <a:tc>
                  <a:txBody>
                    <a:bodyPr/>
                    <a:lstStyle/>
                    <a:p>
                      <a:pPr algn="just"/>
                      <a:r>
                        <a:rPr lang="ru-RU" sz="2400" dirty="0"/>
                        <a:t>Класс </a:t>
                      </a:r>
                    </a:p>
                    <a:p>
                      <a:pPr algn="just"/>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list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400" dirty="0"/>
                        <a:t>Класс </a:t>
                      </a:r>
                    </a:p>
                    <a:p>
                      <a:pPr algn="just"/>
                      <a:r>
                        <a:rPr lang="en-US" sz="2400" b="1" dirty="0">
                          <a:solidFill>
                            <a:schemeClr val="tx1"/>
                          </a:solidFill>
                          <a:latin typeface="Consolas" panose="020B0609020204030204" pitchFamily="49" charset="0"/>
                        </a:rPr>
                        <a:t>Linked</a:t>
                      </a:r>
                      <a:r>
                        <a:rPr lang="ru-RU" sz="2400" b="1" dirty="0" err="1">
                          <a:solidFill>
                            <a:schemeClr val="tx1"/>
                          </a:solidFill>
                          <a:latin typeface="Consolas" panose="020B0609020204030204" pitchFamily="49" charset="0"/>
                        </a:rPr>
                        <a:t>List</a:t>
                      </a:r>
                      <a:endParaRPr lang="ru-R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i="1" kern="1200" dirty="0">
                          <a:solidFill>
                            <a:schemeClr val="dk1"/>
                          </a:solidFill>
                          <a:latin typeface="+mn-lt"/>
                          <a:ea typeface="+mn-ea"/>
                          <a:cs typeface="+mn-cs"/>
                        </a:rPr>
                        <a:t>нет</a:t>
                      </a:r>
                      <a:r>
                        <a:rPr lang="ru-RU" sz="2400" i="1" kern="1200" baseline="0" dirty="0">
                          <a:solidFill>
                            <a:schemeClr val="dk1"/>
                          </a:solidFill>
                          <a:latin typeface="+mn-lt"/>
                          <a:ea typeface="+mn-ea"/>
                          <a:cs typeface="+mn-cs"/>
                        </a:rPr>
                        <a:t> встроенной реализации</a:t>
                      </a:r>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Прямоугольник 5"/>
          <p:cNvSpPr/>
          <p:nvPr/>
        </p:nvSpPr>
        <p:spPr>
          <a:xfrm>
            <a:off x="376168" y="1044982"/>
            <a:ext cx="10728608" cy="461665"/>
          </a:xfrm>
          <a:prstGeom prst="rect">
            <a:avLst/>
          </a:prstGeom>
        </p:spPr>
        <p:txBody>
          <a:bodyPr wrap="square">
            <a:spAutoFit/>
          </a:bodyPr>
          <a:lstStyle/>
          <a:p>
            <a:r>
              <a:rPr lang="ru-RU" sz="2400" dirty="0"/>
              <a:t>В современных языках программирования двусвязный список представлен:</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42505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42794" y="55410"/>
            <a:ext cx="10824274" cy="2616101"/>
          </a:xfrm>
          <a:prstGeom prst="rect">
            <a:avLst/>
          </a:prstGeom>
        </p:spPr>
        <p:txBody>
          <a:bodyPr wrap="square">
            <a:spAutoFit/>
          </a:bodyPr>
          <a:lstStyle/>
          <a:p>
            <a:r>
              <a:rPr lang="ru-RU" sz="2800" b="1" dirty="0">
                <a:solidFill>
                  <a:srgbClr val="C00000"/>
                </a:solidFill>
              </a:rPr>
              <a:t>Абстрактный тип данных </a:t>
            </a:r>
            <a:r>
              <a:rPr lang="ru-RU" sz="2800" dirty="0"/>
              <a:t>(англ. </a:t>
            </a:r>
            <a:r>
              <a:rPr lang="ru-RU" sz="2400" i="1" dirty="0" err="1">
                <a:latin typeface="Consolas" panose="020B0609020204030204" pitchFamily="49" charset="0"/>
              </a:rPr>
              <a:t>abstract</a:t>
            </a:r>
            <a:r>
              <a:rPr lang="ru-RU" sz="2400" i="1" dirty="0">
                <a:latin typeface="Consolas" panose="020B0609020204030204" pitchFamily="49" charset="0"/>
              </a:rPr>
              <a:t> </a:t>
            </a:r>
            <a:r>
              <a:rPr lang="ru-RU" sz="2400" i="1" dirty="0" err="1">
                <a:latin typeface="Consolas" panose="020B0609020204030204" pitchFamily="49" charset="0"/>
              </a:rPr>
              <a:t>data</a:t>
            </a:r>
            <a:r>
              <a:rPr lang="ru-RU" sz="2400" i="1" dirty="0">
                <a:latin typeface="Consolas" panose="020B0609020204030204" pitchFamily="49" charset="0"/>
              </a:rPr>
              <a:t> </a:t>
            </a:r>
            <a:r>
              <a:rPr lang="ru-RU" sz="2400" i="1" dirty="0" err="1">
                <a:latin typeface="Consolas" panose="020B0609020204030204" pitchFamily="49" charset="0"/>
              </a:rPr>
              <a:t>type</a:t>
            </a:r>
            <a:r>
              <a:rPr lang="ru-RU" sz="2800" dirty="0"/>
              <a:t>) </a:t>
            </a:r>
          </a:p>
          <a:p>
            <a:pPr algn="just"/>
            <a:endParaRPr lang="ru-RU" sz="2000" dirty="0"/>
          </a:p>
          <a:p>
            <a:pPr lvl="2"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a:p>
            <a:pPr algn="just"/>
            <a:endParaRPr lang="ru-RU" sz="2000" dirty="0"/>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1018095" y="794685"/>
            <a:ext cx="16550" cy="15909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417921" y="4347924"/>
            <a:ext cx="10913097" cy="1200329"/>
          </a:xfrm>
          <a:prstGeom prst="rect">
            <a:avLst/>
          </a:prstGeom>
        </p:spPr>
        <p:txBody>
          <a:bodyPr wrap="square">
            <a:spAutoFit/>
          </a:bodyPr>
          <a:lstStyle/>
          <a:p>
            <a:pPr lvl="2" algn="just"/>
            <a:r>
              <a:rPr lang="ru-RU" sz="2400" dirty="0"/>
              <a:t>Реализациями абстрактных типов данных являются конкретные структуры данных. Реализация определяет, как именно представлены в памяти данные и как функционирует та или иная операция. </a:t>
            </a:r>
          </a:p>
        </p:txBody>
      </p:sp>
      <p:sp>
        <p:nvSpPr>
          <p:cNvPr id="10" name="Прямоугольник 9"/>
          <p:cNvSpPr/>
          <p:nvPr/>
        </p:nvSpPr>
        <p:spPr>
          <a:xfrm>
            <a:off x="242794" y="2524234"/>
            <a:ext cx="10824274" cy="1877437"/>
          </a:xfrm>
          <a:prstGeom prst="rect">
            <a:avLst/>
          </a:prstGeom>
        </p:spPr>
        <p:txBody>
          <a:bodyPr wrap="square">
            <a:spAutoFit/>
          </a:bodyPr>
          <a:lstStyle/>
          <a:p>
            <a:pPr lvl="2" algn="just"/>
            <a:r>
              <a:rPr lang="ru-RU" sz="2400" dirty="0"/>
              <a:t>Если алгоритм работает с данными исключительно через интерфейс, то он продолжит функционировать, если одну реализацию интерфейса заменить на другую. В этом и заключается суть абстракции: реализация скрыта за интерфейсом.</a:t>
            </a:r>
          </a:p>
          <a:p>
            <a:endParaRPr lang="ru-RU" sz="2000" dirty="0"/>
          </a:p>
        </p:txBody>
      </p:sp>
    </p:spTree>
    <p:extLst>
      <p:ext uri="{BB962C8B-B14F-4D97-AF65-F5344CB8AC3E}">
        <p14:creationId xmlns:p14="http://schemas.microsoft.com/office/powerpoint/2010/main" val="92946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87513" y="1860183"/>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Tree>
    <p:extLst>
      <p:ext uri="{BB962C8B-B14F-4D97-AF65-F5344CB8AC3E}">
        <p14:creationId xmlns:p14="http://schemas.microsoft.com/office/powerpoint/2010/main" val="180800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43073" y="517502"/>
            <a:ext cx="10086667" cy="1569660"/>
          </a:xfrm>
          <a:prstGeom prst="rect">
            <a:avLst/>
          </a:prstGeom>
        </p:spPr>
        <p:txBody>
          <a:bodyPr wrap="square">
            <a:spAutoFit/>
          </a:bodyPr>
          <a:lstStyle/>
          <a:p>
            <a:pPr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p:txBody>
      </p:sp>
      <p:sp>
        <p:nvSpPr>
          <p:cNvPr id="7" name="Заголовок 1"/>
          <p:cNvSpPr txBox="1">
            <a:spLocks/>
          </p:cNvSpPr>
          <p:nvPr/>
        </p:nvSpPr>
        <p:spPr>
          <a:xfrm>
            <a:off x="791865" y="2200284"/>
            <a:ext cx="9200548" cy="386305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3200" dirty="0">
                <a:solidFill>
                  <a:srgbClr val="C00000"/>
                </a:solidFill>
              </a:rPr>
              <a:t>Список</a:t>
            </a:r>
            <a:r>
              <a:rPr lang="ru-RU" sz="3500" dirty="0"/>
              <a:t> </a:t>
            </a:r>
            <a:r>
              <a:rPr lang="ru-RU" sz="3000" dirty="0"/>
              <a:t>(</a:t>
            </a:r>
            <a:r>
              <a:rPr lang="en-US" sz="3000" i="1" dirty="0">
                <a:latin typeface="Consolas" panose="020B0609020204030204" pitchFamily="49" charset="0"/>
              </a:rPr>
              <a:t>list</a:t>
            </a:r>
            <a:r>
              <a:rPr lang="en-US" sz="3000" dirty="0"/>
              <a:t>)</a:t>
            </a:r>
            <a:endParaRPr lang="ru-RU" sz="3000" dirty="0"/>
          </a:p>
          <a:p>
            <a:pPr algn="l"/>
            <a:endParaRPr lang="ru-RU" sz="3500" dirty="0"/>
          </a:p>
          <a:p>
            <a:pPr algn="l"/>
            <a:r>
              <a:rPr lang="ru-RU" sz="3200" dirty="0">
                <a:solidFill>
                  <a:srgbClr val="C00000"/>
                </a:solidFill>
              </a:rPr>
              <a:t>Стек</a:t>
            </a:r>
            <a:r>
              <a:rPr lang="ru-RU" sz="3500" dirty="0">
                <a:solidFill>
                  <a:srgbClr val="C00000"/>
                </a:solidFill>
              </a:rPr>
              <a:t> </a:t>
            </a:r>
            <a:r>
              <a:rPr lang="ru-RU" sz="3000" dirty="0"/>
              <a:t>(</a:t>
            </a:r>
            <a:r>
              <a:rPr lang="en-US" sz="3000" i="1" dirty="0">
                <a:latin typeface="Consolas" panose="020B0609020204030204" pitchFamily="49" charset="0"/>
              </a:rPr>
              <a:t>stack</a:t>
            </a:r>
            <a:r>
              <a:rPr lang="en-US" sz="3000" dirty="0"/>
              <a:t>)</a:t>
            </a:r>
            <a:r>
              <a:rPr lang="ru-RU" sz="3000" dirty="0"/>
              <a:t> </a:t>
            </a:r>
          </a:p>
          <a:p>
            <a:pPr algn="l"/>
            <a:endParaRPr lang="ru-RU" sz="3000" dirty="0"/>
          </a:p>
          <a:p>
            <a:pPr algn="l"/>
            <a:r>
              <a:rPr lang="ru-RU" sz="3200" dirty="0">
                <a:solidFill>
                  <a:srgbClr val="C00000"/>
                </a:solidFill>
              </a:rPr>
              <a:t>Очередь</a:t>
            </a:r>
            <a:r>
              <a:rPr lang="ru-RU" sz="3500" dirty="0"/>
              <a:t> </a:t>
            </a:r>
            <a:r>
              <a:rPr lang="ru-RU" sz="3000" dirty="0"/>
              <a:t>(</a:t>
            </a:r>
            <a:r>
              <a:rPr lang="en-US" sz="3000" i="1" dirty="0">
                <a:latin typeface="Consolas" panose="020B0609020204030204" pitchFamily="49" charset="0"/>
              </a:rPr>
              <a:t>queue</a:t>
            </a:r>
            <a:r>
              <a:rPr lang="en-US" sz="3000" dirty="0"/>
              <a:t>)</a:t>
            </a:r>
            <a:endParaRPr lang="ru-RU" sz="3000" dirty="0"/>
          </a:p>
          <a:p>
            <a:pPr algn="l"/>
            <a:endParaRPr lang="ru-RU" sz="3000" dirty="0"/>
          </a:p>
          <a:p>
            <a:pPr algn="l"/>
            <a:r>
              <a:rPr lang="ru-RU" sz="3200" dirty="0" err="1">
                <a:solidFill>
                  <a:srgbClr val="C00000"/>
                </a:solidFill>
              </a:rPr>
              <a:t>Двухстороняя</a:t>
            </a:r>
            <a:r>
              <a:rPr lang="ru-RU" sz="3200" dirty="0">
                <a:solidFill>
                  <a:srgbClr val="C00000"/>
                </a:solidFill>
              </a:rPr>
              <a:t> очередь </a:t>
            </a:r>
            <a:r>
              <a:rPr lang="ru-RU" sz="3000" dirty="0"/>
              <a:t>(</a:t>
            </a:r>
            <a:r>
              <a:rPr lang="en-US" sz="3000" i="1" dirty="0" err="1">
                <a:latin typeface="Consolas" panose="020B0609020204030204" pitchFamily="49" charset="0"/>
              </a:rPr>
              <a:t>deque</a:t>
            </a:r>
            <a:r>
              <a:rPr lang="en-US" sz="3000" dirty="0"/>
              <a:t>)</a:t>
            </a:r>
            <a:r>
              <a:rPr lang="ru-RU" sz="3000" dirty="0"/>
              <a:t> </a:t>
            </a:r>
          </a:p>
          <a:p>
            <a:pPr algn="l"/>
            <a:endParaRPr lang="ru-RU" sz="3000" i="1" dirty="0">
              <a:latin typeface="Consolas" panose="020B0609020204030204" pitchFamily="49" charset="0"/>
            </a:endParaRPr>
          </a:p>
          <a:p>
            <a:pPr algn="l"/>
            <a:r>
              <a:rPr lang="ru-RU" sz="3200" dirty="0">
                <a:solidFill>
                  <a:srgbClr val="C00000"/>
                </a:solidFill>
              </a:rPr>
              <a:t>Множество</a:t>
            </a:r>
            <a:r>
              <a:rPr lang="ru-RU" sz="3500" dirty="0"/>
              <a:t> </a:t>
            </a:r>
            <a:r>
              <a:rPr lang="ru-RU" sz="3000" dirty="0"/>
              <a:t>(</a:t>
            </a:r>
            <a:r>
              <a:rPr lang="en-US" sz="3000" i="1" dirty="0">
                <a:latin typeface="Consolas" panose="020B0609020204030204" pitchFamily="49" charset="0"/>
              </a:rPr>
              <a:t>set</a:t>
            </a:r>
            <a:r>
              <a:rPr lang="en-US" sz="3000" dirty="0"/>
              <a:t>)</a:t>
            </a:r>
            <a:endParaRPr lang="ru-RU" sz="3000" dirty="0"/>
          </a:p>
          <a:p>
            <a:pPr algn="l"/>
            <a:endParaRPr lang="ru-RU" sz="3000" dirty="0"/>
          </a:p>
          <a:p>
            <a:pPr algn="l"/>
            <a:r>
              <a:rPr lang="ru-RU" sz="3200" dirty="0">
                <a:solidFill>
                  <a:srgbClr val="C00000"/>
                </a:solidFill>
              </a:rPr>
              <a:t>Ассоциативный массив</a:t>
            </a:r>
            <a:r>
              <a:rPr lang="en-US" sz="3200" dirty="0">
                <a:solidFill>
                  <a:srgbClr val="C00000"/>
                </a:solidFill>
              </a:rPr>
              <a:t>/</a:t>
            </a:r>
            <a:r>
              <a:rPr lang="ru-RU" sz="3200" dirty="0">
                <a:solidFill>
                  <a:srgbClr val="C00000"/>
                </a:solidFill>
              </a:rPr>
              <a:t>словарь </a:t>
            </a:r>
            <a:r>
              <a:rPr lang="en-US" sz="3200" dirty="0"/>
              <a:t>(</a:t>
            </a:r>
            <a:r>
              <a:rPr lang="ru-RU" sz="3000" dirty="0" err="1">
                <a:latin typeface="Consolas" panose="020B0609020204030204" pitchFamily="49" charset="0"/>
              </a:rPr>
              <a:t>associative</a:t>
            </a:r>
            <a:r>
              <a:rPr lang="ru-RU" sz="3000" dirty="0">
                <a:latin typeface="Consolas" panose="020B0609020204030204" pitchFamily="49" charset="0"/>
              </a:rPr>
              <a:t> </a:t>
            </a:r>
            <a:r>
              <a:rPr lang="ru-RU" sz="3000" dirty="0" err="1">
                <a:latin typeface="Consolas" panose="020B0609020204030204" pitchFamily="49" charset="0"/>
              </a:rPr>
              <a:t>array</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map</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dictionary</a:t>
            </a:r>
            <a:r>
              <a:rPr lang="en-US" sz="3000" dirty="0">
                <a:latin typeface="Consolas" panose="020B0609020204030204" pitchFamily="49" charset="0"/>
              </a:rPr>
              <a:t>)</a:t>
            </a:r>
            <a:endParaRPr lang="ru-RU" sz="3000" dirty="0"/>
          </a:p>
        </p:txBody>
      </p:sp>
      <p:sp>
        <p:nvSpPr>
          <p:cNvPr id="9" name="Прямоугольник 8"/>
          <p:cNvSpPr/>
          <p:nvPr/>
        </p:nvSpPr>
        <p:spPr>
          <a:xfrm>
            <a:off x="886134" y="36422"/>
            <a:ext cx="10096107" cy="584775"/>
          </a:xfrm>
          <a:prstGeom prst="rect">
            <a:avLst/>
          </a:prstGeom>
        </p:spPr>
        <p:txBody>
          <a:bodyPr wrap="square">
            <a:spAutoFit/>
          </a:bodyPr>
          <a:lstStyle/>
          <a:p>
            <a:pPr algn="ctr"/>
            <a:r>
              <a:rPr lang="ru-RU" sz="3200" dirty="0">
                <a:solidFill>
                  <a:srgbClr val="C00000"/>
                </a:solidFill>
              </a:rPr>
              <a:t>Абстрактные типы данных</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0" name="Прямая соединительная линия 9"/>
          <p:cNvCxnSpPr/>
          <p:nvPr/>
        </p:nvCxnSpPr>
        <p:spPr>
          <a:xfrm flipH="1">
            <a:off x="311098" y="517502"/>
            <a:ext cx="16550" cy="15909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465718" y="163743"/>
            <a:ext cx="3260564" cy="523220"/>
          </a:xfrm>
          <a:prstGeom prst="rect">
            <a:avLst/>
          </a:prstGeom>
        </p:spPr>
        <p:txBody>
          <a:bodyPr wrap="square">
            <a:spAutoFit/>
          </a:bodyPr>
          <a:lstStyle/>
          <a:p>
            <a:pPr algn="ctr"/>
            <a:r>
              <a:rPr lang="ru-RU" sz="2800" b="1" dirty="0">
                <a:solidFill>
                  <a:srgbClr val="C00000"/>
                </a:solidFill>
              </a:rPr>
              <a:t>Список</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list</a:t>
            </a:r>
            <a:r>
              <a:rPr lang="en-US" sz="2800" dirty="0">
                <a:solidFill>
                  <a:srgbClr val="C00000"/>
                </a:solidFill>
              </a:rPr>
              <a:t>)</a:t>
            </a:r>
            <a:endParaRPr lang="ru-RU" sz="2800" dirty="0">
              <a:solidFill>
                <a:srgbClr val="C00000"/>
              </a:solidFill>
            </a:endParaRPr>
          </a:p>
        </p:txBody>
      </p:sp>
      <p:sp>
        <p:nvSpPr>
          <p:cNvPr id="9" name="Прямоугольник 8"/>
          <p:cNvSpPr/>
          <p:nvPr/>
        </p:nvSpPr>
        <p:spPr>
          <a:xfrm>
            <a:off x="1386186" y="1201838"/>
            <a:ext cx="9066796" cy="830997"/>
          </a:xfrm>
          <a:prstGeom prst="rect">
            <a:avLst/>
          </a:prstGeom>
        </p:spPr>
        <p:txBody>
          <a:bodyPr wrap="square">
            <a:spAutoFit/>
          </a:bodyPr>
          <a:lstStyle/>
          <a:p>
            <a:pPr algn="just"/>
            <a:r>
              <a:rPr lang="ru-RU" sz="2400" b="1" dirty="0"/>
              <a:t>Список</a:t>
            </a:r>
            <a:r>
              <a:rPr lang="ru-RU" sz="2400" dirty="0"/>
              <a:t> - абстрактный тип данных, представляющий собой набор элементов, которые следуют в определённом порядке.</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Прямоугольник 1"/>
          <p:cNvSpPr/>
          <p:nvPr/>
        </p:nvSpPr>
        <p:spPr>
          <a:xfrm>
            <a:off x="1417717" y="2721197"/>
            <a:ext cx="9740277" cy="830997"/>
          </a:xfrm>
          <a:prstGeom prst="rect">
            <a:avLst/>
          </a:prstGeom>
        </p:spPr>
        <p:txBody>
          <a:bodyPr wrap="square">
            <a:spAutoFit/>
          </a:bodyPr>
          <a:lstStyle/>
          <a:p>
            <a:pPr algn="just"/>
            <a:r>
              <a:rPr lang="ru-RU" sz="2400" dirty="0"/>
              <a:t>Список является компьютерной реализацией математического понятия конечной последовательности.</a:t>
            </a:r>
          </a:p>
        </p:txBody>
      </p:sp>
      <p:cxnSp>
        <p:nvCxnSpPr>
          <p:cNvPr id="6" name="Прямая соединительная линия 5"/>
          <p:cNvCxnSpPr/>
          <p:nvPr/>
        </p:nvCxnSpPr>
        <p:spPr>
          <a:xfrm>
            <a:off x="1157468" y="1201838"/>
            <a:ext cx="0" cy="879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1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487414" y="663901"/>
            <a:ext cx="6096000" cy="400110"/>
          </a:xfrm>
          <a:prstGeom prst="rect">
            <a:avLst/>
          </a:prstGeom>
        </p:spPr>
        <p:txBody>
          <a:bodyPr>
            <a:spAutoFit/>
          </a:bodyPr>
          <a:lstStyle/>
          <a:p>
            <a:pPr>
              <a:spcAft>
                <a:spcPts val="600"/>
              </a:spcAft>
            </a:pPr>
            <a:r>
              <a:rPr lang="ru-RU" sz="2000" dirty="0"/>
              <a:t>1. создание пустого списка; </a:t>
            </a:r>
          </a:p>
        </p:txBody>
      </p:sp>
      <p:sp>
        <p:nvSpPr>
          <p:cNvPr id="7" name="Прямоугольник 6"/>
          <p:cNvSpPr/>
          <p:nvPr/>
        </p:nvSpPr>
        <p:spPr>
          <a:xfrm>
            <a:off x="4465718" y="36422"/>
            <a:ext cx="3260564" cy="523220"/>
          </a:xfrm>
          <a:prstGeom prst="rect">
            <a:avLst/>
          </a:prstGeom>
        </p:spPr>
        <p:txBody>
          <a:bodyPr wrap="square">
            <a:spAutoFit/>
          </a:bodyPr>
          <a:lstStyle/>
          <a:p>
            <a:pPr algn="ctr"/>
            <a:r>
              <a:rPr lang="ru-RU" sz="2800" b="1" dirty="0">
                <a:solidFill>
                  <a:srgbClr val="C00000"/>
                </a:solidFill>
              </a:rPr>
              <a:t>Список</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list</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644610" y="1675695"/>
            <a:ext cx="174710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2474207" y="4523772"/>
            <a:ext cx="9066796" cy="1200329"/>
          </a:xfrm>
          <a:prstGeom prst="rect">
            <a:avLst/>
          </a:prstGeom>
        </p:spPr>
        <p:txBody>
          <a:bodyPr wrap="square">
            <a:spAutoFit/>
          </a:bodyPr>
          <a:lstStyle/>
          <a:p>
            <a:pPr algn="just"/>
            <a:r>
              <a:rPr lang="ru-RU" sz="2400" dirty="0"/>
              <a:t>Абстрактный тип данных «</a:t>
            </a:r>
            <a:r>
              <a:rPr lang="ru-RU" sz="2400" dirty="0" err="1"/>
              <a:t>cписок</a:t>
            </a:r>
            <a:r>
              <a:rPr lang="ru-RU" sz="2400" dirty="0"/>
              <a:t>» обычно реализуется на практике </a:t>
            </a:r>
          </a:p>
          <a:p>
            <a:pPr lvl="1"/>
            <a:r>
              <a:rPr lang="ru-RU" sz="2400" dirty="0"/>
              <a:t>либо как </a:t>
            </a:r>
            <a:r>
              <a:rPr lang="ru-RU" sz="2400" b="1" dirty="0"/>
              <a:t>массив </a:t>
            </a:r>
            <a:r>
              <a:rPr lang="ru-RU" sz="2400" dirty="0"/>
              <a:t>(чаще всего </a:t>
            </a:r>
            <a:r>
              <a:rPr lang="ru-RU" sz="2400" b="1" dirty="0"/>
              <a:t>динамический</a:t>
            </a:r>
            <a:r>
              <a:rPr lang="ru-RU" sz="2400" dirty="0"/>
              <a:t>), </a:t>
            </a:r>
          </a:p>
          <a:p>
            <a:pPr lvl="1"/>
            <a:r>
              <a:rPr lang="ru-RU" sz="2400" dirty="0"/>
              <a:t>либо как </a:t>
            </a:r>
            <a:r>
              <a:rPr lang="ru-RU" sz="2400" b="1" dirty="0"/>
              <a:t>связный список </a:t>
            </a:r>
            <a:r>
              <a:rPr lang="ru-RU" sz="2400" dirty="0"/>
              <a:t>(</a:t>
            </a:r>
            <a:r>
              <a:rPr lang="ru-RU" sz="2400" dirty="0">
                <a:latin typeface="Consolas" panose="020B0609020204030204" pitchFamily="49" charset="0"/>
              </a:rPr>
              <a:t>односвязный</a:t>
            </a:r>
            <a:r>
              <a:rPr lang="ru-RU" sz="2400" dirty="0"/>
              <a:t> или двусвязный). </a:t>
            </a:r>
          </a:p>
        </p:txBody>
      </p:sp>
      <p:sp>
        <p:nvSpPr>
          <p:cNvPr id="10" name="Прямоугольник 9"/>
          <p:cNvSpPr/>
          <p:nvPr/>
        </p:nvSpPr>
        <p:spPr>
          <a:xfrm>
            <a:off x="2487414" y="1314912"/>
            <a:ext cx="7288214" cy="400110"/>
          </a:xfrm>
          <a:prstGeom prst="rect">
            <a:avLst/>
          </a:prstGeom>
        </p:spPr>
        <p:txBody>
          <a:bodyPr wrap="none">
            <a:spAutoFit/>
          </a:bodyPr>
          <a:lstStyle/>
          <a:p>
            <a:pPr>
              <a:spcAft>
                <a:spcPts val="600"/>
              </a:spcAft>
            </a:pPr>
            <a:r>
              <a:rPr lang="ru-RU" sz="2000" dirty="0"/>
              <a:t>3. операцию по добавлению объекта в начало или конец списка;</a:t>
            </a:r>
          </a:p>
        </p:txBody>
      </p:sp>
      <p:sp>
        <p:nvSpPr>
          <p:cNvPr id="11" name="Прямоугольник 10"/>
          <p:cNvSpPr/>
          <p:nvPr/>
        </p:nvSpPr>
        <p:spPr>
          <a:xfrm>
            <a:off x="2487414" y="983902"/>
            <a:ext cx="4648196" cy="400110"/>
          </a:xfrm>
          <a:prstGeom prst="rect">
            <a:avLst/>
          </a:prstGeom>
        </p:spPr>
        <p:txBody>
          <a:bodyPr wrap="none">
            <a:spAutoFit/>
          </a:bodyPr>
          <a:lstStyle/>
          <a:p>
            <a:pPr>
              <a:spcAft>
                <a:spcPts val="600"/>
              </a:spcAft>
            </a:pPr>
            <a:r>
              <a:rPr lang="ru-RU" sz="2000" dirty="0"/>
              <a:t>2. проверка, является ли список пустым;</a:t>
            </a:r>
          </a:p>
        </p:txBody>
      </p:sp>
      <p:sp>
        <p:nvSpPr>
          <p:cNvPr id="12" name="Прямоугольник 11"/>
          <p:cNvSpPr/>
          <p:nvPr/>
        </p:nvSpPr>
        <p:spPr>
          <a:xfrm>
            <a:off x="2487414" y="1645922"/>
            <a:ext cx="6702060" cy="707886"/>
          </a:xfrm>
          <a:prstGeom prst="rect">
            <a:avLst/>
          </a:prstGeom>
        </p:spPr>
        <p:txBody>
          <a:bodyPr wrap="square">
            <a:spAutoFit/>
          </a:bodyPr>
          <a:lstStyle/>
          <a:p>
            <a:pPr algn="just">
              <a:spcAft>
                <a:spcPts val="600"/>
              </a:spcAft>
            </a:pPr>
            <a:r>
              <a:rPr lang="ru-RU" sz="2000" dirty="0"/>
              <a:t>4. операцию по получению ссылки на первый элемент («голову») или последний элемент («хвост») списка; </a:t>
            </a:r>
          </a:p>
        </p:txBody>
      </p:sp>
      <p:sp>
        <p:nvSpPr>
          <p:cNvPr id="13" name="Прямоугольник 12"/>
          <p:cNvSpPr/>
          <p:nvPr/>
        </p:nvSpPr>
        <p:spPr>
          <a:xfrm>
            <a:off x="2487414" y="2272794"/>
            <a:ext cx="6649540" cy="707886"/>
          </a:xfrm>
          <a:prstGeom prst="rect">
            <a:avLst/>
          </a:prstGeom>
        </p:spPr>
        <p:txBody>
          <a:bodyPr wrap="square">
            <a:spAutoFit/>
          </a:bodyPr>
          <a:lstStyle/>
          <a:p>
            <a:pPr>
              <a:spcAft>
                <a:spcPts val="600"/>
              </a:spcAft>
            </a:pPr>
            <a:r>
              <a:rPr lang="ru-RU" sz="2000" dirty="0"/>
              <a:t>5. операцию перехода от одного элемента к следующему или предыдущему элементу; </a:t>
            </a:r>
          </a:p>
        </p:txBody>
      </p:sp>
      <p:sp>
        <p:nvSpPr>
          <p:cNvPr id="14" name="Прямоугольник 13"/>
          <p:cNvSpPr/>
          <p:nvPr/>
        </p:nvSpPr>
        <p:spPr>
          <a:xfrm>
            <a:off x="2487414" y="2951266"/>
            <a:ext cx="6695166" cy="400110"/>
          </a:xfrm>
          <a:prstGeom prst="rect">
            <a:avLst/>
          </a:prstGeom>
        </p:spPr>
        <p:txBody>
          <a:bodyPr wrap="none">
            <a:spAutoFit/>
          </a:bodyPr>
          <a:lstStyle/>
          <a:p>
            <a:pPr>
              <a:spcAft>
                <a:spcPts val="600"/>
              </a:spcAft>
            </a:pPr>
            <a:r>
              <a:rPr lang="ru-RU" sz="2000" dirty="0"/>
              <a:t>6. операцию для доступа к элементу по заданному индексу.</a:t>
            </a:r>
          </a:p>
        </p:txBody>
      </p:sp>
      <p:sp>
        <p:nvSpPr>
          <p:cNvPr id="15" name="Прямоугольник 14"/>
          <p:cNvSpPr/>
          <p:nvPr/>
        </p:nvSpPr>
        <p:spPr>
          <a:xfrm>
            <a:off x="644610" y="4062107"/>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a:off x="2454764" y="559642"/>
            <a:ext cx="32650" cy="29250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487414" y="4562905"/>
            <a:ext cx="3181" cy="1264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2681886043"/>
              </p:ext>
            </p:extLst>
          </p:nvPr>
        </p:nvGraphicFramePr>
        <p:xfrm>
          <a:off x="251382" y="559949"/>
          <a:ext cx="11055956" cy="5303520"/>
        </p:xfrm>
        <a:graphic>
          <a:graphicData uri="http://schemas.openxmlformats.org/drawingml/2006/table">
            <a:tbl>
              <a:tblPr firstRow="1" bandRow="1">
                <a:tableStyleId>{5C22544A-7EE6-4342-B048-85BDC9FD1C3A}</a:tableStyleId>
              </a:tblPr>
              <a:tblGrid>
                <a:gridCol w="4097594">
                  <a:extLst>
                    <a:ext uri="{9D8B030D-6E8A-4147-A177-3AD203B41FA5}">
                      <a16:colId xmlns:a16="http://schemas.microsoft.com/office/drawing/2014/main" val="20000"/>
                    </a:ext>
                  </a:extLst>
                </a:gridCol>
                <a:gridCol w="3406205">
                  <a:extLst>
                    <a:ext uri="{9D8B030D-6E8A-4147-A177-3AD203B41FA5}">
                      <a16:colId xmlns:a16="http://schemas.microsoft.com/office/drawing/2014/main" val="20001"/>
                    </a:ext>
                  </a:extLst>
                </a:gridCol>
                <a:gridCol w="3552157">
                  <a:extLst>
                    <a:ext uri="{9D8B030D-6E8A-4147-A177-3AD203B41FA5}">
                      <a16:colId xmlns:a16="http://schemas.microsoft.com/office/drawing/2014/main" val="20002"/>
                    </a:ext>
                  </a:extLst>
                </a:gridCol>
              </a:tblGrid>
              <a:tr h="432509">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 стандартной библиотеке С++ нет специального контейнера, представляющего абстрактный список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Следует использовать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vector</a:t>
                      </a:r>
                      <a:r>
                        <a:rPr lang="ru-RU" sz="2400" b="1" dirty="0">
                          <a:solidFill>
                            <a:schemeClr val="tx1"/>
                          </a:solidFill>
                          <a:latin typeface="Consolas" panose="020B0609020204030204" pitchFamily="49" charset="0"/>
                        </a:rPr>
                        <a:t> </a:t>
                      </a:r>
                      <a:r>
                        <a:rPr lang="ru-RU" sz="2400" dirty="0"/>
                        <a:t>(</a:t>
                      </a:r>
                      <a:r>
                        <a:rPr lang="ru-RU" sz="2400" i="1" u="sng" dirty="0"/>
                        <a:t>динамический массив</a:t>
                      </a:r>
                      <a:r>
                        <a:rPr lang="ru-RU"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либо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t>(</a:t>
                      </a:r>
                      <a:r>
                        <a:rPr lang="ru-RU" sz="2400" i="1" u="sng" kern="1200" dirty="0">
                          <a:solidFill>
                            <a:schemeClr val="dk1"/>
                          </a:solidFill>
                          <a:latin typeface="+mn-lt"/>
                          <a:ea typeface="+mn-ea"/>
                          <a:cs typeface="+mn-cs"/>
                        </a:rPr>
                        <a:t>связный спис</a:t>
                      </a:r>
                      <a:r>
                        <a:rPr lang="ru-RU" sz="2400" i="1" kern="1200" dirty="0">
                          <a:solidFill>
                            <a:schemeClr val="dk1"/>
                          </a:solidFill>
                          <a:latin typeface="+mn-lt"/>
                          <a:ea typeface="+mn-ea"/>
                          <a:cs typeface="+mn-cs"/>
                        </a:rPr>
                        <a:t>ок</a:t>
                      </a:r>
                      <a:r>
                        <a:rPr lang="ru-RU"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существует интерфейс </a:t>
                      </a:r>
                      <a:r>
                        <a:rPr lang="ru-RU" sz="2400" b="1" dirty="0" err="1">
                          <a:solidFill>
                            <a:schemeClr val="tx1"/>
                          </a:solidFill>
                          <a:latin typeface="Consolas" panose="020B0609020204030204" pitchFamily="49" charset="0"/>
                        </a:rPr>
                        <a:t>List</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реализациями которого являются </a:t>
                      </a:r>
                      <a:r>
                        <a:rPr lang="ru-RU" sz="2400" b="0" dirty="0">
                          <a:solidFill>
                            <a:schemeClr val="tx1"/>
                          </a:solidFill>
                        </a:rPr>
                        <a:t>классы</a:t>
                      </a:r>
                      <a:r>
                        <a:rPr lang="ru-RU" sz="2400" b="1"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ArrayList</a:t>
                      </a:r>
                      <a:r>
                        <a:rPr lang="ru-RU" sz="2400" b="1" dirty="0">
                          <a:solidFill>
                            <a:schemeClr val="tx1"/>
                          </a:solidFill>
                        </a:rPr>
                        <a:t> </a:t>
                      </a:r>
                      <a:r>
                        <a:rPr lang="ru-RU" sz="2400" dirty="0">
                          <a:solidFill>
                            <a:schemeClr val="tx1"/>
                          </a:solidFill>
                        </a:rPr>
                        <a:t>(</a:t>
                      </a:r>
                      <a:r>
                        <a:rPr lang="ru-RU" sz="2400" i="1" u="sng" kern="1200" dirty="0">
                          <a:solidFill>
                            <a:schemeClr val="tx1"/>
                          </a:solidFill>
                          <a:latin typeface="+mn-lt"/>
                          <a:ea typeface="+mn-ea"/>
                          <a:cs typeface="+mn-cs"/>
                        </a:rPr>
                        <a:t>динамический массив</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LinkedList</a:t>
                      </a:r>
                      <a:r>
                        <a:rPr lang="ru-RU" sz="2400" dirty="0">
                          <a:solidFill>
                            <a:schemeClr val="tx1"/>
                          </a:solidFill>
                        </a:rPr>
                        <a:t> (</a:t>
                      </a:r>
                      <a:r>
                        <a:rPr lang="ru-RU" sz="2400" i="1" u="sng" kern="1200" dirty="0">
                          <a:solidFill>
                            <a:schemeClr val="tx1"/>
                          </a:solidFill>
                          <a:latin typeface="+mn-lt"/>
                          <a:ea typeface="+mn-ea"/>
                          <a:cs typeface="+mn-cs"/>
                        </a:rPr>
                        <a:t>связный список</a:t>
                      </a:r>
                      <a:r>
                        <a:rPr lang="ru-RU" sz="2400" dirty="0">
                          <a:solidFill>
                            <a:schemeClr val="tx1"/>
                          </a:solidFill>
                        </a:rPr>
                        <a:t>)</a:t>
                      </a:r>
                    </a:p>
                    <a:p>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широко используется тип данных </a:t>
                      </a:r>
                      <a:r>
                        <a:rPr lang="ru-RU" sz="2400" b="1" dirty="0" err="1">
                          <a:solidFill>
                            <a:schemeClr val="tx1"/>
                          </a:solidFill>
                          <a:latin typeface="Consolas" panose="020B0609020204030204" pitchFamily="49" charset="0"/>
                        </a:rPr>
                        <a:t>list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внутри являющийся </a:t>
                      </a:r>
                      <a:r>
                        <a:rPr lang="ru-RU" sz="2400" i="1" u="sng" kern="1200" dirty="0">
                          <a:solidFill>
                            <a:schemeClr val="dk1"/>
                          </a:solidFill>
                          <a:latin typeface="+mn-lt"/>
                          <a:ea typeface="+mn-ea"/>
                          <a:cs typeface="+mn-cs"/>
                        </a:rPr>
                        <a:t>динамическим массивом </a:t>
                      </a:r>
                    </a:p>
                    <a:p>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118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75819" y="1692551"/>
            <a:ext cx="9597791"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пустого стека;</a:t>
            </a:r>
          </a:p>
        </p:txBody>
      </p:sp>
      <p:sp>
        <p:nvSpPr>
          <p:cNvPr id="7" name="Прямоугольник 6"/>
          <p:cNvSpPr/>
          <p:nvPr/>
        </p:nvSpPr>
        <p:spPr>
          <a:xfrm>
            <a:off x="4417872" y="-13605"/>
            <a:ext cx="3356257" cy="523220"/>
          </a:xfrm>
          <a:prstGeom prst="rect">
            <a:avLst/>
          </a:prstGeom>
        </p:spPr>
        <p:txBody>
          <a:bodyPr wrap="square">
            <a:spAutoFit/>
          </a:bodyPr>
          <a:lstStyle/>
          <a:p>
            <a:pPr algn="ctr"/>
            <a:r>
              <a:rPr lang="ru-RU" sz="2800" b="1" dirty="0">
                <a:solidFill>
                  <a:srgbClr val="C00000"/>
                </a:solidFill>
              </a:rPr>
              <a:t>Стек </a:t>
            </a:r>
            <a:r>
              <a:rPr lang="ru-RU" sz="2800" dirty="0">
                <a:solidFill>
                  <a:srgbClr val="C00000"/>
                </a:solidFill>
              </a:rPr>
              <a:t>(</a:t>
            </a:r>
            <a:r>
              <a:rPr lang="ru-RU" sz="2400" dirty="0">
                <a:solidFill>
                  <a:srgbClr val="C00000"/>
                </a:solidFill>
              </a:rPr>
              <a:t>англ. </a:t>
            </a:r>
            <a:r>
              <a:rPr lang="en-US" sz="2400" i="1" dirty="0">
                <a:solidFill>
                  <a:srgbClr val="C00000"/>
                </a:solidFill>
                <a:latin typeface="Consolas" panose="020B0609020204030204" pitchFamily="49" charset="0"/>
              </a:rPr>
              <a:t>stack</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282976" y="2106607"/>
            <a:ext cx="1600927" cy="830997"/>
          </a:xfrm>
          <a:prstGeom prst="rect">
            <a:avLst/>
          </a:prstGeom>
          <a:solidFill>
            <a:schemeClr val="bg2"/>
          </a:solidFill>
        </p:spPr>
        <p:txBody>
          <a:bodyPr wrap="square">
            <a:spAutoFit/>
          </a:bodyPr>
          <a:lstStyle/>
          <a:p>
            <a:r>
              <a:rPr lang="ru-RU" sz="2400" dirty="0"/>
              <a:t>Базовые</a:t>
            </a:r>
            <a:r>
              <a:rPr lang="en-US" sz="2400" dirty="0"/>
              <a:t> </a:t>
            </a:r>
            <a:r>
              <a:rPr lang="ru-RU" sz="2400" dirty="0"/>
              <a:t>операции:</a:t>
            </a:r>
          </a:p>
        </p:txBody>
      </p:sp>
      <p:sp>
        <p:nvSpPr>
          <p:cNvPr id="9" name="Прямоугольник 8"/>
          <p:cNvSpPr/>
          <p:nvPr/>
        </p:nvSpPr>
        <p:spPr>
          <a:xfrm>
            <a:off x="287020" y="5282086"/>
            <a:ext cx="11267227" cy="1200329"/>
          </a:xfrm>
          <a:prstGeom prst="rect">
            <a:avLst/>
          </a:prstGeom>
        </p:spPr>
        <p:txBody>
          <a:bodyPr wrap="square">
            <a:spAutoFit/>
          </a:bodyPr>
          <a:lstStyle/>
          <a:p>
            <a:pPr algn="just"/>
            <a:r>
              <a:rPr lang="ru-RU" sz="2400" dirty="0"/>
              <a:t>Моделирование стека выполняется на </a:t>
            </a:r>
            <a:r>
              <a:rPr lang="ru-RU" sz="2400" b="1" dirty="0"/>
              <a:t>динамическом массиве </a:t>
            </a:r>
            <a:r>
              <a:rPr lang="ru-RU" sz="2400" dirty="0"/>
              <a:t>и на</a:t>
            </a:r>
            <a:r>
              <a:rPr lang="ru-RU" sz="2400" dirty="0">
                <a:solidFill>
                  <a:schemeClr val="accent5">
                    <a:lumMod val="75000"/>
                  </a:schemeClr>
                </a:solidFill>
              </a:rPr>
              <a:t> </a:t>
            </a:r>
            <a:r>
              <a:rPr lang="ru-RU" sz="2400" b="1" dirty="0"/>
              <a:t>связном списке</a:t>
            </a:r>
            <a:r>
              <a:rPr lang="ru-RU" sz="2400" dirty="0"/>
              <a:t>. Если наибольшее число элементов, которые будут одновременно находиться в стеке, заранее известно, то можно использовать и </a:t>
            </a:r>
            <a:r>
              <a:rPr lang="ru-RU" sz="2400" b="1" dirty="0"/>
              <a:t>статический массив.</a:t>
            </a:r>
          </a:p>
        </p:txBody>
      </p:sp>
      <p:sp>
        <p:nvSpPr>
          <p:cNvPr id="10" name="Прямоугольник 9"/>
          <p:cNvSpPr/>
          <p:nvPr/>
        </p:nvSpPr>
        <p:spPr>
          <a:xfrm>
            <a:off x="1975819" y="2679988"/>
            <a:ext cx="6109064" cy="707886"/>
          </a:xfrm>
          <a:prstGeom prst="rect">
            <a:avLst/>
          </a:prstGeom>
        </p:spPr>
        <p:txBody>
          <a:bodyPr wrap="square">
            <a:spAutoFit/>
          </a:bodyPr>
          <a:lstStyle/>
          <a:p>
            <a:pPr algn="just"/>
            <a:r>
              <a:rPr lang="ru-RU" sz="2000" dirty="0"/>
              <a:t>3. </a:t>
            </a:r>
            <a:r>
              <a:rPr lang="ru-RU" sz="2000" dirty="0" err="1">
                <a:latin typeface="Consolas" panose="020B0609020204030204" pitchFamily="49" charset="0"/>
              </a:rPr>
              <a:t>Push</a:t>
            </a:r>
            <a:r>
              <a:rPr lang="ru-RU" sz="2000" dirty="0">
                <a:latin typeface="Consolas" panose="020B0609020204030204" pitchFamily="49" charset="0"/>
              </a:rPr>
              <a:t>(x)</a:t>
            </a:r>
            <a:r>
              <a:rPr lang="ru-RU" sz="2000" dirty="0"/>
              <a:t> — добавление элемента x; заданный элемент добавляется на вершину стека</a:t>
            </a:r>
          </a:p>
        </p:txBody>
      </p:sp>
      <p:sp>
        <p:nvSpPr>
          <p:cNvPr id="11" name="Прямоугольник 10"/>
          <p:cNvSpPr/>
          <p:nvPr/>
        </p:nvSpPr>
        <p:spPr>
          <a:xfrm>
            <a:off x="1975819" y="2027782"/>
            <a:ext cx="7508840" cy="707886"/>
          </a:xfrm>
          <a:prstGeom prst="rect">
            <a:avLst/>
          </a:prstGeom>
        </p:spPr>
        <p:txBody>
          <a:bodyPr wrap="square">
            <a:spAutoFit/>
          </a:bodyPr>
          <a:lstStyle/>
          <a:p>
            <a:pPr algn="just"/>
            <a:r>
              <a:rPr lang="ru-RU" sz="2000" dirty="0"/>
              <a:t>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стека на пустоту; возвращается значение «истина», если стек пуст, и «ложь» в противном случае;</a:t>
            </a:r>
          </a:p>
        </p:txBody>
      </p:sp>
      <p:sp>
        <p:nvSpPr>
          <p:cNvPr id="12" name="Прямоугольник 11"/>
          <p:cNvSpPr/>
          <p:nvPr/>
        </p:nvSpPr>
        <p:spPr>
          <a:xfrm>
            <a:off x="1975819" y="3375763"/>
            <a:ext cx="7631973" cy="1015663"/>
          </a:xfrm>
          <a:prstGeom prst="rect">
            <a:avLst/>
          </a:prstGeom>
        </p:spPr>
        <p:txBody>
          <a:bodyPr wrap="square">
            <a:spAutoFit/>
          </a:bodyPr>
          <a:lstStyle/>
          <a:p>
            <a:pPr algn="just"/>
            <a:r>
              <a:rPr lang="ru-RU" sz="2000" dirty="0"/>
              <a:t> 4. </a:t>
            </a:r>
            <a:r>
              <a:rPr lang="ru-RU" sz="2000" dirty="0" err="1">
                <a:latin typeface="Consolas" panose="020B0609020204030204" pitchFamily="49" charset="0"/>
              </a:rPr>
              <a:t>Pop</a:t>
            </a:r>
            <a:r>
              <a:rPr lang="ru-RU" sz="2000" dirty="0">
                <a:latin typeface="Consolas" panose="020B0609020204030204" pitchFamily="49" charset="0"/>
              </a:rPr>
              <a:t>() </a:t>
            </a:r>
            <a:r>
              <a:rPr lang="ru-RU" sz="2000" dirty="0"/>
              <a:t>— удаление элемента из стека; выполняется при условии, что стек не пуст, поэтому сначала надо убедиться в этом, а затем — извлечь с вершины стека последний занесённый в него элемент.</a:t>
            </a:r>
          </a:p>
        </p:txBody>
      </p:sp>
      <p:sp>
        <p:nvSpPr>
          <p:cNvPr id="15" name="Прямоугольник 14"/>
          <p:cNvSpPr/>
          <p:nvPr/>
        </p:nvSpPr>
        <p:spPr>
          <a:xfrm>
            <a:off x="282976" y="4708984"/>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0" y="404723"/>
            <a:ext cx="11277600" cy="1200329"/>
          </a:xfrm>
          <a:prstGeom prst="rect">
            <a:avLst/>
          </a:prstGeom>
        </p:spPr>
        <p:txBody>
          <a:bodyPr wrap="square">
            <a:spAutoFit/>
          </a:bodyPr>
          <a:lstStyle/>
          <a:p>
            <a:pPr lvl="1" algn="just"/>
            <a:r>
              <a:rPr lang="ru-RU" sz="2400" dirty="0"/>
              <a:t>Если при добавлении и исключении элементов реализуется принцип </a:t>
            </a:r>
            <a:r>
              <a:rPr lang="ru-RU" sz="2400" b="1" dirty="0"/>
              <a:t>«последним пришёл — первым вышел»</a:t>
            </a:r>
            <a:r>
              <a:rPr lang="ru-RU" sz="2400" dirty="0">
                <a:solidFill>
                  <a:schemeClr val="accent1">
                    <a:lumMod val="50000"/>
                  </a:schemeClr>
                </a:solidFill>
              </a:rPr>
              <a:t> </a:t>
            </a:r>
            <a:r>
              <a:rPr lang="ru-RU" sz="2400" dirty="0"/>
              <a:t>(англ</a:t>
            </a:r>
            <a:r>
              <a:rPr lang="ru-RU" sz="2400" b="1" dirty="0">
                <a:solidFill>
                  <a:schemeClr val="accent1">
                    <a:lumMod val="50000"/>
                  </a:schemeClr>
                </a:solidFill>
              </a:rPr>
              <a:t>. </a:t>
            </a:r>
            <a:r>
              <a:rPr lang="ru-RU" sz="2400" b="1" dirty="0"/>
              <a:t>LIFO</a:t>
            </a:r>
            <a:r>
              <a:rPr lang="ru-RU" sz="2400" b="1" dirty="0">
                <a:solidFill>
                  <a:schemeClr val="accent1">
                    <a:lumMod val="50000"/>
                  </a:schemeClr>
                </a:solidFill>
              </a:rPr>
              <a:t> </a:t>
            </a:r>
            <a:r>
              <a:rPr lang="ru-RU" sz="2400" dirty="0"/>
              <a:t>— </a:t>
            </a:r>
            <a:r>
              <a:rPr lang="ru-RU" sz="2400" i="1" dirty="0" err="1"/>
              <a:t>last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стеком.</a:t>
            </a:r>
          </a:p>
        </p:txBody>
      </p:sp>
      <p:cxnSp>
        <p:nvCxnSpPr>
          <p:cNvPr id="6" name="Прямая соединительная линия 5"/>
          <p:cNvCxnSpPr/>
          <p:nvPr/>
        </p:nvCxnSpPr>
        <p:spPr>
          <a:xfrm>
            <a:off x="2005086" y="1726087"/>
            <a:ext cx="9595" cy="2857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Таблица 16"/>
          <p:cNvGraphicFramePr>
            <a:graphicFrameLocks noGrp="1"/>
          </p:cNvGraphicFramePr>
          <p:nvPr>
            <p:extLst>
              <p:ext uri="{D42A27DB-BD31-4B8C-83A1-F6EECF244321}">
                <p14:modId xmlns:p14="http://schemas.microsoft.com/office/powerpoint/2010/main" val="109635453"/>
              </p:ext>
            </p:extLst>
          </p:nvPr>
        </p:nvGraphicFramePr>
        <p:xfrm>
          <a:off x="10837463" y="2322670"/>
          <a:ext cx="264219" cy="1828800"/>
        </p:xfrm>
        <a:graphic>
          <a:graphicData uri="http://schemas.openxmlformats.org/drawingml/2006/table">
            <a:tbl>
              <a:tblPr firstRow="1" bandRow="1">
                <a:tableStyleId>{5C22544A-7EE6-4342-B048-85BDC9FD1C3A}</a:tableStyleId>
              </a:tblPr>
              <a:tblGrid>
                <a:gridCol w="264219">
                  <a:extLst>
                    <a:ext uri="{9D8B030D-6E8A-4147-A177-3AD203B41FA5}">
                      <a16:colId xmlns:a16="http://schemas.microsoft.com/office/drawing/2014/main" val="20000"/>
                    </a:ext>
                  </a:extLst>
                </a:gridCol>
              </a:tblGrid>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526">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10274314" y="1691357"/>
            <a:ext cx="792334" cy="276999"/>
          </a:xfrm>
          <a:prstGeom prst="rect">
            <a:avLst/>
          </a:prstGeom>
          <a:noFill/>
        </p:spPr>
        <p:txBody>
          <a:bodyPr wrap="square" rtlCol="0">
            <a:spAutoFit/>
          </a:bodyPr>
          <a:lstStyle/>
          <a:p>
            <a:r>
              <a:rPr lang="en-US" sz="1200" dirty="0">
                <a:latin typeface="Consolas" panose="020B0609020204030204" pitchFamily="49" charset="0"/>
              </a:rPr>
              <a:t>Push(x)</a:t>
            </a:r>
            <a:endParaRPr lang="ru-RU" sz="1200" dirty="0">
              <a:latin typeface="Consolas" panose="020B0609020204030204" pitchFamily="49" charset="0"/>
            </a:endParaRPr>
          </a:p>
        </p:txBody>
      </p:sp>
      <p:sp>
        <p:nvSpPr>
          <p:cNvPr id="19" name="TextBox 18"/>
          <p:cNvSpPr txBox="1"/>
          <p:nvPr/>
        </p:nvSpPr>
        <p:spPr>
          <a:xfrm>
            <a:off x="11136040" y="1750027"/>
            <a:ext cx="609462" cy="276999"/>
          </a:xfrm>
          <a:prstGeom prst="rect">
            <a:avLst/>
          </a:prstGeom>
          <a:noFill/>
        </p:spPr>
        <p:txBody>
          <a:bodyPr wrap="none" rtlCol="0">
            <a:spAutoFit/>
          </a:bodyPr>
          <a:lstStyle/>
          <a:p>
            <a:r>
              <a:rPr lang="en-US" sz="1200" dirty="0">
                <a:latin typeface="Consolas" panose="020B0609020204030204" pitchFamily="49" charset="0"/>
              </a:rPr>
              <a:t>Pop()</a:t>
            </a:r>
            <a:endParaRPr lang="ru-RU" sz="1200" dirty="0">
              <a:latin typeface="Consolas" panose="020B0609020204030204" pitchFamily="49" charset="0"/>
            </a:endParaRPr>
          </a:p>
        </p:txBody>
      </p:sp>
      <p:cxnSp>
        <p:nvCxnSpPr>
          <p:cNvPr id="21" name="Скругленная соединительная линия 20"/>
          <p:cNvCxnSpPr/>
          <p:nvPr/>
        </p:nvCxnSpPr>
        <p:spPr>
          <a:xfrm>
            <a:off x="10503499" y="1982218"/>
            <a:ext cx="333964" cy="321598"/>
          </a:xfrm>
          <a:prstGeom prst="curvedConnector3">
            <a:avLst>
              <a:gd name="adj1" fmla="val 97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p:nvPr/>
        </p:nvCxnSpPr>
        <p:spPr>
          <a:xfrm rot="5400000" flipH="1" flipV="1">
            <a:off x="11164885" y="2007573"/>
            <a:ext cx="254926" cy="38133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287020" y="5282086"/>
            <a:ext cx="0" cy="13194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a:off x="370631" y="492134"/>
            <a:ext cx="13792" cy="1113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18"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137512409"/>
              </p:ext>
            </p:extLst>
          </p:nvPr>
        </p:nvGraphicFramePr>
        <p:xfrm>
          <a:off x="251382" y="563545"/>
          <a:ext cx="11145164" cy="3840480"/>
        </p:xfrm>
        <a:graphic>
          <a:graphicData uri="http://schemas.openxmlformats.org/drawingml/2006/table">
            <a:tbl>
              <a:tblPr firstRow="1" bandRow="1">
                <a:tableStyleId>{5C22544A-7EE6-4342-B048-85BDC9FD1C3A}</a:tableStyleId>
              </a:tblPr>
              <a:tblGrid>
                <a:gridCol w="3990687">
                  <a:extLst>
                    <a:ext uri="{9D8B030D-6E8A-4147-A177-3AD203B41FA5}">
                      <a16:colId xmlns:a16="http://schemas.microsoft.com/office/drawing/2014/main" val="20000"/>
                    </a:ext>
                  </a:extLst>
                </a:gridCol>
                <a:gridCol w="2690419">
                  <a:extLst>
                    <a:ext uri="{9D8B030D-6E8A-4147-A177-3AD203B41FA5}">
                      <a16:colId xmlns:a16="http://schemas.microsoft.com/office/drawing/2014/main" val="20001"/>
                    </a:ext>
                  </a:extLst>
                </a:gridCol>
                <a:gridCol w="4464058">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 стандартной библиотеке С++</a:t>
                      </a:r>
                      <a:r>
                        <a:rPr lang="ru-RU" sz="2400" baseline="0" dirty="0">
                          <a:solidFill>
                            <a:schemeClr val="tx1"/>
                          </a:solidFill>
                        </a:rPr>
                        <a:t> </a:t>
                      </a:r>
                      <a:r>
                        <a:rPr lang="ru-RU" sz="2400" dirty="0">
                          <a:solidFill>
                            <a:schemeClr val="tx1"/>
                          </a:solidFill>
                        </a:rPr>
                        <a:t>доступен контейнер-адаптер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dirty="0">
                          <a:solidFill>
                            <a:schemeClr val="tx1"/>
                          </a:solidFill>
                        </a:rPr>
                        <a:t>, реализующий интерфейс стека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b="1" dirty="0">
                          <a:solidFill>
                            <a:schemeClr val="tx1"/>
                          </a:solidFill>
                          <a:latin typeface="Consolas" panose="020B0609020204030204" pitchFamily="49" charset="0"/>
                        </a:rPr>
                        <a:t> </a:t>
                      </a:r>
                      <a:r>
                        <a:rPr lang="ru-RU" sz="2400" dirty="0">
                          <a:solidFill>
                            <a:schemeClr val="tx1"/>
                          </a:solidFill>
                        </a:rPr>
                        <a:t>функционирует на базе контейнера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класс </a:t>
                      </a:r>
                      <a:r>
                        <a:rPr lang="ru-RU" sz="2400" b="1" dirty="0" err="1">
                          <a:solidFill>
                            <a:schemeClr val="tx1"/>
                          </a:solidFill>
                          <a:latin typeface="Consolas" panose="020B0609020204030204" pitchFamily="49" charset="0"/>
                        </a:rPr>
                        <a:t>Stack</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специального класса для создания стека, предлагается использовать тип данных </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solidFill>
                            <a:schemeClr val="tx1"/>
                          </a:solidFill>
                        </a:rPr>
                        <a:t>(методы </a:t>
                      </a:r>
                      <a:r>
                        <a:rPr lang="ru-RU" sz="2400" dirty="0" err="1">
                          <a:solidFill>
                            <a:schemeClr val="tx1"/>
                          </a:solidFill>
                          <a:latin typeface="Consolas" panose="020B0609020204030204" pitchFamily="49" charset="0"/>
                        </a:rPr>
                        <a:t>append</a:t>
                      </a:r>
                      <a:r>
                        <a:rPr lang="ru-RU" sz="2400" dirty="0">
                          <a:solidFill>
                            <a:schemeClr val="tx1"/>
                          </a:solidFill>
                          <a:latin typeface="Consolas" panose="020B0609020204030204" pitchFamily="49" charset="0"/>
                        </a:rPr>
                        <a:t> </a:t>
                      </a:r>
                      <a:r>
                        <a:rPr lang="ru-RU" sz="2400" dirty="0">
                          <a:solidFill>
                            <a:schemeClr val="tx1"/>
                          </a:solidFill>
                        </a:rPr>
                        <a:t>и </a:t>
                      </a:r>
                      <a:r>
                        <a:rPr lang="ru-RU" sz="2400" dirty="0" err="1">
                          <a:solidFill>
                            <a:schemeClr val="tx1"/>
                          </a:solidFill>
                          <a:latin typeface="Consolas" panose="020B0609020204030204" pitchFamily="49" charset="0"/>
                        </a:rPr>
                        <a:t>pop</a:t>
                      </a:r>
                      <a:r>
                        <a:rPr lang="ru-RU" sz="24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76420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014650" y="1892431"/>
            <a:ext cx="4540644"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пустой очереди;</a:t>
            </a:r>
          </a:p>
        </p:txBody>
      </p:sp>
      <p:sp>
        <p:nvSpPr>
          <p:cNvPr id="7" name="Прямоугольник 6"/>
          <p:cNvSpPr/>
          <p:nvPr/>
        </p:nvSpPr>
        <p:spPr>
          <a:xfrm>
            <a:off x="4011339" y="50411"/>
            <a:ext cx="3839120" cy="523220"/>
          </a:xfrm>
          <a:prstGeom prst="rect">
            <a:avLst/>
          </a:prstGeom>
        </p:spPr>
        <p:txBody>
          <a:bodyPr wrap="square">
            <a:spAutoFit/>
          </a:bodyPr>
          <a:lstStyle/>
          <a:p>
            <a:pPr algn="ctr"/>
            <a:r>
              <a:rPr lang="ru-RU" sz="2800" b="1" dirty="0">
                <a:solidFill>
                  <a:srgbClr val="C00000"/>
                </a:solidFill>
              </a:rPr>
              <a:t>Очередь</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queue</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328539" y="2564565"/>
            <a:ext cx="154959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603315" y="5443285"/>
            <a:ext cx="9165153" cy="830997"/>
          </a:xfrm>
          <a:prstGeom prst="rect">
            <a:avLst/>
          </a:prstGeom>
        </p:spPr>
        <p:txBody>
          <a:bodyPr wrap="square">
            <a:spAutoFit/>
          </a:bodyPr>
          <a:lstStyle/>
          <a:p>
            <a:pPr algn="just"/>
            <a:r>
              <a:rPr lang="ru-RU" sz="2400" dirty="0"/>
              <a:t>Наиболее простые способы моделирования очереди: </a:t>
            </a:r>
          </a:p>
          <a:p>
            <a:pPr algn="just"/>
            <a:r>
              <a:rPr lang="ru-RU" sz="2400" dirty="0"/>
              <a:t>на </a:t>
            </a:r>
            <a:r>
              <a:rPr lang="ru-RU" sz="2400" b="1" dirty="0"/>
              <a:t>статическом массиве </a:t>
            </a:r>
            <a:r>
              <a:rPr lang="ru-RU" sz="2400" dirty="0"/>
              <a:t>(кольцевая очередь) и на </a:t>
            </a:r>
            <a:r>
              <a:rPr lang="ru-RU" sz="2400" b="1" dirty="0"/>
              <a:t>связном списке</a:t>
            </a:r>
            <a:r>
              <a:rPr lang="ru-RU" sz="2400" dirty="0"/>
              <a:t>. </a:t>
            </a:r>
          </a:p>
        </p:txBody>
      </p:sp>
      <p:sp>
        <p:nvSpPr>
          <p:cNvPr id="10" name="Прямоугольник 9"/>
          <p:cNvSpPr/>
          <p:nvPr/>
        </p:nvSpPr>
        <p:spPr>
          <a:xfrm>
            <a:off x="2014650" y="2822802"/>
            <a:ext cx="5755078" cy="707886"/>
          </a:xfrm>
          <a:prstGeom prst="rect">
            <a:avLst/>
          </a:prstGeom>
        </p:spPr>
        <p:txBody>
          <a:bodyPr wrap="square">
            <a:spAutoFit/>
          </a:bodyPr>
          <a:lstStyle/>
          <a:p>
            <a:r>
              <a:rPr lang="ru-RU" sz="2000" dirty="0"/>
              <a:t>3. </a:t>
            </a:r>
            <a:r>
              <a:rPr lang="ru-RU" sz="2000" dirty="0" err="1">
                <a:latin typeface="Consolas" panose="020B0609020204030204" pitchFamily="49" charset="0"/>
              </a:rPr>
              <a:t>Enqueue</a:t>
            </a:r>
            <a:r>
              <a:rPr lang="ru-RU" sz="2000" dirty="0">
                <a:latin typeface="Consolas" panose="020B0609020204030204" pitchFamily="49" charset="0"/>
              </a:rPr>
              <a:t>(x) </a:t>
            </a:r>
            <a:r>
              <a:rPr lang="ru-RU" sz="2000" dirty="0"/>
              <a:t>— добавление элемента x; заданный элемент добавляется в конец очереди</a:t>
            </a:r>
          </a:p>
        </p:txBody>
      </p:sp>
      <p:sp>
        <p:nvSpPr>
          <p:cNvPr id="11" name="Прямоугольник 10"/>
          <p:cNvSpPr/>
          <p:nvPr/>
        </p:nvSpPr>
        <p:spPr>
          <a:xfrm>
            <a:off x="2014650" y="2336051"/>
            <a:ext cx="5520269" cy="400110"/>
          </a:xfrm>
          <a:prstGeom prst="rect">
            <a:avLst/>
          </a:prstGeom>
        </p:spPr>
        <p:txBody>
          <a:bodyPr wrap="square">
            <a:spAutoFit/>
          </a:bodyPr>
          <a:lstStyle/>
          <a:p>
            <a:r>
              <a:rPr lang="ru-RU" sz="2000" dirty="0"/>
              <a:t> 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очереди на пустоту; </a:t>
            </a:r>
          </a:p>
        </p:txBody>
      </p:sp>
      <p:sp>
        <p:nvSpPr>
          <p:cNvPr id="12" name="Прямоугольник 11"/>
          <p:cNvSpPr/>
          <p:nvPr/>
        </p:nvSpPr>
        <p:spPr>
          <a:xfrm>
            <a:off x="2014650" y="3558005"/>
            <a:ext cx="6798183" cy="1323439"/>
          </a:xfrm>
          <a:prstGeom prst="rect">
            <a:avLst/>
          </a:prstGeom>
        </p:spPr>
        <p:txBody>
          <a:bodyPr wrap="square">
            <a:spAutoFit/>
          </a:bodyPr>
          <a:lstStyle/>
          <a:p>
            <a:pPr algn="just"/>
            <a:r>
              <a:rPr lang="ru-RU" sz="2000" dirty="0"/>
              <a:t>4. </a:t>
            </a:r>
            <a:r>
              <a:rPr lang="ru-RU" sz="2000" dirty="0" err="1">
                <a:latin typeface="Consolas" panose="020B0609020204030204" pitchFamily="49" charset="0"/>
              </a:rPr>
              <a:t>Dequeue</a:t>
            </a:r>
            <a:r>
              <a:rPr lang="ru-RU" sz="2000" dirty="0">
                <a:latin typeface="Consolas" panose="020B0609020204030204" pitchFamily="49" charset="0"/>
              </a:rPr>
              <a:t>() </a:t>
            </a:r>
            <a:r>
              <a:rPr lang="ru-RU" sz="2000" dirty="0"/>
              <a:t>— удаление элемента из очереди; элемент удаляется из начала очереди; операция выполняется при условии, что очередь не пуста, поэтому сначала надо убедиться в этом, а затем — извлечь элемент.</a:t>
            </a:r>
          </a:p>
        </p:txBody>
      </p:sp>
      <p:sp>
        <p:nvSpPr>
          <p:cNvPr id="15" name="Прямоугольник 14"/>
          <p:cNvSpPr/>
          <p:nvPr/>
        </p:nvSpPr>
        <p:spPr>
          <a:xfrm>
            <a:off x="279209" y="4930111"/>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465926" y="521382"/>
            <a:ext cx="9302542" cy="1200329"/>
          </a:xfrm>
          <a:prstGeom prst="rect">
            <a:avLst/>
          </a:prstGeom>
        </p:spPr>
        <p:txBody>
          <a:bodyPr wrap="square">
            <a:spAutoFit/>
          </a:bodyPr>
          <a:lstStyle/>
          <a:p>
            <a:pPr algn="just"/>
            <a:r>
              <a:rPr lang="ru-RU" sz="2400" dirty="0"/>
              <a:t>Если при добавлении и исключении элементов реализуется принцип </a:t>
            </a:r>
            <a:r>
              <a:rPr lang="ru-RU" sz="2400" b="1" dirty="0"/>
              <a:t>«первым пришёл — первым вышел»</a:t>
            </a:r>
            <a:r>
              <a:rPr lang="ru-RU" sz="2400" dirty="0"/>
              <a:t> (англ. </a:t>
            </a:r>
            <a:r>
              <a:rPr lang="ru-RU" sz="2400" b="1" dirty="0"/>
              <a:t>FIFO</a:t>
            </a:r>
            <a:r>
              <a:rPr lang="ru-RU" sz="2400" dirty="0"/>
              <a:t> — </a:t>
            </a:r>
            <a:r>
              <a:rPr lang="ru-RU" sz="2400" i="1" dirty="0" err="1"/>
              <a:t>first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очередью</a:t>
            </a:r>
            <a:r>
              <a:rPr lang="ru-RU" sz="2400" dirty="0"/>
              <a:t>.</a:t>
            </a:r>
          </a:p>
        </p:txBody>
      </p:sp>
      <p:sp>
        <p:nvSpPr>
          <p:cNvPr id="13" name="TextBox 12"/>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4" name="Рисунок 13"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6" name="Прямая соединительная линия 15"/>
          <p:cNvCxnSpPr/>
          <p:nvPr/>
        </p:nvCxnSpPr>
        <p:spPr>
          <a:xfrm>
            <a:off x="328539" y="453872"/>
            <a:ext cx="0" cy="1300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1992314" y="1943817"/>
            <a:ext cx="22336" cy="2986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3336727186"/>
              </p:ext>
            </p:extLst>
          </p:nvPr>
        </p:nvGraphicFramePr>
        <p:xfrm>
          <a:off x="8662753" y="2773522"/>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1" name="Скругленная соединительная линия 20"/>
          <p:cNvCxnSpPr>
            <a:endCxn id="19" idx="1"/>
          </p:cNvCxnSpPr>
          <p:nvPr/>
        </p:nvCxnSpPr>
        <p:spPr>
          <a:xfrm rot="16200000" flipH="1">
            <a:off x="8329681" y="2623330"/>
            <a:ext cx="377956" cy="2881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p:nvPr/>
        </p:nvCxnSpPr>
        <p:spPr>
          <a:xfrm flipV="1">
            <a:off x="10818997" y="2622610"/>
            <a:ext cx="356275" cy="333792"/>
          </a:xfrm>
          <a:prstGeom prst="curvedConnector3">
            <a:avLst>
              <a:gd name="adj1" fmla="val 103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7735608" y="2251358"/>
            <a:ext cx="1277914" cy="307777"/>
          </a:xfrm>
          <a:prstGeom prst="rect">
            <a:avLst/>
          </a:prstGeom>
        </p:spPr>
        <p:txBody>
          <a:bodyPr wrap="none">
            <a:spAutoFit/>
          </a:bodyPr>
          <a:lstStyle/>
          <a:p>
            <a:r>
              <a:rPr lang="ru-RU" sz="1400" dirty="0" err="1">
                <a:latin typeface="Consolas" panose="020B0609020204030204" pitchFamily="49" charset="0"/>
              </a:rPr>
              <a:t>Enqueue</a:t>
            </a:r>
            <a:r>
              <a:rPr lang="ru-RU" sz="1400" dirty="0">
                <a:latin typeface="Consolas" panose="020B0609020204030204" pitchFamily="49" charset="0"/>
              </a:rPr>
              <a:t>(x) </a:t>
            </a:r>
            <a:endParaRPr lang="ru-RU" sz="1400" dirty="0"/>
          </a:p>
        </p:txBody>
      </p:sp>
      <p:sp>
        <p:nvSpPr>
          <p:cNvPr id="44" name="Прямоугольник 43"/>
          <p:cNvSpPr/>
          <p:nvPr/>
        </p:nvSpPr>
        <p:spPr>
          <a:xfrm>
            <a:off x="10467198" y="2242825"/>
            <a:ext cx="1034257" cy="276999"/>
          </a:xfrm>
          <a:prstGeom prst="rect">
            <a:avLst/>
          </a:prstGeom>
        </p:spPr>
        <p:txBody>
          <a:bodyPr wrap="none">
            <a:spAutoFit/>
          </a:bodyPr>
          <a:lstStyle/>
          <a:p>
            <a:r>
              <a:rPr lang="ru-RU" sz="1200" dirty="0" err="1">
                <a:latin typeface="Consolas" panose="020B0609020204030204" pitchFamily="49" charset="0"/>
              </a:rPr>
              <a:t>Dequeue</a:t>
            </a:r>
            <a:r>
              <a:rPr lang="ru-RU" sz="1200" dirty="0">
                <a:latin typeface="Consolas" panose="020B0609020204030204" pitchFamily="49" charset="0"/>
              </a:rPr>
              <a:t>() </a:t>
            </a:r>
            <a:endParaRPr lang="ru-RU" sz="1200" dirty="0"/>
          </a:p>
        </p:txBody>
      </p:sp>
      <p:cxnSp>
        <p:nvCxnSpPr>
          <p:cNvPr id="48" name="Прямая соединительная линия 47"/>
          <p:cNvCxnSpPr/>
          <p:nvPr/>
        </p:nvCxnSpPr>
        <p:spPr>
          <a:xfrm>
            <a:off x="603315" y="5477185"/>
            <a:ext cx="0" cy="948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930907854"/>
              </p:ext>
            </p:extLst>
          </p:nvPr>
        </p:nvGraphicFramePr>
        <p:xfrm>
          <a:off x="345650" y="577999"/>
          <a:ext cx="10587960" cy="3651188"/>
        </p:xfrm>
        <a:graphic>
          <a:graphicData uri="http://schemas.openxmlformats.org/drawingml/2006/table">
            <a:tbl>
              <a:tblPr firstRow="1" bandRow="1">
                <a:tableStyleId>{5C22544A-7EE6-4342-B048-85BDC9FD1C3A}</a:tableStyleId>
              </a:tblPr>
              <a:tblGrid>
                <a:gridCol w="3777770">
                  <a:extLst>
                    <a:ext uri="{9D8B030D-6E8A-4147-A177-3AD203B41FA5}">
                      <a16:colId xmlns:a16="http://schemas.microsoft.com/office/drawing/2014/main" val="20000"/>
                    </a:ext>
                  </a:extLst>
                </a:gridCol>
                <a:gridCol w="2627151">
                  <a:extLst>
                    <a:ext uri="{9D8B030D-6E8A-4147-A177-3AD203B41FA5}">
                      <a16:colId xmlns:a16="http://schemas.microsoft.com/office/drawing/2014/main" val="20001"/>
                    </a:ext>
                  </a:extLst>
                </a:gridCol>
                <a:gridCol w="4183039">
                  <a:extLst>
                    <a:ext uri="{9D8B030D-6E8A-4147-A177-3AD203B41FA5}">
                      <a16:colId xmlns:a16="http://schemas.microsoft.com/office/drawing/2014/main" val="20002"/>
                    </a:ext>
                  </a:extLst>
                </a:gridCol>
              </a:tblGrid>
              <a:tr h="525795">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125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доступен контейнер-адаптер </a:t>
                      </a:r>
                      <a:r>
                        <a:rPr lang="ru-RU" sz="2400" b="1" dirty="0" err="1">
                          <a:solidFill>
                            <a:schemeClr val="tx1"/>
                          </a:solidFill>
                        </a:rPr>
                        <a:t>std</a:t>
                      </a:r>
                      <a:r>
                        <a:rPr lang="ru-RU" sz="2400" b="1" dirty="0">
                          <a:solidFill>
                            <a:schemeClr val="tx1"/>
                          </a:solidFill>
                        </a:rPr>
                        <a:t>::</a:t>
                      </a:r>
                      <a:r>
                        <a:rPr lang="ru-RU" sz="2400" b="1" dirty="0" err="1">
                          <a:solidFill>
                            <a:schemeClr val="tx1"/>
                          </a:solidFill>
                        </a:rPr>
                        <a:t>queue</a:t>
                      </a:r>
                      <a:r>
                        <a:rPr lang="ru-RU" sz="2400" dirty="0">
                          <a:solidFill>
                            <a:schemeClr val="tx1"/>
                          </a:solidFill>
                        </a:rPr>
                        <a:t>, реализующий интерфейс очереди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он работает на основе контейнера </a:t>
                      </a:r>
                      <a:r>
                        <a:rPr lang="ru-RU" sz="2400" dirty="0" err="1">
                          <a:solidFill>
                            <a:schemeClr val="tx1"/>
                          </a:solidFill>
                        </a:rPr>
                        <a:t>std</a:t>
                      </a:r>
                      <a:r>
                        <a:rPr lang="ru-RU" sz="2400" dirty="0">
                          <a:solidFill>
                            <a:schemeClr val="tx1"/>
                          </a:solidFill>
                        </a:rPr>
                        <a:t>::</a:t>
                      </a:r>
                      <a:r>
                        <a:rPr lang="ru-RU" sz="2400" dirty="0" err="1">
                          <a:solidFill>
                            <a:schemeClr val="tx1"/>
                          </a:solidFill>
                        </a:rPr>
                        <a:t>deque</a:t>
                      </a:r>
                      <a:r>
                        <a:rPr lang="ru-RU" sz="2400" dirty="0">
                          <a:solidFill>
                            <a:schemeClr val="tx1"/>
                          </a:solidFill>
                        </a:rPr>
                        <a:t>). </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Queue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Более общий контейнер типа </a:t>
                      </a:r>
                      <a:r>
                        <a:rPr lang="ru-RU" sz="2400" b="1" dirty="0" err="1">
                          <a:solidFill>
                            <a:schemeClr val="tx1"/>
                          </a:solidFill>
                          <a:latin typeface="Consolas" panose="020B0609020204030204" pitchFamily="49" charset="0"/>
                        </a:rPr>
                        <a:t>collections.deque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884681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01279" y="125950"/>
            <a:ext cx="10391438" cy="584775"/>
          </a:xfrm>
          <a:prstGeom prst="rect">
            <a:avLst/>
          </a:prstGeom>
        </p:spPr>
        <p:txBody>
          <a:bodyPr wrap="square">
            <a:spAutoFit/>
          </a:bodyPr>
          <a:lstStyle/>
          <a:p>
            <a:pPr algn="ctr"/>
            <a:r>
              <a:rPr lang="ru-RU" sz="2800" b="1" dirty="0">
                <a:solidFill>
                  <a:srgbClr val="C00000"/>
                </a:solidFill>
              </a:rPr>
              <a:t>Двухсторонняя очередь</a:t>
            </a:r>
            <a:r>
              <a:rPr lang="en-US" sz="2800" b="1" dirty="0">
                <a:solidFill>
                  <a:srgbClr val="C00000"/>
                </a:solidFill>
              </a:rPr>
              <a:t> </a:t>
            </a:r>
            <a:r>
              <a:rPr lang="ru-RU" sz="3200" dirty="0">
                <a:solidFill>
                  <a:srgbClr val="C00000"/>
                </a:solidFill>
              </a:rPr>
              <a:t>(</a:t>
            </a:r>
            <a:r>
              <a:rPr lang="ru-RU" sz="2400" dirty="0">
                <a:solidFill>
                  <a:srgbClr val="C00000"/>
                </a:solidFill>
              </a:rPr>
              <a:t>англ. </a:t>
            </a:r>
            <a:r>
              <a:rPr lang="ru-RU" sz="2400" i="1" dirty="0" err="1">
                <a:solidFill>
                  <a:srgbClr val="C00000"/>
                </a:solidFill>
                <a:latin typeface="Consolas" panose="020B0609020204030204" pitchFamily="49" charset="0"/>
              </a:rPr>
              <a:t>double-ended</a:t>
            </a:r>
            <a:r>
              <a:rPr lang="ru-RU" sz="2400" i="1" dirty="0">
                <a:solidFill>
                  <a:srgbClr val="C00000"/>
                </a:solidFill>
                <a:latin typeface="Consolas" panose="020B0609020204030204" pitchFamily="49" charset="0"/>
              </a:rPr>
              <a:t> </a:t>
            </a:r>
            <a:r>
              <a:rPr lang="ru-RU" sz="2400" i="1" dirty="0" err="1">
                <a:solidFill>
                  <a:srgbClr val="C00000"/>
                </a:solidFill>
                <a:latin typeface="Consolas" panose="020B0609020204030204" pitchFamily="49" charset="0"/>
              </a:rPr>
              <a:t>queue</a:t>
            </a:r>
            <a:r>
              <a:rPr lang="ru-RU" sz="2400" dirty="0">
                <a:solidFill>
                  <a:srgbClr val="C00000"/>
                </a:solidFill>
              </a:rPr>
              <a:t>, или </a:t>
            </a:r>
            <a:r>
              <a:rPr lang="ru-RU" sz="2400" i="1" dirty="0" err="1">
                <a:solidFill>
                  <a:srgbClr val="C00000"/>
                </a:solidFill>
                <a:latin typeface="Consolas" panose="020B0609020204030204" pitchFamily="49" charset="0"/>
              </a:rPr>
              <a:t>deque</a:t>
            </a:r>
            <a:r>
              <a:rPr lang="ru-RU" sz="3200" dirty="0">
                <a:solidFill>
                  <a:srgbClr val="C00000"/>
                </a:solidFill>
              </a:rPr>
              <a:t>) </a:t>
            </a:r>
            <a:endParaRPr lang="ru-RU" sz="2800" b="1" dirty="0">
              <a:solidFill>
                <a:srgbClr val="C00000"/>
              </a:solidFill>
            </a:endParaRPr>
          </a:p>
        </p:txBody>
      </p:sp>
      <p:sp>
        <p:nvSpPr>
          <p:cNvPr id="4" name="Прямоугольник 3"/>
          <p:cNvSpPr/>
          <p:nvPr/>
        </p:nvSpPr>
        <p:spPr>
          <a:xfrm>
            <a:off x="356745" y="800615"/>
            <a:ext cx="10448788" cy="830997"/>
          </a:xfrm>
          <a:prstGeom prst="rect">
            <a:avLst/>
          </a:prstGeom>
        </p:spPr>
        <p:txBody>
          <a:bodyPr wrap="square">
            <a:spAutoFit/>
          </a:bodyPr>
          <a:lstStyle/>
          <a:p>
            <a:pPr algn="just"/>
            <a:r>
              <a:rPr lang="ru-RU" sz="2400" b="1" dirty="0"/>
              <a:t>Двухсторонняя очередь</a:t>
            </a:r>
            <a:r>
              <a:rPr lang="ru-RU" sz="2400" dirty="0"/>
              <a:t>— обобщение очереди, где добавление и удаление элементов возможно с обоих концов. </a:t>
            </a:r>
          </a:p>
        </p:txBody>
      </p:sp>
      <p:sp>
        <p:nvSpPr>
          <p:cNvPr id="5" name="Прямоугольник 4"/>
          <p:cNvSpPr/>
          <p:nvPr/>
        </p:nvSpPr>
        <p:spPr>
          <a:xfrm>
            <a:off x="2386084" y="2526063"/>
            <a:ext cx="8179522" cy="2503249"/>
          </a:xfrm>
          <a:prstGeom prst="rect">
            <a:avLst/>
          </a:prstGeom>
        </p:spPr>
        <p:txBody>
          <a:bodyPr wrap="square">
            <a:spAutoFit/>
          </a:bodyPr>
          <a:lstStyle/>
          <a:p>
            <a:pPr>
              <a:spcAft>
                <a:spcPts val="400"/>
              </a:spcAft>
            </a:pPr>
            <a:r>
              <a:rPr lang="ru-RU" sz="2000" dirty="0">
                <a:solidFill>
                  <a:srgbClr val="202122"/>
                </a:solidFill>
                <a:latin typeface="Consolas" panose="020B0609020204030204" pitchFamily="49" charset="0"/>
              </a:rPr>
              <a:t>1.PushBack</a:t>
            </a:r>
            <a:r>
              <a:rPr lang="en-US" sz="2000" dirty="0">
                <a:solidFill>
                  <a:srgbClr val="202122"/>
                </a:solidFill>
                <a:latin typeface="Consolas" panose="020B0609020204030204" pitchFamily="49" charset="0"/>
              </a:rPr>
              <a:t> (x)</a:t>
            </a:r>
            <a:r>
              <a:rPr lang="ru-RU" sz="2000" dirty="0">
                <a:solidFill>
                  <a:srgbClr val="202122"/>
                </a:solidFill>
                <a:latin typeface="Arial" panose="020B0604020202020204" pitchFamily="34" charset="0"/>
              </a:rPr>
              <a:t> —</a:t>
            </a:r>
            <a:r>
              <a:rPr lang="en-US" sz="2000" dirty="0">
                <a:solidFill>
                  <a:srgbClr val="202122"/>
                </a:solidFill>
                <a:latin typeface="Arial" panose="020B0604020202020204" pitchFamily="34" charset="0"/>
              </a:rPr>
              <a:t> </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конец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2.PushFront </a:t>
            </a:r>
            <a:r>
              <a:rPr lang="en-US" sz="2000" dirty="0">
                <a:solidFill>
                  <a:srgbClr val="202122"/>
                </a:solidFill>
                <a:latin typeface="Consolas" panose="020B0609020204030204" pitchFamily="49" charset="0"/>
              </a:rPr>
              <a:t>(x) </a:t>
            </a:r>
            <a:r>
              <a:rPr lang="ru-RU" sz="2000" dirty="0">
                <a:solidFill>
                  <a:srgbClr val="202122"/>
                </a:solidFill>
                <a:latin typeface="Arial" panose="020B0604020202020204" pitchFamily="34" charset="0"/>
              </a:rPr>
              <a:t>—</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начало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3.PopBack</a:t>
            </a:r>
            <a:r>
              <a:rPr lang="ru-RU" sz="2000" dirty="0">
                <a:solidFill>
                  <a:srgbClr val="202122"/>
                </a:solidFill>
                <a:latin typeface="Arial" panose="020B0604020202020204" pitchFamily="34" charset="0"/>
              </a:rPr>
              <a:t> </a:t>
            </a:r>
            <a:r>
              <a:rPr lang="ru-RU" sz="2000" dirty="0">
                <a:latin typeface="Consolas" panose="020B0609020204030204" pitchFamily="49" charset="0"/>
              </a:rPr>
              <a:t>()</a:t>
            </a:r>
            <a:r>
              <a:rPr lang="en-US" sz="2000" dirty="0">
                <a:solidFill>
                  <a:srgbClr val="202122"/>
                </a:solidFill>
                <a:latin typeface="Arial" panose="020B0604020202020204" pitchFamily="34" charset="0"/>
              </a:rPr>
              <a:t> </a:t>
            </a:r>
            <a:r>
              <a:rPr lang="ru-RU" sz="2000" dirty="0">
                <a:solidFill>
                  <a:srgbClr val="202122"/>
                </a:solidFill>
                <a:latin typeface="Arial" panose="020B0604020202020204" pitchFamily="34" charset="0"/>
              </a:rPr>
              <a:t>— </a:t>
            </a:r>
            <a:r>
              <a:rPr lang="ru-RU" sz="2000" dirty="0"/>
              <a:t>удаление элемента из конца очереди;</a:t>
            </a:r>
          </a:p>
          <a:p>
            <a:pPr>
              <a:spcAft>
                <a:spcPts val="400"/>
              </a:spcAft>
            </a:pPr>
            <a:r>
              <a:rPr lang="ru-RU" sz="2000" dirty="0">
                <a:solidFill>
                  <a:srgbClr val="202122"/>
                </a:solidFill>
                <a:latin typeface="Consolas" panose="020B0609020204030204" pitchFamily="49" charset="0"/>
              </a:rPr>
              <a:t>4.PopFront</a:t>
            </a:r>
            <a:r>
              <a:rPr lang="ru-RU" sz="2000" dirty="0">
                <a:latin typeface="Consolas" panose="020B0609020204030204" pitchFamily="49" charset="0"/>
              </a:rPr>
              <a:t>()</a:t>
            </a:r>
            <a:r>
              <a:rPr lang="ru-RU" sz="2000" dirty="0">
                <a:solidFill>
                  <a:srgbClr val="202122"/>
                </a:solidFill>
                <a:latin typeface="Consolas" panose="020B0609020204030204" pitchFamily="49" charset="0"/>
              </a:rPr>
              <a:t> </a:t>
            </a:r>
            <a:r>
              <a:rPr lang="ru-RU" sz="2000" dirty="0">
                <a:solidFill>
                  <a:srgbClr val="202122"/>
                </a:solidFill>
                <a:latin typeface="Arial" panose="020B0604020202020204" pitchFamily="34" charset="0"/>
              </a:rPr>
              <a:t>— </a:t>
            </a:r>
            <a:r>
              <a:rPr lang="ru-RU" sz="2000" dirty="0"/>
              <a:t>удаление элемента из начала очереди;</a:t>
            </a:r>
          </a:p>
          <a:p>
            <a:pPr>
              <a:spcAft>
                <a:spcPts val="400"/>
              </a:spcAft>
            </a:pPr>
            <a:r>
              <a:rPr lang="ru-RU" sz="2000" dirty="0">
                <a:solidFill>
                  <a:srgbClr val="202122"/>
                </a:solidFill>
                <a:latin typeface="Consolas" panose="020B0609020204030204" pitchFamily="49" charset="0"/>
              </a:rPr>
              <a:t>5.IsEmpty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проверка наличия элементов.</a:t>
            </a:r>
          </a:p>
          <a:p>
            <a:pPr>
              <a:spcAft>
                <a:spcPts val="400"/>
              </a:spcAft>
            </a:pPr>
            <a:r>
              <a:rPr lang="ru-RU" sz="2000" dirty="0">
                <a:solidFill>
                  <a:srgbClr val="202122"/>
                </a:solidFill>
                <a:latin typeface="Consolas" panose="020B0609020204030204" pitchFamily="49" charset="0"/>
              </a:rPr>
              <a:t>6.Clear</a:t>
            </a:r>
            <a:r>
              <a:rPr lang="en-US" sz="2000" dirty="0">
                <a:solidFill>
                  <a:srgbClr val="202122"/>
                </a:solidFill>
                <a:latin typeface="Consolas" panose="020B0609020204030204" pitchFamily="49" charset="0"/>
              </a:rPr>
              <a:t>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очистка.</a:t>
            </a:r>
          </a:p>
        </p:txBody>
      </p:sp>
      <p:sp>
        <p:nvSpPr>
          <p:cNvPr id="14" name="Прямоугольник 13"/>
          <p:cNvSpPr/>
          <p:nvPr/>
        </p:nvSpPr>
        <p:spPr>
          <a:xfrm>
            <a:off x="356744" y="2822041"/>
            <a:ext cx="1549591" cy="830997"/>
          </a:xfrm>
          <a:prstGeom prst="rect">
            <a:avLst/>
          </a:prstGeom>
          <a:solidFill>
            <a:schemeClr val="bg2"/>
          </a:solidFill>
        </p:spPr>
        <p:txBody>
          <a:bodyPr wrap="square">
            <a:spAutoFit/>
          </a:bodyPr>
          <a:lstStyle/>
          <a:p>
            <a:r>
              <a:rPr lang="ru-RU" sz="2400" dirty="0"/>
              <a:t>Базовые операции:</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8" name="Прямоугольник 7"/>
          <p:cNvSpPr/>
          <p:nvPr/>
        </p:nvSpPr>
        <p:spPr>
          <a:xfrm>
            <a:off x="322411" y="1656073"/>
            <a:ext cx="10483122" cy="707886"/>
          </a:xfrm>
          <a:prstGeom prst="rect">
            <a:avLst/>
          </a:prstGeom>
        </p:spPr>
        <p:txBody>
          <a:bodyPr wrap="square">
            <a:spAutoFit/>
          </a:bodyPr>
          <a:lstStyle/>
          <a:p>
            <a:pPr lvl="1" algn="just"/>
            <a:r>
              <a:rPr lang="ru-RU" sz="2000" dirty="0"/>
              <a:t>Таким образом, интерфейсы стека и очереди являются частным случаем интерфейса двухсторонней очереди. </a:t>
            </a:r>
          </a:p>
        </p:txBody>
      </p:sp>
      <p:cxnSp>
        <p:nvCxnSpPr>
          <p:cNvPr id="10" name="Прямая соединительная линия 9"/>
          <p:cNvCxnSpPr/>
          <p:nvPr/>
        </p:nvCxnSpPr>
        <p:spPr>
          <a:xfrm>
            <a:off x="2249098" y="2696901"/>
            <a:ext cx="18350" cy="2276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296125" y="729898"/>
            <a:ext cx="26286" cy="1819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Таблица 19"/>
          <p:cNvGraphicFramePr>
            <a:graphicFrameLocks noGrp="1"/>
          </p:cNvGraphicFramePr>
          <p:nvPr>
            <p:extLst>
              <p:ext uri="{D42A27DB-BD31-4B8C-83A1-F6EECF244321}">
                <p14:modId xmlns:p14="http://schemas.microsoft.com/office/powerpoint/2010/main" val="276896824"/>
              </p:ext>
            </p:extLst>
          </p:nvPr>
        </p:nvGraphicFramePr>
        <p:xfrm>
          <a:off x="5193887" y="5378076"/>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Прямоугольник 23"/>
          <p:cNvSpPr/>
          <p:nvPr/>
        </p:nvSpPr>
        <p:spPr>
          <a:xfrm>
            <a:off x="7675736" y="5012926"/>
            <a:ext cx="1476686" cy="307777"/>
          </a:xfrm>
          <a:prstGeom prst="rect">
            <a:avLst/>
          </a:prstGeom>
        </p:spPr>
        <p:txBody>
          <a:bodyPr wrap="none">
            <a:spAutoFit/>
          </a:bodyPr>
          <a:lstStyle/>
          <a:p>
            <a:r>
              <a:rPr lang="ru-RU" sz="1400" dirty="0" err="1">
                <a:solidFill>
                  <a:srgbClr val="202122"/>
                </a:solidFill>
                <a:latin typeface="Consolas" panose="020B0609020204030204" pitchFamily="49" charset="0"/>
              </a:rPr>
              <a:t>PushFront</a:t>
            </a:r>
            <a:r>
              <a:rPr lang="ru-RU" sz="1400" dirty="0">
                <a:solidFill>
                  <a:srgbClr val="202122"/>
                </a:solidFill>
                <a:latin typeface="Consolas" panose="020B0609020204030204" pitchFamily="49" charset="0"/>
              </a:rPr>
              <a:t> </a:t>
            </a:r>
            <a:r>
              <a:rPr lang="en-US" sz="1400" dirty="0">
                <a:solidFill>
                  <a:srgbClr val="202122"/>
                </a:solidFill>
                <a:latin typeface="Consolas" panose="020B0609020204030204" pitchFamily="49" charset="0"/>
              </a:rPr>
              <a:t>(x)</a:t>
            </a:r>
            <a:endParaRPr lang="ru-RU" sz="1400" dirty="0"/>
          </a:p>
        </p:txBody>
      </p:sp>
      <p:cxnSp>
        <p:nvCxnSpPr>
          <p:cNvPr id="28" name="Прямая со стрелкой 27"/>
          <p:cNvCxnSpPr>
            <a:endCxn id="20" idx="3"/>
          </p:cNvCxnSpPr>
          <p:nvPr/>
        </p:nvCxnSpPr>
        <p:spPr>
          <a:xfrm flipH="1">
            <a:off x="7343595" y="5229711"/>
            <a:ext cx="332141" cy="331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7343595" y="5574849"/>
            <a:ext cx="410925" cy="168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4782962" y="5327607"/>
            <a:ext cx="420612" cy="247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4782962" y="5583286"/>
            <a:ext cx="399390" cy="182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506500" y="5070299"/>
            <a:ext cx="1377300" cy="307777"/>
          </a:xfrm>
          <a:prstGeom prst="rect">
            <a:avLst/>
          </a:prstGeom>
        </p:spPr>
        <p:txBody>
          <a:bodyPr wrap="none">
            <a:spAutoFit/>
          </a:bodyPr>
          <a:lstStyle/>
          <a:p>
            <a:r>
              <a:rPr lang="ru-RU" sz="1400" dirty="0" err="1">
                <a:solidFill>
                  <a:srgbClr val="202122"/>
                </a:solidFill>
                <a:latin typeface="Consolas" panose="020B0609020204030204" pitchFamily="49" charset="0"/>
              </a:rPr>
              <a:t>PushBack</a:t>
            </a:r>
            <a:r>
              <a:rPr lang="en-US" sz="1400" dirty="0">
                <a:solidFill>
                  <a:srgbClr val="202122"/>
                </a:solidFill>
                <a:latin typeface="Consolas" panose="020B0609020204030204" pitchFamily="49" charset="0"/>
              </a:rPr>
              <a:t> (x)</a:t>
            </a:r>
            <a:endParaRPr lang="ru-RU" sz="1400" dirty="0"/>
          </a:p>
        </p:txBody>
      </p:sp>
      <p:sp>
        <p:nvSpPr>
          <p:cNvPr id="40" name="Прямоугольник 39"/>
          <p:cNvSpPr/>
          <p:nvPr/>
        </p:nvSpPr>
        <p:spPr>
          <a:xfrm>
            <a:off x="3620023" y="5612051"/>
            <a:ext cx="1178528"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a:solidFill>
                  <a:srgbClr val="202122"/>
                </a:solidFill>
                <a:latin typeface="Consolas" panose="020B0609020204030204" pitchFamily="49" charset="0"/>
              </a:rPr>
              <a:t>op</a:t>
            </a:r>
            <a:r>
              <a:rPr lang="ru-RU" sz="1400" dirty="0" err="1">
                <a:solidFill>
                  <a:srgbClr val="202122"/>
                </a:solidFill>
                <a:latin typeface="Consolas" panose="020B0609020204030204" pitchFamily="49" charset="0"/>
              </a:rPr>
              <a:t>Back</a:t>
            </a:r>
            <a:r>
              <a:rPr lang="en-US" sz="1400" dirty="0">
                <a:solidFill>
                  <a:srgbClr val="202122"/>
                </a:solidFill>
                <a:latin typeface="Consolas" panose="020B0609020204030204" pitchFamily="49" charset="0"/>
              </a:rPr>
              <a:t> ()</a:t>
            </a:r>
            <a:endParaRPr lang="ru-RU" sz="1400" dirty="0"/>
          </a:p>
        </p:txBody>
      </p:sp>
      <p:sp>
        <p:nvSpPr>
          <p:cNvPr id="41" name="Прямоугольник 40"/>
          <p:cNvSpPr/>
          <p:nvPr/>
        </p:nvSpPr>
        <p:spPr>
          <a:xfrm>
            <a:off x="7775122" y="5574849"/>
            <a:ext cx="1277914"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err="1">
                <a:solidFill>
                  <a:srgbClr val="202122"/>
                </a:solidFill>
                <a:latin typeface="Consolas" panose="020B0609020204030204" pitchFamily="49" charset="0"/>
              </a:rPr>
              <a:t>opFront</a:t>
            </a:r>
            <a:r>
              <a:rPr lang="en-US" sz="1400" dirty="0">
                <a:solidFill>
                  <a:srgbClr val="202122"/>
                </a:solidFill>
                <a:latin typeface="Consolas" panose="020B0609020204030204" pitchFamily="49" charset="0"/>
              </a:rPr>
              <a:t> ()</a:t>
            </a:r>
            <a:endParaRPr lang="ru-RU" sz="1400" dirty="0"/>
          </a:p>
        </p:txBody>
      </p:sp>
      <p:sp>
        <p:nvSpPr>
          <p:cNvPr id="42" name="TextBox 41"/>
          <p:cNvSpPr txBox="1"/>
          <p:nvPr/>
        </p:nvSpPr>
        <p:spPr>
          <a:xfrm>
            <a:off x="6678144" y="4823525"/>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head</a:t>
            </a:r>
            <a:endParaRPr lang="ru-RU" dirty="0">
              <a:solidFill>
                <a:srgbClr val="C00000"/>
              </a:solidFill>
              <a:latin typeface="Consolas" panose="020B0609020204030204" pitchFamily="49" charset="0"/>
            </a:endParaRPr>
          </a:p>
        </p:txBody>
      </p:sp>
      <p:sp>
        <p:nvSpPr>
          <p:cNvPr id="43" name="TextBox 42"/>
          <p:cNvSpPr txBox="1"/>
          <p:nvPr/>
        </p:nvSpPr>
        <p:spPr>
          <a:xfrm>
            <a:off x="5121073" y="4883341"/>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tail</a:t>
            </a:r>
            <a:endParaRPr lang="ru-RU"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051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4" grpId="0"/>
      <p:bldP spid="39" grpId="0"/>
      <p:bldP spid="40"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472624" y="1225593"/>
            <a:ext cx="9801834" cy="3816429"/>
          </a:xfrm>
          <a:prstGeom prst="rect">
            <a:avLst/>
          </a:prstGeom>
        </p:spPr>
        <p:txBody>
          <a:bodyPr wrap="square">
            <a:spAutoFit/>
          </a:bodyPr>
          <a:lstStyle/>
          <a:p>
            <a:pPr>
              <a:spcAft>
                <a:spcPts val="1000"/>
              </a:spcAft>
            </a:pPr>
            <a:r>
              <a:rPr lang="ru-RU" sz="2400" dirty="0">
                <a:solidFill>
                  <a:srgbClr val="C00000"/>
                </a:solidFill>
              </a:rPr>
              <a:t>Список</a:t>
            </a:r>
            <a:r>
              <a:rPr lang="ru-RU" sz="2400" dirty="0"/>
              <a:t> (</a:t>
            </a:r>
            <a:r>
              <a:rPr lang="en-US" sz="2400" dirty="0">
                <a:latin typeface="Consolas" panose="020B0609020204030204" pitchFamily="49" charset="0"/>
              </a:rPr>
              <a:t>list</a:t>
            </a:r>
            <a:r>
              <a:rPr lang="en-US" sz="2400" dirty="0"/>
              <a:t>)</a:t>
            </a:r>
            <a:r>
              <a:rPr lang="ru-RU" sz="2400" dirty="0"/>
              <a:t> </a:t>
            </a:r>
          </a:p>
          <a:p>
            <a:pPr>
              <a:spcAft>
                <a:spcPts val="1000"/>
              </a:spcAft>
            </a:pPr>
            <a:r>
              <a:rPr lang="ru-RU" sz="2400" dirty="0">
                <a:solidFill>
                  <a:srgbClr val="C00000"/>
                </a:solidFill>
              </a:rPr>
              <a:t>Стек </a:t>
            </a:r>
            <a:r>
              <a:rPr lang="ru-RU" sz="2400" dirty="0"/>
              <a:t>(</a:t>
            </a:r>
            <a:r>
              <a:rPr lang="en-US" sz="2400" dirty="0">
                <a:latin typeface="Consolas" panose="020B0609020204030204" pitchFamily="49" charset="0"/>
              </a:rPr>
              <a:t>stack</a:t>
            </a:r>
            <a:r>
              <a:rPr lang="en-US" sz="2400" dirty="0"/>
              <a:t>)</a:t>
            </a:r>
            <a:r>
              <a:rPr lang="ru-RU" sz="2400" dirty="0"/>
              <a:t> </a:t>
            </a:r>
          </a:p>
          <a:p>
            <a:pPr>
              <a:spcAft>
                <a:spcPts val="1000"/>
              </a:spcAft>
            </a:pPr>
            <a:r>
              <a:rPr lang="ru-RU" sz="2400" dirty="0">
                <a:solidFill>
                  <a:srgbClr val="C00000"/>
                </a:solidFill>
              </a:rPr>
              <a:t>Очередь</a:t>
            </a:r>
            <a:r>
              <a:rPr lang="ru-RU" sz="2400" dirty="0"/>
              <a:t> (</a:t>
            </a:r>
            <a:r>
              <a:rPr lang="en-US" sz="2400" dirty="0">
                <a:latin typeface="Consolas" panose="020B0609020204030204" pitchFamily="49" charset="0"/>
              </a:rPr>
              <a:t>queue</a:t>
            </a:r>
            <a:r>
              <a:rPr lang="en-US" sz="2400" dirty="0"/>
              <a:t>)</a:t>
            </a:r>
            <a:endParaRPr lang="ru-RU" sz="2400" dirty="0"/>
          </a:p>
          <a:p>
            <a:pPr>
              <a:spcAft>
                <a:spcPts val="1000"/>
              </a:spcAft>
            </a:pPr>
            <a:r>
              <a:rPr lang="ru-RU" sz="2400" dirty="0" err="1">
                <a:solidFill>
                  <a:srgbClr val="C00000"/>
                </a:solidFill>
              </a:rPr>
              <a:t>Двухстороняя</a:t>
            </a:r>
            <a:r>
              <a:rPr lang="ru-RU" sz="2400" dirty="0">
                <a:solidFill>
                  <a:srgbClr val="C00000"/>
                </a:solidFill>
              </a:rPr>
              <a:t> очередь </a:t>
            </a:r>
            <a:r>
              <a:rPr lang="ru-RU" sz="2400" dirty="0"/>
              <a:t>(</a:t>
            </a:r>
            <a:r>
              <a:rPr lang="en-US" sz="2400" dirty="0" err="1">
                <a:latin typeface="Consolas" panose="020B0609020204030204" pitchFamily="49" charset="0"/>
              </a:rPr>
              <a:t>deque</a:t>
            </a:r>
            <a:r>
              <a:rPr lang="en-US" sz="2400" dirty="0"/>
              <a:t>)</a:t>
            </a:r>
            <a:r>
              <a:rPr lang="ru-RU" sz="2400" dirty="0"/>
              <a:t> </a:t>
            </a:r>
          </a:p>
          <a:p>
            <a:pPr>
              <a:spcAft>
                <a:spcPts val="1000"/>
              </a:spcAft>
            </a:pPr>
            <a:r>
              <a:rPr lang="ru-RU" sz="2400" dirty="0">
                <a:solidFill>
                  <a:srgbClr val="C00000"/>
                </a:solidFill>
              </a:rPr>
              <a:t>Множество</a:t>
            </a:r>
            <a:r>
              <a:rPr lang="ru-RU" sz="2400" dirty="0"/>
              <a:t> (</a:t>
            </a:r>
            <a:r>
              <a:rPr lang="en-US" sz="2400" dirty="0">
                <a:latin typeface="Consolas" panose="020B0609020204030204" pitchFamily="49" charset="0"/>
              </a:rPr>
              <a:t>set</a:t>
            </a:r>
            <a:r>
              <a:rPr lang="en-US" sz="2400" dirty="0"/>
              <a:t>)</a:t>
            </a:r>
            <a:endParaRPr lang="ru-RU" sz="2400" dirty="0"/>
          </a:p>
          <a:p>
            <a:pPr>
              <a:spcAft>
                <a:spcPts val="1000"/>
              </a:spcAft>
            </a:pPr>
            <a:r>
              <a:rPr lang="ru-RU" sz="2400" dirty="0">
                <a:solidFill>
                  <a:srgbClr val="C00000"/>
                </a:solidFill>
              </a:rPr>
              <a:t>Ассоциативный массив</a:t>
            </a:r>
            <a:r>
              <a:rPr lang="en-US" sz="2400" dirty="0">
                <a:solidFill>
                  <a:srgbClr val="C00000"/>
                </a:solidFill>
              </a:rPr>
              <a:t>/</a:t>
            </a:r>
            <a:r>
              <a:rPr lang="ru-RU" sz="2400" dirty="0">
                <a:solidFill>
                  <a:srgbClr val="C00000"/>
                </a:solidFill>
              </a:rPr>
              <a:t>отображение</a:t>
            </a:r>
            <a:r>
              <a:rPr lang="en-US" sz="2400" dirty="0">
                <a:solidFill>
                  <a:srgbClr val="C00000"/>
                </a:solidFill>
              </a:rPr>
              <a:t>/ </a:t>
            </a:r>
            <a:r>
              <a:rPr lang="ru-RU" sz="2400" dirty="0">
                <a:solidFill>
                  <a:srgbClr val="C00000"/>
                </a:solidFill>
              </a:rPr>
              <a:t>словарь </a:t>
            </a:r>
            <a:r>
              <a:rPr lang="ru-RU" sz="2400" dirty="0"/>
              <a:t>(</a:t>
            </a:r>
            <a:r>
              <a:rPr lang="en-US" sz="2400" dirty="0">
                <a:latin typeface="Consolas" panose="020B0609020204030204" pitchFamily="49" charset="0"/>
              </a:rPr>
              <a:t>associative array</a:t>
            </a:r>
            <a:r>
              <a:rPr lang="ru-RU" sz="2400" dirty="0">
                <a:latin typeface="Consolas" panose="020B0609020204030204" pitchFamily="49" charset="0"/>
              </a:rPr>
              <a:t>/</a:t>
            </a:r>
            <a:r>
              <a:rPr lang="en-US" sz="2400" dirty="0">
                <a:latin typeface="Consolas" panose="020B0609020204030204" pitchFamily="49" charset="0"/>
              </a:rPr>
              <a:t>map/</a:t>
            </a:r>
            <a:r>
              <a:rPr lang="en-US" sz="2400" dirty="0" err="1">
                <a:latin typeface="Consolas" panose="020B0609020204030204" pitchFamily="49" charset="0"/>
              </a:rPr>
              <a:t>dictiona</a:t>
            </a:r>
            <a:r>
              <a:rPr lang="en-US" sz="2400" dirty="0"/>
              <a:t>)</a:t>
            </a:r>
          </a:p>
          <a:p>
            <a:pPr>
              <a:spcAft>
                <a:spcPts val="1000"/>
              </a:spcAft>
            </a:pPr>
            <a:r>
              <a:rPr lang="ru-RU" sz="2400" dirty="0">
                <a:solidFill>
                  <a:srgbClr val="C00000"/>
                </a:solidFill>
              </a:rPr>
              <a:t>Приоритетная очередь </a:t>
            </a:r>
            <a:r>
              <a:rPr lang="ru-RU" sz="2400" dirty="0"/>
              <a:t>(</a:t>
            </a:r>
            <a:r>
              <a:rPr lang="en-US" sz="2400" dirty="0">
                <a:latin typeface="Consolas" panose="020B0609020204030204" pitchFamily="49" charset="0"/>
              </a:rPr>
              <a:t>priority queue</a:t>
            </a:r>
            <a:r>
              <a:rPr lang="en-US" sz="2400" dirty="0"/>
              <a:t>)</a:t>
            </a:r>
            <a:endParaRPr lang="ru-RU" sz="2400" dirty="0"/>
          </a:p>
        </p:txBody>
      </p:sp>
      <p:sp>
        <p:nvSpPr>
          <p:cNvPr id="2" name="TextBox 1"/>
          <p:cNvSpPr txBox="1"/>
          <p:nvPr/>
        </p:nvSpPr>
        <p:spPr>
          <a:xfrm>
            <a:off x="685854" y="433057"/>
            <a:ext cx="5055070" cy="461665"/>
          </a:xfrm>
          <a:prstGeom prst="rect">
            <a:avLst/>
          </a:prstGeom>
          <a:noFill/>
        </p:spPr>
        <p:txBody>
          <a:bodyPr wrap="square" rtlCol="0">
            <a:spAutoFit/>
          </a:bodyPr>
          <a:lstStyle/>
          <a:p>
            <a:r>
              <a:rPr lang="ru-RU" sz="2400" u="sng" dirty="0"/>
              <a:t>Примеры абстрактных типов данных</a:t>
            </a:r>
            <a:r>
              <a:rPr lang="ru-RU" sz="2400" dirty="0"/>
              <a:t>:</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81756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4851988"/>
              </p:ext>
            </p:extLst>
          </p:nvPr>
        </p:nvGraphicFramePr>
        <p:xfrm>
          <a:off x="151151" y="221486"/>
          <a:ext cx="3809831" cy="5371161"/>
        </p:xfrm>
        <a:graphic>
          <a:graphicData uri="http://schemas.openxmlformats.org/drawingml/2006/table">
            <a:tbl>
              <a:tblPr firstRow="1" bandRow="1">
                <a:tableStyleId>{5C22544A-7EE6-4342-B048-85BDC9FD1C3A}</a:tableStyleId>
              </a:tblPr>
              <a:tblGrid>
                <a:gridCol w="3809831">
                  <a:extLst>
                    <a:ext uri="{9D8B030D-6E8A-4147-A177-3AD203B41FA5}">
                      <a16:colId xmlns:a16="http://schemas.microsoft.com/office/drawing/2014/main" val="20000"/>
                    </a:ext>
                  </a:extLst>
                </a:gridCol>
              </a:tblGrid>
              <a:tr h="52484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095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 роль двухсторонней очереди играет 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Этот 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Рисунок 4"/>
          <p:cNvPicPr>
            <a:picLocks noChangeAspect="1"/>
          </p:cNvPicPr>
          <p:nvPr/>
        </p:nvPicPr>
        <p:blipFill>
          <a:blip r:embed="rId2"/>
          <a:stretch>
            <a:fillRect/>
          </a:stretch>
        </p:blipFill>
        <p:spPr>
          <a:xfrm>
            <a:off x="4166241" y="221486"/>
            <a:ext cx="6315075" cy="5505450"/>
          </a:xfrm>
          <a:prstGeom prst="rect">
            <a:avLst/>
          </a:prstGeom>
        </p:spPr>
      </p:pic>
      <p:sp>
        <p:nvSpPr>
          <p:cNvPr id="19" name="TextBox 18"/>
          <p:cNvSpPr txBox="1"/>
          <p:nvPr/>
        </p:nvSpPr>
        <p:spPr>
          <a:xfrm>
            <a:off x="4008438" y="5692259"/>
            <a:ext cx="6895542" cy="369332"/>
          </a:xfrm>
          <a:prstGeom prst="rect">
            <a:avLst/>
          </a:prstGeom>
          <a:noFill/>
        </p:spPr>
        <p:txBody>
          <a:bodyPr wrap="none" rtlCol="0">
            <a:spAutoFit/>
          </a:bodyPr>
          <a:lstStyle/>
          <a:p>
            <a:r>
              <a:rPr lang="en-US" dirty="0">
                <a:hlinkClick r:id="rId3"/>
              </a:rPr>
              <a:t>https://coderoad.ru/6292332/</a:t>
            </a:r>
            <a:r>
              <a:rPr lang="ru-RU" dirty="0">
                <a:hlinkClick r:id="rId3"/>
              </a:rPr>
              <a:t>Что-же-такое-на-самом-деле-дек-В-</a:t>
            </a:r>
            <a:r>
              <a:rPr lang="en-US" dirty="0">
                <a:hlinkClick r:id="rId3"/>
              </a:rPr>
              <a:t>STL</a:t>
            </a:r>
            <a:endParaRPr lang="ru-RU" dirty="0"/>
          </a:p>
        </p:txBody>
      </p:sp>
      <p:sp>
        <p:nvSpPr>
          <p:cNvPr id="8" name="TextBox 7"/>
          <p:cNvSpPr txBox="1"/>
          <p:nvPr/>
        </p:nvSpPr>
        <p:spPr>
          <a:xfrm>
            <a:off x="9768764" y="868256"/>
            <a:ext cx="1425103" cy="1569660"/>
          </a:xfrm>
          <a:prstGeom prst="rect">
            <a:avLst/>
          </a:prstGeom>
          <a:noFill/>
        </p:spPr>
        <p:txBody>
          <a:bodyPr wrap="square" rtlCol="0">
            <a:spAutoFit/>
          </a:bodyPr>
          <a:lstStyle/>
          <a:p>
            <a:r>
              <a:rPr lang="ru-RU" sz="1600" dirty="0"/>
              <a:t>все блоки имеют одинаковый размер, который зафиксирован</a:t>
            </a:r>
          </a:p>
        </p:txBody>
      </p:sp>
    </p:spTree>
    <p:extLst>
      <p:ext uri="{BB962C8B-B14F-4D97-AF65-F5344CB8AC3E}">
        <p14:creationId xmlns:p14="http://schemas.microsoft.com/office/powerpoint/2010/main" val="6064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842081394"/>
              </p:ext>
            </p:extLst>
          </p:nvPr>
        </p:nvGraphicFramePr>
        <p:xfrm>
          <a:off x="611340" y="818693"/>
          <a:ext cx="10154070" cy="3474720"/>
        </p:xfrm>
        <a:graphic>
          <a:graphicData uri="http://schemas.openxmlformats.org/drawingml/2006/table">
            <a:tbl>
              <a:tblPr firstRow="1" bandRow="1">
                <a:tableStyleId>{5C22544A-7EE6-4342-B048-85BDC9FD1C3A}</a:tableStyleId>
              </a:tblPr>
              <a:tblGrid>
                <a:gridCol w="5059594">
                  <a:extLst>
                    <a:ext uri="{9D8B030D-6E8A-4147-A177-3AD203B41FA5}">
                      <a16:colId xmlns:a16="http://schemas.microsoft.com/office/drawing/2014/main" val="20000"/>
                    </a:ext>
                  </a:extLst>
                </a:gridCol>
                <a:gridCol w="3057705">
                  <a:extLst>
                    <a:ext uri="{9D8B030D-6E8A-4147-A177-3AD203B41FA5}">
                      <a16:colId xmlns:a16="http://schemas.microsoft.com/office/drawing/2014/main" val="20001"/>
                    </a:ext>
                  </a:extLst>
                </a:gridCol>
                <a:gridCol w="2036771">
                  <a:extLst>
                    <a:ext uri="{9D8B030D-6E8A-4147-A177-3AD203B41FA5}">
                      <a16:colId xmlns:a16="http://schemas.microsoft.com/office/drawing/2014/main" val="20002"/>
                    </a:ext>
                  </a:extLst>
                </a:gridCol>
              </a:tblGrid>
              <a:tr h="400517">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696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err="1">
                          <a:solidFill>
                            <a:schemeClr val="tx1"/>
                          </a:solidFill>
                          <a:latin typeface="Consolas" panose="020B0609020204030204" pitchFamily="49" charset="0"/>
                        </a:rPr>
                        <a:t>Deque</a:t>
                      </a:r>
                      <a:r>
                        <a:rPr lang="en-US" sz="2400" b="1" dirty="0">
                          <a:solidFill>
                            <a:schemeClr val="tx1"/>
                          </a:solidFill>
                          <a:latin typeface="Consolas" panose="020B0609020204030204" pitchFamily="49" charset="0"/>
                        </a:rPr>
                        <a:t> </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реализуется, в частности, классами </a:t>
                      </a:r>
                      <a:r>
                        <a:rPr lang="ru-RU" sz="2400" b="1" kern="1200" dirty="0" err="1">
                          <a:solidFill>
                            <a:schemeClr val="tx1"/>
                          </a:solidFill>
                          <a:latin typeface="Consolas" panose="020B0609020204030204" pitchFamily="49" charset="0"/>
                          <a:ea typeface="+mn-ea"/>
                          <a:cs typeface="+mn-cs"/>
                        </a:rPr>
                        <a:t>ArrayDeque</a:t>
                      </a:r>
                      <a:r>
                        <a:rPr lang="ru-RU" sz="2400" dirty="0">
                          <a:solidFill>
                            <a:schemeClr val="tx1"/>
                          </a:solidFill>
                        </a:rPr>
                        <a:t> и </a:t>
                      </a:r>
                      <a:r>
                        <a:rPr lang="ru-RU" sz="2400" b="1" kern="1200" dirty="0" err="1">
                          <a:solidFill>
                            <a:schemeClr val="tx1"/>
                          </a:solidFill>
                          <a:latin typeface="Consolas" panose="020B0609020204030204" pitchFamily="49" charset="0"/>
                          <a:ea typeface="+mn-ea"/>
                          <a:cs typeface="+mn-cs"/>
                        </a:rPr>
                        <a:t>LinkedList</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модуле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collections</a:t>
                      </a:r>
                      <a:r>
                        <a:rPr lang="ru-RU" sz="2400" baseline="0" dirty="0">
                          <a:solidFill>
                            <a:schemeClr val="tx1"/>
                          </a:solidFill>
                        </a:rPr>
                        <a:t> </a:t>
                      </a:r>
                      <a:r>
                        <a:rPr lang="ru-RU" sz="2400" dirty="0">
                          <a:solidFill>
                            <a:schemeClr val="tx1"/>
                          </a:solidFill>
                        </a:rPr>
                        <a:t>контейнер</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053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777013" y="225985"/>
            <a:ext cx="3412489" cy="523220"/>
          </a:xfrm>
          <a:prstGeom prst="rect">
            <a:avLst/>
          </a:prstGeom>
        </p:spPr>
        <p:txBody>
          <a:bodyPr wrap="square">
            <a:spAutoFit/>
          </a:bodyPr>
          <a:lstStyle/>
          <a:p>
            <a:pPr algn="ctr"/>
            <a:r>
              <a:rPr lang="ru-RU" sz="2800" dirty="0">
                <a:solidFill>
                  <a:srgbClr val="C00000"/>
                </a:solidFill>
              </a:rPr>
              <a:t>Множество </a:t>
            </a:r>
            <a:r>
              <a:rPr lang="ru-RU" sz="2400" dirty="0">
                <a:solidFill>
                  <a:srgbClr val="C00000"/>
                </a:solidFill>
              </a:rPr>
              <a:t>(англ. </a:t>
            </a:r>
            <a:r>
              <a:rPr lang="en-US" sz="2400" i="1" dirty="0">
                <a:solidFill>
                  <a:srgbClr val="C00000"/>
                </a:solidFill>
                <a:latin typeface="Consolas" panose="020B0609020204030204" pitchFamily="49" charset="0"/>
              </a:rPr>
              <a:t>set</a:t>
            </a:r>
            <a:r>
              <a:rPr lang="en-US" sz="2400" dirty="0">
                <a:solidFill>
                  <a:srgbClr val="C00000"/>
                </a:solidFill>
              </a:rPr>
              <a:t>)</a:t>
            </a:r>
            <a:endParaRPr lang="ru-RU" sz="2400" dirty="0">
              <a:solidFill>
                <a:srgbClr val="C00000"/>
              </a:solidFill>
            </a:endParaRPr>
          </a:p>
        </p:txBody>
      </p:sp>
      <p:sp>
        <p:nvSpPr>
          <p:cNvPr id="4" name="Прямоугольник 3"/>
          <p:cNvSpPr/>
          <p:nvPr/>
        </p:nvSpPr>
        <p:spPr>
          <a:xfrm>
            <a:off x="249530" y="1034545"/>
            <a:ext cx="10908465" cy="830997"/>
          </a:xfrm>
          <a:prstGeom prst="rect">
            <a:avLst/>
          </a:prstGeom>
        </p:spPr>
        <p:txBody>
          <a:bodyPr wrap="square">
            <a:spAutoFit/>
          </a:bodyPr>
          <a:lstStyle/>
          <a:p>
            <a:pPr algn="just"/>
            <a:r>
              <a:rPr lang="ru-RU" sz="2400" b="1" dirty="0"/>
              <a:t>Множество </a:t>
            </a:r>
            <a:r>
              <a:rPr lang="ru-RU" sz="2400" dirty="0"/>
              <a:t>—абстрактная структура данных, которая хранит набор попарно различных объектов без определённого</a:t>
            </a:r>
            <a:r>
              <a:rPr lang="en-US" sz="2400" dirty="0"/>
              <a:t> </a:t>
            </a:r>
            <a:r>
              <a:rPr lang="ru-RU" sz="2400" dirty="0"/>
              <a:t>порядка. </a:t>
            </a:r>
          </a:p>
        </p:txBody>
      </p:sp>
      <p:sp>
        <p:nvSpPr>
          <p:cNvPr id="2" name="TextBox 1"/>
          <p:cNvSpPr txBox="1"/>
          <p:nvPr/>
        </p:nvSpPr>
        <p:spPr>
          <a:xfrm>
            <a:off x="274949" y="4217438"/>
            <a:ext cx="10883046" cy="1590179"/>
          </a:xfrm>
          <a:prstGeom prst="rect">
            <a:avLst/>
          </a:prstGeom>
          <a:noFill/>
        </p:spPr>
        <p:txBody>
          <a:bodyPr wrap="square" rtlCol="0">
            <a:spAutoFit/>
          </a:bodyPr>
          <a:lstStyle/>
          <a:p>
            <a:pPr>
              <a:spcAft>
                <a:spcPts val="800"/>
              </a:spcAft>
            </a:pPr>
            <a:r>
              <a:rPr lang="ru-RU" sz="2400" b="1" dirty="0"/>
              <a:t>Отличия множества от списка:</a:t>
            </a:r>
          </a:p>
          <a:p>
            <a:pPr marL="342900" indent="-342900">
              <a:spcAft>
                <a:spcPts val="800"/>
              </a:spcAft>
              <a:buAutoNum type="arabicPeriod"/>
            </a:pPr>
            <a:r>
              <a:rPr lang="ru-RU" sz="2000" dirty="0"/>
              <a:t>В множестве все элементы уникальны (в списке одинаковые элементы могут храниться несколько раз).</a:t>
            </a:r>
          </a:p>
          <a:p>
            <a:pPr marL="342900" indent="-342900">
              <a:spcAft>
                <a:spcPts val="800"/>
              </a:spcAft>
              <a:buAutoNum type="arabicPeriod"/>
            </a:pPr>
            <a:r>
              <a:rPr lang="ru-RU" sz="2000" dirty="0"/>
              <a:t>В множестве порядок следования элементов не сохраняется (в списке – сохраняется).</a:t>
            </a:r>
          </a:p>
        </p:txBody>
      </p:sp>
      <p:sp>
        <p:nvSpPr>
          <p:cNvPr id="8" name="Прямоугольник 7"/>
          <p:cNvSpPr/>
          <p:nvPr/>
        </p:nvSpPr>
        <p:spPr>
          <a:xfrm>
            <a:off x="592414" y="2555917"/>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529526" y="2232752"/>
            <a:ext cx="6096000" cy="1477328"/>
          </a:xfrm>
          <a:prstGeom prst="rect">
            <a:avLst/>
          </a:prstGeom>
        </p:spPr>
        <p:txBody>
          <a:bodyPr>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(x) </a:t>
            </a:r>
            <a:r>
              <a:rPr lang="ru-RU" sz="2000" dirty="0"/>
              <a:t>— добавить в множество ключ x;</a:t>
            </a:r>
          </a:p>
          <a:p>
            <a:pPr marL="457200" indent="-457200">
              <a:spcAft>
                <a:spcPts val="600"/>
              </a:spcAft>
              <a:buFont typeface="+mj-lt"/>
              <a:buAutoNum type="arabicPeriod"/>
            </a:pPr>
            <a:r>
              <a:rPr lang="ru-RU" sz="2000" dirty="0" err="1">
                <a:latin typeface="Consolas" panose="020B0609020204030204" pitchFamily="49" charset="0"/>
              </a:rPr>
              <a:t>Contains</a:t>
            </a:r>
            <a:r>
              <a:rPr lang="ru-RU" sz="2000" dirty="0">
                <a:latin typeface="Consolas" panose="020B0609020204030204" pitchFamily="49" charset="0"/>
              </a:rPr>
              <a:t>(x) </a:t>
            </a:r>
            <a:r>
              <a:rPr lang="ru-RU" sz="2000" dirty="0"/>
              <a:t>— проверить, содержится ли в множестве ключ x;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(x) </a:t>
            </a:r>
            <a:r>
              <a:rPr lang="ru-RU" sz="2000" dirty="0"/>
              <a:t>— удалить ключ x из множества.</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384981" y="2236844"/>
            <a:ext cx="0" cy="160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274948" y="1000812"/>
            <a:ext cx="0" cy="1150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9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1387250207"/>
              </p:ext>
            </p:extLst>
          </p:nvPr>
        </p:nvGraphicFramePr>
        <p:xfrm>
          <a:off x="283171" y="454783"/>
          <a:ext cx="11391826" cy="5669280"/>
        </p:xfrm>
        <a:graphic>
          <a:graphicData uri="http://schemas.openxmlformats.org/drawingml/2006/table">
            <a:tbl>
              <a:tblPr firstRow="1" bandRow="1">
                <a:tableStyleId>{5C22544A-7EE6-4342-B048-85BDC9FD1C3A}</a:tableStyleId>
              </a:tblPr>
              <a:tblGrid>
                <a:gridCol w="4174413">
                  <a:extLst>
                    <a:ext uri="{9D8B030D-6E8A-4147-A177-3AD203B41FA5}">
                      <a16:colId xmlns:a16="http://schemas.microsoft.com/office/drawing/2014/main" val="20000"/>
                    </a:ext>
                  </a:extLst>
                </a:gridCol>
                <a:gridCol w="4041383">
                  <a:extLst>
                    <a:ext uri="{9D8B030D-6E8A-4147-A177-3AD203B41FA5}">
                      <a16:colId xmlns:a16="http://schemas.microsoft.com/office/drawing/2014/main" val="20001"/>
                    </a:ext>
                  </a:extLst>
                </a:gridCol>
                <a:gridCol w="3176030">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set</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unordered_set</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Set</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TreeSet</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поискового дерево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HashSet</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ru-RU" sz="2400" b="1" kern="1200" dirty="0" err="1">
                          <a:solidFill>
                            <a:schemeClr val="tx1"/>
                          </a:solidFill>
                          <a:latin typeface="Consolas" panose="020B0609020204030204" pitchFamily="49" charset="0"/>
                          <a:ea typeface="+mn-ea"/>
                          <a:cs typeface="+mn-cs"/>
                        </a:rPr>
                        <a:t>set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готового класса, построенного на сбалансированных деревьях</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6278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86134" y="-13605"/>
            <a:ext cx="10096107" cy="892552"/>
          </a:xfrm>
          <a:prstGeom prst="rect">
            <a:avLst/>
          </a:prstGeom>
        </p:spPr>
        <p:txBody>
          <a:bodyPr wrap="square">
            <a:spAutoFit/>
          </a:bodyPr>
          <a:lstStyle/>
          <a:p>
            <a:pPr algn="ctr"/>
            <a:r>
              <a:rPr lang="ru-RU" sz="2800" dirty="0">
                <a:solidFill>
                  <a:srgbClr val="C00000"/>
                </a:solidFill>
              </a:rPr>
              <a:t>Ассоциативный массив </a:t>
            </a:r>
            <a:r>
              <a:rPr lang="en-US" sz="2800" dirty="0">
                <a:solidFill>
                  <a:srgbClr val="C00000"/>
                </a:solidFill>
              </a:rPr>
              <a:t>/</a:t>
            </a:r>
            <a:r>
              <a:rPr lang="ru-RU" sz="2800" dirty="0">
                <a:solidFill>
                  <a:srgbClr val="C00000"/>
                </a:solidFill>
              </a:rPr>
              <a:t>отображение</a:t>
            </a:r>
            <a:r>
              <a:rPr lang="en-US" sz="2800" dirty="0">
                <a:solidFill>
                  <a:srgbClr val="C00000"/>
                </a:solidFill>
              </a:rPr>
              <a:t>/</a:t>
            </a:r>
            <a:r>
              <a:rPr lang="ru-RU" sz="2800" dirty="0">
                <a:solidFill>
                  <a:srgbClr val="C00000"/>
                </a:solidFill>
              </a:rPr>
              <a:t>словарь</a:t>
            </a:r>
          </a:p>
          <a:p>
            <a:pPr algn="ctr"/>
            <a:r>
              <a:rPr lang="ru-RU" sz="2400" dirty="0">
                <a:solidFill>
                  <a:srgbClr val="C00000"/>
                </a:solidFill>
              </a:rPr>
              <a:t>(англ. </a:t>
            </a:r>
            <a:r>
              <a:rPr lang="ru-RU" sz="2400" dirty="0" err="1">
                <a:solidFill>
                  <a:srgbClr val="C00000"/>
                </a:solidFill>
                <a:latin typeface="Consolas" panose="020B0609020204030204" pitchFamily="49" charset="0"/>
              </a:rPr>
              <a:t>associative</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array</a:t>
            </a:r>
            <a:r>
              <a:rPr lang="en-US" sz="2400" dirty="0">
                <a:solidFill>
                  <a:srgbClr val="C00000"/>
                </a:solidFill>
                <a:latin typeface="Consolas" panose="020B0609020204030204" pitchFamily="49" charset="0"/>
              </a:rPr>
              <a:t>/</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map</a:t>
            </a:r>
            <a:r>
              <a:rPr lang="en-US" sz="2400" dirty="0">
                <a:solidFill>
                  <a:srgbClr val="C00000"/>
                </a:solidFill>
                <a:latin typeface="Consolas" panose="020B0609020204030204" pitchFamily="49" charset="0"/>
              </a:rPr>
              <a:t>/</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dictionary</a:t>
            </a:r>
            <a:r>
              <a:rPr lang="ru-RU" sz="2400" dirty="0">
                <a:solidFill>
                  <a:srgbClr val="C00000"/>
                </a:solidFill>
              </a:rPr>
              <a:t>)</a:t>
            </a:r>
          </a:p>
        </p:txBody>
      </p:sp>
      <p:sp>
        <p:nvSpPr>
          <p:cNvPr id="4" name="Прямоугольник 3"/>
          <p:cNvSpPr/>
          <p:nvPr/>
        </p:nvSpPr>
        <p:spPr>
          <a:xfrm>
            <a:off x="369413" y="1064585"/>
            <a:ext cx="10419845" cy="1200329"/>
          </a:xfrm>
          <a:prstGeom prst="rect">
            <a:avLst/>
          </a:prstGeom>
        </p:spPr>
        <p:txBody>
          <a:bodyPr wrap="square">
            <a:spAutoFit/>
          </a:bodyPr>
          <a:lstStyle/>
          <a:p>
            <a:pPr algn="just"/>
            <a:r>
              <a:rPr lang="ru-RU" sz="2400" b="1" dirty="0"/>
              <a:t>Ассоциативный массив </a:t>
            </a:r>
            <a:r>
              <a:rPr lang="ru-RU" sz="2400" dirty="0"/>
              <a:t>или </a:t>
            </a:r>
            <a:r>
              <a:rPr lang="ru-RU" sz="2400" b="1" dirty="0"/>
              <a:t>отображение</a:t>
            </a:r>
            <a:r>
              <a:rPr lang="ru-RU" sz="2400" dirty="0"/>
              <a:t>, или </a:t>
            </a:r>
            <a:r>
              <a:rPr lang="ru-RU" sz="2400" b="1" dirty="0"/>
              <a:t>словарь</a:t>
            </a:r>
            <a:r>
              <a:rPr lang="ru-RU" sz="2400" dirty="0"/>
              <a:t>, — абстрактная структура данных, которая хранит пары вида (ключ, значение), при этом каждый ключ встречается не более одного раза.</a:t>
            </a:r>
          </a:p>
        </p:txBody>
      </p:sp>
      <p:sp>
        <p:nvSpPr>
          <p:cNvPr id="8" name="Прямоугольник 7"/>
          <p:cNvSpPr/>
          <p:nvPr/>
        </p:nvSpPr>
        <p:spPr>
          <a:xfrm>
            <a:off x="591976" y="3133433"/>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443844" y="2551798"/>
            <a:ext cx="7871774" cy="1785104"/>
          </a:xfrm>
          <a:prstGeom prst="rect">
            <a:avLst/>
          </a:prstGeom>
        </p:spPr>
        <p:txBody>
          <a:bodyPr wrap="square">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a:t>
            </a:r>
            <a:r>
              <a:rPr lang="en-US" sz="2000" dirty="0" err="1">
                <a:latin typeface="Consolas" panose="020B0609020204030204" pitchFamily="49" charset="0"/>
              </a:rPr>
              <a:t>k,v</a:t>
            </a:r>
            <a:r>
              <a:rPr lang="ru-RU" sz="2000" dirty="0">
                <a:latin typeface="Consolas" panose="020B0609020204030204" pitchFamily="49" charset="0"/>
              </a:rPr>
              <a:t>) </a:t>
            </a:r>
            <a:r>
              <a:rPr lang="ru-RU" sz="2000" dirty="0"/>
              <a:t>— добавить пару, состоящую из ключа k и значения v;</a:t>
            </a:r>
            <a:endParaRPr lang="en-US" sz="2000" dirty="0"/>
          </a:p>
          <a:p>
            <a:pPr marL="457200" indent="-457200">
              <a:spcAft>
                <a:spcPts val="600"/>
              </a:spcAft>
              <a:buFont typeface="+mj-lt"/>
              <a:buAutoNum type="arabicPeriod"/>
            </a:pPr>
            <a:r>
              <a:rPr lang="en-US" sz="2000" dirty="0"/>
              <a:t>Find</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найти значение, ассоциированное с ключом k, или сообщить, что значения, связанного с заданным ключом, нет;;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удалить пару, ключ в которой равен k</a:t>
            </a:r>
            <a:r>
              <a:rPr lang="en-US" sz="2000" dirty="0"/>
              <a:t>.</a:t>
            </a:r>
            <a:endParaRPr lang="ru-RU" sz="2000" dirty="0"/>
          </a:p>
        </p:txBody>
      </p:sp>
      <p:sp>
        <p:nvSpPr>
          <p:cNvPr id="5" name="Прямоугольник 4"/>
          <p:cNvSpPr/>
          <p:nvPr/>
        </p:nvSpPr>
        <p:spPr>
          <a:xfrm>
            <a:off x="369412" y="5029885"/>
            <a:ext cx="10037779" cy="707886"/>
          </a:xfrm>
          <a:prstGeom prst="rect">
            <a:avLst/>
          </a:prstGeom>
        </p:spPr>
        <p:txBody>
          <a:bodyPr wrap="square">
            <a:spAutoFit/>
          </a:bodyPr>
          <a:lstStyle/>
          <a:p>
            <a:pPr lvl="2"/>
            <a:r>
              <a:rPr lang="ru-RU" sz="2000" dirty="0"/>
              <a:t>Реализация ассоциативного массива технически немного сложнее, чем множества</a:t>
            </a:r>
            <a:r>
              <a:rPr lang="en-US" sz="2000" dirty="0"/>
              <a:t> (</a:t>
            </a:r>
            <a:r>
              <a:rPr lang="en-US" sz="2000" dirty="0">
                <a:latin typeface="Consolas" panose="020B0609020204030204" pitchFamily="49" charset="0"/>
              </a:rPr>
              <a:t>set</a:t>
            </a:r>
            <a:r>
              <a:rPr lang="en-US" sz="2000" dirty="0"/>
              <a:t>)</a:t>
            </a:r>
            <a:r>
              <a:rPr lang="ru-RU" sz="2000" dirty="0"/>
              <a:t>, но использует те же идеи.</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283279" y="2551798"/>
            <a:ext cx="18853" cy="175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340936" y="1171252"/>
            <a:ext cx="0" cy="1213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4128120212"/>
              </p:ext>
            </p:extLst>
          </p:nvPr>
        </p:nvGraphicFramePr>
        <p:xfrm>
          <a:off x="248806" y="939165"/>
          <a:ext cx="11434147" cy="4572000"/>
        </p:xfrm>
        <a:graphic>
          <a:graphicData uri="http://schemas.openxmlformats.org/drawingml/2006/table">
            <a:tbl>
              <a:tblPr firstRow="1" bandRow="1">
                <a:tableStyleId>{5C22544A-7EE6-4342-B048-85BDC9FD1C3A}</a:tableStyleId>
              </a:tblPr>
              <a:tblGrid>
                <a:gridCol w="4576165">
                  <a:extLst>
                    <a:ext uri="{9D8B030D-6E8A-4147-A177-3AD203B41FA5}">
                      <a16:colId xmlns:a16="http://schemas.microsoft.com/office/drawing/2014/main" val="20000"/>
                    </a:ext>
                  </a:extLst>
                </a:gridCol>
                <a:gridCol w="4243775">
                  <a:extLst>
                    <a:ext uri="{9D8B030D-6E8A-4147-A177-3AD203B41FA5}">
                      <a16:colId xmlns:a16="http://schemas.microsoft.com/office/drawing/2014/main" val="20001"/>
                    </a:ext>
                  </a:extLst>
                </a:gridCol>
                <a:gridCol w="2614207">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map</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(обычно 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a:t>
                      </a:r>
                      <a:r>
                        <a:rPr lang="ru-RU" sz="2400" b="1" kern="1200" dirty="0">
                          <a:solidFill>
                            <a:schemeClr val="tx1"/>
                          </a:solidFill>
                          <a:latin typeface="Consolas" panose="020B0609020204030204" pitchFamily="49" charset="0"/>
                          <a:ea typeface="+mn-ea"/>
                          <a:cs typeface="+mn-cs"/>
                        </a:rPr>
                        <a:t>_</a:t>
                      </a:r>
                      <a:r>
                        <a:rPr lang="en-US" sz="2400" b="1" kern="1200" dirty="0">
                          <a:solidFill>
                            <a:schemeClr val="tx1"/>
                          </a:solidFill>
                          <a:latin typeface="Consolas" panose="020B0609020204030204" pitchFamily="49" charset="0"/>
                          <a:ea typeface="+mn-ea"/>
                          <a:cs typeface="+mn-cs"/>
                        </a:rPr>
                        <a:t>map</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Map</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TreeMap</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поисковое дерево (красно-чёрное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HashMap</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en-US" sz="2400" b="1" kern="1200" dirty="0" err="1">
                          <a:solidFill>
                            <a:schemeClr val="tx1"/>
                          </a:solidFill>
                          <a:latin typeface="Consolas" panose="020B0609020204030204" pitchFamily="49" charset="0"/>
                          <a:ea typeface="+mn-ea"/>
                          <a:cs typeface="+mn-cs"/>
                        </a:rPr>
                        <a:t>dict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0914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dirty="0">
                <a:solidFill>
                  <a:srgbClr val="0070C0"/>
                </a:solidFill>
              </a:rPr>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7812321" y="6385155"/>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1</a:t>
            </a:r>
            <a:r>
              <a:rPr lang="ru-RU" dirty="0"/>
              <a:t> год</a:t>
            </a:r>
          </a:p>
        </p:txBody>
      </p:sp>
    </p:spTree>
    <p:extLst>
      <p:ext uri="{BB962C8B-B14F-4D97-AF65-F5344CB8AC3E}">
        <p14:creationId xmlns:p14="http://schemas.microsoft.com/office/powerpoint/2010/main" val="123896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837496" y="2401054"/>
            <a:ext cx="4517005" cy="707886"/>
          </a:xfrm>
          <a:prstGeom prst="rect">
            <a:avLst/>
          </a:prstGeom>
        </p:spPr>
        <p:txBody>
          <a:bodyPr wrap="square">
            <a:spAutoFit/>
          </a:bodyPr>
          <a:lstStyle/>
          <a:p>
            <a:r>
              <a:rPr lang="ru-RU" sz="4000" dirty="0">
                <a:solidFill>
                  <a:schemeClr val="accent1">
                    <a:lumMod val="75000"/>
                  </a:schemeClr>
                </a:solidFill>
              </a:rPr>
              <a:t>Структуры данных</a:t>
            </a:r>
            <a:endParaRPr lang="ru-RU" sz="4000" dirty="0"/>
          </a:p>
        </p:txBody>
      </p:sp>
    </p:spTree>
    <p:extLst>
      <p:ext uri="{BB962C8B-B14F-4D97-AF65-F5344CB8AC3E}">
        <p14:creationId xmlns:p14="http://schemas.microsoft.com/office/powerpoint/2010/main" val="284350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5172" y="-49677"/>
            <a:ext cx="8861655" cy="584775"/>
          </a:xfrm>
          <a:prstGeom prst="rect">
            <a:avLst/>
          </a:prstGeom>
          <a:noFill/>
        </p:spPr>
        <p:txBody>
          <a:bodyPr wrap="square" rtlCol="0">
            <a:spAutoFit/>
          </a:bodyPr>
          <a:lstStyle/>
          <a:p>
            <a:pPr algn="ctr"/>
            <a:r>
              <a:rPr lang="ru-RU" sz="3200" dirty="0">
                <a:solidFill>
                  <a:schemeClr val="accent1">
                    <a:lumMod val="75000"/>
                  </a:schemeClr>
                </a:solidFill>
              </a:rPr>
              <a:t>Массив фиксированного размера</a:t>
            </a:r>
            <a:r>
              <a:rPr lang="en-US" sz="3200" dirty="0">
                <a:solidFill>
                  <a:schemeClr val="accent1">
                    <a:lumMod val="75000"/>
                  </a:schemeClr>
                </a:solidFill>
              </a:rPr>
              <a:t> </a:t>
            </a:r>
            <a:r>
              <a:rPr lang="ru-RU" sz="3200" dirty="0"/>
              <a:t>(</a:t>
            </a:r>
            <a:r>
              <a:rPr lang="ru-RU" sz="2400" dirty="0"/>
              <a:t>англ. </a:t>
            </a:r>
            <a:r>
              <a:rPr lang="ru-RU" sz="2400" dirty="0" err="1">
                <a:latin typeface="Consolas" panose="020B0609020204030204" pitchFamily="49" charset="0"/>
              </a:rPr>
              <a:t>array</a:t>
            </a:r>
            <a:r>
              <a:rPr lang="ru-RU" sz="3200" dirty="0"/>
              <a:t>) </a:t>
            </a:r>
            <a:endParaRPr lang="ru-RU" sz="3200" dirty="0">
              <a:solidFill>
                <a:schemeClr val="accent1">
                  <a:lumMod val="75000"/>
                </a:schemeClr>
              </a:solidFill>
            </a:endParaRPr>
          </a:p>
        </p:txBody>
      </p:sp>
      <p:sp>
        <p:nvSpPr>
          <p:cNvPr id="3" name="Прямоугольник 2"/>
          <p:cNvSpPr/>
          <p:nvPr/>
        </p:nvSpPr>
        <p:spPr>
          <a:xfrm>
            <a:off x="420729" y="448214"/>
            <a:ext cx="10957365" cy="1938992"/>
          </a:xfrm>
          <a:prstGeom prst="rect">
            <a:avLst/>
          </a:prstGeom>
        </p:spPr>
        <p:txBody>
          <a:bodyPr wrap="square">
            <a:spAutoFit/>
          </a:bodyPr>
          <a:lstStyle/>
          <a:p>
            <a:pPr algn="just"/>
            <a:r>
              <a:rPr lang="ru-RU" sz="2400" b="1" dirty="0"/>
              <a:t>Массив</a:t>
            </a:r>
            <a:r>
              <a:rPr lang="ru-RU" sz="2400" dirty="0"/>
              <a:t>— это структура данных с </a:t>
            </a:r>
            <a:r>
              <a:rPr lang="ru-RU" sz="2400" b="1" dirty="0"/>
              <a:t>произвольным доступом к элементу</a:t>
            </a:r>
            <a:r>
              <a:rPr lang="ru-RU" sz="2400" dirty="0">
                <a:solidFill>
                  <a:srgbClr val="C00000"/>
                </a:solidFill>
              </a:rPr>
              <a:t> </a:t>
            </a:r>
            <a:r>
              <a:rPr lang="ru-RU" sz="2400" dirty="0"/>
              <a:t>(</a:t>
            </a:r>
            <a:r>
              <a:rPr lang="ru-RU" sz="2000" i="1" dirty="0"/>
              <a:t>англ</a:t>
            </a:r>
            <a:r>
              <a:rPr lang="ru-RU" sz="2000" dirty="0"/>
              <a:t>. </a:t>
            </a:r>
            <a:r>
              <a:rPr lang="ru-RU" sz="2000" i="1" dirty="0" err="1"/>
              <a:t>random</a:t>
            </a:r>
            <a:r>
              <a:rPr lang="ru-RU" sz="2000" i="1" dirty="0"/>
              <a:t> </a:t>
            </a:r>
            <a:r>
              <a:rPr lang="ru-RU" sz="2000" i="1" dirty="0" err="1"/>
              <a:t>access</a:t>
            </a:r>
            <a:r>
              <a:rPr lang="ru-RU" sz="2400" dirty="0"/>
              <a:t>), т. е. доступ к любому элементу по индексу осуществляется за время O(1) вне зависимости от того, где в массиве (одномерный или многомерный массив) располагается элемент (в отличие от последовательного доступа, когда время доступа к элементу зависит от места его расположения в структуре).</a:t>
            </a:r>
          </a:p>
        </p:txBody>
      </p:sp>
      <p:sp>
        <p:nvSpPr>
          <p:cNvPr id="5" name="Прямоугольник 4"/>
          <p:cNvSpPr/>
          <p:nvPr/>
        </p:nvSpPr>
        <p:spPr>
          <a:xfrm>
            <a:off x="357911" y="2508221"/>
            <a:ext cx="11538715" cy="461665"/>
          </a:xfrm>
          <a:prstGeom prst="rect">
            <a:avLst/>
          </a:prstGeom>
        </p:spPr>
        <p:txBody>
          <a:bodyPr wrap="square">
            <a:spAutoFit/>
          </a:bodyPr>
          <a:lstStyle/>
          <a:p>
            <a:pPr lvl="1" algn="just"/>
            <a:r>
              <a:rPr lang="ru-RU" sz="2400" dirty="0"/>
              <a:t>Массив – </a:t>
            </a:r>
            <a:r>
              <a:rPr lang="ru-RU" sz="2400" b="1" dirty="0"/>
              <a:t>структура однородна</a:t>
            </a:r>
            <a:r>
              <a:rPr lang="ru-RU" sz="2400" dirty="0"/>
              <a:t>, так как все компоненты имеют один и тот же тип.</a:t>
            </a:r>
            <a:endParaRPr lang="ru-RU" dirty="0"/>
          </a:p>
        </p:txBody>
      </p:sp>
      <p:sp>
        <p:nvSpPr>
          <p:cNvPr id="7" name="Прямоугольник 6"/>
          <p:cNvSpPr/>
          <p:nvPr/>
        </p:nvSpPr>
        <p:spPr>
          <a:xfrm>
            <a:off x="349370" y="2993485"/>
            <a:ext cx="11548321" cy="1200329"/>
          </a:xfrm>
          <a:prstGeom prst="rect">
            <a:avLst/>
          </a:prstGeom>
        </p:spPr>
        <p:txBody>
          <a:bodyPr wrap="square">
            <a:spAutoFit/>
          </a:bodyPr>
          <a:lstStyle/>
          <a:p>
            <a:pPr lvl="1" algn="just"/>
            <a:r>
              <a:rPr lang="ru-RU" sz="2400" dirty="0"/>
              <a:t>Под массив в памяти компьютера </a:t>
            </a:r>
            <a:r>
              <a:rPr lang="ru-RU" sz="2400" b="1" dirty="0"/>
              <a:t>выделяется непрерывный блок памяти. </a:t>
            </a:r>
          </a:p>
          <a:p>
            <a:pPr lvl="1" algn="just"/>
            <a:r>
              <a:rPr lang="ru-RU" sz="2400" dirty="0"/>
              <a:t>Элементы массива в памяти располагаются один за другим и являются </a:t>
            </a:r>
            <a:r>
              <a:rPr lang="ru-RU" sz="2400" b="1" dirty="0"/>
              <a:t>равнодоступными. </a:t>
            </a:r>
            <a:r>
              <a:rPr lang="ru-RU" sz="2400" dirty="0"/>
              <a:t>Индексами массива являются последовательные целые числа. </a:t>
            </a:r>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2" cstate="print"/>
          <a:srcRect r="82957"/>
          <a:stretch>
            <a:fillRect/>
          </a:stretch>
        </p:blipFill>
        <p:spPr>
          <a:xfrm>
            <a:off x="10898888" y="6405979"/>
            <a:ext cx="259107" cy="386512"/>
          </a:xfrm>
          <a:prstGeom prst="rect">
            <a:avLst/>
          </a:prstGeom>
        </p:spPr>
      </p:pic>
      <p:cxnSp>
        <p:nvCxnSpPr>
          <p:cNvPr id="10" name="Прямая соединительная линия 9"/>
          <p:cNvCxnSpPr/>
          <p:nvPr/>
        </p:nvCxnSpPr>
        <p:spPr>
          <a:xfrm>
            <a:off x="266218" y="474562"/>
            <a:ext cx="24214" cy="19378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745389721"/>
              </p:ext>
            </p:extLst>
          </p:nvPr>
        </p:nvGraphicFramePr>
        <p:xfrm>
          <a:off x="1869374" y="511331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ru-RU" sz="1600" b="0" dirty="0">
                          <a:solidFill>
                            <a:schemeClr val="tx1"/>
                          </a:solidFill>
                        </a:rPr>
                        <a:t>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2"/>
                    </a:solidFill>
                  </a:tcPr>
                </a:tc>
                <a:tc>
                  <a:txBody>
                    <a:bodyPr/>
                    <a:lstStyle/>
                    <a:p>
                      <a:pPr algn="ctr"/>
                      <a:r>
                        <a:rPr lang="ru-RU" sz="1600" b="0" dirty="0">
                          <a:solidFill>
                            <a:schemeClr val="tx1"/>
                          </a:solidFill>
                        </a:rPr>
                        <a:t>1</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Прямая со стрелкой 11"/>
          <p:cNvCxnSpPr/>
          <p:nvPr/>
        </p:nvCxnSpPr>
        <p:spPr>
          <a:xfrm flipV="1">
            <a:off x="1978690" y="6095128"/>
            <a:ext cx="7928659" cy="347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8623879" y="5530906"/>
            <a:ext cx="230174" cy="228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2172194" y="5136915"/>
            <a:ext cx="310835" cy="347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4784400" y="6162090"/>
            <a:ext cx="2685735" cy="369332"/>
          </a:xfrm>
          <a:prstGeom prst="rect">
            <a:avLst/>
          </a:prstGeom>
          <a:noFill/>
        </p:spPr>
        <p:txBody>
          <a:bodyPr wrap="none" rtlCol="0">
            <a:spAutoFit/>
          </a:bodyPr>
          <a:lstStyle/>
          <a:p>
            <a:r>
              <a:rPr lang="ru-RU" dirty="0"/>
              <a:t>Размер массива равен 10</a:t>
            </a:r>
          </a:p>
        </p:txBody>
      </p:sp>
      <p:sp>
        <p:nvSpPr>
          <p:cNvPr id="16" name="TextBox 15"/>
          <p:cNvSpPr txBox="1"/>
          <p:nvPr/>
        </p:nvSpPr>
        <p:spPr>
          <a:xfrm>
            <a:off x="984743" y="4547519"/>
            <a:ext cx="2033121" cy="369332"/>
          </a:xfrm>
          <a:prstGeom prst="rect">
            <a:avLst/>
          </a:prstGeom>
          <a:noFill/>
        </p:spPr>
        <p:txBody>
          <a:bodyPr wrap="none" rtlCol="0">
            <a:spAutoFit/>
          </a:bodyPr>
          <a:lstStyle/>
          <a:p>
            <a:r>
              <a:rPr lang="ru-RU" dirty="0"/>
              <a:t>Начальный индекс</a:t>
            </a:r>
          </a:p>
        </p:txBody>
      </p:sp>
      <p:sp>
        <p:nvSpPr>
          <p:cNvPr id="17" name="TextBox 16"/>
          <p:cNvSpPr txBox="1"/>
          <p:nvPr/>
        </p:nvSpPr>
        <p:spPr>
          <a:xfrm>
            <a:off x="7600665" y="4569835"/>
            <a:ext cx="2506776" cy="369332"/>
          </a:xfrm>
          <a:prstGeom prst="rect">
            <a:avLst/>
          </a:prstGeom>
          <a:noFill/>
        </p:spPr>
        <p:txBody>
          <a:bodyPr wrap="none" rtlCol="0">
            <a:spAutoFit/>
          </a:bodyPr>
          <a:lstStyle/>
          <a:p>
            <a:r>
              <a:rPr lang="ru-RU" dirty="0"/>
              <a:t>Элемент (с индексом 8)</a:t>
            </a:r>
          </a:p>
        </p:txBody>
      </p:sp>
      <p:cxnSp>
        <p:nvCxnSpPr>
          <p:cNvPr id="18" name="Прямая со стрелкой 17"/>
          <p:cNvCxnSpPr>
            <a:endCxn id="13" idx="0"/>
          </p:cNvCxnSpPr>
          <p:nvPr/>
        </p:nvCxnSpPr>
        <p:spPr>
          <a:xfrm>
            <a:off x="8391065" y="5017784"/>
            <a:ext cx="347901" cy="513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300194" y="5113316"/>
            <a:ext cx="1053686" cy="369332"/>
          </a:xfrm>
          <a:prstGeom prst="rect">
            <a:avLst/>
          </a:prstGeom>
          <a:noFill/>
        </p:spPr>
        <p:txBody>
          <a:bodyPr wrap="none" rtlCol="0">
            <a:spAutoFit/>
          </a:bodyPr>
          <a:lstStyle/>
          <a:p>
            <a:r>
              <a:rPr lang="ru-RU" dirty="0"/>
              <a:t>Индексы</a:t>
            </a:r>
          </a:p>
        </p:txBody>
      </p:sp>
      <p:cxnSp>
        <p:nvCxnSpPr>
          <p:cNvPr id="20" name="Прямая со стрелкой 19"/>
          <p:cNvCxnSpPr>
            <a:stCxn id="19" idx="1"/>
          </p:cNvCxnSpPr>
          <p:nvPr/>
        </p:nvCxnSpPr>
        <p:spPr>
          <a:xfrm flipH="1">
            <a:off x="9997374" y="5297982"/>
            <a:ext cx="302820" cy="1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7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animBg="1"/>
      <p:bldP spid="14" grpId="0" animBg="1"/>
      <p:bldP spid="15" grpId="0"/>
      <p:bldP spid="16"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7833" y="2079516"/>
            <a:ext cx="5023336" cy="584775"/>
          </a:xfrm>
          <a:prstGeom prst="rect">
            <a:avLst/>
          </a:prstGeom>
        </p:spPr>
        <p:txBody>
          <a:bodyPr wrap="square">
            <a:spAutoFit/>
          </a:bodyPr>
          <a:lstStyle/>
          <a:p>
            <a:r>
              <a:rPr lang="ru-RU" sz="3200" dirty="0"/>
              <a:t>Поиск элемента по ключу </a:t>
            </a:r>
            <a:r>
              <a:rPr lang="en-US" sz="3200" dirty="0"/>
              <a:t>x</a:t>
            </a:r>
            <a:endParaRPr lang="ru-RU" sz="32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4038224945"/>
              </p:ext>
            </p:extLst>
          </p:nvPr>
        </p:nvGraphicFramePr>
        <p:xfrm>
          <a:off x="6728534" y="2032563"/>
          <a:ext cx="965127" cy="596108"/>
        </p:xfrm>
        <a:graphic>
          <a:graphicData uri="http://schemas.openxmlformats.org/presentationml/2006/ole">
            <mc:AlternateContent xmlns:mc="http://schemas.openxmlformats.org/markup-compatibility/2006">
              <mc:Choice xmlns:v="urn:schemas-microsoft-com:vml" Requires="v">
                <p:oleObj spid="_x0000_s83768" name="Equation" r:id="rId3" imgW="431640" imgH="266400" progId="Equation.DSMT4">
                  <p:embed/>
                </p:oleObj>
              </mc:Choice>
              <mc:Fallback>
                <p:oleObj name="Equation" r:id="rId3" imgW="431640" imgH="266400" progId="Equation.DSMT4">
                  <p:embed/>
                  <p:pic>
                    <p:nvPicPr>
                      <p:cNvPr id="0" name=""/>
                      <p:cNvPicPr/>
                      <p:nvPr/>
                    </p:nvPicPr>
                    <p:blipFill>
                      <a:blip r:embed="rId4"/>
                      <a:stretch>
                        <a:fillRect/>
                      </a:stretch>
                    </p:blipFill>
                    <p:spPr>
                      <a:xfrm>
                        <a:off x="6728534" y="2032563"/>
                        <a:ext cx="965127" cy="596108"/>
                      </a:xfrm>
                      <a:prstGeom prst="rect">
                        <a:avLst/>
                      </a:prstGeom>
                    </p:spPr>
                  </p:pic>
                </p:oleObj>
              </mc:Fallback>
            </mc:AlternateContent>
          </a:graphicData>
        </a:graphic>
      </p:graphicFrame>
      <p:sp>
        <p:nvSpPr>
          <p:cNvPr id="7" name="Прямоугольник 6"/>
          <p:cNvSpPr/>
          <p:nvPr/>
        </p:nvSpPr>
        <p:spPr>
          <a:xfrm>
            <a:off x="2097563" y="2664291"/>
            <a:ext cx="4163606" cy="584775"/>
          </a:xfrm>
          <a:prstGeom prst="rect">
            <a:avLst/>
          </a:prstGeom>
        </p:spPr>
        <p:txBody>
          <a:bodyPr wrap="square">
            <a:spAutoFit/>
          </a:bodyPr>
          <a:lstStyle/>
          <a:p>
            <a:r>
              <a:rPr lang="ru-RU" sz="3200" dirty="0"/>
              <a:t>Добавление элемента</a:t>
            </a:r>
          </a:p>
        </p:txBody>
      </p:sp>
      <p:sp>
        <p:nvSpPr>
          <p:cNvPr id="8" name="Прямоугольник 7"/>
          <p:cNvSpPr/>
          <p:nvPr/>
        </p:nvSpPr>
        <p:spPr>
          <a:xfrm>
            <a:off x="2708043" y="3411328"/>
            <a:ext cx="3553126" cy="584775"/>
          </a:xfrm>
          <a:prstGeom prst="rect">
            <a:avLst/>
          </a:prstGeom>
        </p:spPr>
        <p:txBody>
          <a:bodyPr wrap="square">
            <a:spAutoFit/>
          </a:bodyPr>
          <a:lstStyle/>
          <a:p>
            <a:r>
              <a:rPr lang="ru-RU" sz="3200" dirty="0"/>
              <a:t>Удаление элемента</a:t>
            </a:r>
          </a:p>
        </p:txBody>
      </p:sp>
      <p:graphicFrame>
        <p:nvGraphicFramePr>
          <p:cNvPr id="9" name="Объект 8"/>
          <p:cNvGraphicFramePr>
            <a:graphicFrameLocks noChangeAspect="1"/>
          </p:cNvGraphicFramePr>
          <p:nvPr>
            <p:extLst>
              <p:ext uri="{D42A27DB-BD31-4B8C-83A1-F6EECF244321}">
                <p14:modId xmlns:p14="http://schemas.microsoft.com/office/powerpoint/2010/main" val="700937882"/>
              </p:ext>
            </p:extLst>
          </p:nvPr>
        </p:nvGraphicFramePr>
        <p:xfrm>
          <a:off x="6742518" y="2711816"/>
          <a:ext cx="936625" cy="595312"/>
        </p:xfrm>
        <a:graphic>
          <a:graphicData uri="http://schemas.openxmlformats.org/presentationml/2006/ole">
            <mc:AlternateContent xmlns:mc="http://schemas.openxmlformats.org/markup-compatibility/2006">
              <mc:Choice xmlns:v="urn:schemas-microsoft-com:vml" Requires="v">
                <p:oleObj spid="_x0000_s83769" name="Equation" r:id="rId5" imgW="419040" imgH="266400" progId="Equation.DSMT4">
                  <p:embed/>
                </p:oleObj>
              </mc:Choice>
              <mc:Fallback>
                <p:oleObj name="Equation" r:id="rId5" imgW="419040" imgH="266400" progId="Equation.DSMT4">
                  <p:embed/>
                  <p:pic>
                    <p:nvPicPr>
                      <p:cNvPr id="0" name=""/>
                      <p:cNvPicPr/>
                      <p:nvPr/>
                    </p:nvPicPr>
                    <p:blipFill>
                      <a:blip r:embed="rId6"/>
                      <a:stretch>
                        <a:fillRect/>
                      </a:stretch>
                    </p:blipFill>
                    <p:spPr>
                      <a:xfrm>
                        <a:off x="6742518" y="2711816"/>
                        <a:ext cx="936625" cy="595312"/>
                      </a:xfrm>
                      <a:prstGeom prst="rect">
                        <a:avLst/>
                      </a:prstGeom>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1652031682"/>
              </p:ext>
            </p:extLst>
          </p:nvPr>
        </p:nvGraphicFramePr>
        <p:xfrm>
          <a:off x="6742518" y="3492866"/>
          <a:ext cx="936625" cy="595312"/>
        </p:xfrm>
        <a:graphic>
          <a:graphicData uri="http://schemas.openxmlformats.org/presentationml/2006/ole">
            <mc:AlternateContent xmlns:mc="http://schemas.openxmlformats.org/markup-compatibility/2006">
              <mc:Choice xmlns:v="urn:schemas-microsoft-com:vml" Requires="v">
                <p:oleObj spid="_x0000_s83770" name="Equation" r:id="rId7" imgW="419040" imgH="266400" progId="Equation.DSMT4">
                  <p:embed/>
                </p:oleObj>
              </mc:Choice>
              <mc:Fallback>
                <p:oleObj name="Equation" r:id="rId7" imgW="419040" imgH="266400" progId="Equation.DSMT4">
                  <p:embed/>
                  <p:pic>
                    <p:nvPicPr>
                      <p:cNvPr id="0" name=""/>
                      <p:cNvPicPr/>
                      <p:nvPr/>
                    </p:nvPicPr>
                    <p:blipFill>
                      <a:blip r:embed="rId8"/>
                      <a:stretch>
                        <a:fillRect/>
                      </a:stretch>
                    </p:blipFill>
                    <p:spPr>
                      <a:xfrm>
                        <a:off x="6742518" y="3492866"/>
                        <a:ext cx="936625" cy="595312"/>
                      </a:xfrm>
                      <a:prstGeom prst="rect">
                        <a:avLst/>
                      </a:prstGeom>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3814495898"/>
              </p:ext>
            </p:extLst>
          </p:nvPr>
        </p:nvGraphicFramePr>
        <p:xfrm>
          <a:off x="8694794" y="1985527"/>
          <a:ext cx="1504950" cy="595312"/>
        </p:xfrm>
        <a:graphic>
          <a:graphicData uri="http://schemas.openxmlformats.org/presentationml/2006/ole">
            <mc:AlternateContent xmlns:mc="http://schemas.openxmlformats.org/markup-compatibility/2006">
              <mc:Choice xmlns:v="urn:schemas-microsoft-com:vml" Requires="v">
                <p:oleObj spid="_x0000_s83771" name="Equation" r:id="rId9" imgW="672840" imgH="266400" progId="Equation.DSMT4">
                  <p:embed/>
                </p:oleObj>
              </mc:Choice>
              <mc:Fallback>
                <p:oleObj name="Equation" r:id="rId9" imgW="672840" imgH="266400" progId="Equation.DSMT4">
                  <p:embed/>
                  <p:pic>
                    <p:nvPicPr>
                      <p:cNvPr id="0" name=""/>
                      <p:cNvPicPr/>
                      <p:nvPr/>
                    </p:nvPicPr>
                    <p:blipFill>
                      <a:blip r:embed="rId10"/>
                      <a:stretch>
                        <a:fillRect/>
                      </a:stretch>
                    </p:blipFill>
                    <p:spPr>
                      <a:xfrm>
                        <a:off x="8694794" y="1985527"/>
                        <a:ext cx="1504950" cy="595312"/>
                      </a:xfrm>
                      <a:prstGeom prst="rect">
                        <a:avLst/>
                      </a:prstGeom>
                    </p:spPr>
                  </p:pic>
                </p:oleObj>
              </mc:Fallback>
            </mc:AlternateContent>
          </a:graphicData>
        </a:graphic>
      </p:graphicFrame>
      <p:sp>
        <p:nvSpPr>
          <p:cNvPr id="12" name="TextBox 11"/>
          <p:cNvSpPr txBox="1"/>
          <p:nvPr/>
        </p:nvSpPr>
        <p:spPr>
          <a:xfrm>
            <a:off x="6478178" y="1130814"/>
            <a:ext cx="1650381" cy="646331"/>
          </a:xfrm>
          <a:prstGeom prst="rect">
            <a:avLst/>
          </a:prstGeom>
          <a:noFill/>
        </p:spPr>
        <p:txBody>
          <a:bodyPr wrap="square" rtlCol="0">
            <a:spAutoFit/>
          </a:bodyPr>
          <a:lstStyle/>
          <a:p>
            <a:r>
              <a:rPr lang="ru-RU" dirty="0"/>
              <a:t>произвольный массив</a:t>
            </a:r>
          </a:p>
        </p:txBody>
      </p:sp>
      <p:sp>
        <p:nvSpPr>
          <p:cNvPr id="13" name="TextBox 12"/>
          <p:cNvSpPr txBox="1"/>
          <p:nvPr/>
        </p:nvSpPr>
        <p:spPr>
          <a:xfrm>
            <a:off x="8694793" y="1130813"/>
            <a:ext cx="2087988" cy="646331"/>
          </a:xfrm>
          <a:prstGeom prst="rect">
            <a:avLst/>
          </a:prstGeom>
          <a:noFill/>
        </p:spPr>
        <p:txBody>
          <a:bodyPr wrap="square" rtlCol="0">
            <a:spAutoFit/>
          </a:bodyPr>
          <a:lstStyle/>
          <a:p>
            <a:r>
              <a:rPr lang="ru-RU" dirty="0"/>
              <a:t>упорядоченный массив</a:t>
            </a:r>
          </a:p>
        </p:txBody>
      </p:sp>
      <p:graphicFrame>
        <p:nvGraphicFramePr>
          <p:cNvPr id="14" name="Объект 13"/>
          <p:cNvGraphicFramePr>
            <a:graphicFrameLocks noChangeAspect="1"/>
          </p:cNvGraphicFramePr>
          <p:nvPr>
            <p:extLst>
              <p:ext uri="{D42A27DB-BD31-4B8C-83A1-F6EECF244321}">
                <p14:modId xmlns:p14="http://schemas.microsoft.com/office/powerpoint/2010/main" val="4279038353"/>
              </p:ext>
            </p:extLst>
          </p:nvPr>
        </p:nvGraphicFramePr>
        <p:xfrm>
          <a:off x="8709430" y="2741978"/>
          <a:ext cx="936625" cy="596900"/>
        </p:xfrm>
        <a:graphic>
          <a:graphicData uri="http://schemas.openxmlformats.org/presentationml/2006/ole">
            <mc:AlternateContent xmlns:mc="http://schemas.openxmlformats.org/markup-compatibility/2006">
              <mc:Choice xmlns:v="urn:schemas-microsoft-com:vml" Requires="v">
                <p:oleObj spid="_x0000_s83772" name="Equation" r:id="rId11" imgW="419040" imgH="266400" progId="Equation.DSMT4">
                  <p:embed/>
                </p:oleObj>
              </mc:Choice>
              <mc:Fallback>
                <p:oleObj name="Equation" r:id="rId11" imgW="419040" imgH="266400" progId="Equation.DSMT4">
                  <p:embed/>
                  <p:pic>
                    <p:nvPicPr>
                      <p:cNvPr id="0" name=""/>
                      <p:cNvPicPr/>
                      <p:nvPr/>
                    </p:nvPicPr>
                    <p:blipFill>
                      <a:blip r:embed="rId12"/>
                      <a:stretch>
                        <a:fillRect/>
                      </a:stretch>
                    </p:blipFill>
                    <p:spPr>
                      <a:xfrm>
                        <a:off x="8709430" y="2741978"/>
                        <a:ext cx="936625" cy="596900"/>
                      </a:xfrm>
                      <a:prstGeom prst="rect">
                        <a:avLst/>
                      </a:prstGeom>
                    </p:spPr>
                  </p:pic>
                </p:oleObj>
              </mc:Fallback>
            </mc:AlternateContent>
          </a:graphicData>
        </a:graphic>
      </p:graphicFrame>
      <p:graphicFrame>
        <p:nvGraphicFramePr>
          <p:cNvPr id="15" name="Объект 14"/>
          <p:cNvGraphicFramePr>
            <a:graphicFrameLocks noChangeAspect="1"/>
          </p:cNvGraphicFramePr>
          <p:nvPr>
            <p:extLst>
              <p:ext uri="{D42A27DB-BD31-4B8C-83A1-F6EECF244321}">
                <p14:modId xmlns:p14="http://schemas.microsoft.com/office/powerpoint/2010/main" val="2496628329"/>
              </p:ext>
            </p:extLst>
          </p:nvPr>
        </p:nvGraphicFramePr>
        <p:xfrm>
          <a:off x="8709430" y="3399203"/>
          <a:ext cx="936625" cy="596900"/>
        </p:xfrm>
        <a:graphic>
          <a:graphicData uri="http://schemas.openxmlformats.org/presentationml/2006/ole">
            <mc:AlternateContent xmlns:mc="http://schemas.openxmlformats.org/markup-compatibility/2006">
              <mc:Choice xmlns:v="urn:schemas-microsoft-com:vml" Requires="v">
                <p:oleObj spid="_x0000_s83773" name="Equation" r:id="rId13" imgW="419040" imgH="266400" progId="Equation.DSMT4">
                  <p:embed/>
                </p:oleObj>
              </mc:Choice>
              <mc:Fallback>
                <p:oleObj name="Equation" r:id="rId13" imgW="419040" imgH="266400" progId="Equation.DSMT4">
                  <p:embed/>
                  <p:pic>
                    <p:nvPicPr>
                      <p:cNvPr id="0" name=""/>
                      <p:cNvPicPr/>
                      <p:nvPr/>
                    </p:nvPicPr>
                    <p:blipFill>
                      <a:blip r:embed="rId14"/>
                      <a:stretch>
                        <a:fillRect/>
                      </a:stretch>
                    </p:blipFill>
                    <p:spPr>
                      <a:xfrm>
                        <a:off x="8709430" y="3399203"/>
                        <a:ext cx="936625" cy="596900"/>
                      </a:xfrm>
                      <a:prstGeom prst="rect">
                        <a:avLst/>
                      </a:prstGeom>
                    </p:spPr>
                  </p:pic>
                </p:oleObj>
              </mc:Fallback>
            </mc:AlternateContent>
          </a:graphicData>
        </a:graphic>
      </p:graphicFrame>
      <p:sp>
        <p:nvSpPr>
          <p:cNvPr id="16" name="TextBox 15"/>
          <p:cNvSpPr txBox="1"/>
          <p:nvPr/>
        </p:nvSpPr>
        <p:spPr>
          <a:xfrm>
            <a:off x="11007166" y="6513912"/>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15" cstate="print"/>
          <a:srcRect r="82957"/>
          <a:stretch>
            <a:fillRect/>
          </a:stretch>
        </p:blipFill>
        <p:spPr>
          <a:xfrm>
            <a:off x="10782781" y="6312066"/>
            <a:ext cx="259107" cy="386512"/>
          </a:xfrm>
          <a:prstGeom prst="rect">
            <a:avLst/>
          </a:prstGeom>
        </p:spPr>
      </p:pic>
      <p:sp>
        <p:nvSpPr>
          <p:cNvPr id="18" name="TextBox 17"/>
          <p:cNvSpPr txBox="1"/>
          <p:nvPr/>
        </p:nvSpPr>
        <p:spPr>
          <a:xfrm>
            <a:off x="2657889" y="214343"/>
            <a:ext cx="6876222" cy="584775"/>
          </a:xfrm>
          <a:prstGeom prst="rect">
            <a:avLst/>
          </a:prstGeom>
          <a:solidFill>
            <a:schemeClr val="bg2"/>
          </a:solidFill>
        </p:spPr>
        <p:txBody>
          <a:bodyPr wrap="square" rtlCol="0">
            <a:spAutoFit/>
          </a:bodyPr>
          <a:lstStyle/>
          <a:p>
            <a:pPr algn="ctr"/>
            <a:r>
              <a:rPr lang="ru-RU" sz="3200" dirty="0">
                <a:solidFill>
                  <a:srgbClr val="0070C0"/>
                </a:solidFill>
              </a:rPr>
              <a:t>Время выполнения базовых операций</a:t>
            </a:r>
          </a:p>
        </p:txBody>
      </p:sp>
      <p:cxnSp>
        <p:nvCxnSpPr>
          <p:cNvPr id="4" name="Прямая соединительная линия 3"/>
          <p:cNvCxnSpPr/>
          <p:nvPr/>
        </p:nvCxnSpPr>
        <p:spPr>
          <a:xfrm>
            <a:off x="6203576" y="1985527"/>
            <a:ext cx="42492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8247529" y="1246094"/>
            <a:ext cx="17930" cy="2958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439" y="234281"/>
            <a:ext cx="8281123" cy="584775"/>
          </a:xfrm>
          <a:prstGeom prst="rect">
            <a:avLst/>
          </a:prstGeom>
          <a:noFill/>
        </p:spPr>
        <p:txBody>
          <a:bodyPr wrap="square" rtlCol="0">
            <a:spAutoFit/>
          </a:bodyPr>
          <a:lstStyle/>
          <a:p>
            <a:pPr algn="ctr"/>
            <a:r>
              <a:rPr lang="ru-RU" sz="3200" dirty="0">
                <a:solidFill>
                  <a:schemeClr val="accent5">
                    <a:lumMod val="75000"/>
                  </a:schemeClr>
                </a:solidFill>
              </a:rPr>
              <a:t>Динамический массив</a:t>
            </a:r>
            <a:r>
              <a:rPr lang="en-US" sz="3200" dirty="0">
                <a:solidFill>
                  <a:schemeClr val="accent5">
                    <a:lumMod val="75000"/>
                  </a:schemeClr>
                </a:solidFill>
              </a:rPr>
              <a:t> </a:t>
            </a:r>
            <a:r>
              <a:rPr lang="ru-RU" sz="2400" dirty="0"/>
              <a:t>(</a:t>
            </a:r>
            <a:r>
              <a:rPr lang="ru-RU" sz="2400" i="1" dirty="0"/>
              <a:t>англ</a:t>
            </a:r>
            <a:r>
              <a:rPr lang="ru-RU" sz="2400" dirty="0">
                <a:latin typeface="Consolas" panose="020B0609020204030204" pitchFamily="49" charset="0"/>
              </a:rPr>
              <a:t>. </a:t>
            </a:r>
            <a:r>
              <a:rPr lang="ru-RU" sz="2400" dirty="0" err="1">
                <a:latin typeface="Consolas" panose="020B0609020204030204" pitchFamily="49" charset="0"/>
              </a:rPr>
              <a:t>dynamic</a:t>
            </a:r>
            <a:r>
              <a:rPr lang="ru-RU" sz="2400" dirty="0">
                <a:latin typeface="Consolas" panose="020B0609020204030204" pitchFamily="49" charset="0"/>
              </a:rPr>
              <a:t> </a:t>
            </a:r>
            <a:r>
              <a:rPr lang="ru-RU" sz="2400" dirty="0" err="1">
                <a:latin typeface="Consolas" panose="020B0609020204030204" pitchFamily="49" charset="0"/>
              </a:rPr>
              <a:t>array</a:t>
            </a:r>
            <a:r>
              <a:rPr lang="ru-RU" sz="2400" dirty="0"/>
              <a:t>)</a:t>
            </a:r>
            <a:r>
              <a:rPr lang="ru-RU" sz="3200" dirty="0"/>
              <a:t> </a:t>
            </a:r>
            <a:endParaRPr lang="ru-RU" sz="3200" dirty="0">
              <a:solidFill>
                <a:schemeClr val="accent5">
                  <a:lumMod val="75000"/>
                </a:schemeClr>
              </a:solidFill>
            </a:endParaRP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8" name="Группа 7"/>
          <p:cNvGrpSpPr/>
          <p:nvPr/>
        </p:nvGrpSpPr>
        <p:grpSpPr>
          <a:xfrm>
            <a:off x="528109" y="1424313"/>
            <a:ext cx="10666336" cy="3046988"/>
            <a:chOff x="353599" y="725066"/>
            <a:chExt cx="10666336" cy="3046988"/>
          </a:xfrm>
        </p:grpSpPr>
        <p:sp>
          <p:nvSpPr>
            <p:cNvPr id="3" name="Прямоугольник 2"/>
            <p:cNvSpPr/>
            <p:nvPr/>
          </p:nvSpPr>
          <p:spPr>
            <a:xfrm>
              <a:off x="353599" y="725066"/>
              <a:ext cx="10666336" cy="3046988"/>
            </a:xfrm>
            <a:prstGeom prst="rect">
              <a:avLst/>
            </a:prstGeom>
          </p:spPr>
          <p:txBody>
            <a:bodyPr wrap="square">
              <a:spAutoFit/>
            </a:bodyPr>
            <a:lstStyle/>
            <a:p>
              <a:pPr algn="just"/>
              <a:r>
                <a:rPr lang="ru-RU" sz="2400" dirty="0"/>
                <a:t>Размер массива в простейшем случае фиксирован и должен быть известен заранее. </a:t>
              </a:r>
            </a:p>
            <a:p>
              <a:endParaRPr lang="ru-RU" sz="2400" dirty="0"/>
            </a:p>
            <a:p>
              <a:pPr algn="just"/>
              <a:r>
                <a:rPr lang="ru-RU" sz="2400" dirty="0"/>
                <a:t>На практике часто удобно использовать </a:t>
              </a:r>
              <a:r>
                <a:rPr lang="ru-RU" sz="2400" b="1" dirty="0"/>
                <a:t>динамический массив</a:t>
              </a:r>
              <a:r>
                <a:rPr lang="ru-RU" sz="2400" dirty="0"/>
                <a:t>, который можно расширять по мере надобности. </a:t>
              </a:r>
            </a:p>
            <a:p>
              <a:endParaRPr lang="ru-RU" sz="2400" dirty="0"/>
            </a:p>
            <a:p>
              <a:pPr algn="just"/>
              <a:r>
                <a:rPr lang="ru-RU" sz="2400" b="1" dirty="0"/>
                <a:t>Динамический массив </a:t>
              </a:r>
              <a:r>
                <a:rPr lang="ru-RU" sz="2400" dirty="0"/>
                <a:t>-  структура данных, которая обеспечивает произвольный доступ и позволяет добавлять или удалять элементы.</a:t>
              </a:r>
            </a:p>
          </p:txBody>
        </p:sp>
        <p:cxnSp>
          <p:nvCxnSpPr>
            <p:cNvPr id="7" name="Прямая соединительная линия 6"/>
            <p:cNvCxnSpPr/>
            <p:nvPr/>
          </p:nvCxnSpPr>
          <p:spPr>
            <a:xfrm>
              <a:off x="353599" y="3026004"/>
              <a:ext cx="0" cy="7460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14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891" y="2139884"/>
            <a:ext cx="9954704" cy="1077218"/>
          </a:xfrm>
          <a:prstGeom prst="rect">
            <a:avLst/>
          </a:prstGeom>
          <a:noFill/>
        </p:spPr>
        <p:txBody>
          <a:bodyPr wrap="square" rtlCol="0">
            <a:spAutoFit/>
          </a:bodyPr>
          <a:lstStyle/>
          <a:p>
            <a:pPr algn="ctr"/>
            <a:r>
              <a:rPr lang="ru-RU" sz="3200" b="1" dirty="0"/>
              <a:t>Как можно организовать динамический массив </a:t>
            </a:r>
          </a:p>
          <a:p>
            <a:pPr algn="ctr"/>
            <a:r>
              <a:rPr lang="ru-RU" sz="3200" b="1" dirty="0"/>
              <a:t>на базе статического?</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Прямоугольник 2"/>
          <p:cNvSpPr/>
          <p:nvPr/>
        </p:nvSpPr>
        <p:spPr>
          <a:xfrm>
            <a:off x="1066799" y="555829"/>
            <a:ext cx="10125917" cy="830997"/>
          </a:xfrm>
          <a:prstGeom prst="rect">
            <a:avLst/>
          </a:prstGeom>
        </p:spPr>
        <p:txBody>
          <a:bodyPr wrap="square">
            <a:spAutoFit/>
          </a:bodyPr>
          <a:lstStyle/>
          <a:p>
            <a:pPr algn="just"/>
            <a:r>
              <a:rPr lang="ru-RU" sz="2400" dirty="0"/>
              <a:t>Пусть изначально массив пуст, затем в него последовательно добавляют </a:t>
            </a:r>
            <a:r>
              <a:rPr lang="ru-RU" sz="2400" b="1" i="1" dirty="0"/>
              <a:t>n</a:t>
            </a:r>
            <a:r>
              <a:rPr lang="ru-RU" sz="2400" dirty="0"/>
              <a:t> элементов, при этом каждый раз новый элемент добавляется в конец. </a:t>
            </a:r>
          </a:p>
        </p:txBody>
      </p:sp>
    </p:spTree>
    <p:extLst>
      <p:ext uri="{BB962C8B-B14F-4D97-AF65-F5344CB8AC3E}">
        <p14:creationId xmlns:p14="http://schemas.microsoft.com/office/powerpoint/2010/main" val="10475362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6831</TotalTime>
  <Words>3643</Words>
  <Application>Microsoft Office PowerPoint</Application>
  <PresentationFormat>Широкоэкранный</PresentationFormat>
  <Paragraphs>552</Paragraphs>
  <Slides>46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46</vt:i4>
      </vt:variant>
    </vt:vector>
  </HeadingPairs>
  <TitlesOfParts>
    <vt:vector size="53" baseType="lpstr">
      <vt:lpstr>Arial</vt:lpstr>
      <vt:lpstr>Calibri</vt:lpstr>
      <vt:lpstr>Calibri Light</vt:lpstr>
      <vt:lpstr>Cambria Math</vt:lpstr>
      <vt:lpstr>Consolas</vt:lpstr>
      <vt:lpstr>Тема Office</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lastModifiedBy>Victor Demianov</cp:lastModifiedBy>
  <cp:revision>821</cp:revision>
  <dcterms:created xsi:type="dcterms:W3CDTF">2020-04-14T05:04:13Z</dcterms:created>
  <dcterms:modified xsi:type="dcterms:W3CDTF">2022-01-19T11:26:30Z</dcterms:modified>
</cp:coreProperties>
</file>