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62" r:id="rId2"/>
    <p:sldId id="263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340" r:id="rId12"/>
    <p:sldId id="339" r:id="rId13"/>
    <p:sldId id="273" r:id="rId14"/>
    <p:sldId id="310" r:id="rId15"/>
    <p:sldId id="312" r:id="rId16"/>
    <p:sldId id="309" r:id="rId17"/>
    <p:sldId id="313" r:id="rId18"/>
    <p:sldId id="275" r:id="rId19"/>
    <p:sldId id="276" r:id="rId20"/>
    <p:sldId id="277" r:id="rId21"/>
    <p:sldId id="311" r:id="rId22"/>
    <p:sldId id="278" r:id="rId23"/>
    <p:sldId id="314" r:id="rId24"/>
    <p:sldId id="280" r:id="rId25"/>
    <p:sldId id="285" r:id="rId26"/>
    <p:sldId id="316" r:id="rId27"/>
    <p:sldId id="281" r:id="rId28"/>
    <p:sldId id="286" r:id="rId29"/>
    <p:sldId id="337" r:id="rId30"/>
    <p:sldId id="338" r:id="rId31"/>
    <p:sldId id="317" r:id="rId32"/>
    <p:sldId id="279" r:id="rId33"/>
    <p:sldId id="288" r:id="rId34"/>
    <p:sldId id="318" r:id="rId35"/>
    <p:sldId id="282" r:id="rId36"/>
    <p:sldId id="319" r:id="rId37"/>
    <p:sldId id="283" r:id="rId38"/>
    <p:sldId id="284" r:id="rId39"/>
    <p:sldId id="320" r:id="rId40"/>
    <p:sldId id="290" r:id="rId41"/>
    <p:sldId id="299" r:id="rId42"/>
    <p:sldId id="321" r:id="rId43"/>
    <p:sldId id="322" r:id="rId44"/>
    <p:sldId id="291" r:id="rId45"/>
    <p:sldId id="287" r:id="rId46"/>
    <p:sldId id="323" r:id="rId47"/>
    <p:sldId id="289" r:id="rId48"/>
    <p:sldId id="324" r:id="rId49"/>
    <p:sldId id="341" r:id="rId50"/>
    <p:sldId id="342" r:id="rId51"/>
    <p:sldId id="350" r:id="rId52"/>
    <p:sldId id="347" r:id="rId53"/>
    <p:sldId id="343" r:id="rId54"/>
    <p:sldId id="346" r:id="rId55"/>
    <p:sldId id="344" r:id="rId56"/>
    <p:sldId id="351" r:id="rId57"/>
    <p:sldId id="345" r:id="rId58"/>
    <p:sldId id="349" r:id="rId59"/>
    <p:sldId id="348" r:id="rId60"/>
    <p:sldId id="292" r:id="rId61"/>
    <p:sldId id="325" r:id="rId62"/>
    <p:sldId id="326" r:id="rId63"/>
    <p:sldId id="294" r:id="rId64"/>
    <p:sldId id="327" r:id="rId65"/>
    <p:sldId id="295" r:id="rId66"/>
    <p:sldId id="328" r:id="rId67"/>
    <p:sldId id="296" r:id="rId68"/>
    <p:sldId id="329" r:id="rId69"/>
    <p:sldId id="297" r:id="rId70"/>
    <p:sldId id="298" r:id="rId71"/>
    <p:sldId id="331" r:id="rId72"/>
    <p:sldId id="330" r:id="rId73"/>
    <p:sldId id="300" r:id="rId74"/>
    <p:sldId id="332" r:id="rId75"/>
    <p:sldId id="301" r:id="rId76"/>
    <p:sldId id="333" r:id="rId77"/>
    <p:sldId id="307" r:id="rId78"/>
    <p:sldId id="303" r:id="rId79"/>
    <p:sldId id="334" r:id="rId80"/>
    <p:sldId id="335" r:id="rId81"/>
    <p:sldId id="336" r:id="rId82"/>
    <p:sldId id="304" r:id="rId83"/>
    <p:sldId id="308" r:id="rId84"/>
    <p:sldId id="306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D3D9"/>
    <a:srgbClr val="0070C0"/>
    <a:srgbClr val="144E9D"/>
    <a:srgbClr val="FF5050"/>
    <a:srgbClr val="39F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78"/>
      </p:cViewPr>
      <p:guideLst>
        <p:guide orient="horz" pos="4042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55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0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8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2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40.png"/><Relationship Id="rId7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m.wikipedia.org/wiki/&#1054;&#1073;&#1088;&#1072;&#1090;&#1085;&#1086;&#1077;_&#1087;&#1086;_&#1084;&#1086;&#1076;&#1091;&#1083;&#1102;_&#1095;&#1080;&#1089;&#1083;&#1086;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28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0.png"/><Relationship Id="rId5" Type="http://schemas.openxmlformats.org/officeDocument/2006/relationships/image" Target="../media/image68.wmf"/><Relationship Id="rId10" Type="http://schemas.openxmlformats.org/officeDocument/2006/relationships/image" Target="../media/image7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G_92bY7v88EourBIkBm-HxnZHr7KWd0/view?usp=sharing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2179" y="1790700"/>
            <a:ext cx="7207642" cy="2243972"/>
          </a:xfrm>
        </p:spPr>
        <p:txBody>
          <a:bodyPr>
            <a:normAutofit/>
          </a:bodyPr>
          <a:lstStyle/>
          <a:p>
            <a:r>
              <a:rPr lang="ru-RU" sz="3600" b="1" dirty="0"/>
              <a:t>Организация поиска</a:t>
            </a:r>
            <a:br>
              <a:rPr lang="en-US" sz="3600" b="1" dirty="0"/>
            </a:br>
            <a:br>
              <a:rPr lang="ru-RU" sz="3600" b="1" dirty="0"/>
            </a:br>
            <a:r>
              <a:rPr lang="ru-RU" sz="3600" b="1" dirty="0"/>
              <a:t>Хеширование</a:t>
            </a:r>
            <a:br>
              <a:rPr lang="ru-RU" sz="3600" dirty="0"/>
            </a:b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8"/>
              <p:cNvSpPr txBox="1"/>
              <p:nvPr/>
            </p:nvSpPr>
            <p:spPr>
              <a:xfrm>
                <a:off x="1381285" y="2283632"/>
                <a:ext cx="5419807" cy="1063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9" name="Объект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85" y="2283632"/>
                <a:ext cx="5419807" cy="1063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2920" y="296405"/>
                <a:ext cx="11244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</a:t>
                </a:r>
                <a:r>
                  <a:rPr lang="en-US" sz="2400" dirty="0"/>
                  <a:t> </a:t>
                </a:r>
                <a:r>
                  <a:rPr lang="ru-RU" sz="2400" dirty="0"/>
                  <a:t>осуществляется хеширование для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/>
                  <a:t>M</a:t>
                </a:r>
                <a:r>
                  <a:rPr lang="en-US" sz="2400" dirty="0"/>
                  <a:t> </a:t>
                </a:r>
                <a:r>
                  <a:rPr lang="ru-RU" sz="2400" dirty="0"/>
                  <a:t>различных ключей</a:t>
                </a:r>
              </a:p>
              <a:p>
                <a:r>
                  <a:rPr lang="ru-RU" sz="2400" dirty="0"/>
                  <a:t> (</a:t>
                </a:r>
                <a:r>
                  <a:rPr lang="ru-RU" dirty="0"/>
                  <a:t>предположим, что хеш-значения независимы и распределены идеально равномерно от 0 до </a:t>
                </a:r>
                <a:r>
                  <a:rPr lang="ru-RU" b="1" dirty="0"/>
                  <a:t>M</a:t>
                </a:r>
                <a:r>
                  <a:rPr lang="ru-RU" dirty="0"/>
                  <a:t> − 1</a:t>
                </a:r>
                <a:r>
                  <a:rPr lang="ru-RU" sz="2400" dirty="0"/>
                  <a:t>).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0" y="296405"/>
                <a:ext cx="11244950" cy="830997"/>
              </a:xfrm>
              <a:prstGeom prst="rect">
                <a:avLst/>
              </a:prstGeom>
              <a:blipFill>
                <a:blip r:embed="rId3"/>
                <a:stretch>
                  <a:fillRect l="-813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87371" y="4386669"/>
                <a:ext cx="11876048" cy="118854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1"/>
                <a:r>
                  <a:rPr lang="ru-RU" sz="2400" dirty="0"/>
                  <a:t>Пусть </a:t>
                </a:r>
                <a:r>
                  <a:rPr lang="ru-RU" sz="2400" b="1" dirty="0">
                    <a:latin typeface="Consolas" panose="020B0609020204030204" pitchFamily="49" charset="0"/>
                  </a:rPr>
                  <a:t>M</a:t>
                </a:r>
                <a:r>
                  <a:rPr lang="ru-RU" sz="24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400" dirty="0">
                    <a:latin typeface="Consolas" panose="020B0609020204030204" pitchFamily="49" charset="0"/>
                  </a:rPr>
                  <a:t>= 10</a:t>
                </a:r>
                <a:r>
                  <a:rPr lang="en-US" sz="2400" baseline="30000" dirty="0">
                    <a:latin typeface="Consolas" panose="020B0609020204030204" pitchFamily="49" charset="0"/>
                  </a:rPr>
                  <a:t>6</a:t>
                </a:r>
                <a:r>
                  <a:rPr lang="ru-RU" sz="2400" dirty="0"/>
                  <a:t> и хеширование выполняется для </a:t>
                </a:r>
                <a:r>
                  <a:rPr lang="ru-RU" sz="2400" b="1" dirty="0">
                    <a:latin typeface="Consolas" panose="020B0609020204030204" pitchFamily="49" charset="0"/>
                  </a:rPr>
                  <a:t>n = 2 450 </a:t>
                </a:r>
                <a:r>
                  <a:rPr lang="ru-RU" sz="2400" dirty="0"/>
                  <a:t>уникальных ключей, тогда с вероятностью </a:t>
                </a:r>
                <a14:m>
                  <m:oMath xmlns:m="http://schemas.openxmlformats.org/officeDocument/2006/math">
                    <m:r>
                      <a:rPr lang="ru-BY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95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%</a:t>
                </a:r>
                <a:r>
                  <a:rPr lang="ru-RU" sz="2400" dirty="0"/>
                  <a:t> найдутся такие два ключа, что их хеш-значения будут одинаковыми, т.е. будет иметь место коллизия.</a:t>
                </a:r>
                <a:r>
                  <a:rPr lang="en-US" sz="2400" dirty="0"/>
                  <a:t> </a:t>
                </a:r>
              </a:p>
              <a:p>
                <a:pPr lvl="1"/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1" y="4386669"/>
                <a:ext cx="11876048" cy="1188547"/>
              </a:xfrm>
              <a:prstGeom prst="rect">
                <a:avLst/>
              </a:prstGeom>
              <a:blipFill>
                <a:blip r:embed="rId4"/>
                <a:stretch>
                  <a:fillRect t="-4103" b="-117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7F9D725-93B6-4AF6-9921-409F3DBE6EA0}"/>
                  </a:ext>
                </a:extLst>
              </p:cNvPr>
              <p:cNvSpPr/>
              <p:nvPr/>
            </p:nvSpPr>
            <p:spPr>
              <a:xfrm>
                <a:off x="402920" y="1314000"/>
                <a:ext cx="80945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Используя приближенную формулу для значения факториала</a:t>
                </a:r>
                <a:r>
                  <a:rPr lang="en-US" dirty="0"/>
                  <a:t> (</a:t>
                </a:r>
                <a:r>
                  <a:rPr lang="ru-RU" dirty="0"/>
                  <a:t>Стирлинга), когда </a:t>
                </a:r>
                <a:r>
                  <a:rPr lang="en-US" b="1" dirty="0"/>
                  <a:t>M</a:t>
                </a:r>
                <a:r>
                  <a:rPr lang="ru-RU" dirty="0"/>
                  <a:t> велико, а </a:t>
                </a:r>
                <a:r>
                  <a:rPr lang="en-US" b="1" dirty="0"/>
                  <a:t>n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/>
                  <a:t>M</a:t>
                </a:r>
                <a:r>
                  <a:rPr lang="en-US" dirty="0"/>
                  <a:t> </a:t>
                </a:r>
                <a:r>
                  <a:rPr lang="ru-RU" dirty="0"/>
                  <a:t>получим приближенную формулу вероятности коллизии: </a:t>
                </a: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7F9D725-93B6-4AF6-9921-409F3DBE6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0" y="1314000"/>
                <a:ext cx="8094587" cy="646331"/>
              </a:xfrm>
              <a:prstGeom prst="rect">
                <a:avLst/>
              </a:prstGeom>
              <a:blipFill>
                <a:blip r:embed="rId5"/>
                <a:stretch>
                  <a:fillRect l="-602" t="-5660" r="-67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4">
                <a:extLst>
                  <a:ext uri="{FF2B5EF4-FFF2-40B4-BE49-F238E27FC236}">
                    <a16:creationId xmlns:a16="http://schemas.microsoft.com/office/drawing/2014/main" id="{04AF0A5A-5396-45A2-907F-56698A040AD4}"/>
                  </a:ext>
                </a:extLst>
              </p:cNvPr>
              <p:cNvSpPr txBox="1"/>
              <p:nvPr/>
            </p:nvSpPr>
            <p:spPr>
              <a:xfrm>
                <a:off x="9145463" y="1170471"/>
                <a:ext cx="2706568" cy="92999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endParaRPr lang="ru-RU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ормула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Стирлинга: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!≈</m:t>
                      </m:r>
                      <m:rad>
                        <m:radPr>
                          <m:deg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е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11" name="Объект 14">
                <a:extLst>
                  <a:ext uri="{FF2B5EF4-FFF2-40B4-BE49-F238E27FC236}">
                    <a16:creationId xmlns:a16="http://schemas.microsoft.com/office/drawing/2014/main" id="{04AF0A5A-5396-45A2-907F-56698A04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63" y="1170471"/>
                <a:ext cx="2706568" cy="929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B44FF61-4C42-435D-BB8C-1E32F024BA9D}"/>
              </a:ext>
            </a:extLst>
          </p:cNvPr>
          <p:cNvCxnSpPr>
            <a:cxnSpLocks/>
          </p:cNvCxnSpPr>
          <p:nvPr/>
        </p:nvCxnSpPr>
        <p:spPr>
          <a:xfrm>
            <a:off x="8757390" y="1282784"/>
            <a:ext cx="0" cy="302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496F52-CDC0-46B6-828B-69425F837880}"/>
                  </a:ext>
                </a:extLst>
              </p:cNvPr>
              <p:cNvSpPr txBox="1"/>
              <p:nvPr/>
            </p:nvSpPr>
            <p:spPr>
              <a:xfrm>
                <a:off x="509953" y="3367245"/>
                <a:ext cx="7987553" cy="672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Несложно увидеть, что уже при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c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вероятностью 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 </m:t>
                    </m:r>
                  </m:oMath>
                </a14:m>
                <a:r>
                  <a:rPr lang="en-US" sz="1800" dirty="0"/>
                  <a:t>50%</a:t>
                </a:r>
                <a:r>
                  <a:rPr lang="ru-RU" sz="1800" dirty="0"/>
                  <a:t>, будут коллизии. </a:t>
                </a:r>
                <a:r>
                  <a:rPr lang="en-US" sz="1800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496F52-CDC0-46B6-828B-69425F83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3" y="3367245"/>
                <a:ext cx="7987553" cy="672428"/>
              </a:xfrm>
              <a:prstGeom prst="rect">
                <a:avLst/>
              </a:prstGeom>
              <a:blipFill>
                <a:blip r:embed="rId7"/>
                <a:stretch>
                  <a:fillRect l="-687" b="-126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98F507-3E98-49B9-B624-C2C4674C5654}"/>
                  </a:ext>
                </a:extLst>
              </p:cNvPr>
              <p:cNvSpPr txBox="1"/>
              <p:nvPr/>
            </p:nvSpPr>
            <p:spPr>
              <a:xfrm>
                <a:off x="8992360" y="3367245"/>
                <a:ext cx="2536583" cy="858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Ряд Тейлора для экспоненты:</a:t>
                </a:r>
              </a:p>
              <a:p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е</m:t>
                        </m:r>
                      </m:e>
                      <m:sup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sup>
                    </m:sSup>
                    <m:r>
                      <a:rPr lang="ru-R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p>
                            <m:r>
                              <a:rPr lang="ru-RU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ru-R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ru-R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≃1+х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</m:oMath>
                </a14:m>
                <a:endParaRPr lang="en-US" sz="14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аппроксимация для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х</m:t>
                          </m:r>
                        </m:e>
                      </m:d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≪1.</m:t>
                      </m:r>
                    </m:oMath>
                  </m:oMathPara>
                </a14:m>
                <a:endParaRPr lang="ru-RU" sz="14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98F507-3E98-49B9-B624-C2C4674C5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360" y="3367245"/>
                <a:ext cx="2536583" cy="858055"/>
              </a:xfrm>
              <a:prstGeom prst="rect">
                <a:avLst/>
              </a:prstGeom>
              <a:blipFill>
                <a:blip r:embed="rId8"/>
                <a:stretch>
                  <a:fillRect l="-721" t="-7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10" grpId="0"/>
      <p:bldP spid="11" grpId="0" animBg="1"/>
      <p:bldP spid="28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8">
                <a:extLst>
                  <a:ext uri="{FF2B5EF4-FFF2-40B4-BE49-F238E27FC236}">
                    <a16:creationId xmlns:a16="http://schemas.microsoft.com/office/drawing/2014/main" id="{DF1209F0-FFBB-495D-BF53-50651E965271}"/>
                  </a:ext>
                </a:extLst>
              </p:cNvPr>
              <p:cNvSpPr txBox="1"/>
              <p:nvPr/>
            </p:nvSpPr>
            <p:spPr>
              <a:xfrm>
                <a:off x="764117" y="874903"/>
                <a:ext cx="3192422" cy="5682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func>
                        </m:e>
                      </m:ra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" name="Объект 18">
                <a:extLst>
                  <a:ext uri="{FF2B5EF4-FFF2-40B4-BE49-F238E27FC236}">
                    <a16:creationId xmlns:a16="http://schemas.microsoft.com/office/drawing/2014/main" id="{DF1209F0-FFBB-495D-BF53-50651E96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7" y="874903"/>
                <a:ext cx="3192422" cy="5682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D4ED8-C15C-4CA2-A908-A3DB3008E6D0}"/>
                  </a:ext>
                </a:extLst>
              </p:cNvPr>
              <p:cNvSpPr txBox="1"/>
              <p:nvPr/>
            </p:nvSpPr>
            <p:spPr>
              <a:xfrm>
                <a:off x="560508" y="228572"/>
                <a:ext cx="75559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−вероятность того, что 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будет коллизия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D4ED8-C15C-4CA2-A908-A3DB300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8" y="228572"/>
                <a:ext cx="7555969" cy="461665"/>
              </a:xfrm>
              <a:prstGeom prst="rect">
                <a:avLst/>
              </a:prstGeom>
              <a:blipFill>
                <a:blip r:embed="rId3"/>
                <a:stretch>
                  <a:fillRect l="-646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3C5159-B518-47D6-B803-5671AC9576D3}"/>
                  </a:ext>
                </a:extLst>
              </p:cNvPr>
              <p:cNvSpPr txBox="1"/>
              <p:nvPr/>
            </p:nvSpPr>
            <p:spPr>
              <a:xfrm>
                <a:off x="4800601" y="5521570"/>
                <a:ext cx="2778368" cy="1092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func>
                            <m:func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ru-BY" sz="2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3C5159-B518-47D6-B803-5671AC95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5521570"/>
                <a:ext cx="2778368" cy="109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27BCB8-5266-498E-9E78-42D0C74D362E}"/>
              </a:ext>
            </a:extLst>
          </p:cNvPr>
          <p:cNvSpPr txBox="1"/>
          <p:nvPr/>
        </p:nvSpPr>
        <p:spPr>
          <a:xfrm>
            <a:off x="4362456" y="592653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577FF-D173-4D97-A266-5824E0E88895}"/>
                  </a:ext>
                </a:extLst>
              </p:cNvPr>
              <p:cNvSpPr txBox="1"/>
              <p:nvPr/>
            </p:nvSpPr>
            <p:spPr>
              <a:xfrm>
                <a:off x="7465483" y="5975872"/>
                <a:ext cx="42319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желаемая вероятность того, </m:t>
                      </m:r>
                    </m:oMath>
                  </m:oMathPara>
                </a14:m>
                <a:endParaRPr lang="ru-RU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чтобы </m:t>
                      </m:r>
                      <m:r>
                        <a:rPr lang="ru-RU" sz="18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не было коллизий </m:t>
                      </m:r>
                    </m:oMath>
                  </m:oMathPara>
                </a14:m>
                <a:endParaRPr lang="ru-BY" b="1" u="sn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577FF-D173-4D97-A266-5824E0E8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83" y="5975872"/>
                <a:ext cx="42319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E1240-ACAE-43F4-9BCE-3BCCA3C5B537}"/>
              </a:ext>
            </a:extLst>
          </p:cNvPr>
          <p:cNvSpPr txBox="1"/>
          <p:nvPr/>
        </p:nvSpPr>
        <p:spPr>
          <a:xfrm>
            <a:off x="2837134" y="616961"/>
            <a:ext cx="8328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Разработано</a:t>
            </a:r>
            <a:r>
              <a:rPr lang="ru-RU" sz="2400" b="1" dirty="0"/>
              <a:t> несколько стратегий разрешения коллизий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050B6-0460-4A98-AE90-D73CD5FC9C45}"/>
              </a:ext>
            </a:extLst>
          </p:cNvPr>
          <p:cNvSpPr txBox="1"/>
          <p:nvPr/>
        </p:nvSpPr>
        <p:spPr>
          <a:xfrm>
            <a:off x="3935290" y="1830950"/>
            <a:ext cx="61326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Разрешение коллизий </a:t>
            </a:r>
            <a:r>
              <a:rPr lang="ru-RU" sz="2400" b="1" dirty="0"/>
              <a:t>методом цепочек </a:t>
            </a:r>
            <a:endParaRPr lang="en-US" sz="2400" b="1" dirty="0"/>
          </a:p>
          <a:p>
            <a:pPr algn="ctr"/>
            <a:r>
              <a:rPr lang="ru-RU" sz="2400" dirty="0"/>
              <a:t>(англ</a:t>
            </a:r>
            <a:r>
              <a:rPr lang="ru-RU" sz="2400" i="1" dirty="0"/>
              <a:t>. </a:t>
            </a:r>
            <a:r>
              <a:rPr lang="ru-RU" sz="2400" dirty="0" err="1"/>
              <a:t>separate</a:t>
            </a:r>
            <a:r>
              <a:rPr lang="ru-RU" sz="2400" dirty="0"/>
              <a:t> </a:t>
            </a:r>
            <a:r>
              <a:rPr lang="ru-RU" sz="2400" dirty="0" err="1"/>
              <a:t>chaining</a:t>
            </a:r>
            <a:r>
              <a:rPr lang="ru-RU" sz="2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50FAE-33C4-4F18-A91F-337D5D708C17}"/>
              </a:ext>
            </a:extLst>
          </p:cNvPr>
          <p:cNvSpPr txBox="1"/>
          <p:nvPr/>
        </p:nvSpPr>
        <p:spPr>
          <a:xfrm>
            <a:off x="1969975" y="3089292"/>
            <a:ext cx="100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Разрешение коллизий </a:t>
            </a:r>
            <a:r>
              <a:rPr lang="ru-RU" sz="2400" b="1" dirty="0"/>
              <a:t>методом</a:t>
            </a:r>
            <a:r>
              <a:rPr lang="ru-RU" sz="2400" dirty="0"/>
              <a:t> </a:t>
            </a:r>
            <a:r>
              <a:rPr lang="ru-RU" sz="2400" b="1" dirty="0"/>
              <a:t>открытой адресации</a:t>
            </a:r>
          </a:p>
          <a:p>
            <a:pPr algn="ctr"/>
            <a:r>
              <a:rPr lang="ru-RU" sz="2400" b="1" dirty="0"/>
              <a:t> </a:t>
            </a:r>
            <a:r>
              <a:rPr lang="ru-RU" sz="2400" dirty="0"/>
              <a:t>(англ. </a:t>
            </a:r>
            <a:r>
              <a:rPr lang="en-US" sz="2400" dirty="0"/>
              <a:t>open addressing)</a:t>
            </a:r>
            <a:r>
              <a:rPr lang="ru-RU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0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dirty="0"/>
              <a:t>Разрешение коллизий </a:t>
            </a:r>
            <a:r>
              <a:rPr lang="ru-RU" sz="3200" b="1" dirty="0"/>
              <a:t>методом цепочек </a:t>
            </a:r>
            <a:endParaRPr lang="en-US" sz="3200" b="1" dirty="0"/>
          </a:p>
          <a:p>
            <a:pPr algn="ctr"/>
            <a:r>
              <a:rPr lang="ru-RU" sz="3200" dirty="0"/>
              <a:t>(англ</a:t>
            </a:r>
            <a:r>
              <a:rPr lang="ru-RU" sz="3200" i="1" dirty="0"/>
              <a:t>. </a:t>
            </a:r>
            <a:r>
              <a:rPr lang="ru-RU" sz="3200" dirty="0" err="1"/>
              <a:t>separate</a:t>
            </a:r>
            <a:r>
              <a:rPr lang="ru-RU" sz="3200" dirty="0"/>
              <a:t> </a:t>
            </a:r>
            <a:r>
              <a:rPr lang="ru-RU" sz="3200" dirty="0" err="1"/>
              <a:t>chaining</a:t>
            </a:r>
            <a:r>
              <a:rPr lang="ru-RU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2930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644" y="0"/>
            <a:ext cx="11233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ru-RU" sz="2800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4364" y="209599"/>
            <a:ext cx="11233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Хеш-функция </a:t>
            </a:r>
            <a:r>
              <a:rPr lang="en-US" sz="2400" b="1" dirty="0">
                <a:latin typeface="Consolas" panose="020B0609020204030204" pitchFamily="49" charset="0"/>
              </a:rPr>
              <a:t>h</a:t>
            </a:r>
            <a:r>
              <a:rPr lang="en-US" sz="2400" dirty="0"/>
              <a:t> </a:t>
            </a:r>
            <a:r>
              <a:rPr lang="ru-RU" sz="2400" dirty="0"/>
              <a:t>раскладывает исходные ключи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ru-RU" sz="2400" dirty="0"/>
              <a:t>по </a:t>
            </a:r>
            <a:r>
              <a:rPr lang="ru-RU" sz="2400" b="1" dirty="0"/>
              <a:t>корзинам</a:t>
            </a:r>
            <a:r>
              <a:rPr lang="ru-RU" sz="2400" dirty="0"/>
              <a:t> (англ. </a:t>
            </a:r>
            <a:r>
              <a:rPr lang="ru-RU" sz="2400" dirty="0" err="1"/>
              <a:t>bins</a:t>
            </a:r>
            <a:r>
              <a:rPr lang="ru-RU" sz="2400" dirty="0"/>
              <a:t>, </a:t>
            </a:r>
            <a:r>
              <a:rPr lang="ru-RU" sz="2400" dirty="0" err="1"/>
              <a:t>buckets</a:t>
            </a:r>
            <a:r>
              <a:rPr lang="ru-RU" sz="2400" dirty="0"/>
              <a:t>) или </a:t>
            </a:r>
            <a:r>
              <a:rPr lang="ru-RU" sz="2400" b="1" dirty="0"/>
              <a:t>слотам</a:t>
            </a:r>
            <a:r>
              <a:rPr lang="ru-RU" sz="2400" dirty="0"/>
              <a:t> (англ. </a:t>
            </a:r>
            <a:r>
              <a:rPr lang="ru-RU" sz="2400" dirty="0" err="1"/>
              <a:t>slots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r>
              <a:rPr lang="ru-RU" sz="2400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88690" y="1304219"/>
            <a:ext cx="4902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ключ </a:t>
            </a:r>
            <a:r>
              <a:rPr lang="en-US" sz="2400" b="1" dirty="0">
                <a:latin typeface="Consolas" panose="020B0609020204030204" pitchFamily="49" charset="0"/>
              </a:rPr>
              <a:t>x </a:t>
            </a:r>
            <a:r>
              <a:rPr lang="ru-RU" sz="2400" dirty="0"/>
              <a:t>попадает в корзину с номером, равным </a:t>
            </a:r>
            <a:r>
              <a:rPr lang="ru-RU" sz="2400" dirty="0" err="1"/>
              <a:t>хеш</a:t>
            </a:r>
            <a:r>
              <a:rPr lang="ru-RU" sz="2400" dirty="0"/>
              <a:t>-значению</a:t>
            </a:r>
            <a:r>
              <a:rPr lang="en-US" sz="2400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h(x)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89597" y="2974370"/>
            <a:ext cx="5156631" cy="156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для хранения элементов с одинаковыми </a:t>
            </a:r>
            <a:r>
              <a:rPr lang="ru-RU" sz="2400" dirty="0" err="1"/>
              <a:t>хеш</a:t>
            </a:r>
            <a:r>
              <a:rPr lang="ru-RU" sz="2400" dirty="0"/>
              <a:t>-значениями внутри одной корзины можно использовать связные списки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883" y="5168677"/>
            <a:ext cx="11956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 верхнем уровне организуется массив размера </a:t>
            </a:r>
            <a:r>
              <a:rPr lang="ru-RU" sz="2400" b="1" dirty="0">
                <a:latin typeface="Consolas" panose="020B0609020204030204" pitchFamily="49" charset="0"/>
              </a:rPr>
              <a:t>M</a:t>
            </a:r>
            <a:r>
              <a:rPr lang="ru-RU" sz="2400" dirty="0"/>
              <a:t> — по числу различных значений хеш-функции, каждый элемент которого — это односвязный список, состоящий из ключей, имеющих конкретное хеш-значение. Возникают цепочки ключей, из-за чего метод и получил название метода</a:t>
            </a:r>
            <a:r>
              <a:rPr lang="en-US" sz="2400" dirty="0"/>
              <a:t> </a:t>
            </a:r>
            <a:r>
              <a:rPr lang="ru-RU" sz="2400" dirty="0"/>
              <a:t>цепочек.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643EFF19-D199-4F86-A084-70C24A3D9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799537"/>
                  </p:ext>
                </p:extLst>
              </p:nvPr>
            </p:nvGraphicFramePr>
            <p:xfrm>
              <a:off x="0" y="1163706"/>
              <a:ext cx="6864252" cy="3995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9748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3347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onsolas" panose="020B0609020204030204" pitchFamily="49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=…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BY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3110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M-1</a:t>
                          </a:r>
                          <a:endParaRPr lang="ru-BY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643EFF19-D199-4F86-A084-70C24A3D9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799537"/>
                  </p:ext>
                </p:extLst>
              </p:nvPr>
            </p:nvGraphicFramePr>
            <p:xfrm>
              <a:off x="0" y="1163706"/>
              <a:ext cx="6864252" cy="3995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9748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38750" r="-21016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8235" t="-538750" r="-600000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7059" t="-538750" r="-401176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25882" t="-538750" r="-2353" b="-19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3110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M-1</a:t>
                          </a:r>
                          <a:endParaRPr lang="ru-BY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66BAD8E-3F06-4426-A049-09E64A68C065}"/>
              </a:ext>
            </a:extLst>
          </p:cNvPr>
          <p:cNvCxnSpPr>
            <a:cxnSpLocks/>
          </p:cNvCxnSpPr>
          <p:nvPr/>
        </p:nvCxnSpPr>
        <p:spPr>
          <a:xfrm>
            <a:off x="3739686" y="2065932"/>
            <a:ext cx="507021" cy="665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DAE1B6-F2E0-4E17-9B89-C42ECBB409F1}"/>
              </a:ext>
            </a:extLst>
          </p:cNvPr>
          <p:cNvCxnSpPr>
            <a:cxnSpLocks/>
          </p:cNvCxnSpPr>
          <p:nvPr/>
        </p:nvCxnSpPr>
        <p:spPr>
          <a:xfrm>
            <a:off x="5848042" y="4009297"/>
            <a:ext cx="495916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823305D-3942-4E1F-9280-F7E9F6647E0F}"/>
              </a:ext>
            </a:extLst>
          </p:cNvPr>
          <p:cNvCxnSpPr>
            <a:cxnSpLocks/>
          </p:cNvCxnSpPr>
          <p:nvPr/>
        </p:nvCxnSpPr>
        <p:spPr>
          <a:xfrm flipV="1">
            <a:off x="2739206" y="3997726"/>
            <a:ext cx="507021" cy="1157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C927118-FE08-43B5-B887-56005043C280}"/>
              </a:ext>
            </a:extLst>
          </p:cNvPr>
          <p:cNvCxnSpPr>
            <a:cxnSpLocks/>
          </p:cNvCxnSpPr>
          <p:nvPr/>
        </p:nvCxnSpPr>
        <p:spPr>
          <a:xfrm>
            <a:off x="2739206" y="2065932"/>
            <a:ext cx="50702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9A8A161-2227-42F3-87A4-B845C3FAEE5E}"/>
              </a:ext>
            </a:extLst>
          </p:cNvPr>
          <p:cNvCxnSpPr>
            <a:cxnSpLocks/>
          </p:cNvCxnSpPr>
          <p:nvPr/>
        </p:nvCxnSpPr>
        <p:spPr>
          <a:xfrm flipV="1">
            <a:off x="3739686" y="4009297"/>
            <a:ext cx="550960" cy="766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9E4A2AF-BDE9-4BBB-AAB9-E36CB2875E10}"/>
              </a:ext>
            </a:extLst>
          </p:cNvPr>
          <p:cNvCxnSpPr>
            <a:cxnSpLocks/>
          </p:cNvCxnSpPr>
          <p:nvPr/>
        </p:nvCxnSpPr>
        <p:spPr>
          <a:xfrm>
            <a:off x="4797310" y="3997726"/>
            <a:ext cx="472667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вставки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7421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80697" y="355295"/>
            <a:ext cx="7673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Сначала вычисляется </a:t>
            </a:r>
            <a:r>
              <a:rPr lang="ru-RU" sz="2000" b="1" dirty="0" err="1"/>
              <a:t>хеш</a:t>
            </a:r>
            <a:r>
              <a:rPr lang="ru-RU" sz="2000" b="1" dirty="0"/>
              <a:t>-значение h(x) для ключа x</a:t>
            </a:r>
            <a:r>
              <a:rPr lang="ru-RU" sz="2000" dirty="0"/>
              <a:t>, а затем происходит обращение к соответствующему связному списку.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363301" y="1359579"/>
            <a:ext cx="7583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Если НЕ </a:t>
            </a:r>
            <a:r>
              <a:rPr lang="ru-RU" sz="2000" b="1" cap="all" dirty="0"/>
              <a:t>стоит задача проверять, присутствует элемент x в таблице или нет</a:t>
            </a:r>
            <a:r>
              <a:rPr lang="ru-RU" sz="2000" dirty="0"/>
              <a:t>, то операция вставки может быть реализована за константное время: всегда можно добавить элемент в начало списка, и не нужно идти по всему связному списку.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34082" y="2836791"/>
            <a:ext cx="74880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Если требуется поддерживать УНИКАЛЬНОСТЬ ЭЛЕМЕНТОВ</a:t>
            </a:r>
            <a:r>
              <a:rPr lang="ru-RU" sz="2000" dirty="0"/>
              <a:t>, то сначала надо проверить, есть элемент x в таблице или нет, и добавлять только уникальные элементы. Поэтому операция вставки вначале выполняет проход по списку, и на это расходуется время, пропорциональное длине соответствующей цепочки.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E6C765F8-1B6E-48CB-BD05-A0869093B9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735775"/>
                  </p:ext>
                </p:extLst>
              </p:nvPr>
            </p:nvGraphicFramePr>
            <p:xfrm>
              <a:off x="-2880" y="1940350"/>
              <a:ext cx="4264842" cy="4275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44030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E6C765F8-1B6E-48CB-BD05-A0869093B9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735775"/>
                  </p:ext>
                </p:extLst>
              </p:nvPr>
            </p:nvGraphicFramePr>
            <p:xfrm>
              <a:off x="-2880" y="1940350"/>
              <a:ext cx="4264842" cy="4275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099" t="-497468" r="-607042" b="-29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4507" t="-497468" r="-405634" b="-29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7324" t="-497468" r="-2817" b="-2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EB6B28A-C993-445E-A27A-A8EAB024FCA2}"/>
              </a:ext>
            </a:extLst>
          </p:cNvPr>
          <p:cNvCxnSpPr>
            <a:cxnSpLocks/>
          </p:cNvCxnSpPr>
          <p:nvPr/>
        </p:nvCxnSpPr>
        <p:spPr>
          <a:xfrm>
            <a:off x="1646863" y="2708374"/>
            <a:ext cx="42508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2119133-1C14-4A13-BB4C-55BAAB9305D0}"/>
              </a:ext>
            </a:extLst>
          </p:cNvPr>
          <p:cNvCxnSpPr>
            <a:cxnSpLocks/>
          </p:cNvCxnSpPr>
          <p:nvPr/>
        </p:nvCxnSpPr>
        <p:spPr>
          <a:xfrm>
            <a:off x="3380522" y="4581931"/>
            <a:ext cx="408220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F032146-C6CE-443C-952B-D9E8487ED14E}"/>
              </a:ext>
            </a:extLst>
          </p:cNvPr>
          <p:cNvCxnSpPr>
            <a:cxnSpLocks/>
          </p:cNvCxnSpPr>
          <p:nvPr/>
        </p:nvCxnSpPr>
        <p:spPr>
          <a:xfrm>
            <a:off x="772803" y="4597806"/>
            <a:ext cx="429698" cy="1456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2E6D09C-95C6-4EA4-85C9-A3E681FB9B6F}"/>
              </a:ext>
            </a:extLst>
          </p:cNvPr>
          <p:cNvCxnSpPr>
            <a:cxnSpLocks/>
          </p:cNvCxnSpPr>
          <p:nvPr/>
        </p:nvCxnSpPr>
        <p:spPr>
          <a:xfrm>
            <a:off x="2516308" y="2702490"/>
            <a:ext cx="438660" cy="588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7BEA756-A1AA-4CAA-8BC4-F6F800AA82EE}"/>
              </a:ext>
            </a:extLst>
          </p:cNvPr>
          <p:cNvCxnSpPr>
            <a:cxnSpLocks/>
          </p:cNvCxnSpPr>
          <p:nvPr/>
        </p:nvCxnSpPr>
        <p:spPr>
          <a:xfrm flipV="1">
            <a:off x="1657368" y="4581931"/>
            <a:ext cx="427617" cy="728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4B6327C-FDDB-4032-A55A-A94373F1E61A}"/>
              </a:ext>
            </a:extLst>
          </p:cNvPr>
          <p:cNvCxnSpPr>
            <a:cxnSpLocks/>
          </p:cNvCxnSpPr>
          <p:nvPr/>
        </p:nvCxnSpPr>
        <p:spPr>
          <a:xfrm flipV="1">
            <a:off x="2520467" y="4560008"/>
            <a:ext cx="434501" cy="8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905427D-9E1E-4ABF-B88E-520130AD3891}"/>
              </a:ext>
            </a:extLst>
          </p:cNvPr>
          <p:cNvCxnSpPr>
            <a:cxnSpLocks/>
          </p:cNvCxnSpPr>
          <p:nvPr/>
        </p:nvCxnSpPr>
        <p:spPr>
          <a:xfrm>
            <a:off x="801922" y="2708374"/>
            <a:ext cx="400579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297254F-97C9-4047-BE82-0BF9AB40944A}"/>
              </a:ext>
            </a:extLst>
          </p:cNvPr>
          <p:cNvCxnSpPr>
            <a:cxnSpLocks/>
          </p:cNvCxnSpPr>
          <p:nvPr/>
        </p:nvCxnSpPr>
        <p:spPr>
          <a:xfrm>
            <a:off x="801922" y="6015498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0294D-B36F-443D-8CA6-200B4D480802}"/>
              </a:ext>
            </a:extLst>
          </p:cNvPr>
          <p:cNvSpPr txBox="1"/>
          <p:nvPr/>
        </p:nvSpPr>
        <p:spPr>
          <a:xfrm>
            <a:off x="4017723" y="4534881"/>
            <a:ext cx="79947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000" u="sng" dirty="0"/>
              <a:t>Поддерживать уникальность ключей удобно в силу ряда причин: 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можно легко отвечать на запросы о числе элементов в множестве</a:t>
            </a:r>
            <a:r>
              <a:rPr lang="en-US" sz="2000" dirty="0"/>
              <a:t>;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 меньше расход памяти (нередко на практике вставок выполняется много, но среди ключей мало различных)</a:t>
            </a:r>
            <a:r>
              <a:rPr lang="en-US" sz="2000" dirty="0"/>
              <a:t>;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 проще организовать удаление ключа. </a:t>
            </a:r>
            <a:endParaRPr lang="en-US" sz="2000" dirty="0"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8542026-95B2-4DBB-82BC-B685A57EAB87}"/>
              </a:ext>
            </a:extLst>
          </p:cNvPr>
          <p:cNvGrpSpPr/>
          <p:nvPr/>
        </p:nvGrpSpPr>
        <p:grpSpPr>
          <a:xfrm>
            <a:off x="205777" y="355295"/>
            <a:ext cx="3847528" cy="812288"/>
            <a:chOff x="311020" y="5579634"/>
            <a:chExt cx="3847528" cy="812288"/>
          </a:xfrm>
        </p:grpSpPr>
        <p:sp>
          <p:nvSpPr>
            <p:cNvPr id="9" name="TextBox 8"/>
            <p:cNvSpPr txBox="1"/>
            <p:nvPr/>
          </p:nvSpPr>
          <p:spPr>
            <a:xfrm>
              <a:off x="405625" y="5930257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h(x)=x mod 10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8EE6A0-C404-4113-9E25-EE604288698F}"/>
                </a:ext>
              </a:extLst>
            </p:cNvPr>
            <p:cNvSpPr txBox="1"/>
            <p:nvPr/>
          </p:nvSpPr>
          <p:spPr>
            <a:xfrm>
              <a:off x="311020" y="5579634"/>
              <a:ext cx="3847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K={21,1,89,5,61,55,45,15,99}</a:t>
              </a:r>
              <a:endParaRPr lang="ru-BY" sz="2400" b="1" dirty="0"/>
            </a:p>
          </p:txBody>
        </p:sp>
      </p:grp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64F7DE2-B49E-4F25-9F13-99908698E30F}"/>
              </a:ext>
            </a:extLst>
          </p:cNvPr>
          <p:cNvCxnSpPr>
            <a:cxnSpLocks/>
          </p:cNvCxnSpPr>
          <p:nvPr/>
        </p:nvCxnSpPr>
        <p:spPr>
          <a:xfrm>
            <a:off x="1642248" y="6042844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удаления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0966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32454" y="457353"/>
            <a:ext cx="7616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Вычисляем сначала хеш-значение для ключа </a:t>
            </a:r>
            <a:r>
              <a:rPr lang="en-US" sz="2400" dirty="0"/>
              <a:t>x</a:t>
            </a:r>
            <a:r>
              <a:rPr lang="ru-RU" sz="2400" dirty="0"/>
              <a:t>: </a:t>
            </a:r>
            <a:r>
              <a:rPr lang="en-US" sz="2400" dirty="0"/>
              <a:t>h(45)=5</a:t>
            </a:r>
            <a:r>
              <a:rPr lang="ru-RU" sz="2400" dirty="0"/>
              <a:t>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261730" y="2496753"/>
            <a:ext cx="7506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общем случае из односвязного списка удалить элемент из середины сложно. Однако в рассматриваемом случае, несмотря на то, что список односвязный удалять из него нетрудно:  </a:t>
            </a:r>
          </a:p>
          <a:p>
            <a:pPr marL="701675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 так как мы движемся слева направо, то  можем поддерживать указатель на текущий элемент и на предыдущий</a:t>
            </a:r>
            <a:r>
              <a:rPr lang="en-US" sz="2400" dirty="0"/>
              <a:t>; </a:t>
            </a:r>
            <a:endParaRPr lang="ru-RU" sz="2400" dirty="0"/>
          </a:p>
          <a:p>
            <a:pPr marL="701675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 при удалении указатель у предыдущего элемента перенаправляется на следующий элемент, а память из-под текущего элемента освобождается.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261730" y="1299127"/>
            <a:ext cx="7399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Затем выполняем  прохождение соответствующего списка в поиске элемента 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">
                <a:extLst>
                  <a:ext uri="{FF2B5EF4-FFF2-40B4-BE49-F238E27FC236}">
                    <a16:creationId xmlns:a16="http://schemas.microsoft.com/office/drawing/2014/main" id="{97C4F718-0414-403F-80BF-5429475CE0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3014"/>
                  </p:ext>
                </p:extLst>
              </p:nvPr>
            </p:nvGraphicFramePr>
            <p:xfrm>
              <a:off x="0" y="1544105"/>
              <a:ext cx="4264842" cy="43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44030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5085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">
                <a:extLst>
                  <a:ext uri="{FF2B5EF4-FFF2-40B4-BE49-F238E27FC236}">
                    <a16:creationId xmlns:a16="http://schemas.microsoft.com/office/drawing/2014/main" id="{97C4F718-0414-403F-80BF-5429475CE0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3014"/>
                  </p:ext>
                </p:extLst>
              </p:nvPr>
            </p:nvGraphicFramePr>
            <p:xfrm>
              <a:off x="0" y="1544105"/>
              <a:ext cx="4264842" cy="43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5085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099" t="-473494" r="-605634" b="-2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6389" t="-473494" r="-398611" b="-2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5915" t="-473494" r="-2817" b="-280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063A100-DBCE-4182-9255-D38B523A59E3}"/>
              </a:ext>
            </a:extLst>
          </p:cNvPr>
          <p:cNvCxnSpPr>
            <a:cxnSpLocks/>
          </p:cNvCxnSpPr>
          <p:nvPr/>
        </p:nvCxnSpPr>
        <p:spPr>
          <a:xfrm>
            <a:off x="1649743" y="2312129"/>
            <a:ext cx="42508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88630DD-4E38-4F41-A1D1-EF157B2B2E65}"/>
              </a:ext>
            </a:extLst>
          </p:cNvPr>
          <p:cNvCxnSpPr>
            <a:cxnSpLocks/>
          </p:cNvCxnSpPr>
          <p:nvPr/>
        </p:nvCxnSpPr>
        <p:spPr>
          <a:xfrm>
            <a:off x="3383402" y="4260799"/>
            <a:ext cx="408220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32CE2F7-3882-4565-9A5D-298344EC880F}"/>
              </a:ext>
            </a:extLst>
          </p:cNvPr>
          <p:cNvCxnSpPr>
            <a:cxnSpLocks/>
          </p:cNvCxnSpPr>
          <p:nvPr/>
        </p:nvCxnSpPr>
        <p:spPr>
          <a:xfrm>
            <a:off x="775683" y="4238954"/>
            <a:ext cx="429698" cy="1456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7E9DE28-181A-4266-9FEC-26786C1F5F46}"/>
              </a:ext>
            </a:extLst>
          </p:cNvPr>
          <p:cNvCxnSpPr>
            <a:cxnSpLocks/>
          </p:cNvCxnSpPr>
          <p:nvPr/>
        </p:nvCxnSpPr>
        <p:spPr>
          <a:xfrm>
            <a:off x="2519188" y="2306245"/>
            <a:ext cx="438660" cy="588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B30B91B-9FAF-4FF2-97C9-1D2101D09AF9}"/>
              </a:ext>
            </a:extLst>
          </p:cNvPr>
          <p:cNvCxnSpPr>
            <a:cxnSpLocks/>
          </p:cNvCxnSpPr>
          <p:nvPr/>
        </p:nvCxnSpPr>
        <p:spPr>
          <a:xfrm flipV="1">
            <a:off x="1669355" y="4253517"/>
            <a:ext cx="427617" cy="728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599F471-E27F-4A96-A822-F013D9165527}"/>
              </a:ext>
            </a:extLst>
          </p:cNvPr>
          <p:cNvCxnSpPr>
            <a:cxnSpLocks/>
          </p:cNvCxnSpPr>
          <p:nvPr/>
        </p:nvCxnSpPr>
        <p:spPr>
          <a:xfrm flipV="1">
            <a:off x="2523347" y="4260799"/>
            <a:ext cx="434501" cy="8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22A63BA-C6EE-44D7-B924-11FA666E6247}"/>
              </a:ext>
            </a:extLst>
          </p:cNvPr>
          <p:cNvCxnSpPr>
            <a:cxnSpLocks/>
          </p:cNvCxnSpPr>
          <p:nvPr/>
        </p:nvCxnSpPr>
        <p:spPr>
          <a:xfrm>
            <a:off x="804802" y="2312129"/>
            <a:ext cx="400579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41AAC436-4EE3-42E5-9CCF-42D6FAA45537}"/>
              </a:ext>
            </a:extLst>
          </p:cNvPr>
          <p:cNvCxnSpPr>
            <a:cxnSpLocks/>
          </p:cNvCxnSpPr>
          <p:nvPr/>
        </p:nvCxnSpPr>
        <p:spPr>
          <a:xfrm>
            <a:off x="804802" y="5631779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596A15C-FD28-4055-BFBD-85D3C7A01862}"/>
              </a:ext>
            </a:extLst>
          </p:cNvPr>
          <p:cNvCxnSpPr>
            <a:cxnSpLocks/>
          </p:cNvCxnSpPr>
          <p:nvPr/>
        </p:nvCxnSpPr>
        <p:spPr>
          <a:xfrm>
            <a:off x="1649743" y="5631779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896B1C3-CDCD-4CC2-991F-B9B9F0056E2C}"/>
              </a:ext>
            </a:extLst>
          </p:cNvPr>
          <p:cNvGrpSpPr/>
          <p:nvPr/>
        </p:nvGrpSpPr>
        <p:grpSpPr>
          <a:xfrm>
            <a:off x="243472" y="322194"/>
            <a:ext cx="2393604" cy="841802"/>
            <a:chOff x="253704" y="5623897"/>
            <a:chExt cx="2393604" cy="84180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A4A62D-59EC-48E8-A00D-2D8ABA14EF3A}"/>
                </a:ext>
              </a:extLst>
            </p:cNvPr>
            <p:cNvSpPr txBox="1"/>
            <p:nvPr/>
          </p:nvSpPr>
          <p:spPr>
            <a:xfrm>
              <a:off x="253704" y="5623897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h(x)=x mod 10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989577-3416-4C7A-B2B2-064B9E69D6DF}"/>
                </a:ext>
              </a:extLst>
            </p:cNvPr>
            <p:cNvSpPr txBox="1"/>
            <p:nvPr/>
          </p:nvSpPr>
          <p:spPr>
            <a:xfrm>
              <a:off x="253704" y="6004034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x=45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7" name="Дуга 56">
            <a:extLst>
              <a:ext uri="{FF2B5EF4-FFF2-40B4-BE49-F238E27FC236}">
                <a16:creationId xmlns:a16="http://schemas.microsoft.com/office/drawing/2014/main" id="{B1BFA145-A58E-4D04-AF89-7E0E3D028948}"/>
              </a:ext>
            </a:extLst>
          </p:cNvPr>
          <p:cNvSpPr/>
          <p:nvPr/>
        </p:nvSpPr>
        <p:spPr>
          <a:xfrm rot="8376574">
            <a:off x="2539260" y="3674838"/>
            <a:ext cx="1326116" cy="1128231"/>
          </a:xfrm>
          <a:prstGeom prst="arc">
            <a:avLst>
              <a:gd name="adj1" fmla="val 13779081"/>
              <a:gd name="adj2" fmla="val 2042068"/>
            </a:avLst>
          </a:prstGeom>
          <a:ln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562A8AA-1719-4989-8122-60F967697F53}"/>
              </a:ext>
            </a:extLst>
          </p:cNvPr>
          <p:cNvCxnSpPr>
            <a:cxnSpLocks/>
          </p:cNvCxnSpPr>
          <p:nvPr/>
        </p:nvCxnSpPr>
        <p:spPr>
          <a:xfrm>
            <a:off x="2638995" y="4147664"/>
            <a:ext cx="235741" cy="24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3DFA605-7318-41C6-84A5-70362BB0F3E6}"/>
              </a:ext>
            </a:extLst>
          </p:cNvPr>
          <p:cNvCxnSpPr>
            <a:cxnSpLocks/>
          </p:cNvCxnSpPr>
          <p:nvPr/>
        </p:nvCxnSpPr>
        <p:spPr>
          <a:xfrm>
            <a:off x="3439048" y="4139841"/>
            <a:ext cx="235741" cy="24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8048" y="368974"/>
            <a:ext cx="11495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Таким образом, производительность всей конструкции связана с таким параметром, как длина цепочки.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1294" y="1443840"/>
                <a:ext cx="114959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ru-RU" sz="2400" dirty="0"/>
                  <a:t>– длины цепочек (для каждого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-значения длина цепочки своя). 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4" y="1443840"/>
                <a:ext cx="11495903" cy="830997"/>
              </a:xfrm>
              <a:prstGeom prst="rect">
                <a:avLst/>
              </a:prstGeom>
              <a:blipFill>
                <a:blip r:embed="rId2"/>
                <a:stretch>
                  <a:fillRect l="-795" t="-5882" r="-6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2902" y="2359375"/>
                <a:ext cx="114959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Каждая из базовых операций с ключом </a:t>
                </a:r>
                <a:r>
                  <a:rPr lang="ru-RU" sz="2400" b="1" dirty="0">
                    <a:latin typeface="Consolas" panose="020B0609020204030204" pitchFamily="49" charset="0"/>
                  </a:rPr>
                  <a:t>x</a:t>
                </a:r>
                <a:r>
                  <a:rPr lang="ru-RU" sz="2400" dirty="0"/>
                  <a:t> требует времени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— длина цепочки, в которую попадает ключ </a:t>
                </a:r>
                <a:r>
                  <a:rPr lang="ru-RU" sz="2400" b="1" dirty="0">
                    <a:latin typeface="Consolas" panose="020B0609020204030204" pitchFamily="49" charset="0"/>
                  </a:rPr>
                  <a:t>x</a:t>
                </a:r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2" y="2359375"/>
                <a:ext cx="11495903" cy="830997"/>
              </a:xfrm>
              <a:prstGeom prst="rect">
                <a:avLst/>
              </a:prstGeom>
              <a:blipFill>
                <a:blip r:embed="rId3"/>
                <a:stretch>
                  <a:fillRect l="-84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22649" y="3639370"/>
            <a:ext cx="10556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ВНИМАНИЕ </a:t>
            </a:r>
          </a:p>
          <a:p>
            <a:pPr lvl="1" algn="just"/>
            <a:r>
              <a:rPr lang="ru-RU" sz="2400" dirty="0"/>
              <a:t>Даже если цепочка имеет нулевую длину, то требуется выделить  время на то, чтобы вычислить </a:t>
            </a:r>
            <a:r>
              <a:rPr lang="ru-RU" sz="2400" dirty="0" err="1"/>
              <a:t>хеш</a:t>
            </a:r>
            <a:r>
              <a:rPr lang="ru-RU" sz="2400" dirty="0"/>
              <a:t>-значение (мы полагаем, что хеш-функция от ключа вычисляется за константу) и обратиться к соответствующей цепочке.</a:t>
            </a:r>
          </a:p>
        </p:txBody>
      </p:sp>
    </p:spTree>
    <p:extLst>
      <p:ext uri="{BB962C8B-B14F-4D97-AF65-F5344CB8AC3E}">
        <p14:creationId xmlns:p14="http://schemas.microsoft.com/office/powerpoint/2010/main" val="6223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 txBox="1">
            <a:spLocks/>
          </p:cNvSpPr>
          <p:nvPr/>
        </p:nvSpPr>
        <p:spPr>
          <a:xfrm>
            <a:off x="330741" y="129072"/>
            <a:ext cx="3477688" cy="5185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u="sng" dirty="0"/>
          </a:p>
        </p:txBody>
      </p:sp>
      <p:sp>
        <p:nvSpPr>
          <p:cNvPr id="4" name="Объект 3"/>
          <p:cNvSpPr txBox="1">
            <a:spLocks/>
          </p:cNvSpPr>
          <p:nvPr/>
        </p:nvSpPr>
        <p:spPr>
          <a:xfrm>
            <a:off x="8927184" y="0"/>
            <a:ext cx="3264816" cy="142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ru-RU" sz="1600" u="sng" dirty="0"/>
              <a:t>Словарные операции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5" name="Текст 4"/>
          <p:cNvSpPr txBox="1">
            <a:spLocks/>
          </p:cNvSpPr>
          <p:nvPr/>
        </p:nvSpPr>
        <p:spPr>
          <a:xfrm>
            <a:off x="2504388" y="923275"/>
            <a:ext cx="6843858" cy="1011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Структуры данных </a:t>
            </a:r>
          </a:p>
          <a:p>
            <a:pPr marL="0" indent="0" algn="ctr">
              <a:buNone/>
            </a:pPr>
            <a:r>
              <a:rPr lang="ru-RU" dirty="0"/>
              <a:t>для выполнения словарных операций</a:t>
            </a:r>
          </a:p>
        </p:txBody>
      </p:sp>
      <p:sp>
        <p:nvSpPr>
          <p:cNvPr id="6" name="Объект 5"/>
          <p:cNvSpPr txBox="1">
            <a:spLocks/>
          </p:cNvSpPr>
          <p:nvPr/>
        </p:nvSpPr>
        <p:spPr>
          <a:xfrm>
            <a:off x="3914350" y="2306936"/>
            <a:ext cx="5183188" cy="1672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поисковые деревья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02300" y="40507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Существуют интересные гибриды, находящиеся посередине между деревьями поиска и хеш-таблицами, которые реализуют концепцию упорядоченного множества. Это всевозможные деревья </a:t>
            </a:r>
            <a:r>
              <a:rPr lang="ru-RU" dirty="0">
                <a:solidFill>
                  <a:srgbClr val="7030A0"/>
                </a:solidFill>
              </a:rPr>
              <a:t>Ван </a:t>
            </a:r>
            <a:r>
              <a:rPr lang="ru-RU" dirty="0" err="1">
                <a:solidFill>
                  <a:srgbClr val="7030A0"/>
                </a:solidFill>
              </a:rPr>
              <a:t>Эмде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Боасса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/>
              <a:t>(</a:t>
            </a:r>
            <a:r>
              <a:rPr lang="ru-RU" dirty="0" err="1"/>
              <a:t>Van</a:t>
            </a:r>
            <a:r>
              <a:rPr lang="ru-RU" dirty="0"/>
              <a:t> </a:t>
            </a:r>
            <a:r>
              <a:rPr lang="ru-RU" dirty="0" err="1"/>
              <a:t>Emde</a:t>
            </a:r>
            <a:r>
              <a:rPr lang="ru-RU" dirty="0"/>
              <a:t> </a:t>
            </a:r>
            <a:r>
              <a:rPr lang="ru-RU" dirty="0" err="1"/>
              <a:t>Boas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), </a:t>
            </a:r>
            <a:r>
              <a:rPr lang="ru-RU" dirty="0">
                <a:solidFill>
                  <a:srgbClr val="7030A0"/>
                </a:solidFill>
              </a:rPr>
              <a:t>X-</a:t>
            </a:r>
            <a:r>
              <a:rPr lang="ru-RU" dirty="0" err="1">
                <a:solidFill>
                  <a:srgbClr val="7030A0"/>
                </a:solidFill>
              </a:rPr>
              <a:t>fas</a:t>
            </a:r>
            <a:r>
              <a:rPr lang="ru-RU" dirty="0" err="1"/>
              <a:t>t</a:t>
            </a:r>
            <a:r>
              <a:rPr lang="ru-RU" dirty="0"/>
              <a:t>-, </a:t>
            </a:r>
            <a:r>
              <a:rPr lang="ru-RU" dirty="0">
                <a:solidFill>
                  <a:srgbClr val="7030A0"/>
                </a:solidFill>
              </a:rPr>
              <a:t>Y-</a:t>
            </a:r>
            <a:r>
              <a:rPr lang="ru-RU" dirty="0" err="1">
                <a:solidFill>
                  <a:srgbClr val="7030A0"/>
                </a:solidFill>
              </a:rPr>
              <a:t>fast</a:t>
            </a:r>
            <a:r>
              <a:rPr lang="ru-RU" dirty="0"/>
              <a:t>- и </a:t>
            </a:r>
            <a:r>
              <a:rPr lang="ru-RU" dirty="0" err="1">
                <a:solidFill>
                  <a:srgbClr val="7030A0"/>
                </a:solidFill>
              </a:rPr>
              <a:t>Fusio</a:t>
            </a:r>
            <a:r>
              <a:rPr lang="ru-RU" dirty="0" err="1"/>
              <a:t>n</a:t>
            </a:r>
            <a:r>
              <a:rPr lang="ru-RU" dirty="0"/>
              <a:t>-деревья, у которых в оценках временной сложности появляется двойной логарифм.</a:t>
            </a:r>
          </a:p>
        </p:txBody>
      </p:sp>
    </p:spTree>
    <p:extLst>
      <p:ext uri="{BB962C8B-B14F-4D97-AF65-F5344CB8AC3E}">
        <p14:creationId xmlns:p14="http://schemas.microsoft.com/office/powerpoint/2010/main" val="209922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4368" y="2271608"/>
            <a:ext cx="10063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Разрешение коллизий </a:t>
            </a:r>
            <a:r>
              <a:rPr lang="ru-RU" sz="3200" b="1" dirty="0"/>
              <a:t>методом</a:t>
            </a:r>
            <a:r>
              <a:rPr lang="ru-RU" sz="3200" dirty="0"/>
              <a:t> </a:t>
            </a:r>
            <a:r>
              <a:rPr lang="ru-RU" sz="3200" b="1" dirty="0"/>
              <a:t>открытой адресации</a:t>
            </a:r>
          </a:p>
          <a:p>
            <a:pPr algn="ctr"/>
            <a:r>
              <a:rPr lang="ru-RU" sz="3200" b="1" dirty="0"/>
              <a:t> </a:t>
            </a:r>
            <a:r>
              <a:rPr lang="ru-RU" sz="3200" dirty="0"/>
              <a:t>(англ. </a:t>
            </a:r>
            <a:r>
              <a:rPr lang="en-US" sz="3200" dirty="0"/>
              <a:t>open addressing)</a:t>
            </a:r>
            <a:r>
              <a:rPr lang="ru-RU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98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45477" y="810758"/>
            <a:ext cx="11746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линейном массиве хранятся непосредственно ключи, а не заголовки связных списков.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33575"/>
              </p:ext>
            </p:extLst>
          </p:nvPr>
        </p:nvGraphicFramePr>
        <p:xfrm>
          <a:off x="2172677" y="1752879"/>
          <a:ext cx="7299569" cy="138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4453"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4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F6BBEF-D955-4310-9FB5-7F2D09664AEA}"/>
              </a:ext>
            </a:extLst>
          </p:cNvPr>
          <p:cNvSpPr/>
          <p:nvPr/>
        </p:nvSpPr>
        <p:spPr>
          <a:xfrm>
            <a:off x="445477" y="3898016"/>
            <a:ext cx="1059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каждой ячейке массива разрешено хранить только один элемент.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F03BF-8290-494A-B42E-C90B47ED9C52}"/>
              </a:ext>
            </a:extLst>
          </p:cNvPr>
          <p:cNvSpPr txBox="1"/>
          <p:nvPr/>
        </p:nvSpPr>
        <p:spPr>
          <a:xfrm>
            <a:off x="445477" y="4740719"/>
            <a:ext cx="6131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Что делать, если произошла коллизия?</a:t>
            </a:r>
          </a:p>
        </p:txBody>
      </p:sp>
    </p:spTree>
    <p:extLst>
      <p:ext uri="{BB962C8B-B14F-4D97-AF65-F5344CB8AC3E}">
        <p14:creationId xmlns:p14="http://schemas.microsoft.com/office/powerpoint/2010/main" val="29151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440" y="749251"/>
            <a:ext cx="73871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Последовательность проб </a:t>
            </a:r>
          </a:p>
          <a:p>
            <a:pPr algn="ctr"/>
            <a:r>
              <a:rPr lang="ru-RU" sz="2400" dirty="0"/>
              <a:t>(англ. </a:t>
            </a:r>
            <a:r>
              <a:rPr lang="ru-RU" sz="2400" dirty="0" err="1"/>
              <a:t>probe</a:t>
            </a:r>
            <a:r>
              <a:rPr lang="ru-RU" sz="2400" dirty="0"/>
              <a:t> </a:t>
            </a:r>
            <a:r>
              <a:rPr lang="ru-RU" sz="2400" dirty="0" err="1"/>
              <a:t>sequence</a:t>
            </a:r>
            <a:r>
              <a:rPr lang="ru-RU" sz="2400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83092" y="1798083"/>
            <a:ext cx="11119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Обозначим через </a:t>
            </a:r>
            <a:r>
              <a:rPr lang="ru-RU" sz="2400" b="1" dirty="0">
                <a:latin typeface="Consolas" panose="020B0609020204030204" pitchFamily="49" charset="0"/>
              </a:rPr>
              <a:t>h(</a:t>
            </a:r>
            <a:r>
              <a:rPr lang="ru-RU" sz="2400" b="1" dirty="0" err="1">
                <a:latin typeface="Consolas" panose="020B0609020204030204" pitchFamily="49" charset="0"/>
              </a:rPr>
              <a:t>x,i</a:t>
            </a:r>
            <a:r>
              <a:rPr lang="ru-RU" sz="2400" b="1" dirty="0">
                <a:latin typeface="Consolas" panose="020B0609020204030204" pitchFamily="49" charset="0"/>
              </a:rPr>
              <a:t>)</a:t>
            </a:r>
            <a:r>
              <a:rPr lang="ru-RU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номер ячейки в массиве, к которой следует обращаться на </a:t>
            </a:r>
            <a:r>
              <a:rPr lang="ru-RU" sz="2400" b="1" dirty="0">
                <a:latin typeface="Consolas" panose="020B0609020204030204" pitchFamily="49" charset="0"/>
              </a:rPr>
              <a:t>i</a:t>
            </a:r>
            <a:r>
              <a:rPr lang="ru-RU" sz="2400" dirty="0"/>
              <a:t>-й попытке при выполнении операций с ключом 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90599" y="4169757"/>
            <a:ext cx="1028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Последовательность проб для ключа 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/>
              <a:t> получается такой: </a:t>
            </a:r>
          </a:p>
          <a:p>
            <a:pPr lvl="1" algn="ctr"/>
            <a:r>
              <a:rPr lang="ru-RU" sz="2400" b="1" dirty="0">
                <a:latin typeface="Consolas" panose="020B0609020204030204" pitchFamily="49" charset="0"/>
              </a:rPr>
              <a:t>h(x,0), </a:t>
            </a:r>
          </a:p>
          <a:p>
            <a:pPr lvl="1" algn="ctr"/>
            <a:r>
              <a:rPr lang="ru-RU" sz="2400" b="1" dirty="0">
                <a:latin typeface="Consolas" panose="020B0609020204030204" pitchFamily="49" charset="0"/>
              </a:rPr>
              <a:t>h(x,1), </a:t>
            </a:r>
          </a:p>
          <a:p>
            <a:pPr lvl="1" algn="ctr"/>
            <a:r>
              <a:rPr lang="ru-RU" sz="2400" b="1" dirty="0">
                <a:latin typeface="Consolas" panose="020B0609020204030204" pitchFamily="49" charset="0"/>
              </a:rPr>
              <a:t>h(x,2), </a:t>
            </a:r>
          </a:p>
          <a:p>
            <a:pPr lvl="1" algn="ctr"/>
            <a:r>
              <a:rPr lang="ru-RU" sz="2400" b="1" dirty="0">
                <a:latin typeface="Consolas" panose="020B0609020204030204" pitchFamily="49" charset="0"/>
              </a:rPr>
              <a:t>...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9E334-9A5F-4A62-A610-04B06A11517F}"/>
              </a:ext>
            </a:extLst>
          </p:cNvPr>
          <p:cNvSpPr txBox="1"/>
          <p:nvPr/>
        </p:nvSpPr>
        <p:spPr>
          <a:xfrm>
            <a:off x="912399" y="3168586"/>
            <a:ext cx="10650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Будем нумеровать попытки с </a:t>
            </a:r>
            <a:r>
              <a:rPr lang="ru-RU" sz="2400" b="1" dirty="0">
                <a:latin typeface="Consolas" panose="020B0609020204030204" pitchFamily="49" charset="0"/>
              </a:rPr>
              <a:t>0</a:t>
            </a:r>
            <a:r>
              <a:rPr lang="ru-RU" sz="2400" b="1" dirty="0"/>
              <a:t> </a:t>
            </a:r>
            <a:r>
              <a:rPr lang="ru-RU" sz="2400" dirty="0"/>
              <a:t>для каждого вновь поступающего элемента. </a:t>
            </a:r>
          </a:p>
        </p:txBody>
      </p:sp>
    </p:spTree>
    <p:extLst>
      <p:ext uri="{BB962C8B-B14F-4D97-AF65-F5344CB8AC3E}">
        <p14:creationId xmlns:p14="http://schemas.microsoft.com/office/powerpoint/2010/main" val="2249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30691" y="736581"/>
            <a:ext cx="11119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успешной работы алгоритмов поиска последовательность проб должна быть такой, чтобы в результате </a:t>
            </a:r>
            <a:r>
              <a:rPr lang="ru-RU" sz="2400" b="1" dirty="0">
                <a:latin typeface="Consolas" panose="020B0609020204030204" pitchFamily="49" charset="0"/>
              </a:rPr>
              <a:t>M </a:t>
            </a:r>
            <a:r>
              <a:rPr lang="ru-RU" sz="2400" dirty="0"/>
              <a:t>проб все ячейки хеш-таблицы оказались просмотренными ровно по одному разу в каком-либо порядке: </a:t>
            </a:r>
          </a:p>
          <a:p>
            <a:pPr algn="just"/>
            <a:endParaRPr lang="en-US" sz="2400" dirty="0"/>
          </a:p>
          <a:p>
            <a:pPr algn="ctr"/>
            <a:r>
              <a:rPr lang="ru-RU" sz="2400" b="1" dirty="0">
                <a:latin typeface="Consolas" panose="020B0609020204030204" pitchFamily="49" charset="0"/>
              </a:rPr>
              <a:t>∀x ∈ K {h(</a:t>
            </a:r>
            <a:r>
              <a:rPr lang="ru-RU" sz="2400" b="1" dirty="0" err="1">
                <a:latin typeface="Consolas" panose="020B0609020204030204" pitchFamily="49" charset="0"/>
              </a:rPr>
              <a:t>x,i</a:t>
            </a:r>
            <a:r>
              <a:rPr lang="ru-RU" sz="2400" b="1" dirty="0">
                <a:latin typeface="Consolas" panose="020B0609020204030204" pitchFamily="49" charset="0"/>
              </a:rPr>
              <a:t>) | i = 0,1,...,M − 1} = {0,1,...,M − 1}.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59644" y="3198167"/>
            <a:ext cx="8252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Широко используются три вида последовательностей проб: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42174" y="3766639"/>
            <a:ext cx="1966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линейная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42173" y="4157386"/>
            <a:ext cx="2465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sz="2400" dirty="0"/>
              <a:t>квадратичная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36779" y="4548133"/>
            <a:ext cx="3691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sz="2400" dirty="0"/>
              <a:t>двойное хеширование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36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7100" y="326282"/>
            <a:ext cx="411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Линейное пробирование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9983" y="2672569"/>
            <a:ext cx="10588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2060" y="1718462"/>
            <a:ext cx="10983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Ячейки хеш-таблицы последовательно просматриваются с некоторым фиксированным интервалом c между ячейками: </a:t>
            </a:r>
          </a:p>
          <a:p>
            <a:pPr algn="just"/>
            <a:endParaRPr lang="ru-RU" sz="2400" dirty="0"/>
          </a:p>
          <a:p>
            <a:pPr algn="ctr"/>
            <a:r>
              <a:rPr lang="ru-RU" sz="2400" b="1" dirty="0">
                <a:latin typeface="Consolas" panose="020B0609020204030204" pitchFamily="49" charset="0"/>
              </a:rPr>
              <a:t>h(x, i) = (h′(x) + </a:t>
            </a:r>
            <a:r>
              <a:rPr lang="ru-RU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ru-RU" sz="2400" b="1" dirty="0" err="1">
                <a:latin typeface="Consolas" panose="020B0609020204030204" pitchFamily="49" charset="0"/>
              </a:rPr>
              <a:t>·i</a:t>
            </a:r>
            <a:r>
              <a:rPr lang="ru-RU" sz="2400" b="1" dirty="0">
                <a:latin typeface="Consolas" panose="020B0609020204030204" pitchFamily="49" charset="0"/>
              </a:rPr>
              <a:t>) </a:t>
            </a:r>
            <a:r>
              <a:rPr lang="ru-RU" sz="2400" b="1" dirty="0" err="1">
                <a:latin typeface="Consolas" panose="020B0609020204030204" pitchFamily="49" charset="0"/>
              </a:rPr>
              <a:t>mod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400" b="1" dirty="0">
                <a:latin typeface="Consolas" panose="020B0609020204030204" pitchFamily="49" charset="0"/>
              </a:rPr>
              <a:t>, </a:t>
            </a:r>
          </a:p>
          <a:p>
            <a:pPr algn="ctr"/>
            <a:endParaRPr lang="ru-RU" sz="2400" b="1" dirty="0"/>
          </a:p>
          <a:p>
            <a:r>
              <a:rPr lang="ru-RU" sz="2400" dirty="0"/>
              <a:t>где </a:t>
            </a:r>
            <a:r>
              <a:rPr lang="ru-RU" sz="2400" b="1" dirty="0">
                <a:latin typeface="Consolas" panose="020B0609020204030204" pitchFamily="49" charset="0"/>
              </a:rPr>
              <a:t>h′(x) </a:t>
            </a:r>
            <a:r>
              <a:rPr lang="ru-RU" sz="2400" dirty="0"/>
              <a:t>— некоторая хеш-функция. </a:t>
            </a:r>
          </a:p>
        </p:txBody>
      </p:sp>
    </p:spTree>
    <p:extLst>
      <p:ext uri="{BB962C8B-B14F-4D97-AF65-F5344CB8AC3E}">
        <p14:creationId xmlns:p14="http://schemas.microsoft.com/office/powerpoint/2010/main" val="215998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9528" y="369820"/>
            <a:ext cx="5061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 </a:t>
            </a:r>
            <a:r>
              <a:rPr lang="ru-RU" sz="2800" dirty="0">
                <a:latin typeface="Consolas" panose="020B0609020204030204" pitchFamily="49" charset="0"/>
              </a:rPr>
              <a:t>h(</a:t>
            </a:r>
            <a:r>
              <a:rPr lang="ru-RU" sz="2800" dirty="0" err="1">
                <a:latin typeface="Consolas" panose="020B0609020204030204" pitchFamily="49" charset="0"/>
              </a:rPr>
              <a:t>x,i</a:t>
            </a:r>
            <a:r>
              <a:rPr lang="ru-RU" sz="2800" dirty="0">
                <a:latin typeface="Consolas" panose="020B0609020204030204" pitchFamily="49" charset="0"/>
              </a:rPr>
              <a:t>)=(x+2·i) </a:t>
            </a:r>
            <a:r>
              <a:rPr lang="ru-RU" sz="2800" dirty="0" err="1">
                <a:latin typeface="Consolas" panose="020B0609020204030204" pitchFamily="49" charset="0"/>
              </a:rPr>
              <a:t>mod</a:t>
            </a:r>
            <a:r>
              <a:rPr lang="ru-RU" sz="2800" dirty="0">
                <a:latin typeface="Consolas" panose="020B0609020204030204" pitchFamily="49" charset="0"/>
              </a:rPr>
              <a:t> 10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2210" y="1443600"/>
            <a:ext cx="10375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dirty="0"/>
              <a:t>Например, при </a:t>
            </a:r>
            <a:r>
              <a:rPr lang="ru-RU" sz="2400" b="1" dirty="0"/>
              <a:t>x</a:t>
            </a:r>
            <a:r>
              <a:rPr lang="ru-RU" sz="2400" dirty="0"/>
              <a:t> = 5, подставляя </a:t>
            </a:r>
            <a:r>
              <a:rPr lang="ru-RU" sz="2400" dirty="0">
                <a:latin typeface="Consolas" panose="020B0609020204030204" pitchFamily="49" charset="0"/>
              </a:rPr>
              <a:t>i</a:t>
            </a:r>
            <a:r>
              <a:rPr lang="ru-RU" sz="2400" dirty="0"/>
              <a:t> от </a:t>
            </a:r>
            <a:r>
              <a:rPr lang="ru-RU" sz="2400" dirty="0">
                <a:latin typeface="Consolas" panose="020B0609020204030204" pitchFamily="49" charset="0"/>
              </a:rPr>
              <a:t>0</a:t>
            </a:r>
            <a:r>
              <a:rPr lang="ru-RU" sz="2400" dirty="0"/>
              <a:t> до </a:t>
            </a:r>
            <a:r>
              <a:rPr lang="ru-RU" sz="2400" dirty="0">
                <a:latin typeface="Consolas" panose="020B0609020204030204" pitchFamily="49" charset="0"/>
              </a:rPr>
              <a:t>9</a:t>
            </a:r>
            <a:r>
              <a:rPr lang="ru-RU" sz="2400" dirty="0"/>
              <a:t>, будем получать индексы: </a:t>
            </a:r>
          </a:p>
          <a:p>
            <a:pPr algn="ctr"/>
            <a:r>
              <a:rPr lang="ru-RU" sz="2400" dirty="0">
                <a:latin typeface="Consolas" panose="020B0609020204030204" pitchFamily="49" charset="0"/>
              </a:rPr>
              <a:t>5,7,9,1,3,5,7,9,1,3 </a:t>
            </a:r>
          </a:p>
          <a:p>
            <a:pPr lvl="1"/>
            <a:r>
              <a:rPr lang="ru-RU" sz="2400" dirty="0"/>
              <a:t>в результате чётные позиции </a:t>
            </a:r>
            <a:r>
              <a:rPr lang="ru-RU" sz="2400" dirty="0">
                <a:latin typeface="Consolas" panose="020B0609020204030204" pitchFamily="49" charset="0"/>
              </a:rPr>
              <a:t>оказываются</a:t>
            </a:r>
            <a:r>
              <a:rPr lang="ru-RU" sz="2400" dirty="0"/>
              <a:t> не посещены.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0193" y="390444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Функция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92210" y="4387627"/>
            <a:ext cx="10375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dirty="0"/>
              <a:t>Например, при x = 5, подставляя </a:t>
            </a:r>
            <a:r>
              <a:rPr lang="ru-RU" sz="2400" dirty="0">
                <a:latin typeface="Consolas" panose="020B0609020204030204" pitchFamily="49" charset="0"/>
              </a:rPr>
              <a:t>i</a:t>
            </a:r>
            <a:r>
              <a:rPr lang="ru-RU" sz="2400" dirty="0"/>
              <a:t> от </a:t>
            </a:r>
            <a:r>
              <a:rPr lang="ru-RU" sz="2400" dirty="0">
                <a:latin typeface="Consolas" panose="020B0609020204030204" pitchFamily="49" charset="0"/>
              </a:rPr>
              <a:t>0</a:t>
            </a:r>
            <a:r>
              <a:rPr lang="ru-RU" sz="2400" dirty="0"/>
              <a:t> до </a:t>
            </a:r>
            <a:r>
              <a:rPr lang="ru-RU" sz="2400" dirty="0">
                <a:latin typeface="Consolas" panose="020B0609020204030204" pitchFamily="49" charset="0"/>
              </a:rPr>
              <a:t>9</a:t>
            </a:r>
            <a:r>
              <a:rPr lang="ru-RU" sz="2400" dirty="0"/>
              <a:t>, будем получать индексы (каждый индекс возвращается один раз): </a:t>
            </a:r>
          </a:p>
          <a:p>
            <a:pPr algn="ctr"/>
            <a:r>
              <a:rPr lang="ru-RU" sz="2400" dirty="0">
                <a:latin typeface="Consolas" panose="020B0609020204030204" pitchFamily="49" charset="0"/>
              </a:rPr>
              <a:t>5,8,1,4,7,0,3,6,9,2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71011" y="3060396"/>
            <a:ext cx="4373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800" dirty="0">
                <a:latin typeface="Consolas" panose="020B0609020204030204" pitchFamily="49" charset="0"/>
              </a:rPr>
              <a:t>h(</a:t>
            </a:r>
            <a:r>
              <a:rPr lang="ru-RU" sz="2800" dirty="0" err="1">
                <a:latin typeface="Consolas" panose="020B0609020204030204" pitchFamily="49" charset="0"/>
              </a:rPr>
              <a:t>x,i</a:t>
            </a:r>
            <a:r>
              <a:rPr lang="ru-RU" sz="2800" dirty="0">
                <a:latin typeface="Consolas" panose="020B0609020204030204" pitchFamily="49" charset="0"/>
              </a:rPr>
              <a:t>)=(x+3·i) </a:t>
            </a:r>
            <a:r>
              <a:rPr lang="ru-RU" sz="2800" dirty="0" err="1">
                <a:latin typeface="Consolas" panose="020B0609020204030204" pitchFamily="49" charset="0"/>
              </a:rPr>
              <a:t>mod</a:t>
            </a:r>
            <a:r>
              <a:rPr lang="ru-RU" sz="2800" dirty="0">
                <a:latin typeface="Consolas" panose="020B0609020204030204" pitchFamily="49" charset="0"/>
              </a:rPr>
              <a:t> 10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2201" y="2894256"/>
            <a:ext cx="11528981" cy="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0DC3DC-C887-42E9-8486-90CFFEE2C6E4}"/>
              </a:ext>
            </a:extLst>
          </p:cNvPr>
          <p:cNvSpPr txBox="1"/>
          <p:nvPr/>
        </p:nvSpPr>
        <p:spPr>
          <a:xfrm>
            <a:off x="477017" y="904876"/>
            <a:ext cx="7921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НЕ ПОДХОДИТ </a:t>
            </a:r>
            <a:r>
              <a:rPr lang="ru-RU" sz="2400" dirty="0"/>
              <a:t>в качестве последовательности проб.</a:t>
            </a:r>
            <a:endParaRPr lang="ru-BY" sz="2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4379FA0-4E18-4D36-973E-227451D97D2E}"/>
              </a:ext>
            </a:extLst>
          </p:cNvPr>
          <p:cNvSpPr/>
          <p:nvPr/>
        </p:nvSpPr>
        <p:spPr>
          <a:xfrm>
            <a:off x="492210" y="3108938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Функция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79ED-B952-4109-A8E9-106F9BA04503}"/>
              </a:ext>
            </a:extLst>
          </p:cNvPr>
          <p:cNvSpPr txBox="1"/>
          <p:nvPr/>
        </p:nvSpPr>
        <p:spPr>
          <a:xfrm>
            <a:off x="492210" y="3707693"/>
            <a:ext cx="6915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ПОДХОДИТ </a:t>
            </a:r>
            <a:r>
              <a:rPr lang="ru-RU" sz="2400" dirty="0"/>
              <a:t>в качестве последовательности проб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6515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AF9420-4F30-4096-816E-C24DB64A2BFD}"/>
              </a:ext>
            </a:extLst>
          </p:cNvPr>
          <p:cNvSpPr/>
          <p:nvPr/>
        </p:nvSpPr>
        <p:spPr>
          <a:xfrm>
            <a:off x="522960" y="1307964"/>
            <a:ext cx="132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Теорема</a:t>
            </a:r>
            <a:endParaRPr lang="en-US" sz="2400" b="1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E41963F-A7FE-47D5-9B16-E4FA65BFB3BE}"/>
              </a:ext>
            </a:extLst>
          </p:cNvPr>
          <p:cNvCxnSpPr/>
          <p:nvPr/>
        </p:nvCxnSpPr>
        <p:spPr>
          <a:xfrm>
            <a:off x="1184390" y="1769629"/>
            <a:ext cx="0" cy="1104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BAA6DA-03A0-4528-93D5-CCFC836EE749}"/>
              </a:ext>
            </a:extLst>
          </p:cNvPr>
          <p:cNvSpPr/>
          <p:nvPr/>
        </p:nvSpPr>
        <p:spPr>
          <a:xfrm>
            <a:off x="1344278" y="1769629"/>
            <a:ext cx="10283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того чтобы в ходе </a:t>
            </a:r>
            <a:r>
              <a:rPr lang="ru-RU" sz="2400" b="1" dirty="0">
                <a:latin typeface="Consolas" panose="020B0609020204030204" pitchFamily="49" charset="0"/>
              </a:rPr>
              <a:t>M</a:t>
            </a:r>
            <a:r>
              <a:rPr lang="ru-RU" sz="2400" dirty="0"/>
              <a:t> проб все ячейки таблицы оказались просмотренными по одному разу, необходимо и достаточно, чтобы число </a:t>
            </a:r>
            <a:r>
              <a:rPr lang="ru-RU" sz="2400" b="1" dirty="0">
                <a:solidFill>
                  <a:srgbClr val="FF0000"/>
                </a:solidFill>
              </a:rPr>
              <a:t>c</a:t>
            </a:r>
            <a:r>
              <a:rPr lang="ru-RU" sz="2400" dirty="0"/>
              <a:t> было взаимно простым с размером хеш-таблицы 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85970F-5359-49A1-958E-95A54227CF28}"/>
              </a:ext>
            </a:extLst>
          </p:cNvPr>
          <p:cNvSpPr/>
          <p:nvPr/>
        </p:nvSpPr>
        <p:spPr>
          <a:xfrm>
            <a:off x="1088553" y="3764933"/>
            <a:ext cx="94763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 простейшем случае можно взять единицу в качестве константы </a:t>
            </a:r>
            <a:r>
              <a:rPr lang="ru-RU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ctr"/>
            <a:endParaRPr lang="ru-RU" sz="2800" b="1" dirty="0">
              <a:latin typeface="Consolas" panose="020B0609020204030204" pitchFamily="49" charset="0"/>
            </a:endParaRPr>
          </a:p>
          <a:p>
            <a:pPr algn="ctr"/>
            <a:r>
              <a:rPr lang="ru-RU" sz="2800" b="1" dirty="0">
                <a:latin typeface="Consolas" panose="020B0609020204030204" pitchFamily="49" charset="0"/>
              </a:rPr>
              <a:t>h(</a:t>
            </a:r>
            <a:r>
              <a:rPr lang="ru-RU" sz="2800" b="1" dirty="0" err="1">
                <a:latin typeface="Consolas" panose="020B0609020204030204" pitchFamily="49" charset="0"/>
              </a:rPr>
              <a:t>x,i</a:t>
            </a:r>
            <a:r>
              <a:rPr lang="ru-RU" sz="2800" b="1" dirty="0">
                <a:latin typeface="Consolas" panose="020B0609020204030204" pitchFamily="49" charset="0"/>
              </a:rPr>
              <a:t>) </a:t>
            </a:r>
            <a:r>
              <a:rPr lang="en-US" sz="2800" b="1" dirty="0">
                <a:latin typeface="Consolas" panose="020B0609020204030204" pitchFamily="49" charset="0"/>
              </a:rPr>
              <a:t>=</a:t>
            </a:r>
            <a:r>
              <a:rPr lang="ru-RU" sz="2800" b="1" dirty="0">
                <a:latin typeface="Consolas" panose="020B0609020204030204" pitchFamily="49" charset="0"/>
              </a:rPr>
              <a:t>(h′(x)+i) </a:t>
            </a:r>
            <a:r>
              <a:rPr lang="ru-RU" sz="2800" b="1" dirty="0" err="1">
                <a:latin typeface="Consolas" panose="020B0609020204030204" pitchFamily="49" charset="0"/>
              </a:rPr>
              <a:t>mod</a:t>
            </a:r>
            <a:r>
              <a:rPr lang="ru-RU" sz="2800" b="1" dirty="0">
                <a:latin typeface="Consolas" panose="020B0609020204030204" pitchFamily="49" charset="0"/>
              </a:rPr>
              <a:t> M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2A358-CDBD-450A-A8C3-BE3FC1EE9C24}"/>
              </a:ext>
            </a:extLst>
          </p:cNvPr>
          <p:cNvSpPr txBox="1"/>
          <p:nvPr/>
        </p:nvSpPr>
        <p:spPr>
          <a:xfrm>
            <a:off x="522960" y="417431"/>
            <a:ext cx="6131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Consolas" panose="020B0609020204030204" pitchFamily="49" charset="0"/>
              </a:rPr>
              <a:t>h(x, i) = (h′(x) + </a:t>
            </a:r>
            <a:r>
              <a:rPr lang="ru-RU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ru-RU" sz="2800" b="1" dirty="0" err="1">
                <a:latin typeface="Consolas" panose="020B0609020204030204" pitchFamily="49" charset="0"/>
              </a:rPr>
              <a:t>·i</a:t>
            </a:r>
            <a:r>
              <a:rPr lang="ru-RU" sz="2800" b="1" dirty="0">
                <a:latin typeface="Consolas" panose="020B0609020204030204" pitchFamily="49" charset="0"/>
              </a:rPr>
              <a:t>) </a:t>
            </a:r>
            <a:r>
              <a:rPr lang="ru-RU" sz="2800" b="1" dirty="0" err="1">
                <a:latin typeface="Consolas" panose="020B0609020204030204" pitchFamily="49" charset="0"/>
              </a:rPr>
              <a:t>mod</a:t>
            </a:r>
            <a:r>
              <a:rPr lang="ru-RU" sz="2800" b="1" dirty="0"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8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43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0691" y="1711277"/>
            <a:ext cx="10588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3212" y="2076070"/>
            <a:ext cx="1108072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Доказательство. </a:t>
            </a:r>
          </a:p>
          <a:p>
            <a:pPr lvl="1"/>
            <a:r>
              <a:rPr lang="ru-RU" sz="2000" dirty="0"/>
              <a:t>Воспользуемся сведениями из элементарной теории чисел. </a:t>
            </a:r>
          </a:p>
          <a:p>
            <a:pPr lvl="1" algn="just"/>
            <a:r>
              <a:rPr lang="ru-RU" sz="2000" u="sng" dirty="0"/>
              <a:t>Докажем необходимость</a:t>
            </a:r>
          </a:p>
          <a:p>
            <a:pPr lvl="2" algn="just"/>
            <a:r>
              <a:rPr lang="ru-RU" sz="2000" dirty="0"/>
              <a:t>Пусть h(x, i) пробегает все значения от </a:t>
            </a:r>
            <a:r>
              <a:rPr lang="ru-RU" sz="2000" dirty="0">
                <a:latin typeface="Consolas" panose="020B0609020204030204" pitchFamily="49" charset="0"/>
              </a:rPr>
              <a:t>0</a:t>
            </a:r>
            <a:r>
              <a:rPr lang="ru-RU" sz="2000" dirty="0"/>
              <a:t> до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 − 1. Значит, для любого t найдётся такой индекс i, что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· i ≡ t (</a:t>
            </a:r>
            <a:r>
              <a:rPr lang="ru-RU" sz="2000" dirty="0" err="1"/>
              <a:t>mod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). В частности, это верно для t = 1. Следовательно, есть такое i, что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· i ≡ 1 (</a:t>
            </a:r>
            <a:r>
              <a:rPr lang="ru-RU" sz="2000" dirty="0" err="1"/>
              <a:t>mod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), или, другими словами, </a:t>
            </a:r>
            <a:r>
              <a:rPr lang="ru-RU" sz="2000" b="1" dirty="0">
                <a:solidFill>
                  <a:srgbClr val="FF0000"/>
                </a:solidFill>
              </a:rPr>
              <a:t>c </a:t>
            </a:r>
            <a:r>
              <a:rPr lang="ru-RU" sz="2000" dirty="0"/>
              <a:t>· i − 1 делится на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. Пусть d — общий делитель чисел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и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. Тогда число 1 также вынуждено делиться на d. Значит, d = ±1, т.е. числа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и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 взаимно просты и не могут иметь других общих делителей. </a:t>
            </a:r>
            <a:endParaRPr lang="ru-RU" sz="2000" u="sng" dirty="0"/>
          </a:p>
          <a:p>
            <a:pPr lvl="1" algn="just"/>
            <a:r>
              <a:rPr lang="ru-RU" sz="2000" u="sng" dirty="0"/>
              <a:t>Докажем достаточность</a:t>
            </a:r>
            <a:endParaRPr lang="ru-RU" sz="2000" dirty="0"/>
          </a:p>
          <a:p>
            <a:pPr lvl="2" algn="just"/>
            <a:r>
              <a:rPr lang="ru-RU" sz="2000" dirty="0"/>
              <a:t>Пусть числа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и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 взаимно просты. Предположим от противного, что при i-й и j-й пробах получаются одинаковые индексы: h(x, i) = h(x, j). Но это значит, что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· i ≡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· j (</a:t>
            </a:r>
            <a:r>
              <a:rPr lang="ru-RU" sz="2000" dirty="0" err="1"/>
              <a:t>mod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), или</a:t>
            </a:r>
          </a:p>
          <a:p>
            <a:pPr lvl="2" algn="just"/>
            <a:r>
              <a:rPr lang="ru-RU" sz="2000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dirty="0"/>
              <a:t> ·(i − j) ≡ </a:t>
            </a:r>
            <a:r>
              <a:rPr lang="ru-RU" sz="2000" dirty="0">
                <a:latin typeface="Consolas" panose="020B0609020204030204" pitchFamily="49" charset="0"/>
              </a:rPr>
              <a:t>0</a:t>
            </a:r>
            <a:r>
              <a:rPr lang="ru-RU" sz="2000" dirty="0"/>
              <a:t> (</a:t>
            </a:r>
            <a:r>
              <a:rPr lang="ru-RU" sz="2000" dirty="0" err="1"/>
              <a:t>mod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). Отсюда следует, что разность i − j делится на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 без остатка. Но раз номера попыток i и j оба лежат на отрезке от </a:t>
            </a:r>
            <a:r>
              <a:rPr lang="ru-RU" sz="2000" dirty="0">
                <a:latin typeface="Consolas" panose="020B0609020204030204" pitchFamily="49" charset="0"/>
              </a:rPr>
              <a:t>0</a:t>
            </a:r>
            <a:r>
              <a:rPr lang="ru-RU" sz="2000" dirty="0"/>
              <a:t> до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 </a:t>
            </a:r>
            <a:r>
              <a:rPr lang="ru-RU" sz="2000" dirty="0"/>
              <a:t> − 1, то это возможно лишь в случае, когда i = j. Противоречие. Значит, при всех попытках пробы получаются разными. Поскольку попыток всего 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000" dirty="0"/>
              <a:t>, каждая ячейка будет учтена по одному разу.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0529" y="205995"/>
            <a:ext cx="132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Теорема</a:t>
            </a:r>
            <a:endParaRPr lang="en-US" sz="2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71959" y="667660"/>
            <a:ext cx="0" cy="1104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AB9B550-1BD3-4EF2-87A9-6BFBAAF7D584}"/>
              </a:ext>
            </a:extLst>
          </p:cNvPr>
          <p:cNvSpPr/>
          <p:nvPr/>
        </p:nvSpPr>
        <p:spPr>
          <a:xfrm>
            <a:off x="1531847" y="667660"/>
            <a:ext cx="10283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того чтобы в ходе </a:t>
            </a:r>
            <a:r>
              <a:rPr lang="ru-RU" sz="2400" b="1" dirty="0">
                <a:latin typeface="Consolas" panose="020B0609020204030204" pitchFamily="49" charset="0"/>
              </a:rPr>
              <a:t>M</a:t>
            </a:r>
            <a:r>
              <a:rPr lang="ru-RU" sz="2400" dirty="0"/>
              <a:t> проб все ячейки таблицы оказались просмотренными по одному разу, необходимо и достаточно, чтобы число </a:t>
            </a:r>
            <a:r>
              <a:rPr lang="ru-RU" sz="2400" b="1" dirty="0">
                <a:solidFill>
                  <a:srgbClr val="FF0000"/>
                </a:solidFill>
              </a:rPr>
              <a:t>c</a:t>
            </a:r>
            <a:r>
              <a:rPr lang="ru-RU" sz="2400" dirty="0"/>
              <a:t> было взаимно простым с размером хеш-таблицы 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82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926" y="4386921"/>
            <a:ext cx="11325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Недостаток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линейного пробирования проявляется в том, что на реальных данных часто образуются </a:t>
            </a:r>
            <a:r>
              <a:rPr lang="ru-RU" b="1" dirty="0">
                <a:solidFill>
                  <a:srgbClr val="FF0000"/>
                </a:solidFill>
              </a:rPr>
              <a:t>кластеры из занятых ячеек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(длинные последовательности ячеек, идущих подряд).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непрерывном расположении заполненных ячеек увеличивается время добавления нового элемента и других операций.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8178" y="342828"/>
            <a:ext cx="402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Линейное пробирование: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03720" y="1065976"/>
            <a:ext cx="3857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Consolas" panose="020B0609020204030204" pitchFamily="49" charset="0"/>
              </a:rPr>
              <a:t>h(</a:t>
            </a:r>
            <a:r>
              <a:rPr lang="ru-RU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 err="1">
                <a:latin typeface="Consolas" panose="020B0609020204030204" pitchFamily="49" charset="0"/>
              </a:rPr>
              <a:t>,i</a:t>
            </a:r>
            <a:r>
              <a:rPr lang="ru-RU" b="1" dirty="0">
                <a:latin typeface="Consolas" panose="020B0609020204030204" pitchFamily="49" charset="0"/>
              </a:rPr>
              <a:t>) = (h′(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 + </a:t>
            </a:r>
            <a:r>
              <a:rPr lang="ru-RU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ru-RU" b="1" dirty="0" err="1">
                <a:latin typeface="Consolas" panose="020B0609020204030204" pitchFamily="49" charset="0"/>
              </a:rPr>
              <a:t>·i</a:t>
            </a:r>
            <a:r>
              <a:rPr lang="ru-RU" b="1" dirty="0">
                <a:latin typeface="Consolas" panose="020B0609020204030204" pitchFamily="49" charset="0"/>
              </a:rPr>
              <a:t>) </a:t>
            </a:r>
            <a:r>
              <a:rPr lang="ru-RU" b="1" dirty="0" err="1">
                <a:latin typeface="Consolas" panose="020B0609020204030204" pitchFamily="49" charset="0"/>
              </a:rPr>
              <a:t>mod</a:t>
            </a:r>
            <a:r>
              <a:rPr lang="ru-RU" b="1" dirty="0">
                <a:latin typeface="Consolas" panose="020B0609020204030204" pitchFamily="49" charset="0"/>
              </a:rPr>
              <a:t> M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10521-9F97-4577-BEBA-E1480B6B929D}"/>
              </a:ext>
            </a:extLst>
          </p:cNvPr>
          <p:cNvSpPr txBox="1"/>
          <p:nvPr/>
        </p:nvSpPr>
        <p:spPr>
          <a:xfrm>
            <a:off x="630848" y="1824748"/>
            <a:ext cx="10755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/>
              <a:t>Ячейки хеш-таблицы последовательно просматриваются с некоторым фиксированным интервалом c между ячейками: </a:t>
            </a:r>
          </a:p>
        </p:txBody>
      </p:sp>
      <p:graphicFrame>
        <p:nvGraphicFramePr>
          <p:cNvPr id="15" name="Таблица 15">
            <a:extLst>
              <a:ext uri="{FF2B5EF4-FFF2-40B4-BE49-F238E27FC236}">
                <a16:creationId xmlns:a16="http://schemas.microsoft.com/office/drawing/2014/main" id="{6589CD86-489B-49F8-8647-611040862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65857"/>
              </p:ext>
            </p:extLst>
          </p:nvPr>
        </p:nvGraphicFramePr>
        <p:xfrm>
          <a:off x="1978945" y="3089324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7DD25E2-A8C7-475E-8FAD-F6C139C07796}"/>
              </a:ext>
            </a:extLst>
          </p:cNvPr>
          <p:cNvSpPr txBox="1"/>
          <p:nvPr/>
        </p:nvSpPr>
        <p:spPr>
          <a:xfrm>
            <a:off x="1126091" y="3059668"/>
            <a:ext cx="70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с</a:t>
            </a:r>
            <a:r>
              <a:rPr lang="ru-RU" dirty="0">
                <a:latin typeface="Consolas" panose="020B0609020204030204" pitchFamily="49" charset="0"/>
              </a:rPr>
              <a:t>=2</a:t>
            </a:r>
            <a:endParaRPr lang="ru-BY" dirty="0"/>
          </a:p>
        </p:txBody>
      </p:sp>
      <p:graphicFrame>
        <p:nvGraphicFramePr>
          <p:cNvPr id="18" name="Таблица 15">
            <a:extLst>
              <a:ext uri="{FF2B5EF4-FFF2-40B4-BE49-F238E27FC236}">
                <a16:creationId xmlns:a16="http://schemas.microsoft.com/office/drawing/2014/main" id="{FB8337B2-4EE5-4D62-B502-A4EC682FC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47485"/>
              </p:ext>
            </p:extLst>
          </p:nvPr>
        </p:nvGraphicFramePr>
        <p:xfrm>
          <a:off x="1978945" y="3628343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1CA3DDF-01B3-4951-B34B-E98D125FB1C5}"/>
              </a:ext>
            </a:extLst>
          </p:cNvPr>
          <p:cNvSpPr txBox="1"/>
          <p:nvPr/>
        </p:nvSpPr>
        <p:spPr>
          <a:xfrm>
            <a:off x="1126091" y="3598687"/>
            <a:ext cx="70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с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3</a:t>
            </a:r>
            <a:endParaRPr lang="ru-BY" dirty="0"/>
          </a:p>
        </p:txBody>
      </p:sp>
      <p:graphicFrame>
        <p:nvGraphicFramePr>
          <p:cNvPr id="20" name="Таблица 15">
            <a:extLst>
              <a:ext uri="{FF2B5EF4-FFF2-40B4-BE49-F238E27FC236}">
                <a16:creationId xmlns:a16="http://schemas.microsoft.com/office/drawing/2014/main" id="{1B42D700-DCD7-443A-8B48-51C40761A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06259"/>
              </p:ext>
            </p:extLst>
          </p:nvPr>
        </p:nvGraphicFramePr>
        <p:xfrm>
          <a:off x="1978945" y="2595386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B05B2E8-90D0-4608-9E40-51697DE092DD}"/>
              </a:ext>
            </a:extLst>
          </p:cNvPr>
          <p:cNvSpPr txBox="1"/>
          <p:nvPr/>
        </p:nvSpPr>
        <p:spPr>
          <a:xfrm>
            <a:off x="1126091" y="2565730"/>
            <a:ext cx="70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с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1</a:t>
            </a:r>
            <a:endParaRPr lang="ru-BY" dirty="0"/>
          </a:p>
        </p:txBody>
      </p:sp>
      <p:sp>
        <p:nvSpPr>
          <p:cNvPr id="22" name="Левая фигурная скобка 21">
            <a:extLst>
              <a:ext uri="{FF2B5EF4-FFF2-40B4-BE49-F238E27FC236}">
                <a16:creationId xmlns:a16="http://schemas.microsoft.com/office/drawing/2014/main" id="{9E38C8A7-AE86-4777-B4D1-B6E0E05AE5C3}"/>
              </a:ext>
            </a:extLst>
          </p:cNvPr>
          <p:cNvSpPr/>
          <p:nvPr/>
        </p:nvSpPr>
        <p:spPr>
          <a:xfrm rot="16200000">
            <a:off x="3183254" y="3657373"/>
            <a:ext cx="155448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46CE2539-57A6-41E4-B7C7-3AEFB3BC88EA}"/>
              </a:ext>
            </a:extLst>
          </p:cNvPr>
          <p:cNvSpPr/>
          <p:nvPr/>
        </p:nvSpPr>
        <p:spPr>
          <a:xfrm rot="16200000">
            <a:off x="4457443" y="3659362"/>
            <a:ext cx="155448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02599FC9-CA6F-48CE-B6BB-50F0A18903DE}"/>
              </a:ext>
            </a:extLst>
          </p:cNvPr>
          <p:cNvSpPr/>
          <p:nvPr/>
        </p:nvSpPr>
        <p:spPr>
          <a:xfrm rot="16200000">
            <a:off x="5741436" y="3642546"/>
            <a:ext cx="155448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31F6333B-3E93-44F2-B525-2A64FA1C7F31}"/>
              </a:ext>
            </a:extLst>
          </p:cNvPr>
          <p:cNvSpPr/>
          <p:nvPr/>
        </p:nvSpPr>
        <p:spPr>
          <a:xfrm rot="16200000">
            <a:off x="7025429" y="3669548"/>
            <a:ext cx="155448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9A2C955F-6D99-4C1E-A281-F47B9CDC3EBF}"/>
              </a:ext>
            </a:extLst>
          </p:cNvPr>
          <p:cNvSpPr/>
          <p:nvPr/>
        </p:nvSpPr>
        <p:spPr>
          <a:xfrm rot="16200000">
            <a:off x="8309422" y="3676962"/>
            <a:ext cx="155448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798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7879" y="2324102"/>
            <a:ext cx="10414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Номер ячейки квадратично зависит от номера попытки, расстояние между ячейками с каждой итерацией увеличивается на константу  (=2·</a:t>
            </a:r>
            <a:r>
              <a:rPr lang="ru-RU" dirty="0">
                <a:latin typeface="Consolas" panose="020B0609020204030204" pitchFamily="49" charset="0"/>
              </a:rPr>
              <a:t>c</a:t>
            </a:r>
            <a:r>
              <a:rPr lang="ru-RU" baseline="-25000" dirty="0">
                <a:latin typeface="Consolas" panose="020B0609020204030204" pitchFamily="49" charset="0"/>
              </a:rPr>
              <a:t>2</a:t>
            </a:r>
            <a:r>
              <a:rPr lang="ru-RU" dirty="0"/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27450" y="259148"/>
            <a:ext cx="4180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Квадратичное пробирование</a:t>
            </a:r>
            <a:r>
              <a:rPr lang="en-US" sz="2400" b="1" dirty="0"/>
              <a:t>: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52321" y="976209"/>
            <a:ext cx="4994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onsolas" panose="020B0609020204030204" pitchFamily="49" charset="0"/>
              </a:rPr>
              <a:t>h(</a:t>
            </a:r>
            <a:r>
              <a:rPr lang="ru-RU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 err="1">
                <a:latin typeface="Consolas" panose="020B0609020204030204" pitchFamily="49" charset="0"/>
              </a:rPr>
              <a:t>,i</a:t>
            </a:r>
            <a:r>
              <a:rPr lang="ru-RU" b="1" dirty="0">
                <a:latin typeface="Consolas" panose="020B0609020204030204" pitchFamily="49" charset="0"/>
              </a:rPr>
              <a:t>) = (h′(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 +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ru-RU" b="1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ru-RU" b="1" dirty="0">
                <a:latin typeface="Consolas" panose="020B0609020204030204" pitchFamily="49" charset="0"/>
              </a:rPr>
              <a:t>·i +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ru-RU" b="1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ru-RU" b="1" dirty="0">
                <a:latin typeface="Consolas" panose="020B0609020204030204" pitchFamily="49" charset="0"/>
              </a:rPr>
              <a:t>·i</a:t>
            </a:r>
            <a:r>
              <a:rPr lang="ru-RU" b="1" baseline="30000" dirty="0">
                <a:latin typeface="Consolas" panose="020B0609020204030204" pitchFamily="49" charset="0"/>
              </a:rPr>
              <a:t>2</a:t>
            </a:r>
            <a:r>
              <a:rPr lang="ru-RU" b="1" dirty="0">
                <a:latin typeface="Consolas" panose="020B0609020204030204" pitchFamily="49" charset="0"/>
              </a:rPr>
              <a:t>) </a:t>
            </a:r>
            <a:r>
              <a:rPr lang="ru-RU" b="1" dirty="0" err="1">
                <a:latin typeface="Consolas" panose="020B0609020204030204" pitchFamily="49" charset="0"/>
              </a:rPr>
              <a:t>mod</a:t>
            </a:r>
            <a:r>
              <a:rPr lang="ru-RU" b="1" dirty="0">
                <a:latin typeface="Consolas" panose="020B0609020204030204" pitchFamily="49" charset="0"/>
              </a:rPr>
              <a:t> M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57879" y="4574676"/>
            <a:ext cx="1089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практике такой метод часто работает лучше линейного, разбрасывая ключи более равномерно по массиву. Тенденции к образованию кластеров нет, но аналогичный эффект проявляется в форме образования </a:t>
            </a:r>
            <a:r>
              <a:rPr lang="ru-RU" b="1" dirty="0">
                <a:solidFill>
                  <a:srgbClr val="FF0000"/>
                </a:solidFill>
              </a:rPr>
              <a:t>вторичных кластеров </a:t>
            </a:r>
            <a:r>
              <a:rPr lang="ru-RU" dirty="0"/>
              <a:t>(ситуация, когда на начальном этапе различные элементы получают одно и тоже хеш-значение, что приводит к тому, что каждый последующий из этих элементов проходит путь предшествующего). </a:t>
            </a:r>
          </a:p>
        </p:txBody>
      </p:sp>
      <p:graphicFrame>
        <p:nvGraphicFramePr>
          <p:cNvPr id="14" name="Таблица 15">
            <a:extLst>
              <a:ext uri="{FF2B5EF4-FFF2-40B4-BE49-F238E27FC236}">
                <a16:creationId xmlns:a16="http://schemas.microsoft.com/office/drawing/2014/main" id="{D4BF5903-BBF0-4EE4-A3BC-084F145B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4871"/>
              </p:ext>
            </p:extLst>
          </p:nvPr>
        </p:nvGraphicFramePr>
        <p:xfrm>
          <a:off x="1608991" y="3041217"/>
          <a:ext cx="9645152" cy="77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21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313201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1010231632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1936423365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117177234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1595196406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477840263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391522934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460116060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85098415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387519702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3943922409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4161422207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4213926016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4250649641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1602245706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314104816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301411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86889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BY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BY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16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17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18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19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31</a:t>
                      </a:r>
                      <a:endParaRPr kumimoji="0" lang="ru-BY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094713"/>
                  </a:ext>
                </a:extLst>
              </a:tr>
              <a:tr h="386889">
                <a:tc>
                  <a:txBody>
                    <a:bodyPr/>
                    <a:lstStyle/>
                    <a:p>
                      <a:endParaRPr lang="ru-BY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  <a:endParaRPr lang="ru-BY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E70DCFF-3483-46E6-96A6-B4DF52504E4A}"/>
              </a:ext>
            </a:extLst>
          </p:cNvPr>
          <p:cNvSpPr txBox="1"/>
          <p:nvPr/>
        </p:nvSpPr>
        <p:spPr>
          <a:xfrm>
            <a:off x="937857" y="3083783"/>
            <a:ext cx="641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onsolas" panose="020B0609020204030204" pitchFamily="49" charset="0"/>
              </a:rPr>
              <a:t>c</a:t>
            </a:r>
            <a:r>
              <a:rPr lang="ru-RU" b="1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=1</a:t>
            </a:r>
            <a:endParaRPr lang="ru-RU" dirty="0"/>
          </a:p>
          <a:p>
            <a:r>
              <a:rPr lang="ru-RU" b="1" dirty="0">
                <a:latin typeface="Consolas" panose="020B0609020204030204" pitchFamily="49" charset="0"/>
              </a:rPr>
              <a:t>c</a:t>
            </a:r>
            <a:r>
              <a:rPr lang="en-US" b="1" baseline="-25000" dirty="0">
                <a:latin typeface="Consolas" panose="020B0609020204030204" pitchFamily="49" charset="0"/>
              </a:rPr>
              <a:t>2</a:t>
            </a:r>
            <a:r>
              <a:rPr lang="en-US" dirty="0"/>
              <a:t>=3</a:t>
            </a:r>
            <a:r>
              <a:rPr lang="ru-RU" dirty="0"/>
              <a:t> 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CDE72-9D20-4A15-997A-125D2B1554AE}"/>
              </a:ext>
            </a:extLst>
          </p:cNvPr>
          <p:cNvSpPr txBox="1"/>
          <p:nvPr/>
        </p:nvSpPr>
        <p:spPr>
          <a:xfrm>
            <a:off x="1608991" y="391036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=0</a:t>
            </a:r>
            <a:endParaRPr lang="ru-BY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DDEDF-3937-4EFA-8B1D-2B7E341687AC}"/>
              </a:ext>
            </a:extLst>
          </p:cNvPr>
          <p:cNvSpPr txBox="1"/>
          <p:nvPr/>
        </p:nvSpPr>
        <p:spPr>
          <a:xfrm>
            <a:off x="2750398" y="392575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=1</a:t>
            </a:r>
            <a:endParaRPr lang="ru-BY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430439-22CC-41A2-97F0-B7A24EC3C749}"/>
              </a:ext>
            </a:extLst>
          </p:cNvPr>
          <p:cNvSpPr txBox="1"/>
          <p:nvPr/>
        </p:nvSpPr>
        <p:spPr>
          <a:xfrm>
            <a:off x="5812248" y="392575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=2</a:t>
            </a:r>
            <a:endParaRPr lang="ru-BY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C98CE-F04F-4D55-8AF4-3B307C730FE7}"/>
              </a:ext>
            </a:extLst>
          </p:cNvPr>
          <p:cNvSpPr txBox="1"/>
          <p:nvPr/>
        </p:nvSpPr>
        <p:spPr>
          <a:xfrm>
            <a:off x="10677325" y="392047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=3</a:t>
            </a:r>
            <a:endParaRPr lang="ru-BY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473D08-5F90-4A63-BEC4-C60FC4ABE12E}"/>
              </a:ext>
            </a:extLst>
          </p:cNvPr>
          <p:cNvSpPr txBox="1"/>
          <p:nvPr/>
        </p:nvSpPr>
        <p:spPr>
          <a:xfrm>
            <a:off x="757879" y="1544660"/>
            <a:ext cx="1089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 числа c</a:t>
            </a:r>
            <a:r>
              <a:rPr lang="ru-RU" baseline="-25000" dirty="0"/>
              <a:t>1</a:t>
            </a:r>
            <a:r>
              <a:rPr lang="ru-RU" dirty="0"/>
              <a:t> и c</a:t>
            </a:r>
            <a:r>
              <a:rPr lang="ru-RU" baseline="-25000" dirty="0"/>
              <a:t>2</a:t>
            </a:r>
            <a:r>
              <a:rPr lang="ru-RU" dirty="0"/>
              <a:t> фиксированы (эти значения должны быть тщательно подобраны, чтобы в результате M попыток все ячейки были посещены, например, если </a:t>
            </a:r>
            <a:r>
              <a:rPr lang="en-US" dirty="0"/>
              <a:t>M=11, </a:t>
            </a:r>
            <a:r>
              <a:rPr lang="ru-RU" dirty="0"/>
              <a:t>то можно взять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ru-RU" b="1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=1,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b="1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=3</a:t>
            </a:r>
            <a:r>
              <a:rPr lang="ru-RU" dirty="0"/>
              <a:t> </a:t>
            </a:r>
            <a:r>
              <a:rPr lang="en-US" dirty="0"/>
              <a:t>).</a:t>
            </a:r>
            <a:endParaRPr lang="ru-BY" dirty="0"/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BA83EFA1-EC59-432E-BC49-26DCC76A575A}"/>
              </a:ext>
            </a:extLst>
          </p:cNvPr>
          <p:cNvSpPr/>
          <p:nvPr/>
        </p:nvSpPr>
        <p:spPr>
          <a:xfrm rot="16200000">
            <a:off x="2228906" y="3549829"/>
            <a:ext cx="277000" cy="9022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384185B2-093B-4E01-859F-E5C8D5AC9D7F}"/>
              </a:ext>
            </a:extLst>
          </p:cNvPr>
          <p:cNvSpPr/>
          <p:nvPr/>
        </p:nvSpPr>
        <p:spPr>
          <a:xfrm rot="16200000">
            <a:off x="4330535" y="2661287"/>
            <a:ext cx="277000" cy="26864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8F464EFA-A7FE-4FC3-9A31-AA4D7B153943}"/>
              </a:ext>
            </a:extLst>
          </p:cNvPr>
          <p:cNvSpPr/>
          <p:nvPr/>
        </p:nvSpPr>
        <p:spPr>
          <a:xfrm rot="16200000">
            <a:off x="8259929" y="1764750"/>
            <a:ext cx="277000" cy="45577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1469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6" grpId="0"/>
      <p:bldP spid="17" grpId="0"/>
      <p:bldP spid="18" grpId="0"/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91253"/>
              </p:ext>
            </p:extLst>
          </p:nvPr>
        </p:nvGraphicFramePr>
        <p:xfrm>
          <a:off x="179109" y="3708136"/>
          <a:ext cx="111613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0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073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ru-RU" dirty="0"/>
                        <a:t>в стандартной библиотеке С++: контейнер </a:t>
                      </a:r>
                      <a:r>
                        <a:rPr lang="ru-RU" dirty="0" err="1"/>
                        <a:t>std</a:t>
                      </a:r>
                      <a:r>
                        <a:rPr lang="ru-RU" dirty="0"/>
                        <a:t>::</a:t>
                      </a:r>
                      <a:r>
                        <a:rPr lang="ru-RU" dirty="0" err="1"/>
                        <a:t>map</a:t>
                      </a:r>
                      <a:r>
                        <a:rPr lang="ru-RU" dirty="0"/>
                        <a:t>, работающий на основе сбалансированного дерева (обычно красно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чёрного)</a:t>
                      </a:r>
                      <a:endParaRPr lang="en-US" dirty="0"/>
                    </a:p>
                    <a:p>
                      <a:pPr marL="0" indent="0" algn="just">
                        <a:buNone/>
                      </a:pPr>
                      <a:endParaRPr lang="en-US" dirty="0"/>
                    </a:p>
                    <a:p>
                      <a:pPr marL="0" indent="0" algn="just">
                        <a:buNone/>
                      </a:pPr>
                      <a:r>
                        <a:rPr lang="ru-RU" b="1" u="sng" dirty="0"/>
                        <a:t>контейнер </a:t>
                      </a:r>
                      <a:r>
                        <a:rPr lang="ru-RU" b="1" u="sng" dirty="0" err="1"/>
                        <a:t>std</a:t>
                      </a:r>
                      <a:r>
                        <a:rPr lang="ru-RU" b="1" u="sng" dirty="0"/>
                        <a:t>::</a:t>
                      </a:r>
                      <a:r>
                        <a:rPr lang="ru-RU" b="1" u="sng" dirty="0" err="1"/>
                        <a:t>unordered_map</a:t>
                      </a:r>
                      <a:r>
                        <a:rPr lang="ru-RU" b="1" u="sng" dirty="0"/>
                        <a:t>, работающий на основе хеш-таблицы.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ru-RU" dirty="0"/>
                        <a:t>интерфейс </a:t>
                      </a:r>
                      <a:r>
                        <a:rPr lang="ru-RU" dirty="0" err="1"/>
                        <a:t>Map</a:t>
                      </a:r>
                      <a:r>
                        <a:rPr lang="ru-RU" dirty="0"/>
                        <a:t>, который реализуется несколькими классами, в частности классом </a:t>
                      </a:r>
                      <a:r>
                        <a:rPr lang="ru-RU" dirty="0" err="1"/>
                        <a:t>TreeMap</a:t>
                      </a:r>
                      <a:r>
                        <a:rPr lang="ru-RU" dirty="0"/>
                        <a:t> (базируется на красно-чёрном дереве) и </a:t>
                      </a:r>
                    </a:p>
                    <a:p>
                      <a:pPr marL="0" indent="0" algn="just">
                        <a:buNone/>
                      </a:pPr>
                      <a:endParaRPr lang="ru-RU" b="1" u="sng" dirty="0"/>
                    </a:p>
                    <a:p>
                      <a:pPr marL="0" indent="0" algn="just">
                        <a:buNone/>
                      </a:pPr>
                      <a:r>
                        <a:rPr lang="ru-RU" b="1" u="sng" dirty="0" err="1"/>
                        <a:t>HashMap</a:t>
                      </a:r>
                      <a:r>
                        <a:rPr lang="ru-RU" b="1" u="sng" dirty="0"/>
                        <a:t> (базируется на хеш-таблице)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встроенный тип </a:t>
                      </a:r>
                      <a:r>
                        <a:rPr lang="ru-RU" b="1" u="sng" dirty="0" err="1"/>
                        <a:t>dict</a:t>
                      </a:r>
                      <a:r>
                        <a:rPr lang="ru-RU" b="1" u="sng" dirty="0"/>
                        <a:t> (</a:t>
                      </a:r>
                      <a:r>
                        <a:rPr lang="ru-RU" dirty="0"/>
                        <a:t>этот словарь </a:t>
                      </a:r>
                      <a:r>
                        <a:rPr lang="ru-RU" u="sng" dirty="0">
                          <a:solidFill>
                            <a:schemeClr val="tx1"/>
                          </a:solidFill>
                        </a:rPr>
                        <a:t>использует внутри хеширование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9508" y="517126"/>
            <a:ext cx="4730939" cy="388633"/>
          </a:xfrm>
        </p:spPr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rgbClr val="0070C0"/>
                </a:solidFill>
              </a:rPr>
            </a:br>
            <a:r>
              <a:rPr lang="ru-RU" sz="2000" dirty="0">
                <a:solidFill>
                  <a:srgbClr val="0070C0"/>
                </a:solidFill>
              </a:rPr>
              <a:t>Абстрактный тип данных: множество (</a:t>
            </a:r>
            <a:r>
              <a:rPr lang="en-US" sz="2000" b="1" dirty="0">
                <a:solidFill>
                  <a:srgbClr val="0070C0"/>
                </a:solidFill>
              </a:rPr>
              <a:t>set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br>
              <a:rPr lang="ru-RU" sz="2000" dirty="0">
                <a:solidFill>
                  <a:srgbClr val="0070C0"/>
                </a:solidFill>
              </a:rPr>
            </a:br>
            <a:endParaRPr lang="ru-RU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376"/>
              </p:ext>
            </p:extLst>
          </p:nvPr>
        </p:nvGraphicFramePr>
        <p:xfrm>
          <a:off x="146115" y="923888"/>
          <a:ext cx="11227326" cy="245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05">
                <a:tc>
                  <a:txBody>
                    <a:bodyPr/>
                    <a:lstStyle/>
                    <a:p>
                      <a:r>
                        <a:rPr lang="ru-RU" dirty="0"/>
                        <a:t>контейнер </a:t>
                      </a:r>
                      <a:r>
                        <a:rPr lang="ru-RU" dirty="0" err="1"/>
                        <a:t>std</a:t>
                      </a:r>
                      <a:r>
                        <a:rPr lang="ru-RU" dirty="0"/>
                        <a:t>::</a:t>
                      </a:r>
                      <a:r>
                        <a:rPr lang="ru-RU" dirty="0" err="1"/>
                        <a:t>set</a:t>
                      </a:r>
                      <a:r>
                        <a:rPr lang="ru-RU" dirty="0"/>
                        <a:t>, который реализует множество на основе сбалансированного дерева (обычно красно-чёрного)</a:t>
                      </a:r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u="none" dirty="0"/>
                        <a:t>контейнер</a:t>
                      </a:r>
                      <a:r>
                        <a:rPr lang="ru-RU" b="1" u="sng" dirty="0"/>
                        <a:t> </a:t>
                      </a:r>
                      <a:r>
                        <a:rPr lang="ru-RU" b="1" u="sng" dirty="0" err="1"/>
                        <a:t>std</a:t>
                      </a:r>
                      <a:r>
                        <a:rPr lang="ru-RU" b="1" u="sng" dirty="0"/>
                        <a:t>::</a:t>
                      </a:r>
                      <a:r>
                        <a:rPr lang="ru-RU" b="1" u="sng" dirty="0" err="1"/>
                        <a:t>unordered_set</a:t>
                      </a:r>
                      <a:r>
                        <a:rPr lang="ru-RU" b="1" u="sng" dirty="0"/>
                        <a:t>, построенный на базе хеш-таблицы</a:t>
                      </a:r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интерфейс </a:t>
                      </a:r>
                      <a:r>
                        <a:rPr lang="ru-RU" dirty="0" err="1"/>
                        <a:t>Set</a:t>
                      </a:r>
                      <a:r>
                        <a:rPr lang="ru-RU" dirty="0"/>
                        <a:t>, у которого есть несколько реализаций, среди которых классы </a:t>
                      </a:r>
                      <a:r>
                        <a:rPr lang="ru-RU" dirty="0" err="1"/>
                        <a:t>TreeSet</a:t>
                      </a:r>
                      <a:r>
                        <a:rPr lang="ru-RU" dirty="0"/>
                        <a:t> (работает на основе красно-чёрного дерева)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интерфейс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u="sng" dirty="0" err="1">
                          <a:solidFill>
                            <a:schemeClr val="tx1"/>
                          </a:solidFill>
                        </a:rPr>
                        <a:t>HashSet</a:t>
                      </a:r>
                      <a:r>
                        <a:rPr lang="ru-RU" b="1" u="sng" dirty="0">
                          <a:solidFill>
                            <a:schemeClr val="tx1"/>
                          </a:solidFill>
                        </a:rPr>
                        <a:t> (на основе хеш-таблицы)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 готового класса множества, построенного на сбалансированных деревьях.</a:t>
                      </a:r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встроенный тип </a:t>
                      </a:r>
                      <a:r>
                        <a:rPr lang="ru-RU" b="1" u="sng" dirty="0" err="1"/>
                        <a:t>set</a:t>
                      </a:r>
                      <a:r>
                        <a:rPr lang="ru-RU" b="1" u="sng" dirty="0"/>
                        <a:t>, использующий хеширование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5284114" y="3356495"/>
            <a:ext cx="6089327" cy="38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rgbClr val="0070C0"/>
                </a:solidFill>
              </a:rPr>
              <a:t>Абстрактный тип данных: ассоциативный массив (</a:t>
            </a:r>
            <a:r>
              <a:rPr lang="en-US" sz="2000" b="1" dirty="0">
                <a:solidFill>
                  <a:srgbClr val="0070C0"/>
                </a:solidFill>
              </a:rPr>
              <a:t>map)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080" y="558"/>
            <a:ext cx="11593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Структуры данных на основе хеш-таблиц реализованы в стандартных библиотеках всех широко используемых языков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82368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97687" y="652748"/>
            <a:ext cx="3352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Двойное хеширование</a:t>
            </a:r>
            <a:r>
              <a:rPr lang="en-US" sz="2400" b="1" dirty="0"/>
              <a:t>: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80136" y="1452091"/>
            <a:ext cx="4616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Consolas" panose="020B0609020204030204" pitchFamily="49" charset="0"/>
              </a:rPr>
              <a:t>h(</a:t>
            </a:r>
            <a:r>
              <a:rPr lang="ru-RU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 err="1">
                <a:latin typeface="Consolas" panose="020B0609020204030204" pitchFamily="49" charset="0"/>
              </a:rPr>
              <a:t>,i</a:t>
            </a:r>
            <a:r>
              <a:rPr lang="ru-RU" b="1" dirty="0">
                <a:latin typeface="Consolas" panose="020B0609020204030204" pitchFamily="49" charset="0"/>
              </a:rPr>
              <a:t>) = (h'(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 + h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 ·i) </a:t>
            </a:r>
            <a:r>
              <a:rPr lang="ru-RU" b="1" dirty="0" err="1">
                <a:latin typeface="Consolas" panose="020B0609020204030204" pitchFamily="49" charset="0"/>
              </a:rPr>
              <a:t>mod</a:t>
            </a:r>
            <a:r>
              <a:rPr lang="ru-RU" b="1" dirty="0">
                <a:latin typeface="Consolas" panose="020B0609020204030204" pitchFamily="49" charset="0"/>
              </a:rPr>
              <a:t> M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54514" y="2081618"/>
            <a:ext cx="10151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Последовательность проб при работе с ключом x представляет собой арифметическую прогрессию (по модулю M) с первым членом </a:t>
            </a:r>
            <a:r>
              <a:rPr lang="ru-RU" b="1" dirty="0">
                <a:latin typeface="Consolas" panose="020B0609020204030204" pitchFamily="49" charset="0"/>
              </a:rPr>
              <a:t>h'(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 </a:t>
            </a:r>
            <a:r>
              <a:rPr lang="ru-RU" dirty="0"/>
              <a:t>и шагом </a:t>
            </a:r>
            <a:r>
              <a:rPr lang="ru-RU" b="1" dirty="0">
                <a:latin typeface="Consolas" panose="020B0609020204030204" pitchFamily="49" charset="0"/>
              </a:rPr>
              <a:t>h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54514" y="4045651"/>
            <a:ext cx="10444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Для этого можно поступить следующим образом</a:t>
            </a:r>
            <a:r>
              <a:rPr lang="ru-RU" dirty="0"/>
              <a:t>: </a:t>
            </a:r>
            <a:endParaRPr lang="en-US" dirty="0"/>
          </a:p>
          <a:p>
            <a:pPr lvl="1"/>
            <a:r>
              <a:rPr lang="ru-RU" dirty="0"/>
              <a:t>• выбрать в качестве </a:t>
            </a:r>
            <a:r>
              <a:rPr lang="ru-RU" b="1" dirty="0">
                <a:latin typeface="Consolas" panose="020B0609020204030204" pitchFamily="49" charset="0"/>
              </a:rPr>
              <a:t>M</a:t>
            </a:r>
            <a:r>
              <a:rPr lang="ru-RU" dirty="0"/>
              <a:t> степень двойки, а функцию </a:t>
            </a:r>
            <a:r>
              <a:rPr lang="ru-RU" b="1" dirty="0">
                <a:latin typeface="Consolas" panose="020B0609020204030204" pitchFamily="49" charset="0"/>
              </a:rPr>
              <a:t>h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ru-RU" dirty="0"/>
              <a:t>взять такую, чтобы она принимала только нечётные значения; </a:t>
            </a:r>
            <a:endParaRPr lang="en-US" dirty="0"/>
          </a:p>
          <a:p>
            <a:pPr lvl="1"/>
            <a:r>
              <a:rPr lang="ru-RU" dirty="0"/>
              <a:t>• выбрать в качестве </a:t>
            </a:r>
            <a:r>
              <a:rPr lang="ru-RU" b="1" dirty="0">
                <a:latin typeface="Consolas" panose="020B0609020204030204" pitchFamily="49" charset="0"/>
              </a:rPr>
              <a:t>M</a:t>
            </a:r>
            <a:r>
              <a:rPr lang="ru-RU" dirty="0"/>
              <a:t> простое число и потребовать, чтобы вспомогательная хеш-функция </a:t>
            </a:r>
            <a:r>
              <a:rPr lang="ru-RU" b="1" dirty="0">
                <a:latin typeface="Consolas" panose="020B0609020204030204" pitchFamily="49" charset="0"/>
              </a:rPr>
              <a:t>h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 </a:t>
            </a:r>
            <a:r>
              <a:rPr lang="ru-RU" dirty="0"/>
              <a:t>принимала значения от </a:t>
            </a:r>
            <a:r>
              <a:rPr lang="ru-RU" b="1" dirty="0"/>
              <a:t>1</a:t>
            </a:r>
            <a:r>
              <a:rPr lang="ru-RU" dirty="0"/>
              <a:t> до </a:t>
            </a:r>
            <a:r>
              <a:rPr lang="ru-RU" b="1" dirty="0">
                <a:latin typeface="Consolas" panose="020B0609020204030204" pitchFamily="49" charset="0"/>
              </a:rPr>
              <a:t>M</a:t>
            </a:r>
            <a:r>
              <a:rPr lang="ru-RU" dirty="0"/>
              <a:t> − 1.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242C9-79C5-4945-A35B-FF6C3063CF24}"/>
              </a:ext>
            </a:extLst>
          </p:cNvPr>
          <p:cNvSpPr txBox="1"/>
          <p:nvPr/>
        </p:nvSpPr>
        <p:spPr>
          <a:xfrm>
            <a:off x="1254514" y="3105834"/>
            <a:ext cx="9971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того, чтобы последовательность проб покрыла всю таблицу, значение </a:t>
            </a:r>
            <a:r>
              <a:rPr lang="ru-RU" b="1" dirty="0">
                <a:latin typeface="Consolas" panose="020B0609020204030204" pitchFamily="49" charset="0"/>
              </a:rPr>
              <a:t>h'(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ru-RU" b="1" dirty="0">
                <a:latin typeface="Consolas" panose="020B0609020204030204" pitchFamily="49" charset="0"/>
              </a:rPr>
              <a:t>) </a:t>
            </a:r>
            <a:r>
              <a:rPr lang="ru-RU" dirty="0"/>
              <a:t>должно быть ненулевым и взаимно простым с </a:t>
            </a:r>
            <a:r>
              <a:rPr lang="ru-RU" b="1" dirty="0">
                <a:latin typeface="Consolas" panose="020B0609020204030204" pitchFamily="49" charset="0"/>
              </a:rPr>
              <a:t>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5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вставки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5912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6534" y="627676"/>
            <a:ext cx="11472711" cy="540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Перед вставкой</a:t>
            </a:r>
            <a:r>
              <a:rPr lang="en-US" sz="2400" dirty="0"/>
              <a:t> </a:t>
            </a:r>
            <a:r>
              <a:rPr lang="ru-RU" sz="2400" dirty="0"/>
              <a:t>ключа </a:t>
            </a:r>
            <a:r>
              <a:rPr lang="en-US" sz="2800" b="1" dirty="0"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ru-RU" sz="2400" dirty="0"/>
              <a:t>выполняется поиск этого ключа.</a:t>
            </a:r>
            <a:endParaRPr lang="en-US" sz="2400" dirty="0"/>
          </a:p>
          <a:p>
            <a:pPr lvl="1" algn="just">
              <a:spcAft>
                <a:spcPts val="800"/>
              </a:spcAft>
            </a:pPr>
            <a:r>
              <a:rPr lang="ru-RU" sz="2400" dirty="0"/>
              <a:t>Если такой элемент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/>
              <a:t>уже есть в таблице, то вставка не требуется. </a:t>
            </a:r>
            <a:endParaRPr lang="en-US" sz="2400" dirty="0"/>
          </a:p>
          <a:p>
            <a:pPr lvl="1" algn="just">
              <a:spcAft>
                <a:spcPts val="800"/>
              </a:spcAft>
            </a:pPr>
            <a:endParaRPr lang="ru-RU" sz="2400" dirty="0"/>
          </a:p>
          <a:p>
            <a:pPr marL="457200" indent="-4572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Затем проверяется принципиальное наличие ячеек, не занятых ключами </a:t>
            </a:r>
            <a:endParaRPr lang="en-US" sz="2400" dirty="0"/>
          </a:p>
          <a:p>
            <a:pPr lvl="1" algn="just">
              <a:spcAft>
                <a:spcPts val="800"/>
              </a:spcAft>
            </a:pPr>
            <a:r>
              <a:rPr lang="ru-RU" sz="2400" dirty="0"/>
              <a:t>(</a:t>
            </a:r>
            <a:r>
              <a:rPr lang="ru-RU" sz="2400" dirty="0">
                <a:solidFill>
                  <a:srgbClr val="FF0000"/>
                </a:solidFill>
              </a:rPr>
              <a:t>счётчик занятых ячеек</a:t>
            </a:r>
            <a:r>
              <a:rPr lang="en-US" sz="2400" dirty="0"/>
              <a:t>).</a:t>
            </a:r>
          </a:p>
          <a:p>
            <a:pPr lvl="1" algn="just">
              <a:spcAft>
                <a:spcPts val="800"/>
              </a:spcAft>
            </a:pPr>
            <a:endParaRPr lang="ru-RU" sz="2400" dirty="0"/>
          </a:p>
          <a:p>
            <a:pPr marL="457200" indent="-4572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Если есть свободные ячейки, то осуществляется пробирование, начиная с того места, в которое указывает хеш-функция, в соответствии с некоторой </a:t>
            </a:r>
            <a:r>
              <a:rPr lang="ru-RU" sz="2400" dirty="0">
                <a:solidFill>
                  <a:srgbClr val="FF0000"/>
                </a:solidFill>
              </a:rPr>
              <a:t>последовательностью проб</a:t>
            </a:r>
            <a:r>
              <a:rPr lang="ru-RU" sz="2400" dirty="0"/>
              <a:t>,  пока не будет найдено свободное место в хеш-таблице. </a:t>
            </a:r>
            <a:endParaRPr lang="en-US" sz="2400" dirty="0"/>
          </a:p>
          <a:p>
            <a:pPr marL="457200" indent="-4572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В свободную ячейку заносится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ru-RU" sz="2400" dirty="0"/>
              <a:t>, а счётчик занятых ячеек увеличивается на </a:t>
            </a:r>
            <a:r>
              <a:rPr lang="ru-RU" sz="2400" dirty="0">
                <a:solidFill>
                  <a:srgbClr val="FF0000"/>
                </a:solidFill>
              </a:rPr>
              <a:t>1</a:t>
            </a:r>
            <a:r>
              <a:rPr lang="ru-RU" sz="2400" dirty="0"/>
              <a:t>.</a:t>
            </a:r>
          </a:p>
          <a:p>
            <a:pPr marL="457200" indent="-457200" algn="just">
              <a:buFont typeface="+mj-lt"/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01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81443"/>
              </p:ext>
            </p:extLst>
          </p:nvPr>
        </p:nvGraphicFramePr>
        <p:xfrm>
          <a:off x="305069" y="2809764"/>
          <a:ext cx="688957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84050" y="333306"/>
            <a:ext cx="5720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Например, при линейном пробировании:</a:t>
            </a:r>
          </a:p>
          <a:p>
            <a:pPr lvl="1"/>
            <a:r>
              <a:rPr lang="da-DK" sz="2400" b="1" dirty="0">
                <a:latin typeface="Consolas" panose="020B0609020204030204" pitchFamily="49" charset="0"/>
              </a:rPr>
              <a:t>h(x,i) = (x+i) mod </a:t>
            </a:r>
            <a:r>
              <a:rPr lang="en-US" sz="2400" b="1" dirty="0">
                <a:latin typeface="Consolas" panose="020B0609020204030204" pitchFamily="49" charset="0"/>
              </a:rPr>
              <a:t>M</a:t>
            </a:r>
            <a:r>
              <a:rPr lang="ru-RU" sz="2400" b="1" dirty="0">
                <a:latin typeface="Consolas" panose="020B0609020204030204" pitchFamily="49" charset="0"/>
              </a:rPr>
              <a:t>,  М=10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03709" y="1741235"/>
            <a:ext cx="308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7, 29, 67, 38, 25, 27, 18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2609" y="3110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73808" y="31102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94863" y="35717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5228" y="31100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4283" y="35717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672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5013" y="3110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8617" y="35717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6341" y="31100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9092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1738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2664" y="38025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4205" y="31100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43561" y="3115416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6253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9801" y="4182355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1654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575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97775" y="651455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=7 -  свободна – заносим</a:t>
            </a:r>
            <a:r>
              <a:rPr lang="en-US" dirty="0"/>
              <a:t> 7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8197775" y="1104016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29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</a:t>
            </a:r>
            <a:r>
              <a:rPr lang="en-US" dirty="0"/>
              <a:t>9</a:t>
            </a:r>
            <a:r>
              <a:rPr lang="ru-RU" dirty="0"/>
              <a:t> -  свободна – заносим</a:t>
            </a:r>
            <a:r>
              <a:rPr lang="en-US" dirty="0"/>
              <a:t> 29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8197775" y="149610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67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</a:t>
            </a:r>
            <a:r>
              <a:rPr lang="en-US" dirty="0"/>
              <a:t>7</a:t>
            </a:r>
            <a:r>
              <a:rPr lang="ru-RU" dirty="0"/>
              <a:t> - занята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27163" y="1985725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67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da-DK" dirty="0"/>
              <a:t>)</a:t>
            </a:r>
            <a:r>
              <a:rPr lang="ru-RU" dirty="0"/>
              <a:t>=8 - свободна – заносим</a:t>
            </a:r>
            <a:r>
              <a:rPr lang="en-US" dirty="0"/>
              <a:t> </a:t>
            </a:r>
            <a:r>
              <a:rPr lang="ru-RU" dirty="0"/>
              <a:t>67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7163" y="248381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=8 - занята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27163" y="2853148"/>
            <a:ext cx="21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da-DK" dirty="0"/>
              <a:t>)</a:t>
            </a:r>
            <a:r>
              <a:rPr lang="ru-RU" dirty="0"/>
              <a:t>=9 - занята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39459" y="3211317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2</a:t>
            </a:r>
            <a:r>
              <a:rPr lang="da-DK" dirty="0"/>
              <a:t>)</a:t>
            </a:r>
            <a:r>
              <a:rPr lang="ru-RU" dirty="0"/>
              <a:t>=0 - свободна – заносим</a:t>
            </a:r>
            <a:r>
              <a:rPr lang="en-US" dirty="0"/>
              <a:t> </a:t>
            </a:r>
            <a:r>
              <a:rPr lang="ru-RU" dirty="0"/>
              <a:t>38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8239459" y="1104016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8268847" y="1473890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268847" y="2393306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8268847" y="3571764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7775" y="359181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25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=5 – свободна – заносим</a:t>
            </a:r>
            <a:r>
              <a:rPr lang="en-US" dirty="0"/>
              <a:t> </a:t>
            </a:r>
            <a:r>
              <a:rPr lang="ru-RU" dirty="0"/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27163" y="399729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так далее …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60668" y="4921524"/>
            <a:ext cx="1149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Название «открытая адресация» связано с тем фактом, что положение (адрес) элемента не определяется полностью его </a:t>
            </a:r>
            <a:r>
              <a:rPr lang="ru-RU" sz="2400" dirty="0" err="1"/>
              <a:t>хеш</a:t>
            </a:r>
            <a:r>
              <a:rPr lang="ru-RU" sz="2400" dirty="0"/>
              <a:t>-значением.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9041" y="2269417"/>
            <a:ext cx="576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Хеш-таблица будет иметь следующий вид: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24BC0-B32F-4217-A65B-08999C357F44}"/>
              </a:ext>
            </a:extLst>
          </p:cNvPr>
          <p:cNvSpPr txBox="1"/>
          <p:nvPr/>
        </p:nvSpPr>
        <p:spPr>
          <a:xfrm>
            <a:off x="290932" y="1286394"/>
            <a:ext cx="625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последовательности элементов: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51B3F96-539C-41E5-9BCE-2110FF16AAB9}"/>
              </a:ext>
            </a:extLst>
          </p:cNvPr>
          <p:cNvCxnSpPr/>
          <p:nvPr/>
        </p:nvCxnSpPr>
        <p:spPr>
          <a:xfrm>
            <a:off x="7432431" y="0"/>
            <a:ext cx="0" cy="48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1" grpId="0"/>
      <p:bldP spid="11" grpId="1"/>
      <p:bldP spid="12" grpId="0"/>
      <p:bldP spid="12" grpId="1"/>
      <p:bldP spid="14" grpId="0"/>
      <p:bldP spid="15" grpId="0"/>
      <p:bldP spid="15" grpId="1"/>
      <p:bldP spid="16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1" grpId="0"/>
      <p:bldP spid="27" grpId="0"/>
      <p:bldP spid="28" grpId="0"/>
      <p:bldP spid="29" grpId="0"/>
      <p:bldP spid="30" grpId="0"/>
      <p:bldP spid="31" grpId="0"/>
      <p:bldP spid="32" grpId="0"/>
      <p:bldP spid="39" grpId="0"/>
      <p:bldP spid="40" grpId="0"/>
      <p:bldP spid="41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066" y="682186"/>
            <a:ext cx="7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поиска элемента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7E8299-84EC-4935-8B1C-772E0B846A45}"/>
              </a:ext>
            </a:extLst>
          </p:cNvPr>
          <p:cNvSpPr/>
          <p:nvPr/>
        </p:nvSpPr>
        <p:spPr>
          <a:xfrm>
            <a:off x="517338" y="2010508"/>
            <a:ext cx="9517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Случай 1. </a:t>
            </a:r>
          </a:p>
          <a:p>
            <a:pPr lvl="1"/>
            <a:r>
              <a:rPr lang="ru-RU" sz="2400" dirty="0"/>
              <a:t>Предположим, сначала что в таблице операция удаления элемента НЕ поддерживается.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106663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30" y="325765"/>
            <a:ext cx="11615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Ячейки массива проверяются, в соответствии с той же функцией последовательности проб, которая использовалась при добавлении элементов</a:t>
            </a:r>
            <a:r>
              <a:rPr lang="en-US" sz="2400" dirty="0"/>
              <a:t> </a:t>
            </a:r>
            <a:r>
              <a:rPr lang="ru-RU" sz="2400" dirty="0"/>
              <a:t>в хеш-таблицу.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33807"/>
              </p:ext>
            </p:extLst>
          </p:nvPr>
        </p:nvGraphicFramePr>
        <p:xfrm>
          <a:off x="583107" y="4492058"/>
          <a:ext cx="6889579" cy="99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0647" y="48392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51846" y="48394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266" y="48392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3051" y="48392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379" y="483927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52243" y="48392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1599" y="4844598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04106" y="2849254"/>
            <a:ext cx="111975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Поиск останавливается </a:t>
            </a:r>
            <a:r>
              <a:rPr lang="ru-RU" sz="2400" dirty="0"/>
              <a:t>как только будет выполнено одно из условий: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2400" dirty="0"/>
              <a:t>найден элемент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>
              <a:buFont typeface="+mj-lt"/>
              <a:buAutoNum type="arabicParenR"/>
            </a:pPr>
            <a:r>
              <a:rPr lang="ru-RU" sz="2400" dirty="0"/>
              <a:t>достигнута пустая ячейка (элемента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в таблице нет)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>
              <a:buFont typeface="+mj-lt"/>
              <a:buAutoNum type="arabicParenR"/>
            </a:pPr>
            <a:r>
              <a:rPr lang="ru-RU" sz="2400" dirty="0"/>
              <a:t>выполнены</a:t>
            </a:r>
            <a:r>
              <a:rPr lang="en-US" sz="2400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попыток (таблица полностью заполнена, а элемента -  нет)</a:t>
            </a:r>
            <a:r>
              <a:rPr lang="en-US" sz="2400" dirty="0"/>
              <a:t>.</a:t>
            </a:r>
            <a:endParaRPr lang="ru-RU" sz="24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A43643B-C205-4468-BF3A-881A7B752A0F}"/>
              </a:ext>
            </a:extLst>
          </p:cNvPr>
          <p:cNvGrpSpPr/>
          <p:nvPr/>
        </p:nvGrpSpPr>
        <p:grpSpPr>
          <a:xfrm>
            <a:off x="8164104" y="4740387"/>
            <a:ext cx="2903964" cy="1086966"/>
            <a:chOff x="5124358" y="3547500"/>
            <a:chExt cx="2903964" cy="108696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124358" y="3547500"/>
              <a:ext cx="29039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2400" dirty="0"/>
                <a:t>h(x, i) = (x + i) mod M </a:t>
              </a:r>
              <a:endParaRPr lang="ru-RU" sz="2400" dirty="0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C8DC38B-67DA-4D85-B422-B280120B56B8}"/>
                </a:ext>
              </a:extLst>
            </p:cNvPr>
            <p:cNvGrpSpPr/>
            <p:nvPr/>
          </p:nvGrpSpPr>
          <p:grpSpPr>
            <a:xfrm>
              <a:off x="5124358" y="4172801"/>
              <a:ext cx="2036493" cy="461665"/>
              <a:chOff x="5124358" y="4172801"/>
              <a:chExt cx="2036493" cy="461665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5124358" y="4172801"/>
                <a:ext cx="1034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a-DK" sz="2400" dirty="0">
                    <a:latin typeface="Consolas" panose="020B0609020204030204" pitchFamily="49" charset="0"/>
                  </a:rPr>
                  <a:t>M=10</a:t>
                </a:r>
                <a:r>
                  <a:rPr lang="en-US" sz="2400" dirty="0">
                    <a:latin typeface="Consolas" panose="020B0609020204030204" pitchFamily="49" charset="0"/>
                  </a:rPr>
                  <a:t>,</a:t>
                </a:r>
                <a:endParaRPr lang="ru-RU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27582" y="4172801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latin typeface="Consolas" panose="020B0609020204030204" pitchFamily="49" charset="0"/>
                  </a:rPr>
                  <a:t>x</a:t>
                </a:r>
                <a:r>
                  <a:rPr lang="ru-RU" sz="2400" dirty="0">
                    <a:latin typeface="Consolas" panose="020B0609020204030204" pitchFamily="49" charset="0"/>
                  </a:rPr>
                  <a:t>=19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834370" y="5483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51712" y="54672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280909" y="5483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612796" y="54658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883599" y="54658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62051" y="597818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СТОП, элемента </a:t>
            </a:r>
            <a:r>
              <a:rPr lang="en-US" dirty="0"/>
              <a:t>x=19 </a:t>
            </a:r>
            <a:r>
              <a:rPr lang="ru-RU" dirty="0"/>
              <a:t>НЕТ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8637" y="1374173"/>
            <a:ext cx="5743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ячейки вводится </a:t>
            </a:r>
            <a:r>
              <a:rPr lang="ru-RU" sz="2400" b="1" dirty="0"/>
              <a:t>два</a:t>
            </a:r>
            <a:r>
              <a:rPr lang="ru-RU" sz="2400" dirty="0"/>
              <a:t> состояния: </a:t>
            </a:r>
          </a:p>
          <a:p>
            <a:pPr lvl="1"/>
            <a:r>
              <a:rPr lang="ru-RU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ru-RU" sz="2400" b="1" dirty="0"/>
              <a:t> </a:t>
            </a:r>
            <a:r>
              <a:rPr lang="ru-RU" sz="2400" dirty="0"/>
              <a:t>— ячейка пуста; </a:t>
            </a:r>
          </a:p>
          <a:p>
            <a:pPr lvl="1"/>
            <a:r>
              <a:rPr lang="ru-RU" sz="2400" b="1" dirty="0" err="1">
                <a:latin typeface="Consolas" panose="020B0609020204030204" pitchFamily="49" charset="0"/>
              </a:rPr>
              <a:t>key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ячейка содержит ключ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/>
              <a:t>.</a:t>
            </a:r>
            <a:r>
              <a:rPr lang="ru-RU" sz="2400" dirty="0"/>
              <a:t> 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71FCDBF-8ABD-44EB-847B-383764679CF7}"/>
              </a:ext>
            </a:extLst>
          </p:cNvPr>
          <p:cNvCxnSpPr/>
          <p:nvPr/>
        </p:nvCxnSpPr>
        <p:spPr>
          <a:xfrm flipV="1">
            <a:off x="-3895" y="4525964"/>
            <a:ext cx="12192000" cy="1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/>
      <p:bldP spid="16" grpId="0"/>
      <p:bldP spid="20" grpId="0"/>
      <p:bldP spid="22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2" grpId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066" y="682186"/>
            <a:ext cx="7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поиска элемента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7E8299-84EC-4935-8B1C-772E0B846A45}"/>
              </a:ext>
            </a:extLst>
          </p:cNvPr>
          <p:cNvSpPr/>
          <p:nvPr/>
        </p:nvSpPr>
        <p:spPr>
          <a:xfrm>
            <a:off x="482169" y="2022231"/>
            <a:ext cx="95176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Случай 2. </a:t>
            </a:r>
          </a:p>
          <a:p>
            <a:pPr lvl="1"/>
            <a:r>
              <a:rPr lang="ru-RU" sz="2400" dirty="0"/>
              <a:t>Предположим, что в хеш-таблице поддерживается операция удаления элемента.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182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52576"/>
              </p:ext>
            </p:extLst>
          </p:nvPr>
        </p:nvGraphicFramePr>
        <p:xfrm>
          <a:off x="2545381" y="1086940"/>
          <a:ext cx="6889579" cy="99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5436" y="233751"/>
            <a:ext cx="4340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Consolas" panose="020B0609020204030204" pitchFamily="49" charset="0"/>
              </a:rPr>
              <a:t>h(x,i)=(x+i) mod M</a:t>
            </a:r>
            <a:r>
              <a:rPr lang="ru-RU" sz="2400" dirty="0">
                <a:latin typeface="Consolas" panose="020B0609020204030204" pitchFamily="49" charset="0"/>
              </a:rPr>
              <a:t>,</a:t>
            </a:r>
            <a:r>
              <a:rPr lang="da-DK" sz="2400" dirty="0"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921" y="14341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14120" y="14343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05540" y="14341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05325" y="14341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6653" y="1434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4517" y="14341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81646" y="1467932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5437" y="625275"/>
            <a:ext cx="1291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Consolas" panose="020B0609020204030204" pitchFamily="49" charset="0"/>
              </a:rPr>
              <a:t>M=10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8427" y="3440052"/>
            <a:ext cx="490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2"/>
            </a:pPr>
            <a:r>
              <a:rPr lang="ru-RU" sz="2400" dirty="0"/>
              <a:t>Затем выполнили поиск</a:t>
            </a:r>
          </a:p>
          <a:p>
            <a:pPr lvl="1"/>
            <a:r>
              <a:rPr lang="ru-RU" sz="2400" dirty="0"/>
              <a:t> элемента 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=1</a:t>
            </a:r>
            <a:r>
              <a:rPr lang="ru-RU" sz="2400" dirty="0">
                <a:latin typeface="Consolas" panose="020B0609020204030204" pitchFamily="49" charset="0"/>
              </a:rPr>
              <a:t>8</a:t>
            </a:r>
            <a:r>
              <a:rPr lang="ru-RU" sz="24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96644" y="207870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3986" y="206215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3183" y="207870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33991" y="203359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3986" y="2782670"/>
            <a:ext cx="526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СТОП, элемента </a:t>
            </a:r>
            <a:r>
              <a:rPr lang="en-US" dirty="0"/>
              <a:t>x=1</a:t>
            </a:r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НЕТ - </a:t>
            </a:r>
            <a:r>
              <a:rPr lang="ru-RU" b="1" dirty="0"/>
              <a:t>НЕ ВЕРНО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3429000"/>
            <a:ext cx="5837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/>
              <a:t>Предположим, что из таблицы сначала </a:t>
            </a:r>
          </a:p>
          <a:p>
            <a:pPr lvl="1"/>
            <a:r>
              <a:rPr lang="ru-RU" sz="2400" dirty="0"/>
              <a:t>удалили элемент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</a:rPr>
              <a:t>27.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69985" y="1480327"/>
            <a:ext cx="5847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empty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89" y="4397756"/>
            <a:ext cx="56008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000" dirty="0"/>
              <a:t>Для удаления элемента </a:t>
            </a:r>
            <a:r>
              <a:rPr lang="ru-RU" sz="2000" dirty="0">
                <a:latin typeface="Consolas" panose="020B0609020204030204" pitchFamily="49" charset="0"/>
              </a:rPr>
              <a:t>x=27 </a:t>
            </a:r>
            <a:r>
              <a:rPr lang="ru-RU" sz="2000" dirty="0"/>
              <a:t>вначале выполняем его поиск и, если ячейка с элементом найдена, то: </a:t>
            </a:r>
          </a:p>
          <a:p>
            <a:pPr marL="1257300" lvl="2" indent="-342900" algn="just">
              <a:buFont typeface="+mj-lt"/>
              <a:buAutoNum type="arabicParenR"/>
            </a:pPr>
            <a:r>
              <a:rPr lang="ru-RU" sz="2000" dirty="0"/>
              <a:t>переводим её в состояние свободной</a:t>
            </a:r>
            <a:r>
              <a:rPr lang="en-US" sz="2000" dirty="0"/>
              <a:t>;</a:t>
            </a:r>
          </a:p>
          <a:p>
            <a:pPr marL="1257300" lvl="2" indent="-342900" algn="just">
              <a:buFont typeface="+mj-lt"/>
              <a:buAutoNum type="arabicParenR"/>
            </a:pPr>
            <a:r>
              <a:rPr lang="ru-RU" sz="2000" dirty="0"/>
              <a:t>счётчик занятых ячеек уменьшаем на единицу. 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38428" y="4204328"/>
            <a:ext cx="49974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Поиск останавливается как только будет выполнено одно из условий: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2000" dirty="0"/>
              <a:t>найден элемент </a:t>
            </a:r>
            <a:r>
              <a:rPr lang="en-US" sz="2000" b="1" dirty="0">
                <a:latin typeface="Consolas" panose="020B0609020204030204" pitchFamily="49" charset="0"/>
              </a:rPr>
              <a:t>x</a:t>
            </a:r>
            <a:r>
              <a:rPr lang="en-US" sz="2000" dirty="0"/>
              <a:t>;</a:t>
            </a:r>
            <a:endParaRPr lang="ru-RU" sz="2000" dirty="0"/>
          </a:p>
          <a:p>
            <a:pPr marL="800100" lvl="1" indent="-342900">
              <a:buFont typeface="+mj-lt"/>
              <a:buAutoNum type="arabicParenR"/>
            </a:pPr>
            <a:r>
              <a:rPr lang="ru-RU" sz="2000" dirty="0"/>
              <a:t>достигнута пустая ячейка (элемента </a:t>
            </a:r>
            <a:r>
              <a:rPr lang="en-US" sz="2000" b="1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в таблице нет)</a:t>
            </a:r>
            <a:r>
              <a:rPr lang="en-US" sz="2000" dirty="0"/>
              <a:t>;</a:t>
            </a:r>
            <a:endParaRPr lang="ru-RU" sz="2000" dirty="0"/>
          </a:p>
          <a:p>
            <a:pPr marL="800100" lvl="1" indent="-342900">
              <a:buFont typeface="+mj-lt"/>
              <a:buAutoNum type="arabicParenR"/>
            </a:pPr>
            <a:r>
              <a:rPr lang="ru-RU" sz="2000" dirty="0"/>
              <a:t>выполнены</a:t>
            </a:r>
            <a:r>
              <a:rPr lang="en-US" sz="2000" dirty="0"/>
              <a:t> </a:t>
            </a:r>
            <a:r>
              <a:rPr lang="en-US" sz="2000" b="1" dirty="0">
                <a:latin typeface="Consolas" panose="020B0609020204030204" pitchFamily="49" charset="0"/>
              </a:rPr>
              <a:t>M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попыток (таблица полностью заполнена, а элемента</a:t>
            </a:r>
            <a:r>
              <a:rPr lang="en-US" sz="2000" dirty="0"/>
              <a:t> </a:t>
            </a:r>
            <a:r>
              <a:rPr lang="ru-RU" sz="2000" dirty="0"/>
              <a:t> -  нет)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62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8" grpId="0"/>
      <p:bldP spid="28" grpId="1"/>
      <p:bldP spid="29" grpId="0"/>
      <p:bldP spid="29" grpId="1"/>
      <p:bldP spid="30" grpId="0"/>
      <p:bldP spid="31" grpId="0"/>
      <p:bldP spid="31" grpId="1"/>
      <p:bldP spid="33" grpId="0"/>
      <p:bldP spid="23" grpId="0"/>
      <p:bldP spid="2" grpId="0"/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5907"/>
              </p:ext>
            </p:extLst>
          </p:nvPr>
        </p:nvGraphicFramePr>
        <p:xfrm>
          <a:off x="442953" y="1122042"/>
          <a:ext cx="7036369" cy="98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0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42953" y="317523"/>
            <a:ext cx="43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Consolas" panose="020B0609020204030204" pitchFamily="49" charset="0"/>
              </a:rPr>
              <a:t>h(x, i) = (x + i) mod M</a:t>
            </a:r>
            <a:r>
              <a:rPr lang="ru-RU" sz="2400" dirty="0">
                <a:latin typeface="Consolas" panose="020B0609020204030204" pitchFamily="49" charset="0"/>
              </a:rPr>
              <a:t>,</a:t>
            </a:r>
            <a:r>
              <a:rPr lang="da-DK" sz="2400" dirty="0"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0309" y="1469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11692" y="14694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72928" y="1469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02897" y="146926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041" y="14692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1905" y="1469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71601" y="1541389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947727" y="304434"/>
            <a:ext cx="107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Consolas" panose="020B0609020204030204" pitchFamily="49" charset="0"/>
              </a:rPr>
              <a:t>M=10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1692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558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0755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5145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07" y="4706183"/>
            <a:ext cx="10644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Теперь при удалении </a:t>
            </a:r>
            <a:r>
              <a:rPr lang="en-US" sz="2400" dirty="0"/>
              <a:t>x=</a:t>
            </a:r>
            <a:r>
              <a:rPr lang="ru-RU" sz="2400" dirty="0"/>
              <a:t>27, ячейка </a:t>
            </a:r>
            <a:r>
              <a:rPr lang="en-US" sz="2400" dirty="0"/>
              <a:t>c </a:t>
            </a:r>
            <a:r>
              <a:rPr lang="ru-RU" sz="2400" dirty="0"/>
              <a:t>номером 1 перейдет в состояние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r>
              <a:rPr lang="ru-RU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183" y="2675420"/>
            <a:ext cx="7637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Для ячейки вводятся три состояния</a:t>
            </a:r>
            <a:r>
              <a:rPr lang="ru-RU" sz="2400" dirty="0"/>
              <a:t>: </a:t>
            </a:r>
          </a:p>
          <a:p>
            <a:pPr lvl="1"/>
            <a:r>
              <a:rPr lang="ru-RU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ru-RU" sz="2400" b="1" dirty="0"/>
              <a:t> </a:t>
            </a:r>
            <a:r>
              <a:rPr lang="ru-RU" sz="2400" dirty="0"/>
              <a:t>— ячейка пуста; </a:t>
            </a:r>
          </a:p>
          <a:p>
            <a:pPr lvl="1"/>
            <a:r>
              <a:rPr lang="ru-RU" sz="2400" dirty="0" err="1">
                <a:latin typeface="Consolas" panose="020B0609020204030204" pitchFamily="49" charset="0"/>
              </a:rPr>
              <a:t>key</a:t>
            </a:r>
            <a:r>
              <a:rPr lang="ru-RU" sz="2400" dirty="0">
                <a:latin typeface="Consolas" panose="020B0609020204030204" pitchFamily="49" charset="0"/>
              </a:rPr>
              <a:t>(x)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— ячейка содержит ключ x; </a:t>
            </a:r>
          </a:p>
          <a:p>
            <a:pPr lvl="1"/>
            <a:r>
              <a:rPr lang="ru-RU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r>
              <a:rPr lang="ru-RU" sz="2400" dirty="0"/>
              <a:t> — ячейка ранее содержала ключ, но он был удалён.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61" y="177222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endParaRPr lang="ru-RU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515093" y="252649"/>
            <a:ext cx="46061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Поиск</a:t>
            </a:r>
            <a:r>
              <a:rPr lang="ru-RU" sz="2400" dirty="0"/>
              <a:t> останавливается как только будет выполнено одно из условий: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2400" dirty="0"/>
              <a:t>найден элемент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>
              <a:buFont typeface="+mj-lt"/>
              <a:buAutoNum type="arabicParenR"/>
            </a:pPr>
            <a:r>
              <a:rPr lang="ru-RU" sz="2400" dirty="0"/>
              <a:t>достигнута пустая ячейка </a:t>
            </a:r>
            <a:r>
              <a:rPr lang="ru-RU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ru-RU" sz="2400" dirty="0"/>
              <a:t> (элемента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в таблице нет)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>
              <a:buFont typeface="+mj-lt"/>
              <a:buAutoNum type="arabicParenR"/>
            </a:pPr>
            <a:r>
              <a:rPr lang="ru-RU" sz="2400" dirty="0"/>
              <a:t>выполнены</a:t>
            </a:r>
            <a:r>
              <a:rPr lang="en-US" sz="2400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попыток (таблица полностью заполнена, но элемента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в таблице нет)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9170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7" y="5180937"/>
            <a:ext cx="10293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Добавление нового элемента можно осуществлять как в ячейку </a:t>
            </a:r>
            <a:r>
              <a:rPr lang="ru-RU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ru-RU" sz="2400" dirty="0"/>
              <a:t>,</a:t>
            </a:r>
            <a:r>
              <a:rPr lang="en-US" sz="2400" dirty="0"/>
              <a:t> </a:t>
            </a:r>
          </a:p>
          <a:p>
            <a:r>
              <a:rPr lang="ru-RU" sz="2400" dirty="0"/>
              <a:t>так и в ячейку </a:t>
            </a:r>
            <a:r>
              <a:rPr lang="ru-RU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32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23" grpId="0"/>
      <p:bldP spid="23" grpId="1"/>
      <p:bldP spid="6" grpId="0"/>
      <p:bldP spid="6" grpId="1"/>
      <p:bldP spid="9" grpId="0"/>
      <p:bldP spid="11" grpId="0"/>
      <p:bldP spid="26" grpId="0"/>
      <p:bldP spid="26" grpId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7DA76-5762-4794-AA67-19ACD0ADDDE9}"/>
              </a:ext>
            </a:extLst>
          </p:cNvPr>
          <p:cNvSpPr txBox="1"/>
          <p:nvPr/>
        </p:nvSpPr>
        <p:spPr>
          <a:xfrm>
            <a:off x="3100669" y="1841968"/>
            <a:ext cx="5803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Недостатки </a:t>
            </a:r>
          </a:p>
          <a:p>
            <a:pPr algn="ctr"/>
            <a:r>
              <a:rPr lang="ru-RU" sz="2800" b="1" dirty="0"/>
              <a:t>открытой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51050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969" y="1415945"/>
            <a:ext cx="11540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простоты будем считать, что ключи являются целыми числами из диапазона </a:t>
            </a:r>
            <a:r>
              <a:rPr lang="ru-RU" sz="2400" b="1" dirty="0"/>
              <a:t>[0, </a:t>
            </a:r>
            <a:r>
              <a:rPr lang="ru-RU" sz="2400" b="1" i="1" dirty="0"/>
              <a:t>N</a:t>
            </a:r>
            <a:r>
              <a:rPr lang="ru-RU" sz="2400" b="1" dirty="0"/>
              <a:t>)</a:t>
            </a:r>
            <a:r>
              <a:rPr lang="ru-RU" sz="24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4969" y="2293033"/>
            <a:ext cx="10415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Обозначим через </a:t>
            </a:r>
            <a:r>
              <a:rPr lang="ru-RU" sz="2400" b="1" i="1" dirty="0">
                <a:latin typeface="Consolas" panose="020B0609020204030204" pitchFamily="49" charset="0"/>
              </a:rPr>
              <a:t>K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множество возможных ключей: </a:t>
            </a:r>
            <a:r>
              <a:rPr lang="ru-RU" sz="2400" b="1" i="1" dirty="0"/>
              <a:t>K</a:t>
            </a:r>
            <a:r>
              <a:rPr lang="ru-RU" sz="2400" b="1" dirty="0"/>
              <a:t> = {0, 1, 2, . . . , N − 1}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10211" y="2979918"/>
            <a:ext cx="878565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На практике  множество </a:t>
            </a:r>
            <a:r>
              <a:rPr lang="ru-RU" sz="2000" b="1" i="1" dirty="0">
                <a:latin typeface="Consolas" panose="020B0609020204030204" pitchFamily="49" charset="0"/>
              </a:rPr>
              <a:t>K</a:t>
            </a:r>
            <a:r>
              <a:rPr lang="en-US" sz="2000" dirty="0"/>
              <a:t> </a:t>
            </a:r>
            <a:r>
              <a:rPr lang="ru-RU" sz="2000" dirty="0"/>
              <a:t>обычно довольно большое. 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Часто в качестве ключей в промышленном программировании применяются 32-битные или 64-битные целые числа, т. е. </a:t>
            </a:r>
            <a:endParaRPr lang="en-US" sz="2000" dirty="0"/>
          </a:p>
          <a:p>
            <a:endParaRPr lang="ru-RU" sz="2000" i="1" dirty="0"/>
          </a:p>
          <a:p>
            <a:r>
              <a:rPr lang="ru-RU" sz="2000" b="1" i="1" dirty="0"/>
              <a:t>N</a:t>
            </a:r>
            <a:r>
              <a:rPr lang="ru-RU" sz="2000" b="1" dirty="0"/>
              <a:t> = 2</a:t>
            </a:r>
            <a:r>
              <a:rPr lang="ru-RU" sz="2000" b="1" baseline="30000" dirty="0"/>
              <a:t>32</a:t>
            </a:r>
            <a:r>
              <a:rPr lang="ru-RU" sz="2000" b="1" dirty="0"/>
              <a:t> ≈ 4,2 · 10</a:t>
            </a:r>
            <a:r>
              <a:rPr lang="ru-RU" sz="2000" b="1" baseline="30000" dirty="0"/>
              <a:t>9</a:t>
            </a:r>
            <a:r>
              <a:rPr lang="ru-RU" sz="2000" b="1" dirty="0"/>
              <a:t> </a:t>
            </a:r>
            <a:endParaRPr lang="en-US" sz="2000" b="1" dirty="0"/>
          </a:p>
          <a:p>
            <a:endParaRPr lang="ru-RU" sz="2000" dirty="0"/>
          </a:p>
          <a:p>
            <a:pPr lvl="1"/>
            <a:r>
              <a:rPr lang="ru-RU" sz="2000" dirty="0"/>
              <a:t>или</a:t>
            </a:r>
            <a:endParaRPr lang="en-US" sz="2000" dirty="0"/>
          </a:p>
          <a:p>
            <a:endParaRPr lang="ru-RU" sz="2000" i="1" dirty="0"/>
          </a:p>
          <a:p>
            <a:r>
              <a:rPr lang="ru-RU" sz="2000" b="1" i="1" dirty="0"/>
              <a:t>N</a:t>
            </a:r>
            <a:r>
              <a:rPr lang="ru-RU" sz="2000" b="1" dirty="0"/>
              <a:t> = 2</a:t>
            </a:r>
            <a:r>
              <a:rPr lang="ru-RU" sz="2000" b="1" baseline="30000" dirty="0"/>
              <a:t>64</a:t>
            </a:r>
            <a:r>
              <a:rPr lang="ru-RU" sz="2000" b="1" dirty="0"/>
              <a:t> ≈ 1,8 · 10</a:t>
            </a:r>
            <a:r>
              <a:rPr lang="ru-RU" sz="2000" b="1" baseline="30000" dirty="0"/>
              <a:t>19</a:t>
            </a:r>
            <a:r>
              <a:rPr lang="ru-RU" sz="2000" b="1" dirty="0"/>
              <a:t> </a:t>
            </a:r>
            <a:r>
              <a:rPr lang="ru-RU" sz="2000" dirty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74493" y="150224"/>
            <a:ext cx="6089327" cy="388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rgbClr val="FF0000"/>
                </a:solidFill>
              </a:rPr>
              <a:t>Устройство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9551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1458" y="685067"/>
            <a:ext cx="11629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1. </a:t>
            </a:r>
            <a:r>
              <a:rPr lang="ru-RU" sz="2400" dirty="0"/>
              <a:t>Нетрудно видеть, что при разрешении коллизий методом открытой адресации наличие большого числа </a:t>
            </a:r>
            <a:r>
              <a:rPr lang="ru-RU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r>
              <a:rPr lang="ru-RU" sz="2400" dirty="0"/>
              <a:t>-ячеек отрицательно сказывается на времени выполнения операции поиска, а значит и других операций.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6129" y="3291622"/>
            <a:ext cx="11804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Чтобы исправить ситуацию, после ряда удалений можно перестраивать хеш-таблицу заново, уничтожая удалённые ячейки.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379"/>
              </p:ext>
            </p:extLst>
          </p:nvPr>
        </p:nvGraphicFramePr>
        <p:xfrm>
          <a:off x="1126760" y="1837663"/>
          <a:ext cx="7583489" cy="117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24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3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dirty="0">
                        <a:solidFill>
                          <a:srgbClr val="144E9D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48788" y="2491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62433" y="2452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1723" y="25101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1237" y="25350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10879"/>
              </p:ext>
            </p:extLst>
          </p:nvPr>
        </p:nvGraphicFramePr>
        <p:xfrm>
          <a:off x="1296264" y="4664242"/>
          <a:ext cx="6889579" cy="80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263804" y="50114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6208" y="50114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8771" y="50114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3DEF3-CE43-404A-854A-8323AC5BC273}"/>
              </a:ext>
            </a:extLst>
          </p:cNvPr>
          <p:cNvSpPr txBox="1"/>
          <p:nvPr/>
        </p:nvSpPr>
        <p:spPr>
          <a:xfrm>
            <a:off x="1832424" y="25350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A6E60-43D0-486B-AF54-C87EE03A783C}"/>
              </a:ext>
            </a:extLst>
          </p:cNvPr>
          <p:cNvSpPr txBox="1"/>
          <p:nvPr/>
        </p:nvSpPr>
        <p:spPr>
          <a:xfrm>
            <a:off x="2606392" y="255966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F72B5E-489B-4AB6-810E-D2F59FDB8807}"/>
              </a:ext>
            </a:extLst>
          </p:cNvPr>
          <p:cNvSpPr txBox="1"/>
          <p:nvPr/>
        </p:nvSpPr>
        <p:spPr>
          <a:xfrm>
            <a:off x="3346206" y="255742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A69844-914B-4F2D-A259-8115CBCC4811}"/>
              </a:ext>
            </a:extLst>
          </p:cNvPr>
          <p:cNvSpPr txBox="1"/>
          <p:nvPr/>
        </p:nvSpPr>
        <p:spPr>
          <a:xfrm>
            <a:off x="4110876" y="255742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9D71E-9CFC-4310-8D57-AB6DD59EADC0}"/>
              </a:ext>
            </a:extLst>
          </p:cNvPr>
          <p:cNvSpPr txBox="1"/>
          <p:nvPr/>
        </p:nvSpPr>
        <p:spPr>
          <a:xfrm>
            <a:off x="7895403" y="260269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8EB8528-AD00-4606-B61D-9A249C670B27}"/>
              </a:ext>
            </a:extLst>
          </p:cNvPr>
          <p:cNvSpPr/>
          <p:nvPr/>
        </p:nvSpPr>
        <p:spPr>
          <a:xfrm>
            <a:off x="545835" y="4055822"/>
            <a:ext cx="43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Consolas" panose="020B0609020204030204" pitchFamily="49" charset="0"/>
              </a:rPr>
              <a:t>h(x, i) = (x + i) mod M</a:t>
            </a:r>
            <a:r>
              <a:rPr lang="ru-RU" sz="2400" dirty="0">
                <a:latin typeface="Consolas" panose="020B0609020204030204" pitchFamily="49" charset="0"/>
              </a:rPr>
              <a:t>,</a:t>
            </a:r>
            <a:r>
              <a:rPr lang="da-DK" sz="2400" dirty="0"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50A4B73-EE92-4C44-ACB0-3C9007AE4784}"/>
              </a:ext>
            </a:extLst>
          </p:cNvPr>
          <p:cNvSpPr/>
          <p:nvPr/>
        </p:nvSpPr>
        <p:spPr>
          <a:xfrm>
            <a:off x="4786232" y="4030449"/>
            <a:ext cx="107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Consolas" panose="020B0609020204030204" pitchFamily="49" charset="0"/>
              </a:rPr>
              <a:t>M=10,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2B70EEF-D205-4302-B07D-161999A32EE2}"/>
              </a:ext>
            </a:extLst>
          </p:cNvPr>
          <p:cNvSpPr/>
          <p:nvPr/>
        </p:nvSpPr>
        <p:spPr>
          <a:xfrm>
            <a:off x="6008335" y="3995341"/>
            <a:ext cx="2767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Consolas" panose="020B0609020204030204" pitchFamily="49" charset="0"/>
              </a:rPr>
              <a:t>K={9,7,6</a:t>
            </a:r>
            <a:r>
              <a:rPr lang="ru-RU" sz="2400" dirty="0">
                <a:latin typeface="Consolas" panose="020B0609020204030204" pitchFamily="49" charset="0"/>
              </a:rPr>
              <a:t>7</a:t>
            </a:r>
            <a:r>
              <a:rPr lang="da-DK" sz="2400" dirty="0">
                <a:latin typeface="Consolas" panose="020B0609020204030204" pitchFamily="49" charset="0"/>
              </a:rPr>
              <a:t>} 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  <p:bldP spid="34" grpId="0"/>
      <p:bldP spid="35" grpId="0"/>
      <p:bldP spid="36" grpId="0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5113" y="1036907"/>
            <a:ext cx="10942149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dirty="0"/>
              <a:t>2. </a:t>
            </a:r>
            <a:r>
              <a:rPr lang="ru-RU" sz="2400" dirty="0"/>
              <a:t>Число хранимых ключей не может превышать размер хеш-массива (при заполнении на 70% производительность падает и нужно расширять таблицу)</a:t>
            </a:r>
            <a:r>
              <a:rPr lang="en-US" sz="2400" dirty="0"/>
              <a:t>;</a:t>
            </a:r>
          </a:p>
          <a:p>
            <a:pPr algn="just">
              <a:spcAft>
                <a:spcPts val="800"/>
              </a:spcAft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8B34D-CECE-4E0F-973B-ABB66CD9837C}"/>
              </a:ext>
            </a:extLst>
          </p:cNvPr>
          <p:cNvSpPr txBox="1"/>
          <p:nvPr/>
        </p:nvSpPr>
        <p:spPr>
          <a:xfrm>
            <a:off x="265113" y="2872713"/>
            <a:ext cx="109421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/>
              <a:t>3. Более строгие требования к выбору хеш-функции: чтобы распределять значения максимально равномерно по корзинам, функция должна минимизировать кластеризацию хеш-значений, которые стоят рядом в последовательности проб</a:t>
            </a:r>
            <a:r>
              <a:rPr lang="en-US" sz="2400" dirty="0"/>
              <a:t>;</a:t>
            </a:r>
            <a:r>
              <a:rPr lang="ru-RU" sz="2400" dirty="0"/>
              <a:t> при образовании больших кластеров, время выполнения всех операций может стать неприемлемым даже при том, что заполненность таблицы в среднем невысокая и коллизии редки.</a:t>
            </a:r>
          </a:p>
        </p:txBody>
      </p:sp>
    </p:spTree>
    <p:extLst>
      <p:ext uri="{BB962C8B-B14F-4D97-AF65-F5344CB8AC3E}">
        <p14:creationId xmlns:p14="http://schemas.microsoft.com/office/powerpoint/2010/main" val="37863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1690" y="2696077"/>
            <a:ext cx="6097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Преимущества </a:t>
            </a:r>
          </a:p>
          <a:p>
            <a:pPr algn="ctr"/>
            <a:r>
              <a:rPr lang="ru-RU" sz="2800" b="1" dirty="0"/>
              <a:t>открытой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28872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617" y="458956"/>
            <a:ext cx="116607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экономия памяти, если размер ключа невелик по сравнению с размером указателя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в методе цепочек приходится хранить в массиве указатели на начала списков, а каждый элемент списка хранит, кроме ключа, указатель на следующий элемент, поэтому на все эти указатели расходуется память</a:t>
            </a:r>
            <a:r>
              <a:rPr lang="en-US" dirty="0"/>
              <a:t>;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не требуется затрат времени на выделение памяти на каждую новую запись и подход может быть реализован даже на миниатюрных встраиваемых системах, где полноценный </a:t>
            </a:r>
            <a:r>
              <a:rPr lang="ru-RU" sz="2400" dirty="0" err="1"/>
              <a:t>аллокатор</a:t>
            </a:r>
            <a:r>
              <a:rPr lang="ru-RU" sz="2400" dirty="0"/>
              <a:t> недоступен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нет лишней операции обращения по указателю (</a:t>
            </a:r>
            <a:r>
              <a:rPr lang="ru-RU" sz="2400" dirty="0" err="1">
                <a:latin typeface="Consolas" panose="020B0609020204030204" pitchFamily="49" charset="0"/>
              </a:rPr>
              <a:t>indirection</a:t>
            </a:r>
            <a:r>
              <a:rPr lang="ru-RU" sz="2400" dirty="0"/>
              <a:t>) при доступе к элементу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лучшая локальность хранения, особенно с линейной функцией проб 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когда размеры ключей небольшие, это даёт лучшую производительность за счёт хорошей работы </a:t>
            </a:r>
            <a:r>
              <a:rPr lang="ru-RU" dirty="0" err="1"/>
              <a:t>кеша</a:t>
            </a:r>
            <a:r>
              <a:rPr lang="ru-RU" dirty="0"/>
              <a:t> процессора, который ускоряет обращения к оперативной памяти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однако, когда ключи «тяжёлые» (не целые числа, а составные объекты), то они забивают все </a:t>
            </a:r>
            <a:r>
              <a:rPr lang="ru-RU" dirty="0" err="1"/>
              <a:t>кеш</a:t>
            </a:r>
            <a:r>
              <a:rPr lang="ru-RU" dirty="0"/>
              <a:t>-линии процессора, к тому же много места в </a:t>
            </a:r>
            <a:r>
              <a:rPr lang="ru-RU" dirty="0" err="1"/>
              <a:t>кеше</a:t>
            </a:r>
            <a:r>
              <a:rPr lang="ru-RU" dirty="0"/>
              <a:t> тратится на хранение незанятых ячеек - можно в массиве с открытой адресацией хранить не сами ключи, а указатели на них, но при этом часть преимуществ при этом будет утрачена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6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4860" y="832841"/>
            <a:ext cx="5998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Хеш-таблицы на практике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7204" y="1960851"/>
            <a:ext cx="10605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Любой подход к реализации хеш-таблицы может работать достаточно быстро на реальных нагрузках.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Время, которое занимают операции с хеш-таблицами, обычно составляет малую долю от общего времени работы программы.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Расход памяти редко играет решающую роль.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Часто выбор между той или иной реализацией </a:t>
            </a:r>
            <a:r>
              <a:rPr lang="ru-RU" sz="2400" dirty="0" err="1"/>
              <a:t>хеш</a:t>
            </a:r>
            <a:r>
              <a:rPr lang="en-US" sz="2400" dirty="0"/>
              <a:t>-</a:t>
            </a:r>
            <a:r>
              <a:rPr lang="ru-RU" sz="2400" dirty="0"/>
              <a:t>таблицы делается на основании других факторов в зависимости от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446330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2865" y="893065"/>
            <a:ext cx="11024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Критически важным показателем для хеш-таблицы является коэффициент заполнения— отношение числа ключей, которые хранятся в хеш-таблице, к размеру хеш-таблицы: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>
              <a:xfrm>
                <a:off x="5372112" y="1851936"/>
                <a:ext cx="1191968" cy="7946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12" y="1851936"/>
                <a:ext cx="1191968" cy="794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7371" y="250268"/>
            <a:ext cx="589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Коэффициент заполнения</a:t>
            </a:r>
            <a:r>
              <a:rPr lang="ru-RU" sz="2400" dirty="0"/>
              <a:t> </a:t>
            </a:r>
            <a:r>
              <a:rPr lang="ru-RU" dirty="0"/>
              <a:t>(англ. </a:t>
            </a:r>
            <a:r>
              <a:rPr lang="ru-RU" sz="2400" dirty="0" err="1"/>
              <a:t>load</a:t>
            </a:r>
            <a:r>
              <a:rPr lang="ru-RU" sz="2400" dirty="0"/>
              <a:t> </a:t>
            </a:r>
            <a:r>
              <a:rPr lang="ru-RU" sz="2400" dirty="0" err="1"/>
              <a:t>factor</a:t>
            </a:r>
            <a:r>
              <a:rPr lang="ru-RU" sz="2400" dirty="0"/>
              <a:t> </a:t>
            </a:r>
            <a:r>
              <a:rPr lang="ru-RU" dirty="0"/>
              <a:t>)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4506" y="2543610"/>
            <a:ext cx="11407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000" dirty="0"/>
              <a:t>Однако коэффициент заполнения не показывает различия между </a:t>
            </a:r>
            <a:r>
              <a:rPr lang="ru-RU" sz="2000" dirty="0" err="1"/>
              <a:t>заполненностью</a:t>
            </a:r>
            <a:r>
              <a:rPr lang="ru-RU" sz="2000" dirty="0"/>
              <a:t> отдельных корзин.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7405" y="3184141"/>
            <a:ext cx="11277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000" dirty="0"/>
              <a:t>Низкий коэффициент заполнения не является абсолютным благом. Если коэффициент близок к нулю, это говорит о том, что большая часть таблицы не используется и память тратится впустую.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7404" y="4143012"/>
            <a:ext cx="1163138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Для оптимального использования хеш-таблицы желательно, чтобы её размер был примерно пропорционален числу ключей, которые нужно хранить. </a:t>
            </a:r>
          </a:p>
          <a:p>
            <a:endParaRPr lang="ru-RU" b="1" dirty="0"/>
          </a:p>
          <a:p>
            <a:pPr marL="538163"/>
            <a:r>
              <a:rPr lang="ru-RU" sz="2000" dirty="0"/>
              <a:t>На практике редко случается, что число ключей фиксировано и можно заранее выставить хорошее значение параметра M. Если ставить его заведомо больше, то много памяти будет потрачено зря (особенно если нужно организовать много хеш-таблиц с небольшим числом ключей в каждой).</a:t>
            </a:r>
          </a:p>
        </p:txBody>
      </p:sp>
    </p:spTree>
    <p:extLst>
      <p:ext uri="{BB962C8B-B14F-4D97-AF65-F5344CB8AC3E}">
        <p14:creationId xmlns:p14="http://schemas.microsoft.com/office/powerpoint/2010/main" val="21875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953650" y="550850"/>
            <a:ext cx="10877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Реализация хеш-таблицы общего назначения обязана поддерживать </a:t>
            </a:r>
            <a:r>
              <a:rPr lang="ru-RU" sz="2400" b="1" dirty="0"/>
              <a:t>операцию изменения размера</a:t>
            </a:r>
            <a:r>
              <a:rPr lang="ru-RU" sz="2400" dirty="0"/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126467" y="1699057"/>
            <a:ext cx="105319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 практике часто используемым приёмом является автоматическое изменение размера.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Когда коэффициент заполнения превышает некоторый порог </a:t>
            </a:r>
            <a:r>
              <a:rPr lang="ru-RU" sz="2400" b="1" dirty="0">
                <a:latin typeface="Consolas" panose="020B0609020204030204" pitchFamily="49" charset="0"/>
              </a:rPr>
              <a:t>α</a:t>
            </a:r>
            <a:r>
              <a:rPr lang="ru-RU" sz="2400" b="1" baseline="-25000" dirty="0" err="1">
                <a:latin typeface="Consolas" panose="020B0609020204030204" pitchFamily="49" charset="0"/>
              </a:rPr>
              <a:t>max</a:t>
            </a:r>
            <a:r>
              <a:rPr lang="ru-RU" sz="2400" dirty="0"/>
              <a:t>, выделяется память под новую, большую таблицу, все элементы из старой таблицы перемещаются в новую, затем память из-под старой хеш-таблицы освобождается. 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Аналогично, если коэффициент заполненности опускается ниже другого порога </a:t>
            </a:r>
            <a:r>
              <a:rPr lang="ru-RU" sz="2400" b="1" dirty="0">
                <a:latin typeface="Consolas" panose="020B0609020204030204" pitchFamily="49" charset="0"/>
              </a:rPr>
              <a:t>α</a:t>
            </a:r>
            <a:r>
              <a:rPr lang="ru-RU" sz="2400" b="1" baseline="-25000" dirty="0" err="1">
                <a:latin typeface="Consolas" panose="020B0609020204030204" pitchFamily="49" charset="0"/>
              </a:rPr>
              <a:t>min</a:t>
            </a:r>
            <a:r>
              <a:rPr lang="ru-RU" sz="2400" b="1" dirty="0"/>
              <a:t>,</a:t>
            </a:r>
            <a:r>
              <a:rPr lang="ru-RU" sz="2400" dirty="0"/>
              <a:t> элементы перемещаются в хеш-таблицу меньшего размера.</a:t>
            </a:r>
          </a:p>
        </p:txBody>
      </p:sp>
    </p:spTree>
    <p:extLst>
      <p:ext uri="{BB962C8B-B14F-4D97-AF65-F5344CB8AC3E}">
        <p14:creationId xmlns:p14="http://schemas.microsoft.com/office/powerpoint/2010/main" val="23474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1376" y="598377"/>
            <a:ext cx="61580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Объединение хеш-значений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8988C-3BF4-41CF-8F7E-2D47835B404B}"/>
              </a:ext>
            </a:extLst>
          </p:cNvPr>
          <p:cNvSpPr txBox="1"/>
          <p:nvPr/>
        </p:nvSpPr>
        <p:spPr>
          <a:xfrm>
            <a:off x="592016" y="1348044"/>
            <a:ext cx="108145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Предположим, что координаты точек на плоскости хранятся в виде пар целых чисел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x,y</a:t>
            </a:r>
            <a:r>
              <a:rPr lang="ru-RU" sz="2400" dirty="0">
                <a:latin typeface="Consolas" panose="020B0609020204030204" pitchFamily="49" charset="0"/>
              </a:rPr>
              <a:t>), </a:t>
            </a:r>
            <a:r>
              <a:rPr lang="ru-RU" sz="2400" dirty="0"/>
              <a:t>и нужно создать множество точек с использованием хеш-таблицы.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Пусть получены хеш-значения двух координат h(x) и h(y). </a:t>
            </a:r>
          </a:p>
          <a:p>
            <a:pPr algn="just"/>
            <a:endParaRPr lang="ru-RU" sz="2400" dirty="0">
              <a:solidFill>
                <a:srgbClr val="FF0000"/>
              </a:solidFill>
            </a:endParaRPr>
          </a:p>
          <a:p>
            <a:pPr algn="just"/>
            <a:r>
              <a:rPr lang="ru-RU" sz="2400" dirty="0"/>
              <a:t>Как их объединить, чтобы получить </a:t>
            </a:r>
            <a:r>
              <a:rPr lang="ru-RU" sz="2400" dirty="0" err="1"/>
              <a:t>хеш</a:t>
            </a:r>
            <a:r>
              <a:rPr lang="ru-RU" sz="2400" dirty="0"/>
              <a:t> от пары? </a:t>
            </a:r>
          </a:p>
        </p:txBody>
      </p:sp>
    </p:spTree>
    <p:extLst>
      <p:ext uri="{BB962C8B-B14F-4D97-AF65-F5344CB8AC3E}">
        <p14:creationId xmlns:p14="http://schemas.microsoft.com/office/powerpoint/2010/main" val="2170846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385" y="441528"/>
            <a:ext cx="1178922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для простоты верхняя граница возможных значений хеш-функции не фиксирована (где-то дальше в реализации </a:t>
            </a:r>
            <a:r>
              <a:rPr lang="ru-RU" dirty="0" err="1"/>
              <a:t>хеш</a:t>
            </a:r>
            <a:r>
              <a:rPr lang="ru-RU" dirty="0"/>
              <a:t> будет взят по нужному модулю M). Часто на практике программисты для соединения </a:t>
            </a:r>
            <a:r>
              <a:rPr lang="ru-RU" dirty="0" err="1"/>
              <a:t>хешей</a:t>
            </a:r>
            <a:r>
              <a:rPr lang="ru-RU" dirty="0"/>
              <a:t> пишут тривиальные функции, например через операцию побитового исключающего или (</a:t>
            </a:r>
            <a:r>
              <a:rPr lang="ru-RU" dirty="0" err="1"/>
              <a:t>xor</a:t>
            </a:r>
            <a:r>
              <a:rPr lang="ru-RU" dirty="0"/>
              <a:t>): </a:t>
            </a:r>
          </a:p>
          <a:p>
            <a:pPr marL="36734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3673475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538163" indent="-538163" algn="just"/>
            <a:r>
              <a:rPr lang="ru-RU" sz="1400" dirty="0"/>
              <a:t>	Такой вариант часто работает на практике приемлемо, но не лишён очевидных недостатков. Например, для всех точек с равными координатами x и y хеш-функция будет принимать нулевое значение, и если точек на прямой y = x во входных данных окажется много, производительность будет низкой из-за коллизий. </a:t>
            </a:r>
          </a:p>
          <a:p>
            <a:pPr marL="538163" indent="-538163" algn="just"/>
            <a:r>
              <a:rPr lang="ru-RU" sz="1400" dirty="0"/>
              <a:t>	Также очевидно, что разные точки (x, y) и (y, x), симметричные относительно той же прямой, получат одинаковые </a:t>
            </a:r>
            <a:r>
              <a:rPr lang="ru-RU" sz="1400" dirty="0" err="1"/>
              <a:t>хеш</a:t>
            </a:r>
            <a:r>
              <a:rPr lang="ru-RU" sz="1400" dirty="0"/>
              <a:t>-значения. Чтобы подобрать пары, дающие коллизию, было труднее, для объединения </a:t>
            </a:r>
            <a:r>
              <a:rPr lang="ru-RU" sz="1400" dirty="0" err="1"/>
              <a:t>хешей</a:t>
            </a:r>
            <a:r>
              <a:rPr lang="ru-RU" sz="1400" dirty="0"/>
              <a:t> используют более сложные функции с обилием «магических» констант и странных операций. </a:t>
            </a:r>
          </a:p>
          <a:p>
            <a:endParaRPr lang="ru-RU" sz="1400" dirty="0"/>
          </a:p>
          <a:p>
            <a:endParaRPr lang="ru-RU" dirty="0"/>
          </a:p>
          <a:p>
            <a:r>
              <a:rPr lang="ru-RU" dirty="0"/>
              <a:t>Например, в C++-библиотеке </a:t>
            </a:r>
            <a:r>
              <a:rPr lang="ru-RU" dirty="0" err="1"/>
              <a:t>boost</a:t>
            </a:r>
            <a:r>
              <a:rPr lang="ru-RU" dirty="0"/>
              <a:t> используется примерно такая формула: </a:t>
            </a:r>
          </a:p>
          <a:p>
            <a:pPr marL="35845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358457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0x9e3779b9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ru-RU" dirty="0"/>
          </a:p>
          <a:p>
            <a:r>
              <a:rPr lang="ru-RU" dirty="0"/>
              <a:t>Часто берут линейную комбинацию двух хеш-значений с, например, большими взаимно простыми коэффициентами.</a:t>
            </a:r>
          </a:p>
          <a:p>
            <a:pPr marL="35845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358457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1000000007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ru-RU" dirty="0"/>
          </a:p>
          <a:p>
            <a:r>
              <a:rPr lang="ru-RU" dirty="0"/>
              <a:t>Основной смысл таких манипуляций — сделать так, чтобы на реально встречающихся в жизни данных коллизии были более редкими. Но </a:t>
            </a:r>
            <a:r>
              <a:rPr lang="ru-RU" dirty="0" err="1"/>
              <a:t>контрпример</a:t>
            </a:r>
            <a:r>
              <a:rPr lang="ru-RU" dirty="0"/>
              <a:t> при желании можно подобрать. Лучшего универсального решения в этом деле нет. </a:t>
            </a:r>
          </a:p>
        </p:txBody>
      </p:sp>
    </p:spTree>
    <p:extLst>
      <p:ext uri="{BB962C8B-B14F-4D97-AF65-F5344CB8AC3E}">
        <p14:creationId xmlns:p14="http://schemas.microsoft.com/office/powerpoint/2010/main" val="33750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4C3F6-FA40-4000-82EB-EAEC5B9DF38C}"/>
              </a:ext>
            </a:extLst>
          </p:cNvPr>
          <p:cNvSpPr txBox="1"/>
          <p:nvPr/>
        </p:nvSpPr>
        <p:spPr>
          <a:xfrm>
            <a:off x="2966224" y="2752627"/>
            <a:ext cx="6668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Хеширование строк.</a:t>
            </a:r>
          </a:p>
          <a:p>
            <a:pPr algn="ctr"/>
            <a:r>
              <a:rPr lang="ru-RU" sz="3200" b="1" dirty="0"/>
              <a:t>Полиномиальное хеширование</a:t>
            </a:r>
            <a:endParaRPr lang="ru-BY" sz="3200" b="1" dirty="0"/>
          </a:p>
        </p:txBody>
      </p:sp>
    </p:spTree>
    <p:extLst>
      <p:ext uri="{BB962C8B-B14F-4D97-AF65-F5344CB8AC3E}">
        <p14:creationId xmlns:p14="http://schemas.microsoft.com/office/powerpoint/2010/main" val="30291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1353" y="149652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1. Прямая адресация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4702" y="837479"/>
            <a:ext cx="11315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достаточно памяти для массива, число элементов которого равно числу всех возможных ключей, то для каждого возможного ключа можно отвести ячейку в этом массиве.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4702" y="2089204"/>
            <a:ext cx="11315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Имеем булев массив </a:t>
            </a:r>
            <a:r>
              <a:rPr lang="ru-RU" sz="2400" b="1" dirty="0">
                <a:latin typeface="Consolas" panose="020B0609020204030204" pitchFamily="49" charset="0"/>
              </a:rPr>
              <a:t>T</a:t>
            </a:r>
            <a:r>
              <a:rPr lang="ru-RU" sz="2400" dirty="0"/>
              <a:t> размера </a:t>
            </a:r>
            <a:r>
              <a:rPr lang="ru-RU" sz="2400" b="1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, называемый </a:t>
            </a:r>
            <a:r>
              <a:rPr lang="ru-RU" sz="2400" b="1" dirty="0"/>
              <a:t>таблицей с прямой адресацией</a:t>
            </a:r>
            <a:r>
              <a:rPr lang="ru-RU" sz="2400" dirty="0"/>
              <a:t>, в котором </a:t>
            </a:r>
            <a:r>
              <a:rPr lang="ru-RU" sz="2400" b="1" dirty="0">
                <a:latin typeface="Consolas" panose="020B0609020204030204" pitchFamily="49" charset="0"/>
              </a:rPr>
              <a:t>элемент</a:t>
            </a:r>
            <a:r>
              <a:rPr lang="ru-RU" sz="2400" dirty="0"/>
              <a:t> </a:t>
            </a:r>
            <a:r>
              <a:rPr lang="ru-RU" sz="2400" b="1" dirty="0" err="1">
                <a:latin typeface="Consolas" panose="020B0609020204030204" pitchFamily="49" charset="0"/>
              </a:rPr>
              <a:t>t</a:t>
            </a:r>
            <a:r>
              <a:rPr lang="ru-RU" sz="2400" b="1" baseline="-25000" dirty="0" err="1">
                <a:latin typeface="Consolas" panose="020B0609020204030204" pitchFamily="49" charset="0"/>
              </a:rPr>
              <a:t>i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содержит истинное значение, если ключ </a:t>
            </a:r>
            <a:r>
              <a:rPr lang="ru-RU" sz="2400" b="1" dirty="0">
                <a:latin typeface="Consolas" panose="020B0609020204030204" pitchFamily="49" charset="0"/>
              </a:rPr>
              <a:t>i </a:t>
            </a:r>
            <a:r>
              <a:rPr lang="ru-RU" sz="2400" dirty="0"/>
              <a:t>входит в множество, и ложное значение, если ключ </a:t>
            </a:r>
            <a:r>
              <a:rPr lang="ru-RU" sz="2400" b="1" dirty="0">
                <a:latin typeface="Consolas" panose="020B0609020204030204" pitchFamily="49" charset="0"/>
              </a:rPr>
              <a:t>i</a:t>
            </a:r>
            <a:r>
              <a:rPr lang="ru-RU" sz="2400" dirty="0"/>
              <a:t> в множестве отсутствует.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8709" y="4838766"/>
            <a:ext cx="390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добавление ключа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- проверка наличия ключа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r>
              <a:rPr lang="ru-RU" sz="2400" dirty="0"/>
              <a:t>- удаление ключа.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58336" y="5208098"/>
            <a:ext cx="19918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базовые</a:t>
            </a:r>
            <a:r>
              <a:rPr lang="ru-RU" dirty="0"/>
              <a:t> </a:t>
            </a:r>
            <a:r>
              <a:rPr lang="ru-RU" sz="2400" dirty="0"/>
              <a:t>операции</a:t>
            </a:r>
            <a:r>
              <a:rPr lang="ru-RU" dirty="0"/>
              <a:t>: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2409"/>
              </p:ext>
            </p:extLst>
          </p:nvPr>
        </p:nvGraphicFramePr>
        <p:xfrm>
          <a:off x="2082798" y="3425887"/>
          <a:ext cx="802640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6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07310" y="5161931"/>
            <a:ext cx="91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O(1)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634194" y="149651"/>
            <a:ext cx="2450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K</a:t>
            </a:r>
            <a:r>
              <a:rPr lang="ru-RU" b="1" dirty="0"/>
              <a:t> = {0, 1, 2, . . . , N − 1}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7300" y="3770171"/>
            <a:ext cx="39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ru-RU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72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EC1EB-9C91-40DA-8E4E-2B1DEA2BE558}"/>
              </a:ext>
            </a:extLst>
          </p:cNvPr>
          <p:cNvSpPr txBox="1"/>
          <p:nvPr/>
        </p:nvSpPr>
        <p:spPr>
          <a:xfrm>
            <a:off x="545028" y="843945"/>
            <a:ext cx="928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Предположим</a:t>
            </a:r>
            <a:r>
              <a:rPr lang="ru-RU" sz="2000" dirty="0"/>
              <a:t>, что на вход поступает строка: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/>
              <p:nvPr/>
            </p:nvSpPr>
            <p:spPr>
              <a:xfrm>
                <a:off x="4326015" y="1591582"/>
                <a:ext cx="3126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BY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B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015" y="1591582"/>
                <a:ext cx="3126146" cy="369332"/>
              </a:xfrm>
              <a:prstGeom prst="rect">
                <a:avLst/>
              </a:prstGeom>
              <a:blipFill>
                <a:blip r:embed="rId2"/>
                <a:stretch>
                  <a:fillRect l="-3516" t="-24590" b="-4918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153C7-74A3-4A69-8261-B47DF87E5154}"/>
                  </a:ext>
                </a:extLst>
              </p:cNvPr>
              <p:cNvSpPr txBox="1"/>
              <p:nvPr/>
            </p:nvSpPr>
            <p:spPr>
              <a:xfrm>
                <a:off x="506563" y="2168005"/>
                <a:ext cx="1117887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Можно считать, что элементы строки – целые числа от </a:t>
                </a:r>
                <a:r>
                  <a:rPr lang="ru-RU" sz="2400" b="1" dirty="0"/>
                  <a:t>1</a:t>
                </a:r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размер алфавита. 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Для этого каждый символ  строки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заменяем его порядковым номером в алфавите </a:t>
                </a:r>
                <a:r>
                  <a:rPr lang="en-US" sz="2400" dirty="0">
                    <a:latin typeface="Consolas" panose="020B0609020204030204" pitchFamily="49" charset="0"/>
                  </a:rPr>
                  <a:t>s</a:t>
                </a:r>
                <a:r>
                  <a:rPr lang="ru-RU" sz="2400" dirty="0">
                    <a:latin typeface="Consolas" panose="020B0609020204030204" pitchFamily="49" charset="0"/>
                  </a:rPr>
                  <a:t>-</a:t>
                </a:r>
                <a:r>
                  <a:rPr lang="en-US" sz="2400" dirty="0">
                    <a:latin typeface="Consolas" panose="020B0609020204030204" pitchFamily="49" charset="0"/>
                  </a:rPr>
                  <a:t>’a’+1.</a:t>
                </a:r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153C7-74A3-4A69-8261-B47DF87E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3" y="2168005"/>
                <a:ext cx="11178874" cy="1938992"/>
              </a:xfrm>
              <a:prstGeom prst="rect">
                <a:avLst/>
              </a:prstGeom>
              <a:blipFill>
                <a:blip r:embed="rId3"/>
                <a:stretch>
                  <a:fillRect l="-818" t="-2516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724505-F0DB-4B1E-BD31-F4534C9CE213}"/>
              </a:ext>
            </a:extLst>
          </p:cNvPr>
          <p:cNvSpPr txBox="1"/>
          <p:nvPr/>
        </p:nvSpPr>
        <p:spPr>
          <a:xfrm>
            <a:off x="4326015" y="4569282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ru-RU" sz="2400" dirty="0"/>
              <a:t>= </a:t>
            </a:r>
            <a:r>
              <a:rPr lang="en-US" sz="2400" dirty="0"/>
              <a:t>‘</a:t>
            </a:r>
            <a:r>
              <a:rPr lang="ru-RU" sz="2400" dirty="0"/>
              <a:t>а</a:t>
            </a:r>
            <a:r>
              <a:rPr lang="en-US" sz="2400" dirty="0" err="1"/>
              <a:t>bcdb</a:t>
            </a:r>
            <a:r>
              <a:rPr lang="en-US" sz="2400" dirty="0"/>
              <a:t>’ →</a:t>
            </a:r>
            <a:r>
              <a:rPr lang="ru-RU" sz="2400" dirty="0"/>
              <a:t> 1,2,3,4</a:t>
            </a:r>
            <a:r>
              <a:rPr lang="en-US" sz="2400" dirty="0"/>
              <a:t>,2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88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DA9A78-1572-46C8-92BC-2070A4968EF2}"/>
              </a:ext>
            </a:extLst>
          </p:cNvPr>
          <p:cNvCxnSpPr>
            <a:cxnSpLocks/>
          </p:cNvCxnSpPr>
          <p:nvPr/>
        </p:nvCxnSpPr>
        <p:spPr>
          <a:xfrm>
            <a:off x="6069715" y="192577"/>
            <a:ext cx="0" cy="1556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/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blipFill>
                <a:blip r:embed="rId2"/>
                <a:stretch>
                  <a:fillRect t="-1961" b="-254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453A69-11C2-4B6C-84AB-3BE05E9EF02E}"/>
              </a:ext>
            </a:extLst>
          </p:cNvPr>
          <p:cNvCxnSpPr>
            <a:cxnSpLocks/>
          </p:cNvCxnSpPr>
          <p:nvPr/>
        </p:nvCxnSpPr>
        <p:spPr>
          <a:xfrm>
            <a:off x="0" y="174350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65560-3914-4325-AFD6-7FDB46D18266}"/>
              </a:ext>
            </a:extLst>
          </p:cNvPr>
          <p:cNvSpPr txBox="1"/>
          <p:nvPr/>
        </p:nvSpPr>
        <p:spPr>
          <a:xfrm>
            <a:off x="1207761" y="262823"/>
            <a:ext cx="36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Прямой</a:t>
            </a:r>
            <a:r>
              <a:rPr lang="ru-RU" sz="2000" dirty="0"/>
              <a:t> </a:t>
            </a:r>
            <a:r>
              <a:rPr lang="ru-RU" sz="2000" b="1" dirty="0"/>
              <a:t>полиномиальный </a:t>
            </a:r>
            <a:r>
              <a:rPr lang="ru-RU" sz="2000" b="1" dirty="0" err="1"/>
              <a:t>хеш</a:t>
            </a:r>
            <a:r>
              <a:rPr lang="ru-RU" sz="2000" b="1" dirty="0"/>
              <a:t> </a:t>
            </a:r>
            <a:endParaRPr lang="ru-RU" sz="2000" dirty="0"/>
          </a:p>
          <a:p>
            <a:r>
              <a:rPr lang="ru-RU" sz="2000" dirty="0"/>
              <a:t> (хеширование </a:t>
            </a:r>
            <a:r>
              <a:rPr lang="ru-RU" sz="2000" b="1" dirty="0"/>
              <a:t>слева направо</a:t>
            </a:r>
            <a:r>
              <a:rPr lang="ru-RU" sz="2000" dirty="0"/>
              <a:t>) </a:t>
            </a:r>
            <a:endParaRPr lang="ru-BY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56A41-B612-4B5D-AD8F-F73EC5EE1BB9}"/>
              </a:ext>
            </a:extLst>
          </p:cNvPr>
          <p:cNvSpPr txBox="1"/>
          <p:nvPr/>
        </p:nvSpPr>
        <p:spPr>
          <a:xfrm>
            <a:off x="6825632" y="257685"/>
            <a:ext cx="384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Обратный</a:t>
            </a:r>
            <a:r>
              <a:rPr lang="ru-RU" sz="2000" dirty="0"/>
              <a:t> </a:t>
            </a:r>
            <a:r>
              <a:rPr lang="ru-RU" sz="2000" b="1" dirty="0"/>
              <a:t>полиномиальный </a:t>
            </a:r>
            <a:r>
              <a:rPr lang="ru-RU" sz="2000" b="1" dirty="0" err="1"/>
              <a:t>хеш</a:t>
            </a:r>
            <a:r>
              <a:rPr lang="ru-RU" sz="2000" b="1" dirty="0"/>
              <a:t> </a:t>
            </a:r>
            <a:endParaRPr lang="ru-RU" sz="2000" dirty="0"/>
          </a:p>
          <a:p>
            <a:r>
              <a:rPr lang="ru-RU" sz="2000" dirty="0"/>
              <a:t> (хеширование </a:t>
            </a:r>
            <a:r>
              <a:rPr lang="ru-RU" sz="2000" b="1" dirty="0"/>
              <a:t>справа налево</a:t>
            </a:r>
            <a:r>
              <a:rPr lang="ru-RU" sz="2000" dirty="0"/>
              <a:t>) </a:t>
            </a:r>
            <a:endParaRPr lang="ru-BY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/>
              <p:nvPr/>
            </p:nvSpPr>
            <p:spPr>
              <a:xfrm>
                <a:off x="351514" y="2026537"/>
                <a:ext cx="11709829" cy="131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Р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екомендуют выбирать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следующие константы: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натуральное число, 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чуть больше размера алфавита</m:t>
                          </m:r>
                          <m:r>
                            <a:rPr lang="ru-RU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достаточно большое 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целое 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число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 например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2000" dirty="0"/>
                  <a:t> должны быть взаимно просты, например, если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нечётное число. 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4" y="2026537"/>
                <a:ext cx="11709829" cy="1316322"/>
              </a:xfrm>
              <a:prstGeom prst="rect">
                <a:avLst/>
              </a:prstGeom>
              <a:blipFill>
                <a:blip r:embed="rId3"/>
                <a:stretch>
                  <a:fillRect b="-78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/>
              <p:nvPr/>
            </p:nvSpPr>
            <p:spPr>
              <a:xfrm>
                <a:off x="6220170" y="1116106"/>
                <a:ext cx="6452768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B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endParaRPr lang="ru-BY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70" y="1116106"/>
                <a:ext cx="6452768" cy="314445"/>
              </a:xfrm>
              <a:prstGeom prst="rect">
                <a:avLst/>
              </a:prstGeom>
              <a:blipFill>
                <a:blip r:embed="rId4"/>
                <a:stretch>
                  <a:fillRect l="-1322" b="-269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/>
              <p:nvPr/>
            </p:nvSpPr>
            <p:spPr>
              <a:xfrm>
                <a:off x="1192618" y="4169141"/>
                <a:ext cx="3808158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‘</m:t>
                        </m:r>
                        <m:r>
                          <m:rPr>
                            <m:nor/>
                          </m:rPr>
                          <a:rPr lang="ru-RU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а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bcdb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 →</m:t>
                        </m:r>
                        <m:r>
                          <m:rPr>
                            <m:nor/>
                          </m:rPr>
                          <a:rPr lang="ru-RU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1,2,3,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=24 321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18" y="4169141"/>
                <a:ext cx="3808158" cy="427618"/>
              </a:xfrm>
              <a:prstGeom prst="rect">
                <a:avLst/>
              </a:prstGeom>
              <a:blipFill>
                <a:blip r:embed="rId5"/>
                <a:stretch>
                  <a:fillRect l="-160" t="-10000" r="-641" b="-171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/>
              <p:nvPr/>
            </p:nvSpPr>
            <p:spPr>
              <a:xfrm>
                <a:off x="5945958" y="4114354"/>
                <a:ext cx="4497733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обр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‘</m:t>
                        </m:r>
                        <m:r>
                          <m:rPr>
                            <m:nor/>
                          </m:rPr>
                          <a:rPr lang="ru-RU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а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bcdb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 →</m:t>
                        </m:r>
                        <m:r>
                          <m:rPr>
                            <m:nor/>
                          </m:rPr>
                          <a:rPr lang="ru-RU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1,2,3,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=12 342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58" y="4114354"/>
                <a:ext cx="4497733" cy="427618"/>
              </a:xfrm>
              <a:prstGeom prst="rect">
                <a:avLst/>
              </a:prstGeom>
              <a:blipFill>
                <a:blip r:embed="rId6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/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Предположим, что алфавит небольшой,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ru-RU" sz="2000" dirty="0"/>
                  <a:t>.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r>
                  <a:rPr lang="ru-RU" sz="2000" dirty="0"/>
                  <a:t>Пусть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 000 007.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blipFill>
                <a:blip r:embed="rId7"/>
                <a:stretch>
                  <a:fillRect l="-664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B2B025F-EA56-401E-AC3D-712989CC62D2}"/>
              </a:ext>
            </a:extLst>
          </p:cNvPr>
          <p:cNvCxnSpPr>
            <a:cxnSpLocks/>
          </p:cNvCxnSpPr>
          <p:nvPr/>
        </p:nvCxnSpPr>
        <p:spPr>
          <a:xfrm flipH="1">
            <a:off x="5795503" y="4180653"/>
            <a:ext cx="6646" cy="45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BD69C4A-737E-41A4-ABFB-F2DFC5974594}"/>
              </a:ext>
            </a:extLst>
          </p:cNvPr>
          <p:cNvCxnSpPr>
            <a:cxnSpLocks/>
          </p:cNvCxnSpPr>
          <p:nvPr/>
        </p:nvCxnSpPr>
        <p:spPr>
          <a:xfrm>
            <a:off x="0" y="192577"/>
            <a:ext cx="1220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7F874D-47B9-4D90-8CF6-FFD7AC04B2AE}"/>
              </a:ext>
            </a:extLst>
          </p:cNvPr>
          <p:cNvCxnSpPr>
            <a:cxnSpLocks/>
          </p:cNvCxnSpPr>
          <p:nvPr/>
        </p:nvCxnSpPr>
        <p:spPr>
          <a:xfrm>
            <a:off x="-11920" y="418065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5D831F0-CE67-452C-98F8-5A47CC4AF788}"/>
              </a:ext>
            </a:extLst>
          </p:cNvPr>
          <p:cNvCxnSpPr>
            <a:cxnSpLocks/>
          </p:cNvCxnSpPr>
          <p:nvPr/>
        </p:nvCxnSpPr>
        <p:spPr>
          <a:xfrm>
            <a:off x="3424" y="46515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103E7-3235-4D9D-8779-4638D577BCBB}"/>
              </a:ext>
            </a:extLst>
          </p:cNvPr>
          <p:cNvSpPr txBox="1"/>
          <p:nvPr/>
        </p:nvSpPr>
        <p:spPr>
          <a:xfrm>
            <a:off x="114494" y="5064683"/>
            <a:ext cx="11910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Две одинаковые строки будут иметь обязательно один </a:t>
            </a:r>
            <a:r>
              <a:rPr lang="ru-RU" sz="2000" dirty="0" err="1"/>
              <a:t>хеш</a:t>
            </a:r>
            <a:r>
              <a:rPr lang="ru-RU" sz="2000" dirty="0"/>
              <a:t>, а вероятность коллизий крайне мала. </a:t>
            </a:r>
          </a:p>
          <a:p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95A9-9CAB-42C0-BF0F-EED3E9915B05}"/>
              </a:ext>
            </a:extLst>
          </p:cNvPr>
          <p:cNvSpPr txBox="1"/>
          <p:nvPr/>
        </p:nvSpPr>
        <p:spPr>
          <a:xfrm>
            <a:off x="181415" y="693710"/>
            <a:ext cx="80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это число</a:t>
            </a:r>
            <a:endParaRPr lang="ru-BY" sz="12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700D01C-0E8C-4A3F-A622-CB42D371609F}"/>
              </a:ext>
            </a:extLst>
          </p:cNvPr>
          <p:cNvCxnSpPr>
            <a:stCxn id="12" idx="2"/>
          </p:cNvCxnSpPr>
          <p:nvPr/>
        </p:nvCxnSpPr>
        <p:spPr>
          <a:xfrm>
            <a:off x="585693" y="970709"/>
            <a:ext cx="319915" cy="16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49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/>
              <p:nvPr/>
            </p:nvSpPr>
            <p:spPr>
              <a:xfrm>
                <a:off x="460403" y="1685568"/>
                <a:ext cx="11147612" cy="12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Вычислить значения функций</a:t>
                </a:r>
              </a:p>
              <a:p>
                <a:pPr algn="ctr"/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400" b="1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400" b="1" i="1" smtClean="0">
                            <a:latin typeface="Cambria Math" panose="02040503050406030204" pitchFamily="18" charset="0"/>
                          </a:rPr>
                          <m:t>обр</m:t>
                        </m:r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algn="ctr"/>
                <a:r>
                  <a:rPr lang="ru-RU" sz="2400" dirty="0"/>
                  <a:t>можно за линейное от длины строки время (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3" y="1685568"/>
                <a:ext cx="11147612" cy="1233479"/>
              </a:xfrm>
              <a:prstGeom prst="rect">
                <a:avLst/>
              </a:prstGeom>
              <a:blipFill>
                <a:blip r:embed="rId2"/>
                <a:stretch>
                  <a:fillRect t="-3960" b="-103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3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C6D519D-7E8E-45CC-A0D5-846F2BC24532}"/>
              </a:ext>
            </a:extLst>
          </p:cNvPr>
          <p:cNvGrpSpPr/>
          <p:nvPr/>
        </p:nvGrpSpPr>
        <p:grpSpPr>
          <a:xfrm>
            <a:off x="101370" y="128164"/>
            <a:ext cx="9218118" cy="795884"/>
            <a:chOff x="95289" y="128164"/>
            <a:chExt cx="9495277" cy="795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/>
                <p:nvPr/>
              </p:nvSpPr>
              <p:spPr>
                <a:xfrm>
                  <a:off x="2949750" y="574657"/>
                  <a:ext cx="6640816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ru-RU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sz="20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750" y="574657"/>
                  <a:ext cx="6640816" cy="349391"/>
                </a:xfrm>
                <a:prstGeom prst="rect">
                  <a:avLst/>
                </a:prstGeom>
                <a:blipFill>
                  <a:blip r:embed="rId3"/>
                  <a:stretch>
                    <a:fillRect b="-2241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0AD9B6-125F-4E4B-B2BE-9B2545EDA175}"/>
                </a:ext>
              </a:extLst>
            </p:cNvPr>
            <p:cNvSpPr txBox="1"/>
            <p:nvPr/>
          </p:nvSpPr>
          <p:spPr>
            <a:xfrm>
              <a:off x="95289" y="128164"/>
              <a:ext cx="80948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ru-RU" sz="2000" dirty="0"/>
                <a:t>1) </a:t>
              </a:r>
              <a:r>
                <a:rPr lang="ru-RU" sz="2000" b="1" u="sng" dirty="0"/>
                <a:t>Прямое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99E361E-AC40-4791-9D46-DA1C75ACE951}"/>
              </a:ext>
            </a:extLst>
          </p:cNvPr>
          <p:cNvGrpSpPr/>
          <p:nvPr/>
        </p:nvGrpSpPr>
        <p:grpSpPr>
          <a:xfrm>
            <a:off x="722692" y="2981476"/>
            <a:ext cx="9599348" cy="988607"/>
            <a:chOff x="595246" y="3129056"/>
            <a:chExt cx="9599348" cy="988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/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2000" dirty="0"/>
                    <a:t>Обозначим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a14:m>
                  <a:r>
                    <a:rPr lang="ru-RU" sz="2000" dirty="0"/>
                    <a:t> - </a:t>
                  </a:r>
                  <a:r>
                    <a:rPr lang="ru-RU" sz="2000" dirty="0" err="1"/>
                    <a:t>хеш</a:t>
                  </a:r>
                  <a:r>
                    <a:rPr lang="ru-RU" sz="2000" dirty="0"/>
                    <a:t> для  префикса</a:t>
                  </a:r>
                  <a:r>
                    <a:rPr lang="en-US" sz="2000" dirty="0"/>
                    <a:t> </a:t>
                  </a:r>
                  <a:r>
                    <a:rPr lang="ru-RU" sz="2000" dirty="0"/>
                    <a:t>строки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ru-RU" sz="2000" b="0" dirty="0"/>
                    <a:t>:</a:t>
                  </a:r>
                </a:p>
                <a:p>
                  <a:endParaRPr lang="ru-RU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blipFill>
                  <a:blip r:embed="rId4"/>
                  <a:stretch>
                    <a:fillRect l="-707" t="-330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/>
                <p:nvPr/>
              </p:nvSpPr>
              <p:spPr>
                <a:xfrm>
                  <a:off x="4061960" y="3534293"/>
                  <a:ext cx="6132634" cy="4067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ru-RU" sz="18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a14:m>
                  <a:r>
                    <a:rPr lang="ru-RU" dirty="0"/>
                    <a:t>)</a:t>
                  </a:r>
                  <a:r>
                    <a:rPr 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b="1" dirty="0"/>
                    <a:t>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960" y="3534293"/>
                  <a:ext cx="6132634" cy="406778"/>
                </a:xfrm>
                <a:prstGeom prst="rect">
                  <a:avLst/>
                </a:prstGeom>
                <a:blipFill>
                  <a:blip r:embed="rId5"/>
                  <a:stretch>
                    <a:fillRect t="-4545" b="-1969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Левая фигурная скобка 10">
              <a:extLst>
                <a:ext uri="{FF2B5EF4-FFF2-40B4-BE49-F238E27FC236}">
                  <a16:creationId xmlns:a16="http://schemas.microsoft.com/office/drawing/2014/main" id="{A11843C1-B170-47B0-A02B-1DE5D2BF96CE}"/>
                </a:ext>
              </a:extLst>
            </p:cNvPr>
            <p:cNvSpPr/>
            <p:nvPr/>
          </p:nvSpPr>
          <p:spPr>
            <a:xfrm rot="16200000">
              <a:off x="7000788" y="2301475"/>
              <a:ext cx="254977" cy="337739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F1C2398-B23B-4E40-962D-9FDE2482479B}"/>
              </a:ext>
            </a:extLst>
          </p:cNvPr>
          <p:cNvGrpSpPr/>
          <p:nvPr/>
        </p:nvGrpSpPr>
        <p:grpSpPr>
          <a:xfrm>
            <a:off x="879665" y="1119714"/>
            <a:ext cx="11057544" cy="1641219"/>
            <a:chOff x="914833" y="1365231"/>
            <a:chExt cx="11057544" cy="1641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/>
                <p:nvPr/>
              </p:nvSpPr>
              <p:spPr>
                <a:xfrm>
                  <a:off x="914833" y="1365231"/>
                  <a:ext cx="11057544" cy="164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/>
                    <a:t>Выполним сначала за время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ru-RU" sz="2000" dirty="0"/>
                    <a:t> предподсчёт нужных степеней. </a:t>
                  </a:r>
                </a:p>
                <a:p>
                  <a:r>
                    <a:rPr lang="ru-RU" sz="2000" dirty="0"/>
                    <a:t>Обозначим 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тогда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3" y="1365231"/>
                  <a:ext cx="11057544" cy="1641219"/>
                </a:xfrm>
                <a:prstGeom prst="rect">
                  <a:avLst/>
                </a:prstGeom>
                <a:blipFill>
                  <a:blip r:embed="rId6"/>
                  <a:stretch>
                    <a:fillRect l="-551" t="-1852" b="-555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31846FE-E4D4-42EF-9C27-197E1689144A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87" y="2395085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A41569E-2B22-467E-9124-DC9F8E4A9F88}"/>
              </a:ext>
            </a:extLst>
          </p:cNvPr>
          <p:cNvGrpSpPr/>
          <p:nvPr/>
        </p:nvGrpSpPr>
        <p:grpSpPr>
          <a:xfrm>
            <a:off x="722692" y="4121883"/>
            <a:ext cx="8944642" cy="1034730"/>
            <a:chOff x="722692" y="4121883"/>
            <a:chExt cx="8944642" cy="103473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C8110D7-9CAA-4337-8546-16AA693723D6}"/>
                </a:ext>
              </a:extLst>
            </p:cNvPr>
            <p:cNvGrpSpPr/>
            <p:nvPr/>
          </p:nvGrpSpPr>
          <p:grpSpPr>
            <a:xfrm>
              <a:off x="722692" y="4121883"/>
              <a:ext cx="8944642" cy="1034730"/>
              <a:chOff x="595249" y="5008599"/>
              <a:chExt cx="8944642" cy="10347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033BB-C77E-44C4-BAE5-2DF32580EB9B}"/>
                  </a:ext>
                </a:extLst>
              </p:cNvPr>
              <p:cNvSpPr txBox="1"/>
              <p:nvPr/>
            </p:nvSpPr>
            <p:spPr>
              <a:xfrm>
                <a:off x="595249" y="5008599"/>
                <a:ext cx="10468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Тогда</a:t>
                </a:r>
                <a:endParaRPr lang="ru-BY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пр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a14:m>
                    <a:r>
                      <a:rPr lang="en-US" sz="2000" b="1" dirty="0"/>
                      <a:t> </a:t>
                    </a:r>
                    <a:r>
                      <a:rPr lang="en-US" sz="2000" dirty="0"/>
                      <a:t>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endParaRPr lang="ru-BY" sz="2000" b="1" dirty="0"/>
                  </a:p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пр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en-US" sz="2000" b="1" dirty="0">
                        <a:ea typeface="Cambria Math" panose="02040503050406030204" pitchFamily="18" charset="0"/>
                      </a:rPr>
                      <a:t> </a:t>
                    </a:r>
                    <a:r>
                      <a:rPr lang="ru-RU" sz="2000" b="1" dirty="0">
                        <a:ea typeface="Cambria Math" panose="020405030504060302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a14:m>
                    <a:endParaRPr lang="en-US" sz="2000" b="1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0619" b="-1061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CF4F91E-4A2F-46B6-A375-8E63DEE291C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59" y="4504585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/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Так как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каждого следующего префикса выражается через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предыдущего префикса, то  линейным проходом по всей строке за время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000" dirty="0"/>
                  <a:t>можно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для всех префиксов строки.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BY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blipFill>
                <a:blip r:embed="rId8"/>
                <a:stretch>
                  <a:fillRect l="-538" t="-3614" r="-592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61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8136F6A-AD7B-4D6C-B9B9-EBBC8C51C475}"/>
              </a:ext>
            </a:extLst>
          </p:cNvPr>
          <p:cNvGrpSpPr/>
          <p:nvPr/>
        </p:nvGrpSpPr>
        <p:grpSpPr>
          <a:xfrm>
            <a:off x="639211" y="281259"/>
            <a:ext cx="9424437" cy="1116717"/>
            <a:chOff x="639211" y="281260"/>
            <a:chExt cx="9424437" cy="10067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444189-72E6-4443-B514-4DFEB5D98D67}"/>
                </a:ext>
              </a:extLst>
            </p:cNvPr>
            <p:cNvSpPr txBox="1"/>
            <p:nvPr/>
          </p:nvSpPr>
          <p:spPr>
            <a:xfrm>
              <a:off x="639211" y="281260"/>
              <a:ext cx="8094812" cy="36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dirty="0"/>
                <a:t>2) </a:t>
              </a:r>
              <a:r>
                <a:rPr lang="ru-RU" sz="2000" b="1" u="sng" dirty="0"/>
                <a:t>Обратное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/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b="1" dirty="0"/>
                    <a:t> </a:t>
                  </a:r>
                  <a:endParaRPr lang="ru-BY" sz="20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blipFill>
                  <a:blip r:embed="rId2"/>
                  <a:stretch>
                    <a:fillRect l="-1213" b="-1587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9A526E4-73C6-4DF1-BB96-D1CC4672D953}"/>
              </a:ext>
            </a:extLst>
          </p:cNvPr>
          <p:cNvGrpSpPr/>
          <p:nvPr/>
        </p:nvGrpSpPr>
        <p:grpSpPr>
          <a:xfrm>
            <a:off x="2239729" y="2255589"/>
            <a:ext cx="5833362" cy="1094280"/>
            <a:chOff x="2503498" y="5587874"/>
            <a:chExt cx="5833362" cy="1094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/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= </a:t>
                  </a:r>
                  <a:r>
                    <a:rPr lang="en-US" sz="2000" b="1" dirty="0"/>
                    <a:t>0</a:t>
                  </a:r>
                  <a:endParaRPr lang="ru-RU" sz="2000" b="1" dirty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ru-BY" sz="2000" b="1" dirty="0"/>
                </a:p>
                <a:p>
                  <a:pPr lvl="2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обр.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b="1" i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blipFill>
                  <a:blip r:embed="rId3"/>
                  <a:stretch>
                    <a:fillRect t="-7317" b="-914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EA9F4FC-FA5D-4742-AFFA-ADDFABE49DF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541" y="5587874"/>
              <a:ext cx="0" cy="1094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/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1800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/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/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/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/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B35F87-388C-4CCC-83CF-6BA86D601530}"/>
              </a:ext>
            </a:extLst>
          </p:cNvPr>
          <p:cNvSpPr txBox="1"/>
          <p:nvPr/>
        </p:nvSpPr>
        <p:spPr>
          <a:xfrm>
            <a:off x="1525507" y="50527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1093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82D26-9B71-4ADF-9235-54C8047AB465}"/>
              </a:ext>
            </a:extLst>
          </p:cNvPr>
          <p:cNvSpPr txBox="1"/>
          <p:nvPr/>
        </p:nvSpPr>
        <p:spPr>
          <a:xfrm>
            <a:off x="451337" y="960774"/>
            <a:ext cx="10583009" cy="84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 как </a:t>
            </a:r>
            <a:r>
              <a:rPr lang="ru-RU" sz="2400" dirty="0" err="1"/>
              <a:t>хеш</a:t>
            </a:r>
            <a:r>
              <a:rPr lang="ru-RU" sz="2400" dirty="0"/>
              <a:t> - это значение многочлена, то для многих строковых операций можно быстро пересчитывать </a:t>
            </a:r>
            <a:r>
              <a:rPr lang="ru-RU" sz="2400" dirty="0" err="1"/>
              <a:t>хеш</a:t>
            </a:r>
            <a:r>
              <a:rPr lang="ru-RU" sz="2400" dirty="0"/>
              <a:t> результата. </a:t>
            </a:r>
            <a:endParaRPr lang="ru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95DE93-CC1C-4428-9C27-18DE3EBB372B}"/>
                  </a:ext>
                </a:extLst>
              </p:cNvPr>
              <p:cNvSpPr txBox="1"/>
              <p:nvPr/>
            </p:nvSpPr>
            <p:spPr>
              <a:xfrm>
                <a:off x="2126021" y="349569"/>
                <a:ext cx="793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Конкатенация</a:t>
                </a:r>
                <a:r>
                  <a:rPr lang="ru-RU" sz="2400" dirty="0"/>
                  <a:t> двух строк 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/>
                  <a:t>,</a:t>
                </a:r>
                <a:r>
                  <a:rPr lang="ru-BY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ru-BY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/>
                  <a:t>,</a:t>
                </a:r>
                <a:r>
                  <a:rPr lang="ru-BY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95DE93-CC1C-4428-9C27-18DE3EBB3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21" y="349569"/>
                <a:ext cx="7939957" cy="461665"/>
              </a:xfrm>
              <a:prstGeom prst="rect">
                <a:avLst/>
              </a:prstGeom>
              <a:blipFill>
                <a:blip r:embed="rId2"/>
                <a:stretch>
                  <a:fillRect l="-122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D7D3E56-CD96-44A3-9E15-E1DE868B346E}"/>
              </a:ext>
            </a:extLst>
          </p:cNvPr>
          <p:cNvGrpSpPr/>
          <p:nvPr/>
        </p:nvGrpSpPr>
        <p:grpSpPr>
          <a:xfrm>
            <a:off x="927059" y="2563170"/>
            <a:ext cx="8478371" cy="746517"/>
            <a:chOff x="782515" y="714412"/>
            <a:chExt cx="8478371" cy="7465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782515" y="714412"/>
                  <a:ext cx="8478371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15" y="714412"/>
                  <a:ext cx="8478371" cy="341504"/>
                </a:xfrm>
                <a:prstGeom prst="rect">
                  <a:avLst/>
                </a:prstGeom>
                <a:blipFill>
                  <a:blip r:embed="rId3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/>
                <p:nvPr/>
              </p:nvSpPr>
              <p:spPr>
                <a:xfrm>
                  <a:off x="1216182" y="1119425"/>
                  <a:ext cx="7611035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182" y="1119425"/>
                  <a:ext cx="7611035" cy="341504"/>
                </a:xfrm>
                <a:prstGeom prst="rect">
                  <a:avLst/>
                </a:prstGeom>
                <a:blipFill>
                  <a:blip r:embed="rId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/>
              <p:nvPr/>
            </p:nvSpPr>
            <p:spPr>
              <a:xfrm>
                <a:off x="552276" y="3782575"/>
                <a:ext cx="10381129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6" y="3782575"/>
                <a:ext cx="10381129" cy="341504"/>
              </a:xfrm>
              <a:prstGeom prst="rect">
                <a:avLst/>
              </a:prstGeom>
              <a:blipFill>
                <a:blip r:embed="rId5"/>
                <a:stretch>
                  <a:fillRect l="-881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9F4B8618-6A5C-48D2-AB93-27794D4C8616}"/>
              </a:ext>
            </a:extLst>
          </p:cNvPr>
          <p:cNvSpPr/>
          <p:nvPr/>
        </p:nvSpPr>
        <p:spPr>
          <a:xfrm rot="16200000">
            <a:off x="3450980" y="2508792"/>
            <a:ext cx="465993" cy="37103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E4B0C121-170E-45DB-A04F-4B86BA9D7E5F}"/>
              </a:ext>
            </a:extLst>
          </p:cNvPr>
          <p:cNvSpPr/>
          <p:nvPr/>
        </p:nvSpPr>
        <p:spPr>
          <a:xfrm rot="16200000">
            <a:off x="7668357" y="2382769"/>
            <a:ext cx="465993" cy="3962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7497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/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blipFill>
                <a:blip r:embed="rId2"/>
                <a:stretch>
                  <a:fillRect l="-881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/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ru-BY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blipFill>
                <a:blip r:embed="rId3"/>
                <a:stretch>
                  <a:fillRect t="-3488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4E44436-BC46-40EC-9C1B-368E291A3A7C}"/>
              </a:ext>
            </a:extLst>
          </p:cNvPr>
          <p:cNvGrpSpPr/>
          <p:nvPr/>
        </p:nvGrpSpPr>
        <p:grpSpPr>
          <a:xfrm>
            <a:off x="802323" y="2460230"/>
            <a:ext cx="11038788" cy="1189480"/>
            <a:chOff x="802323" y="1976653"/>
            <a:chExt cx="11038788" cy="11894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/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blipFill>
                  <a:blip r:embed="rId4"/>
                  <a:stretch>
                    <a:fillRect l="-829" t="-21818" b="-3818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54FD4D1B-FCB2-46E4-B0FE-496527F26747}"/>
                </a:ext>
              </a:extLst>
            </p:cNvPr>
            <p:cNvSpPr/>
            <p:nvPr/>
          </p:nvSpPr>
          <p:spPr>
            <a:xfrm rot="16200000">
              <a:off x="3387875" y="1192814"/>
              <a:ext cx="443060" cy="265471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/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Левая фигурная скобка 18">
              <a:extLst>
                <a:ext uri="{FF2B5EF4-FFF2-40B4-BE49-F238E27FC236}">
                  <a16:creationId xmlns:a16="http://schemas.microsoft.com/office/drawing/2014/main" id="{02925652-7F0A-4CD8-B651-3B7DC777A456}"/>
                </a:ext>
              </a:extLst>
            </p:cNvPr>
            <p:cNvSpPr/>
            <p:nvPr/>
          </p:nvSpPr>
          <p:spPr>
            <a:xfrm rot="16200000">
              <a:off x="7257881" y="944978"/>
              <a:ext cx="443060" cy="297304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/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508206F-D8D5-4BA5-8F26-C96E97EEA779}"/>
              </a:ext>
            </a:extLst>
          </p:cNvPr>
          <p:cNvCxnSpPr/>
          <p:nvPr/>
        </p:nvCxnSpPr>
        <p:spPr>
          <a:xfrm>
            <a:off x="6096000" y="904722"/>
            <a:ext cx="0" cy="1055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07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/>
              <p:nvPr/>
            </p:nvSpPr>
            <p:spPr>
              <a:xfrm>
                <a:off x="323632" y="244789"/>
                <a:ext cx="11025241" cy="105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Хеш для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ru-RU" sz="2000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ru-RU" sz="2000" b="1" dirty="0">
                  <a:ea typeface="Cambria Math" panose="02040503050406030204" pitchFamily="18" charset="0"/>
                </a:endParaRPr>
              </a:p>
              <a:p>
                <a:r>
                  <a:rPr lang="ru-RU" sz="2000" dirty="0"/>
                  <a:t>как вычислить быстрее?</a:t>
                </a:r>
                <a:endParaRPr lang="ru-BY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2" y="244789"/>
                <a:ext cx="11025241" cy="1059777"/>
              </a:xfrm>
              <a:prstGeom prst="rect">
                <a:avLst/>
              </a:prstGeom>
              <a:blipFill>
                <a:blip r:embed="rId2"/>
                <a:stretch>
                  <a:fillRect l="-553" t="-2874" b="-97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/>
              <p:nvPr/>
            </p:nvSpPr>
            <p:spPr>
              <a:xfrm>
                <a:off x="323632" y="5076816"/>
                <a:ext cx="112587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Из формулы следует, что для вычисления </a:t>
                </a:r>
                <a:r>
                  <a:rPr lang="ru-RU" dirty="0" err="1"/>
                  <a:t>хешей</a:t>
                </a:r>
                <a:r>
                  <a:rPr lang="ru-RU" dirty="0"/>
                  <a:t> любой подстроки, необходимо знать лишь </a:t>
                </a:r>
                <a:r>
                  <a:rPr lang="ru-RU" dirty="0" err="1"/>
                  <a:t>хеши</a:t>
                </a:r>
                <a:r>
                  <a:rPr lang="ru-RU" dirty="0"/>
                  <a:t>  всех префиксов этой строки. </a:t>
                </a:r>
              </a:p>
              <a:p>
                <a:pPr algn="just"/>
                <a:r>
                  <a:rPr lang="ru-RU" dirty="0"/>
                  <a:t>Теперь, чтобы сравнить на равенство две любые подстроки строки </a:t>
                </a:r>
                <a:r>
                  <a:rPr lang="en-US" dirty="0"/>
                  <a:t>S</a:t>
                </a:r>
                <a:r>
                  <a:rPr lang="ru-RU" dirty="0"/>
                  <a:t>, можно сравнить соответствующие </a:t>
                </a:r>
                <a:r>
                  <a:rPr lang="ru-RU" dirty="0" err="1"/>
                  <a:t>хеши</a:t>
                </a:r>
                <a:r>
                  <a:rPr lang="ru-RU" dirty="0"/>
                  <a:t> этих подстрок. Так как предполагается, что значение полинома помещается в 64 бита, то считаем, что сравнение двух </a:t>
                </a:r>
                <a:r>
                  <a:rPr lang="ru-RU" dirty="0" err="1"/>
                  <a:t>хешей</a:t>
                </a:r>
                <a:r>
                  <a:rPr lang="ru-RU" dirty="0"/>
                  <a:t> будет выполнено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2" y="5076816"/>
                <a:ext cx="11258716" cy="1477328"/>
              </a:xfrm>
              <a:prstGeom prst="rect">
                <a:avLst/>
              </a:prstGeom>
              <a:blipFill>
                <a:blip r:embed="rId3"/>
                <a:stretch>
                  <a:fillRect l="-433" t="-2479" r="-487" b="-57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FAF573-5B08-4649-9617-EF7346E095F6}"/>
              </a:ext>
            </a:extLst>
          </p:cNvPr>
          <p:cNvGrpSpPr/>
          <p:nvPr/>
        </p:nvGrpSpPr>
        <p:grpSpPr>
          <a:xfrm>
            <a:off x="323632" y="2749761"/>
            <a:ext cx="11120978" cy="1077024"/>
            <a:chOff x="712434" y="1642"/>
            <a:chExt cx="11120978" cy="1133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blipFill>
                  <a:blip r:embed="rId4"/>
                  <a:stretch>
                    <a:fillRect t="-1724" b="-206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Левая фигурная скобка 12">
              <a:extLst>
                <a:ext uri="{FF2B5EF4-FFF2-40B4-BE49-F238E27FC236}">
                  <a16:creationId xmlns:a16="http://schemas.microsoft.com/office/drawing/2014/main" id="{AD57424C-531B-4B85-8F7E-B55291742F93}"/>
                </a:ext>
              </a:extLst>
            </p:cNvPr>
            <p:cNvSpPr/>
            <p:nvPr/>
          </p:nvSpPr>
          <p:spPr>
            <a:xfrm rot="16200000">
              <a:off x="5769677" y="-3212949"/>
              <a:ext cx="457200" cy="8239335"/>
            </a:xfrm>
            <a:prstGeom prst="leftBrac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 dirty="0"/>
            </a:p>
          </p:txBody>
        </p:sp>
        <p:sp>
          <p:nvSpPr>
            <p:cNvPr id="16" name="Правая фигурная скобка 15">
              <a:extLst>
                <a:ext uri="{FF2B5EF4-FFF2-40B4-BE49-F238E27FC236}">
                  <a16:creationId xmlns:a16="http://schemas.microsoft.com/office/drawing/2014/main" id="{70F897BB-D499-4F1F-A5DF-12E6E67E75F1}"/>
                </a:ext>
              </a:extLst>
            </p:cNvPr>
            <p:cNvSpPr/>
            <p:nvPr/>
          </p:nvSpPr>
          <p:spPr>
            <a:xfrm rot="16200000">
              <a:off x="3232041" y="-1351788"/>
              <a:ext cx="494811" cy="3201671"/>
            </a:xfrm>
            <a:prstGeom prst="rightBrac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/>
              <p:nvPr/>
            </p:nvSpPr>
            <p:spPr>
              <a:xfrm>
                <a:off x="323632" y="1297123"/>
                <a:ext cx="1125661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значение полинома помещается в 64 бита. Это равносильно тому, что на компьютере можно выполнять все операции над 64-битными числами и не задумываться о том, чтобы брать остаток. Но в С++ для этого необходимо использовать не </a:t>
                </a:r>
                <a:r>
                  <a:rPr lang="ru-RU" dirty="0">
                    <a:latin typeface="Consolas" panose="020B0609020204030204" pitchFamily="49" charset="0"/>
                  </a:rPr>
                  <a:t>int64_t</a:t>
                </a:r>
                <a:r>
                  <a:rPr lang="ru-RU" dirty="0"/>
                  <a:t> (обычно, синоним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а </a:t>
                </a:r>
                <a:r>
                  <a:rPr lang="ru-RU" dirty="0">
                    <a:latin typeface="Consolas" panose="020B0609020204030204" pitchFamily="49" charset="0"/>
                  </a:rPr>
                  <a:t>uint64_t</a:t>
                </a:r>
                <a:r>
                  <a:rPr lang="ru-RU" dirty="0"/>
                  <a:t> (</a:t>
                </a:r>
                <a:r>
                  <a:rPr lang="ru-RU" dirty="0" err="1">
                    <a:latin typeface="Consolas" panose="020B0609020204030204" pitchFamily="49" charset="0"/>
                  </a:rPr>
                  <a:t>unsigned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потому что переполнение знаковых целочисленных типов в C++ — опасный пример неопределённого поведения.</a:t>
                </a:r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2" y="1297123"/>
                <a:ext cx="11256614" cy="1477328"/>
              </a:xfrm>
              <a:prstGeom prst="rect">
                <a:avLst/>
              </a:prstGeom>
              <a:blipFill>
                <a:blip r:embed="rId5"/>
                <a:stretch>
                  <a:fillRect t="-2479" r="-433" b="-57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A6DE93-D80B-4B1C-B6CD-B71447406BD5}"/>
              </a:ext>
            </a:extLst>
          </p:cNvPr>
          <p:cNvGrpSpPr/>
          <p:nvPr/>
        </p:nvGrpSpPr>
        <p:grpSpPr>
          <a:xfrm>
            <a:off x="3359643" y="3943982"/>
            <a:ext cx="5184592" cy="1132834"/>
            <a:chOff x="3473398" y="2386319"/>
            <a:chExt cx="5184592" cy="1132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/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/>
                <p:nvPr/>
              </p:nvSpPr>
              <p:spPr>
                <a:xfrm>
                  <a:off x="3573371" y="2949573"/>
                  <a:ext cx="3899546" cy="5695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371" y="2949573"/>
                  <a:ext cx="3899546" cy="5695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148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12F0942-CC66-4807-BBDF-C6175984C4A1}"/>
              </a:ext>
            </a:extLst>
          </p:cNvPr>
          <p:cNvGrpSpPr/>
          <p:nvPr/>
        </p:nvGrpSpPr>
        <p:grpSpPr>
          <a:xfrm>
            <a:off x="87923" y="509060"/>
            <a:ext cx="11462122" cy="5856922"/>
            <a:chOff x="99382" y="509060"/>
            <a:chExt cx="11039484" cy="5856922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01CF598C-01C9-4BD4-B73A-B1BF83E5F3D9}"/>
                </a:ext>
              </a:extLst>
            </p:cNvPr>
            <p:cNvGrpSpPr/>
            <p:nvPr/>
          </p:nvGrpSpPr>
          <p:grpSpPr>
            <a:xfrm>
              <a:off x="1296518" y="5463264"/>
              <a:ext cx="8416824" cy="902718"/>
              <a:chOff x="905724" y="5008408"/>
              <a:chExt cx="8416824" cy="9027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810FFA2-EB4E-4803-B16F-1C6218F7E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48" y="5008408"/>
                    <a:ext cx="3112477" cy="4276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ru-BY" sz="20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810FFA2-EB4E-4803-B16F-1C6218F7E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7248" y="5008408"/>
                    <a:ext cx="3112477" cy="4276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8B1B53A-DF63-4BCF-891D-A6B108FA8C90}"/>
                      </a:ext>
                    </a:extLst>
                  </p:cNvPr>
                  <p:cNvSpPr txBox="1"/>
                  <p:nvPr/>
                </p:nvSpPr>
                <p:spPr>
                  <a:xfrm>
                    <a:off x="905724" y="5466389"/>
                    <a:ext cx="8416824" cy="4447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a14:m>
                    <a:r>
                      <a:rPr lang="en-US" sz="2000" dirty="0"/>
                      <a:t>)</a:t>
                    </a:r>
                    <a:endParaRPr lang="ru-BY" sz="20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8B1B53A-DF63-4BCF-891D-A6B108FA8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724" y="5466389"/>
                    <a:ext cx="8416824" cy="444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740" b="-17808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AE4BC54D-453C-4338-8401-AB5ECD5920D4}"/>
                </a:ext>
              </a:extLst>
            </p:cNvPr>
            <p:cNvGrpSpPr/>
            <p:nvPr/>
          </p:nvGrpSpPr>
          <p:grpSpPr>
            <a:xfrm>
              <a:off x="99382" y="509060"/>
              <a:ext cx="11039484" cy="4913150"/>
              <a:chOff x="99382" y="1200621"/>
              <a:chExt cx="11039484" cy="49131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86F436-24FB-4506-A018-1AA4CBB4477F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2" y="5190441"/>
                    <a:ext cx="11039484" cy="9233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ru-RU" dirty="0"/>
                      <a:t>Так как деление достаточно сложная операция, то для сравнения подстрок на равенство на практике используют формулу без деления (приведение к одной степени). </a:t>
                    </a:r>
                  </a:p>
                  <a:p>
                    <a:pPr algn="just"/>
                    <a:r>
                      <a:rPr lang="ru-RU" dirty="0"/>
                      <a:t>Предположим, что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, тогда</m:t>
                        </m:r>
                      </m:oMath>
                    </a14:m>
                    <a:endParaRPr lang="ru-BY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86F436-24FB-4506-A018-1AA4CBB447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2" y="5190441"/>
                    <a:ext cx="11039484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5" t="-3311" r="-425" b="-9934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D079593-6689-435B-9CED-3B28D1F35260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40" y="1200621"/>
                    <a:ext cx="4581354" cy="577146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пр.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пр.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a14:m>
                    <a:r>
                      <a:rPr lang="ru-RU" sz="2000" dirty="0"/>
                      <a:t>,</a:t>
                    </a:r>
                    <a:endParaRPr lang="ru-BY" sz="20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D079593-6689-435B-9CED-3B28D1F352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40" y="1200621"/>
                    <a:ext cx="4581354" cy="5771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208"/>
                    </a:stretch>
                  </a:blipFill>
                  <a:ln>
                    <a:solidFill>
                      <a:srgbClr val="000000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68448-6F1C-4850-AA76-E421BCD27E04}"/>
                  </a:ext>
                </a:extLst>
              </p:cNvPr>
              <p:cNvSpPr txBox="1"/>
              <p:nvPr/>
            </p:nvSpPr>
            <p:spPr>
              <a:xfrm>
                <a:off x="219808" y="1412368"/>
                <a:ext cx="11594121" cy="2437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Для того, чтобы найти обратный элемент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по модулю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нужно вычислить значение функции Эйлера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(число взаимно простых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чисел)  и возвести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в степень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sz="1600" dirty="0">
                    <a:hlinkClick r:id="rId6"/>
                  </a:rPr>
                  <a:t>https://ru.m.wikipedia.org/wiki/</a:t>
                </a:r>
                <a:r>
                  <a:rPr lang="ru-RU" sz="1600" dirty="0">
                    <a:hlinkClick r:id="rId6"/>
                  </a:rPr>
                  <a:t>Обратное_по_модулю_число</a:t>
                </a:r>
                <a:r>
                  <a:rPr lang="ru-RU" dirty="0"/>
                  <a:t>)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ru-BY" dirty="0"/>
                  <a:t>В случае полиномиального х</a:t>
                </a:r>
                <a:r>
                  <a:rPr lang="ru-RU" dirty="0"/>
                  <a:t>е</a:t>
                </a:r>
                <a:r>
                  <a:rPr lang="ru-BY" dirty="0" err="1"/>
                  <a:t>ша</a:t>
                </a:r>
                <a:r>
                  <a:rPr lang="ru-BY" dirty="0"/>
                  <a:t>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BY" dirty="0"/>
                  <a:t>обратным числу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BY" dirty="0"/>
                  <a:t>будет 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p>
                          <m:sSupPr>
                            <m:ctrlPr>
                              <a:rPr lang="ru-B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Вычислить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p>
                          <m:sSupPr>
                            <m:ctrlPr>
                              <a:rPr lang="ru-B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BY" dirty="0"/>
                  <a:t>  можно бинарным возведением в степен</a:t>
                </a:r>
                <a:r>
                  <a:rPr lang="ru-RU" dirty="0"/>
                  <a:t>ь:</a:t>
                </a: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−чётное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−нечётное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68448-6F1C-4850-AA76-E421BCD2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8" y="1412368"/>
                <a:ext cx="11594121" cy="2437270"/>
              </a:xfrm>
              <a:prstGeom prst="rect">
                <a:avLst/>
              </a:prstGeom>
              <a:blipFill>
                <a:blip r:embed="rId7"/>
                <a:stretch>
                  <a:fillRect l="-421" t="-1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/>
              <p:nvPr/>
            </p:nvSpPr>
            <p:spPr>
              <a:xfrm>
                <a:off x="87923" y="3830179"/>
                <a:ext cx="120015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:r>
                  <a:rPr lang="ru-RU" dirty="0" err="1"/>
                  <a:t>предподсчитать</a:t>
                </a:r>
                <a:r>
                  <a:rPr lang="ru-RU" dirty="0"/>
                  <a:t> степени обратного элемента по выбранному модулю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то сравнение на равенство двух подстрок можно выполнять за O(1).</a:t>
                </a:r>
                <a:endParaRPr lang="ru-BY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" y="3830179"/>
                <a:ext cx="12001500" cy="646331"/>
              </a:xfrm>
              <a:prstGeom prst="rect">
                <a:avLst/>
              </a:prstGeom>
              <a:blipFill>
                <a:blip r:embed="rId8"/>
                <a:stretch>
                  <a:fillRect l="-406" t="-4717" r="-51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316D449-3BD9-46B8-A2A0-1045D633D6B5}"/>
              </a:ext>
            </a:extLst>
          </p:cNvPr>
          <p:cNvCxnSpPr/>
          <p:nvPr/>
        </p:nvCxnSpPr>
        <p:spPr>
          <a:xfrm>
            <a:off x="195841" y="4476511"/>
            <a:ext cx="11591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EE1ADE-608A-495D-A0A6-41C753B4B30F}"/>
              </a:ext>
            </a:extLst>
          </p:cNvPr>
          <p:cNvSpPr txBox="1"/>
          <p:nvPr/>
        </p:nvSpPr>
        <p:spPr>
          <a:xfrm>
            <a:off x="193431" y="57416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реализации математической формулы 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/>
              <p:nvPr/>
            </p:nvSpPr>
            <p:spPr>
              <a:xfrm>
                <a:off x="228600" y="1038098"/>
                <a:ext cx="954539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необходимо найти обратный элемент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по модулю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38098"/>
                <a:ext cx="9545399" cy="374270"/>
              </a:xfrm>
              <a:prstGeom prst="rect">
                <a:avLst/>
              </a:prstGeom>
              <a:blipFill>
                <a:blip r:embed="rId9"/>
                <a:stretch>
                  <a:fillRect l="-575" t="-6452" b="-241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73B5A9-9F04-4BA0-BBC4-2031822D408D}"/>
              </a:ext>
            </a:extLst>
          </p:cNvPr>
          <p:cNvSpPr txBox="1"/>
          <p:nvPr/>
        </p:nvSpPr>
        <p:spPr>
          <a:xfrm>
            <a:off x="5408350" y="575048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  <a:endParaRPr lang="ru-BY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E6C5A-9259-4F9F-ABBB-25BC98E450E5}"/>
              </a:ext>
            </a:extLst>
          </p:cNvPr>
          <p:cNvSpPr txBox="1"/>
          <p:nvPr/>
        </p:nvSpPr>
        <p:spPr>
          <a:xfrm>
            <a:off x="5408350" y="532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66562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/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сравнение двух подстрок на равенство: если выполнить </a:t>
                </a:r>
                <a:r>
                  <a:rPr lang="ru-RU" sz="2000" dirty="0" err="1"/>
                  <a:t>предподсчёт</a:t>
                </a:r>
                <a:r>
                  <a:rPr lang="ru-RU" sz="2000" dirty="0"/>
                  <a:t> всех префиксов, то сравнение на равенство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лексикографически сравнить две строки на больше (меньше): подсчитаем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всех префиксов строки </a:t>
                </a:r>
                <a:r>
                  <a:rPr lang="en-US" sz="2000" dirty="0"/>
                  <a:t>S</a:t>
                </a:r>
                <a:r>
                  <a:rPr lang="ru-RU" sz="2000" dirty="0"/>
                  <a:t>, тогда можно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лексикографически сравнить две строки на больше (меньше): дихотомией ищут такой наибольший индекс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префиксы обеих строк длины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 равны, после чего сравнивают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+1 символ соответствующих строк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:endParaRPr lang="en-US" sz="2000" dirty="0"/>
              </a:p>
              <a:p>
                <a:pPr marL="285750" indent="-285750" algn="justLow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/>
                  <a:t> можно найти все вхождения подстроки </a:t>
                </a:r>
                <a:r>
                  <a:rPr lang="en-US" sz="2000" dirty="0"/>
                  <a:t>S </a:t>
                </a:r>
                <a:r>
                  <a:rPr lang="ru-RU" sz="2000" dirty="0"/>
                  <a:t> в текст </a:t>
                </a:r>
                <a:r>
                  <a:rPr lang="en-US" sz="2000" dirty="0"/>
                  <a:t>T (</a:t>
                </a:r>
                <a:r>
                  <a:rPr lang="ru-RU" sz="2000" dirty="0"/>
                  <a:t>алгоритм Рабина (</a:t>
                </a:r>
                <a:r>
                  <a:rPr lang="ru-RU" sz="2000" dirty="0" err="1"/>
                  <a:t>Rabin</a:t>
                </a:r>
                <a:r>
                  <a:rPr lang="ru-RU" sz="2000" dirty="0"/>
                  <a:t>)- Карпа (</a:t>
                </a:r>
                <a:r>
                  <a:rPr lang="ru-RU" sz="2000" dirty="0" err="1"/>
                  <a:t>Karp</a:t>
                </a:r>
                <a:r>
                  <a:rPr lang="ru-RU" sz="2000" dirty="0"/>
                  <a:t>), 1987 год</a:t>
                </a:r>
                <a:r>
                  <a:rPr lang="en-US" sz="2000" dirty="0"/>
                  <a:t>)</a:t>
                </a:r>
                <a:r>
                  <a:rPr lang="ru-RU" sz="2000" dirty="0"/>
                  <a:t>: сначала для всех префиксов </a:t>
                </a:r>
                <a:r>
                  <a:rPr lang="en-US" sz="2000" dirty="0"/>
                  <a:t>T</a:t>
                </a:r>
                <a:r>
                  <a:rPr lang="ru-RU" sz="2000" dirty="0"/>
                  <a:t>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, также вычислить </a:t>
                </a:r>
                <a:r>
                  <a:rPr lang="ru-RU" sz="2000" dirty="0" err="1"/>
                  <a:t>хеш</a:t>
                </a:r>
                <a:r>
                  <a:rPr lang="ru-RU" sz="2000" dirty="0"/>
                  <a:t> для всей строки </a:t>
                </a:r>
                <a:r>
                  <a:rPr lang="en-US" sz="2000" dirty="0"/>
                  <a:t>S; </a:t>
                </a:r>
                <a:r>
                  <a:rPr lang="ru-RU" sz="2000" dirty="0"/>
                  <a:t>затем, двигаясь слева направо по тексту </a:t>
                </a:r>
                <a:r>
                  <a:rPr lang="en-US" sz="2000" dirty="0"/>
                  <a:t>T</a:t>
                </a:r>
                <a:r>
                  <a:rPr lang="ru-RU" sz="2000" dirty="0"/>
                  <a:t>,</a:t>
                </a:r>
                <a:r>
                  <a:rPr lang="en-US" sz="2000" dirty="0"/>
                  <a:t> </a:t>
                </a:r>
                <a:r>
                  <a:rPr lang="ru-RU" sz="2000" dirty="0"/>
                  <a:t>пробуем накладывать окно длины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blipFill>
                <a:blip r:embed="rId2"/>
                <a:stretch>
                  <a:fillRect l="-478" t="-1053" r="-1063" b="-22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8E2710-0B54-40CA-8E77-E8DE28B9B5E4}"/>
              </a:ext>
            </a:extLst>
          </p:cNvPr>
          <p:cNvSpPr txBox="1"/>
          <p:nvPr/>
        </p:nvSpPr>
        <p:spPr>
          <a:xfrm>
            <a:off x="4069568" y="107390"/>
            <a:ext cx="3867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Применение хеширования строк</a:t>
            </a:r>
            <a:endParaRPr lang="ru-BY" sz="2000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F87C9F-289B-4781-A4DA-4759D00B2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94877"/>
              </p:ext>
            </p:extLst>
          </p:nvPr>
        </p:nvGraphicFramePr>
        <p:xfrm>
          <a:off x="2032000" y="39059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A8798B-FFC9-46D3-A4A9-AE4A7341B7FE}"/>
              </a:ext>
            </a:extLst>
          </p:cNvPr>
          <p:cNvSpPr txBox="1"/>
          <p:nvPr/>
        </p:nvSpPr>
        <p:spPr>
          <a:xfrm>
            <a:off x="1735124" y="38698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A9B6887B-1C14-49F3-8636-9AF07B9F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54619"/>
              </p:ext>
            </p:extLst>
          </p:nvPr>
        </p:nvGraphicFramePr>
        <p:xfrm>
          <a:off x="2032000" y="4115539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254A6F4-B93F-4925-B8D3-A40B888AA06B}"/>
              </a:ext>
            </a:extLst>
          </p:cNvPr>
          <p:cNvSpPr txBox="1"/>
          <p:nvPr/>
        </p:nvSpPr>
        <p:spPr>
          <a:xfrm>
            <a:off x="3154382" y="4419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graphicFrame>
        <p:nvGraphicFramePr>
          <p:cNvPr id="28" name="Таблица 5">
            <a:extLst>
              <a:ext uri="{FF2B5EF4-FFF2-40B4-BE49-F238E27FC236}">
                <a16:creationId xmlns:a16="http://schemas.microsoft.com/office/drawing/2014/main" id="{24CF0CD1-8A27-40AF-9CC7-E244FDF3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28343"/>
              </p:ext>
            </p:extLst>
          </p:nvPr>
        </p:nvGraphicFramePr>
        <p:xfrm>
          <a:off x="1939303" y="491128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8F31812-214C-4D7F-848E-6710BCDACB99}"/>
              </a:ext>
            </a:extLst>
          </p:cNvPr>
          <p:cNvSpPr txBox="1"/>
          <p:nvPr/>
        </p:nvSpPr>
        <p:spPr>
          <a:xfrm>
            <a:off x="1642427" y="48751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B23A0735-9669-4A47-BE98-516BB3EC5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1282"/>
              </p:ext>
            </p:extLst>
          </p:nvPr>
        </p:nvGraphicFramePr>
        <p:xfrm>
          <a:off x="2759435" y="511961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graphicFrame>
        <p:nvGraphicFramePr>
          <p:cNvPr id="35" name="Таблица 5">
            <a:extLst>
              <a:ext uri="{FF2B5EF4-FFF2-40B4-BE49-F238E27FC236}">
                <a16:creationId xmlns:a16="http://schemas.microsoft.com/office/drawing/2014/main" id="{6548AC7D-622E-458D-B564-61B5E1A2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38428"/>
              </p:ext>
            </p:extLst>
          </p:nvPr>
        </p:nvGraphicFramePr>
        <p:xfrm>
          <a:off x="1999530" y="57946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EE8E9E2-AAE4-49AB-8E8B-7B198287C0B9}"/>
              </a:ext>
            </a:extLst>
          </p:cNvPr>
          <p:cNvSpPr txBox="1"/>
          <p:nvPr/>
        </p:nvSpPr>
        <p:spPr>
          <a:xfrm>
            <a:off x="1702654" y="57585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7" name="Таблица 5">
            <a:extLst>
              <a:ext uri="{FF2B5EF4-FFF2-40B4-BE49-F238E27FC236}">
                <a16:creationId xmlns:a16="http://schemas.microsoft.com/office/drawing/2014/main" id="{8108FAA2-C1A7-45BA-86A1-A804266A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81898"/>
              </p:ext>
            </p:extLst>
          </p:nvPr>
        </p:nvGraphicFramePr>
        <p:xfrm>
          <a:off x="3625130" y="595423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1991" y="1651018"/>
            <a:ext cx="11166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размер таблицы с прямой адресацией не зависит от того, сколько элементов реально содержится в множестве</a:t>
            </a:r>
            <a:r>
              <a:rPr lang="en-US" sz="2000" dirty="0"/>
              <a:t>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1334" y="3015063"/>
            <a:ext cx="11686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если множество </a:t>
            </a:r>
            <a:r>
              <a:rPr lang="ru-RU" sz="2000" b="1" dirty="0">
                <a:latin typeface="Consolas" panose="020B0609020204030204" pitchFamily="49" charset="0"/>
              </a:rPr>
              <a:t>K</a:t>
            </a:r>
            <a:r>
              <a:rPr lang="ru-RU" sz="2000" dirty="0"/>
              <a:t> всевозможных ключей велико, то хранить в памяти массив </a:t>
            </a:r>
            <a:r>
              <a:rPr lang="ru-RU" sz="2000" b="1" dirty="0">
                <a:latin typeface="Consolas" panose="020B0609020204030204" pitchFamily="49" charset="0"/>
              </a:rPr>
              <a:t>T</a:t>
            </a:r>
            <a:r>
              <a:rPr lang="ru-RU" sz="2000" dirty="0"/>
              <a:t> размера </a:t>
            </a:r>
            <a:r>
              <a:rPr lang="ru-RU" sz="2000" b="1" dirty="0">
                <a:latin typeface="Consolas" panose="020B0609020204030204" pitchFamily="49" charset="0"/>
              </a:rPr>
              <a:t>N </a:t>
            </a:r>
            <a:r>
              <a:rPr lang="ru-RU" sz="2000" dirty="0"/>
              <a:t>непрактично, а то и невозможно: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9203" y="2358203"/>
            <a:ext cx="11686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если число реально присутствующих в таблице записей мало по сравнению с </a:t>
            </a:r>
            <a:r>
              <a:rPr lang="ru-RU" sz="2000" b="1" dirty="0">
                <a:latin typeface="Consolas" panose="020B0609020204030204" pitchFamily="49" charset="0"/>
              </a:rPr>
              <a:t>N</a:t>
            </a:r>
            <a:r>
              <a:rPr lang="ru-RU" sz="2000" dirty="0"/>
              <a:t>, то много памяти тратится зря</a:t>
            </a:r>
            <a:r>
              <a:rPr lang="en-US" sz="2000" dirty="0"/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6735" y="149652"/>
            <a:ext cx="5036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Недостатки прямой адресации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1480" y="5885561"/>
            <a:ext cx="11833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Тем не менее при сравнительно небольших N метод прямой адресации успешно используется на практике.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743D557-1407-4FA0-9B16-350DD50A7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52957"/>
              </p:ext>
            </p:extLst>
          </p:nvPr>
        </p:nvGraphicFramePr>
        <p:xfrm>
          <a:off x="917489" y="667001"/>
          <a:ext cx="802640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6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13E808B-83CD-4A50-BE10-89BDCF29EB7A}"/>
              </a:ext>
            </a:extLst>
          </p:cNvPr>
          <p:cNvSpPr txBox="1"/>
          <p:nvPr/>
        </p:nvSpPr>
        <p:spPr>
          <a:xfrm>
            <a:off x="391991" y="1011285"/>
            <a:ext cx="39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ru-RU" sz="2400" dirty="0"/>
              <a:t>: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A2C4EBC-49C9-4368-8AAD-DAF680FFCBCC}"/>
              </a:ext>
            </a:extLst>
          </p:cNvPr>
          <p:cNvSpPr/>
          <p:nvPr/>
        </p:nvSpPr>
        <p:spPr>
          <a:xfrm>
            <a:off x="9634194" y="149651"/>
            <a:ext cx="2450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K</a:t>
            </a:r>
            <a:r>
              <a:rPr lang="ru-RU" b="1" dirty="0"/>
              <a:t> = {0, 1, 2, . . . , N − 1} 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31F507A-CE40-4140-A45D-9B8C45BFF22A}"/>
              </a:ext>
            </a:extLst>
          </p:cNvPr>
          <p:cNvGrpSpPr/>
          <p:nvPr/>
        </p:nvGrpSpPr>
        <p:grpSpPr>
          <a:xfrm>
            <a:off x="1103589" y="3773274"/>
            <a:ext cx="10931784" cy="2112428"/>
            <a:chOff x="788959" y="3722949"/>
            <a:chExt cx="10931784" cy="211242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88959" y="3773274"/>
              <a:ext cx="1093178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ru-RU" sz="1600" dirty="0"/>
                <a:t>Минимальным адресуемым набором данных в современных компьютерах является один байт, состоящий из восьми битов. </a:t>
              </a:r>
              <a:endParaRPr lang="en-US" sz="1600" dirty="0"/>
            </a:p>
            <a:p>
              <a:pPr algn="just"/>
              <a:r>
                <a:rPr lang="ru-RU" sz="1600" dirty="0"/>
                <a:t>Не представляет трудности реализовать таблицу с прямой адресацией так, чтобы каждый бит был использован для хранения одной ячейки. </a:t>
              </a:r>
              <a:endParaRPr lang="en-US" sz="1600" dirty="0"/>
            </a:p>
            <a:p>
              <a:pPr algn="just"/>
              <a:r>
                <a:rPr lang="ru-RU" sz="1600" dirty="0"/>
                <a:t>Если N — мощность множества возможных ключей, то для прямой адресации требуется выделить последовательный блок из как минимум N бит памяти. Так, </a:t>
              </a:r>
              <a:r>
                <a:rPr lang="ru-RU" sz="1600" b="1" u="sng" dirty="0"/>
                <a:t>для размеров множества K в 10</a:t>
              </a:r>
              <a:r>
                <a:rPr lang="ru-RU" sz="1600" b="1" u="sng" baseline="30000" dirty="0"/>
                <a:t>9</a:t>
              </a:r>
              <a:r>
                <a:rPr lang="ru-RU" sz="1600" b="1" u="sng" dirty="0"/>
                <a:t> элементов таблица займёт около 120 МБ памяти</a:t>
              </a:r>
              <a:r>
                <a:rPr lang="en-US" sz="1600" b="1" u="sng" dirty="0"/>
                <a:t> </a:t>
              </a:r>
              <a:br>
                <a:rPr lang="ru-RU" sz="1600" dirty="0"/>
              </a:br>
              <a:r>
                <a:rPr lang="en-US" sz="1600" dirty="0"/>
                <a:t>(</a:t>
              </a:r>
              <a:r>
                <a:rPr lang="ru-RU" sz="1600" dirty="0"/>
                <a:t>10</a:t>
              </a:r>
              <a:r>
                <a:rPr lang="ru-RU" sz="1600" baseline="30000" dirty="0"/>
                <a:t>9</a:t>
              </a:r>
              <a:r>
                <a:rPr lang="en-US" sz="1600" baseline="30000" dirty="0"/>
                <a:t> </a:t>
              </a:r>
              <a:r>
                <a:rPr lang="ru-RU" sz="1600" dirty="0"/>
                <a:t>бит≈1,2*10</a:t>
              </a:r>
              <a:r>
                <a:rPr lang="ru-RU" sz="1600" baseline="30000" dirty="0"/>
                <a:t>8</a:t>
              </a:r>
              <a:r>
                <a:rPr lang="ru-RU" sz="1600" dirty="0"/>
                <a:t> байт=120*10</a:t>
              </a:r>
              <a:r>
                <a:rPr lang="ru-RU" sz="1600" baseline="30000" dirty="0"/>
                <a:t>6</a:t>
              </a:r>
              <a:r>
                <a:rPr lang="ru-RU" sz="1600" dirty="0"/>
                <a:t> байт=120Мбайт). </a:t>
              </a:r>
            </a:p>
            <a:p>
              <a:pPr algn="just"/>
              <a:r>
                <a:rPr lang="ru-RU" sz="1600" dirty="0"/>
                <a:t>Во многих случаях такой расход памяти неприемлем, особенно когда есть необходимость создавать несколько таблиц. </a:t>
              </a: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1289E85-C9F7-4443-93CD-22B44E61D415}"/>
                </a:ext>
              </a:extLst>
            </p:cNvPr>
            <p:cNvCxnSpPr/>
            <p:nvPr/>
          </p:nvCxnSpPr>
          <p:spPr>
            <a:xfrm>
              <a:off x="791133" y="3722949"/>
              <a:ext cx="0" cy="20619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6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6594" y="711312"/>
            <a:ext cx="6291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Проход по содержимому хеш-таблицы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7775" y="1648599"/>
            <a:ext cx="11462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процессе программирования может возникнуть необходимость выполнить обход всех элементов структуры данных и, например, распечатать 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7776" y="3127775"/>
            <a:ext cx="11462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Функция для итерации по содержимому структуры является полезной, поэтому обычно поддерживается в реализациях </a:t>
            </a:r>
            <a:r>
              <a:rPr lang="ru-RU" sz="2400" dirty="0" err="1"/>
              <a:t>хеш</a:t>
            </a:r>
            <a:r>
              <a:rPr lang="ru-RU" sz="2400" dirty="0"/>
              <a:t>-контейнеров, с которыми ведётся работа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1385133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3752" y="147156"/>
            <a:ext cx="11462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большинстве реализаций проход по хеш-множествам выполняется в произвольном порядке, </a:t>
            </a:r>
            <a:r>
              <a:rPr lang="ru-RU" sz="2400" b="1" dirty="0"/>
              <a:t>не гарантируется какой-либо </a:t>
            </a:r>
            <a:r>
              <a:rPr lang="ru-RU" sz="2400" b="1" dirty="0" err="1"/>
              <a:t>отсортированности</a:t>
            </a:r>
            <a:r>
              <a:rPr lang="ru-RU" sz="2400" b="1" dirty="0"/>
              <a:t> ключей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 случае, если внутренняя реализация хеш-таблицы использует метод цепочек, обычно функция обхода выдаёт сначала все элементы первой корзины (с хеш-значением 0) в порядке их следования в цепочке, затем все элементы второй корзины (с хеш-значением 1), и т. д.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3752" y="2824812"/>
            <a:ext cx="11462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Более того, если распечатать элементы </a:t>
            </a:r>
            <a:r>
              <a:rPr lang="ru-RU" dirty="0" err="1"/>
              <a:t>хеш</a:t>
            </a:r>
            <a:r>
              <a:rPr lang="ru-RU" dirty="0"/>
              <a:t>-множества, добавить новый ключ, сразу удалить его, вновь распечатать элементы, то порядок может получиться другим. Такое может случиться, если добавление нового ключа привело к перестроению хеш-таблицы с изменением числа M корзин и элементы были перераспределены по корзинам вновь. Не стоит нигде в коде закладываться на порядок итерации по </a:t>
            </a:r>
            <a:r>
              <a:rPr lang="ru-RU" dirty="0" err="1"/>
              <a:t>хеш</a:t>
            </a:r>
            <a:r>
              <a:rPr lang="ru-RU" dirty="0"/>
              <a:t>-контейнерам: большинство реализаций в разных языках программирования могут гарантировать только то, что посещены будут все элементы, не важно в каком порядке.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80558" y="4579138"/>
            <a:ext cx="1087649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Наоборот, средства итерации по ключам множества, которое построено на базе бинарного поискового дерева, обычно возвращают ключи в порядке возрастания (выполняется внутренний обход дерева). Порядок фиксирован и каждый раз одинаковый. </a:t>
            </a:r>
          </a:p>
          <a:p>
            <a:pPr algn="just"/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6C4D3-0E1E-46CC-93CB-B257926B385D}"/>
              </a:ext>
            </a:extLst>
          </p:cNvPr>
          <p:cNvSpPr txBox="1"/>
          <p:nvPr/>
        </p:nvSpPr>
        <p:spPr>
          <a:xfrm>
            <a:off x="93786" y="5410134"/>
            <a:ext cx="11992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Часто предсказуемость результата удобна, например, для написания модульных тестов к частям программы. </a:t>
            </a:r>
            <a:r>
              <a:rPr lang="ru-RU" sz="2400" b="1" dirty="0"/>
              <a:t>Таким образом, если порядок итерации важен, возможно, стоит использовать «древесные» структуры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7767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8904" y="2019378"/>
            <a:ext cx="323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2800" b="1" dirty="0"/>
              <a:t>Хеш-таблицы в </a:t>
            </a:r>
            <a:r>
              <a:rPr lang="en-US" sz="2800" b="1" dirty="0"/>
              <a:t>C++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46564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2429" y="558533"/>
            <a:ext cx="111230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Долгое время в языке </a:t>
            </a:r>
            <a:r>
              <a:rPr lang="ru-RU" sz="2400" b="1" dirty="0"/>
              <a:t>C++ </a:t>
            </a:r>
            <a:r>
              <a:rPr lang="ru-RU" sz="2400" dirty="0"/>
              <a:t>не было стандартных реализаций структур данных на основе хеш-таблиц.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Контейнеры </a:t>
            </a:r>
            <a:r>
              <a:rPr lang="ru-RU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ru-RU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</a:t>
            </a:r>
            <a:r>
              <a:rPr lang="ru-RU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и </a:t>
            </a:r>
            <a:r>
              <a:rPr lang="ru-RU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ru-RU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map</a:t>
            </a:r>
            <a:r>
              <a:rPr lang="ru-RU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из </a:t>
            </a:r>
            <a:r>
              <a:rPr lang="ru-RU" sz="2400" b="1" dirty="0"/>
              <a:t>STL</a:t>
            </a:r>
            <a:r>
              <a:rPr lang="ru-RU" sz="2400" dirty="0"/>
              <a:t> строятся на основе сбалансированных бинарных поисковых деревьев (во всех популярных реализациях применяются красно-чёрные деревья).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Хеш-таблицы существовали в виде нестандартных расширений (например </a:t>
            </a:r>
            <a:r>
              <a:rPr lang="ru-RU" sz="2400" dirty="0" err="1">
                <a:latin typeface="Consolas" panose="020B0609020204030204" pitchFamily="49" charset="0"/>
              </a:rPr>
              <a:t>stdext</a:t>
            </a:r>
            <a:r>
              <a:rPr lang="ru-RU" sz="2400" dirty="0">
                <a:latin typeface="Consolas" panose="020B0609020204030204" pitchFamily="49" charset="0"/>
              </a:rPr>
              <a:t>::</a:t>
            </a:r>
            <a:r>
              <a:rPr lang="ru-RU" sz="2400" dirty="0" err="1">
                <a:latin typeface="Consolas" panose="020B0609020204030204" pitchFamily="49" charset="0"/>
              </a:rPr>
              <a:t>hash_set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в Visual Studio) или внешних библиотек (например </a:t>
            </a:r>
            <a:r>
              <a:rPr lang="ru-RU" sz="2400" dirty="0" err="1">
                <a:latin typeface="Consolas" panose="020B0609020204030204" pitchFamily="49" charset="0"/>
              </a:rPr>
              <a:t>boost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54697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9677" y="357011"/>
            <a:ext cx="11446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Наконец, </a:t>
            </a:r>
            <a:r>
              <a:rPr lang="ru-RU" sz="2400" b="1" dirty="0"/>
              <a:t>в стандарте C++11 в STL официально были добавлены хеш-таблицы</a:t>
            </a:r>
            <a:r>
              <a:rPr lang="ru-RU" sz="2400" dirty="0"/>
              <a:t>.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ru-RU" sz="2400" dirty="0"/>
              <a:t>Стандарт предусматривает четыре контейнера на основе хеш-таблиц, которые отличаются от своих аналогов на основе деревьев наличием префикса </a:t>
            </a:r>
            <a:r>
              <a:rPr lang="ru-RU" sz="2400" b="1" dirty="0" err="1">
                <a:solidFill>
                  <a:srgbClr val="C00000"/>
                </a:solidFill>
              </a:rPr>
              <a:t>unordered</a:t>
            </a:r>
            <a:r>
              <a:rPr lang="ru-RU" sz="2400" dirty="0"/>
              <a:t>_ в названии. </a:t>
            </a:r>
          </a:p>
          <a:p>
            <a:pPr marL="1081088" lvl="1" algn="just"/>
            <a:r>
              <a:rPr lang="ru-RU" sz="2400" b="1" dirty="0" err="1">
                <a:solidFill>
                  <a:srgbClr val="C00000"/>
                </a:solidFill>
              </a:rPr>
              <a:t>std</a:t>
            </a:r>
            <a:r>
              <a:rPr lang="ru-RU" sz="2400" b="1" dirty="0">
                <a:solidFill>
                  <a:srgbClr val="C00000"/>
                </a:solidFill>
              </a:rPr>
              <a:t>::</a:t>
            </a:r>
            <a:r>
              <a:rPr lang="ru-RU" sz="2400" b="1" dirty="0" err="1">
                <a:solidFill>
                  <a:srgbClr val="C00000"/>
                </a:solidFill>
              </a:rPr>
              <a:t>unordered_set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представляет собой динамическое множество</a:t>
            </a:r>
            <a:r>
              <a:rPr lang="en-US" sz="2400" dirty="0"/>
              <a:t>;</a:t>
            </a:r>
            <a:endParaRPr lang="ru-RU" sz="2400" dirty="0"/>
          </a:p>
          <a:p>
            <a:pPr marL="1081088" lvl="1" algn="just"/>
            <a:r>
              <a:rPr lang="ru-RU" sz="2400" b="1" dirty="0" err="1">
                <a:solidFill>
                  <a:srgbClr val="C00000"/>
                </a:solidFill>
              </a:rPr>
              <a:t>std</a:t>
            </a:r>
            <a:r>
              <a:rPr lang="ru-RU" sz="2400" b="1" dirty="0">
                <a:solidFill>
                  <a:srgbClr val="C00000"/>
                </a:solidFill>
              </a:rPr>
              <a:t>::</a:t>
            </a:r>
            <a:r>
              <a:rPr lang="ru-RU" sz="2400" b="1" dirty="0" err="1">
                <a:solidFill>
                  <a:srgbClr val="C00000"/>
                </a:solidFill>
              </a:rPr>
              <a:t>unordered_map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— ассоциативный массив</a:t>
            </a:r>
            <a:r>
              <a:rPr lang="en-US" sz="2400" dirty="0"/>
              <a:t>.</a:t>
            </a:r>
          </a:p>
          <a:p>
            <a:pPr marL="1081088" lvl="1" algn="just"/>
            <a:endParaRPr lang="en-US" sz="2400" dirty="0"/>
          </a:p>
          <a:p>
            <a:pPr marL="1081088" lvl="1" algn="just"/>
            <a:r>
              <a:rPr lang="en-US" sz="2400" dirty="0"/>
              <a:t>C</a:t>
            </a:r>
            <a:r>
              <a:rPr lang="ru-RU" sz="2400" dirty="0" err="1"/>
              <a:t>уществует</a:t>
            </a:r>
            <a:r>
              <a:rPr lang="ru-RU" sz="2400" dirty="0"/>
              <a:t> также два </a:t>
            </a:r>
            <a:r>
              <a:rPr lang="ru-RU" sz="2400" b="1" dirty="0" err="1">
                <a:solidFill>
                  <a:srgbClr val="C00000"/>
                </a:solidFill>
              </a:rPr>
              <a:t>multi</a:t>
            </a:r>
            <a:r>
              <a:rPr lang="ru-RU" sz="2400" b="1" dirty="0">
                <a:solidFill>
                  <a:srgbClr val="C00000"/>
                </a:solidFill>
              </a:rPr>
              <a:t>-контейнера</a:t>
            </a:r>
            <a:r>
              <a:rPr lang="ru-RU" sz="2400" dirty="0"/>
              <a:t>, которые допускают хранение одинаковых ключей.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9677" y="4536995"/>
            <a:ext cx="1134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Стандарт требует, чтобы в построении этих структур данных авторы компиляторов использовали </a:t>
            </a:r>
            <a:r>
              <a:rPr lang="ru-RU" sz="2400" b="1" dirty="0"/>
              <a:t>разрешение коллизий методом цепочек</a:t>
            </a:r>
            <a:r>
              <a:rPr lang="ru-RU" sz="2400" dirty="0"/>
              <a:t>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9677" y="5476995"/>
            <a:ext cx="11197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Метод открытой адресации не был стандартизирован из-за внутренних трудностей при удалении элементов. Однако детали реализации хеш-таблиц стандартом не регламентируются.</a:t>
            </a:r>
          </a:p>
        </p:txBody>
      </p:sp>
    </p:spTree>
    <p:extLst>
      <p:ext uri="{BB962C8B-B14F-4D97-AF65-F5344CB8AC3E}">
        <p14:creationId xmlns:p14="http://schemas.microsoft.com/office/powerpoint/2010/main" val="16634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62557" y="1761893"/>
            <a:ext cx="11258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качестве </a:t>
            </a:r>
            <a:r>
              <a:rPr lang="ru-RU" sz="2400" dirty="0" err="1"/>
              <a:t>хеш</a:t>
            </a:r>
            <a:r>
              <a:rPr lang="ru-RU" sz="2400" dirty="0"/>
              <a:t>-значения в C++ используется число типа </a:t>
            </a:r>
            <a:r>
              <a:rPr lang="ru-RU" sz="2400" b="1" dirty="0" err="1">
                <a:latin typeface="Consolas" panose="020B0609020204030204" pitchFamily="49" charset="0"/>
              </a:rPr>
              <a:t>size_t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Все </a:t>
            </a:r>
            <a:r>
              <a:rPr lang="ru-RU" sz="2400" dirty="0" err="1"/>
              <a:t>хеш</a:t>
            </a:r>
            <a:r>
              <a:rPr lang="ru-RU" sz="2400" dirty="0"/>
              <a:t>-контейнеры предоставляют метод </a:t>
            </a:r>
            <a:r>
              <a:rPr lang="ru-RU" sz="2400" b="1" dirty="0" err="1">
                <a:latin typeface="Consolas" panose="020B0609020204030204" pitchFamily="49" charset="0"/>
              </a:rPr>
              <a:t>rehash</a:t>
            </a:r>
            <a:r>
              <a:rPr lang="ru-RU" sz="2400" b="1" dirty="0">
                <a:latin typeface="Consolas" panose="020B0609020204030204" pitchFamily="49" charset="0"/>
              </a:rPr>
              <a:t>()</a:t>
            </a:r>
            <a:r>
              <a:rPr lang="ru-RU" sz="2400" b="1" dirty="0"/>
              <a:t>, </a:t>
            </a:r>
            <a:r>
              <a:rPr lang="ru-RU" sz="2400" dirty="0"/>
              <a:t>который позволяет установить размер хеш-таблицы (число корзин </a:t>
            </a:r>
            <a:r>
              <a:rPr lang="ru-RU" sz="2400" b="1" dirty="0">
                <a:latin typeface="Consolas" panose="020B0609020204030204" pitchFamily="49" charset="0"/>
              </a:rPr>
              <a:t>M</a:t>
            </a:r>
            <a:r>
              <a:rPr lang="ru-RU" sz="2400" dirty="0"/>
              <a:t>). 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Метод под названием </a:t>
            </a:r>
            <a:r>
              <a:rPr lang="ru-RU" sz="2400" b="1" dirty="0" err="1">
                <a:latin typeface="Consolas" panose="020B0609020204030204" pitchFamily="49" charset="0"/>
              </a:rPr>
              <a:t>load_factor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возвращает текущий коэффициент заполнения.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78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6484" y="387987"/>
            <a:ext cx="1120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Рассмотрим более подробно реализацию в компиляторе GCC (</a:t>
            </a:r>
            <a:r>
              <a:rPr lang="en-US" dirty="0"/>
              <a:t>GNU Compiler Collection</a:t>
            </a:r>
            <a:r>
              <a:rPr lang="ru-RU" dirty="0"/>
              <a:t>)</a:t>
            </a:r>
            <a:r>
              <a:rPr lang="ru-RU" sz="2400" b="1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67303" y="1162089"/>
            <a:ext cx="98573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Пусть ключи добавляются в </a:t>
            </a:r>
            <a:r>
              <a:rPr lang="ru-RU" sz="2400" b="1" dirty="0" err="1">
                <a:latin typeface="Consolas" panose="020B0609020204030204" pitchFamily="49" charset="0"/>
              </a:rPr>
              <a:t>std</a:t>
            </a:r>
            <a:r>
              <a:rPr lang="ru-RU" sz="2400" b="1" dirty="0"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latin typeface="Consolas" panose="020B0609020204030204" pitchFamily="49" charset="0"/>
              </a:rPr>
              <a:t>unordered_set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 одному.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Когда коэффициент заполнения достигает значения 1, происходит перестроение хеш-таблицы: </a:t>
            </a:r>
          </a:p>
          <a:p>
            <a:pPr marL="539750" algn="just"/>
            <a:r>
              <a:rPr lang="ru-RU" sz="2400" dirty="0"/>
              <a:t>в качестве нового числа корзин берётся </a:t>
            </a:r>
            <a:r>
              <a:rPr lang="ru-RU" sz="2400" u="sng" dirty="0"/>
              <a:t>первое простое число из заранее составленного списка, не меньшее удвоенного старого числа корзин</a:t>
            </a:r>
            <a:r>
              <a:rPr lang="ru-RU" sz="2400" dirty="0"/>
              <a:t> (</a:t>
            </a:r>
            <a:r>
              <a:rPr lang="ru-RU" sz="2400" b="1" dirty="0"/>
              <a:t>таким образом, размер таблицы как минимум удваивается и является простым числом</a:t>
            </a:r>
            <a:r>
              <a:rPr lang="ru-RU" sz="2400" dirty="0"/>
              <a:t>).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Длины отдельных цепочек никак не анализируются (появление одной длинной цепочки не повлечёт за собой операцию перестроения). </a:t>
            </a:r>
          </a:p>
        </p:txBody>
      </p:sp>
    </p:spTree>
    <p:extLst>
      <p:ext uri="{BB962C8B-B14F-4D97-AF65-F5344CB8AC3E}">
        <p14:creationId xmlns:p14="http://schemas.microsoft.com/office/powerpoint/2010/main" val="11597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7211" y="2335901"/>
            <a:ext cx="3853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3200" b="1" dirty="0"/>
              <a:t>Хеш-таблицы в </a:t>
            </a:r>
            <a:r>
              <a:rPr lang="en-US" sz="3200" b="1" dirty="0"/>
              <a:t>JAVA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72632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7432" y="239378"/>
            <a:ext cx="1101713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Коллекции </a:t>
            </a:r>
            <a:r>
              <a:rPr lang="ru-RU" sz="2400" b="1" dirty="0" err="1">
                <a:latin typeface="Consolas" panose="020B0609020204030204" pitchFamily="49" charset="0"/>
              </a:rPr>
              <a:t>HashSet</a:t>
            </a:r>
            <a:r>
              <a:rPr lang="ru-RU" sz="2400" dirty="0"/>
              <a:t> и </a:t>
            </a:r>
            <a:r>
              <a:rPr lang="ru-RU" sz="2400" b="1" dirty="0" err="1">
                <a:latin typeface="Consolas" panose="020B0609020204030204" pitchFamily="49" charset="0"/>
              </a:rPr>
              <a:t>HashMap</a:t>
            </a:r>
            <a:r>
              <a:rPr lang="ru-RU" sz="2400" dirty="0"/>
              <a:t> реализуются как хеш-таблицы, для разрешения коллизий используется </a:t>
            </a:r>
            <a:r>
              <a:rPr lang="ru-RU" sz="2400" b="1" u="sng" dirty="0"/>
              <a:t>метод цепочек</a:t>
            </a:r>
            <a:r>
              <a:rPr lang="ru-RU" sz="2400" b="1" dirty="0">
                <a:solidFill>
                  <a:srgbClr val="7030A0"/>
                </a:solidFill>
              </a:rPr>
              <a:t>. 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ru-RU" sz="2400" dirty="0"/>
              <a:t>Для хеширования целых чисел применяется функция следующего вида: </a:t>
            </a:r>
            <a:endParaRPr lang="en-US" sz="2400" dirty="0"/>
          </a:p>
          <a:p>
            <a:pPr marL="2062163" indent="-184150"/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062163" indent="-184150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062163" indent="-184150"/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062163" indent="-184150"/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519363" lvl="1" indent="-990600" algn="just"/>
            <a:r>
              <a:rPr lang="ru-RU" dirty="0"/>
              <a:t>            операция </a:t>
            </a:r>
            <a:r>
              <a:rPr lang="ru-RU" b="1" dirty="0"/>
              <a:t>&gt;&gt;&gt;</a:t>
            </a:r>
            <a:r>
              <a:rPr lang="ru-RU" dirty="0"/>
              <a:t> — беззнаковый сдвиг вправо: биты смещаются вправо, число слева  </a:t>
            </a:r>
          </a:p>
          <a:p>
            <a:pPr marL="4805363" lvl="6" indent="-990600" algn="just"/>
            <a:r>
              <a:rPr lang="ru-RU" dirty="0"/>
              <a:t>дополняется нулями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1528763" lvl="1" indent="541338" algn="just"/>
            <a:r>
              <a:rPr lang="ru-RU" dirty="0"/>
              <a:t>    операция </a:t>
            </a:r>
            <a:r>
              <a:rPr lang="ru-RU" b="1" dirty="0"/>
              <a:t>^</a:t>
            </a:r>
            <a:r>
              <a:rPr lang="ru-RU" dirty="0"/>
              <a:t> — поразрядное сложение по модулю 2, исключающее «или»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sz="2400" dirty="0"/>
              <a:t>Затем в классе коллекции результат функции </a:t>
            </a:r>
            <a:r>
              <a:rPr lang="ru-RU" sz="2400" dirty="0" err="1"/>
              <a:t>hash</a:t>
            </a:r>
            <a:r>
              <a:rPr lang="ru-RU" sz="2400" dirty="0"/>
              <a:t> берётся по модулю числа корзин, по которым раскладываются элементы. </a:t>
            </a:r>
            <a:endParaRPr lang="en-US" sz="2400" dirty="0"/>
          </a:p>
          <a:p>
            <a:pPr algn="just"/>
            <a:endParaRPr lang="en-US" dirty="0">
              <a:solidFill>
                <a:srgbClr val="7030A0"/>
              </a:solidFill>
            </a:endParaRPr>
          </a:p>
          <a:p>
            <a:pPr algn="just"/>
            <a:r>
              <a:rPr lang="ru-RU" sz="2400" b="1" dirty="0"/>
              <a:t>Число корзин</a:t>
            </a:r>
            <a:r>
              <a:rPr lang="ru-RU" sz="2400" dirty="0"/>
              <a:t>, оно же число различных значений хеш-функции M, в Java </a:t>
            </a:r>
            <a:r>
              <a:rPr lang="ru-RU" sz="2400" b="1" dirty="0"/>
              <a:t>всегда выбирается как некоторая степень числа 2:</a:t>
            </a:r>
          </a:p>
          <a:p>
            <a:pPr lvl="1" algn="just"/>
            <a:r>
              <a:rPr lang="ru-RU" sz="2000" dirty="0"/>
              <a:t>чтобы деление на M можно было заменить операцией битового сдвига вправо, так как современные процессоры выполняют инструкцию деления целых чисел существенно медленнее, чем битовые операции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211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7432" y="206340"/>
            <a:ext cx="1127632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версии </a:t>
            </a:r>
            <a:r>
              <a:rPr lang="ru-RU" sz="2400" b="1" dirty="0">
                <a:latin typeface="Consolas" panose="020B0609020204030204" pitchFamily="49" charset="0"/>
              </a:rPr>
              <a:t>Java 8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ru-RU" sz="2400" dirty="0"/>
              <a:t>разработчики озаботились вопросом </a:t>
            </a:r>
            <a:r>
              <a:rPr lang="ru-RU" sz="2400" b="1" dirty="0"/>
              <a:t>устойчивости коллекций</a:t>
            </a:r>
            <a:r>
              <a:rPr lang="ru-RU" sz="2400" dirty="0">
                <a:solidFill>
                  <a:srgbClr val="7030A0"/>
                </a:solidFill>
              </a:rPr>
              <a:t>, </a:t>
            </a:r>
            <a:r>
              <a:rPr lang="ru-RU" sz="2400" dirty="0"/>
              <a:t>использующих хеширование, </a:t>
            </a:r>
            <a:r>
              <a:rPr lang="ru-RU" sz="2400" b="1" dirty="0"/>
              <a:t>к коллизиям</a:t>
            </a:r>
            <a:r>
              <a:rPr lang="ru-RU" sz="2400" dirty="0"/>
              <a:t>.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</a:p>
          <a:p>
            <a:endParaRPr lang="ru-RU" sz="2400" dirty="0"/>
          </a:p>
          <a:p>
            <a:r>
              <a:rPr lang="ru-RU" sz="2400" dirty="0"/>
              <a:t>В исходном коде библиотеки </a:t>
            </a:r>
            <a:r>
              <a:rPr lang="ru-RU" sz="2400" dirty="0" err="1"/>
              <a:t>Java</a:t>
            </a:r>
            <a:r>
              <a:rPr lang="ru-RU" sz="2400" dirty="0"/>
              <a:t> можно найти константу: </a:t>
            </a:r>
          </a:p>
          <a:p>
            <a:endParaRPr lang="en-US" sz="2400" dirty="0"/>
          </a:p>
          <a:p>
            <a:pPr algn="ctr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TREEIFY_THRESHOLD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2400" dirty="0"/>
          </a:p>
          <a:p>
            <a:pPr algn="just"/>
            <a:r>
              <a:rPr lang="ru-RU" sz="2400" dirty="0"/>
              <a:t>В случае, если новый ключ попадает в корзину, в которой уже лежат как минимум восемь других ключей, библиотека </a:t>
            </a:r>
            <a:r>
              <a:rPr lang="ru-RU" sz="2400" b="1" dirty="0"/>
              <a:t>преобразует связный список </a:t>
            </a:r>
            <a:r>
              <a:rPr lang="ru-RU" sz="2400" dirty="0"/>
              <a:t>для данной корзины в </a:t>
            </a:r>
            <a:r>
              <a:rPr lang="ru-RU" sz="2400" b="1" dirty="0"/>
              <a:t>бинарное сбалансированное поисковое дерево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ctr"/>
            <a:r>
              <a:rPr lang="ru-RU" sz="2400" u="sng" dirty="0"/>
              <a:t>Получается гибридная структура: </a:t>
            </a:r>
            <a:endParaRPr lang="en-US" sz="2400" u="sng" dirty="0"/>
          </a:p>
          <a:p>
            <a:pPr algn="ctr"/>
            <a:endParaRPr lang="ru-RU" sz="24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корзины для тех хеш-значений, где </a:t>
            </a:r>
            <a:r>
              <a:rPr lang="ru-RU" sz="2400" b="1" dirty="0"/>
              <a:t>ключей мало</a:t>
            </a:r>
            <a:r>
              <a:rPr lang="ru-RU" sz="2400" dirty="0"/>
              <a:t>, хранятся </a:t>
            </a:r>
            <a:r>
              <a:rPr lang="ru-RU" sz="2400" b="1" dirty="0"/>
              <a:t>списками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корзины, где </a:t>
            </a:r>
            <a:r>
              <a:rPr lang="ru-RU" sz="2400" b="1" dirty="0"/>
              <a:t>ключей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накопилось </a:t>
            </a:r>
            <a:r>
              <a:rPr lang="ru-RU" sz="2400" b="1" dirty="0"/>
              <a:t>много</a:t>
            </a:r>
            <a:r>
              <a:rPr lang="ru-RU" sz="2400" dirty="0"/>
              <a:t>, хранятся в виде </a:t>
            </a:r>
            <a:r>
              <a:rPr lang="ru-RU" sz="2400" b="1" dirty="0"/>
              <a:t>деревьев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9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759" y="370703"/>
            <a:ext cx="4904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2. Хеш-функция </a:t>
            </a:r>
            <a:r>
              <a:rPr lang="ru-RU" sz="2000" dirty="0"/>
              <a:t>(англ. </a:t>
            </a:r>
            <a:r>
              <a:rPr lang="ru-RU" sz="2000" i="1" dirty="0" err="1"/>
              <a:t>hash</a:t>
            </a:r>
            <a:r>
              <a:rPr lang="ru-RU" sz="2000" i="1" dirty="0"/>
              <a:t> </a:t>
            </a:r>
            <a:r>
              <a:rPr lang="ru-RU" sz="2000" i="1" dirty="0" err="1"/>
              <a:t>function</a:t>
            </a:r>
            <a:r>
              <a:rPr lang="ru-RU" sz="2000" dirty="0"/>
              <a:t>)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6778" y="1180237"/>
            <a:ext cx="103625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Введём некоторую функцию, называемую </a:t>
            </a:r>
            <a:r>
              <a:rPr lang="ru-RU" sz="2400" b="1" dirty="0"/>
              <a:t>хеш-функцией</a:t>
            </a:r>
            <a:r>
              <a:rPr lang="ru-RU" sz="2400" dirty="0"/>
              <a:t>, которая </a:t>
            </a:r>
            <a:r>
              <a:rPr lang="ru-RU" sz="2400" u="sng" dirty="0"/>
              <a:t>отображает множество ключей в некоторое гораздо более узкое множество</a:t>
            </a:r>
            <a:r>
              <a:rPr lang="ru-RU" sz="2400" dirty="0"/>
              <a:t>: </a:t>
            </a:r>
          </a:p>
          <a:p>
            <a:pPr algn="ctr"/>
            <a:r>
              <a:rPr lang="ru-RU" sz="2800" b="1" dirty="0"/>
              <a:t>h</a:t>
            </a:r>
            <a:r>
              <a:rPr lang="ru-RU" sz="2400" b="1" dirty="0"/>
              <a:t> : {0, 1, 2, . . . , N − 1} → </a:t>
            </a:r>
            <a:r>
              <a:rPr lang="ru-RU" sz="2400" b="1" dirty="0">
                <a:solidFill>
                  <a:srgbClr val="FF0000"/>
                </a:solidFill>
              </a:rPr>
              <a:t>{0, 1, . . . , M − 1}, </a:t>
            </a:r>
          </a:p>
          <a:p>
            <a:pPr algn="ctr"/>
            <a:r>
              <a:rPr lang="en-US" sz="2800" b="1" dirty="0"/>
              <a:t>x</a:t>
            </a:r>
            <a:r>
              <a:rPr lang="ru-RU" sz="2800" b="1" dirty="0"/>
              <a:t>→ h(x)</a:t>
            </a:r>
            <a:r>
              <a:rPr lang="ru-RU" sz="2400" b="1" dirty="0"/>
              <a:t>. </a:t>
            </a:r>
            <a:endParaRPr lang="en-US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99542" y="1371"/>
            <a:ext cx="24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K</a:t>
            </a:r>
            <a:r>
              <a:rPr lang="ru-RU" b="1" dirty="0"/>
              <a:t> = {0, 1, 2, . . . , N − 1}.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96777" y="2749897"/>
            <a:ext cx="10680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Величина </a:t>
            </a:r>
            <a:r>
              <a:rPr lang="ru-RU" sz="2400" b="1" dirty="0">
                <a:latin typeface="Consolas" panose="020B0609020204030204" pitchFamily="49" charset="0"/>
              </a:rPr>
              <a:t>h(x)</a:t>
            </a:r>
            <a:r>
              <a:rPr lang="ru-RU" sz="2400" dirty="0"/>
              <a:t> называется </a:t>
            </a:r>
            <a:r>
              <a:rPr lang="ru-RU" sz="2400" b="1" dirty="0" err="1"/>
              <a:t>хеш</a:t>
            </a:r>
            <a:r>
              <a:rPr lang="ru-RU" sz="2400" b="1" dirty="0"/>
              <a:t>-значением</a:t>
            </a:r>
            <a:r>
              <a:rPr lang="ru-RU" sz="2400" dirty="0"/>
              <a:t> (</a:t>
            </a:r>
            <a:r>
              <a:rPr lang="ru-RU" sz="2000" dirty="0"/>
              <a:t>англ</a:t>
            </a:r>
            <a:r>
              <a:rPr lang="ru-RU" sz="2400" dirty="0"/>
              <a:t>. </a:t>
            </a:r>
            <a:r>
              <a:rPr lang="ru-RU" dirty="0" err="1"/>
              <a:t>hash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sz="2400" dirty="0"/>
              <a:t>) ключа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/>
              <a:t>. 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6777" y="3328598"/>
            <a:ext cx="10997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Далее вместо того, чтобы работать с ключами, мы работаем с </a:t>
            </a:r>
            <a:r>
              <a:rPr lang="ru-RU" sz="2400" dirty="0" err="1"/>
              <a:t>хеш</a:t>
            </a:r>
            <a:r>
              <a:rPr lang="ru-RU" sz="2400" dirty="0"/>
              <a:t>-значениями.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96777" y="4070502"/>
            <a:ext cx="10149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разные ключи получают одинаковые </a:t>
            </a:r>
            <a:r>
              <a:rPr lang="ru-RU" sz="2400" dirty="0" err="1"/>
              <a:t>хеш</a:t>
            </a:r>
            <a:r>
              <a:rPr lang="ru-RU" sz="2400" dirty="0"/>
              <a:t>-значения: x  ≠ y, h(x) = h(y), то говорят, что произошла </a:t>
            </a:r>
            <a:r>
              <a:rPr lang="ru-RU" sz="2400" b="1" dirty="0"/>
              <a:t>коллизия</a:t>
            </a:r>
            <a:r>
              <a:rPr lang="ru-RU" sz="2400" dirty="0"/>
              <a:t> (</a:t>
            </a:r>
            <a:r>
              <a:rPr lang="ru-RU" dirty="0"/>
              <a:t>англ.  </a:t>
            </a:r>
            <a:r>
              <a:rPr lang="ru-RU" sz="2400" dirty="0" err="1"/>
              <a:t>collisions</a:t>
            </a:r>
            <a:r>
              <a:rPr lang="ru-RU" sz="2400" dirty="0"/>
              <a:t>).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69660" y="5011523"/>
            <a:ext cx="53298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Хотелось бы выбрать хеш-функцию так, чтобы коллизии были невозможны. Но в общем случае при M &lt; N это неосуществимо: согласно принципу Дирихле (1834 г.), нельзя построить инъективное отображение из большего множества в меньшее.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988755" y="5011523"/>
            <a:ext cx="2005537" cy="13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60869" y="2726173"/>
            <a:ext cx="447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3200" b="1" dirty="0"/>
              <a:t>Хеш-таблицы в </a:t>
            </a:r>
            <a:r>
              <a:rPr lang="en-US" sz="3200" b="1" dirty="0"/>
              <a:t>PYTHON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39505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1604" y="449103"/>
            <a:ext cx="114552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Встроенный</a:t>
            </a:r>
            <a:r>
              <a:rPr lang="ru-RU" dirty="0"/>
              <a:t> </a:t>
            </a:r>
            <a:r>
              <a:rPr lang="ru-RU" sz="2400" dirty="0"/>
              <a:t>тип </a:t>
            </a:r>
            <a:r>
              <a:rPr lang="ru-RU" sz="2400" b="1" dirty="0" err="1"/>
              <a:t>dict</a:t>
            </a:r>
            <a:r>
              <a:rPr lang="ru-RU" sz="2400" b="1" dirty="0"/>
              <a:t> </a:t>
            </a:r>
            <a:r>
              <a:rPr lang="ru-RU" sz="2400" dirty="0"/>
              <a:t>— ассоциативный массив, словарь —широко используется в языке.</a:t>
            </a:r>
            <a:endParaRPr lang="en-US" sz="2400" dirty="0"/>
          </a:p>
          <a:p>
            <a:r>
              <a:rPr lang="ru-RU" sz="2400" dirty="0"/>
              <a:t> </a:t>
            </a:r>
            <a:endParaRPr lang="en-US" sz="2400" dirty="0"/>
          </a:p>
          <a:p>
            <a:r>
              <a:rPr lang="ru-RU" sz="2400" dirty="0"/>
              <a:t>Он реализован в виде хеш-таблицы, где коллизии разрешаются </a:t>
            </a:r>
            <a:r>
              <a:rPr lang="ru-RU" sz="2400" b="1" dirty="0"/>
              <a:t>методом открытой адресации.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1604" y="4110611"/>
            <a:ext cx="10727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/>
              <a:t>Интерпреттором</a:t>
            </a:r>
            <a:r>
              <a:rPr lang="ru-RU" sz="2400" dirty="0"/>
              <a:t> </a:t>
            </a:r>
            <a:r>
              <a:rPr lang="ru-RU" sz="2400" dirty="0" err="1"/>
              <a:t>CPython</a:t>
            </a:r>
            <a:r>
              <a:rPr lang="ru-RU" sz="2400" dirty="0"/>
              <a:t> поддерживается опция командной строки -R, которая активирует на старте случайный выбор начального значения (англ. </a:t>
            </a:r>
            <a:r>
              <a:rPr lang="ru-RU" sz="2400" dirty="0" err="1"/>
              <a:t>seed</a:t>
            </a:r>
            <a:r>
              <a:rPr lang="ru-RU" sz="2400" dirty="0"/>
              <a:t>), которое затем используется для вычисления </a:t>
            </a:r>
            <a:r>
              <a:rPr lang="ru-RU" sz="2400" dirty="0" err="1"/>
              <a:t>хеш</a:t>
            </a:r>
            <a:r>
              <a:rPr lang="ru-RU" sz="2400" dirty="0"/>
              <a:t>-значений от строк и массивов байт.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6012" y="2464523"/>
            <a:ext cx="9813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Разработчики предпочли метод открытой адресации методу цепочек ввиду того, что он позволяет значительно сэкономить память на хранении указателей, которые используются в хеш-таблицах с цепочками. </a:t>
            </a:r>
          </a:p>
        </p:txBody>
      </p:sp>
    </p:spTree>
    <p:extLst>
      <p:ext uri="{BB962C8B-B14F-4D97-AF65-F5344CB8AC3E}">
        <p14:creationId xmlns:p14="http://schemas.microsoft.com/office/powerpoint/2010/main" val="7247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07172" y="-3127"/>
            <a:ext cx="4793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2400" b="1" dirty="0"/>
              <a:t>Криптографические хеш-функции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5947" y="374299"/>
            <a:ext cx="117771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криптографии множество </a:t>
            </a:r>
            <a:r>
              <a:rPr lang="ru-RU" sz="2000" b="1" dirty="0">
                <a:latin typeface="Consolas" panose="020B0609020204030204" pitchFamily="49" charset="0"/>
              </a:rPr>
              <a:t>K</a:t>
            </a:r>
            <a:r>
              <a:rPr lang="ru-RU" sz="2000" dirty="0"/>
              <a:t> возможных ключей бесконечно, и любой блок данных является ключом (в принципе, произвольный массив байт можно рассматривать как двоичную запись некоторого числа). </a:t>
            </a:r>
          </a:p>
          <a:p>
            <a:pPr lvl="1" algn="just"/>
            <a:r>
              <a:rPr lang="ru-RU" dirty="0"/>
              <a:t>Хеш-функция h(x) называется </a:t>
            </a:r>
            <a:r>
              <a:rPr lang="ru-RU" b="1" dirty="0"/>
              <a:t>криптографической</a:t>
            </a:r>
            <a:r>
              <a:rPr lang="ru-RU" dirty="0"/>
              <a:t>, если она удовлетворяет следующим требованиям: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ru-RU" b="1" dirty="0"/>
              <a:t>необратимость</a:t>
            </a:r>
            <a:r>
              <a:rPr lang="ru-RU" dirty="0"/>
              <a:t>: для заданного значения хеш-функции </a:t>
            </a:r>
            <a:r>
              <a:rPr lang="ru-RU" sz="2400" b="1" dirty="0">
                <a:latin typeface="Consolas" panose="020B0609020204030204" pitchFamily="49" charset="0"/>
              </a:rPr>
              <a:t>c</a:t>
            </a:r>
            <a:r>
              <a:rPr lang="ru-RU" dirty="0"/>
              <a:t> должно быть сложно определить такой ключ </a:t>
            </a:r>
            <a:r>
              <a:rPr lang="ru-RU" sz="2400" b="1" dirty="0"/>
              <a:t>x</a:t>
            </a:r>
            <a:r>
              <a:rPr lang="ru-RU" dirty="0"/>
              <a:t>, для которого </a:t>
            </a:r>
            <a:r>
              <a:rPr lang="ru-RU" sz="2400" b="1" dirty="0">
                <a:latin typeface="Consolas" panose="020B0609020204030204" pitchFamily="49" charset="0"/>
              </a:rPr>
              <a:t>h(x) = c</a:t>
            </a:r>
            <a:r>
              <a:rPr lang="ru-RU" sz="2400" dirty="0"/>
              <a:t>;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ru-RU" b="1" dirty="0"/>
              <a:t>стойкость к коллизиям первого рода</a:t>
            </a:r>
            <a:r>
              <a:rPr lang="ru-RU" dirty="0"/>
              <a:t>: для заданного ключа </a:t>
            </a:r>
            <a:r>
              <a:rPr lang="ru-RU" sz="2400" b="1" dirty="0"/>
              <a:t>x</a:t>
            </a:r>
            <a:r>
              <a:rPr lang="ru-RU" dirty="0"/>
              <a:t> должно быть вычислительно невозможно подобрать другой ключ </a:t>
            </a:r>
            <a:r>
              <a:rPr lang="ru-RU" sz="2400" b="1" dirty="0"/>
              <a:t>y</a:t>
            </a:r>
            <a:r>
              <a:rPr lang="ru-RU" sz="2400" dirty="0"/>
              <a:t>,</a:t>
            </a:r>
            <a:r>
              <a:rPr lang="ru-RU" dirty="0"/>
              <a:t> для которого </a:t>
            </a:r>
            <a:r>
              <a:rPr lang="ru-RU" sz="2400" b="1" dirty="0"/>
              <a:t>h(x) = h(y)</a:t>
            </a:r>
            <a:r>
              <a:rPr lang="ru-RU" b="1" dirty="0"/>
              <a:t>;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ru-RU" b="1" dirty="0"/>
              <a:t>стойкость к коллизиям второго рода</a:t>
            </a:r>
            <a:r>
              <a:rPr lang="ru-RU" dirty="0"/>
              <a:t>: должно быть вычислительно невозможно подобрать пару ключей 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dirty="0"/>
              <a:t>и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y</a:t>
            </a:r>
            <a:r>
              <a:rPr lang="ru-RU" dirty="0"/>
              <a:t>, имеющих одинаковый </a:t>
            </a:r>
            <a:r>
              <a:rPr lang="ru-RU" dirty="0" err="1"/>
              <a:t>хеш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Криптографические хеш-функции обычно не используются в хеш-таблицах, потому что они сравнительно медленно вычисляются и имеют большое множество значений. Зато такие хеш-функции широко применяются в системах контроля версий, системах электронной подписи, во многих системах передачи данных для контроля целостности.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0133" y="4435382"/>
            <a:ext cx="110859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Примерами </a:t>
            </a:r>
            <a:r>
              <a:rPr lang="ru-RU" sz="1400" dirty="0">
                <a:solidFill>
                  <a:srgbClr val="7030A0"/>
                </a:solidFill>
              </a:rPr>
              <a:t>криптографических хеш-функций </a:t>
            </a:r>
            <a:r>
              <a:rPr lang="ru-RU" sz="1400" dirty="0"/>
              <a:t>являются алгоритмы </a:t>
            </a:r>
            <a:r>
              <a:rPr lang="ru-RU" sz="1400" dirty="0">
                <a:solidFill>
                  <a:srgbClr val="7030A0"/>
                </a:solidFill>
              </a:rPr>
              <a:t>MD5, SHA-1, SHA-256. </a:t>
            </a:r>
          </a:p>
          <a:p>
            <a:pPr algn="just"/>
            <a:r>
              <a:rPr lang="ru-RU" sz="1400" dirty="0"/>
              <a:t>Так, метод SHA-1 ставит в соответствие произвольному входному сообщению некоторую 20-байтную величину, т. е. результат вычисления SHA-1 принимает одно из 2</a:t>
            </a:r>
            <a:r>
              <a:rPr lang="ru-RU" sz="1400" baseline="30000" dirty="0"/>
              <a:t>160 </a:t>
            </a:r>
            <a:r>
              <a:rPr lang="ru-RU" sz="1400" dirty="0"/>
              <a:t>различных значений. </a:t>
            </a:r>
          </a:p>
          <a:p>
            <a:r>
              <a:rPr lang="ru-RU" sz="1400" dirty="0"/>
              <a:t>Пример вычисления SHA-1 от ASCII-строки, где результат записан в шестнадцатеричной системе счисления: </a:t>
            </a:r>
          </a:p>
          <a:p>
            <a:r>
              <a:rPr lang="ru-RU" sz="1400" dirty="0">
                <a:solidFill>
                  <a:srgbClr val="7030A0"/>
                </a:solidFill>
              </a:rPr>
              <a:t>SHA-1</a:t>
            </a:r>
            <a:r>
              <a:rPr lang="ru-RU" sz="1400" dirty="0"/>
              <a:t>("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quick</a:t>
            </a:r>
            <a:r>
              <a:rPr lang="ru-RU" sz="1400" dirty="0"/>
              <a:t> </a:t>
            </a:r>
            <a:r>
              <a:rPr lang="ru-RU" sz="1400" dirty="0" err="1"/>
              <a:t>brown</a:t>
            </a:r>
            <a:r>
              <a:rPr lang="ru-RU" sz="1400" dirty="0"/>
              <a:t> </a:t>
            </a:r>
            <a:r>
              <a:rPr lang="ru-RU" sz="1400" dirty="0" err="1"/>
              <a:t>fox</a:t>
            </a:r>
            <a:r>
              <a:rPr lang="ru-RU" sz="1400" dirty="0"/>
              <a:t> </a:t>
            </a:r>
            <a:r>
              <a:rPr lang="ru-RU" sz="1400" dirty="0" err="1"/>
              <a:t>jumps</a:t>
            </a:r>
            <a:r>
              <a:rPr lang="ru-RU" sz="1400" dirty="0"/>
              <a:t> </a:t>
            </a:r>
            <a:r>
              <a:rPr lang="ru-RU" sz="1400" dirty="0" err="1"/>
              <a:t>over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lazy</a:t>
            </a:r>
            <a:r>
              <a:rPr lang="ru-RU" sz="1400" dirty="0"/>
              <a:t> </a:t>
            </a:r>
            <a:r>
              <a:rPr lang="ru-RU" sz="1400" dirty="0" err="1"/>
              <a:t>dog</a:t>
            </a:r>
            <a:r>
              <a:rPr lang="ru-RU" sz="1400" dirty="0"/>
              <a:t>") = 0x2fd4e1c67a2d28fced849ee1bb76e7391b93eb12</a:t>
            </a:r>
          </a:p>
          <a:p>
            <a:endParaRPr lang="ru-RU" sz="1400" dirty="0"/>
          </a:p>
          <a:p>
            <a:pPr algn="just"/>
            <a:r>
              <a:rPr lang="ru-RU" sz="1400" dirty="0"/>
              <a:t> В настоящий момент коллизии для MD5 и SHA-1 обнаружены, поэтому методы постепенно выходят из широкого использования. </a:t>
            </a:r>
          </a:p>
          <a:p>
            <a:pPr algn="just"/>
            <a:r>
              <a:rPr lang="ru-RU" sz="1400" dirty="0"/>
              <a:t>Более новые алгоритмы семейства SHA-2 считаются существенно более стойкими к коллизиям. Тем не менее следует понимать, что коллизии есть обязательно, потому что нельзя </a:t>
            </a:r>
            <a:r>
              <a:rPr lang="ru-RU" sz="1400" dirty="0" err="1"/>
              <a:t>биективно</a:t>
            </a:r>
            <a:r>
              <a:rPr lang="ru-RU" sz="1400" dirty="0"/>
              <a:t> отобразить бесконечное множество в конечное. Вопрос только в том, насколько трудно эти коллизии отыскать. </a:t>
            </a:r>
          </a:p>
        </p:txBody>
      </p:sp>
    </p:spTree>
    <p:extLst>
      <p:ext uri="{BB962C8B-B14F-4D97-AF65-F5344CB8AC3E}">
        <p14:creationId xmlns:p14="http://schemas.microsoft.com/office/powerpoint/2010/main" val="36604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2805" y="414779"/>
            <a:ext cx="108219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За годы развития вычислительной техники сформировалась наука о том, как практически строить хеш-функции. </a:t>
            </a:r>
            <a:endParaRPr lang="en-US" sz="2400" dirty="0"/>
          </a:p>
          <a:p>
            <a:pPr algn="just"/>
            <a:endParaRPr lang="en-US" sz="2400" dirty="0"/>
          </a:p>
          <a:p>
            <a:pPr lvl="1" algn="just"/>
            <a:r>
              <a:rPr lang="ru-RU" sz="2400" dirty="0"/>
              <a:t>Разработаны всевозможные правила на тему того, какие биты ключа x стоит взять, на сколько позиций выполнить поразрядный сдвиг, как применить операцию исключающего «или», на что умножить, чтобы получить </a:t>
            </a:r>
            <a:r>
              <a:rPr lang="ru-RU" sz="2400" dirty="0" err="1"/>
              <a:t>хеш</a:t>
            </a:r>
            <a:r>
              <a:rPr lang="ru-RU" sz="2400" dirty="0"/>
              <a:t>, который бы выглядел как случайный.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ru-RU" sz="2400" dirty="0"/>
              <a:t>Чтобы найти примеры практических хеш-функций, можно взять какую-нибудь стандартную библиотеку</a:t>
            </a:r>
            <a:r>
              <a:rPr lang="en-US" sz="2400" dirty="0"/>
              <a:t>. </a:t>
            </a:r>
            <a:r>
              <a:rPr lang="ru-RU" sz="2400" dirty="0"/>
              <a:t>Эти функции часто ничего не гарантируют: коллизии, конечно, есть.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Любую фиксированную хеш-функцию можно всегда «сломать» — придумать ситуацию, когда там будут одни сплошные коллизии.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>
                <a:solidFill>
                  <a:srgbClr val="FF0000"/>
                </a:solidFill>
              </a:rPr>
              <a:t>Попробуем тогда внести элемент случайности при выборе хеш-функции?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379781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DE6E9B-E9C2-4430-ACAE-6AE6CE043774}"/>
              </a:ext>
            </a:extLst>
          </p:cNvPr>
          <p:cNvSpPr/>
          <p:nvPr/>
        </p:nvSpPr>
        <p:spPr>
          <a:xfrm>
            <a:off x="2364325" y="2150091"/>
            <a:ext cx="74633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Универсальное хеширование </a:t>
            </a:r>
            <a:endParaRPr lang="en-US" sz="3200" b="1" dirty="0"/>
          </a:p>
          <a:p>
            <a:pPr algn="ctr"/>
            <a:r>
              <a:rPr lang="ru-RU" sz="2800" dirty="0"/>
              <a:t>(англ. </a:t>
            </a:r>
            <a:r>
              <a:rPr lang="ru-RU" sz="2800" dirty="0" err="1"/>
              <a:t>universal</a:t>
            </a:r>
            <a:r>
              <a:rPr lang="ru-RU" sz="2800" dirty="0"/>
              <a:t> </a:t>
            </a:r>
            <a:r>
              <a:rPr lang="ru-RU" sz="2800" dirty="0" err="1"/>
              <a:t>hashing</a:t>
            </a:r>
            <a:r>
              <a:rPr lang="ru-RU" sz="2800" dirty="0"/>
              <a:t>)</a:t>
            </a:r>
            <a:endParaRPr lang="ru-R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37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0097" y="447727"/>
            <a:ext cx="11680352" cy="505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b="1" dirty="0"/>
              <a:t>Добавить рандомизацию</a:t>
            </a:r>
            <a:r>
              <a:rPr lang="ru-RU" sz="2400" dirty="0"/>
              <a:t>: </a:t>
            </a:r>
            <a:endParaRPr lang="en-US" sz="2400" dirty="0"/>
          </a:p>
          <a:p>
            <a:pPr lvl="1" algn="just">
              <a:spcAft>
                <a:spcPts val="1000"/>
              </a:spcAft>
            </a:pPr>
            <a:r>
              <a:rPr lang="ru-RU" sz="2400" dirty="0"/>
              <a:t>внести элемент случайности, чтобы не было фиксированного «плохого» случая. </a:t>
            </a:r>
            <a:endParaRPr lang="en-US" sz="2400" dirty="0"/>
          </a:p>
          <a:p>
            <a:pPr algn="just">
              <a:spcAft>
                <a:spcPts val="1000"/>
              </a:spcAft>
            </a:pPr>
            <a:endParaRPr lang="en-US" sz="2400" dirty="0"/>
          </a:p>
          <a:p>
            <a:pPr algn="just">
              <a:spcAft>
                <a:spcPts val="1000"/>
              </a:spcAft>
            </a:pPr>
            <a:r>
              <a:rPr lang="ru-RU" sz="2400" dirty="0"/>
              <a:t>Идея не брать какую-либо одну конкретную хеш-функцию, а, например, организовать программу так, чтобы при каждом запуске хеш-функция выбиралась заново. </a:t>
            </a:r>
          </a:p>
          <a:p>
            <a:pPr algn="just">
              <a:spcAft>
                <a:spcPts val="1000"/>
              </a:spcAft>
            </a:pPr>
            <a:endParaRPr lang="en-US" sz="2400" dirty="0"/>
          </a:p>
          <a:p>
            <a:pPr algn="just">
              <a:spcAft>
                <a:spcPts val="1000"/>
              </a:spcAft>
            </a:pPr>
            <a:r>
              <a:rPr lang="ru-RU" sz="2400" dirty="0"/>
              <a:t>Тогда одним и тем же входом «сломать» программу не получится, и можно будет рассуждать о длине цепочки с точки зрения теории вероятностей: говорить о том, какая длина цепочки в среднем, какая у неё дисперсия и т.п. </a:t>
            </a:r>
          </a:p>
          <a:p>
            <a:pPr algn="just" defTabSz="358775">
              <a:spcAft>
                <a:spcPts val="1000"/>
              </a:spcAft>
            </a:pPr>
            <a:endParaRPr lang="en-US" sz="2400" dirty="0"/>
          </a:p>
          <a:p>
            <a:pPr algn="just" defTabSz="358775">
              <a:spcAft>
                <a:spcPts val="1000"/>
              </a:spcAft>
            </a:pPr>
            <a:r>
              <a:rPr lang="ru-RU" sz="2400" dirty="0"/>
              <a:t>Такой подход называют </a:t>
            </a:r>
            <a:r>
              <a:rPr lang="ru-RU" sz="2400" b="1" dirty="0">
                <a:solidFill>
                  <a:srgbClr val="FF0000"/>
                </a:solidFill>
              </a:rPr>
              <a:t>универсальным хешированием.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615204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2881" y="1467998"/>
                <a:ext cx="9223906" cy="263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Хеш-функция выбирается </a:t>
                </a:r>
                <a:endParaRPr lang="en-US" sz="2400" b="1" dirty="0"/>
              </a:p>
              <a:p>
                <a:pPr lvl="1" algn="just"/>
                <a:r>
                  <a:rPr lang="ru-RU" sz="2400" dirty="0"/>
                  <a:t>случайным образом из некоторого сгенерированного  специальным образом </a:t>
                </a:r>
                <a:r>
                  <a:rPr lang="ru-RU" sz="2400" b="1" dirty="0"/>
                  <a:t>универсального множества хеш-функций</a:t>
                </a:r>
                <a:r>
                  <a:rPr lang="ru-RU" sz="2400" dirty="0"/>
                  <a:t>, которое гарантирует, что при случайном выборе хеш-функции из него вероятность коллизии для двух различных элементов</a:t>
                </a:r>
                <a:r>
                  <a:rPr lang="en-US" sz="2400" dirty="0"/>
                  <a:t>  </a:t>
                </a:r>
                <a:r>
                  <a:rPr lang="en-US" sz="3200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881" y="1467998"/>
                <a:ext cx="9223906" cy="2634376"/>
              </a:xfrm>
              <a:prstGeom prst="rect">
                <a:avLst/>
              </a:prstGeom>
              <a:blipFill>
                <a:blip r:embed="rId2"/>
                <a:stretch>
                  <a:fillRect l="-1058" t="-1852" r="-991" b="-30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5686630-3560-490D-AC39-2477E6BB424A}"/>
              </a:ext>
            </a:extLst>
          </p:cNvPr>
          <p:cNvCxnSpPr/>
          <p:nvPr/>
        </p:nvCxnSpPr>
        <p:spPr>
          <a:xfrm>
            <a:off x="2324911" y="1955259"/>
            <a:ext cx="0" cy="20498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575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 txBox="1"/>
              <p:nvPr/>
            </p:nvSpPr>
            <p:spPr>
              <a:xfrm>
                <a:off x="2371851" y="1746707"/>
                <a:ext cx="6155714" cy="806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func>
                            <m:funcPr>
                              <m:ctrlP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ru-BY" sz="2800" b="1" dirty="0"/>
              </a:p>
            </p:txBody>
          </p:sp>
        </mc:Choice>
        <mc:Fallback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51" y="1746707"/>
                <a:ext cx="6155714" cy="806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3598" y="2686751"/>
                <a:ext cx="7807368" cy="29754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/>
                  <a:t>– </a:t>
                </a:r>
                <a:r>
                  <a:rPr lang="ru-RU" sz="2000" dirty="0"/>
                  <a:t>ключ</a:t>
                </a:r>
                <a:r>
                  <a:rPr lang="en-US" sz="2000" dirty="0"/>
                  <a:t>;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размер таблицы</a:t>
                </a:r>
                <a:r>
                  <a:rPr lang="en-US" sz="2000" dirty="0"/>
                  <a:t> (</a:t>
                </a:r>
                <a:r>
                  <a:rPr lang="ru-RU" sz="2000" dirty="0"/>
                  <a:t>произвольное число, не обязательно простое</a:t>
                </a:r>
                <a:r>
                  <a:rPr lang="en-US" sz="2000" dirty="0"/>
                  <a:t>);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</a:t>
                </a:r>
                <a:r>
                  <a:rPr lang="ru-RU" sz="2000" dirty="0"/>
                  <a:t>выбрать достаточно большое простое число, такое, что все ключи лежат в диапазоне  от </a:t>
                </a:r>
                <a:r>
                  <a:rPr lang="ru-RU" sz="2000" i="1" dirty="0">
                    <a:latin typeface="Consolas" panose="020B0609020204030204" pitchFamily="49" charset="0"/>
                  </a:rPr>
                  <a:t>0</a:t>
                </a:r>
                <a:r>
                  <a:rPr lang="ru-RU" sz="2000" i="1" dirty="0"/>
                  <a:t> </a:t>
                </a:r>
                <a:r>
                  <a:rPr lang="ru-RU" sz="2000" dirty="0"/>
                  <a:t>до</a:t>
                </a:r>
                <a:r>
                  <a:rPr lang="ru-RU" sz="2000" i="1" dirty="0"/>
                  <a:t> </a:t>
                </a:r>
                <a14:m>
                  <m:oMath xmlns:m="http://schemas.openxmlformats.org/officeDocument/2006/math"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onsolas" panose="020B0609020204030204" pitchFamily="49" charset="0"/>
                  </a:rPr>
                  <a:t>-1</a:t>
                </a:r>
                <a:r>
                  <a:rPr lang="en-US" sz="2000" i="1" dirty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onsolas" panose="020B0609020204030204" pitchFamily="49" charset="0"/>
                  </a:rPr>
                  <a:t>&gt;</a:t>
                </a:r>
                <a:r>
                  <a:rPr lang="ru-BY" sz="20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;</a:t>
                </a:r>
              </a:p>
              <a:p>
                <a:endParaRPr lang="ru-RU" sz="2000" i="1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 </a:t>
                </a:r>
                <a:r>
                  <a:rPr lang="ru-RU" sz="2000" dirty="0"/>
                  <a:t>выбирается из множества </a:t>
                </a:r>
                <a:r>
                  <a:rPr lang="en-US" sz="2000" dirty="0"/>
                  <a:t>{1,2,…,</a:t>
                </a:r>
                <a:r>
                  <a:rPr lang="ru-BY" sz="20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onsolas" panose="020B0609020204030204" pitchFamily="49" charset="0"/>
                  </a:rPr>
                  <a:t>-1</a:t>
                </a:r>
                <a:r>
                  <a:rPr lang="en-US" sz="2000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 </a:t>
                </a:r>
                <a:r>
                  <a:rPr lang="ru-RU" sz="2000" dirty="0"/>
                  <a:t>выбирается из множества </a:t>
                </a:r>
                <a:r>
                  <a:rPr lang="en-US" sz="2000" dirty="0"/>
                  <a:t>{</a:t>
                </a:r>
                <a:r>
                  <a:rPr lang="en-US" sz="2000" dirty="0">
                    <a:latin typeface="Consolas" panose="020B0609020204030204" pitchFamily="49" charset="0"/>
                  </a:rPr>
                  <a:t>0</a:t>
                </a:r>
                <a:r>
                  <a:rPr lang="en-US" sz="2000" dirty="0"/>
                  <a:t>,1,…,</a:t>
                </a:r>
                <a:r>
                  <a:rPr lang="ru-BY" sz="20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onsolas" panose="020B0609020204030204" pitchFamily="49" charset="0"/>
                  </a:rPr>
                  <a:t>-1</a:t>
                </a:r>
                <a:r>
                  <a:rPr lang="en-US" sz="2000" dirty="0"/>
                  <a:t>}</a:t>
                </a:r>
                <a:endParaRPr lang="ru-R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98" y="2686751"/>
                <a:ext cx="7807368" cy="2975495"/>
              </a:xfrm>
              <a:prstGeom prst="rect">
                <a:avLst/>
              </a:prstGeom>
              <a:blipFill>
                <a:blip r:embed="rId3"/>
                <a:stretch>
                  <a:fillRect l="-859" t="-1230" r="-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237784" y="4981182"/>
            <a:ext cx="295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 </a:t>
            </a:r>
            <a:r>
              <a:rPr lang="en-US" sz="1400" dirty="0"/>
              <a:t>p·(p-1) </a:t>
            </a:r>
            <a:r>
              <a:rPr lang="ru-RU" sz="1400" dirty="0"/>
              <a:t>способ выбрать хеш-функцию из семейства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180" y="5864680"/>
            <a:ext cx="47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элемента – </a:t>
            </a:r>
            <a:r>
              <a:rPr lang="ru-RU" dirty="0" err="1"/>
              <a:t>усреднённо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/>
              <a:t>(1)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67818" y="6336658"/>
            <a:ext cx="511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элемента – </a:t>
            </a:r>
            <a:r>
              <a:rPr lang="ru-RU" dirty="0" err="1"/>
              <a:t>математичекое</a:t>
            </a:r>
            <a:r>
              <a:rPr lang="ru-RU" dirty="0"/>
              <a:t> ожидание  </a:t>
            </a:r>
            <a:r>
              <a:rPr lang="en-US" dirty="0"/>
              <a:t>O</a:t>
            </a:r>
            <a:r>
              <a:rPr lang="ru-RU" dirty="0"/>
              <a:t>(1)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3674" y="6090318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Оценки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5818" y="335508"/>
            <a:ext cx="11307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</a:t>
            </a:r>
            <a:r>
              <a:rPr lang="ru-RU" sz="2400" b="1" dirty="0"/>
              <a:t>1977</a:t>
            </a:r>
            <a:r>
              <a:rPr lang="ru-RU" sz="2400" dirty="0"/>
              <a:t> году </a:t>
            </a:r>
            <a:r>
              <a:rPr lang="ru-RU" sz="2400" dirty="0" err="1"/>
              <a:t>Дж.Л</a:t>
            </a:r>
            <a:r>
              <a:rPr lang="ru-RU" sz="2400" dirty="0"/>
              <a:t>. </a:t>
            </a:r>
            <a:r>
              <a:rPr lang="ru-RU" sz="2400" b="1" dirty="0"/>
              <a:t>Картером</a:t>
            </a:r>
            <a:r>
              <a:rPr lang="ru-RU" sz="2400" dirty="0"/>
              <a:t> (J.L. </a:t>
            </a:r>
            <a:r>
              <a:rPr lang="ru-RU" sz="2400" dirty="0" err="1"/>
              <a:t>Carter</a:t>
            </a:r>
            <a:r>
              <a:rPr lang="ru-RU" sz="2400" dirty="0"/>
              <a:t>) и М.Н. </a:t>
            </a:r>
            <a:r>
              <a:rPr lang="ru-RU" sz="2400" b="1" dirty="0" err="1"/>
              <a:t>Вегманом</a:t>
            </a:r>
            <a:r>
              <a:rPr lang="ru-RU" sz="2400" dirty="0"/>
              <a:t> (M.N. </a:t>
            </a:r>
            <a:r>
              <a:rPr lang="ru-RU" sz="2400" dirty="0" err="1"/>
              <a:t>Wegman</a:t>
            </a:r>
            <a:r>
              <a:rPr lang="ru-RU" sz="2400" dirty="0"/>
              <a:t>)  предложен один</a:t>
            </a:r>
            <a:r>
              <a:rPr lang="en-US" sz="2400" dirty="0"/>
              <a:t> </a:t>
            </a:r>
            <a:r>
              <a:rPr lang="ru-RU" sz="2400" dirty="0"/>
              <a:t>из способ построения универсального семейства хеш-функций для целочисленных ключей.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37784" y="3849756"/>
            <a:ext cx="2645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постулат Бертрана гласит, что существует достаточно близкое к </a:t>
            </a:r>
            <a:r>
              <a:rPr lang="en-US" sz="1400" dirty="0"/>
              <a:t>N</a:t>
            </a:r>
            <a:r>
              <a:rPr lang="ru-RU" sz="1400" dirty="0"/>
              <a:t> простое число: </a:t>
            </a:r>
            <a:r>
              <a:rPr lang="en-US" sz="1400" dirty="0"/>
              <a:t>N≤</a:t>
            </a:r>
            <a:r>
              <a:rPr lang="ru-RU" sz="1400" dirty="0"/>
              <a:t> p &lt; 2</a:t>
            </a:r>
            <a:r>
              <a:rPr lang="en-US" sz="1400" dirty="0"/>
              <a:t>N</a:t>
            </a:r>
            <a:endParaRPr lang="ru-RU" sz="14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6326FCE-5CFD-4711-9A82-E70FE35D8C47}"/>
              </a:ext>
            </a:extLst>
          </p:cNvPr>
          <p:cNvCxnSpPr/>
          <p:nvPr/>
        </p:nvCxnSpPr>
        <p:spPr>
          <a:xfrm>
            <a:off x="1338186" y="5706836"/>
            <a:ext cx="0" cy="1099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5C2E158-4BE6-4B6F-9E5E-F89454C2EC20}"/>
              </a:ext>
            </a:extLst>
          </p:cNvPr>
          <p:cNvCxnSpPr/>
          <p:nvPr/>
        </p:nvCxnSpPr>
        <p:spPr>
          <a:xfrm>
            <a:off x="0" y="566224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AFCE8B5-7898-4CDB-A768-FBCAB365F132}"/>
              </a:ext>
            </a:extLst>
          </p:cNvPr>
          <p:cNvCxnSpPr>
            <a:cxnSpLocks/>
          </p:cNvCxnSpPr>
          <p:nvPr/>
        </p:nvCxnSpPr>
        <p:spPr>
          <a:xfrm>
            <a:off x="9132277" y="3745830"/>
            <a:ext cx="0" cy="196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  <p:bldP spid="11" grpId="0"/>
      <p:bldP spid="12" grpId="0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9503" y="1575659"/>
            <a:ext cx="74633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Совершенное хеширование </a:t>
            </a:r>
            <a:endParaRPr lang="en-US" sz="3200" b="1" dirty="0"/>
          </a:p>
          <a:p>
            <a:pPr algn="ctr"/>
            <a:r>
              <a:rPr lang="ru-RU" sz="3200" dirty="0"/>
              <a:t>(англ. </a:t>
            </a:r>
            <a:r>
              <a:rPr lang="ru-RU" sz="3200" i="1" dirty="0" err="1"/>
              <a:t>perfect</a:t>
            </a:r>
            <a:r>
              <a:rPr lang="ru-RU" sz="3200" i="1" dirty="0"/>
              <a:t> </a:t>
            </a:r>
            <a:r>
              <a:rPr lang="ru-RU" sz="3200" i="1" dirty="0" err="1"/>
              <a:t>hashing</a:t>
            </a:r>
            <a:r>
              <a:rPr lang="ru-RU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3809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6582" y="240589"/>
            <a:ext cx="11293310" cy="651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3200" dirty="0"/>
              <a:t>Пусть </a:t>
            </a:r>
            <a:r>
              <a:rPr lang="ru-RU" sz="3200" b="1" dirty="0">
                <a:latin typeface="Consolas" panose="020B0609020204030204" pitchFamily="49" charset="0"/>
              </a:rPr>
              <a:t>S</a:t>
            </a:r>
            <a:r>
              <a:rPr lang="ru-RU" sz="3200" dirty="0"/>
              <a:t> — фактическое множество ключей в хеш-таблице, и у этого множества размер </a:t>
            </a:r>
            <a:r>
              <a:rPr lang="ru-RU" sz="3200" b="1" dirty="0">
                <a:latin typeface="Consolas" panose="020B0609020204030204" pitchFamily="49" charset="0"/>
              </a:rPr>
              <a:t>n</a:t>
            </a:r>
            <a:r>
              <a:rPr lang="ru-RU" sz="3200" dirty="0"/>
              <a:t>, где </a:t>
            </a:r>
            <a:r>
              <a:rPr lang="ru-RU" sz="3200" b="1" dirty="0">
                <a:latin typeface="Consolas" panose="020B0609020204030204" pitchFamily="49" charset="0"/>
              </a:rPr>
              <a:t>n</a:t>
            </a:r>
            <a:r>
              <a:rPr lang="en-US" sz="3200" b="1" dirty="0">
                <a:latin typeface="Consolas" panose="020B0609020204030204" pitchFamily="49" charset="0"/>
              </a:rPr>
              <a:t>&lt;</a:t>
            </a:r>
            <a:r>
              <a:rPr lang="ru-RU" sz="3200" b="1" dirty="0">
                <a:latin typeface="Consolas" panose="020B0609020204030204" pitchFamily="49" charset="0"/>
              </a:rPr>
              <a:t>M</a:t>
            </a:r>
            <a:r>
              <a:rPr lang="ru-RU" sz="3200" dirty="0"/>
              <a:t>. </a:t>
            </a:r>
          </a:p>
          <a:p>
            <a:pPr lvl="1" algn="just">
              <a:spcAft>
                <a:spcPts val="1000"/>
              </a:spcAft>
            </a:pPr>
            <a:r>
              <a:rPr lang="ru-RU" sz="3200" dirty="0"/>
              <a:t>Тогда существует </a:t>
            </a:r>
            <a:r>
              <a:rPr lang="ru-RU" sz="3200" b="1" dirty="0">
                <a:latin typeface="Consolas" panose="020B0609020204030204" pitchFamily="49" charset="0"/>
              </a:rPr>
              <a:t>хеш-функция</a:t>
            </a:r>
            <a:r>
              <a:rPr lang="ru-RU" sz="3200" dirty="0"/>
              <a:t>, которая не даёт коллизий: если элементов меньше, чем слотов, то их всегда можно отобразить без коллизий. Это хорошая хеш-функция, её называют </a:t>
            </a:r>
            <a:r>
              <a:rPr lang="ru-RU" sz="3200" b="1" dirty="0">
                <a:solidFill>
                  <a:srgbClr val="FF0000"/>
                </a:solidFill>
              </a:rPr>
              <a:t>совершенной</a:t>
            </a:r>
            <a:r>
              <a:rPr lang="ru-RU" sz="3200" dirty="0"/>
              <a:t>. </a:t>
            </a:r>
          </a:p>
          <a:p>
            <a:pPr lvl="1" algn="just">
              <a:spcAft>
                <a:spcPts val="1000"/>
              </a:spcAft>
            </a:pPr>
            <a:r>
              <a:rPr lang="ru-RU" sz="3200" dirty="0"/>
              <a:t>Эта функция всегда есть и зависит от набора ключей. </a:t>
            </a:r>
            <a:endParaRPr lang="en-US" sz="3200" dirty="0"/>
          </a:p>
          <a:p>
            <a:pPr lvl="2" algn="just">
              <a:spcAft>
                <a:spcPts val="1000"/>
              </a:spcAft>
            </a:pPr>
            <a:r>
              <a:rPr lang="ru-RU" sz="3200" dirty="0"/>
              <a:t>Даже если предположить, что набор ключей статический и известен заранее (т.е. все ключи сразу поступили, размещены в таблице и новые ключи туда более не будут более добавлены), есть трудность в том, как эффективно задать эту хеш-функцию.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0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43727" y="3007030"/>
            <a:ext cx="746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является вполне годной для практики хеш-функцией и часто применяется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81896" y="253092"/>
            <a:ext cx="746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любая пара различных ключей будет давать коллизию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dirty="0"/>
              <a:t>такая хеш-функция бесполезна несмотря на то, что она простая и быстро вычисляется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81896" y="1611969"/>
            <a:ext cx="7465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может быть использована как хеш-функция, потому что хеш-функция обязана для равных ключей возвращать одинаковые значения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2668" y="2137376"/>
            <a:ext cx="3431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всякий раз возвращает случайное число от 0 до M − 1 включительно, выбранное равновероятно независимо от x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35604" y="1426514"/>
            <a:ext cx="1147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99107" y="2914761"/>
            <a:ext cx="11575697" cy="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11738" y="4007705"/>
            <a:ext cx="2964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возвращает остаток от деления ключа x на 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43727" y="4628487"/>
            <a:ext cx="746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качестве </a:t>
            </a:r>
            <a:r>
              <a:rPr lang="ru-RU" i="1" dirty="0"/>
              <a:t>М</a:t>
            </a:r>
            <a:r>
              <a:rPr lang="ru-RU" dirty="0"/>
              <a:t>  предпочтителен выбор простого числа, далеко отстоящего от степени 2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43727" y="3610411"/>
            <a:ext cx="7465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ключи возникают, как десятичные числа, то нежелательно выбирать в качестве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степень 10</a:t>
            </a:r>
            <a:r>
              <a:rPr lang="en-US" dirty="0"/>
              <a:t> </a:t>
            </a:r>
            <a:r>
              <a:rPr lang="en-US" sz="1200" dirty="0"/>
              <a:t>(</a:t>
            </a:r>
            <a:r>
              <a:rPr lang="ru-RU" sz="1200" dirty="0"/>
              <a:t>т.к. в этом случае окажется, что часть цифр числа уже полностью определяют </a:t>
            </a:r>
            <a:r>
              <a:rPr lang="ru-RU" sz="1200" dirty="0" err="1"/>
              <a:t>хеш</a:t>
            </a:r>
            <a:r>
              <a:rPr lang="ru-RU" sz="1200" dirty="0"/>
              <a:t>-значение)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2668" y="3052115"/>
            <a:ext cx="21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деление с остатком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369341" y="5310400"/>
            <a:ext cx="11575697" cy="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668" y="5355485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умножение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612775" y="1581150"/>
                <a:ext cx="1951038" cy="4111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𝒓𝒂𝒏𝒅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1581150"/>
                <a:ext cx="1951038" cy="41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19"/>
              <p:cNvSpPr txBox="1"/>
              <p:nvPr/>
            </p:nvSpPr>
            <p:spPr>
              <a:xfrm>
                <a:off x="711200" y="3556000"/>
                <a:ext cx="1779588" cy="3937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𝐦𝐨𝐝</m:t>
                          </m:r>
                        </m:fName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0" name="Объект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556000"/>
                <a:ext cx="1779588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>
              <a:xfrm>
                <a:off x="711200" y="5724817"/>
                <a:ext cx="2503340" cy="465878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func>
                                <m:funcPr>
                                  <m:ctrlPr>
                                    <a:rPr lang="ru-BY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BY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𝐦𝐨𝐝</m:t>
                                  </m:r>
                                </m:fName>
                                <m:e>
                                  <m:r>
                                    <a:rPr lang="ru-BY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5724817"/>
                <a:ext cx="2503340" cy="465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>
              <a:xfrm>
                <a:off x="612775" y="304800"/>
                <a:ext cx="1096963" cy="45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BY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304800"/>
                <a:ext cx="1096963" cy="454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C5DAD9E-2DFB-4AF9-A541-FF7D5CD82CBA}"/>
              </a:ext>
            </a:extLst>
          </p:cNvPr>
          <p:cNvGrpSpPr/>
          <p:nvPr/>
        </p:nvGrpSpPr>
        <p:grpSpPr>
          <a:xfrm>
            <a:off x="711738" y="6054435"/>
            <a:ext cx="2900115" cy="369332"/>
            <a:chOff x="711738" y="6054435"/>
            <a:chExt cx="290011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/>
                <p:cNvSpPr/>
                <p:nvPr/>
              </p:nvSpPr>
              <p:spPr>
                <a:xfrm>
                  <a:off x="711738" y="6054435"/>
                  <a:ext cx="281255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dirty="0"/>
                    <a:t> </a:t>
                  </a:r>
                  <a14:m>
                    <m:oMath xmlns:m="http://schemas.openxmlformats.org/officeDocument/2006/math">
                      <m:r>
                        <a:rPr lang="ru-RU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ru-RU" sz="1200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ru-RU" sz="12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3" name="Прямоугольник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38" y="6054435"/>
                  <a:ext cx="28125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82354" y="6054435"/>
                  <a:ext cx="20294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- </a:t>
                  </a:r>
                  <a:r>
                    <a:rPr lang="ru-RU" sz="1200" dirty="0"/>
                    <a:t>дробная часть числа </a:t>
                  </a:r>
                  <a14:m>
                    <m:oMath xmlns:m="http://schemas.openxmlformats.org/officeDocument/2006/math">
                      <m:r>
                        <a:rPr lang="ru-RU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2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ru-RU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4" y="6054435"/>
                  <a:ext cx="202949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11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Прямоугольник 24"/>
          <p:cNvSpPr/>
          <p:nvPr/>
        </p:nvSpPr>
        <p:spPr>
          <a:xfrm>
            <a:off x="4048992" y="5428162"/>
            <a:ext cx="746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качестве </a:t>
            </a:r>
            <a:r>
              <a:rPr lang="ru-RU" i="1" dirty="0"/>
              <a:t>М </a:t>
            </a:r>
            <a:r>
              <a:rPr lang="ru-RU" dirty="0"/>
              <a:t>выбирают степень 2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048992" y="5784312"/>
            <a:ext cx="746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утверждают, что наиболее удачное значение константы </a:t>
            </a:r>
            <a:r>
              <a:rPr lang="en-US" i="1" dirty="0"/>
              <a:t>A</a:t>
            </a:r>
            <a:r>
              <a:rPr lang="ru-RU" dirty="0"/>
              <a:t> = 0,6180339887 (золотое сечение)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4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  <p:bldP spid="14" grpId="0"/>
      <p:bldP spid="25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197" y="932251"/>
            <a:ext cx="1129331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3200" dirty="0"/>
              <a:t>Таким образом,  подход  заключается в построении </a:t>
            </a:r>
            <a:r>
              <a:rPr lang="ru-RU" sz="3200" b="1" dirty="0"/>
              <a:t>хеш-функции</a:t>
            </a:r>
            <a:r>
              <a:rPr lang="ru-RU" sz="3200" dirty="0"/>
              <a:t>, которая является:</a:t>
            </a:r>
          </a:p>
          <a:p>
            <a:pPr marL="1200150" lvl="2" indent="-28575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u-RU" sz="3200" b="1" dirty="0"/>
              <a:t>простой</a:t>
            </a:r>
            <a:r>
              <a:rPr lang="ru-RU" sz="3200" dirty="0"/>
              <a:t>, т.е. достаточно константного объёма памяти, чтобы её хранить; </a:t>
            </a:r>
          </a:p>
          <a:p>
            <a:pPr marL="1200150" lvl="2" indent="-28575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u-RU" sz="3200" b="1" dirty="0"/>
              <a:t>быстрой</a:t>
            </a:r>
            <a:r>
              <a:rPr lang="ru-RU" sz="3200" dirty="0"/>
              <a:t>, т.е. требуется константное время на вычисление; </a:t>
            </a:r>
          </a:p>
          <a:p>
            <a:pPr marL="1200150" lvl="2" indent="-28575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u-RU" sz="3200" b="1" dirty="0"/>
              <a:t>совершенной,</a:t>
            </a:r>
            <a:r>
              <a:rPr lang="ru-RU" sz="3200" dirty="0"/>
              <a:t> т.е. коллизии отсутствуют.</a:t>
            </a:r>
          </a:p>
        </p:txBody>
      </p:sp>
    </p:spTree>
    <p:extLst>
      <p:ext uri="{BB962C8B-B14F-4D97-AF65-F5344CB8AC3E}">
        <p14:creationId xmlns:p14="http://schemas.microsoft.com/office/powerpoint/2010/main" val="1092207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B4BD6-324C-48DF-A8F1-C4A22AF81255}"/>
              </a:ext>
            </a:extLst>
          </p:cNvPr>
          <p:cNvSpPr txBox="1"/>
          <p:nvPr/>
        </p:nvSpPr>
        <p:spPr>
          <a:xfrm>
            <a:off x="2196631" y="2160129"/>
            <a:ext cx="7798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Совершенное двухуровневое хеширование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5901325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7E2165-7AE7-4FA6-867B-5DE418C48B43}"/>
              </a:ext>
            </a:extLst>
          </p:cNvPr>
          <p:cNvGrpSpPr/>
          <p:nvPr/>
        </p:nvGrpSpPr>
        <p:grpSpPr>
          <a:xfrm>
            <a:off x="175156" y="131632"/>
            <a:ext cx="5524968" cy="2400657"/>
            <a:chOff x="141065" y="126634"/>
            <a:chExt cx="5524968" cy="2400657"/>
          </a:xfrm>
        </p:grpSpPr>
        <p:sp>
          <p:nvSpPr>
            <p:cNvPr id="5" name="TextBox 4"/>
            <p:cNvSpPr txBox="1"/>
            <p:nvPr/>
          </p:nvSpPr>
          <p:spPr>
            <a:xfrm>
              <a:off x="141065" y="126634"/>
              <a:ext cx="552496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C00000"/>
                  </a:solidFill>
                </a:rPr>
                <a:t>Уровень 1</a:t>
              </a:r>
              <a:endParaRPr lang="en-US" b="1" dirty="0">
                <a:solidFill>
                  <a:srgbClr val="C00000"/>
                </a:solidFill>
              </a:endParaRPr>
            </a:p>
            <a:p>
              <a:pPr lvl="1"/>
              <a:r>
                <a:rPr lang="ru-RU" sz="1200" dirty="0"/>
                <a:t>хеширование цепочками в М ячеек, возможны коллизии</a:t>
              </a:r>
              <a:endParaRPr lang="ru-RU" dirty="0"/>
            </a:p>
            <a:p>
              <a:r>
                <a:rPr lang="ru-RU" b="1" dirty="0"/>
                <a:t>выполнять</a:t>
              </a:r>
            </a:p>
            <a:p>
              <a:pPr marL="549275" indent="-285750">
                <a:buFont typeface="Wingdings" panose="05000000000000000000" pitchFamily="2" charset="2"/>
                <a:buChar char="ü"/>
              </a:pPr>
              <a:r>
                <a:rPr lang="ru-RU" dirty="0"/>
                <a:t>выбрать хеш-функцию для таблицы порядка М </a:t>
              </a:r>
              <a:endParaRPr lang="en-US" dirty="0"/>
            </a:p>
            <a:p>
              <a:pPr marL="720725" lvl="1"/>
              <a:r>
                <a:rPr lang="ru-RU" sz="1200" dirty="0"/>
                <a:t>         (функция берётся из универсального множества хеш-функций)</a:t>
              </a:r>
              <a:r>
                <a:rPr lang="en-US" sz="1200" dirty="0"/>
                <a:t>;</a:t>
              </a:r>
            </a:p>
            <a:p>
              <a:pPr marL="549275" indent="-285750">
                <a:buFont typeface="Wingdings" panose="05000000000000000000" pitchFamily="2" charset="2"/>
                <a:buChar char="ü"/>
              </a:pPr>
              <a:endParaRPr lang="en-US" dirty="0"/>
            </a:p>
            <a:p>
              <a:pPr marL="549275" indent="-285750">
                <a:buFont typeface="Wingdings" panose="05000000000000000000" pitchFamily="2" charset="2"/>
                <a:buChar char="ü"/>
              </a:pPr>
              <a:r>
                <a:rPr lang="ru-RU" dirty="0"/>
                <a:t>вычислить</a:t>
              </a:r>
            </a:p>
            <a:p>
              <a:endParaRPr lang="en-US" b="1" dirty="0"/>
            </a:p>
            <a:p>
              <a:r>
                <a:rPr lang="ru-RU" b="1" dirty="0"/>
                <a:t>пока  </a:t>
              </a:r>
              <a:r>
                <a:rPr lang="ru-RU" dirty="0"/>
                <a:t>(</a:t>
              </a:r>
              <a:r>
                <a:rPr lang="en-US" dirty="0"/>
                <a:t>S&gt;3·M)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бъект 6"/>
                <p:cNvSpPr txBox="1"/>
                <p:nvPr/>
              </p:nvSpPr>
              <p:spPr>
                <a:xfrm>
                  <a:off x="1891543" y="1476925"/>
                  <a:ext cx="1304643" cy="646052"/>
                </a:xfrm>
                <a:prstGeom prst="rect">
                  <a:avLst/>
                </a:prstGeom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ru-BY" sz="1400" b="1" dirty="0"/>
                </a:p>
              </p:txBody>
            </p:sp>
          </mc:Choice>
          <mc:Fallback xmlns="">
            <p:sp>
              <p:nvSpPr>
                <p:cNvPr id="7" name="Объект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43" y="1476925"/>
                  <a:ext cx="1304643" cy="646052"/>
                </a:xfrm>
                <a:prstGeom prst="rect">
                  <a:avLst/>
                </a:prstGeom>
                <a:blipFill>
                  <a:blip r:embed="rId3"/>
                  <a:stretch>
                    <a:fillRect l="-6075" t="-102830" r="-53271" b="-13490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Прямоугольник 7"/>
          <p:cNvSpPr/>
          <p:nvPr/>
        </p:nvSpPr>
        <p:spPr>
          <a:xfrm>
            <a:off x="46080" y="2608715"/>
            <a:ext cx="5560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Уровень 2</a:t>
            </a:r>
            <a:r>
              <a:rPr lang="ru-RU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ru-RU" sz="1200" dirty="0"/>
              <a:t>для каждой цепочки  строится небольшая вторичная хеш-таблица, чтобы гарантировать отсутствие коллизий на этом уровне</a:t>
            </a:r>
            <a:endParaRPr lang="en-US" dirty="0"/>
          </a:p>
          <a:p>
            <a:r>
              <a:rPr lang="ru-RU" b="1" dirty="0"/>
              <a:t>выполнять</a:t>
            </a:r>
          </a:p>
          <a:p>
            <a:pPr lvl="1"/>
            <a:r>
              <a:rPr lang="ru-RU" dirty="0"/>
              <a:t>выбрать хеш-функцию для таблицы порядка </a:t>
            </a:r>
            <a:r>
              <a:rPr lang="en-US" dirty="0"/>
              <a:t>(L</a:t>
            </a:r>
            <a:r>
              <a:rPr lang="en-US" baseline="-25000" dirty="0"/>
              <a:t>i</a:t>
            </a:r>
            <a:r>
              <a:rPr lang="ru-RU" dirty="0"/>
              <a:t> 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1"/>
            <a:r>
              <a:rPr lang="en-US" sz="1200" dirty="0"/>
              <a:t> </a:t>
            </a:r>
            <a:r>
              <a:rPr lang="ru-RU" sz="1200" dirty="0"/>
              <a:t>(из универсального множества хеш-функций)</a:t>
            </a:r>
            <a:r>
              <a:rPr lang="en-US" sz="1200" dirty="0"/>
              <a:t>;</a:t>
            </a:r>
          </a:p>
          <a:p>
            <a:r>
              <a:rPr lang="ru-RU" b="1" dirty="0"/>
              <a:t>пока  </a:t>
            </a:r>
            <a:r>
              <a:rPr lang="ru-RU" dirty="0"/>
              <a:t>(есть коллизии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51382"/>
              </p:ext>
            </p:extLst>
          </p:nvPr>
        </p:nvGraphicFramePr>
        <p:xfrm>
          <a:off x="3804775" y="2100536"/>
          <a:ext cx="1483640" cy="38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2" name="Equation" r:id="rId4" imgW="1307880" imgH="342720" progId="Equation.DSMT4">
                  <p:embed/>
                </p:oleObj>
              </mc:Choice>
              <mc:Fallback>
                <p:oleObj name="Equation" r:id="rId4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4775" y="2100536"/>
                        <a:ext cx="1483640" cy="38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>
              <a:xfrm>
                <a:off x="279446" y="4569850"/>
                <a:ext cx="5012979" cy="7402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хеш−функция для таблицы</m:t>
                      </m:r>
                      <m:r>
                        <m:rPr>
                          <m:nor/>
                        </m:rPr>
                        <a:rPr lang="ru-RU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порядка </m:t>
                      </m:r>
                      <m:sSup>
                        <m:sSup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на </m:t>
                      </m:r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элементах не даёт коллизий</m:t>
                      </m:r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f>
                        <m:f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6" y="4569850"/>
                <a:ext cx="5012979" cy="740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14" y="5516873"/>
            <a:ext cx="556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В худшем случае поиск </a:t>
            </a:r>
            <a:r>
              <a:rPr lang="ru-RU" dirty="0"/>
              <a:t>элемента выполняется за </a:t>
            </a:r>
            <a:r>
              <a:rPr lang="en-US" b="1" dirty="0"/>
              <a:t>O(1</a:t>
            </a:r>
            <a:r>
              <a:rPr lang="ru-RU" b="1" dirty="0"/>
              <a:t>)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 flipH="1">
            <a:off x="5412064" y="48215"/>
            <a:ext cx="35979" cy="6761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5654" y="1670254"/>
            <a:ext cx="27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К=</a:t>
            </a:r>
            <a:r>
              <a:rPr lang="en-US" b="1" dirty="0"/>
              <a:t>{10,22,37,40,60, 70,75}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7400"/>
              </p:ext>
            </p:extLst>
          </p:nvPr>
        </p:nvGraphicFramePr>
        <p:xfrm>
          <a:off x="5728052" y="82888"/>
          <a:ext cx="3646043" cy="39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3" name="Equation" r:id="rId7" imgW="2628720" imgH="291960" progId="Equation.DSMT4">
                  <p:embed/>
                </p:oleObj>
              </mc:Choice>
              <mc:Fallback>
                <p:oleObj name="Equation" r:id="rId7" imgW="2628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8052" y="82888"/>
                        <a:ext cx="3646043" cy="393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65253" y="421845"/>
            <a:ext cx="6305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i="1" dirty="0"/>
              <a:t>x</a:t>
            </a:r>
            <a:r>
              <a:rPr lang="en-US" sz="1200" dirty="0"/>
              <a:t> – </a:t>
            </a:r>
            <a:r>
              <a:rPr lang="ru-RU" sz="1200" dirty="0"/>
              <a:t>ключ</a:t>
            </a:r>
            <a:r>
              <a:rPr lang="en-US" sz="1200" dirty="0"/>
              <a:t>;</a:t>
            </a:r>
          </a:p>
          <a:p>
            <a:pPr lvl="1"/>
            <a:r>
              <a:rPr lang="ru-RU" sz="1200" i="1" dirty="0"/>
              <a:t>М</a:t>
            </a:r>
            <a:r>
              <a:rPr lang="ru-RU" sz="1200" dirty="0"/>
              <a:t> – размер таблицы</a:t>
            </a:r>
            <a:r>
              <a:rPr lang="en-US" sz="1200" dirty="0"/>
              <a:t> (</a:t>
            </a:r>
            <a:r>
              <a:rPr lang="ru-RU" sz="1200" dirty="0"/>
              <a:t>произвольное число, не обязательно простое</a:t>
            </a:r>
            <a:r>
              <a:rPr lang="en-US" sz="1200" dirty="0"/>
              <a:t>);</a:t>
            </a:r>
          </a:p>
          <a:p>
            <a:pPr lvl="1"/>
            <a:r>
              <a:rPr lang="en-US" sz="1200" i="1" dirty="0"/>
              <a:t>p -  </a:t>
            </a:r>
            <a:r>
              <a:rPr lang="ru-RU" sz="1200" dirty="0"/>
              <a:t>достаточно большое простое число, такое, что все ключи лежат в диапазоне  от </a:t>
            </a:r>
            <a:r>
              <a:rPr lang="ru-RU" sz="1200" i="1" dirty="0"/>
              <a:t>0 </a:t>
            </a:r>
            <a:r>
              <a:rPr lang="ru-RU" sz="1200" dirty="0"/>
              <a:t>до</a:t>
            </a:r>
            <a:r>
              <a:rPr lang="ru-RU" sz="1200" i="1" dirty="0"/>
              <a:t> </a:t>
            </a:r>
            <a:r>
              <a:rPr lang="en-US" sz="1200" i="1" dirty="0"/>
              <a:t>p-1 (p&gt;M);</a:t>
            </a:r>
            <a:endParaRPr lang="ru-RU" sz="1200" i="1" dirty="0"/>
          </a:p>
          <a:p>
            <a:pPr lvl="1"/>
            <a:r>
              <a:rPr lang="en-US" sz="1200" i="1" dirty="0"/>
              <a:t>a -  </a:t>
            </a:r>
            <a:r>
              <a:rPr lang="ru-RU" sz="1200" dirty="0"/>
              <a:t>выбирается из множества </a:t>
            </a:r>
            <a:r>
              <a:rPr lang="en-US" sz="1200" dirty="0"/>
              <a:t>{1,2,…,p-1}</a:t>
            </a:r>
          </a:p>
          <a:p>
            <a:pPr lvl="1"/>
            <a:r>
              <a:rPr lang="en-US" sz="1200" i="1" dirty="0"/>
              <a:t>b -  </a:t>
            </a:r>
            <a:r>
              <a:rPr lang="ru-RU" sz="1200" dirty="0"/>
              <a:t>выбирается из множества </a:t>
            </a:r>
            <a:r>
              <a:rPr lang="en-US" sz="1200" dirty="0"/>
              <a:t>{0,1,…,p-1}</a:t>
            </a:r>
            <a:endParaRPr lang="ru-RU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Объект 15"/>
              <p:cNvSpPr txBox="1"/>
              <p:nvPr/>
            </p:nvSpPr>
            <p:spPr>
              <a:xfrm>
                <a:off x="8401790" y="2484635"/>
                <a:ext cx="3615054" cy="663499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func>
                        <m:func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sSub>
                        <m:sSub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BY" sz="1400" dirty="0"/>
              </a:p>
            </p:txBody>
          </p:sp>
        </mc:Choice>
        <mc:Fallback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790" y="2484635"/>
                <a:ext cx="3615054" cy="6634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88716"/>
              </p:ext>
            </p:extLst>
          </p:nvPr>
        </p:nvGraphicFramePr>
        <p:xfrm>
          <a:off x="5692762" y="3230051"/>
          <a:ext cx="1000332" cy="247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57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60</a:t>
                      </a:r>
                      <a:r>
                        <a:rPr lang="ru-RU" sz="1200" b="1" dirty="0"/>
                        <a:t>,</a:t>
                      </a:r>
                      <a:r>
                        <a:rPr lang="en-US" sz="1200" b="1" dirty="0"/>
                        <a:t>75</a:t>
                      </a:r>
                      <a:endParaRPr lang="ru-R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37,40,22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ru-RU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87018" y="6093954"/>
            <a:ext cx="1923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S=1</a:t>
            </a:r>
            <a:r>
              <a:rPr lang="ru-RU" sz="1400" baseline="30000" dirty="0"/>
              <a:t>2</a:t>
            </a:r>
            <a:r>
              <a:rPr lang="en-US" sz="1400" dirty="0"/>
              <a:t>+2</a:t>
            </a:r>
            <a:r>
              <a:rPr lang="en-US" sz="1400" baseline="30000" dirty="0"/>
              <a:t>2</a:t>
            </a:r>
            <a:r>
              <a:rPr lang="en-US" sz="1400" dirty="0"/>
              <a:t>+ 1</a:t>
            </a:r>
            <a:r>
              <a:rPr lang="ru-RU" sz="1400" baseline="30000" dirty="0"/>
              <a:t>2 </a:t>
            </a:r>
            <a:r>
              <a:rPr lang="en-US" sz="1400" dirty="0"/>
              <a:t>+3</a:t>
            </a:r>
            <a:r>
              <a:rPr lang="ru-RU" sz="1400" baseline="30000" dirty="0"/>
              <a:t>2</a:t>
            </a:r>
            <a:r>
              <a:rPr lang="en-US" sz="1400" dirty="0"/>
              <a:t>=15</a:t>
            </a:r>
          </a:p>
          <a:p>
            <a:r>
              <a:rPr lang="en-US" sz="1400" dirty="0"/>
              <a:t>15&lt;3·9</a:t>
            </a:r>
            <a:r>
              <a:rPr lang="ru-RU" sz="1400" dirty="0"/>
              <a:t>, </a:t>
            </a:r>
          </a:p>
          <a:p>
            <a:r>
              <a:rPr lang="ru-RU" sz="1400" dirty="0"/>
              <a:t>переход ко 2-у уровню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61978"/>
              </p:ext>
            </p:extLst>
          </p:nvPr>
        </p:nvGraphicFramePr>
        <p:xfrm>
          <a:off x="7771311" y="3485878"/>
          <a:ext cx="4374604" cy="278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2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58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2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4321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2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6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=4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=10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=18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2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2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11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2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98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=9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=23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0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=88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120">
                <a:tc>
                  <a:txBody>
                    <a:bodyPr/>
                    <a:lstStyle/>
                    <a:p>
                      <a:r>
                        <a:rPr lang="ru-RU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Объект 22"/>
              <p:cNvSpPr txBox="1"/>
              <p:nvPr/>
            </p:nvSpPr>
            <p:spPr>
              <a:xfrm>
                <a:off x="5408054" y="2481723"/>
                <a:ext cx="2874097" cy="68669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3,42</m:t>
                          </m:r>
                        </m:sub>
                      </m:sSub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3⋅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+42</m:t>
                              </m:r>
                            </m:e>
                          </m:d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func>
                        <m:func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>
          <p:sp>
            <p:nvSpPr>
              <p:cNvPr id="23" name="Объект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54" y="2481723"/>
                <a:ext cx="2874097" cy="6866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468300" y="209382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Уровень 1.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01790" y="205005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Уровень 2.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249" y="6070328"/>
            <a:ext cx="557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Математическое ожидание построения таблицы </a:t>
            </a:r>
            <a:r>
              <a:rPr lang="en-US" b="1" dirty="0"/>
              <a:t>O(n)</a:t>
            </a:r>
            <a:endParaRPr lang="ru-RU" b="1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CA534E2-B369-47A5-BE80-5B002B9DA611}"/>
              </a:ext>
            </a:extLst>
          </p:cNvPr>
          <p:cNvCxnSpPr>
            <a:cxnSpLocks/>
          </p:cNvCxnSpPr>
          <p:nvPr/>
        </p:nvCxnSpPr>
        <p:spPr>
          <a:xfrm>
            <a:off x="0" y="2462012"/>
            <a:ext cx="5391807" cy="42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F67BE66-8482-4274-A265-D7F4D9F2EB6C}"/>
              </a:ext>
            </a:extLst>
          </p:cNvPr>
          <p:cNvCxnSpPr>
            <a:cxnSpLocks/>
          </p:cNvCxnSpPr>
          <p:nvPr/>
        </p:nvCxnSpPr>
        <p:spPr>
          <a:xfrm>
            <a:off x="7537846" y="3230051"/>
            <a:ext cx="0" cy="36279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735ACD40-B1B4-49D6-BE37-A1304039B0B5}"/>
              </a:ext>
            </a:extLst>
          </p:cNvPr>
          <p:cNvCxnSpPr/>
          <p:nvPr/>
        </p:nvCxnSpPr>
        <p:spPr>
          <a:xfrm>
            <a:off x="0" y="5483926"/>
            <a:ext cx="541206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/>
      <p:bldP spid="12" grpId="0"/>
      <p:bldP spid="14" grpId="0"/>
      <p:bldP spid="16" grpId="0" animBg="1"/>
      <p:bldP spid="18" grpId="0"/>
      <p:bldP spid="23" grpId="0" animBg="1"/>
      <p:bldP spid="24" grpId="0"/>
      <p:bldP spid="27" grpId="0"/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4376" y="2238104"/>
            <a:ext cx="10650071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0.5. Хеш-таблица (разрешение коллизий метом открытой адресации)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96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366597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32" y="162401"/>
            <a:ext cx="583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Велика ли вероятность коллизий?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34" y="807793"/>
            <a:ext cx="9010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Пусть </a:t>
            </a:r>
            <a:r>
              <a:rPr lang="en-US" sz="2000" dirty="0"/>
              <a:t> </a:t>
            </a:r>
            <a:r>
              <a:rPr lang="ru-RU" sz="2000" dirty="0"/>
              <a:t>осуществляется хеширование для </a:t>
            </a:r>
            <a:r>
              <a:rPr lang="en-US" sz="2000" b="1" dirty="0"/>
              <a:t>n</a:t>
            </a:r>
            <a:r>
              <a:rPr lang="ru-RU" sz="2000" b="1" dirty="0"/>
              <a:t> </a:t>
            </a:r>
            <a:r>
              <a:rPr lang="ru-RU" sz="2000" dirty="0"/>
              <a:t>различных ключей, т.е. мы </a:t>
            </a:r>
            <a:r>
              <a:rPr lang="ru-RU" sz="2000" b="1" dirty="0"/>
              <a:t>строим вектор </a:t>
            </a:r>
            <a:r>
              <a:rPr lang="ru-RU" sz="2000" dirty="0"/>
              <a:t>длины </a:t>
            </a:r>
            <a:r>
              <a:rPr lang="en-US" sz="2000" b="1" dirty="0"/>
              <a:t>n</a:t>
            </a:r>
            <a:r>
              <a:rPr lang="ru-RU" sz="2000" dirty="0"/>
              <a:t>, где назначаем каждому элементу одно из </a:t>
            </a:r>
            <a:r>
              <a:rPr lang="en-US" sz="2000" b="1" dirty="0"/>
              <a:t>M</a:t>
            </a:r>
            <a:r>
              <a:rPr lang="en-US" sz="2000" dirty="0"/>
              <a:t> </a:t>
            </a:r>
            <a:r>
              <a:rPr lang="ru-RU" sz="2000" dirty="0"/>
              <a:t>значений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ru-RU" sz="1600" dirty="0"/>
              <a:t>предположим, что </a:t>
            </a:r>
            <a:r>
              <a:rPr lang="ru-RU" sz="1600" dirty="0" err="1"/>
              <a:t>хеш</a:t>
            </a:r>
            <a:r>
              <a:rPr lang="ru-RU" sz="1600" dirty="0"/>
              <a:t>-значения независимы и распределены идеально равномерно от 0 до </a:t>
            </a:r>
            <a:r>
              <a:rPr lang="ru-RU" sz="1600" b="1" dirty="0"/>
              <a:t>M</a:t>
            </a:r>
            <a:r>
              <a:rPr lang="ru-RU" sz="1600" dirty="0"/>
              <a:t> − 1</a:t>
            </a:r>
            <a:r>
              <a:rPr lang="ru-RU" sz="2000" dirty="0"/>
              <a:t>).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27307"/>
              </p:ext>
            </p:extLst>
          </p:nvPr>
        </p:nvGraphicFramePr>
        <p:xfrm>
          <a:off x="9153427" y="835392"/>
          <a:ext cx="3038575" cy="9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649"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0-й</a:t>
                      </a:r>
                    </a:p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1-й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2-й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  <a:p>
                      <a:endParaRPr lang="ru-RU" sz="1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3-й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i="1" dirty="0">
                          <a:solidFill>
                            <a:schemeClr val="tx1"/>
                          </a:solidFill>
                        </a:rPr>
                        <a:t>n-1</a:t>
                      </a: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)-й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047122"/>
            <a:ext cx="736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векторов длины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ru-RU" dirty="0"/>
              <a:t>, которые могут</a:t>
            </a:r>
            <a:r>
              <a:rPr lang="en-US" dirty="0"/>
              <a:t> </a:t>
            </a:r>
            <a:r>
              <a:rPr lang="ru-RU" dirty="0"/>
              <a:t>быть при этом сгенерированы:</a:t>
            </a:r>
            <a:endParaRPr lang="ru-RU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-4634" y="2728307"/>
            <a:ext cx="736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векторов длины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ru-RU" dirty="0"/>
              <a:t>, которые могут</a:t>
            </a:r>
            <a:r>
              <a:rPr lang="en-US" dirty="0"/>
              <a:t> </a:t>
            </a:r>
            <a:r>
              <a:rPr lang="ru-RU" dirty="0"/>
              <a:t>быть при этом сгенерированы и в которых элементы не повторяются:</a:t>
            </a:r>
            <a:endParaRPr lang="ru-RU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>
              <a:xfrm>
                <a:off x="7534275" y="2716482"/>
                <a:ext cx="4476051" cy="61914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sz="2000" b="1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75" y="2716482"/>
                <a:ext cx="4476051" cy="619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-4634" y="3643831"/>
            <a:ext cx="8601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Вероятность того, что все элементы сгенерированного вектора различны, </a:t>
            </a:r>
          </a:p>
          <a:p>
            <a:r>
              <a:rPr lang="ru-RU" dirty="0"/>
              <a:t>т.е. </a:t>
            </a:r>
            <a:r>
              <a:rPr lang="ru-RU" b="1" dirty="0"/>
              <a:t>нет коллизий</a:t>
            </a:r>
            <a:r>
              <a:rPr lang="ru-RU" dirty="0"/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295" y="5195859"/>
            <a:ext cx="400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Вероятность того, что </a:t>
            </a:r>
            <a:r>
              <a:rPr lang="ru-RU" b="1" dirty="0"/>
              <a:t>будут коллизии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>
              <a:xfrm>
                <a:off x="7517819" y="5002516"/>
                <a:ext cx="1883004" cy="78324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sSup>
                            <m:sSupPr>
                              <m:ctrlP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BY" sz="2000" b="1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19" y="5002516"/>
                <a:ext cx="1883004" cy="783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7534275" y="2047122"/>
                <a:ext cx="640710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75" y="2047122"/>
                <a:ext cx="640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>
              <a:xfrm>
                <a:off x="7534275" y="3607366"/>
                <a:ext cx="1883004" cy="71302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BY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ru-BY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75" y="3607366"/>
                <a:ext cx="1883004" cy="7130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216955" y="158974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каждый элемент может принять </a:t>
            </a:r>
          </a:p>
          <a:p>
            <a:r>
              <a:rPr lang="ru-RU" sz="1000" dirty="0"/>
              <a:t>одно из </a:t>
            </a:r>
            <a:r>
              <a:rPr lang="en-US" sz="1000" dirty="0"/>
              <a:t>M </a:t>
            </a:r>
            <a:r>
              <a:rPr lang="ru-RU" sz="1000" dirty="0"/>
              <a:t>значений</a:t>
            </a:r>
          </a:p>
        </p:txBody>
      </p: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>
            <a:off x="-4634" y="19596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>
            <a:off x="74612" y="3419002"/>
            <a:ext cx="1211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>
            <a:off x="-4634" y="25893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92EEA5D-A448-496B-9F00-99ACB11112A5}"/>
              </a:ext>
            </a:extLst>
          </p:cNvPr>
          <p:cNvCxnSpPr>
            <a:cxnSpLocks/>
          </p:cNvCxnSpPr>
          <p:nvPr/>
        </p:nvCxnSpPr>
        <p:spPr>
          <a:xfrm>
            <a:off x="-4634" y="4793511"/>
            <a:ext cx="12192000" cy="1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1" grpId="0"/>
      <p:bldP spid="13" grpId="0" animBg="1"/>
      <p:bldP spid="18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11808</TotalTime>
  <Words>8053</Words>
  <Application>Microsoft Office PowerPoint</Application>
  <PresentationFormat>Широкоэкранный</PresentationFormat>
  <Paragraphs>1010</Paragraphs>
  <Slides>84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Consolas</vt:lpstr>
      <vt:lpstr>Courier New</vt:lpstr>
      <vt:lpstr>SFMono-Regular</vt:lpstr>
      <vt:lpstr>Times New Roman</vt:lpstr>
      <vt:lpstr>Wingdings</vt:lpstr>
      <vt:lpstr>Тема Office</vt:lpstr>
      <vt:lpstr>Equation</vt:lpstr>
      <vt:lpstr>Организация поиска  Хеширование </vt:lpstr>
      <vt:lpstr>Презентация PowerPoint</vt:lpstr>
      <vt:lpstr> Абстрактный тип данных: множество (set)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1271</cp:revision>
  <dcterms:created xsi:type="dcterms:W3CDTF">2020-04-14T05:04:13Z</dcterms:created>
  <dcterms:modified xsi:type="dcterms:W3CDTF">2022-03-25T14:16:02Z</dcterms:modified>
</cp:coreProperties>
</file>