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486" r:id="rId2"/>
    <p:sldId id="487" r:id="rId3"/>
    <p:sldId id="522" r:id="rId4"/>
    <p:sldId id="523" r:id="rId5"/>
    <p:sldId id="524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71" r:id="rId52"/>
    <p:sldId id="572" r:id="rId53"/>
    <p:sldId id="573" r:id="rId54"/>
    <p:sldId id="574" r:id="rId55"/>
    <p:sldId id="575" r:id="rId56"/>
    <p:sldId id="576" r:id="rId57"/>
    <p:sldId id="577" r:id="rId58"/>
    <p:sldId id="578" r:id="rId59"/>
    <p:sldId id="579" r:id="rId60"/>
    <p:sldId id="580" r:id="rId61"/>
    <p:sldId id="581" r:id="rId62"/>
    <p:sldId id="582" r:id="rId63"/>
    <p:sldId id="507" r:id="rId64"/>
    <p:sldId id="520" r:id="rId65"/>
    <p:sldId id="521" r:id="rId66"/>
    <p:sldId id="519" r:id="rId67"/>
  </p:sldIdLst>
  <p:sldSz cx="9144000" cy="6858000" type="screen4x3"/>
  <p:notesSz cx="6781800" cy="99187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EF"/>
    <a:srgbClr val="C7FFF0"/>
    <a:srgbClr val="000000"/>
    <a:srgbClr val="0091C4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6" autoAdjust="0"/>
    <p:restoredTop sz="95245" autoAdjust="0"/>
  </p:normalViewPr>
  <p:slideViewPr>
    <p:cSldViewPr>
      <p:cViewPr>
        <p:scale>
          <a:sx n="50" d="100"/>
          <a:sy n="50" d="100"/>
        </p:scale>
        <p:origin x="-1051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5D1C76-E853-44DC-9B66-FDC2BF116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713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9C93F34-44E9-4A21-99B8-91B3787DF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62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en-US" smtClean="0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5FD314-752F-4063-A5A2-18F2AD03AA3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0F2AD6-689A-48D8-BECC-E47B7BA596DC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C0D190-F4F6-4355-BEBF-F49F72950DBE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5B6EF0-BF57-4E51-8E87-45683219D45B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04E610-2C99-4769-85E6-BBEDD3AF7065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37C1A0-4274-407F-BB3C-A0BECFB18C5A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60A30A-74CF-49B6-84E0-EED32A279574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94F5B0-B7BE-46F8-A992-F2EE2A2C8318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  <p:sp>
        <p:nvSpPr>
          <p:cNvPr id="880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F1B8BF-9E2D-4574-B2CB-4A0CC69DE955}" type="slidenum">
              <a:rPr lang="en-US" altLang="ru-RU" smtClean="0"/>
              <a:pPr/>
              <a:t>29</a:t>
            </a:fld>
            <a:endParaRPr lang="en-US" alt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59354C-5E58-4F79-A3C4-4CD1D06EED5F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9586C6-0728-4BC0-AB03-F2D1EF229630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en-US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A8C83A-088D-4BF0-A95E-872AB4B26FBB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99A1EF-8A87-46DB-8555-4814D76D869E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1A1CB5-79DE-453E-A577-71DD030C43D6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48E90B-A7AD-47AD-8B49-68C8C647B1C5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257D1D-50C8-4734-9D1C-A6514AFCDC62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8FAF57-2FBE-48C2-A176-C29D514ED0B4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AA565D-B3CD-44BC-BFF3-9CC37A30A8D1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FAA84F-FC0B-463E-89D4-D4A590587AD9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E2EA8A-30CA-429F-B56B-A648EB33C059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A1EFBB-A4B8-49DE-B906-B46D14F2A2EA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4CB0B5-6983-4F63-AE2A-FF0DC3193935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821465-43F6-4D6D-9FC3-34AB95D4CC6F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30F369-F2FB-4609-98FB-D0D4BFEC95EC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en-US" smtClean="0"/>
          </a:p>
        </p:txBody>
      </p:sp>
      <p:sp>
        <p:nvSpPr>
          <p:cNvPr id="123908" name="Номер слайда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73195-90A8-474A-B2E0-A58CEDBB43E2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0F8395-A3B0-4DC7-80E4-EF4854493524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F0A177-E3B5-4E5C-A037-893149B2B4E9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02C1FA-4DEB-4385-9602-960A381AAD8F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751BA4-848B-4CBC-8B5C-A9F6FB8172FE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52344C-20C5-4E6C-97B2-83D6664FC06E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9B1D42-B2A4-4FAA-949A-0B985B5B3473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624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747801D-C400-425B-92F7-1A2C272B3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D70C6-F322-45E6-A5CF-1605A4CE1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11963" y="203200"/>
            <a:ext cx="2143125" cy="59293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203200"/>
            <a:ext cx="6278563" cy="59293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8E99-BE26-4A12-A12C-C670DB900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31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574088" cy="49133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A1CCC-70A1-4A55-932A-3048B69E9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31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210050" cy="4913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743450" y="1219200"/>
            <a:ext cx="4211638" cy="23796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743450" y="3751263"/>
            <a:ext cx="4211638" cy="23812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Верификация. Model checking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217CD-3C9B-41FC-B88B-47BFA3557E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BA8F9-F843-44F1-97A3-7E0A61CC3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1CDE8-AE29-48AC-A264-53CA315B3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21005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43450" y="1219200"/>
            <a:ext cx="4211638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2223-60A6-4FD1-B46D-4FF7DC699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743F-454E-481F-92FE-66896CD77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04E0D-B004-4508-816C-F7B00FD98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A4B10-368D-460C-93EF-5C1203525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AB759-9C18-4A8F-86B6-C6B8B1251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F4F9-173F-48D8-B73A-FF333E8A8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730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730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953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953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223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651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556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03200"/>
            <a:ext cx="7793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74088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/>
              <a:t>Ю.Г.Карпов 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Логика и теория автоматов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AF6861-24DE-4A32-8BC8-35CE88A0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70" r:id="rId12"/>
    <p:sldLayoutId id="214748457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pov@dcn.infos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225" y="1557338"/>
            <a:ext cx="7772400" cy="1628775"/>
          </a:xfrm>
        </p:spPr>
        <p:txBody>
          <a:bodyPr lIns="92075" tIns="46038" rIns="92075" bIns="46038"/>
          <a:lstStyle/>
          <a:p>
            <a:pPr algn="ctr"/>
            <a:r>
              <a:rPr lang="ru-RU" altLang="en-US" sz="4000" smtClean="0">
                <a:solidFill>
                  <a:schemeClr val="folHlink"/>
                </a:solidFill>
              </a:rPr>
              <a:t>Модальные логики </a:t>
            </a:r>
            <a:br>
              <a:rPr lang="ru-RU" altLang="en-US" sz="4000" smtClean="0">
                <a:solidFill>
                  <a:schemeClr val="folHlink"/>
                </a:solidFill>
              </a:rPr>
            </a:br>
            <a:r>
              <a:rPr lang="ru-RU" altLang="en-US" sz="4000" smtClean="0">
                <a:solidFill>
                  <a:schemeClr val="folHlink"/>
                </a:solidFill>
              </a:rPr>
              <a:t>и мультиагентные системы</a:t>
            </a:r>
            <a:endParaRPr lang="en-GB" altLang="en-US" sz="1400" smtClean="0">
              <a:solidFill>
                <a:srgbClr val="FF0066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0825" y="4149725"/>
            <a:ext cx="87137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endParaRPr lang="en-US" altLang="en-US" sz="1800" dirty="0">
              <a:latin typeface="Arial" charset="0"/>
            </a:endParaRPr>
          </a:p>
          <a:p>
            <a:pPr algn="l"/>
            <a:endParaRPr lang="en-US" altLang="en-US" sz="1800" dirty="0">
              <a:latin typeface="Arial" charset="0"/>
            </a:endParaRPr>
          </a:p>
          <a:p>
            <a:pPr algn="l"/>
            <a:endParaRPr lang="en-US" altLang="en-US" sz="1800" dirty="0">
              <a:latin typeface="Arial" charset="0"/>
            </a:endParaRPr>
          </a:p>
          <a:p>
            <a:pPr algn="l"/>
            <a:r>
              <a:rPr lang="ru-RU" altLang="en-US" sz="1800" dirty="0">
                <a:latin typeface="Arial" charset="0"/>
              </a:rPr>
              <a:t>Юрий Глебович Карпов </a:t>
            </a:r>
            <a:br>
              <a:rPr lang="ru-RU" altLang="en-US" sz="1800" dirty="0">
                <a:latin typeface="Arial" charset="0"/>
              </a:rPr>
            </a:br>
            <a:r>
              <a:rPr lang="ru-RU" altLang="en-US" sz="1800" dirty="0">
                <a:latin typeface="Arial" charset="0"/>
              </a:rPr>
              <a:t>профессор</a:t>
            </a:r>
            <a:r>
              <a:rPr lang="en-US" altLang="en-US" sz="1800" dirty="0">
                <a:latin typeface="Arial" charset="0"/>
              </a:rPr>
              <a:t/>
            </a:r>
            <a:br>
              <a:rPr lang="en-US" altLang="en-US" sz="1800" dirty="0">
                <a:latin typeface="Arial" charset="0"/>
              </a:rPr>
            </a:br>
            <a:endParaRPr lang="ru-RU" altLang="en-US" sz="1800" dirty="0">
              <a:latin typeface="Arial" charset="0"/>
            </a:endParaRPr>
          </a:p>
          <a:p>
            <a:pPr algn="l"/>
            <a:r>
              <a:rPr lang="en-US" altLang="en-US" sz="1800" dirty="0" err="1">
                <a:solidFill>
                  <a:srgbClr val="3333CC"/>
                </a:solidFill>
                <a:latin typeface="Arial" charset="0"/>
                <a:hlinkClick r:id="rId3"/>
              </a:rPr>
              <a:t>karpov</a:t>
            </a:r>
            <a:r>
              <a:rPr lang="da-DK" altLang="en-US" sz="1800" dirty="0">
                <a:solidFill>
                  <a:srgbClr val="3333CC"/>
                </a:solidFill>
                <a:latin typeface="Arial" charset="0"/>
                <a:hlinkClick r:id="rId3"/>
              </a:rPr>
              <a:t>@dcn.infos.ru</a:t>
            </a:r>
            <a:endParaRPr lang="da-DK" altLang="en-US" sz="1800" dirty="0">
              <a:solidFill>
                <a:srgbClr val="3333CC"/>
              </a:solidFill>
              <a:latin typeface="Arial" charset="0"/>
            </a:endParaRPr>
          </a:p>
          <a:p>
            <a:pPr algn="l"/>
            <a:endParaRPr lang="da-DK" altLang="en-US" sz="1800" dirty="0">
              <a:solidFill>
                <a:srgbClr val="3333CC"/>
              </a:solidFill>
              <a:latin typeface="Arial" charset="0"/>
            </a:endParaRPr>
          </a:p>
          <a:p>
            <a:pPr algn="l"/>
            <a:endParaRPr lang="da-DK" altLang="en-US" sz="1800" dirty="0">
              <a:solidFill>
                <a:schemeClr val="folHlink"/>
              </a:solidFill>
              <a:latin typeface="Arial" charset="0"/>
            </a:endParaRPr>
          </a:p>
        </p:txBody>
      </p:sp>
      <p:pic>
        <p:nvPicPr>
          <p:cNvPr id="4100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11138" y="0"/>
            <a:ext cx="1744663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3950" y="5281613"/>
            <a:ext cx="2932113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11"/>
          <p:cNvSpPr txBox="1">
            <a:spLocks noChangeArrowheads="1"/>
          </p:cNvSpPr>
          <p:nvPr/>
        </p:nvSpPr>
        <p:spPr bwMode="auto">
          <a:xfrm>
            <a:off x="5119695" y="507960"/>
            <a:ext cx="2190750" cy="4619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dirty="0"/>
              <a:t>СЕМИНАР  </a:t>
            </a:r>
            <a:r>
              <a:rPr lang="ru-RU" altLang="ru-RU" dirty="0" smtClean="0"/>
              <a:t>10</a:t>
            </a:r>
            <a:endParaRPr lang="ru-RU" altLang="ru-RU" dirty="0"/>
          </a:p>
        </p:txBody>
      </p:sp>
      <p:pic>
        <p:nvPicPr>
          <p:cNvPr id="7" name="Picture 4" descr="roboter008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08832" y="727038"/>
            <a:ext cx="2235168" cy="28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638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1638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AF049D-0492-4D75-87C3-6F7678D17359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Темпоральная логика - </a:t>
            </a:r>
            <a:endParaRPr lang="en-US" altLang="en-US" smtClean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1563"/>
            <a:ext cx="9091613" cy="4373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2400" b="1" dirty="0" smtClean="0">
                <a:solidFill>
                  <a:srgbClr val="236CFF"/>
                </a:solidFill>
              </a:rPr>
              <a:t>    Определение</a:t>
            </a:r>
            <a:r>
              <a:rPr lang="ru-RU" altLang="en-US" sz="2400" b="1" dirty="0" smtClean="0"/>
              <a:t> </a:t>
            </a:r>
            <a:r>
              <a:rPr lang="en-US" alt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 </a:t>
            </a:r>
            <a:r>
              <a:rPr lang="ru-RU" alt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alt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Темпоральная логика – это формализм для выражения утверждений о событиях во времени.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ru-RU" altLang="en-US" sz="2400" b="1" dirty="0" smtClean="0">
                <a:solidFill>
                  <a:srgbClr val="236CFF"/>
                </a:solidFill>
              </a:rPr>
              <a:t>Применения </a:t>
            </a:r>
            <a:r>
              <a:rPr lang="en-US" altLang="en-US" sz="2400" b="1" dirty="0" smtClean="0">
                <a:solidFill>
                  <a:srgbClr val="236CFF"/>
                </a:solidFill>
              </a:rPr>
              <a:t>TL</a:t>
            </a:r>
            <a:endParaRPr lang="ru-RU" altLang="en-US" sz="2400" b="1" dirty="0" smtClean="0">
              <a:solidFill>
                <a:srgbClr val="236CFF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ru-RU" altLang="en-US" sz="1600" b="1" dirty="0" smtClean="0">
                <a:solidFill>
                  <a:srgbClr val="0066FF"/>
                </a:solidFill>
              </a:rPr>
              <a:t>ФИЛОСОФИЯ</a:t>
            </a:r>
            <a:r>
              <a:rPr lang="ru-RU" altLang="en-US" sz="2000" b="1" dirty="0" smtClean="0">
                <a:solidFill>
                  <a:srgbClr val="0066FF"/>
                </a:solidFill>
              </a:rPr>
              <a:t>:</a:t>
            </a:r>
            <a:r>
              <a:rPr lang="ru-RU" altLang="en-US" sz="1800" dirty="0" smtClean="0"/>
              <a:t> философские вопросы о времени;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ru-RU" altLang="en-US" sz="1600" b="1" dirty="0" smtClean="0">
                <a:solidFill>
                  <a:srgbClr val="0066FF"/>
                </a:solidFill>
              </a:rPr>
              <a:t>ЕСТЕСТВЕННЫЙ ЯЗЫК:</a:t>
            </a:r>
            <a:r>
              <a:rPr lang="ru-RU" altLang="en-US" sz="1600" b="1" dirty="0" smtClean="0"/>
              <a:t> </a:t>
            </a:r>
            <a:r>
              <a:rPr lang="ru-RU" altLang="en-US" sz="1800" dirty="0" smtClean="0"/>
              <a:t>определение семантики утверждений в естественных языках, включающих временные зависимости;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ru-RU" altLang="en-US" sz="1600" b="1" dirty="0" smtClean="0">
                <a:solidFill>
                  <a:srgbClr val="0066FF"/>
                </a:solidFill>
              </a:rPr>
              <a:t>ИСКУССТВЕННЫЙ ИНТЕЛЛЕКТ:</a:t>
            </a:r>
            <a:r>
              <a:rPr lang="ru-RU" altLang="en-US" sz="1600" dirty="0" smtClean="0"/>
              <a:t> </a:t>
            </a:r>
            <a:r>
              <a:rPr lang="ru-RU" altLang="en-US" sz="1800" dirty="0" smtClean="0"/>
              <a:t>язык для представления знаний, связанных со временем (например, Д. А. Поспелов</a:t>
            </a:r>
            <a:r>
              <a:rPr lang="en-US" altLang="en-US" sz="1800" dirty="0" smtClean="0"/>
              <a:t> (</a:t>
            </a:r>
            <a:r>
              <a:rPr lang="ru-RU" altLang="en-US" sz="1800" dirty="0" smtClean="0"/>
              <a:t>ред</a:t>
            </a:r>
            <a:r>
              <a:rPr lang="en-US" altLang="en-US" sz="1800" dirty="0" smtClean="0"/>
              <a:t>)</a:t>
            </a:r>
            <a:r>
              <a:rPr lang="ru-RU" altLang="en-US" sz="1800" dirty="0" smtClean="0"/>
              <a:t> "</a:t>
            </a:r>
            <a:r>
              <a:rPr lang="ru-RU" altLang="en-US" sz="1800" i="1" dirty="0" smtClean="0"/>
              <a:t>Представление знаний о времени и пространстве в интеллектуальных системах</a:t>
            </a:r>
            <a:r>
              <a:rPr lang="en-US" altLang="en-US" sz="1800" dirty="0" smtClean="0"/>
              <a:t>”</a:t>
            </a:r>
            <a:r>
              <a:rPr lang="ru-RU" altLang="en-US" sz="1800" dirty="0" smtClean="0"/>
              <a:t>, </a:t>
            </a:r>
            <a:r>
              <a:rPr lang="en-US" altLang="en-US" sz="1800" dirty="0" smtClean="0"/>
              <a:t>1987</a:t>
            </a:r>
            <a:r>
              <a:rPr lang="ru-RU" altLang="en-US" sz="1800" dirty="0" smtClean="0"/>
              <a:t>)</a:t>
            </a:r>
            <a:r>
              <a:rPr lang="en-US" altLang="en-US" sz="1600" dirty="0" smtClean="0"/>
              <a:t>;</a:t>
            </a:r>
            <a:endParaRPr lang="ru-RU" altLang="en-US" sz="1600" dirty="0" smtClean="0"/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ru-RU" altLang="en-US" sz="1600" b="1" dirty="0" smtClean="0">
                <a:solidFill>
                  <a:srgbClr val="0066FF"/>
                </a:solidFill>
              </a:rPr>
              <a:t>ТЕХНИКА:</a:t>
            </a:r>
            <a:r>
              <a:rPr lang="ru-RU" altLang="en-US" sz="1600" b="1" dirty="0" smtClean="0"/>
              <a:t> </a:t>
            </a:r>
            <a:r>
              <a:rPr lang="ru-RU" altLang="en-US" sz="1800" dirty="0" smtClean="0"/>
              <a:t>для формализации утверждений о свойствах </a:t>
            </a:r>
            <a:r>
              <a:rPr lang="ru-RU" altLang="en-US" sz="1800" b="1" dirty="0" smtClean="0"/>
              <a:t>будущего</a:t>
            </a:r>
            <a:r>
              <a:rPr lang="ru-RU" altLang="en-US" sz="1800" dirty="0" smtClean="0"/>
              <a:t> </a:t>
            </a:r>
            <a:r>
              <a:rPr lang="ru-RU" altLang="en-US" sz="1800" b="1" i="1" dirty="0" smtClean="0"/>
              <a:t>поведения</a:t>
            </a:r>
            <a:r>
              <a:rPr lang="ru-RU" altLang="en-US" sz="1800" dirty="0" smtClean="0"/>
              <a:t>  технических систем во времени (программ, оборудования, систем управления, …)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82550" y="5554663"/>
            <a:ext cx="8953500" cy="8921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Мы используем </a:t>
            </a: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TL </a:t>
            </a:r>
            <a:r>
              <a:rPr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как формализм для задания </a:t>
            </a:r>
            <a:r>
              <a:rPr lang="ru-RU" alt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требований к поведению</a:t>
            </a:r>
            <a:r>
              <a:rPr lang="ru-RU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программ и аппаратуры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68263" y="1052513"/>
            <a:ext cx="8967787" cy="43767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  <p:bldP spid="353284" grpId="0" animBg="1"/>
      <p:bldP spid="3532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741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1741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0908F5-5A57-4ED3-8098-7A80181A595C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04800"/>
            <a:ext cx="7777163" cy="609600"/>
          </a:xfrm>
        </p:spPr>
        <p:txBody>
          <a:bodyPr/>
          <a:lstStyle/>
          <a:p>
            <a:pPr eaLnBrk="1" hangingPunct="1"/>
            <a:r>
              <a:rPr lang="ru-RU" altLang="en-US" smtClean="0"/>
              <a:t>Утверждения, зависящие от времени</a:t>
            </a:r>
            <a:endParaRPr lang="en-US" altLang="en-US" smtClean="0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142875" y="5500688"/>
            <a:ext cx="8786813" cy="8302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Как в логические формулы ввести зависимость значений истинности атомарных утверждений от времени?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142875" y="1071563"/>
            <a:ext cx="9001125" cy="422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dirty="0" smtClean="0">
                <a:latin typeface="Arial" charset="0"/>
              </a:rPr>
              <a:t>Формализуем утверждение</a:t>
            </a:r>
            <a:r>
              <a:rPr lang="ru-RU" altLang="en-US" dirty="0" smtClean="0">
                <a:solidFill>
                  <a:srgbClr val="616183"/>
                </a:solidFill>
                <a:latin typeface="Arial" charset="0"/>
              </a:rPr>
              <a:t>:</a:t>
            </a:r>
            <a:r>
              <a:rPr lang="en-US" altLang="en-US" dirty="0" smtClean="0">
                <a:solidFill>
                  <a:srgbClr val="616183"/>
                </a:solidFill>
                <a:latin typeface="Arial" charset="0"/>
              </a:rPr>
              <a:t> </a:t>
            </a:r>
            <a:endParaRPr lang="ru-RU" altLang="en-US" dirty="0" smtClean="0">
              <a:solidFill>
                <a:srgbClr val="236CFF"/>
              </a:solidFill>
              <a:latin typeface="Arial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</a:t>
            </a:r>
            <a:r>
              <a:rPr lang="ru-RU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Если сообщение </a:t>
            </a:r>
            <a:r>
              <a:rPr lang="en-US" alt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</a:t>
            </a:r>
            <a:r>
              <a:rPr lang="ru-RU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поступит на входе в канал, то когда</a:t>
            </a:r>
            <a:r>
              <a:rPr lang="en-US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-</a:t>
            </a:r>
            <a:r>
              <a:rPr lang="ru-RU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нибудь в</a:t>
            </a:r>
            <a:r>
              <a:rPr lang="en-US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/>
            </a:r>
            <a:br>
              <a:rPr lang="en-US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ru-RU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</a:t>
            </a:r>
            <a:r>
              <a:rPr lang="ru-RU" altLang="en-US" sz="2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будущем это сообщение появится на выходе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: </a:t>
            </a:r>
            <a:endParaRPr lang="en-US" altLang="en-US" sz="2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 smtClean="0">
                <a:latin typeface="Arial" charset="0"/>
              </a:rPr>
              <a:t>        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НаВходе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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Symbol" pitchFamily="18" charset="2"/>
              </a:rPr>
              <a:t>На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Выходе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b="1" dirty="0" smtClean="0">
                <a:solidFill>
                  <a:srgbClr val="C00000"/>
                </a:solidFill>
                <a:latin typeface="Arial" charset="0"/>
              </a:rPr>
              <a:t>Эта формализация неадекватна!</a:t>
            </a:r>
            <a:r>
              <a:rPr lang="ru-RU" altLang="en-US" dirty="0" smtClean="0">
                <a:latin typeface="Arial" charset="0"/>
              </a:rPr>
              <a:t> Второе утверждение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ru-RU" altLang="en-US" dirty="0" smtClean="0">
                <a:latin typeface="Arial" charset="0"/>
              </a:rPr>
              <a:t>не может быть истинно в момент, когда истинно первое!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Смысл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утверждения, которое мы хотим формализовать: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20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Если на входе в какой-то момент времени появилось</a:t>
            </a:r>
            <a:r>
              <a:rPr lang="en-US" altLang="en-US" sz="20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/>
            </a:r>
            <a:br>
              <a:rPr lang="en-US" altLang="en-US" sz="20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ru-RU" altLang="en-US" sz="20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сообщение </a:t>
            </a:r>
            <a:r>
              <a:rPr lang="en-US" altLang="en-US" sz="20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</a:t>
            </a:r>
            <a:r>
              <a:rPr lang="ru-RU" altLang="en-US" sz="20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то в некоторый следующий момент времени это сообщение появится на выходе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843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1843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EA37F7-81F6-4C88-9AA5-58FCD3349827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561263" cy="768350"/>
          </a:xfrm>
        </p:spPr>
        <p:txBody>
          <a:bodyPr/>
          <a:lstStyle/>
          <a:p>
            <a:pPr eaLnBrk="1" hangingPunct="1"/>
            <a:r>
              <a:rPr lang="ru-RU" altLang="en-US" smtClean="0"/>
              <a:t>Попытка формализации: </a:t>
            </a:r>
            <a:br>
              <a:rPr lang="ru-RU" altLang="en-US" smtClean="0"/>
            </a:br>
            <a:r>
              <a:rPr lang="ru-RU" altLang="en-US" smtClean="0"/>
              <a:t>                          Использование предикатов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285750" y="6000750"/>
            <a:ext cx="8280400" cy="4619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Громоздкая нотация, тяжелый формальный аппарат</a:t>
            </a:r>
            <a:endParaRPr kumimoji="1" lang="ru-RU" alt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42875" y="4643438"/>
            <a:ext cx="9001125" cy="1138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“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Мы не друзья, пока  ты не извинишься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”</a:t>
            </a:r>
            <a:r>
              <a:rPr lang="en-US" altLang="en-US" sz="2600" i="1" dirty="0">
                <a:latin typeface="Arial" pitchFamily="34" charset="0"/>
              </a:rPr>
              <a:t/>
            </a:r>
            <a:br>
              <a:rPr lang="en-US" altLang="en-US" sz="2600" i="1" dirty="0">
                <a:latin typeface="Arial" pitchFamily="34" charset="0"/>
              </a:rPr>
            </a:br>
            <a:r>
              <a:rPr lang="en-US" altLang="en-US" sz="2000" i="1" dirty="0">
                <a:latin typeface="Arial" pitchFamily="34" charset="0"/>
              </a:rPr>
              <a:t> </a:t>
            </a:r>
            <a:r>
              <a:rPr lang="ru-RU" altLang="en-US" dirty="0">
                <a:latin typeface="+mn-lt"/>
              </a:rPr>
              <a:t>(</a:t>
            </a:r>
            <a:r>
              <a:rPr lang="en-US" altLang="en-US" b="1" dirty="0">
                <a:latin typeface="+mn-lt"/>
                <a:sym typeface="Symbol" pitchFamily="18" charset="2"/>
              </a:rPr>
              <a:t></a:t>
            </a:r>
            <a:r>
              <a:rPr lang="ru-RU" altLang="en-US" dirty="0">
                <a:latin typeface="+mn-lt"/>
                <a:sym typeface="Symbol" pitchFamily="18" charset="2"/>
              </a:rPr>
              <a:t> </a:t>
            </a:r>
            <a:r>
              <a:rPr lang="en-US" altLang="en-US" dirty="0">
                <a:latin typeface="+mn-lt"/>
              </a:rPr>
              <a:t>t</a:t>
            </a:r>
            <a:r>
              <a:rPr lang="ru-RU" altLang="en-US" dirty="0">
                <a:latin typeface="+mn-lt"/>
              </a:rPr>
              <a:t> </a:t>
            </a:r>
            <a:r>
              <a:rPr lang="en-US" altLang="en-US" b="1" dirty="0">
                <a:latin typeface="+mn-lt"/>
                <a:sym typeface="Symbol" pitchFamily="18" charset="2"/>
              </a:rPr>
              <a:t>&gt;</a:t>
            </a:r>
            <a:r>
              <a:rPr lang="ru-RU" altLang="en-US" dirty="0">
                <a:latin typeface="+mn-lt"/>
                <a:sym typeface="Symbol" pitchFamily="18" charset="2"/>
              </a:rPr>
              <a:t>0</a:t>
            </a:r>
            <a:r>
              <a:rPr lang="ru-RU" altLang="en-US" dirty="0">
                <a:latin typeface="+mn-lt"/>
              </a:rPr>
              <a:t>)</a:t>
            </a:r>
            <a:br>
              <a:rPr lang="ru-RU" altLang="en-US" dirty="0">
                <a:latin typeface="+mn-lt"/>
              </a:rPr>
            </a:br>
            <a:r>
              <a:rPr lang="ru-RU" altLang="en-US" dirty="0">
                <a:latin typeface="+mn-lt"/>
              </a:rPr>
              <a:t>    </a:t>
            </a:r>
            <a:r>
              <a:rPr lang="en-US" altLang="en-US" dirty="0">
                <a:latin typeface="+mn-lt"/>
              </a:rPr>
              <a:t>[</a:t>
            </a:r>
            <a:r>
              <a:rPr lang="en-US" altLang="en-US" b="1" dirty="0">
                <a:latin typeface="+mn-lt"/>
                <a:sym typeface="Symbol" pitchFamily="18" charset="2"/>
              </a:rPr>
              <a:t></a:t>
            </a:r>
            <a:r>
              <a:rPr lang="ru-RU" altLang="en-US" dirty="0">
                <a:latin typeface="+mn-lt"/>
              </a:rPr>
              <a:t>(</a:t>
            </a:r>
            <a:r>
              <a:rPr lang="en-US" altLang="en-US" b="1" dirty="0">
                <a:latin typeface="+mn-lt"/>
                <a:sym typeface="Symbol"/>
              </a:rPr>
              <a:t></a:t>
            </a:r>
            <a:r>
              <a:rPr lang="en-US" altLang="en-US" dirty="0">
                <a:latin typeface="+mn-lt"/>
              </a:rPr>
              <a:t>t</a:t>
            </a:r>
            <a:r>
              <a:rPr lang="ru-RU" altLang="en-US" baseline="-25000" dirty="0">
                <a:latin typeface="+mn-lt"/>
              </a:rPr>
              <a:t>1</a:t>
            </a:r>
            <a:r>
              <a:rPr lang="ru-RU" altLang="en-US" dirty="0">
                <a:latin typeface="+mn-lt"/>
              </a:rPr>
              <a:t>: </a:t>
            </a:r>
            <a:r>
              <a:rPr lang="en-US" altLang="en-US" dirty="0">
                <a:latin typeface="+mn-lt"/>
              </a:rPr>
              <a:t>0&lt;t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b="1" dirty="0">
                <a:latin typeface="+mn-lt"/>
                <a:sym typeface="Symbol"/>
              </a:rPr>
              <a:t></a:t>
            </a:r>
            <a:r>
              <a:rPr lang="ru-RU" altLang="en-US" dirty="0">
                <a:latin typeface="+mn-lt"/>
                <a:sym typeface="Symbol" pitchFamily="18" charset="2"/>
              </a:rPr>
              <a:t> </a:t>
            </a:r>
            <a:r>
              <a:rPr lang="en-US" altLang="en-US" dirty="0">
                <a:latin typeface="+mn-lt"/>
                <a:sym typeface="Symbol" pitchFamily="18" charset="2"/>
              </a:rPr>
              <a:t>t</a:t>
            </a:r>
            <a:r>
              <a:rPr lang="ru-RU" altLang="en-US" dirty="0">
                <a:latin typeface="+mn-lt"/>
              </a:rPr>
              <a:t>) </a:t>
            </a:r>
            <a:r>
              <a:rPr lang="ru-RU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Извиняется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altLang="en-US" dirty="0">
                <a:latin typeface="+mn-lt"/>
              </a:rPr>
              <a:t>(</a:t>
            </a:r>
            <a:r>
              <a:rPr lang="ru-RU" altLang="en-US" i="1" dirty="0">
                <a:latin typeface="+mn-lt"/>
              </a:rPr>
              <a:t>ты</a:t>
            </a:r>
            <a:r>
              <a:rPr lang="ru-RU" altLang="en-US" dirty="0">
                <a:latin typeface="+mn-lt"/>
              </a:rPr>
              <a:t>, </a:t>
            </a:r>
            <a:r>
              <a:rPr lang="en-US" altLang="en-US" dirty="0">
                <a:latin typeface="+mn-lt"/>
              </a:rPr>
              <a:t>t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ru-RU" altLang="en-US" dirty="0">
                <a:latin typeface="+mn-lt"/>
              </a:rPr>
              <a:t>) </a:t>
            </a:r>
            <a:r>
              <a:rPr lang="en-US" altLang="en-US" dirty="0">
                <a:latin typeface="+mn-lt"/>
              </a:rPr>
              <a:t>) </a:t>
            </a:r>
            <a:r>
              <a:rPr lang="en-US" altLang="en-US" dirty="0">
                <a:latin typeface="+mn-lt"/>
                <a:sym typeface="Symbol" pitchFamily="18" charset="2"/>
              </a:rPr>
              <a:t>=&gt;</a:t>
            </a:r>
            <a:r>
              <a:rPr lang="ru-RU" altLang="en-US" dirty="0">
                <a:latin typeface="+mn-lt"/>
                <a:sym typeface="Symbol" pitchFamily="18" charset="2"/>
              </a:rPr>
              <a:t> </a:t>
            </a:r>
            <a:r>
              <a:rPr lang="en-US" altLang="en-US" b="1" dirty="0">
                <a:latin typeface="+mn-lt"/>
                <a:sym typeface="Symbol" pitchFamily="18" charset="2"/>
              </a:rPr>
              <a:t></a:t>
            </a:r>
            <a:r>
              <a:rPr lang="ru-RU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Друзья</a:t>
            </a:r>
            <a:r>
              <a:rPr lang="en-US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 </a:t>
            </a:r>
            <a:r>
              <a:rPr lang="en-US" altLang="en-US" dirty="0">
                <a:latin typeface="+mn-lt"/>
                <a:sym typeface="Symbol" pitchFamily="18" charset="2"/>
              </a:rPr>
              <a:t>(</a:t>
            </a:r>
            <a:r>
              <a:rPr lang="ru-RU" altLang="en-US" dirty="0">
                <a:latin typeface="+mn-lt"/>
                <a:sym typeface="Symbol" pitchFamily="18" charset="2"/>
              </a:rPr>
              <a:t>я</a:t>
            </a:r>
            <a:r>
              <a:rPr lang="en-US" altLang="en-US" dirty="0">
                <a:latin typeface="+mn-lt"/>
                <a:sym typeface="Symbol" pitchFamily="18" charset="2"/>
              </a:rPr>
              <a:t>, </a:t>
            </a:r>
            <a:r>
              <a:rPr lang="ru-RU" altLang="en-US" dirty="0">
                <a:latin typeface="+mn-lt"/>
                <a:sym typeface="Symbol" pitchFamily="18" charset="2"/>
              </a:rPr>
              <a:t>ты</a:t>
            </a:r>
            <a:r>
              <a:rPr lang="en-US" altLang="en-US" dirty="0">
                <a:latin typeface="+mn-lt"/>
                <a:sym typeface="Symbol" pitchFamily="18" charset="2"/>
              </a:rPr>
              <a:t>, t)</a:t>
            </a:r>
            <a:r>
              <a:rPr lang="en-US" altLang="en-US" dirty="0">
                <a:latin typeface="+mn-lt"/>
              </a:rPr>
              <a:t>]  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71438" y="2449513"/>
            <a:ext cx="8929687" cy="1908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“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Лифт не пройдет мимо этажа, от которого поступил еще не удовлетворенный запрос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”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en-US" sz="2600" i="1" dirty="0">
                <a:latin typeface="Arial" pitchFamily="34" charset="0"/>
              </a:rPr>
              <a:t/>
            </a:r>
            <a:br>
              <a:rPr lang="en-US" altLang="en-US" sz="2600" i="1" dirty="0">
                <a:latin typeface="Arial" pitchFamily="34" charset="0"/>
              </a:rPr>
            </a:br>
            <a:r>
              <a:rPr lang="en-US" altLang="en-US" sz="2000" i="1" dirty="0">
                <a:latin typeface="Arial" pitchFamily="34" charset="0"/>
              </a:rPr>
              <a:t>    </a:t>
            </a:r>
            <a:r>
              <a:rPr lang="ru-RU" altLang="en-US" sz="2000" dirty="0">
                <a:latin typeface="Arial" pitchFamily="34" charset="0"/>
              </a:rPr>
              <a:t>Пусть </a:t>
            </a:r>
            <a:r>
              <a:rPr lang="en-US" altLang="en-US" sz="2000" dirty="0">
                <a:latin typeface="Arial" pitchFamily="34" charset="0"/>
              </a:rPr>
              <a:t>P</a:t>
            </a:r>
            <a:r>
              <a:rPr lang="ru-RU" altLang="en-US" sz="2000" dirty="0">
                <a:latin typeface="Arial" pitchFamily="34" charset="0"/>
              </a:rPr>
              <a:t>(</a:t>
            </a:r>
            <a:r>
              <a:rPr lang="en-US" altLang="en-US" sz="2000" dirty="0">
                <a:latin typeface="Arial" pitchFamily="34" charset="0"/>
              </a:rPr>
              <a:t>t)</a:t>
            </a:r>
            <a:r>
              <a:rPr lang="ru-RU" altLang="en-US" sz="2000" dirty="0">
                <a:latin typeface="Arial" pitchFamily="34" charset="0"/>
              </a:rPr>
              <a:t> – позиция лифта в момент </a:t>
            </a:r>
            <a:r>
              <a:rPr lang="en-US" altLang="en-US" sz="2000" dirty="0">
                <a:latin typeface="Arial" pitchFamily="34" charset="0"/>
              </a:rPr>
              <a:t>t</a:t>
            </a:r>
            <a:r>
              <a:rPr lang="ru-RU" altLang="en-US" sz="2000" dirty="0">
                <a:latin typeface="Arial" pitchFamily="34" charset="0"/>
              </a:rPr>
              <a:t>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(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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 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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 0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) (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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’&gt;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) [</a:t>
            </a:r>
            <a:r>
              <a:rPr lang="ru-RU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Запрос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 (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n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,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)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&amp;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P(t’)</a:t>
            </a:r>
            <a:r>
              <a:rPr lang="en-US" altLang="en-US" b="1" dirty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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n 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&amp;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 (</a:t>
            </a:r>
            <a:r>
              <a:rPr lang="en-US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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1: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 t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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1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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 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’)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P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(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t1)=n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/>
            </a:r>
            <a:br>
              <a:rPr lang="ru-RU" altLang="en-US" dirty="0">
                <a:solidFill>
                  <a:srgbClr val="183266"/>
                </a:solidFill>
                <a:latin typeface="Arial" pitchFamily="34" charset="0"/>
              </a:rPr>
            </a:b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  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 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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(</a:t>
            </a:r>
            <a:r>
              <a:rPr lang="en-US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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baseline="-25000" dirty="0">
                <a:solidFill>
                  <a:srgbClr val="183266"/>
                </a:solidFill>
                <a:latin typeface="Arial" pitchFamily="34" charset="0"/>
              </a:rPr>
              <a:t>об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: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 t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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 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baseline="-25000" dirty="0">
                <a:solidFill>
                  <a:srgbClr val="183266"/>
                </a:solidFill>
                <a:latin typeface="Arial" pitchFamily="34" charset="0"/>
              </a:rPr>
              <a:t>об</a:t>
            </a:r>
            <a:r>
              <a:rPr lang="ru-RU" altLang="en-US" b="1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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 t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’ ) </a:t>
            </a:r>
            <a:r>
              <a:rPr lang="ru-RU" altLang="en-US" i="1" dirty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Обслужен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(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n</a:t>
            </a:r>
            <a:r>
              <a:rPr lang="ru-RU" altLang="en-US" dirty="0">
                <a:solidFill>
                  <a:srgbClr val="183266"/>
                </a:solidFill>
                <a:latin typeface="Arial" pitchFamily="34" charset="0"/>
              </a:rPr>
              <a:t>,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t</a:t>
            </a:r>
            <a:r>
              <a:rPr lang="ru-RU" altLang="en-US" baseline="-25000" dirty="0">
                <a:solidFill>
                  <a:srgbClr val="183266"/>
                </a:solidFill>
                <a:latin typeface="Arial" pitchFamily="34" charset="0"/>
              </a:rPr>
              <a:t>об</a:t>
            </a:r>
            <a:r>
              <a:rPr lang="en-US" altLang="en-US" dirty="0">
                <a:solidFill>
                  <a:srgbClr val="183266"/>
                </a:solidFill>
                <a:latin typeface="Arial" pitchFamily="34" charset="0"/>
              </a:rPr>
              <a:t>)]</a:t>
            </a:r>
            <a:endParaRPr lang="ru-RU" altLang="en-US" dirty="0">
              <a:latin typeface="Arial" pitchFamily="34" charset="0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42875" y="1071563"/>
            <a:ext cx="8786813" cy="12319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“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Если сообщение поступило на вход в канал, то когда-нибудь в будущем оно появится на выходе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”</a:t>
            </a:r>
            <a:endParaRPr lang="ru-RU" alt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ru-RU" altLang="en-US" sz="2000" dirty="0">
                <a:latin typeface="Arial" pitchFamily="34" charset="0"/>
              </a:rPr>
              <a:t>       </a:t>
            </a:r>
            <a:r>
              <a:rPr lang="ru-RU" altLang="en-US" dirty="0">
                <a:latin typeface="Arial" pitchFamily="34" charset="0"/>
              </a:rPr>
              <a:t>(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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 </a:t>
            </a:r>
            <a:r>
              <a:rPr lang="ru-RU" altLang="en-US" b="1" dirty="0">
                <a:latin typeface="Arial" pitchFamily="34" charset="0"/>
                <a:sym typeface="Symbol" pitchFamily="18" charset="2"/>
              </a:rPr>
              <a:t>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 0 </a:t>
            </a:r>
            <a:r>
              <a:rPr lang="ru-RU" altLang="en-US" dirty="0">
                <a:latin typeface="Arial" pitchFamily="34" charset="0"/>
              </a:rPr>
              <a:t>) [ </a:t>
            </a:r>
            <a:r>
              <a:rPr lang="ru-RU" altLang="en-US" i="1" dirty="0" err="1">
                <a:latin typeface="Arial" pitchFamily="34" charset="0"/>
              </a:rPr>
              <a:t>НаВходе</a:t>
            </a:r>
            <a:r>
              <a:rPr lang="ru-RU" altLang="en-US" dirty="0">
                <a:latin typeface="Arial" pitchFamily="34" charset="0"/>
              </a:rPr>
              <a:t>(</a:t>
            </a:r>
            <a:r>
              <a:rPr lang="en-US" altLang="en-US" b="1" i="1" dirty="0">
                <a:latin typeface="Arial" pitchFamily="34" charset="0"/>
              </a:rPr>
              <a:t>m</a:t>
            </a:r>
            <a:r>
              <a:rPr lang="ru-RU" altLang="en-US" dirty="0">
                <a:latin typeface="Arial" pitchFamily="34" charset="0"/>
              </a:rPr>
              <a:t>,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)  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</a:t>
            </a:r>
            <a:r>
              <a:rPr lang="ru-RU" altLang="en-US" dirty="0">
                <a:latin typeface="Arial" pitchFamily="34" charset="0"/>
              </a:rPr>
              <a:t> (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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’&gt;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)  </a:t>
            </a:r>
            <a:r>
              <a:rPr lang="ru-RU" altLang="en-US" i="1" dirty="0" err="1">
                <a:latin typeface="Arial" pitchFamily="34" charset="0"/>
              </a:rPr>
              <a:t>НаВыходе</a:t>
            </a:r>
            <a:r>
              <a:rPr lang="ru-RU" altLang="en-US" i="1" dirty="0">
                <a:latin typeface="Arial" pitchFamily="34" charset="0"/>
              </a:rPr>
              <a:t>(</a:t>
            </a:r>
            <a:r>
              <a:rPr lang="en-US" altLang="en-US" b="1" i="1" dirty="0">
                <a:latin typeface="Arial" pitchFamily="34" charset="0"/>
              </a:rPr>
              <a:t>m</a:t>
            </a:r>
            <a:r>
              <a:rPr lang="ru-RU" altLang="en-US" dirty="0">
                <a:latin typeface="Arial" pitchFamily="34" charset="0"/>
              </a:rPr>
              <a:t>, </a:t>
            </a:r>
            <a:r>
              <a:rPr lang="en-US" altLang="en-US" dirty="0">
                <a:latin typeface="Arial" pitchFamily="34" charset="0"/>
              </a:rPr>
              <a:t>t’</a:t>
            </a:r>
            <a:r>
              <a:rPr lang="ru-RU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) ]</a:t>
            </a:r>
            <a:endParaRPr lang="ru-RU" altLang="en-US" dirty="0">
              <a:latin typeface="Arial" pitchFamily="34" charset="0"/>
            </a:endParaRPr>
          </a:p>
        </p:txBody>
      </p:sp>
      <p:sp>
        <p:nvSpPr>
          <p:cNvPr id="18442" name="Line 66"/>
          <p:cNvSpPr>
            <a:spLocks noChangeShapeType="1"/>
          </p:cNvSpPr>
          <p:nvPr/>
        </p:nvSpPr>
        <p:spPr bwMode="auto">
          <a:xfrm>
            <a:off x="0" y="2357438"/>
            <a:ext cx="9144000" cy="46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23" name="Line 66"/>
          <p:cNvSpPr>
            <a:spLocks noChangeShapeType="1"/>
          </p:cNvSpPr>
          <p:nvPr/>
        </p:nvSpPr>
        <p:spPr bwMode="auto">
          <a:xfrm>
            <a:off x="0" y="4500563"/>
            <a:ext cx="9144000" cy="46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>
            <a:off x="0" y="5883275"/>
            <a:ext cx="9144000" cy="46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nimBg="1" autoUpdateAnimBg="0"/>
      <p:bldP spid="357380" grpId="0"/>
      <p:bldP spid="357382" grpId="0"/>
      <p:bldP spid="1332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C89875-DD75-4376-82C1-CDCA6BE30808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4313" y="1857375"/>
            <a:ext cx="8574087" cy="1081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altLang="en-US" sz="3200" kern="0" dirty="0" smtClean="0">
                <a:solidFill>
                  <a:schemeClr val="tx2"/>
                </a:solidFill>
              </a:rPr>
              <a:t>Выражение упорядоченности </a:t>
            </a:r>
            <a:r>
              <a:rPr lang="ru-RU" altLang="en-US" sz="3200" i="1" kern="0" dirty="0" smtClean="0">
                <a:solidFill>
                  <a:srgbClr val="FF0000"/>
                </a:solidFill>
              </a:rPr>
              <a:t>событий</a:t>
            </a:r>
            <a:r>
              <a:rPr lang="ru-RU" altLang="en-US" sz="3200" kern="0" dirty="0" smtClean="0">
                <a:solidFill>
                  <a:schemeClr val="tx2"/>
                </a:solidFill>
              </a:rPr>
              <a:t> во времени в естественных языках </a:t>
            </a:r>
            <a:endParaRPr lang="en-US" altLang="en-US" sz="3200" kern="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0483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F8837D-B61C-4CEA-A41E-57D189A534E4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Логика, задающая упорядоченность событий во времени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857375"/>
            <a:ext cx="8928100" cy="46434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ru-RU" altLang="en-US" sz="2400" smtClean="0"/>
              <a:t>Пример - (некоммутативность конъюнкции, </a:t>
            </a:r>
            <a:r>
              <a:rPr lang="en-US" altLang="en-US" sz="2400" smtClean="0"/>
              <a:t>Y</a:t>
            </a:r>
            <a:r>
              <a:rPr lang="ru-RU" altLang="en-US" sz="2400" smtClean="0"/>
              <a:t> </a:t>
            </a:r>
            <a:r>
              <a:rPr lang="en-US" altLang="en-US" sz="2800" smtClean="0">
                <a:sym typeface="Symbol" pitchFamily="18" charset="2"/>
              </a:rPr>
              <a:t></a:t>
            </a:r>
            <a:r>
              <a:rPr lang="ru-RU" altLang="en-US" sz="2400" smtClean="0">
                <a:sym typeface="Symbol" pitchFamily="18" charset="2"/>
              </a:rPr>
              <a:t> </a:t>
            </a:r>
            <a:r>
              <a:rPr lang="en-US" altLang="en-US" sz="2400" smtClean="0"/>
              <a:t>X </a:t>
            </a:r>
            <a:r>
              <a:rPr lang="ru-RU" altLang="en-US" sz="2800" b="1" smtClean="0">
                <a:sym typeface="Symbol" pitchFamily="18" charset="2"/>
              </a:rPr>
              <a:t></a:t>
            </a:r>
            <a:r>
              <a:rPr lang="en-US" altLang="en-US" sz="2400" smtClean="0"/>
              <a:t> X</a:t>
            </a:r>
            <a:r>
              <a:rPr lang="ru-RU" altLang="en-US" sz="2400" smtClean="0"/>
              <a:t> </a:t>
            </a:r>
            <a:r>
              <a:rPr lang="en-US" altLang="en-US" sz="2800" smtClean="0">
                <a:sym typeface="Symbol" pitchFamily="18" charset="2"/>
              </a:rPr>
              <a:t></a:t>
            </a:r>
            <a:r>
              <a:rPr lang="ru-RU" altLang="en-US" sz="2400" smtClean="0">
                <a:sym typeface="Symbol" pitchFamily="18" charset="2"/>
              </a:rPr>
              <a:t> </a:t>
            </a:r>
            <a:r>
              <a:rPr lang="en-US" altLang="en-US" sz="2400" smtClean="0"/>
              <a:t>Y</a:t>
            </a:r>
            <a:r>
              <a:rPr lang="ru-RU" altLang="en-US" sz="2400" smtClean="0"/>
              <a:t>)</a:t>
            </a:r>
            <a:r>
              <a:rPr lang="en-US" altLang="en-US" sz="2400" smtClean="0"/>
              <a:t>: </a:t>
            </a:r>
            <a:endParaRPr lang="ru-RU" altLang="en-US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z="2400" smtClean="0">
                <a:solidFill>
                  <a:schemeClr val="folHlink"/>
                </a:solidFill>
              </a:rPr>
              <a:t>“</a:t>
            </a:r>
            <a:r>
              <a:rPr lang="ru-RU" altLang="en-US" sz="2400" smtClean="0">
                <a:solidFill>
                  <a:schemeClr val="folHlink"/>
                </a:solidFill>
              </a:rPr>
              <a:t>Джон умер и его похоронили</a:t>
            </a:r>
            <a:r>
              <a:rPr lang="en-US" altLang="en-US" sz="2400" smtClean="0">
                <a:solidFill>
                  <a:schemeClr val="folHlink"/>
                </a:solidFill>
              </a:rPr>
              <a:t>”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en-US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600" b="1" smtClean="0">
              <a:solidFill>
                <a:schemeClr val="folHlink"/>
              </a:solidFill>
              <a:sym typeface="Symbol" pitchFamily="18" charset="2"/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8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en-US" altLang="en-US" sz="18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altLang="en-US" sz="2400" smtClean="0">
                <a:solidFill>
                  <a:schemeClr val="folHlink"/>
                </a:solidFill>
              </a:rPr>
              <a:t>“</a:t>
            </a:r>
            <a:r>
              <a:rPr lang="ru-RU" altLang="en-US" sz="2400" smtClean="0">
                <a:solidFill>
                  <a:schemeClr val="folHlink"/>
                </a:solidFill>
              </a:rPr>
              <a:t>Джона</a:t>
            </a:r>
            <a:r>
              <a:rPr lang="en-US" altLang="en-US" sz="2400" smtClean="0">
                <a:solidFill>
                  <a:schemeClr val="folHlink"/>
                </a:solidFill>
              </a:rPr>
              <a:t> </a:t>
            </a:r>
            <a:r>
              <a:rPr lang="ru-RU" altLang="en-US" sz="2400" smtClean="0">
                <a:solidFill>
                  <a:schemeClr val="folHlink"/>
                </a:solidFill>
              </a:rPr>
              <a:t>похоронили и он умер</a:t>
            </a:r>
            <a:r>
              <a:rPr lang="en-US" altLang="en-US" sz="2400" smtClean="0">
                <a:solidFill>
                  <a:schemeClr val="folHlink"/>
                </a:solidFill>
              </a:rPr>
              <a:t>”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en-US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en-US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6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20000"/>
              </a:spcAft>
            </a:pPr>
            <a:endParaRPr lang="ru-RU" altLang="en-US" sz="1800" smtClean="0">
              <a:solidFill>
                <a:srgbClr val="FF0000"/>
              </a:solidFill>
            </a:endParaRPr>
          </a:p>
        </p:txBody>
      </p:sp>
      <p:cxnSp>
        <p:nvCxnSpPr>
          <p:cNvPr id="20486" name="Прямая со стрелкой 2"/>
          <p:cNvCxnSpPr>
            <a:cxnSpLocks noChangeShapeType="1"/>
          </p:cNvCxnSpPr>
          <p:nvPr/>
        </p:nvCxnSpPr>
        <p:spPr bwMode="auto">
          <a:xfrm flipV="1">
            <a:off x="1209675" y="3235325"/>
            <a:ext cx="7107238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0487" name="Freeform 77"/>
          <p:cNvSpPr>
            <a:spLocks/>
          </p:cNvSpPr>
          <p:nvPr/>
        </p:nvSpPr>
        <p:spPr bwMode="auto">
          <a:xfrm>
            <a:off x="1782763" y="2938463"/>
            <a:ext cx="49212" cy="288925"/>
          </a:xfrm>
          <a:custGeom>
            <a:avLst/>
            <a:gdLst>
              <a:gd name="T0" fmla="*/ 0 w 272"/>
              <a:gd name="T1" fmla="*/ 2147483647 h 227"/>
              <a:gd name="T2" fmla="*/ 0 w 272"/>
              <a:gd name="T3" fmla="*/ 0 h 227"/>
              <a:gd name="T4" fmla="*/ 2147483647 w 272"/>
              <a:gd name="T5" fmla="*/ 0 h 227"/>
              <a:gd name="T6" fmla="*/ 2147483647 w 272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227"/>
              <a:gd name="T14" fmla="*/ 272 w 272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227">
                <a:moveTo>
                  <a:pt x="0" y="227"/>
                </a:moveTo>
                <a:lnTo>
                  <a:pt x="0" y="0"/>
                </a:lnTo>
                <a:lnTo>
                  <a:pt x="272" y="0"/>
                </a:lnTo>
                <a:lnTo>
                  <a:pt x="272" y="227"/>
                </a:lnTo>
              </a:path>
            </a:pathLst>
          </a:custGeom>
          <a:solidFill>
            <a:schemeClr val="tx2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0488" name="TextBox 3"/>
          <p:cNvSpPr txBox="1">
            <a:spLocks noChangeArrowheads="1"/>
          </p:cNvSpPr>
          <p:nvPr/>
        </p:nvSpPr>
        <p:spPr bwMode="auto">
          <a:xfrm>
            <a:off x="1138238" y="3624263"/>
            <a:ext cx="1727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2000" i="1">
                <a:solidFill>
                  <a:schemeClr val="tx2"/>
                </a:solidFill>
              </a:rPr>
              <a:t>Джон умирает</a:t>
            </a:r>
          </a:p>
        </p:txBody>
      </p:sp>
      <p:sp>
        <p:nvSpPr>
          <p:cNvPr id="20489" name="TextBox 15"/>
          <p:cNvSpPr txBox="1">
            <a:spLocks noChangeArrowheads="1"/>
          </p:cNvSpPr>
          <p:nvPr/>
        </p:nvSpPr>
        <p:spPr bwMode="auto">
          <a:xfrm>
            <a:off x="4221163" y="3624263"/>
            <a:ext cx="1870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2000" i="1">
                <a:solidFill>
                  <a:schemeClr val="tx2"/>
                </a:solidFill>
              </a:rPr>
              <a:t>Джона хоронят</a:t>
            </a:r>
          </a:p>
        </p:txBody>
      </p:sp>
      <p:sp>
        <p:nvSpPr>
          <p:cNvPr id="20490" name="TextBox 6"/>
          <p:cNvSpPr txBox="1">
            <a:spLocks noChangeArrowheads="1"/>
          </p:cNvSpPr>
          <p:nvPr/>
        </p:nvSpPr>
        <p:spPr bwMode="auto">
          <a:xfrm>
            <a:off x="1579563" y="3227388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/>
              <a:t>t</a:t>
            </a:r>
          </a:p>
        </p:txBody>
      </p:sp>
      <p:sp>
        <p:nvSpPr>
          <p:cNvPr id="20491" name="TextBox 22"/>
          <p:cNvSpPr txBox="1">
            <a:spLocks noChangeArrowheads="1"/>
          </p:cNvSpPr>
          <p:nvPr/>
        </p:nvSpPr>
        <p:spPr bwMode="auto">
          <a:xfrm>
            <a:off x="4856163" y="326707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/>
              <a:t>t1</a:t>
            </a:r>
          </a:p>
        </p:txBody>
      </p:sp>
      <p:sp>
        <p:nvSpPr>
          <p:cNvPr id="20492" name="Freeform 77"/>
          <p:cNvSpPr>
            <a:spLocks/>
          </p:cNvSpPr>
          <p:nvPr/>
        </p:nvSpPr>
        <p:spPr bwMode="auto">
          <a:xfrm>
            <a:off x="5048250" y="2938463"/>
            <a:ext cx="49213" cy="288925"/>
          </a:xfrm>
          <a:custGeom>
            <a:avLst/>
            <a:gdLst>
              <a:gd name="T0" fmla="*/ 0 w 272"/>
              <a:gd name="T1" fmla="*/ 2147483647 h 227"/>
              <a:gd name="T2" fmla="*/ 0 w 272"/>
              <a:gd name="T3" fmla="*/ 0 h 227"/>
              <a:gd name="T4" fmla="*/ 2147483647 w 272"/>
              <a:gd name="T5" fmla="*/ 0 h 227"/>
              <a:gd name="T6" fmla="*/ 2147483647 w 272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227"/>
              <a:gd name="T14" fmla="*/ 272 w 272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227">
                <a:moveTo>
                  <a:pt x="0" y="227"/>
                </a:moveTo>
                <a:lnTo>
                  <a:pt x="0" y="0"/>
                </a:lnTo>
                <a:lnTo>
                  <a:pt x="272" y="0"/>
                </a:lnTo>
                <a:lnTo>
                  <a:pt x="272" y="227"/>
                </a:lnTo>
              </a:path>
            </a:pathLst>
          </a:custGeom>
          <a:solidFill>
            <a:schemeClr val="tx2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0493" name="Freeform 77"/>
          <p:cNvSpPr>
            <a:spLocks/>
          </p:cNvSpPr>
          <p:nvPr/>
        </p:nvSpPr>
        <p:spPr bwMode="auto">
          <a:xfrm>
            <a:off x="7596188" y="2928938"/>
            <a:ext cx="49212" cy="288925"/>
          </a:xfrm>
          <a:custGeom>
            <a:avLst/>
            <a:gdLst>
              <a:gd name="T0" fmla="*/ 0 w 272"/>
              <a:gd name="T1" fmla="*/ 2147483647 h 227"/>
              <a:gd name="T2" fmla="*/ 0 w 272"/>
              <a:gd name="T3" fmla="*/ 0 h 227"/>
              <a:gd name="T4" fmla="*/ 2147483647 w 272"/>
              <a:gd name="T5" fmla="*/ 0 h 227"/>
              <a:gd name="T6" fmla="*/ 2147483647 w 272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227"/>
              <a:gd name="T14" fmla="*/ 272 w 272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227">
                <a:moveTo>
                  <a:pt x="0" y="227"/>
                </a:moveTo>
                <a:lnTo>
                  <a:pt x="0" y="0"/>
                </a:lnTo>
                <a:lnTo>
                  <a:pt x="272" y="0"/>
                </a:lnTo>
                <a:lnTo>
                  <a:pt x="272" y="227"/>
                </a:lnTo>
              </a:path>
            </a:pathLst>
          </a:custGeom>
          <a:solidFill>
            <a:schemeClr val="tx2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6858000" y="3786188"/>
            <a:ext cx="170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2000" i="1">
                <a:solidFill>
                  <a:schemeClr val="tx2"/>
                </a:solidFill>
              </a:rPr>
              <a:t>Я говорю</a:t>
            </a:r>
          </a:p>
        </p:txBody>
      </p:sp>
      <p:sp>
        <p:nvSpPr>
          <p:cNvPr id="20495" name="TextBox 1"/>
          <p:cNvSpPr txBox="1">
            <a:spLocks noChangeArrowheads="1"/>
          </p:cNvSpPr>
          <p:nvPr/>
        </p:nvSpPr>
        <p:spPr bwMode="auto">
          <a:xfrm>
            <a:off x="4214813" y="4214813"/>
            <a:ext cx="2085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/>
              <a:t>t&lt;t1&lt;t2</a:t>
            </a:r>
          </a:p>
        </p:txBody>
      </p:sp>
      <p:sp>
        <p:nvSpPr>
          <p:cNvPr id="20496" name="TextBox 6"/>
          <p:cNvSpPr txBox="1">
            <a:spLocks noChangeArrowheads="1"/>
          </p:cNvSpPr>
          <p:nvPr/>
        </p:nvSpPr>
        <p:spPr bwMode="auto">
          <a:xfrm>
            <a:off x="7396163" y="329247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/>
              <a:t>t2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00125" y="5000625"/>
            <a:ext cx="7316788" cy="1500188"/>
            <a:chOff x="1000100" y="3843348"/>
            <a:chExt cx="7316813" cy="1500177"/>
          </a:xfrm>
        </p:grpSpPr>
        <p:cxnSp>
          <p:nvCxnSpPr>
            <p:cNvPr id="20501" name="Прямая со стрелкой 2"/>
            <p:cNvCxnSpPr>
              <a:cxnSpLocks noChangeShapeType="1"/>
            </p:cNvCxnSpPr>
            <p:nvPr/>
          </p:nvCxnSpPr>
          <p:spPr bwMode="auto">
            <a:xfrm>
              <a:off x="1303338" y="4908550"/>
              <a:ext cx="7013575" cy="11113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  <p:sp>
          <p:nvSpPr>
            <p:cNvPr id="20502" name="TextBox 3"/>
            <p:cNvSpPr txBox="1">
              <a:spLocks noChangeArrowheads="1"/>
            </p:cNvSpPr>
            <p:nvPr/>
          </p:nvSpPr>
          <p:spPr bwMode="auto">
            <a:xfrm>
              <a:off x="4357686" y="3843348"/>
              <a:ext cx="17272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 sz="2000" i="1">
                  <a:solidFill>
                    <a:schemeClr val="tx2"/>
                  </a:solidFill>
                </a:rPr>
                <a:t>Джон умирает</a:t>
              </a:r>
            </a:p>
          </p:txBody>
        </p:sp>
        <p:sp>
          <p:nvSpPr>
            <p:cNvPr id="20503" name="TextBox 15"/>
            <p:cNvSpPr txBox="1">
              <a:spLocks noChangeArrowheads="1"/>
            </p:cNvSpPr>
            <p:nvPr/>
          </p:nvSpPr>
          <p:spPr bwMode="auto">
            <a:xfrm>
              <a:off x="1000100" y="3914786"/>
              <a:ext cx="187007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 sz="2000" i="1">
                  <a:solidFill>
                    <a:schemeClr val="tx2"/>
                  </a:solidFill>
                </a:rPr>
                <a:t>Джона хоронят</a:t>
              </a:r>
            </a:p>
          </p:txBody>
        </p:sp>
        <p:sp>
          <p:nvSpPr>
            <p:cNvPr id="20504" name="TextBox 6"/>
            <p:cNvSpPr txBox="1">
              <a:spLocks noChangeArrowheads="1"/>
            </p:cNvSpPr>
            <p:nvPr/>
          </p:nvSpPr>
          <p:spPr bwMode="auto">
            <a:xfrm>
              <a:off x="1673225" y="4900613"/>
              <a:ext cx="5048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2000"/>
                <a:t>t</a:t>
              </a:r>
            </a:p>
          </p:txBody>
        </p:sp>
        <p:sp>
          <p:nvSpPr>
            <p:cNvPr id="20505" name="TextBox 22"/>
            <p:cNvSpPr txBox="1">
              <a:spLocks noChangeArrowheads="1"/>
            </p:cNvSpPr>
            <p:nvPr/>
          </p:nvSpPr>
          <p:spPr bwMode="auto">
            <a:xfrm>
              <a:off x="4949825" y="4940300"/>
              <a:ext cx="5048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2000"/>
                <a:t>t1</a:t>
              </a:r>
            </a:p>
          </p:txBody>
        </p:sp>
        <p:sp>
          <p:nvSpPr>
            <p:cNvPr id="20506" name="Freeform 77"/>
            <p:cNvSpPr>
              <a:spLocks/>
            </p:cNvSpPr>
            <p:nvPr/>
          </p:nvSpPr>
          <p:spPr bwMode="auto">
            <a:xfrm>
              <a:off x="5145088" y="4630738"/>
              <a:ext cx="49212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507" name="Freeform 77"/>
            <p:cNvSpPr>
              <a:spLocks/>
            </p:cNvSpPr>
            <p:nvPr/>
          </p:nvSpPr>
          <p:spPr bwMode="auto">
            <a:xfrm>
              <a:off x="1911350" y="4611688"/>
              <a:ext cx="49213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508" name="Freeform 77"/>
            <p:cNvSpPr>
              <a:spLocks/>
            </p:cNvSpPr>
            <p:nvPr/>
          </p:nvSpPr>
          <p:spPr bwMode="auto">
            <a:xfrm>
              <a:off x="7648575" y="4611688"/>
              <a:ext cx="49213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509" name="TextBox 15"/>
            <p:cNvSpPr txBox="1">
              <a:spLocks noChangeArrowheads="1"/>
            </p:cNvSpPr>
            <p:nvPr/>
          </p:nvSpPr>
          <p:spPr bwMode="auto">
            <a:xfrm>
              <a:off x="6786578" y="4129100"/>
              <a:ext cx="15303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ru-RU" altLang="en-US" sz="2000" i="1">
                  <a:solidFill>
                    <a:schemeClr val="tx2"/>
                  </a:solidFill>
                </a:rPr>
                <a:t>Я говорю</a:t>
              </a:r>
            </a:p>
          </p:txBody>
        </p:sp>
        <p:sp>
          <p:nvSpPr>
            <p:cNvPr id="20510" name="TextBox 6"/>
            <p:cNvSpPr txBox="1">
              <a:spLocks noChangeArrowheads="1"/>
            </p:cNvSpPr>
            <p:nvPr/>
          </p:nvSpPr>
          <p:spPr bwMode="auto">
            <a:xfrm>
              <a:off x="7445375" y="4943475"/>
              <a:ext cx="5048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2000"/>
                <a:t>t2</a:t>
              </a:r>
            </a:p>
          </p:txBody>
        </p:sp>
      </p:grpSp>
      <p:sp>
        <p:nvSpPr>
          <p:cNvPr id="20498" name="TextBox 2"/>
          <p:cNvSpPr txBox="1">
            <a:spLocks noChangeArrowheads="1"/>
          </p:cNvSpPr>
          <p:nvPr/>
        </p:nvSpPr>
        <p:spPr bwMode="auto">
          <a:xfrm>
            <a:off x="142875" y="1000125"/>
            <a:ext cx="8785225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>
                <a:solidFill>
                  <a:schemeClr val="tx2"/>
                </a:solidFill>
              </a:rPr>
              <a:t>Простейший способ – упорядоченность событий по отношению </a:t>
            </a:r>
            <a:r>
              <a:rPr lang="en-US" altLang="en-US">
                <a:solidFill>
                  <a:schemeClr val="tx2"/>
                </a:solidFill>
              </a:rPr>
              <a:t>“</a:t>
            </a:r>
            <a:r>
              <a:rPr lang="ru-RU" altLang="en-US">
                <a:solidFill>
                  <a:schemeClr val="tx2"/>
                </a:solidFill>
              </a:rPr>
              <a:t>раньше - позже</a:t>
            </a:r>
            <a:r>
              <a:rPr lang="en-US" altLang="en-US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>
            <a:off x="0" y="4643438"/>
            <a:ext cx="9144000" cy="46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0" name="Line 66"/>
          <p:cNvSpPr>
            <a:spLocks noChangeShapeType="1"/>
          </p:cNvSpPr>
          <p:nvPr/>
        </p:nvSpPr>
        <p:spPr bwMode="auto">
          <a:xfrm>
            <a:off x="0" y="2357438"/>
            <a:ext cx="9144000" cy="46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A50FC0-4DFB-45C1-AAEA-1083EDE13ACA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15888"/>
            <a:ext cx="7956550" cy="863600"/>
          </a:xfrm>
        </p:spPr>
        <p:txBody>
          <a:bodyPr/>
          <a:lstStyle/>
          <a:p>
            <a:pPr eaLnBrk="1" hangingPunct="1"/>
            <a:r>
              <a:rPr lang="ru-RU" altLang="en-US" smtClean="0"/>
              <a:t>Попытка формализации: </a:t>
            </a:r>
            <a:br>
              <a:rPr lang="ru-RU" altLang="en-US" smtClean="0"/>
            </a:br>
            <a:r>
              <a:rPr lang="ru-RU" altLang="en-US" smtClean="0"/>
              <a:t>                          Введение модальностей</a:t>
            </a:r>
            <a:endParaRPr lang="en-US" altLang="en-US" smtClean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81075"/>
            <a:ext cx="8929688" cy="56165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ts val="800"/>
              </a:spcBef>
              <a:defRPr/>
            </a:pPr>
            <a:r>
              <a:rPr lang="ru-RU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Модальность</a:t>
            </a:r>
            <a:r>
              <a:rPr lang="ru-RU" altLang="en-US" sz="2400" dirty="0" smtClean="0"/>
              <a:t> </a:t>
            </a:r>
            <a:r>
              <a:rPr lang="ru-RU" altLang="en-US" dirty="0" smtClean="0"/>
              <a:t>(от лат. </a:t>
            </a:r>
            <a:r>
              <a:rPr lang="en-US" altLang="en-US" i="1" dirty="0" smtClean="0"/>
              <a:t>modus</a:t>
            </a:r>
            <a:r>
              <a:rPr lang="en-US" altLang="en-US" dirty="0" smtClean="0"/>
              <a:t> – </a:t>
            </a:r>
            <a:r>
              <a:rPr lang="ru-RU" altLang="en-US" dirty="0" smtClean="0"/>
              <a:t>вид, способ, наклонение) </a:t>
            </a:r>
            <a:r>
              <a:rPr lang="en-US" altLang="en-US" dirty="0" smtClean="0"/>
              <a:t>–</a:t>
            </a:r>
            <a:r>
              <a:rPr lang="ru-RU" alt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оценочная категория</a:t>
            </a:r>
            <a:r>
              <a:rPr lang="ru-RU" altLang="en-US" dirty="0" smtClean="0"/>
              <a:t>, характеризующая ИСТИННОСТЬ высказывания.</a:t>
            </a:r>
          </a:p>
          <a:p>
            <a:pPr eaLnBrk="1" hangingPunct="1">
              <a:lnSpc>
                <a:spcPct val="115000"/>
              </a:lnSpc>
              <a:spcBef>
                <a:spcPts val="800"/>
              </a:spcBef>
              <a:defRPr/>
            </a:pPr>
            <a:r>
              <a:rPr lang="ru-RU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Модальная логика </a:t>
            </a:r>
            <a:r>
              <a:rPr lang="ru-RU" altLang="en-US" dirty="0" smtClean="0"/>
              <a:t>- любая формальная логическая система, в которой присутствуют модальные операторы.</a:t>
            </a:r>
          </a:p>
          <a:p>
            <a:pPr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ru-RU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</a:t>
            </a:r>
            <a:r>
              <a:rPr lang="ru-RU" altLang="en-US" sz="2400" dirty="0" smtClean="0"/>
              <a:t> модальных операторов: </a:t>
            </a:r>
            <a:endParaRPr lang="ru-RU" altLang="en-US" dirty="0" smtClean="0"/>
          </a:p>
          <a:p>
            <a:pPr lvl="1"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ru-RU" altLang="en-US" sz="1800" dirty="0" smtClean="0"/>
              <a:t>Мр - </a:t>
            </a:r>
            <a:r>
              <a:rPr lang="en-US" altLang="en-US" sz="1800" dirty="0" smtClean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возможно, что р истинно</a:t>
            </a:r>
            <a:r>
              <a:rPr lang="en-US" altLang="en-US" sz="1800" dirty="0" smtClean="0">
                <a:solidFill>
                  <a:schemeClr val="tx2"/>
                </a:solidFill>
                <a:latin typeface="Arial" charset="0"/>
              </a:rPr>
              <a:t>”</a:t>
            </a:r>
            <a:endParaRPr lang="ru-RU" altLang="en-US" sz="1800" dirty="0" smtClean="0"/>
          </a:p>
          <a:p>
            <a:pPr lvl="1"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en-US" altLang="en-US" sz="1800" dirty="0" smtClean="0"/>
              <a:t>L</a:t>
            </a:r>
            <a:r>
              <a:rPr lang="ru-RU" altLang="en-US" sz="1800" dirty="0" smtClean="0"/>
              <a:t>р</a:t>
            </a:r>
            <a:r>
              <a:rPr lang="en-US" altLang="en-US" sz="1800" dirty="0" smtClean="0"/>
              <a:t> </a:t>
            </a:r>
            <a:r>
              <a:rPr lang="ru-RU" altLang="en-US" sz="1800" dirty="0" smtClean="0"/>
              <a:t>- </a:t>
            </a:r>
            <a:r>
              <a:rPr lang="en-US" altLang="en-US" sz="1800" dirty="0" smtClean="0">
                <a:solidFill>
                  <a:schemeClr val="tx2"/>
                </a:solidFill>
              </a:rPr>
              <a:t>“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р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 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обязательно истинно</a:t>
            </a:r>
            <a:r>
              <a:rPr lang="en-US" altLang="en-US" sz="1800" dirty="0" smtClean="0">
                <a:solidFill>
                  <a:schemeClr val="tx2"/>
                </a:solidFill>
              </a:rPr>
              <a:t>”</a:t>
            </a:r>
            <a:endParaRPr lang="ru-RU" altLang="en-US" sz="1800" dirty="0" smtClean="0"/>
          </a:p>
          <a:p>
            <a:pPr lvl="1"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en-US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ru-RU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>
                <a:latin typeface="Arial" charset="0"/>
              </a:rPr>
              <a:t>–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ru-RU" altLang="en-US" sz="1800" i="1" dirty="0" smtClean="0">
                <a:solidFill>
                  <a:srgbClr val="FF0000"/>
                </a:solidFill>
              </a:rPr>
              <a:t>когда-нибудь в будущем р будет истинным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”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en-US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ru-RU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altLang="en-US" sz="1800" dirty="0" smtClean="0"/>
              <a:t> </a:t>
            </a:r>
            <a:r>
              <a:rPr lang="en-US" altLang="en-US" sz="1800" dirty="0" smtClean="0">
                <a:latin typeface="Arial" charset="0"/>
              </a:rPr>
              <a:t>–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ru-RU" altLang="en-US" sz="1800" i="1" dirty="0">
                <a:solidFill>
                  <a:srgbClr val="FF0000"/>
                </a:solidFill>
              </a:rPr>
              <a:t>р будет </a:t>
            </a:r>
            <a:r>
              <a:rPr lang="ru-RU" altLang="en-US" sz="1800" i="1" dirty="0" smtClean="0">
                <a:solidFill>
                  <a:srgbClr val="FF0000"/>
                </a:solidFill>
              </a:rPr>
              <a:t>истинным всегда в будущем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”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altLang="en-US" sz="20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</a:rPr>
              <a:t>–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smtClean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ru-RU" altLang="en-US" sz="1800" i="1" dirty="0" smtClean="0">
                <a:solidFill>
                  <a:schemeClr val="tx2"/>
                </a:solidFill>
                <a:latin typeface="Arial" charset="0"/>
              </a:rPr>
              <a:t>агент А знает, что р истинно</a:t>
            </a:r>
            <a:r>
              <a:rPr lang="en-US" altLang="en-US" sz="1800" dirty="0" smtClean="0">
                <a:solidFill>
                  <a:schemeClr val="tx2"/>
                </a:solidFill>
                <a:latin typeface="Arial" charset="0"/>
              </a:rPr>
              <a:t>”</a:t>
            </a:r>
            <a:endParaRPr lang="ru-RU" altLang="en-US" sz="1800" dirty="0" smtClean="0">
              <a:solidFill>
                <a:schemeClr val="tx2"/>
              </a:solidFill>
              <a:latin typeface="Arial" charset="0"/>
            </a:endParaRPr>
          </a:p>
          <a:p>
            <a:pPr lvl="1" eaLnBrk="1" hangingPunct="1">
              <a:lnSpc>
                <a:spcPct val="85000"/>
              </a:lnSpc>
              <a:spcBef>
                <a:spcPts val="800"/>
              </a:spcBef>
              <a:defRPr/>
            </a:pP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В</a:t>
            </a:r>
            <a:r>
              <a:rPr lang="ru-RU" altLang="en-US" sz="1800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А</a:t>
            </a: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р</a:t>
            </a:r>
            <a:r>
              <a:rPr lang="ru-RU" altLang="en-US" sz="1800" i="1" dirty="0" smtClean="0">
                <a:solidFill>
                  <a:schemeClr val="tx2"/>
                </a:solidFill>
                <a:latin typeface="Arial" charset="0"/>
              </a:rPr>
              <a:t> – </a:t>
            </a:r>
            <a:r>
              <a:rPr lang="en-US" altLang="en-US" sz="1800" i="1" dirty="0" smtClean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ru-RU" altLang="en-US" sz="1800" i="1" dirty="0" smtClean="0">
                <a:solidFill>
                  <a:schemeClr val="tx2"/>
                </a:solidFill>
                <a:latin typeface="Arial" charset="0"/>
              </a:rPr>
              <a:t>агент А считает (полагает), что р истинно</a:t>
            </a:r>
            <a:r>
              <a:rPr lang="en-US" altLang="en-US" sz="1800" i="1" dirty="0" smtClean="0">
                <a:solidFill>
                  <a:schemeClr val="tx2"/>
                </a:solidFill>
                <a:latin typeface="Arial" charset="0"/>
              </a:rPr>
              <a:t>”</a:t>
            </a:r>
            <a:endParaRPr lang="ru-RU" altLang="en-US" sz="18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800"/>
              </a:spcBef>
              <a:defRPr/>
            </a:pPr>
            <a:r>
              <a:rPr lang="ru-RU" altLang="en-US" sz="2400" dirty="0" smtClean="0"/>
              <a:t>Можно определить и соотношения между модальностями:</a:t>
            </a:r>
            <a:endParaRPr lang="en-US" altLang="en-US" sz="2400" dirty="0" smtClean="0"/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defRPr/>
            </a:pPr>
            <a:r>
              <a:rPr lang="ru-RU" altLang="en-US" sz="2000" b="1" dirty="0" smtClean="0"/>
              <a:t>М</a:t>
            </a:r>
            <a:r>
              <a:rPr lang="ru-RU" altLang="en-US" sz="1800" dirty="0" smtClean="0"/>
              <a:t>р </a:t>
            </a:r>
            <a:r>
              <a:rPr lang="ru-RU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</a:t>
            </a:r>
            <a:r>
              <a:rPr lang="ru-RU" altLang="en-US" sz="1800" dirty="0" smtClean="0">
                <a:sym typeface="Symbol" pitchFamily="18" charset="2"/>
              </a:rPr>
              <a:t> </a:t>
            </a:r>
            <a:r>
              <a:rPr lang="ru-RU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М</a:t>
            </a:r>
            <a:r>
              <a:rPr lang="ru-RU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lang="ru-RU" altLang="en-US" sz="1800" dirty="0" smtClean="0"/>
              <a:t>р</a:t>
            </a:r>
            <a:r>
              <a:rPr lang="en-US" altLang="en-US" sz="1800" dirty="0" smtClean="0"/>
              <a:t>;  </a:t>
            </a:r>
            <a:r>
              <a:rPr lang="ru-RU" altLang="en-US" sz="2000" i="1" dirty="0" smtClean="0">
                <a:solidFill>
                  <a:schemeClr val="tx2"/>
                </a:solidFill>
              </a:rPr>
              <a:t>Может писать</a:t>
            </a:r>
            <a:r>
              <a:rPr lang="ru-RU" altLang="en-US" sz="2000" dirty="0" smtClean="0">
                <a:solidFill>
                  <a:schemeClr val="tx2"/>
                </a:solidFill>
              </a:rPr>
              <a:t> </a:t>
            </a:r>
            <a:r>
              <a:rPr lang="ru-RU" altLang="en-US" sz="3200" b="1" dirty="0" smtClean="0">
                <a:solidFill>
                  <a:schemeClr val="tx2"/>
                </a:solidFill>
                <a:sym typeface="Symbol" pitchFamily="18" charset="2"/>
              </a:rPr>
              <a:t></a:t>
            </a:r>
            <a:r>
              <a:rPr lang="ru-RU" altLang="en-US" sz="32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ru-RU" altLang="en-US" sz="2000" i="1" dirty="0" smtClean="0">
                <a:solidFill>
                  <a:schemeClr val="tx2"/>
                </a:solidFill>
              </a:rPr>
              <a:t>не может не писать</a:t>
            </a:r>
            <a:r>
              <a:rPr lang="ru-RU" altLang="en-US" sz="2000" i="1" dirty="0" smtClean="0"/>
              <a:t> !!!</a:t>
            </a:r>
            <a:endParaRPr lang="en-US" altLang="en-US" sz="2000" i="1" dirty="0" smtClean="0"/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 </a:t>
            </a:r>
            <a:r>
              <a:rPr lang="ru-RU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</a:t>
            </a:r>
            <a:r>
              <a:rPr lang="ru-RU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 - </a:t>
            </a:r>
            <a:r>
              <a:rPr lang="ru-RU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Писатель </a:t>
            </a:r>
            <a:r>
              <a:rPr lang="ru-RU" alt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должен</a:t>
            </a:r>
            <a:r>
              <a:rPr lang="ru-RU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писать </a:t>
            </a:r>
            <a:r>
              <a:rPr lang="en-US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</a:t>
            </a:r>
            <a:r>
              <a:rPr lang="en-US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ru-RU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писатель</a:t>
            </a:r>
            <a:r>
              <a:rPr lang="ru-RU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может не писать.</a:t>
            </a:r>
            <a:endParaRPr lang="en-US" altLang="en-US" sz="1800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7072313" y="4714875"/>
            <a:ext cx="1943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1800" i="1">
                <a:solidFill>
                  <a:schemeClr val="tx2"/>
                </a:solidFill>
              </a:rPr>
              <a:t>Логика знаний</a:t>
            </a:r>
            <a:endParaRPr lang="en-US" altLang="en-US" sz="1800" i="1">
              <a:solidFill>
                <a:schemeClr val="tx2"/>
              </a:solidFill>
            </a:endParaRPr>
          </a:p>
        </p:txBody>
      </p:sp>
      <p:sp>
        <p:nvSpPr>
          <p:cNvPr id="18438" name="AutoShape 4"/>
          <p:cNvSpPr>
            <a:spLocks/>
          </p:cNvSpPr>
          <p:nvPr/>
        </p:nvSpPr>
        <p:spPr bwMode="auto">
          <a:xfrm>
            <a:off x="6958013" y="4594225"/>
            <a:ext cx="228600" cy="609600"/>
          </a:xfrm>
          <a:prstGeom prst="rightBrace">
            <a:avLst>
              <a:gd name="adj1" fmla="val 44444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ru-RU" altLang="en-US">
              <a:latin typeface="Arial" charset="0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143750" y="3857625"/>
            <a:ext cx="1614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1800" i="1">
                <a:solidFill>
                  <a:schemeClr val="tx2"/>
                </a:solidFill>
              </a:rPr>
              <a:t>Временная логика</a:t>
            </a:r>
            <a:endParaRPr lang="en-US" altLang="en-US" sz="1800" i="1">
              <a:solidFill>
                <a:schemeClr val="tx2"/>
              </a:solidFill>
            </a:endParaRPr>
          </a:p>
        </p:txBody>
      </p:sp>
      <p:sp>
        <p:nvSpPr>
          <p:cNvPr id="18440" name="AutoShape 4"/>
          <p:cNvSpPr>
            <a:spLocks/>
          </p:cNvSpPr>
          <p:nvPr/>
        </p:nvSpPr>
        <p:spPr bwMode="auto">
          <a:xfrm>
            <a:off x="6907213" y="3844925"/>
            <a:ext cx="228600" cy="609600"/>
          </a:xfrm>
          <a:prstGeom prst="rightBrace">
            <a:avLst>
              <a:gd name="adj1" fmla="val 44444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ru-RU" altLang="en-US">
              <a:latin typeface="Arial" charset="0"/>
            </a:endParaRP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7000875" y="2786063"/>
            <a:ext cx="19732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1800" i="1">
                <a:solidFill>
                  <a:schemeClr val="tx2"/>
                </a:solidFill>
              </a:rPr>
              <a:t>Логика возможности/</a:t>
            </a:r>
            <a:br>
              <a:rPr lang="ru-RU" altLang="en-US" sz="1800" i="1">
                <a:solidFill>
                  <a:schemeClr val="tx2"/>
                </a:solidFill>
              </a:rPr>
            </a:br>
            <a:r>
              <a:rPr lang="ru-RU" altLang="en-US" sz="1800" i="1">
                <a:solidFill>
                  <a:schemeClr val="tx2"/>
                </a:solidFill>
              </a:rPr>
              <a:t>необходимости</a:t>
            </a:r>
            <a:endParaRPr lang="en-US" altLang="en-US" sz="1800" i="1">
              <a:solidFill>
                <a:schemeClr val="tx2"/>
              </a:solidFill>
            </a:endParaRPr>
          </a:p>
        </p:txBody>
      </p:sp>
      <p:sp>
        <p:nvSpPr>
          <p:cNvPr id="18442" name="AutoShape 4"/>
          <p:cNvSpPr>
            <a:spLocks/>
          </p:cNvSpPr>
          <p:nvPr/>
        </p:nvSpPr>
        <p:spPr bwMode="auto">
          <a:xfrm>
            <a:off x="6859588" y="2871788"/>
            <a:ext cx="280987" cy="752475"/>
          </a:xfrm>
          <a:prstGeom prst="rightBrace">
            <a:avLst>
              <a:gd name="adj1" fmla="val 44149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ru-RU" altLang="en-US"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  <p:bldP spid="18437" grpId="0"/>
      <p:bldP spid="18438" grpId="0" animBg="1"/>
      <p:bldP spid="18439" grpId="0"/>
      <p:bldP spid="18440" grpId="0" animBg="1"/>
      <p:bldP spid="18441" grpId="0"/>
      <p:bldP spid="184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Временные (темпоральные) логики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9388" y="2857500"/>
            <a:ext cx="8574087" cy="768350"/>
          </a:xfrm>
          <a:ln w="28575">
            <a:solidFill>
              <a:srgbClr val="FF0000"/>
            </a:solidFill>
          </a:ln>
        </p:spPr>
        <p:txBody>
          <a:bodyPr/>
          <a:lstStyle/>
          <a:p>
            <a:r>
              <a:rPr lang="ru-RU" altLang="en-US" sz="2400" smtClean="0">
                <a:solidFill>
                  <a:srgbClr val="FF0000"/>
                </a:solidFill>
              </a:rPr>
              <a:t>Как описать упорядоченности событий во времени с помощью модальной временной логики?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1EFB1D-1F90-4BAB-932B-E4CE05045937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9388" y="1125538"/>
            <a:ext cx="8785225" cy="15827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altLang="en-US" sz="2400" kern="0" dirty="0" smtClean="0">
                <a:solidFill>
                  <a:schemeClr val="tx2"/>
                </a:solidFill>
              </a:rPr>
              <a:t>В системах логического управления обычно НЕ НУЖНА точная привязка ко времени. </a:t>
            </a:r>
          </a:p>
          <a:p>
            <a:pPr>
              <a:spcBef>
                <a:spcPts val="600"/>
              </a:spcBef>
              <a:defRPr/>
            </a:pPr>
            <a:r>
              <a:rPr lang="ru-RU" altLang="en-US" sz="2400" kern="0" dirty="0" smtClean="0">
                <a:solidFill>
                  <a:schemeClr val="tx2"/>
                </a:solidFill>
              </a:rPr>
              <a:t>Нужно уметь выразить </a:t>
            </a:r>
            <a:r>
              <a:rPr lang="ru-RU" altLang="en-US" sz="2400" i="1" kern="0" dirty="0" smtClean="0">
                <a:solidFill>
                  <a:srgbClr val="FF0000"/>
                </a:solidFill>
              </a:rPr>
              <a:t>относительные порядки наступления событий</a:t>
            </a:r>
            <a:r>
              <a:rPr lang="ru-RU" altLang="en-US" sz="2400" kern="0" dirty="0" smtClean="0">
                <a:solidFill>
                  <a:schemeClr val="tx2"/>
                </a:solidFill>
              </a:rPr>
              <a:t> во времени.</a:t>
            </a:r>
            <a:endParaRPr lang="en-US" altLang="en-US" kern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388" y="3846513"/>
            <a:ext cx="8574087" cy="2376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400" i="1" kern="0" dirty="0" smtClean="0">
                <a:solidFill>
                  <a:schemeClr val="tx2"/>
                </a:solidFill>
              </a:rPr>
              <a:t>“</a:t>
            </a:r>
            <a:r>
              <a:rPr lang="ru-RU" altLang="en-US" sz="2400" i="1" kern="0" dirty="0" smtClean="0">
                <a:solidFill>
                  <a:schemeClr val="tx2"/>
                </a:solidFill>
              </a:rPr>
              <a:t>Джон умер и его похоронили</a:t>
            </a:r>
            <a:r>
              <a:rPr lang="en-US" altLang="en-US" sz="2400" i="1" kern="0" dirty="0" smtClean="0">
                <a:solidFill>
                  <a:schemeClr val="tx2"/>
                </a:solidFill>
              </a:rPr>
              <a:t>”</a:t>
            </a:r>
            <a:r>
              <a:rPr lang="ru-RU" altLang="en-US" sz="2400" i="1" kern="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altLang="en-US" sz="2400" kern="0" dirty="0" smtClean="0">
                <a:solidFill>
                  <a:srgbClr val="FF0000"/>
                </a:solidFill>
              </a:rPr>
              <a:t>Два события: </a:t>
            </a:r>
            <a:br>
              <a:rPr lang="ru-RU" altLang="en-US" sz="2400" kern="0" dirty="0" smtClean="0">
                <a:solidFill>
                  <a:srgbClr val="FF0000"/>
                </a:solidFill>
              </a:rPr>
            </a:br>
            <a:r>
              <a:rPr lang="ru-RU" altLang="en-US" sz="2400" kern="0" dirty="0" smtClean="0">
                <a:solidFill>
                  <a:srgbClr val="FF0000"/>
                </a:solidFill>
              </a:rPr>
              <a:t>         </a:t>
            </a:r>
            <a:r>
              <a:rPr lang="ru-RU" altLang="en-US" sz="2400" i="1" kern="0" dirty="0" smtClean="0">
                <a:solidFill>
                  <a:schemeClr val="tx2"/>
                </a:solidFill>
              </a:rPr>
              <a:t>Джон_умирает</a:t>
            </a:r>
            <a:r>
              <a:rPr lang="ru-RU" altLang="en-US" sz="2400" kern="0" dirty="0" smtClean="0">
                <a:solidFill>
                  <a:schemeClr val="tx2"/>
                </a:solidFill>
              </a:rPr>
              <a:t/>
            </a:r>
            <a:br>
              <a:rPr lang="ru-RU" altLang="en-US" sz="2400" kern="0" dirty="0" smtClean="0">
                <a:solidFill>
                  <a:schemeClr val="tx2"/>
                </a:solidFill>
              </a:rPr>
            </a:br>
            <a:r>
              <a:rPr lang="ru-RU" altLang="en-US" sz="2400" kern="0" dirty="0" smtClean="0">
                <a:solidFill>
                  <a:schemeClr val="tx2"/>
                </a:solidFill>
              </a:rPr>
              <a:t>         </a:t>
            </a:r>
            <a:r>
              <a:rPr lang="ru-RU" altLang="en-US" sz="2400" i="1" kern="0" dirty="0" smtClean="0">
                <a:solidFill>
                  <a:schemeClr val="tx2"/>
                </a:solidFill>
                <a:sym typeface="Symbol"/>
              </a:rPr>
              <a:t>Джона_хоронят</a:t>
            </a:r>
            <a:r>
              <a:rPr lang="ru-RU" altLang="en-US" sz="2400" kern="0" dirty="0" smtClean="0">
                <a:solidFill>
                  <a:srgbClr val="FF0000"/>
                </a:solidFill>
              </a:rPr>
              <a:t/>
            </a:r>
            <a:br>
              <a:rPr lang="ru-RU" altLang="en-US" sz="2400" kern="0" dirty="0" smtClean="0">
                <a:solidFill>
                  <a:srgbClr val="FF0000"/>
                </a:solidFill>
              </a:rPr>
            </a:br>
            <a:r>
              <a:rPr lang="ru-RU" altLang="en-US" sz="2400" kern="0" dirty="0" smtClean="0">
                <a:solidFill>
                  <a:srgbClr val="FF0000"/>
                </a:solidFill>
              </a:rPr>
              <a:t>Логическое выражение: </a:t>
            </a:r>
            <a:br>
              <a:rPr lang="ru-RU" altLang="en-US" sz="2400" kern="0" dirty="0" smtClean="0">
                <a:solidFill>
                  <a:srgbClr val="FF0000"/>
                </a:solidFill>
              </a:rPr>
            </a:br>
            <a:r>
              <a:rPr lang="ru-RU" altLang="en-US" sz="2400" kern="0" dirty="0" smtClean="0">
                <a:solidFill>
                  <a:srgbClr val="FF0000"/>
                </a:solidFill>
              </a:rPr>
              <a:t>     </a:t>
            </a:r>
            <a:r>
              <a:rPr lang="ru-RU" altLang="en-US" sz="2400" i="1" kern="0" dirty="0" smtClean="0">
                <a:solidFill>
                  <a:schemeClr val="tx2"/>
                </a:solidFill>
              </a:rPr>
              <a:t>Джон_умирает</a:t>
            </a:r>
            <a:r>
              <a:rPr lang="ru-RU" altLang="en-US" sz="2400" kern="0" dirty="0" smtClean="0">
                <a:solidFill>
                  <a:schemeClr val="tx2"/>
                </a:solidFill>
              </a:rPr>
              <a:t> </a:t>
            </a:r>
            <a:r>
              <a:rPr lang="ru-RU" altLang="en-US" sz="24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</a:t>
            </a:r>
            <a:r>
              <a:rPr lang="ru-RU" altLang="en-US" sz="2400" kern="0" dirty="0" smtClean="0">
                <a:solidFill>
                  <a:schemeClr val="tx2"/>
                </a:solidFill>
                <a:sym typeface="Symbol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F</a:t>
            </a:r>
            <a:r>
              <a:rPr lang="en-US" altLang="en-US" sz="2400" kern="0" dirty="0" smtClean="0">
                <a:solidFill>
                  <a:schemeClr val="tx2"/>
                </a:solidFill>
                <a:sym typeface="Symbol"/>
              </a:rPr>
              <a:t> </a:t>
            </a:r>
            <a:r>
              <a:rPr lang="ru-RU" altLang="en-US" sz="2400" i="1" kern="0" dirty="0" smtClean="0">
                <a:solidFill>
                  <a:schemeClr val="tx2"/>
                </a:solidFill>
                <a:sym typeface="Symbol"/>
              </a:rPr>
              <a:t>Джона_хоронят</a:t>
            </a:r>
            <a:endParaRPr lang="en-US" altLang="en-US" i="1" kern="0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18275" y="5592763"/>
            <a:ext cx="1438275" cy="512762"/>
            <a:chOff x="5967413" y="5394325"/>
            <a:chExt cx="1438275" cy="512763"/>
          </a:xfrm>
        </p:grpSpPr>
        <p:sp>
          <p:nvSpPr>
            <p:cNvPr id="10" name="TextBox 9"/>
            <p:cNvSpPr txBox="1"/>
            <p:nvPr/>
          </p:nvSpPr>
          <p:spPr>
            <a:xfrm>
              <a:off x="6732588" y="5445125"/>
              <a:ext cx="4318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26" y="5414962"/>
              <a:ext cx="431800" cy="4619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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1" name="TextBox 11"/>
            <p:cNvSpPr txBox="1">
              <a:spLocks noChangeArrowheads="1"/>
            </p:cNvSpPr>
            <p:nvPr/>
          </p:nvSpPr>
          <p:spPr bwMode="auto">
            <a:xfrm>
              <a:off x="6973888" y="5440363"/>
              <a:ext cx="431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q</a:t>
              </a:r>
            </a:p>
          </p:txBody>
        </p:sp>
        <p:sp>
          <p:nvSpPr>
            <p:cNvPr id="22542" name="TextBox 12"/>
            <p:cNvSpPr txBox="1">
              <a:spLocks noChangeArrowheads="1"/>
            </p:cNvSpPr>
            <p:nvPr/>
          </p:nvSpPr>
          <p:spPr bwMode="auto">
            <a:xfrm>
              <a:off x="5967413" y="5414963"/>
              <a:ext cx="431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p</a:t>
              </a:r>
            </a:p>
          </p:txBody>
        </p:sp>
        <p:sp>
          <p:nvSpPr>
            <p:cNvPr id="22543" name="Rectangle 2"/>
            <p:cNvSpPr>
              <a:spLocks noChangeArrowheads="1"/>
            </p:cNvSpPr>
            <p:nvPr/>
          </p:nvSpPr>
          <p:spPr bwMode="auto">
            <a:xfrm>
              <a:off x="6021388" y="5394325"/>
              <a:ext cx="1366837" cy="50323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4071938" y="4572000"/>
            <a:ext cx="43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/>
              <a:t>p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4071938" y="5003800"/>
            <a:ext cx="43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nimBg="1"/>
      <p:bldP spid="8" grpId="0" build="p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355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2355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88C98A-3792-453C-B6B4-B9C46B14D4ED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4313" y="3732213"/>
            <a:ext cx="4500562" cy="857250"/>
            <a:chOff x="272" y="1570"/>
            <a:chExt cx="2689" cy="540"/>
          </a:xfrm>
        </p:grpSpPr>
        <p:sp>
          <p:nvSpPr>
            <p:cNvPr id="365571" name="Text Box 3"/>
            <p:cNvSpPr txBox="1">
              <a:spLocks noChangeArrowheads="1"/>
            </p:cNvSpPr>
            <p:nvPr/>
          </p:nvSpPr>
          <p:spPr bwMode="auto">
            <a:xfrm>
              <a:off x="589" y="1797"/>
              <a:ext cx="1501" cy="20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65572" name="Text Box 4"/>
            <p:cNvSpPr txBox="1">
              <a:spLocks noChangeArrowheads="1"/>
            </p:cNvSpPr>
            <p:nvPr/>
          </p:nvSpPr>
          <p:spPr bwMode="auto">
            <a:xfrm>
              <a:off x="272" y="1570"/>
              <a:ext cx="2689" cy="5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800" dirty="0" err="1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Fq</a:t>
              </a:r>
              <a:r>
                <a:rPr lang="ru-RU" altLang="ko-KR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– </a:t>
              </a:r>
              <a:r>
                <a:rPr lang="en-US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dirty="0">
                  <a:solidFill>
                    <a:srgbClr val="C00000"/>
                  </a:solidFill>
                  <a:latin typeface="Arial" pitchFamily="34" charset="0"/>
                  <a:ea typeface="Batang" pitchFamily="18" charset="-127"/>
                </a:rPr>
                <a:t>когда-нибудь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dirty="0">
                  <a:solidFill>
                    <a:srgbClr val="C00000"/>
                  </a:solidFill>
                  <a:latin typeface="Arial" pitchFamily="34" charset="0"/>
                  <a:ea typeface="Batang" pitchFamily="18" charset="-127"/>
                </a:rPr>
                <a:t>случится</a:t>
              </a:r>
              <a:br>
                <a:rPr lang="ru-RU" altLang="ko-KR" dirty="0">
                  <a:solidFill>
                    <a:srgbClr val="C00000"/>
                  </a:solidFill>
                  <a:latin typeface="Arial" pitchFamily="34" charset="0"/>
                  <a:ea typeface="Batang" pitchFamily="18" charset="-127"/>
                </a:rPr>
              </a:b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         в будущем:</a:t>
              </a:r>
              <a:endPara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929188" y="3749675"/>
            <a:ext cx="3381375" cy="793750"/>
            <a:chOff x="3105" y="1581"/>
            <a:chExt cx="2130" cy="500"/>
          </a:xfrm>
        </p:grpSpPr>
        <p:sp>
          <p:nvSpPr>
            <p:cNvPr id="23593" name="Line 6"/>
            <p:cNvSpPr>
              <a:spLocks noChangeShapeType="1"/>
            </p:cNvSpPr>
            <p:nvPr/>
          </p:nvSpPr>
          <p:spPr bwMode="auto">
            <a:xfrm>
              <a:off x="3729" y="1581"/>
              <a:ext cx="0" cy="4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94" name="Line 7"/>
            <p:cNvSpPr>
              <a:spLocks noChangeShapeType="1"/>
            </p:cNvSpPr>
            <p:nvPr/>
          </p:nvSpPr>
          <p:spPr bwMode="auto">
            <a:xfrm>
              <a:off x="3729" y="2024"/>
              <a:ext cx="1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5576" name="Text Box 8"/>
            <p:cNvSpPr txBox="1">
              <a:spLocks noChangeArrowheads="1"/>
            </p:cNvSpPr>
            <p:nvPr/>
          </p:nvSpPr>
          <p:spPr bwMode="auto">
            <a:xfrm>
              <a:off x="5080" y="1911"/>
              <a:ext cx="155" cy="1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t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96" name="Line 9"/>
            <p:cNvSpPr>
              <a:spLocks noChangeShapeType="1"/>
            </p:cNvSpPr>
            <p:nvPr/>
          </p:nvSpPr>
          <p:spPr bwMode="auto">
            <a:xfrm>
              <a:off x="3729" y="1755"/>
              <a:ext cx="13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97" name="Line 10"/>
            <p:cNvSpPr>
              <a:spLocks noChangeShapeType="1"/>
            </p:cNvSpPr>
            <p:nvPr/>
          </p:nvSpPr>
          <p:spPr bwMode="auto">
            <a:xfrm>
              <a:off x="3729" y="1943"/>
              <a:ext cx="1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98" name="Rectangle 11"/>
            <p:cNvSpPr>
              <a:spLocks noChangeArrowheads="1"/>
            </p:cNvSpPr>
            <p:nvPr/>
          </p:nvSpPr>
          <p:spPr bwMode="auto">
            <a:xfrm>
              <a:off x="4077" y="1674"/>
              <a:ext cx="233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599" name="Rectangle 12"/>
            <p:cNvSpPr>
              <a:spLocks noChangeArrowheads="1"/>
            </p:cNvSpPr>
            <p:nvPr/>
          </p:nvSpPr>
          <p:spPr bwMode="auto">
            <a:xfrm>
              <a:off x="4543" y="1674"/>
              <a:ext cx="348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600" name="Rectangle 13"/>
            <p:cNvSpPr>
              <a:spLocks noChangeArrowheads="1"/>
            </p:cNvSpPr>
            <p:nvPr/>
          </p:nvSpPr>
          <p:spPr bwMode="auto">
            <a:xfrm>
              <a:off x="3729" y="1862"/>
              <a:ext cx="1162" cy="8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65582" name="Text Box 14"/>
            <p:cNvSpPr txBox="1">
              <a:spLocks noChangeArrowheads="1"/>
            </p:cNvSpPr>
            <p:nvPr/>
          </p:nvSpPr>
          <p:spPr bwMode="auto">
            <a:xfrm>
              <a:off x="3420" y="1639"/>
              <a:ext cx="232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endPara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65583" name="Text Box 15"/>
            <p:cNvSpPr txBox="1">
              <a:spLocks noChangeArrowheads="1"/>
            </p:cNvSpPr>
            <p:nvPr/>
          </p:nvSpPr>
          <p:spPr bwMode="auto">
            <a:xfrm>
              <a:off x="3105" y="1797"/>
              <a:ext cx="626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t |= </a:t>
              </a:r>
              <a:r>
                <a:rPr lang="en-US" altLang="ko-KR" sz="2000" dirty="0" err="1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Fq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2875" y="5360988"/>
            <a:ext cx="8166100" cy="854075"/>
            <a:chOff x="226" y="2858"/>
            <a:chExt cx="5008" cy="538"/>
          </a:xfrm>
        </p:grpSpPr>
        <p:sp>
          <p:nvSpPr>
            <p:cNvPr id="365599" name="Text Box 31"/>
            <p:cNvSpPr txBox="1">
              <a:spLocks noChangeArrowheads="1"/>
            </p:cNvSpPr>
            <p:nvPr/>
          </p:nvSpPr>
          <p:spPr bwMode="auto">
            <a:xfrm>
              <a:off x="226" y="2858"/>
              <a:ext cx="2848" cy="30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800" dirty="0" err="1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Gq</a:t>
              </a:r>
              <a:r>
                <a:rPr lang="ru-RU" altLang="ko-KR" sz="18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sz="2000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– </a:t>
              </a:r>
              <a:r>
                <a:rPr lang="en-US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dirty="0">
                  <a:solidFill>
                    <a:srgbClr val="C00000"/>
                  </a:solidFill>
                  <a:latin typeface="Arial" pitchFamily="34" charset="0"/>
                  <a:ea typeface="Batang" pitchFamily="18" charset="-127"/>
                </a:rPr>
                <a:t>всегда будет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в будущем:  </a:t>
              </a:r>
              <a:r>
                <a:rPr lang="ru-RU" altLang="ko-KR" sz="2000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sz="2000" dirty="0"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         </a:t>
              </a:r>
              <a:endPara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65600" name="Text Box 32"/>
            <p:cNvSpPr txBox="1">
              <a:spLocks noChangeArrowheads="1"/>
            </p:cNvSpPr>
            <p:nvPr/>
          </p:nvSpPr>
          <p:spPr bwMode="auto">
            <a:xfrm>
              <a:off x="567" y="3085"/>
              <a:ext cx="1588" cy="20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>
              <a:off x="3729" y="2870"/>
              <a:ext cx="0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3729" y="3314"/>
              <a:ext cx="1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5603" name="Text Box 35"/>
            <p:cNvSpPr txBox="1">
              <a:spLocks noChangeArrowheads="1"/>
            </p:cNvSpPr>
            <p:nvPr/>
          </p:nvSpPr>
          <p:spPr bwMode="auto">
            <a:xfrm>
              <a:off x="5080" y="3226"/>
              <a:ext cx="154" cy="1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t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3729" y="3057"/>
              <a:ext cx="1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>
              <a:off x="3729" y="3233"/>
              <a:ext cx="1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87" name="Rectangle 38"/>
            <p:cNvSpPr>
              <a:spLocks noChangeArrowheads="1"/>
            </p:cNvSpPr>
            <p:nvPr/>
          </p:nvSpPr>
          <p:spPr bwMode="auto">
            <a:xfrm>
              <a:off x="3884" y="2976"/>
              <a:ext cx="232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588" name="Rectangle 39"/>
            <p:cNvSpPr>
              <a:spLocks noChangeArrowheads="1"/>
            </p:cNvSpPr>
            <p:nvPr/>
          </p:nvSpPr>
          <p:spPr bwMode="auto">
            <a:xfrm>
              <a:off x="4426" y="2976"/>
              <a:ext cx="659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589" name="Rectangle 40"/>
            <p:cNvSpPr>
              <a:spLocks noChangeArrowheads="1"/>
            </p:cNvSpPr>
            <p:nvPr/>
          </p:nvSpPr>
          <p:spPr bwMode="auto">
            <a:xfrm>
              <a:off x="4426" y="3153"/>
              <a:ext cx="659" cy="8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65609" name="Text Box 41"/>
            <p:cNvSpPr txBox="1">
              <a:spLocks noChangeArrowheads="1"/>
            </p:cNvSpPr>
            <p:nvPr/>
          </p:nvSpPr>
          <p:spPr bwMode="auto">
            <a:xfrm>
              <a:off x="3465" y="2891"/>
              <a:ext cx="233" cy="21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18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endPara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65610" name="Text Box 42"/>
            <p:cNvSpPr txBox="1">
              <a:spLocks noChangeArrowheads="1"/>
            </p:cNvSpPr>
            <p:nvPr/>
          </p:nvSpPr>
          <p:spPr bwMode="auto">
            <a:xfrm>
              <a:off x="3150" y="3113"/>
              <a:ext cx="608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t |= </a:t>
              </a:r>
              <a:r>
                <a:rPr lang="en-US" altLang="ko-KR" sz="2000" dirty="0" err="1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Gq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92" name="Rectangle 43"/>
            <p:cNvSpPr>
              <a:spLocks noChangeArrowheads="1"/>
            </p:cNvSpPr>
            <p:nvPr/>
          </p:nvSpPr>
          <p:spPr bwMode="auto">
            <a:xfrm>
              <a:off x="4232" y="2976"/>
              <a:ext cx="39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143500" y="2333625"/>
            <a:ext cx="3165475" cy="749300"/>
            <a:chOff x="3240" y="935"/>
            <a:chExt cx="1994" cy="472"/>
          </a:xfrm>
        </p:grpSpPr>
        <p:sp>
          <p:nvSpPr>
            <p:cNvPr id="365629" name="Text Box 61"/>
            <p:cNvSpPr txBox="1">
              <a:spLocks noChangeArrowheads="1"/>
            </p:cNvSpPr>
            <p:nvPr/>
          </p:nvSpPr>
          <p:spPr bwMode="auto">
            <a:xfrm>
              <a:off x="3420" y="940"/>
              <a:ext cx="159" cy="2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70" name="Line 62"/>
            <p:cNvSpPr>
              <a:spLocks noChangeShapeType="1"/>
            </p:cNvSpPr>
            <p:nvPr/>
          </p:nvSpPr>
          <p:spPr bwMode="auto">
            <a:xfrm>
              <a:off x="3729" y="1338"/>
              <a:ext cx="13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5631" name="Text Box 63"/>
            <p:cNvSpPr txBox="1">
              <a:spLocks noChangeArrowheads="1"/>
            </p:cNvSpPr>
            <p:nvPr/>
          </p:nvSpPr>
          <p:spPr bwMode="auto">
            <a:xfrm>
              <a:off x="5079" y="1237"/>
              <a:ext cx="155" cy="1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t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72" name="Line 64"/>
            <p:cNvSpPr>
              <a:spLocks noChangeShapeType="1"/>
            </p:cNvSpPr>
            <p:nvPr/>
          </p:nvSpPr>
          <p:spPr bwMode="auto">
            <a:xfrm>
              <a:off x="3729" y="1065"/>
              <a:ext cx="1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3" name="Line 65"/>
            <p:cNvSpPr>
              <a:spLocks noChangeShapeType="1"/>
            </p:cNvSpPr>
            <p:nvPr/>
          </p:nvSpPr>
          <p:spPr bwMode="auto">
            <a:xfrm>
              <a:off x="3729" y="1257"/>
              <a:ext cx="1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4" name="Rectangle 66"/>
            <p:cNvSpPr>
              <a:spLocks noChangeArrowheads="1"/>
            </p:cNvSpPr>
            <p:nvPr/>
          </p:nvSpPr>
          <p:spPr bwMode="auto">
            <a:xfrm>
              <a:off x="4077" y="984"/>
              <a:ext cx="233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575" name="Rectangle 67"/>
            <p:cNvSpPr>
              <a:spLocks noChangeArrowheads="1"/>
            </p:cNvSpPr>
            <p:nvPr/>
          </p:nvSpPr>
          <p:spPr bwMode="auto">
            <a:xfrm>
              <a:off x="4543" y="984"/>
              <a:ext cx="348" cy="8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576" name="Rectangle 68"/>
            <p:cNvSpPr>
              <a:spLocks noChangeArrowheads="1"/>
            </p:cNvSpPr>
            <p:nvPr/>
          </p:nvSpPr>
          <p:spPr bwMode="auto">
            <a:xfrm>
              <a:off x="4077" y="1177"/>
              <a:ext cx="233" cy="8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577" name="Rectangle 69"/>
            <p:cNvSpPr>
              <a:spLocks noChangeArrowheads="1"/>
            </p:cNvSpPr>
            <p:nvPr/>
          </p:nvSpPr>
          <p:spPr bwMode="auto">
            <a:xfrm>
              <a:off x="4543" y="1177"/>
              <a:ext cx="348" cy="8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65638" name="Text Box 70"/>
            <p:cNvSpPr txBox="1">
              <a:spLocks noChangeArrowheads="1"/>
            </p:cNvSpPr>
            <p:nvPr/>
          </p:nvSpPr>
          <p:spPr bwMode="auto">
            <a:xfrm>
              <a:off x="3240" y="1139"/>
              <a:ext cx="502" cy="2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t |= q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579" name="Line 71"/>
            <p:cNvSpPr>
              <a:spLocks noChangeShapeType="1"/>
            </p:cNvSpPr>
            <p:nvPr/>
          </p:nvSpPr>
          <p:spPr bwMode="auto">
            <a:xfrm>
              <a:off x="3716" y="935"/>
              <a:ext cx="2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58775" y="2370138"/>
            <a:ext cx="4856163" cy="857250"/>
            <a:chOff x="226" y="958"/>
            <a:chExt cx="3059" cy="540"/>
          </a:xfrm>
        </p:grpSpPr>
        <p:sp>
          <p:nvSpPr>
            <p:cNvPr id="365641" name="Text Box 73"/>
            <p:cNvSpPr txBox="1">
              <a:spLocks noChangeArrowheads="1"/>
            </p:cNvSpPr>
            <p:nvPr/>
          </p:nvSpPr>
          <p:spPr bwMode="auto">
            <a:xfrm>
              <a:off x="226" y="958"/>
              <a:ext cx="3059" cy="5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r>
                <a:rPr lang="en-US" altLang="ko-KR" sz="28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r>
                <a:rPr lang="ru-RU" altLang="ko-KR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 </a:t>
              </a:r>
              <a:r>
                <a:rPr lang="ru-RU" altLang="ko-KR" sz="2000" dirty="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</a:rPr>
                <a:t>–</a:t>
              </a:r>
              <a:r>
                <a:rPr lang="ru-RU" altLang="ko-KR" sz="2000" dirty="0">
                  <a:latin typeface="Arial" pitchFamily="34" charset="0"/>
                  <a:ea typeface="Batang" pitchFamily="18" charset="-127"/>
                </a:rPr>
                <a:t> </a:t>
              </a:r>
              <a:r>
                <a:rPr lang="en-US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q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выполняется </a:t>
              </a:r>
              <a:r>
                <a:rPr lang="ru-RU" altLang="ko-KR" sz="2800" i="1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сейчас</a:t>
              </a:r>
              <a:r>
                <a:rPr lang="ru-RU" altLang="ko-KR" b="1" i="1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, </a:t>
              </a:r>
              <a:br>
                <a:rPr lang="ru-RU" altLang="ko-KR" b="1" i="1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</a:br>
              <a:r>
                <a:rPr lang="ru-RU" altLang="ko-KR" b="1" i="1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         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в момент </a:t>
              </a:r>
              <a:r>
                <a:rPr lang="en-US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t</a:t>
              </a:r>
              <a:r>
                <a:rPr lang="ru-RU" altLang="ko-KR" dirty="0">
                  <a:solidFill>
                    <a:schemeClr val="tx2"/>
                  </a:solidFill>
                  <a:latin typeface="Arial" pitchFamily="34" charset="0"/>
                  <a:ea typeface="Batang" pitchFamily="18" charset="-127"/>
                </a:rPr>
                <a:t>:</a:t>
              </a:r>
              <a:endPara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365642" name="Text Box 74"/>
            <p:cNvSpPr txBox="1">
              <a:spLocks noChangeArrowheads="1"/>
            </p:cNvSpPr>
            <p:nvPr/>
          </p:nvSpPr>
          <p:spPr bwMode="auto">
            <a:xfrm>
              <a:off x="544" y="1162"/>
              <a:ext cx="476" cy="20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56693" tIns="28346" rIns="56693" bIns="28346">
              <a:spAutoFit/>
            </a:bodyPr>
            <a:lstStyle/>
            <a:p>
              <a:pPr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23562" name="Rectangle 7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mtClean="0"/>
              <a:t>Tense Logic</a:t>
            </a:r>
            <a:r>
              <a:rPr lang="ru-RU" altLang="en-US" smtClean="0"/>
              <a:t> – введение ТЕМПОРАЛЬНЫХ операторов</a:t>
            </a:r>
          </a:p>
        </p:txBody>
      </p:sp>
      <p:sp>
        <p:nvSpPr>
          <p:cNvPr id="23563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888413" cy="803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en-US" sz="2400" smtClean="0"/>
              <a:t>    </a:t>
            </a:r>
            <a:r>
              <a:rPr lang="ru-RU" altLang="en-US" smtClean="0"/>
              <a:t>Впервые – древнегреческий философ </a:t>
            </a:r>
            <a:r>
              <a:rPr lang="en-US" altLang="en-US" sz="2400" smtClean="0"/>
              <a:t>Diodorus Cronus</a:t>
            </a:r>
            <a:r>
              <a:rPr lang="ru-RU" altLang="en-US" smtClean="0"/>
              <a:t>. </a:t>
            </a:r>
            <a:br>
              <a:rPr lang="ru-RU" altLang="en-US" smtClean="0"/>
            </a:br>
            <a:r>
              <a:rPr lang="ru-RU" altLang="en-US" smtClean="0"/>
              <a:t> В 20 веке – </a:t>
            </a:r>
            <a:r>
              <a:rPr lang="en-US" altLang="en-US" sz="2400" smtClean="0"/>
              <a:t>Arthur Prior</a:t>
            </a:r>
            <a:endParaRPr lang="ru-RU" altLang="en-US" smtClean="0"/>
          </a:p>
        </p:txBody>
      </p:sp>
      <p:sp>
        <p:nvSpPr>
          <p:cNvPr id="18444" name="Line 66"/>
          <p:cNvSpPr>
            <a:spLocks noChangeShapeType="1"/>
          </p:cNvSpPr>
          <p:nvPr/>
        </p:nvSpPr>
        <p:spPr bwMode="auto">
          <a:xfrm>
            <a:off x="0" y="4762500"/>
            <a:ext cx="9144000" cy="46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45" name="Line 66"/>
          <p:cNvSpPr>
            <a:spLocks noChangeShapeType="1"/>
          </p:cNvSpPr>
          <p:nvPr/>
        </p:nvSpPr>
        <p:spPr bwMode="auto">
          <a:xfrm>
            <a:off x="0" y="3333750"/>
            <a:ext cx="9144000" cy="46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46" name="Line 66"/>
          <p:cNvSpPr>
            <a:spLocks noChangeShapeType="1"/>
          </p:cNvSpPr>
          <p:nvPr/>
        </p:nvSpPr>
        <p:spPr bwMode="auto">
          <a:xfrm>
            <a:off x="0" y="2025650"/>
            <a:ext cx="9144000" cy="46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  <p:bldP spid="18445" grpId="0" animBg="1"/>
      <p:bldP spid="184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4579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0113D0-EF93-42DB-9BBD-AF229E8FEBE3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04800"/>
            <a:ext cx="7777163" cy="609600"/>
          </a:xfrm>
        </p:spPr>
        <p:txBody>
          <a:bodyPr/>
          <a:lstStyle/>
          <a:p>
            <a:pPr eaLnBrk="1" hangingPunct="1"/>
            <a:r>
              <a:rPr lang="ru-RU" altLang="en-US" smtClean="0">
                <a:latin typeface="Arial Unicode MS" pitchFamily="34" charset="-128"/>
              </a:rPr>
              <a:t>Т</a:t>
            </a:r>
            <a:r>
              <a:rPr lang="en-US" altLang="en-US" smtClean="0">
                <a:latin typeface="Arial Unicode MS" pitchFamily="34" charset="-128"/>
              </a:rPr>
              <a:t>ense Logic</a:t>
            </a:r>
            <a:r>
              <a:rPr lang="ru-RU" altLang="en-US" smtClean="0">
                <a:latin typeface="Arial Unicode MS" pitchFamily="34" charset="-128"/>
              </a:rPr>
              <a:t>.</a:t>
            </a:r>
            <a:r>
              <a:rPr lang="en-US" altLang="en-US" smtClean="0">
                <a:latin typeface="Arial Unicode MS" pitchFamily="34" charset="-128"/>
              </a:rPr>
              <a:t> </a:t>
            </a:r>
            <a:r>
              <a:rPr lang="ru-RU" altLang="en-US" smtClean="0"/>
              <a:t>Дополнительные модальности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071563"/>
            <a:ext cx="5857875" cy="1577975"/>
            <a:chOff x="20" y="688"/>
            <a:chExt cx="3690" cy="783"/>
          </a:xfrm>
        </p:grpSpPr>
        <p:sp>
          <p:nvSpPr>
            <p:cNvPr id="20517" name="Text Box 4"/>
            <p:cNvSpPr txBox="1">
              <a:spLocks noChangeArrowheads="1"/>
            </p:cNvSpPr>
            <p:nvPr/>
          </p:nvSpPr>
          <p:spPr bwMode="auto">
            <a:xfrm>
              <a:off x="20" y="688"/>
              <a:ext cx="3690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en-US" dirty="0" err="1" smtClean="0">
                  <a:solidFill>
                    <a:srgbClr val="183266"/>
                  </a:solidFill>
                  <a:latin typeface="Arial Unicode MS" pitchFamily="34" charset="-128"/>
                  <a:sym typeface="Symbol" panose="05050102010706020507" pitchFamily="18" charset="2"/>
                </a:rPr>
                <a:t>p</a:t>
              </a:r>
              <a:r>
                <a:rPr kumimoji="1" lang="en-US" altLang="en-US" sz="2800" dirty="0" err="1" smtClean="0">
                  <a:solidFill>
                    <a:srgbClr val="183266"/>
                  </a:solidFill>
                  <a:latin typeface="Arial Unicode MS" pitchFamily="34" charset="-128"/>
                  <a:sym typeface="Symbol" panose="05050102010706020507" pitchFamily="18" charset="2"/>
                </a:rPr>
                <a:t>U</a:t>
              </a:r>
              <a:r>
                <a:rPr kumimoji="1" lang="en-US" altLang="en-US" dirty="0" err="1" smtClean="0">
                  <a:solidFill>
                    <a:srgbClr val="183266"/>
                  </a:solidFill>
                  <a:latin typeface="Arial Unicode MS" pitchFamily="34" charset="-128"/>
                  <a:sym typeface="Symbol" panose="05050102010706020507" pitchFamily="18" charset="2"/>
                </a:rPr>
                <a:t>q</a:t>
              </a:r>
              <a:r>
                <a:rPr kumimoji="1" lang="en-US" altLang="en-US" dirty="0" smtClean="0">
                  <a:solidFill>
                    <a:srgbClr val="183266"/>
                  </a:solidFill>
                  <a:latin typeface="Arial Unicode MS" pitchFamily="34" charset="-128"/>
                  <a:sym typeface="Symbol" panose="05050102010706020507" pitchFamily="18" charset="2"/>
                </a:rPr>
                <a:t> </a:t>
              </a:r>
              <a:r>
                <a:rPr lang="en-US" altLang="en-US" sz="2000" dirty="0" smtClean="0">
                  <a:latin typeface="Arial Unicode MS" pitchFamily="34" charset="-128"/>
                </a:rPr>
                <a:t>(Until) </a:t>
              </a:r>
              <a:r>
                <a:rPr lang="ru-RU" altLang="en-US" dirty="0" smtClean="0">
                  <a:solidFill>
                    <a:schemeClr val="tx2"/>
                  </a:solidFill>
                  <a:latin typeface="Arial Unicode MS" pitchFamily="34" charset="-128"/>
                </a:rPr>
                <a:t>-</a:t>
              </a:r>
              <a:r>
                <a:rPr lang="en-US" altLang="en-US" dirty="0" smtClean="0">
                  <a:solidFill>
                    <a:schemeClr val="tx2"/>
                  </a:solidFill>
                  <a:latin typeface="Arial Unicode MS" pitchFamily="34" charset="-128"/>
                </a:rPr>
                <a:t> </a:t>
              </a:r>
              <a:r>
                <a:rPr lang="ru-RU" altLang="en-US" sz="2000" dirty="0" smtClean="0">
                  <a:solidFill>
                    <a:schemeClr val="tx2"/>
                  </a:solidFill>
                  <a:latin typeface="+mn-lt"/>
                </a:rPr>
                <a:t>когда-нибудь </a:t>
              </a:r>
              <a:r>
                <a:rPr lang="en-US" altLang="en-US" sz="2000" dirty="0" smtClean="0">
                  <a:solidFill>
                    <a:schemeClr val="tx2"/>
                  </a:solidFill>
                  <a:latin typeface="+mn-lt"/>
                </a:rPr>
                <a:t>q</a:t>
              </a:r>
              <a:r>
                <a:rPr lang="ru-RU" altLang="en-US" sz="2000" dirty="0" smtClean="0">
                  <a:solidFill>
                    <a:schemeClr val="tx2"/>
                  </a:solidFill>
                  <a:latin typeface="+mn-lt"/>
                </a:rPr>
                <a:t>, </a:t>
              </a:r>
              <a:br>
                <a:rPr lang="ru-RU" altLang="en-US" sz="2000" dirty="0" smtClean="0">
                  <a:solidFill>
                    <a:schemeClr val="tx2"/>
                  </a:solidFill>
                  <a:latin typeface="+mn-lt"/>
                </a:rPr>
              </a:br>
              <a:r>
                <a:rPr lang="ru-RU" altLang="en-US" sz="2000" dirty="0" smtClean="0">
                  <a:solidFill>
                    <a:schemeClr val="tx2"/>
                  </a:solidFill>
                  <a:latin typeface="+mn-lt"/>
                </a:rPr>
                <a:t>                   а до этого р</a:t>
              </a:r>
              <a:endParaRPr kumimoji="1" lang="en-US" altLang="en-US" sz="2000" dirty="0" smtClean="0">
                <a:solidFill>
                  <a:schemeClr val="tx2"/>
                </a:solidFill>
                <a:latin typeface="+mn-lt"/>
                <a:sym typeface="Symbol" panose="05050102010706020507" pitchFamily="18" charset="2"/>
              </a:endParaRPr>
            </a:p>
          </p:txBody>
        </p:sp>
        <p:sp>
          <p:nvSpPr>
            <p:cNvPr id="20518" name="Text Box 5"/>
            <p:cNvSpPr txBox="1">
              <a:spLocks noChangeArrowheads="1"/>
            </p:cNvSpPr>
            <p:nvPr/>
          </p:nvSpPr>
          <p:spPr bwMode="auto">
            <a:xfrm>
              <a:off x="20" y="1043"/>
              <a:ext cx="3555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en-US" dirty="0" err="1" smtClean="0">
                  <a:latin typeface="Arial Unicode MS" pitchFamily="34" charset="-128"/>
                  <a:sym typeface="Symbol" panose="05050102010706020507" pitchFamily="18" charset="2"/>
                </a:rPr>
                <a:t>pUq</a:t>
              </a:r>
              <a:r>
                <a:rPr kumimoji="1" lang="en-US" altLang="en-US" dirty="0" smtClean="0">
                  <a:latin typeface="Arial Unicode MS" pitchFamily="34" charset="-128"/>
                  <a:sym typeface="Symbol" panose="05050102010706020507" pitchFamily="18" charset="2"/>
                </a:rPr>
                <a:t> </a:t>
              </a:r>
              <a:r>
                <a:rPr kumimoji="1" lang="ru-RU" altLang="en-US" dirty="0" smtClean="0">
                  <a:latin typeface="Arial Unicode MS" pitchFamily="34" charset="-128"/>
                  <a:sym typeface="Symbol" panose="05050102010706020507" pitchFamily="18" charset="2"/>
                </a:rPr>
                <a:t> </a:t>
              </a:r>
              <a:r>
                <a:rPr kumimoji="1" lang="ru-RU" altLang="en-US" sz="2000" dirty="0" smtClean="0">
                  <a:latin typeface="+mn-lt"/>
                  <a:sym typeface="Symbol" panose="05050102010706020507" pitchFamily="18" charset="2"/>
                </a:rPr>
                <a:t>истинно в момент </a:t>
              </a:r>
              <a:r>
                <a:rPr kumimoji="1" lang="en-US" altLang="en-US" sz="2000" dirty="0" smtClean="0">
                  <a:latin typeface="+mn-lt"/>
                  <a:sym typeface="Symbol" panose="05050102010706020507" pitchFamily="18" charset="2"/>
                </a:rPr>
                <a:t>t</a:t>
              </a:r>
              <a:r>
                <a:rPr kumimoji="1" lang="ru-RU" altLang="en-US" sz="2000" dirty="0" smtClean="0">
                  <a:latin typeface="+mn-lt"/>
                  <a:sym typeface="Symbol" panose="05050102010706020507" pitchFamily="18" charset="2"/>
                </a:rPr>
                <a:t>, если </a:t>
              </a:r>
              <a:r>
                <a:rPr kumimoji="1" lang="ru-RU" altLang="en-US" sz="2000" dirty="0" smtClean="0">
                  <a:latin typeface="Arial Unicode MS" pitchFamily="34" charset="-128"/>
                  <a:sym typeface="Symbol" panose="05050102010706020507" pitchFamily="18" charset="2"/>
                </a:rPr>
                <a:t/>
              </a:r>
              <a:br>
                <a:rPr kumimoji="1" lang="ru-RU" altLang="en-US" sz="2000" dirty="0" smtClean="0">
                  <a:latin typeface="Arial Unicode MS" pitchFamily="34" charset="-128"/>
                  <a:sym typeface="Symbol" panose="05050102010706020507" pitchFamily="18" charset="2"/>
                </a:rPr>
              </a:b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(</a:t>
              </a: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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t</a:t>
              </a: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’</a:t>
              </a:r>
              <a:r>
                <a:rPr lang="ru-RU" altLang="en-US" sz="2600" b="1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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t) t’</a:t>
              </a:r>
              <a:r>
                <a:rPr kumimoji="1" lang="ru-RU" altLang="en-US" sz="2600" b="1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</a:t>
              </a:r>
              <a:r>
                <a:rPr kumimoji="1" lang="en-US" altLang="en-US" sz="2600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 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q &amp; (</a:t>
              </a:r>
              <a:r>
                <a:rPr lang="ru-RU" altLang="en-US" sz="2600" b="1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</a:t>
              </a: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 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t</a:t>
              </a:r>
              <a:r>
                <a:rPr lang="ru-RU" altLang="en-US" sz="2600" baseline="-25000" dirty="0" smtClean="0">
                  <a:solidFill>
                    <a:schemeClr val="tx2"/>
                  </a:solidFill>
                  <a:latin typeface="Arial Unicode MS" pitchFamily="34" charset="-128"/>
                </a:rPr>
                <a:t>1</a:t>
              </a: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: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 t</a:t>
              </a:r>
              <a:r>
                <a:rPr lang="ru-RU" altLang="en-US" sz="2600" b="1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</a:t>
              </a: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 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t</a:t>
              </a:r>
              <a:r>
                <a:rPr lang="ru-RU" altLang="en-US" sz="2600" baseline="-25000" dirty="0" smtClean="0">
                  <a:solidFill>
                    <a:schemeClr val="tx2"/>
                  </a:solidFill>
                  <a:latin typeface="Arial Unicode MS" pitchFamily="34" charset="-128"/>
                </a:rPr>
                <a:t>1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&lt;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 t</a:t>
              </a:r>
              <a:r>
                <a:rPr lang="ru-RU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’ )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 t</a:t>
              </a:r>
              <a:r>
                <a:rPr lang="en-US" altLang="en-US" sz="2600" baseline="-25000" dirty="0" smtClean="0">
                  <a:solidFill>
                    <a:schemeClr val="tx2"/>
                  </a:solidFill>
                  <a:latin typeface="Arial Unicode MS" pitchFamily="34" charset="-128"/>
                </a:rPr>
                <a:t>1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 </a:t>
              </a:r>
              <a:r>
                <a:rPr kumimoji="1" lang="ru-RU" altLang="en-US" sz="2600" b="1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</a:t>
              </a:r>
              <a:r>
                <a:rPr kumimoji="1" lang="en-US" altLang="en-US" sz="2600" dirty="0" smtClean="0">
                  <a:solidFill>
                    <a:schemeClr val="tx2"/>
                  </a:solidFill>
                  <a:latin typeface="Arial Unicode MS" pitchFamily="34" charset="-128"/>
                  <a:sym typeface="Symbol" panose="05050102010706020507" pitchFamily="18" charset="2"/>
                </a:rPr>
                <a:t> </a:t>
              </a:r>
              <a:r>
                <a:rPr lang="en-US" altLang="en-US" sz="2600" dirty="0" smtClean="0">
                  <a:solidFill>
                    <a:schemeClr val="tx2"/>
                  </a:solidFill>
                  <a:latin typeface="Arial Unicode MS" pitchFamily="34" charset="-128"/>
                </a:rPr>
                <a:t>p</a:t>
              </a:r>
              <a:endParaRPr kumimoji="1" lang="en-US" altLang="en-US" sz="2600" dirty="0" smtClean="0">
                <a:solidFill>
                  <a:schemeClr val="tx2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214313" y="5500688"/>
            <a:ext cx="8761412" cy="9540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en-US" dirty="0" smtClean="0">
                <a:latin typeface="+mn-lt"/>
                <a:sym typeface="Symbol" panose="05050102010706020507" pitchFamily="18" charset="2"/>
              </a:rPr>
              <a:t>F </a:t>
            </a:r>
            <a:r>
              <a:rPr kumimoji="1" lang="ru-RU" altLang="en-US" dirty="0" smtClean="0">
                <a:latin typeface="+mn-lt"/>
                <a:sym typeface="Symbol" panose="05050102010706020507" pitchFamily="18" charset="2"/>
              </a:rPr>
              <a:t>и </a:t>
            </a:r>
            <a:r>
              <a:rPr kumimoji="1" lang="en-US" altLang="en-US" dirty="0" smtClean="0">
                <a:latin typeface="+mn-lt"/>
                <a:sym typeface="Symbol" panose="05050102010706020507" pitchFamily="18" charset="2"/>
              </a:rPr>
              <a:t>G </a:t>
            </a:r>
            <a:r>
              <a:rPr kumimoji="1" lang="ru-RU" altLang="en-US" dirty="0" smtClean="0">
                <a:latin typeface="+mn-lt"/>
                <a:sym typeface="Symbol" panose="05050102010706020507" pitchFamily="18" charset="2"/>
              </a:rPr>
              <a:t>выражаются через </a:t>
            </a:r>
            <a:r>
              <a:rPr kumimoji="1" lang="en-US" altLang="en-US" dirty="0" smtClean="0">
                <a:latin typeface="+mn-lt"/>
                <a:sym typeface="Symbol" panose="05050102010706020507" pitchFamily="18" charset="2"/>
              </a:rPr>
              <a:t>U</a:t>
            </a:r>
            <a:r>
              <a:rPr kumimoji="1" lang="ru-RU" altLang="en-US" dirty="0" smtClean="0">
                <a:latin typeface="+mn-lt"/>
                <a:sym typeface="Symbol" panose="05050102010706020507" pitchFamily="18" charset="2"/>
              </a:rPr>
              <a:t>:</a:t>
            </a:r>
            <a:r>
              <a:rPr kumimoji="1" lang="en-US" altLang="en-US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dirty="0" smtClean="0">
                <a:latin typeface="+mn-lt"/>
                <a:sym typeface="Symbol" panose="05050102010706020507" pitchFamily="18" charset="2"/>
              </a:rPr>
              <a:t>        </a:t>
            </a:r>
            <a:r>
              <a:rPr kumimoji="1" lang="en-US" altLang="en-US" sz="2800" dirty="0" err="1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Fp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true U p</a:t>
            </a: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,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  </a:t>
            </a:r>
            <a:b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</a:b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                                          </a:t>
            </a:r>
            <a:r>
              <a:rPr kumimoji="1" lang="en-US" altLang="en-US" sz="2800" dirty="0" err="1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Gp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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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F</a:t>
            </a:r>
            <a:r>
              <a:rPr kumimoji="1" lang="ru-RU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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p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42875" y="3071813"/>
            <a:ext cx="8786813" cy="1138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en-US">
                <a:solidFill>
                  <a:srgbClr val="183266"/>
                </a:solidFill>
                <a:latin typeface="Arial Unicode MS" pitchFamily="34" charset="-128"/>
                <a:sym typeface="Symbol" pitchFamily="18" charset="2"/>
              </a:rPr>
              <a:t>X (Ne</a:t>
            </a:r>
            <a:r>
              <a:rPr kumimoji="1" lang="en-US" altLang="en-US" b="1">
                <a:solidFill>
                  <a:srgbClr val="183266"/>
                </a:solidFill>
                <a:latin typeface="Arial Unicode MS" pitchFamily="34" charset="-128"/>
                <a:sym typeface="Symbol" pitchFamily="18" charset="2"/>
              </a:rPr>
              <a:t>x</a:t>
            </a:r>
            <a:r>
              <a:rPr kumimoji="1" lang="en-US" altLang="en-US">
                <a:solidFill>
                  <a:srgbClr val="183266"/>
                </a:solidFill>
                <a:latin typeface="Arial Unicode MS" pitchFamily="34" charset="-128"/>
                <a:sym typeface="Symbol" pitchFamily="18" charset="2"/>
              </a:rPr>
              <a:t>t time)</a:t>
            </a:r>
            <a:r>
              <a:rPr kumimoji="1" lang="ru-RU" altLang="en-US">
                <a:solidFill>
                  <a:srgbClr val="183266"/>
                </a:solidFill>
                <a:latin typeface="Arial Unicode MS" pitchFamily="34" charset="-128"/>
                <a:sym typeface="Symbol" pitchFamily="18" charset="2"/>
              </a:rPr>
              <a:t/>
            </a:r>
            <a:br>
              <a:rPr kumimoji="1" lang="ru-RU" altLang="en-US">
                <a:solidFill>
                  <a:srgbClr val="183266"/>
                </a:solidFill>
                <a:latin typeface="Arial Unicode MS" pitchFamily="34" charset="-128"/>
                <a:sym typeface="Symbol" pitchFamily="18" charset="2"/>
              </a:rPr>
            </a:br>
            <a:r>
              <a:rPr kumimoji="1" lang="ru-RU" altLang="en-US" sz="2000">
                <a:latin typeface="Arial" charset="0"/>
                <a:sym typeface="Symbol" pitchFamily="18" charset="2"/>
              </a:rPr>
              <a:t>Х</a:t>
            </a:r>
            <a:r>
              <a:rPr kumimoji="1" lang="en-US" altLang="en-US" sz="2000">
                <a:latin typeface="Arial" charset="0"/>
                <a:sym typeface="Symbol" pitchFamily="18" charset="2"/>
              </a:rPr>
              <a:t>p </a:t>
            </a:r>
            <a:r>
              <a:rPr kumimoji="1" lang="ru-RU" altLang="en-US" sz="2000">
                <a:latin typeface="Arial" charset="0"/>
                <a:sym typeface="Symbol" pitchFamily="18" charset="2"/>
              </a:rPr>
              <a:t>истинно в момент </a:t>
            </a:r>
            <a:r>
              <a:rPr kumimoji="1" lang="en-US" altLang="en-US" sz="2000">
                <a:latin typeface="Arial" charset="0"/>
                <a:sym typeface="Symbol" pitchFamily="18" charset="2"/>
              </a:rPr>
              <a:t>t</a:t>
            </a:r>
            <a:r>
              <a:rPr kumimoji="1" lang="ru-RU" altLang="en-US" sz="2000">
                <a:latin typeface="Arial" charset="0"/>
                <a:sym typeface="Symbol" pitchFamily="18" charset="2"/>
              </a:rPr>
              <a:t>, если </a:t>
            </a:r>
            <a:r>
              <a:rPr kumimoji="1" lang="en-US" altLang="en-US" sz="2000">
                <a:latin typeface="Arial" charset="0"/>
                <a:sym typeface="Symbol" pitchFamily="18" charset="2"/>
              </a:rPr>
              <a:t>p </a:t>
            </a:r>
            <a:r>
              <a:rPr kumimoji="1" lang="ru-RU" altLang="en-US" sz="2000">
                <a:latin typeface="Arial" charset="0"/>
                <a:sym typeface="Symbol" pitchFamily="18" charset="2"/>
              </a:rPr>
              <a:t>истинно </a:t>
            </a:r>
            <a:r>
              <a:rPr kumimoji="1" lang="ru-RU" altLang="en-US" i="1">
                <a:solidFill>
                  <a:schemeClr val="tx2"/>
                </a:solidFill>
                <a:latin typeface="Arial" charset="0"/>
                <a:sym typeface="Symbol" pitchFamily="18" charset="2"/>
              </a:rPr>
              <a:t>в следующий момент </a:t>
            </a:r>
            <a:r>
              <a:rPr kumimoji="1" lang="ru-RU" altLang="en-US" sz="2000" i="1">
                <a:solidFill>
                  <a:schemeClr val="tx2"/>
                </a:solidFill>
                <a:latin typeface="Arial" charset="0"/>
                <a:sym typeface="Symbol" pitchFamily="18" charset="2"/>
              </a:rPr>
              <a:t>времени  </a:t>
            </a:r>
            <a:r>
              <a:rPr kumimoji="1" lang="ru-RU" altLang="en-US" sz="2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(если моменты времени дискретны, то в момент </a:t>
            </a:r>
            <a:r>
              <a:rPr kumimoji="1" lang="en-US" altLang="en-US" sz="2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t+1</a:t>
            </a:r>
            <a:r>
              <a:rPr kumimoji="1" lang="ru-RU" altLang="en-US" sz="2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)</a:t>
            </a:r>
            <a:endParaRPr kumimoji="1" lang="en-US" altLang="en-US" sz="2000">
              <a:solidFill>
                <a:srgbClr val="183266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142875" y="4643438"/>
            <a:ext cx="8786813" cy="523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en-US" dirty="0">
                <a:solidFill>
                  <a:srgbClr val="FF3300"/>
                </a:solidFill>
                <a:latin typeface="+mn-lt"/>
              </a:rPr>
              <a:t>Итак, в Т</a:t>
            </a:r>
            <a:r>
              <a:rPr lang="en-US" altLang="en-US" dirty="0" err="1">
                <a:solidFill>
                  <a:srgbClr val="FF3300"/>
                </a:solidFill>
                <a:latin typeface="+mn-lt"/>
              </a:rPr>
              <a:t>ense</a:t>
            </a:r>
            <a:r>
              <a:rPr lang="en-US" altLang="en-US" dirty="0">
                <a:solidFill>
                  <a:srgbClr val="FF3300"/>
                </a:solidFill>
                <a:latin typeface="+mn-lt"/>
              </a:rPr>
              <a:t> Logic </a:t>
            </a:r>
            <a:r>
              <a:rPr lang="ru-RU" altLang="en-US" dirty="0">
                <a:solidFill>
                  <a:srgbClr val="FF3300"/>
                </a:solidFill>
                <a:latin typeface="+mn-lt"/>
              </a:rPr>
              <a:t>четыре модальности:    </a:t>
            </a: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F, </a:t>
            </a:r>
            <a:r>
              <a:rPr lang="ru-RU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G, </a:t>
            </a:r>
            <a:r>
              <a:rPr lang="ru-RU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U,</a:t>
            </a:r>
            <a:r>
              <a:rPr lang="ru-RU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X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29313" y="1000125"/>
            <a:ext cx="3214687" cy="611188"/>
            <a:chOff x="3562" y="709"/>
            <a:chExt cx="2025" cy="385"/>
          </a:xfrm>
        </p:grpSpPr>
        <p:sp>
          <p:nvSpPr>
            <p:cNvPr id="24607" name="Text Box 11"/>
            <p:cNvSpPr txBox="1">
              <a:spLocks noChangeArrowheads="1"/>
            </p:cNvSpPr>
            <p:nvPr/>
          </p:nvSpPr>
          <p:spPr bwMode="auto">
            <a:xfrm>
              <a:off x="5443" y="844"/>
              <a:ext cx="1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000">
                  <a:solidFill>
                    <a:srgbClr val="183266"/>
                  </a:solidFill>
                  <a:latin typeface="Arial Narrow" pitchFamily="34" charset="0"/>
                </a:rPr>
                <a:t>t</a:t>
              </a:r>
              <a:endParaRPr kumimoji="1" lang="ru-RU" altLang="en-US" sz="20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24608" name="Line 12"/>
            <p:cNvSpPr>
              <a:spLocks noChangeShapeType="1"/>
            </p:cNvSpPr>
            <p:nvPr/>
          </p:nvSpPr>
          <p:spPr bwMode="auto">
            <a:xfrm>
              <a:off x="3765" y="893"/>
              <a:ext cx="1728" cy="0"/>
            </a:xfrm>
            <a:prstGeom prst="line">
              <a:avLst/>
            </a:prstGeom>
            <a:noFill/>
            <a:ln w="38100">
              <a:solidFill>
                <a:srgbClr val="8AA8E4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24609" name="Text Box 13"/>
            <p:cNvSpPr txBox="1">
              <a:spLocks noChangeArrowheads="1"/>
            </p:cNvSpPr>
            <p:nvPr/>
          </p:nvSpPr>
          <p:spPr bwMode="auto">
            <a:xfrm>
              <a:off x="3562" y="709"/>
              <a:ext cx="165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800">
                  <a:solidFill>
                    <a:srgbClr val="183266"/>
                  </a:solidFill>
                  <a:latin typeface="Arial Narrow" pitchFamily="34" charset="0"/>
                </a:rPr>
                <a:t>q</a:t>
              </a:r>
              <a:endParaRPr kumimoji="1" lang="ru-RU" altLang="en-US" sz="28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4037" y="799"/>
              <a:ext cx="113" cy="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21903" name="Rectangle 15"/>
            <p:cNvSpPr>
              <a:spLocks noChangeArrowheads="1"/>
            </p:cNvSpPr>
            <p:nvPr/>
          </p:nvSpPr>
          <p:spPr bwMode="auto">
            <a:xfrm>
              <a:off x="5261" y="799"/>
              <a:ext cx="136" cy="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4468" y="799"/>
              <a:ext cx="407" cy="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962650" y="1395413"/>
            <a:ext cx="3067050" cy="523875"/>
            <a:chOff x="3583" y="958"/>
            <a:chExt cx="1932" cy="330"/>
          </a:xfrm>
        </p:grpSpPr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>
              <a:off x="3787" y="1186"/>
              <a:ext cx="1728" cy="0"/>
            </a:xfrm>
            <a:prstGeom prst="line">
              <a:avLst/>
            </a:prstGeom>
            <a:noFill/>
            <a:ln w="38100">
              <a:solidFill>
                <a:srgbClr val="8AA8E4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1907" name="Rectangle 19"/>
            <p:cNvSpPr>
              <a:spLocks noChangeArrowheads="1"/>
            </p:cNvSpPr>
            <p:nvPr/>
          </p:nvSpPr>
          <p:spPr bwMode="auto">
            <a:xfrm>
              <a:off x="3855" y="1071"/>
              <a:ext cx="522" cy="11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21908" name="Rectangle 20"/>
            <p:cNvSpPr>
              <a:spLocks noChangeArrowheads="1"/>
            </p:cNvSpPr>
            <p:nvPr/>
          </p:nvSpPr>
          <p:spPr bwMode="auto">
            <a:xfrm>
              <a:off x="5101" y="1094"/>
              <a:ext cx="206" cy="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421909" name="Rectangle 21"/>
            <p:cNvSpPr>
              <a:spLocks noChangeArrowheads="1"/>
            </p:cNvSpPr>
            <p:nvPr/>
          </p:nvSpPr>
          <p:spPr bwMode="auto">
            <a:xfrm>
              <a:off x="4808" y="1072"/>
              <a:ext cx="181" cy="11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4606" name="Text Box 22"/>
            <p:cNvSpPr txBox="1">
              <a:spLocks noChangeArrowheads="1"/>
            </p:cNvSpPr>
            <p:nvPr/>
          </p:nvSpPr>
          <p:spPr bwMode="auto">
            <a:xfrm>
              <a:off x="3583" y="958"/>
              <a:ext cx="144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800">
                  <a:solidFill>
                    <a:srgbClr val="183266"/>
                  </a:solidFill>
                  <a:latin typeface="Arial Narrow" pitchFamily="34" charset="0"/>
                </a:rPr>
                <a:t>p</a:t>
              </a:r>
              <a:endParaRPr kumimoji="1" lang="ru-RU" altLang="en-US" sz="28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429250" y="1000125"/>
            <a:ext cx="3602038" cy="1690688"/>
            <a:chOff x="3247" y="709"/>
            <a:chExt cx="2269" cy="1065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247" y="1339"/>
              <a:ext cx="2269" cy="291"/>
              <a:chOff x="3247" y="1339"/>
              <a:chExt cx="2269" cy="291"/>
            </a:xfrm>
          </p:grpSpPr>
          <p:sp>
            <p:nvSpPr>
              <p:cNvPr id="421913" name="Text Box 25"/>
              <p:cNvSpPr txBox="1">
                <a:spLocks noChangeArrowheads="1"/>
              </p:cNvSpPr>
              <p:nvPr/>
            </p:nvSpPr>
            <p:spPr bwMode="auto">
              <a:xfrm>
                <a:off x="3247" y="1339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p U q</a:t>
                </a:r>
              </a:p>
            </p:txBody>
          </p:sp>
          <p:sp>
            <p:nvSpPr>
              <p:cNvPr id="24598" name="Line 26"/>
              <p:cNvSpPr>
                <a:spLocks noChangeShapeType="1"/>
              </p:cNvSpPr>
              <p:nvPr/>
            </p:nvSpPr>
            <p:spPr bwMode="auto">
              <a:xfrm>
                <a:off x="3788" y="1520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1915" name="Rectangle 27"/>
              <p:cNvSpPr>
                <a:spLocks noChangeArrowheads="1"/>
              </p:cNvSpPr>
              <p:nvPr/>
            </p:nvSpPr>
            <p:spPr bwMode="auto">
              <a:xfrm>
                <a:off x="3855" y="1412"/>
                <a:ext cx="295" cy="112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5103" y="1412"/>
                <a:ext cx="294" cy="10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421917" name="Rectangle 29"/>
              <p:cNvSpPr>
                <a:spLocks noChangeArrowheads="1"/>
              </p:cNvSpPr>
              <p:nvPr/>
            </p:nvSpPr>
            <p:spPr bwMode="auto">
              <a:xfrm>
                <a:off x="4468" y="1412"/>
                <a:ext cx="408" cy="106"/>
              </a:xfrm>
              <a:prstGeom prst="rect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24591" name="Line 30"/>
            <p:cNvSpPr>
              <a:spLocks noChangeShapeType="1"/>
            </p:cNvSpPr>
            <p:nvPr/>
          </p:nvSpPr>
          <p:spPr bwMode="auto">
            <a:xfrm>
              <a:off x="3855" y="731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>
              <a:off x="4150" y="709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93" name="Line 32"/>
            <p:cNvSpPr>
              <a:spLocks noChangeShapeType="1"/>
            </p:cNvSpPr>
            <p:nvPr/>
          </p:nvSpPr>
          <p:spPr bwMode="auto">
            <a:xfrm>
              <a:off x="4468" y="709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94" name="Line 33"/>
            <p:cNvSpPr>
              <a:spLocks noChangeShapeType="1"/>
            </p:cNvSpPr>
            <p:nvPr/>
          </p:nvSpPr>
          <p:spPr bwMode="auto">
            <a:xfrm>
              <a:off x="4876" y="709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95" name="Line 34"/>
            <p:cNvSpPr>
              <a:spLocks noChangeShapeType="1"/>
            </p:cNvSpPr>
            <p:nvPr/>
          </p:nvSpPr>
          <p:spPr bwMode="auto">
            <a:xfrm>
              <a:off x="5103" y="709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596" name="Line 35"/>
            <p:cNvSpPr>
              <a:spLocks noChangeShapeType="1"/>
            </p:cNvSpPr>
            <p:nvPr/>
          </p:nvSpPr>
          <p:spPr bwMode="auto">
            <a:xfrm>
              <a:off x="5397" y="709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4588" name="Line 66"/>
          <p:cNvSpPr>
            <a:spLocks noChangeShapeType="1"/>
          </p:cNvSpPr>
          <p:nvPr/>
        </p:nvSpPr>
        <p:spPr bwMode="auto">
          <a:xfrm>
            <a:off x="0" y="2786063"/>
            <a:ext cx="9144000" cy="46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9" name="Line 66"/>
          <p:cNvSpPr>
            <a:spLocks noChangeShapeType="1"/>
          </p:cNvSpPr>
          <p:nvPr/>
        </p:nvSpPr>
        <p:spPr bwMode="auto">
          <a:xfrm>
            <a:off x="0" y="4286250"/>
            <a:ext cx="9144000" cy="46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 animBg="1"/>
      <p:bldP spid="421895" grpId="0"/>
      <p:bldP spid="421896" grpId="0" animBg="1"/>
      <p:bldP spid="194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 bwMode="auto">
          <a:xfrm>
            <a:off x="71438" y="5286375"/>
            <a:ext cx="6357937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714375" y="2428875"/>
            <a:ext cx="56435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2560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256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E0E373-3E01-4481-8B9D-3B61B6FD13A8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812088" cy="768350"/>
          </a:xfrm>
        </p:spPr>
        <p:txBody>
          <a:bodyPr/>
          <a:lstStyle/>
          <a:p>
            <a:pPr eaLnBrk="1" hangingPunct="1"/>
            <a:r>
              <a:rPr lang="ru-RU" altLang="en-US" smtClean="0">
                <a:solidFill>
                  <a:srgbClr val="3366CC"/>
                </a:solidFill>
              </a:rPr>
              <a:t>Логика предикатов и </a:t>
            </a:r>
            <a:r>
              <a:rPr lang="en-US" altLang="en-US" smtClean="0">
                <a:solidFill>
                  <a:srgbClr val="3366CC"/>
                </a:solidFill>
              </a:rPr>
              <a:t>Tense Logic</a:t>
            </a:r>
            <a:endParaRPr lang="ru-RU" altLang="en-US" smtClean="0">
              <a:solidFill>
                <a:srgbClr val="3366CC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1196975"/>
            <a:ext cx="8591550" cy="179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Если сообщение </a:t>
            </a:r>
            <a:r>
              <a:rPr lang="en-US" alt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поступило на вход в канал, то когда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ru-RU" altLang="en-US" sz="20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нибудь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в будущем </a:t>
            </a:r>
            <a:r>
              <a:rPr lang="en-US" alt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ru-RU" alt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появится на выходе</a:t>
            </a:r>
            <a:endParaRPr lang="ru-RU" alt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rgbClr val="183266"/>
                </a:solidFill>
                <a:latin typeface="Arial" pitchFamily="34" charset="0"/>
              </a:rPr>
              <a:t>      </a:t>
            </a:r>
            <a:r>
              <a:rPr lang="ru-RU" altLang="en-US" dirty="0">
                <a:latin typeface="Arial" pitchFamily="34" charset="0"/>
              </a:rPr>
              <a:t>(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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 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 0</a:t>
            </a:r>
            <a:r>
              <a:rPr lang="ru-RU" altLang="en-US" dirty="0">
                <a:latin typeface="Arial" pitchFamily="34" charset="0"/>
              </a:rPr>
              <a:t>) [</a:t>
            </a:r>
            <a:r>
              <a:rPr lang="ru-RU" altLang="en-US" i="1" dirty="0" err="1">
                <a:latin typeface="Arial" pitchFamily="34" charset="0"/>
              </a:rPr>
              <a:t>НаВходе</a:t>
            </a:r>
            <a:r>
              <a:rPr lang="ru-RU" altLang="en-US" dirty="0">
                <a:latin typeface="Arial" pitchFamily="34" charset="0"/>
              </a:rPr>
              <a:t>(</a:t>
            </a:r>
            <a:r>
              <a:rPr lang="en-US" altLang="en-US" b="1" i="1" dirty="0">
                <a:latin typeface="Arial" pitchFamily="34" charset="0"/>
              </a:rPr>
              <a:t>m</a:t>
            </a:r>
            <a:r>
              <a:rPr lang="ru-RU" altLang="en-US" dirty="0">
                <a:latin typeface="Arial" pitchFamily="34" charset="0"/>
              </a:rPr>
              <a:t>, 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) 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</a:t>
            </a:r>
            <a:r>
              <a:rPr lang="ru-RU" altLang="en-US" dirty="0">
                <a:latin typeface="Arial" pitchFamily="34" charset="0"/>
              </a:rPr>
              <a:t> (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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’&gt;</a:t>
            </a:r>
            <a:r>
              <a:rPr lang="en-US" altLang="en-US" dirty="0">
                <a:latin typeface="Arial" pitchFamily="34" charset="0"/>
              </a:rPr>
              <a:t>t</a:t>
            </a:r>
            <a:r>
              <a:rPr lang="ru-RU" altLang="en-US" dirty="0">
                <a:latin typeface="Arial" pitchFamily="34" charset="0"/>
              </a:rPr>
              <a:t>) [</a:t>
            </a:r>
            <a:r>
              <a:rPr lang="ru-RU" altLang="en-US" i="1" dirty="0" err="1">
                <a:latin typeface="Arial" pitchFamily="34" charset="0"/>
              </a:rPr>
              <a:t>НаВыходе</a:t>
            </a:r>
            <a:r>
              <a:rPr lang="ru-RU" altLang="en-US" i="1" dirty="0">
                <a:latin typeface="Arial" pitchFamily="34" charset="0"/>
              </a:rPr>
              <a:t>(</a:t>
            </a:r>
            <a:r>
              <a:rPr lang="en-US" altLang="en-US" b="1" i="1" dirty="0">
                <a:latin typeface="Arial" pitchFamily="34" charset="0"/>
              </a:rPr>
              <a:t>m</a:t>
            </a:r>
            <a:r>
              <a:rPr lang="ru-RU" altLang="en-US" dirty="0">
                <a:latin typeface="Arial" pitchFamily="34" charset="0"/>
              </a:rPr>
              <a:t>, </a:t>
            </a:r>
            <a:r>
              <a:rPr lang="en-US" altLang="en-US" dirty="0">
                <a:latin typeface="Arial" pitchFamily="34" charset="0"/>
              </a:rPr>
              <a:t>t’)] ]</a:t>
            </a:r>
            <a:endParaRPr lang="ru-RU" altLang="en-US" dirty="0">
              <a:latin typeface="Arial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b="1" dirty="0">
                <a:latin typeface="Arial" pitchFamily="34" charset="0"/>
              </a:rPr>
              <a:t>G</a:t>
            </a:r>
            <a:r>
              <a:rPr lang="en-US" altLang="en-US" dirty="0">
                <a:latin typeface="Arial" pitchFamily="34" charset="0"/>
              </a:rPr>
              <a:t>[ </a:t>
            </a:r>
            <a:r>
              <a:rPr lang="ru-RU" altLang="en-US" i="1" dirty="0" err="1">
                <a:latin typeface="Arial" pitchFamily="34" charset="0"/>
              </a:rPr>
              <a:t>НаВходе</a:t>
            </a:r>
            <a:r>
              <a:rPr lang="ru-RU" altLang="en-US" dirty="0">
                <a:latin typeface="Arial" pitchFamily="34" charset="0"/>
              </a:rPr>
              <a:t>( </a:t>
            </a:r>
            <a:r>
              <a:rPr lang="en-US" altLang="en-US" i="1" dirty="0">
                <a:latin typeface="Arial" pitchFamily="34" charset="0"/>
              </a:rPr>
              <a:t>m</a:t>
            </a:r>
            <a:r>
              <a:rPr lang="ru-RU" altLang="en-US" i="1" dirty="0">
                <a:latin typeface="Arial" pitchFamily="34" charset="0"/>
              </a:rPr>
              <a:t> </a:t>
            </a:r>
            <a:r>
              <a:rPr lang="ru-RU" altLang="en-US" dirty="0">
                <a:latin typeface="Arial" pitchFamily="34" charset="0"/>
              </a:rPr>
              <a:t>) 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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dirty="0">
                <a:latin typeface="Arial" pitchFamily="34" charset="0"/>
                <a:sym typeface="Symbol" pitchFamily="18" charset="2"/>
              </a:rPr>
              <a:t>XF</a:t>
            </a:r>
            <a:r>
              <a:rPr lang="ru-RU" altLang="en-US" i="1" dirty="0" err="1">
                <a:latin typeface="Arial" pitchFamily="34" charset="0"/>
              </a:rPr>
              <a:t>НаВыходе</a:t>
            </a:r>
            <a:r>
              <a:rPr lang="ru-RU" altLang="en-US" i="1" dirty="0">
                <a:latin typeface="Arial" pitchFamily="34" charset="0"/>
              </a:rPr>
              <a:t>( </a:t>
            </a:r>
            <a:r>
              <a:rPr lang="en-US" altLang="en-US" i="1" dirty="0">
                <a:latin typeface="Arial" pitchFamily="34" charset="0"/>
              </a:rPr>
              <a:t>m</a:t>
            </a:r>
            <a:r>
              <a:rPr lang="ru-RU" altLang="en-US" i="1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)</a:t>
            </a:r>
            <a:r>
              <a:rPr lang="ru-RU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]</a:t>
            </a:r>
            <a:endParaRPr lang="ru-RU" altLang="en-US" dirty="0">
              <a:latin typeface="Arial" pitchFamily="34" charset="0"/>
            </a:endParaRP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0" y="3141663"/>
            <a:ext cx="9144000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Лифт никогда не пройдет мимо этажа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от которого поступил еще не удовлетворенный запрос</a:t>
            </a:r>
            <a:r>
              <a:rPr lang="ru-RU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endParaRPr lang="en-US" altLang="en-US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ru-RU" altLang="en-US" sz="2000" dirty="0">
                <a:latin typeface="+mn-lt"/>
              </a:rPr>
              <a:t>Пусть П(</a:t>
            </a:r>
            <a:r>
              <a:rPr lang="en-US" altLang="en-US" sz="2000" dirty="0" err="1">
                <a:latin typeface="+mn-lt"/>
              </a:rPr>
              <a:t>t,n</a:t>
            </a:r>
            <a:r>
              <a:rPr lang="en-US" altLang="en-US" sz="2000" dirty="0">
                <a:latin typeface="+mn-lt"/>
              </a:rPr>
              <a:t>)</a:t>
            </a:r>
            <a:r>
              <a:rPr lang="ru-RU" altLang="en-US" sz="2000" dirty="0">
                <a:latin typeface="+mn-lt"/>
              </a:rPr>
              <a:t>: – позиция лифта в момент </a:t>
            </a:r>
            <a:r>
              <a:rPr lang="en-US" altLang="en-US" sz="2000" dirty="0">
                <a:latin typeface="+mn-lt"/>
              </a:rPr>
              <a:t>t </a:t>
            </a:r>
            <a:r>
              <a:rPr lang="ru-RU" altLang="en-US" sz="2000" dirty="0">
                <a:latin typeface="+mn-lt"/>
              </a:rPr>
              <a:t>равна </a:t>
            </a:r>
            <a:r>
              <a:rPr lang="en-US" altLang="en-US" sz="2000" dirty="0">
                <a:latin typeface="+mn-lt"/>
              </a:rPr>
              <a:t>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altLang="en-US" dirty="0">
                <a:latin typeface="+mn-lt"/>
              </a:rPr>
              <a:t>(</a:t>
            </a:r>
            <a:r>
              <a:rPr lang="ru-RU" altLang="en-US" b="1" dirty="0">
                <a:latin typeface="+mn-lt"/>
                <a:sym typeface="Symbol" pitchFamily="18" charset="2"/>
              </a:rPr>
              <a:t></a:t>
            </a:r>
            <a:r>
              <a:rPr lang="en-US" altLang="en-US" dirty="0">
                <a:latin typeface="+mn-lt"/>
              </a:rPr>
              <a:t>t</a:t>
            </a:r>
            <a:r>
              <a:rPr lang="ru-RU" altLang="en-US" dirty="0">
                <a:latin typeface="+mn-lt"/>
                <a:sym typeface="Symbol" pitchFamily="18" charset="2"/>
              </a:rPr>
              <a:t>0</a:t>
            </a:r>
            <a:r>
              <a:rPr lang="ru-RU" altLang="en-US" dirty="0">
                <a:latin typeface="+mn-lt"/>
              </a:rPr>
              <a:t>)</a:t>
            </a:r>
            <a:r>
              <a:rPr lang="en-US" altLang="en-US" dirty="0">
                <a:latin typeface="+mn-lt"/>
              </a:rPr>
              <a:t> </a:t>
            </a:r>
            <a:r>
              <a:rPr lang="ru-RU" altLang="en-US" dirty="0">
                <a:latin typeface="+mn-lt"/>
              </a:rPr>
              <a:t/>
            </a:r>
            <a:br>
              <a:rPr lang="ru-RU" altLang="en-US" dirty="0">
                <a:latin typeface="+mn-lt"/>
              </a:rPr>
            </a:br>
            <a:r>
              <a:rPr lang="ru-RU" altLang="en-US" i="1" dirty="0">
                <a:latin typeface="+mn-lt"/>
              </a:rPr>
              <a:t>Запрос</a:t>
            </a:r>
            <a:r>
              <a:rPr lang="ru-RU" altLang="en-US" dirty="0">
                <a:latin typeface="+mn-lt"/>
              </a:rPr>
              <a:t>(</a:t>
            </a:r>
            <a:r>
              <a:rPr lang="en-US" altLang="en-US" dirty="0">
                <a:latin typeface="+mn-lt"/>
              </a:rPr>
              <a:t>t</a:t>
            </a:r>
            <a:r>
              <a:rPr lang="ru-RU" altLang="en-US" dirty="0">
                <a:latin typeface="+mn-lt"/>
              </a:rPr>
              <a:t>,</a:t>
            </a:r>
            <a:r>
              <a:rPr lang="en-US" altLang="en-US" dirty="0">
                <a:latin typeface="+mn-lt"/>
              </a:rPr>
              <a:t>n</a:t>
            </a:r>
            <a:r>
              <a:rPr lang="ru-RU" altLang="en-US" dirty="0">
                <a:latin typeface="+mn-lt"/>
              </a:rPr>
              <a:t>) </a:t>
            </a:r>
            <a:r>
              <a:rPr lang="en-US" altLang="en-US" sz="2000" dirty="0">
                <a:latin typeface="+mn-lt"/>
                <a:sym typeface="Symbol" pitchFamily="18" charset="2"/>
              </a:rPr>
              <a:t>&amp;</a:t>
            </a:r>
            <a:r>
              <a:rPr lang="ru-RU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b="1" dirty="0">
                <a:latin typeface="+mn-lt"/>
                <a:sym typeface="Symbol" pitchFamily="18" charset="2"/>
              </a:rPr>
              <a:t></a:t>
            </a:r>
            <a:r>
              <a:rPr lang="ru-RU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dirty="0">
                <a:latin typeface="+mn-lt"/>
              </a:rPr>
              <a:t>t’</a:t>
            </a:r>
            <a:r>
              <a:rPr lang="ru-RU" altLang="en-US" sz="20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 t’ &gt;t</a:t>
            </a:r>
            <a:r>
              <a:rPr lang="ru-RU" altLang="en-US" sz="2000" dirty="0">
                <a:latin typeface="+mn-lt"/>
              </a:rPr>
              <a:t>) (</a:t>
            </a:r>
            <a:r>
              <a:rPr lang="ru-RU" altLang="en-US" b="1" dirty="0">
                <a:latin typeface="+mn-lt"/>
                <a:sym typeface="Symbol" pitchFamily="18" charset="2"/>
              </a:rPr>
              <a:t></a:t>
            </a:r>
            <a:r>
              <a:rPr lang="ru-RU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dirty="0">
                <a:latin typeface="+mn-lt"/>
              </a:rPr>
              <a:t>t”</a:t>
            </a:r>
            <a:r>
              <a:rPr lang="ru-RU" altLang="en-US" sz="20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 t</a:t>
            </a:r>
            <a:r>
              <a:rPr lang="ru-RU" altLang="en-US" sz="2000" dirty="0">
                <a:latin typeface="+mn-lt"/>
                <a:sym typeface="Symbol" pitchFamily="18" charset="2"/>
              </a:rPr>
              <a:t></a:t>
            </a:r>
            <a:r>
              <a:rPr lang="ru-RU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t”&lt;</a:t>
            </a:r>
            <a:r>
              <a:rPr lang="ru-RU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dirty="0">
                <a:latin typeface="+mn-lt"/>
              </a:rPr>
              <a:t>t</a:t>
            </a:r>
            <a:r>
              <a:rPr lang="ru-RU" altLang="en-US" sz="2000" dirty="0">
                <a:latin typeface="+mn-lt"/>
              </a:rPr>
              <a:t>’) </a:t>
            </a:r>
            <a:r>
              <a:rPr lang="ru-RU" altLang="en-US" b="1" dirty="0">
                <a:latin typeface="+mn-lt"/>
                <a:sym typeface="Symbol" pitchFamily="18" charset="2"/>
              </a:rPr>
              <a:t></a:t>
            </a:r>
            <a:r>
              <a:rPr lang="ru-RU" altLang="en-US" i="1" dirty="0">
                <a:latin typeface="+mn-lt"/>
              </a:rPr>
              <a:t>Обслужен</a:t>
            </a:r>
            <a:r>
              <a:rPr lang="ru-RU" altLang="en-US" sz="2000" dirty="0">
                <a:latin typeface="+mn-lt"/>
              </a:rPr>
              <a:t>(</a:t>
            </a:r>
            <a:r>
              <a:rPr lang="en-US" altLang="en-US" sz="2000" dirty="0">
                <a:latin typeface="+mn-lt"/>
              </a:rPr>
              <a:t>t”</a:t>
            </a:r>
            <a:r>
              <a:rPr lang="ru-RU" altLang="en-US" sz="2000" dirty="0">
                <a:latin typeface="+mn-lt"/>
              </a:rPr>
              <a:t>,</a:t>
            </a:r>
            <a:r>
              <a:rPr lang="ru-RU" altLang="en-US" sz="2000" baseline="-25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n)</a:t>
            </a:r>
            <a:r>
              <a:rPr lang="ru-RU" altLang="en-US" sz="2000" dirty="0">
                <a:latin typeface="+mn-lt"/>
              </a:rPr>
              <a:t> </a:t>
            </a:r>
            <a:r>
              <a:rPr lang="ru-RU" altLang="en-US" sz="2000" dirty="0">
                <a:latin typeface="+mn-lt"/>
                <a:sym typeface="Symbol" pitchFamily="18" charset="2"/>
              </a:rPr>
              <a:t> </a:t>
            </a:r>
            <a:r>
              <a:rPr lang="ru-RU" altLang="en-US" b="1" dirty="0">
                <a:latin typeface="+mn-lt"/>
                <a:sym typeface="Symbol" pitchFamily="18" charset="2"/>
              </a:rPr>
              <a:t></a:t>
            </a:r>
            <a:r>
              <a:rPr lang="ru-RU" altLang="en-US" dirty="0">
                <a:latin typeface="+mn-lt"/>
              </a:rPr>
              <a:t>П</a:t>
            </a:r>
            <a:r>
              <a:rPr lang="en-US" altLang="en-US" dirty="0">
                <a:latin typeface="+mn-lt"/>
              </a:rPr>
              <a:t>(t”, n) </a:t>
            </a: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en-US" dirty="0">
                <a:latin typeface="+mn-lt"/>
              </a:rPr>
              <a:t>G</a:t>
            </a:r>
            <a:r>
              <a:rPr lang="ru-RU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[</a:t>
            </a:r>
            <a:r>
              <a:rPr lang="ru-RU" altLang="en-US" dirty="0">
                <a:latin typeface="+mn-lt"/>
              </a:rPr>
              <a:t> </a:t>
            </a:r>
            <a:r>
              <a:rPr lang="ru-RU" altLang="en-US" i="1" dirty="0">
                <a:latin typeface="+mn-lt"/>
              </a:rPr>
              <a:t>Запрос</a:t>
            </a:r>
            <a:r>
              <a:rPr lang="ru-RU" altLang="en-US" dirty="0">
                <a:latin typeface="+mn-lt"/>
              </a:rPr>
              <a:t>( </a:t>
            </a:r>
            <a:r>
              <a:rPr lang="en-US" altLang="en-US" dirty="0">
                <a:latin typeface="+mn-lt"/>
              </a:rPr>
              <a:t>n</a:t>
            </a:r>
            <a:r>
              <a:rPr lang="ru-RU" altLang="en-US" dirty="0">
                <a:latin typeface="+mn-lt"/>
              </a:rPr>
              <a:t> ) </a:t>
            </a:r>
            <a:r>
              <a:rPr lang="ru-RU" altLang="en-US" dirty="0">
                <a:latin typeface="+mn-lt"/>
                <a:sym typeface="Symbol" pitchFamily="18" charset="2"/>
              </a:rPr>
              <a:t></a:t>
            </a:r>
            <a:r>
              <a:rPr lang="en-US" altLang="en-US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800" b="1" dirty="0">
                <a:latin typeface="+mn-lt"/>
                <a:sym typeface="Symbol" pitchFamily="18" charset="2"/>
              </a:rPr>
              <a:t></a:t>
            </a:r>
            <a:r>
              <a:rPr lang="en-US" altLang="en-US" dirty="0">
                <a:latin typeface="+mn-lt"/>
                <a:sym typeface="Symbol" pitchFamily="18" charset="2"/>
              </a:rPr>
              <a:t> </a:t>
            </a:r>
            <a:r>
              <a:rPr lang="ru-RU" altLang="en-US" dirty="0">
                <a:latin typeface="+mn-lt"/>
                <a:sym typeface="Symbol" pitchFamily="18" charset="2"/>
              </a:rPr>
              <a:t>П(</a:t>
            </a:r>
            <a:r>
              <a:rPr lang="en-US" altLang="en-US" dirty="0">
                <a:latin typeface="+mn-lt"/>
                <a:sym typeface="Symbol" pitchFamily="18" charset="2"/>
              </a:rPr>
              <a:t>n) U </a:t>
            </a:r>
            <a:r>
              <a:rPr lang="ru-RU" altLang="en-US" i="1" dirty="0">
                <a:latin typeface="+mn-lt"/>
              </a:rPr>
              <a:t>Обслужен</a:t>
            </a:r>
            <a:r>
              <a:rPr lang="ru-RU" altLang="en-US" dirty="0">
                <a:latin typeface="+mn-lt"/>
              </a:rPr>
              <a:t>( </a:t>
            </a:r>
            <a:r>
              <a:rPr lang="en-US" altLang="en-US" dirty="0">
                <a:latin typeface="+mn-lt"/>
              </a:rPr>
              <a:t>n</a:t>
            </a:r>
            <a:r>
              <a:rPr lang="ru-RU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) ]</a:t>
            </a:r>
            <a:endParaRPr lang="ru-RU" altLang="en-US" dirty="0">
              <a:latin typeface="+mn-lt"/>
            </a:endParaRP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142875" y="5929313"/>
            <a:ext cx="9001125" cy="4619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ru-RU" altLang="en-US" dirty="0">
                <a:solidFill>
                  <a:srgbClr val="FF0000"/>
                </a:solidFill>
                <a:latin typeface="+mn-lt"/>
              </a:rPr>
              <a:t>Спецификация требований в </a:t>
            </a:r>
            <a:r>
              <a:rPr kumimoji="1" lang="en-US" altLang="en-US" dirty="0">
                <a:solidFill>
                  <a:srgbClr val="FF0000"/>
                </a:solidFill>
                <a:latin typeface="+mn-lt"/>
              </a:rPr>
              <a:t>TL </a:t>
            </a:r>
            <a:r>
              <a:rPr kumimoji="1" lang="ru-RU" altLang="en-US" dirty="0">
                <a:solidFill>
                  <a:srgbClr val="FF0000"/>
                </a:solidFill>
                <a:latin typeface="+mn-lt"/>
              </a:rPr>
              <a:t>– ясная, четкая, компактная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92725" y="3644900"/>
            <a:ext cx="3382963" cy="473075"/>
            <a:chOff x="3334" y="1811"/>
            <a:chExt cx="2131" cy="298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334" y="1811"/>
              <a:ext cx="2131" cy="91"/>
              <a:chOff x="3334" y="1811"/>
              <a:chExt cx="2131" cy="91"/>
            </a:xfrm>
          </p:grpSpPr>
          <p:sp>
            <p:nvSpPr>
              <p:cNvPr id="25617" name="Line 9"/>
              <p:cNvSpPr>
                <a:spLocks noChangeShapeType="1"/>
              </p:cNvSpPr>
              <p:nvPr/>
            </p:nvSpPr>
            <p:spPr bwMode="auto">
              <a:xfrm>
                <a:off x="3334" y="1842"/>
                <a:ext cx="21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618" name="Oval 10"/>
              <p:cNvSpPr>
                <a:spLocks noChangeArrowheads="1"/>
              </p:cNvSpPr>
              <p:nvPr/>
            </p:nvSpPr>
            <p:spPr bwMode="auto">
              <a:xfrm>
                <a:off x="3560" y="1811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619" name="Oval 11"/>
              <p:cNvSpPr>
                <a:spLocks noChangeArrowheads="1"/>
              </p:cNvSpPr>
              <p:nvPr/>
            </p:nvSpPr>
            <p:spPr bwMode="auto">
              <a:xfrm>
                <a:off x="4150" y="1811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25620" name="Oval 12"/>
              <p:cNvSpPr>
                <a:spLocks noChangeArrowheads="1"/>
              </p:cNvSpPr>
              <p:nvPr/>
            </p:nvSpPr>
            <p:spPr bwMode="auto">
              <a:xfrm>
                <a:off x="4921" y="1811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515" y="1857"/>
              <a:ext cx="318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charset="0"/>
                </a:rPr>
                <a:t>t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4921" y="1857"/>
              <a:ext cx="318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charset="0"/>
                </a:rPr>
                <a:t>t’</a:t>
              </a:r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4150" y="1842"/>
              <a:ext cx="318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Arial" charset="0"/>
                </a:rPr>
                <a:t>t”</a:t>
              </a:r>
            </a:p>
          </p:txBody>
        </p:sp>
      </p:grpSp>
      <p:sp>
        <p:nvSpPr>
          <p:cNvPr id="20492" name="Line 66"/>
          <p:cNvSpPr>
            <a:spLocks noChangeShapeType="1"/>
          </p:cNvSpPr>
          <p:nvPr/>
        </p:nvSpPr>
        <p:spPr bwMode="auto">
          <a:xfrm>
            <a:off x="0" y="3000375"/>
            <a:ext cx="9144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372740" grpId="0" autoUpdateAnimBg="0"/>
      <p:bldP spid="372740" grpId="1" build="allAtOnce"/>
      <p:bldP spid="372741" grpId="0" animBg="1"/>
      <p:bldP spid="204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2133600"/>
            <a:ext cx="6807200" cy="863600"/>
          </a:xfrm>
        </p:spPr>
        <p:txBody>
          <a:bodyPr lIns="92075" tIns="46038" rIns="92075" bIns="46038"/>
          <a:lstStyle/>
          <a:p>
            <a:pPr algn="ctr"/>
            <a:r>
              <a:rPr lang="ru-RU" altLang="en-US" sz="4400" smtClean="0">
                <a:solidFill>
                  <a:schemeClr val="folHlink"/>
                </a:solidFill>
              </a:rPr>
              <a:t>Семинар 10 </a:t>
            </a:r>
            <a:endParaRPr lang="en-GB" altLang="en-US" sz="4000" dirty="0" smtClean="0">
              <a:solidFill>
                <a:srgbClr val="FF0066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50825" y="4149725"/>
            <a:ext cx="87137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endParaRPr lang="en-US" altLang="en-US" sz="1800">
              <a:latin typeface="Arial" charset="0"/>
            </a:endParaRPr>
          </a:p>
          <a:p>
            <a:pPr algn="l"/>
            <a:endParaRPr lang="en-US" altLang="en-US" sz="1800">
              <a:latin typeface="Arial" charset="0"/>
            </a:endParaRPr>
          </a:p>
          <a:p>
            <a:pPr algn="l"/>
            <a:endParaRPr lang="en-US" altLang="en-US" sz="180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8" y="3519488"/>
            <a:ext cx="766127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rPr>
              <a:t>Темпоральные</a:t>
            </a:r>
            <a:r>
              <a:rPr lang="ru-RU" alt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rPr>
              <a:t> логики</a:t>
            </a:r>
            <a:endParaRPr lang="en-US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20B0504020000000003" pitchFamily="34" charset="0"/>
              <a:ea typeface="PMingLiU-ExtB" panose="02020500000000000000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662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2662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3EBCA1-BD02-422E-A5FE-FD19EECCAC48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04800"/>
            <a:ext cx="7705725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Linear Temporal Logic (LTL)</a:t>
            </a:r>
            <a:endParaRPr lang="ru-RU" altLang="en-US" smtClean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286000"/>
            <a:ext cx="8893175" cy="185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folHlink"/>
                </a:solidFill>
              </a:rPr>
              <a:t>C</a:t>
            </a:r>
            <a:r>
              <a:rPr lang="ru-RU" altLang="en-US" dirty="0" err="1" smtClean="0">
                <a:solidFill>
                  <a:schemeClr val="folHlink"/>
                </a:solidFill>
              </a:rPr>
              <a:t>интаксис</a:t>
            </a:r>
            <a:r>
              <a:rPr lang="ru-RU" altLang="en-US" dirty="0" smtClean="0">
                <a:solidFill>
                  <a:schemeClr val="folHlink"/>
                </a:solidFill>
              </a:rPr>
              <a:t> </a:t>
            </a:r>
            <a:r>
              <a:rPr lang="en-US" altLang="en-US" dirty="0" smtClean="0">
                <a:solidFill>
                  <a:schemeClr val="folHlink"/>
                </a:solidFill>
              </a:rPr>
              <a:t>LTL</a:t>
            </a:r>
            <a:r>
              <a:rPr lang="ru-RU" altLang="en-US" dirty="0" smtClean="0">
                <a:solidFill>
                  <a:schemeClr val="folHlink"/>
                </a:solidFill>
              </a:rPr>
              <a:t> задается </a:t>
            </a:r>
            <a:r>
              <a:rPr lang="ru-RU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грамматикой</a:t>
            </a:r>
            <a:r>
              <a:rPr lang="ru-RU" altLang="en-US" dirty="0" smtClean="0">
                <a:solidFill>
                  <a:schemeClr val="folHlink"/>
                </a:solidFill>
              </a:rPr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ru-RU" altLang="en-US" sz="2400" dirty="0" smtClean="0">
                <a:solidFill>
                  <a:schemeClr val="folHlink"/>
                </a:solidFill>
              </a:rPr>
              <a:t>Формула</a:t>
            </a:r>
            <a:r>
              <a:rPr lang="ru-RU" altLang="en-US" sz="2400" i="1" dirty="0" smtClean="0"/>
              <a:t> </a:t>
            </a:r>
            <a:r>
              <a:rPr lang="en-US" altLang="en-US" sz="2400" i="1" dirty="0" smtClean="0"/>
              <a:t>   </a:t>
            </a:r>
            <a:r>
              <a:rPr kumimoji="1" lang="ru-RU" altLang="en-US" sz="2400" dirty="0" smtClean="0">
                <a:sym typeface="Symbol" pitchFamily="18" charset="2"/>
              </a:rPr>
              <a:t></a:t>
            </a:r>
            <a:r>
              <a:rPr lang="ru-RU" altLang="en-US" sz="2400" i="1" dirty="0" smtClean="0"/>
              <a:t> </a:t>
            </a:r>
            <a:r>
              <a:rPr lang="en-US" altLang="en-US" sz="2400" i="1" dirty="0" smtClean="0"/>
              <a:t>   </a:t>
            </a:r>
            <a:r>
              <a:rPr lang="en-US" altLang="en-US" sz="2400" dirty="0" smtClean="0"/>
              <a:t>LTL</a:t>
            </a:r>
            <a:r>
              <a:rPr lang="en-US" altLang="en-US" sz="2400" i="1" dirty="0" smtClean="0"/>
              <a:t>  </a:t>
            </a:r>
            <a:r>
              <a:rPr lang="ru-RU" altLang="en-US" sz="2400" dirty="0" smtClean="0"/>
              <a:t>это :</a:t>
            </a:r>
            <a:endParaRPr lang="ru-RU" altLang="en-US" sz="2000" dirty="0" smtClean="0"/>
          </a:p>
          <a:p>
            <a:pPr lvl="2" eaLnBrk="1" hangingPunct="1">
              <a:spcBef>
                <a:spcPts val="0"/>
              </a:spcBef>
              <a:defRPr/>
            </a:pPr>
            <a:r>
              <a:rPr lang="ru-RU" altLang="en-US" sz="2000" dirty="0" smtClean="0"/>
              <a:t>атомарное утверждение</a:t>
            </a:r>
            <a:r>
              <a:rPr lang="en-US" altLang="en-US" sz="2000" dirty="0" smtClean="0"/>
              <a:t> p, q, ...</a:t>
            </a:r>
            <a:r>
              <a:rPr lang="ru-RU" altLang="en-US" sz="2000" dirty="0" smtClean="0"/>
              <a:t>,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ru-RU" altLang="en-US" sz="2000" dirty="0" smtClean="0"/>
              <a:t>или </a:t>
            </a:r>
            <a:r>
              <a:rPr lang="ru-RU" altLang="en-US" sz="2000" dirty="0" smtClean="0">
                <a:solidFill>
                  <a:schemeClr val="folHlink"/>
                </a:solidFill>
              </a:rPr>
              <a:t>Формулы,</a:t>
            </a:r>
            <a:r>
              <a:rPr lang="ru-RU" altLang="en-US" sz="2000" dirty="0" smtClean="0"/>
              <a:t> связанные логическими операциями </a:t>
            </a:r>
            <a:r>
              <a:rPr lang="ru-RU" altLang="en-US" sz="2400" b="1" dirty="0" smtClean="0">
                <a:sym typeface="Symbol" pitchFamily="18" charset="2"/>
              </a:rPr>
              <a:t></a:t>
            </a:r>
            <a:r>
              <a:rPr lang="en-US" altLang="en-US" sz="2000" b="1" dirty="0" smtClean="0">
                <a:sym typeface="Symbol" pitchFamily="18" charset="2"/>
              </a:rPr>
              <a:t>,</a:t>
            </a:r>
            <a:r>
              <a:rPr lang="ru-RU" altLang="en-US" sz="2000" dirty="0" smtClean="0"/>
              <a:t> </a:t>
            </a:r>
            <a:r>
              <a:rPr kumimoji="1" lang="ru-RU" altLang="en-US" sz="2400" b="1" dirty="0" smtClean="0">
                <a:solidFill>
                  <a:srgbClr val="183266"/>
                </a:solidFill>
                <a:sym typeface="Symbol" pitchFamily="18" charset="2"/>
              </a:rPr>
              <a:t></a:t>
            </a:r>
            <a:r>
              <a:rPr lang="ru-RU" altLang="en-US" sz="2000" dirty="0" smtClean="0"/>
              <a:t>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ru-RU" altLang="en-US" sz="2000" dirty="0" smtClean="0"/>
              <a:t>или </a:t>
            </a:r>
            <a:r>
              <a:rPr lang="ru-RU" altLang="en-US" sz="2000" dirty="0" smtClean="0">
                <a:solidFill>
                  <a:schemeClr val="folHlink"/>
                </a:solidFill>
              </a:rPr>
              <a:t>Формулы,</a:t>
            </a:r>
            <a:r>
              <a:rPr lang="ru-RU" altLang="en-US" sz="2000" dirty="0" smtClean="0"/>
              <a:t> связанные </a:t>
            </a:r>
            <a:r>
              <a:rPr lang="ru-RU" altLang="en-US" sz="2000" dirty="0" err="1" smtClean="0"/>
              <a:t>темпоральными</a:t>
            </a:r>
            <a:r>
              <a:rPr lang="ru-RU" altLang="en-US" sz="2000" dirty="0" smtClean="0"/>
              <a:t> операторами </a:t>
            </a:r>
            <a:r>
              <a:rPr kumimoji="1" lang="ru-RU" altLang="en-US" sz="2400" b="1" dirty="0" smtClean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Х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1" lang="en-US" altLang="en-US" sz="2400" b="1" dirty="0" smtClean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</a:t>
            </a:r>
            <a:endParaRPr lang="ru-RU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357188" y="4802188"/>
            <a:ext cx="7200900" cy="769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ru-RU" altLang="en-US" sz="2000" dirty="0">
                <a:solidFill>
                  <a:schemeClr val="folHlink"/>
                </a:solidFill>
                <a:latin typeface="+mn-lt"/>
              </a:rPr>
              <a:t>Другие (выводимые) </a:t>
            </a:r>
            <a:r>
              <a:rPr kumimoji="1" lang="ru-RU" altLang="en-US" sz="2000" dirty="0" err="1">
                <a:solidFill>
                  <a:schemeClr val="folHlink"/>
                </a:solidFill>
                <a:latin typeface="+mn-lt"/>
              </a:rPr>
              <a:t>темпоральные</a:t>
            </a:r>
            <a:r>
              <a:rPr kumimoji="1" lang="ru-RU" altLang="en-US" sz="2000" dirty="0">
                <a:solidFill>
                  <a:schemeClr val="folHlink"/>
                </a:solidFill>
                <a:latin typeface="+mn-lt"/>
              </a:rPr>
              <a:t> операторы</a:t>
            </a:r>
            <a:r>
              <a:rPr kumimoji="1" lang="ru-RU" altLang="en-US" sz="2000" dirty="0">
                <a:solidFill>
                  <a:srgbClr val="236CFF"/>
                </a:solidFill>
                <a:latin typeface="+mn-lt"/>
              </a:rPr>
              <a:t> :</a:t>
            </a:r>
          </a:p>
          <a:p>
            <a:pPr lvl="1" eaLnBrk="1" hangingPunct="1">
              <a:defRPr/>
            </a:pPr>
            <a:r>
              <a:rPr kumimoji="1" lang="en-US" altLang="en-US" b="1" dirty="0" err="1">
                <a:solidFill>
                  <a:srgbClr val="183266"/>
                </a:solidFill>
                <a:latin typeface="+mn-lt"/>
                <a:sym typeface="Symbol" pitchFamily="18" charset="2"/>
              </a:rPr>
              <a:t>F</a:t>
            </a:r>
            <a:r>
              <a:rPr kumimoji="1" lang="en-US" altLang="en-US" dirty="0" err="1">
                <a:solidFill>
                  <a:srgbClr val="183266"/>
                </a:solidFill>
                <a:latin typeface="+mn-lt"/>
                <a:sym typeface="Symbol" pitchFamily="18" charset="2"/>
              </a:rPr>
              <a:t>p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ru-RU" altLang="en-US" b="1" dirty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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true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en-US" b="1" dirty="0">
                <a:solidFill>
                  <a:srgbClr val="183266"/>
                </a:solidFill>
                <a:latin typeface="+mn-lt"/>
                <a:sym typeface="Symbol" pitchFamily="18" charset="2"/>
              </a:rPr>
              <a:t>U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p    </a:t>
            </a:r>
            <a:r>
              <a:rPr kumimoji="1" lang="en-US" altLang="en-US" b="1" dirty="0" err="1">
                <a:solidFill>
                  <a:srgbClr val="183266"/>
                </a:solidFill>
                <a:latin typeface="+mn-lt"/>
                <a:sym typeface="Symbol" pitchFamily="18" charset="2"/>
              </a:rPr>
              <a:t>G</a:t>
            </a:r>
            <a:r>
              <a:rPr kumimoji="1" lang="en-US" altLang="en-US" dirty="0" err="1">
                <a:solidFill>
                  <a:srgbClr val="183266"/>
                </a:solidFill>
                <a:latin typeface="+mn-lt"/>
                <a:sym typeface="Symbol" pitchFamily="18" charset="2"/>
              </a:rPr>
              <a:t>p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ru-RU" altLang="en-US" b="1" dirty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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ru-RU" altLang="en-US" b="1" dirty="0">
                <a:solidFill>
                  <a:srgbClr val="183266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en-US" b="1" dirty="0">
                <a:solidFill>
                  <a:srgbClr val="183266"/>
                </a:solidFill>
                <a:latin typeface="+mn-lt"/>
                <a:sym typeface="Symbol" pitchFamily="18" charset="2"/>
              </a:rPr>
              <a:t>F</a:t>
            </a:r>
            <a:r>
              <a:rPr kumimoji="1" lang="ru-RU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 </a:t>
            </a:r>
            <a:r>
              <a:rPr kumimoji="1" lang="ru-RU" altLang="en-US" b="1" dirty="0">
                <a:solidFill>
                  <a:srgbClr val="183266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en-US" dirty="0">
                <a:solidFill>
                  <a:srgbClr val="183266"/>
                </a:solidFill>
                <a:latin typeface="+mn-lt"/>
                <a:sym typeface="Symbol" pitchFamily="18" charset="2"/>
              </a:rPr>
              <a:t>p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142875" y="5572125"/>
            <a:ext cx="8858250" cy="8302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Прошлое при анализе технических систем менее важно. </a:t>
            </a:r>
            <a:br>
              <a:rPr lang="ru-R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 линейной </a:t>
            </a:r>
            <a:r>
              <a:rPr lang="ru-RU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темпоральной</a:t>
            </a:r>
            <a:r>
              <a:rPr lang="ru-R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логике нет операторов прошлого.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428625" y="4202113"/>
            <a:ext cx="7815263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altLang="en-US" dirty="0" smtClean="0">
                <a:latin typeface="+mn-lt"/>
              </a:rPr>
              <a:t>Грамматика:    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dirty="0" smtClean="0">
                <a:latin typeface="+mn-lt"/>
              </a:rPr>
              <a:t> ::= </a:t>
            </a:r>
            <a:r>
              <a:rPr lang="en-US" altLang="en-US" dirty="0" smtClean="0">
                <a:latin typeface="+mn-lt"/>
              </a:rPr>
              <a:t>p</a:t>
            </a:r>
            <a:r>
              <a:rPr lang="ru-RU" altLang="en-US" dirty="0" smtClean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| 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baseline="-25000" dirty="0" smtClean="0">
                <a:latin typeface="+mn-lt"/>
              </a:rPr>
              <a:t>1</a:t>
            </a:r>
            <a:r>
              <a:rPr lang="ru-RU" altLang="en-US" dirty="0" smtClean="0">
                <a:latin typeface="+mn-lt"/>
                <a:sym typeface="Symbol" panose="05050102010706020507" pitchFamily="18" charset="2"/>
              </a:rPr>
              <a:t> 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baseline="-25000" dirty="0" smtClean="0">
                <a:latin typeface="+mn-lt"/>
                <a:sym typeface="Symbol" panose="05050102010706020507" pitchFamily="18" charset="2"/>
              </a:rPr>
              <a:t>2</a:t>
            </a:r>
            <a:r>
              <a:rPr lang="ru-RU" altLang="en-US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+mn-lt"/>
                <a:sym typeface="Symbol" panose="05050102010706020507" pitchFamily="18" charset="2"/>
              </a:rPr>
              <a:t>| </a:t>
            </a:r>
            <a:r>
              <a:rPr kumimoji="1" lang="ru-RU" altLang="en-US" dirty="0" smtClean="0">
                <a:latin typeface="+mn-lt"/>
                <a:sym typeface="Symbol" panose="05050102010706020507" pitchFamily="18" charset="2"/>
              </a:rPr>
              <a:t>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+mn-lt"/>
                <a:sym typeface="Symbol" panose="05050102010706020507" pitchFamily="18" charset="2"/>
              </a:rPr>
              <a:t>| </a:t>
            </a:r>
            <a:r>
              <a:rPr lang="en-US" altLang="en-US" b="1" dirty="0" smtClean="0">
                <a:latin typeface="+mn-lt"/>
                <a:sym typeface="Symbol" panose="05050102010706020507" pitchFamily="18" charset="2"/>
              </a:rPr>
              <a:t>X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+mn-lt"/>
                <a:sym typeface="Symbol" panose="05050102010706020507" pitchFamily="18" charset="2"/>
              </a:rPr>
              <a:t>| 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baseline="-25000" dirty="0" smtClean="0">
                <a:latin typeface="+mn-lt"/>
              </a:rPr>
              <a:t>1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b="1" dirty="0" smtClean="0">
                <a:latin typeface="+mn-lt"/>
                <a:sym typeface="Symbol" panose="05050102010706020507" pitchFamily="18" charset="2"/>
              </a:rPr>
              <a:t>U</a:t>
            </a:r>
            <a:r>
              <a:rPr lang="ru-RU" altLang="en-US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sz="2800" dirty="0" smtClean="0">
                <a:latin typeface="+mn-lt"/>
                <a:sym typeface="Symbol" panose="05050102010706020507" pitchFamily="18" charset="2"/>
              </a:rPr>
              <a:t></a:t>
            </a:r>
            <a:r>
              <a:rPr lang="ru-RU" altLang="en-US" baseline="-25000" dirty="0" smtClean="0">
                <a:latin typeface="+mn-lt"/>
                <a:sym typeface="Symbol" panose="05050102010706020507" pitchFamily="18" charset="2"/>
              </a:rPr>
              <a:t>2</a:t>
            </a:r>
            <a:endParaRPr lang="ru-RU" altLang="en-US" sz="2800" dirty="0" smtClean="0">
              <a:latin typeface="+mn-lt"/>
            </a:endParaRP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179388" y="1000125"/>
            <a:ext cx="8785225" cy="1223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ru-RU" altLang="en-US" i="1" dirty="0">
                <a:solidFill>
                  <a:schemeClr val="folHlink"/>
                </a:solidFill>
              </a:rPr>
              <a:t>Язык формальной логики</a:t>
            </a:r>
            <a:r>
              <a:rPr lang="ru-RU" altLang="en-US" i="1" dirty="0">
                <a:solidFill>
                  <a:srgbClr val="0066FF"/>
                </a:solidFill>
              </a:rPr>
              <a:t> </a:t>
            </a:r>
            <a:r>
              <a:rPr lang="ru-RU" altLang="en-US" dirty="0"/>
              <a:t>имеет: </a:t>
            </a:r>
            <a:r>
              <a:rPr lang="ru-RU" altLang="en-US" sz="1800" dirty="0"/>
              <a:t/>
            </a:r>
            <a:br>
              <a:rPr lang="ru-RU" altLang="en-US" sz="1800" dirty="0"/>
            </a:b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синтаксис</a:t>
            </a:r>
            <a:r>
              <a:rPr lang="ru-RU" altLang="en-US" sz="2000" dirty="0"/>
              <a:t> </a:t>
            </a:r>
            <a:r>
              <a:rPr lang="ru-RU" altLang="en-US" sz="1800" dirty="0"/>
              <a:t>(правила построения формул) и </a:t>
            </a:r>
            <a:br>
              <a:rPr lang="ru-RU" altLang="en-US" sz="1800" dirty="0"/>
            </a:b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семантику</a:t>
            </a:r>
            <a:r>
              <a:rPr lang="ru-RU" altLang="en-US" sz="2000" dirty="0">
                <a:solidFill>
                  <a:schemeClr val="tx2"/>
                </a:solidFill>
              </a:rPr>
              <a:t> </a:t>
            </a:r>
            <a:r>
              <a:rPr lang="ru-RU" altLang="en-US" sz="1800" dirty="0"/>
              <a:t>(правила, определяющие истинностное значение формул)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 animBg="1"/>
      <p:bldP spid="3799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5F6A48-383D-4E7F-BD25-7F5A5F1D2BF4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Формализация высказываний в </a:t>
            </a:r>
            <a:r>
              <a:rPr lang="en-US" altLang="en-US" smtClean="0"/>
              <a:t>TL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1563"/>
            <a:ext cx="9144000" cy="5429250"/>
          </a:xfrm>
          <a:solidFill>
            <a:schemeClr val="bg1"/>
          </a:solidFill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ru-RU" altLang="en-US" i="1" dirty="0" smtClean="0"/>
              <a:t>“</a:t>
            </a:r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spiro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spero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 живу – надеюсь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rgbClr val="0066FF"/>
                </a:solidFill>
              </a:rPr>
              <a:t> 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en-US" sz="2000" i="1" dirty="0" smtClean="0">
                <a:solidFill>
                  <a:schemeClr val="folHlink"/>
                </a:solidFill>
              </a:rPr>
              <a:t>(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я_живу </a:t>
            </a:r>
            <a:r>
              <a:rPr lang="ru-RU" altLang="en-US" sz="2000" i="1" dirty="0" smtClean="0">
                <a:solidFill>
                  <a:schemeClr val="folHlink"/>
                </a:solidFill>
                <a:sym typeface="Symbol" pitchFamily="18" charset="2"/>
              </a:rPr>
              <a:t> я_надеюсь)</a:t>
            </a:r>
            <a:endParaRPr lang="en-US" altLang="en-US" sz="2000" i="1" dirty="0" smtClean="0">
              <a:solidFill>
                <a:schemeClr val="folHlink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ru-RU" altLang="en-US" i="1" dirty="0" smtClean="0"/>
              <a:t>“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придем к победе коммунистического труда!”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rgbClr val="0066FF"/>
                </a:solidFill>
              </a:rPr>
              <a:t> 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коммунистический_труд_победил!</a:t>
            </a:r>
            <a:endParaRPr lang="en-US" altLang="en-US" sz="2000" dirty="0" smtClean="0">
              <a:solidFill>
                <a:schemeClr val="folHlink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“Сегодня он играет джаз, а завтра Родину продаст!”</a:t>
            </a:r>
            <a:r>
              <a:rPr lang="ru-RU" altLang="en-US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altLang="en-US" sz="2000" i="1" dirty="0" smtClean="0">
                <a:solidFill>
                  <a:srgbClr val="0066FF"/>
                </a:solidFill>
              </a:rPr>
              <a:t>  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он_играет_джаз </a:t>
            </a:r>
            <a:r>
              <a:rPr lang="ru-RU" altLang="en-US" sz="2000" i="1" dirty="0" smtClean="0">
                <a:solidFill>
                  <a:schemeClr val="folHlink"/>
                </a:solidFill>
                <a:sym typeface="Symbol" pitchFamily="18" charset="2"/>
              </a:rPr>
              <a:t>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он_продает_Родину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</a:rPr>
              <a:t>–</a:t>
            </a:r>
            <a:r>
              <a:rPr lang="en-US" altLang="en-US" sz="2000" dirty="0" smtClean="0">
                <a:solidFill>
                  <a:srgbClr val="0066FF"/>
                </a:solidFill>
              </a:rPr>
              <a:t> </a:t>
            </a:r>
            <a:r>
              <a:rPr lang="ru-RU" altLang="en-US" sz="2000" dirty="0" smtClean="0">
                <a:solidFill>
                  <a:srgbClr val="FF3300"/>
                </a:solidFill>
              </a:rPr>
              <a:t>слишком буквально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rgbClr val="0066FF"/>
                </a:solidFill>
              </a:rPr>
              <a:t> 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ru-RU" altLang="en-US" sz="2000" dirty="0" smtClean="0">
                <a:solidFill>
                  <a:schemeClr val="folHlink"/>
                </a:solidFill>
              </a:rPr>
              <a:t>(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он_играет_джаз </a:t>
            </a:r>
            <a:r>
              <a:rPr lang="ru-RU" altLang="en-US" sz="2000" i="1" dirty="0" smtClean="0">
                <a:solidFill>
                  <a:schemeClr val="folHlink"/>
                </a:solidFill>
                <a:sym typeface="Symbol" pitchFamily="18" charset="2"/>
              </a:rPr>
              <a:t>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XF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он_продает_Родину</a:t>
            </a:r>
            <a:r>
              <a:rPr lang="ru-RU" altLang="en-US" sz="2000" dirty="0" smtClean="0">
                <a:solidFill>
                  <a:schemeClr val="folHlink"/>
                </a:solidFill>
              </a:rPr>
              <a:t>)</a:t>
            </a:r>
            <a:endParaRPr lang="en-US" altLang="en-US" sz="2000" dirty="0" smtClean="0">
              <a:solidFill>
                <a:schemeClr val="folHlink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Пусть р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люблю Машу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люблю Дашу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dirty="0" smtClean="0"/>
              <a:t>  </a:t>
            </a:r>
            <a:r>
              <a:rPr lang="en-US" altLang="en-US" sz="20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2000" dirty="0" err="1" smtClean="0">
                <a:solidFill>
                  <a:schemeClr val="folHlink"/>
                </a:solidFill>
              </a:rPr>
              <a:t>p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– 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“когда-нибудь я обязательно полюблю Машу”</a:t>
            </a:r>
            <a:endParaRPr lang="en-US" altLang="en-US" sz="2000" dirty="0" smtClean="0">
              <a:solidFill>
                <a:schemeClr val="folHlink"/>
              </a:solidFill>
            </a:endParaRP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folHlink"/>
                </a:solidFill>
              </a:rPr>
              <a:t>  </a:t>
            </a:r>
            <a:r>
              <a:rPr lang="en-US" altLang="en-US" sz="20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FG</a:t>
            </a:r>
            <a:r>
              <a:rPr lang="en-US" altLang="en-US" sz="2000" dirty="0" err="1" smtClean="0">
                <a:solidFill>
                  <a:schemeClr val="folHlink"/>
                </a:solidFill>
              </a:rPr>
              <a:t>p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– 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“когда-нибудь в будущем я полюблю Машу навечно”</a:t>
            </a:r>
            <a:endParaRPr lang="en-US" altLang="en-US" sz="2000" dirty="0" smtClean="0">
              <a:solidFill>
                <a:schemeClr val="folHlink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 </a:t>
            </a:r>
            <a:r>
              <a:rPr lang="ru-RU" alt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Персил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всегда Персил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i="1" dirty="0" err="1" smtClean="0">
                <a:solidFill>
                  <a:schemeClr val="folHlink"/>
                </a:solidFill>
              </a:rPr>
              <a:t>Персил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</a:t>
            </a:r>
            <a:r>
              <a:rPr lang="ru-RU" altLang="en-US" sz="2000" dirty="0" smtClean="0">
                <a:solidFill>
                  <a:schemeClr val="folHlink"/>
                </a:solidFill>
                <a:sym typeface="Symbol" pitchFamily="18" charset="2"/>
              </a:rPr>
              <a:t>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ru-RU" altLang="en-US" sz="2000" i="1" dirty="0" err="1" smtClean="0">
                <a:solidFill>
                  <a:schemeClr val="folHlink"/>
                </a:solidFill>
              </a:rPr>
              <a:t>Персил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–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сегодня попробовал, будешь использовать всегда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rgbClr val="0066FF"/>
                </a:solidFill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ru-RU" altLang="en-US" sz="2000" dirty="0" smtClean="0">
                <a:solidFill>
                  <a:schemeClr val="folHlink"/>
                </a:solidFill>
              </a:rPr>
              <a:t>(</a:t>
            </a:r>
            <a:r>
              <a:rPr lang="ru-RU" altLang="en-US" sz="2000" i="1" dirty="0" err="1" smtClean="0">
                <a:solidFill>
                  <a:schemeClr val="folHlink"/>
                </a:solidFill>
              </a:rPr>
              <a:t>Персил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</a:t>
            </a:r>
            <a:r>
              <a:rPr lang="ru-RU" altLang="en-US" sz="2000" dirty="0" smtClean="0">
                <a:solidFill>
                  <a:schemeClr val="folHlink"/>
                </a:solidFill>
                <a:sym typeface="Symbol" pitchFamily="18" charset="2"/>
              </a:rPr>
              <a:t></a:t>
            </a:r>
            <a:r>
              <a:rPr lang="ru-RU" altLang="en-US" sz="2000" dirty="0" smtClean="0">
                <a:solidFill>
                  <a:schemeClr val="folHlink"/>
                </a:solidFill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ru-RU" altLang="en-US" sz="2000" i="1" dirty="0" err="1" smtClean="0">
                <a:solidFill>
                  <a:schemeClr val="folHlink"/>
                </a:solidFill>
              </a:rPr>
              <a:t>Персил</a:t>
            </a:r>
            <a:r>
              <a:rPr lang="ru-RU" altLang="en-US" sz="2000" dirty="0" smtClean="0">
                <a:solidFill>
                  <a:schemeClr val="folHlink"/>
                </a:solidFill>
              </a:rPr>
              <a:t>) – </a:t>
            </a:r>
            <a:r>
              <a:rPr lang="ru-RU" altLang="en-US" sz="2000" i="1" dirty="0" smtClean="0">
                <a:solidFill>
                  <a:schemeClr val="folHlink"/>
                </a:solidFill>
              </a:rPr>
              <a:t>раз попробовав, будешь использовать всегда</a:t>
            </a:r>
            <a:endParaRPr lang="en-US" altLang="en-US" sz="2000" i="1" dirty="0" smtClean="0">
              <a:solidFill>
                <a:schemeClr val="folHlink"/>
              </a:solidFill>
            </a:endParaRPr>
          </a:p>
        </p:txBody>
      </p:sp>
      <p:grpSp>
        <p:nvGrpSpPr>
          <p:cNvPr id="2" name="Группа 12"/>
          <p:cNvGrpSpPr>
            <a:grpSpLocks/>
          </p:cNvGrpSpPr>
          <p:nvPr/>
        </p:nvGrpSpPr>
        <p:grpSpPr bwMode="auto">
          <a:xfrm>
            <a:off x="571500" y="5715000"/>
            <a:ext cx="8358188" cy="428625"/>
            <a:chOff x="7572396" y="714356"/>
            <a:chExt cx="1428760" cy="357190"/>
          </a:xfrm>
        </p:grpSpPr>
        <p:cxnSp>
          <p:nvCxnSpPr>
            <p:cNvPr id="27654" name="Прямая соединительная линия 5"/>
            <p:cNvCxnSpPr>
              <a:cxnSpLocks noChangeShapeType="1"/>
            </p:cNvCxnSpPr>
            <p:nvPr/>
          </p:nvCxnSpPr>
          <p:spPr bwMode="auto">
            <a:xfrm rot="10800000" flipV="1">
              <a:off x="7572396" y="714356"/>
              <a:ext cx="1428760" cy="35719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655" name="Прямая соединительная линия 6"/>
            <p:cNvCxnSpPr>
              <a:cxnSpLocks noChangeShapeType="1"/>
            </p:cNvCxnSpPr>
            <p:nvPr/>
          </p:nvCxnSpPr>
          <p:spPr bwMode="auto">
            <a:xfrm>
              <a:off x="7572396" y="714356"/>
              <a:ext cx="1428760" cy="35719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7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7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867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2867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BC7CF8-3013-4876-959F-66F7A6DA3FC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04800"/>
            <a:ext cx="7777163" cy="609600"/>
          </a:xfrm>
        </p:spPr>
        <p:txBody>
          <a:bodyPr/>
          <a:lstStyle/>
          <a:p>
            <a:pPr eaLnBrk="1" hangingPunct="1"/>
            <a:r>
              <a:rPr lang="ru-RU" altLang="en-US" smtClean="0"/>
              <a:t>Структуры Крипке</a:t>
            </a:r>
            <a:r>
              <a:rPr lang="en-US" altLang="en-US" smtClean="0"/>
              <a:t> – </a:t>
            </a:r>
            <a:r>
              <a:rPr lang="ru-RU" altLang="en-US" smtClean="0"/>
              <a:t>интерпретации формул модальных логик</a:t>
            </a:r>
            <a:endParaRPr lang="en-US" altLang="en-US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5000625"/>
            <a:ext cx="8786812" cy="4365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 sz="2400" dirty="0" smtClean="0">
                <a:solidFill>
                  <a:schemeClr val="tx2"/>
                </a:solidFill>
                <a:latin typeface="+mj-lt"/>
              </a:rPr>
              <a:t>Путь в М</a:t>
            </a:r>
            <a:r>
              <a:rPr lang="ru-RU" altLang="en-US" sz="2400" dirty="0" smtClean="0">
                <a:latin typeface="+mj-lt"/>
              </a:rPr>
              <a:t> </a:t>
            </a:r>
            <a:r>
              <a:rPr lang="ru-RU" altLang="en-US" dirty="0" smtClean="0">
                <a:latin typeface="+mj-lt"/>
              </a:rPr>
              <a:t>– </a:t>
            </a:r>
            <a:r>
              <a:rPr lang="en-US" altLang="en-US" dirty="0" smtClean="0">
                <a:latin typeface="+mj-lt"/>
              </a:rPr>
              <a:t> </a:t>
            </a:r>
            <a:r>
              <a:rPr lang="ru-RU" altLang="en-US" dirty="0" smtClean="0">
                <a:latin typeface="+mj-lt"/>
              </a:rPr>
              <a:t>любая </a:t>
            </a:r>
            <a:r>
              <a:rPr lang="ru-RU" altLang="en-US" sz="2400" dirty="0" smtClean="0">
                <a:solidFill>
                  <a:schemeClr val="tx2"/>
                </a:solidFill>
                <a:latin typeface="+mj-lt"/>
              </a:rPr>
              <a:t>бесконечная</a:t>
            </a:r>
            <a:r>
              <a:rPr lang="ru-RU" altLang="en-US" dirty="0" smtClean="0">
                <a:latin typeface="+mj-lt"/>
              </a:rPr>
              <a:t> цепочка </a:t>
            </a:r>
            <a:r>
              <a:rPr lang="en-US" altLang="en-US" dirty="0" smtClean="0">
                <a:latin typeface="+mj-lt"/>
              </a:rPr>
              <a:t>   </a:t>
            </a:r>
            <a:r>
              <a:rPr lang="ru-RU" altLang="en-US" sz="2400" dirty="0" smtClean="0">
                <a:latin typeface="+mj-lt"/>
                <a:sym typeface="Symbol"/>
              </a:rPr>
              <a:t></a:t>
            </a:r>
            <a:r>
              <a:rPr lang="en-US" altLang="en-US" sz="2400" dirty="0" smtClean="0">
                <a:latin typeface="+mj-lt"/>
                <a:sym typeface="Symbol"/>
              </a:rPr>
              <a:t> </a:t>
            </a:r>
            <a:r>
              <a:rPr lang="en-US" altLang="en-US" dirty="0" smtClean="0">
                <a:latin typeface="+mj-lt"/>
                <a:sym typeface="Symbol"/>
              </a:rPr>
              <a:t>= </a:t>
            </a:r>
            <a:r>
              <a:rPr lang="en-US" altLang="en-US" dirty="0" smtClean="0">
                <a:latin typeface="+mj-lt"/>
              </a:rPr>
              <a:t>w</a:t>
            </a:r>
            <a:r>
              <a:rPr lang="en-US" altLang="en-US" baseline="-25000" dirty="0" smtClean="0">
                <a:latin typeface="+mj-lt"/>
              </a:rPr>
              <a:t>0</a:t>
            </a:r>
            <a:r>
              <a:rPr lang="en-US" altLang="en-US" dirty="0" smtClean="0">
                <a:latin typeface="+mj-lt"/>
              </a:rPr>
              <a:t>w</a:t>
            </a:r>
            <a:r>
              <a:rPr lang="en-US" altLang="en-US" baseline="-25000" dirty="0" smtClean="0">
                <a:latin typeface="+mj-lt"/>
              </a:rPr>
              <a:t>1</a:t>
            </a:r>
            <a:r>
              <a:rPr lang="en-US" altLang="en-US" dirty="0" smtClean="0">
                <a:latin typeface="+mj-lt"/>
              </a:rPr>
              <a:t>w</a:t>
            </a:r>
            <a:r>
              <a:rPr lang="en-US" altLang="en-US" baseline="-25000" dirty="0" smtClean="0">
                <a:latin typeface="+mj-lt"/>
              </a:rPr>
              <a:t>2</a:t>
            </a:r>
            <a:r>
              <a:rPr lang="en-US" altLang="en-US" dirty="0" smtClean="0">
                <a:latin typeface="+mj-lt"/>
              </a:rPr>
              <a:t>w</a:t>
            </a:r>
            <a:r>
              <a:rPr lang="en-US" altLang="en-US" baseline="-25000" dirty="0" smtClean="0">
                <a:latin typeface="+mj-lt"/>
              </a:rPr>
              <a:t>3</a:t>
            </a:r>
            <a:r>
              <a:rPr lang="en-US" altLang="en-US" dirty="0" smtClean="0">
                <a:latin typeface="+mj-lt"/>
              </a:rPr>
              <a:t>…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2643188" y="981075"/>
            <a:ext cx="63214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None/>
              <a:defRPr/>
            </a:pPr>
            <a:r>
              <a:rPr lang="ru-RU" altLang="en-US" dirty="0" smtClean="0">
                <a:solidFill>
                  <a:schemeClr val="tx2"/>
                </a:solidFill>
                <a:latin typeface="+mn-lt"/>
              </a:rPr>
              <a:t>Структура </a:t>
            </a:r>
            <a:r>
              <a:rPr lang="ru-RU" altLang="en-US" dirty="0" err="1" smtClean="0">
                <a:solidFill>
                  <a:schemeClr val="tx2"/>
                </a:solidFill>
                <a:latin typeface="+mn-lt"/>
              </a:rPr>
              <a:t>Крипке</a:t>
            </a:r>
            <a:r>
              <a:rPr lang="ru-RU" altLang="en-US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altLang="en-US" sz="2000" dirty="0" smtClean="0">
                <a:latin typeface="+mn-lt"/>
              </a:rPr>
              <a:t>–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ru-RU" altLang="en-US" sz="2000" dirty="0" smtClean="0">
                <a:latin typeface="+mn-lt"/>
              </a:rPr>
              <a:t>конечное множество </a:t>
            </a:r>
            <a:r>
              <a:rPr lang="en-US" altLang="en-US" sz="2000" dirty="0" smtClean="0">
                <a:latin typeface="+mn-lt"/>
              </a:rPr>
              <a:t>“</a:t>
            </a:r>
            <a:r>
              <a:rPr lang="ru-RU" altLang="en-US" sz="2000" dirty="0" smtClean="0">
                <a:latin typeface="+mn-lt"/>
              </a:rPr>
              <a:t>миров</a:t>
            </a:r>
            <a:r>
              <a:rPr lang="en-US" altLang="en-US" sz="2000" dirty="0" smtClean="0">
                <a:latin typeface="+mn-lt"/>
              </a:rPr>
              <a:t>”</a:t>
            </a:r>
            <a:r>
              <a:rPr lang="ru-RU" altLang="en-US" sz="2000" dirty="0" smtClean="0">
                <a:latin typeface="+mn-lt"/>
              </a:rPr>
              <a:t> с отношением </a:t>
            </a:r>
            <a:r>
              <a:rPr lang="en-US" altLang="en-US" sz="2000" dirty="0" smtClean="0">
                <a:latin typeface="+mn-lt"/>
              </a:rPr>
              <a:t>‘</a:t>
            </a:r>
            <a:r>
              <a:rPr lang="ru-RU" altLang="en-US" sz="2000" dirty="0" smtClean="0">
                <a:latin typeface="+mn-lt"/>
              </a:rPr>
              <a:t>связности</a:t>
            </a:r>
            <a:r>
              <a:rPr lang="en-US" altLang="en-US" sz="2000" dirty="0" smtClean="0">
                <a:latin typeface="+mn-lt"/>
              </a:rPr>
              <a:t>’</a:t>
            </a:r>
            <a:r>
              <a:rPr lang="ru-RU" altLang="en-US" sz="2000" dirty="0" smtClean="0">
                <a:latin typeface="+mn-lt"/>
              </a:rPr>
              <a:t>. В каждом </a:t>
            </a:r>
            <a:r>
              <a:rPr lang="en-US" altLang="en-US" sz="2000" dirty="0" smtClean="0">
                <a:latin typeface="+mn-lt"/>
              </a:rPr>
              <a:t>‘</a:t>
            </a:r>
            <a:r>
              <a:rPr lang="ru-RU" altLang="en-US" sz="2000" dirty="0" smtClean="0">
                <a:latin typeface="+mn-lt"/>
              </a:rPr>
              <a:t>мире</a:t>
            </a:r>
            <a:r>
              <a:rPr lang="en-US" altLang="en-US" sz="2000" dirty="0" smtClean="0">
                <a:latin typeface="+mn-lt"/>
              </a:rPr>
              <a:t>’</a:t>
            </a:r>
            <a:r>
              <a:rPr lang="ru-RU" altLang="en-US" sz="2000" dirty="0" smtClean="0">
                <a:latin typeface="+mn-lt"/>
              </a:rPr>
              <a:t> определено некоторое множество атомарных утверждений, истинных в этом состоянии</a:t>
            </a:r>
            <a:endParaRPr kumimoji="1" lang="ru-RU" altLang="en-US" sz="20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2000250" y="2286000"/>
            <a:ext cx="6929438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ru-RU" altLang="en-US" dirty="0">
                <a:solidFill>
                  <a:schemeClr val="tx2"/>
                </a:solidFill>
                <a:latin typeface="+mn-lt"/>
              </a:rPr>
              <a:t>    Формально:  </a:t>
            </a:r>
            <a:r>
              <a:rPr lang="ru-RU" altLang="en-US" dirty="0">
                <a:solidFill>
                  <a:srgbClr val="616183"/>
                </a:solidFill>
                <a:latin typeface="+mn-lt"/>
              </a:rPr>
              <a:t>М = (</a:t>
            </a:r>
            <a:r>
              <a:rPr lang="en-US" altLang="en-US" dirty="0">
                <a:solidFill>
                  <a:srgbClr val="616183"/>
                </a:solidFill>
                <a:latin typeface="+mn-lt"/>
              </a:rPr>
              <a:t>W, w</a:t>
            </a:r>
            <a:r>
              <a:rPr lang="en-US" altLang="en-US" baseline="-25000" dirty="0">
                <a:solidFill>
                  <a:srgbClr val="616183"/>
                </a:solidFill>
                <a:latin typeface="+mn-lt"/>
              </a:rPr>
              <a:t>0</a:t>
            </a:r>
            <a:r>
              <a:rPr lang="en-US" altLang="en-US" dirty="0">
                <a:solidFill>
                  <a:srgbClr val="616183"/>
                </a:solidFill>
                <a:latin typeface="+mn-lt"/>
              </a:rPr>
              <a:t>,R, L)</a:t>
            </a:r>
            <a:r>
              <a:rPr lang="en-US" altLang="en-US" sz="1800" dirty="0">
                <a:solidFill>
                  <a:srgbClr val="616183"/>
                </a:solidFill>
                <a:latin typeface="+mn-lt"/>
              </a:rPr>
              <a:t>, </a:t>
            </a:r>
            <a:r>
              <a:rPr lang="ru-RU" altLang="en-US" sz="1800" dirty="0">
                <a:solidFill>
                  <a:srgbClr val="616183"/>
                </a:solidFill>
                <a:latin typeface="+mn-lt"/>
              </a:rPr>
              <a:t>где: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W</a:t>
            </a:r>
            <a:r>
              <a:rPr lang="ru-RU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– </a:t>
            </a:r>
            <a:r>
              <a:rPr lang="ru-RU" altLang="en-US" sz="2000" dirty="0">
                <a:latin typeface="+mn-lt"/>
              </a:rPr>
              <a:t>конечное множество </a:t>
            </a:r>
            <a:r>
              <a:rPr lang="en-US" altLang="en-US" sz="2000" dirty="0">
                <a:latin typeface="+mn-lt"/>
              </a:rPr>
              <a:t>‘</a:t>
            </a:r>
            <a:r>
              <a:rPr lang="ru-RU" altLang="en-US" sz="2000" dirty="0">
                <a:latin typeface="+mn-lt"/>
              </a:rPr>
              <a:t>миров</a:t>
            </a:r>
            <a:r>
              <a:rPr lang="en-US" altLang="en-US" sz="2000" dirty="0">
                <a:latin typeface="+mn-lt"/>
              </a:rPr>
              <a:t>’ (</a:t>
            </a:r>
            <a:r>
              <a:rPr lang="ru-RU" altLang="en-US" sz="2000" dirty="0">
                <a:latin typeface="+mn-lt"/>
              </a:rPr>
              <a:t>состояний</a:t>
            </a:r>
            <a:r>
              <a:rPr lang="en-US" altLang="en-US" sz="2000" dirty="0">
                <a:latin typeface="+mn-lt"/>
              </a:rPr>
              <a:t>)</a:t>
            </a:r>
            <a:endParaRPr lang="ru-RU" altLang="en-US" sz="2000" dirty="0"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w</a:t>
            </a:r>
            <a:r>
              <a:rPr lang="en-US" altLang="en-US" sz="2000" baseline="-25000" dirty="0">
                <a:latin typeface="+mn-lt"/>
              </a:rPr>
              <a:t>0</a:t>
            </a:r>
            <a:r>
              <a:rPr lang="ru-RU" altLang="en-US" sz="2000" dirty="0">
                <a:latin typeface="+mn-lt"/>
              </a:rPr>
              <a:t> - начальный </a:t>
            </a:r>
            <a:r>
              <a:rPr lang="en-US" altLang="en-US" sz="2000" dirty="0">
                <a:latin typeface="+mn-lt"/>
              </a:rPr>
              <a:t>‘</a:t>
            </a:r>
            <a:r>
              <a:rPr lang="ru-RU" altLang="en-US" sz="2000" dirty="0">
                <a:latin typeface="+mn-lt"/>
              </a:rPr>
              <a:t>мир</a:t>
            </a:r>
            <a:r>
              <a:rPr lang="en-US" altLang="en-US" sz="2000" dirty="0">
                <a:latin typeface="+mn-lt"/>
              </a:rPr>
              <a:t>’</a:t>
            </a:r>
            <a:endParaRPr lang="ru-RU" altLang="en-US" sz="2000" dirty="0"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R 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</a:t>
            </a:r>
            <a:r>
              <a:rPr lang="ru-RU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WxW</a:t>
            </a:r>
            <a:r>
              <a:rPr lang="en-US" altLang="en-US" sz="2000" dirty="0">
                <a:latin typeface="+mn-lt"/>
              </a:rPr>
              <a:t> – </a:t>
            </a:r>
            <a:r>
              <a:rPr lang="ru-RU" altLang="en-US" sz="2000" dirty="0">
                <a:latin typeface="+mn-lt"/>
              </a:rPr>
              <a:t>множество переходов</a:t>
            </a:r>
            <a:r>
              <a:rPr lang="en-US" altLang="en-US" sz="2000" dirty="0">
                <a:latin typeface="+mn-lt"/>
              </a:rPr>
              <a:t>; </a:t>
            </a:r>
            <a:r>
              <a:rPr lang="ru-RU" altLang="en-US" sz="2000" dirty="0">
                <a:latin typeface="+mn-lt"/>
              </a:rPr>
              <a:t/>
            </a:r>
            <a:br>
              <a:rPr lang="ru-RU" altLang="en-US" sz="2000" dirty="0">
                <a:latin typeface="+mn-lt"/>
              </a:rPr>
            </a:br>
            <a:r>
              <a:rPr lang="ru-RU" altLang="en-US" sz="2000" dirty="0">
                <a:latin typeface="+mn-lt"/>
              </a:rPr>
              <a:t>           </a:t>
            </a:r>
            <a:r>
              <a:rPr lang="en-US" altLang="en-US" sz="2000" dirty="0">
                <a:latin typeface="+mn-lt"/>
              </a:rPr>
              <a:t>(</a:t>
            </a:r>
            <a:r>
              <a:rPr lang="ru-RU" altLang="en-US" sz="2000" b="1" dirty="0">
                <a:latin typeface="+mn-lt"/>
                <a:sym typeface="Symbol" pitchFamily="18" charset="2"/>
              </a:rPr>
              <a:t></a:t>
            </a:r>
            <a:r>
              <a:rPr lang="en-US" altLang="en-US" sz="2000" dirty="0">
                <a:latin typeface="+mn-lt"/>
              </a:rPr>
              <a:t>w)(</a:t>
            </a:r>
            <a:r>
              <a:rPr lang="ru-RU" altLang="en-US" sz="2000" b="1" dirty="0">
                <a:latin typeface="+mn-lt"/>
                <a:sym typeface="Symbol" pitchFamily="18" charset="2"/>
              </a:rPr>
              <a:t></a:t>
            </a:r>
            <a:r>
              <a:rPr lang="en-US" altLang="en-US" sz="2000" dirty="0">
                <a:latin typeface="+mn-lt"/>
                <a:sym typeface="Symbol" pitchFamily="18" charset="2"/>
              </a:rPr>
              <a:t>w’): </a:t>
            </a:r>
            <a:r>
              <a:rPr lang="ru-RU" altLang="en-US" sz="2000" dirty="0">
                <a:latin typeface="+mn-lt"/>
              </a:rPr>
              <a:t>(</a:t>
            </a:r>
            <a:r>
              <a:rPr lang="en-US" altLang="en-US" sz="2000" dirty="0">
                <a:latin typeface="+mn-lt"/>
              </a:rPr>
              <a:t>w, w’)</a:t>
            </a:r>
            <a:r>
              <a:rPr lang="ru-RU" altLang="en-US" b="1" dirty="0">
                <a:latin typeface="+mn-lt"/>
                <a:sym typeface="Symbol" pitchFamily="18" charset="2"/>
              </a:rPr>
              <a:t></a:t>
            </a:r>
            <a:r>
              <a:rPr lang="en-US" altLang="en-US" sz="2000" dirty="0">
                <a:latin typeface="+mn-lt"/>
              </a:rPr>
              <a:t>R</a:t>
            </a:r>
            <a:endParaRPr lang="ru-RU" altLang="en-US" sz="2000" dirty="0"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ru-RU" altLang="en-US" sz="2000" dirty="0">
                <a:latin typeface="+mn-lt"/>
              </a:rPr>
              <a:t>АР – множество атомарных утверждений (атомов)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L: W-&gt;2</a:t>
            </a:r>
            <a:r>
              <a:rPr lang="en-US" altLang="en-US" sz="2000" b="1" baseline="30000" dirty="0">
                <a:latin typeface="+mn-lt"/>
              </a:rPr>
              <a:t>AP</a:t>
            </a:r>
            <a:r>
              <a:rPr lang="en-US" altLang="en-US" sz="2000" dirty="0">
                <a:latin typeface="+mn-lt"/>
              </a:rPr>
              <a:t> – </a:t>
            </a:r>
            <a:r>
              <a:rPr lang="ru-RU" altLang="en-US" sz="2000" dirty="0">
                <a:latin typeface="+mn-lt"/>
              </a:rPr>
              <a:t>функция пометок (каждому миру ставим в соответствие подмножество атомов)</a:t>
            </a: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71438" y="5484813"/>
            <a:ext cx="9001125" cy="1016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</a:rPr>
              <a:t>Структуру </a:t>
            </a:r>
            <a:r>
              <a:rPr kumimoji="1" lang="ru-RU" altLang="en-US" sz="2000" dirty="0" err="1" smtClean="0">
                <a:solidFill>
                  <a:srgbClr val="FF0000"/>
                </a:solidFill>
                <a:latin typeface="+mn-lt"/>
              </a:rPr>
              <a:t>Крипке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</a:rPr>
              <a:t> можно считать расширением КА, в котором существенны только возможные последовательности состояний при произвольных входах (вычисления). Пометки на переходах не учитываем </a:t>
            </a:r>
            <a:endParaRPr kumimoji="1" lang="en-US" altLang="en-US" sz="2000" dirty="0" smtClean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7158" y="2285681"/>
            <a:ext cx="539745" cy="588501"/>
            <a:chOff x="7472923" y="3891920"/>
            <a:chExt cx="1225689" cy="1233749"/>
          </a:xfrm>
          <a:solidFill>
            <a:srgbClr val="C3FCFD"/>
          </a:solidFill>
        </p:grpSpPr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7472923" y="3987744"/>
              <a:ext cx="1225689" cy="1131684"/>
            </a:xfrm>
            <a:custGeom>
              <a:avLst/>
              <a:gdLst>
                <a:gd name="T0" fmla="*/ 382516 w 1575935"/>
                <a:gd name="T1" fmla="*/ 84667 h 1405467"/>
                <a:gd name="T2" fmla="*/ 266069 w 1575935"/>
                <a:gd name="T3" fmla="*/ 143934 h 1405467"/>
                <a:gd name="T4" fmla="*/ 213138 w 1575935"/>
                <a:gd name="T5" fmla="*/ 254000 h 1405467"/>
                <a:gd name="T6" fmla="*/ 149623 w 1575935"/>
                <a:gd name="T7" fmla="*/ 321734 h 1405467"/>
                <a:gd name="T8" fmla="*/ 86108 w 1575935"/>
                <a:gd name="T9" fmla="*/ 397934 h 1405467"/>
                <a:gd name="T10" fmla="*/ 22591 w 1575935"/>
                <a:gd name="T11" fmla="*/ 474134 h 1405467"/>
                <a:gd name="T12" fmla="*/ 54349 w 1575935"/>
                <a:gd name="T13" fmla="*/ 567267 h 1405467"/>
                <a:gd name="T14" fmla="*/ 54349 w 1575935"/>
                <a:gd name="T15" fmla="*/ 677334 h 1405467"/>
                <a:gd name="T16" fmla="*/ 12007 w 1575935"/>
                <a:gd name="T17" fmla="*/ 770467 h 1405467"/>
                <a:gd name="T18" fmla="*/ 43763 w 1575935"/>
                <a:gd name="T19" fmla="*/ 1016000 h 1405467"/>
                <a:gd name="T20" fmla="*/ 139037 w 1575935"/>
                <a:gd name="T21" fmla="*/ 1109134 h 1405467"/>
                <a:gd name="T22" fmla="*/ 213138 w 1575935"/>
                <a:gd name="T23" fmla="*/ 1185334 h 1405467"/>
                <a:gd name="T24" fmla="*/ 318999 w 1575935"/>
                <a:gd name="T25" fmla="*/ 1227667 h 1405467"/>
                <a:gd name="T26" fmla="*/ 435445 w 1575935"/>
                <a:gd name="T27" fmla="*/ 1303867 h 1405467"/>
                <a:gd name="T28" fmla="*/ 573062 w 1575935"/>
                <a:gd name="T29" fmla="*/ 1388534 h 1405467"/>
                <a:gd name="T30" fmla="*/ 731852 w 1575935"/>
                <a:gd name="T31" fmla="*/ 1397000 h 1405467"/>
                <a:gd name="T32" fmla="*/ 805955 w 1575935"/>
                <a:gd name="T33" fmla="*/ 1380067 h 1405467"/>
                <a:gd name="T34" fmla="*/ 901230 w 1575935"/>
                <a:gd name="T35" fmla="*/ 1346200 h 1405467"/>
                <a:gd name="T36" fmla="*/ 985917 w 1575935"/>
                <a:gd name="T37" fmla="*/ 1312334 h 1405467"/>
                <a:gd name="T38" fmla="*/ 1367015 w 1575935"/>
                <a:gd name="T39" fmla="*/ 1270000 h 1405467"/>
                <a:gd name="T40" fmla="*/ 1419942 w 1575935"/>
                <a:gd name="T41" fmla="*/ 1159934 h 1405467"/>
                <a:gd name="T42" fmla="*/ 1472874 w 1575935"/>
                <a:gd name="T43" fmla="*/ 1075267 h 1405467"/>
                <a:gd name="T44" fmla="*/ 1652835 w 1575935"/>
                <a:gd name="T45" fmla="*/ 1024467 h 1405467"/>
                <a:gd name="T46" fmla="*/ 1758694 w 1575935"/>
                <a:gd name="T47" fmla="*/ 982134 h 1405467"/>
                <a:gd name="T48" fmla="*/ 1864555 w 1575935"/>
                <a:gd name="T49" fmla="*/ 880534 h 1405467"/>
                <a:gd name="T50" fmla="*/ 1917487 w 1575935"/>
                <a:gd name="T51" fmla="*/ 753534 h 1405467"/>
                <a:gd name="T52" fmla="*/ 1938657 w 1575935"/>
                <a:gd name="T53" fmla="*/ 677334 h 1405467"/>
                <a:gd name="T54" fmla="*/ 1970416 w 1575935"/>
                <a:gd name="T55" fmla="*/ 592667 h 1405467"/>
                <a:gd name="T56" fmla="*/ 1928071 w 1575935"/>
                <a:gd name="T57" fmla="*/ 313267 h 1405467"/>
                <a:gd name="T58" fmla="*/ 1801039 w 1575935"/>
                <a:gd name="T59" fmla="*/ 245534 h 1405467"/>
                <a:gd name="T60" fmla="*/ 1684593 w 1575935"/>
                <a:gd name="T61" fmla="*/ 169334 h 1405467"/>
                <a:gd name="T62" fmla="*/ 1599905 w 1575935"/>
                <a:gd name="T63" fmla="*/ 127000 h 1405467"/>
                <a:gd name="T64" fmla="*/ 1494045 w 1575935"/>
                <a:gd name="T65" fmla="*/ 93134 h 1405467"/>
                <a:gd name="T66" fmla="*/ 1388186 w 1575935"/>
                <a:gd name="T67" fmla="*/ 50800 h 1405467"/>
                <a:gd name="T68" fmla="*/ 1239981 w 1575935"/>
                <a:gd name="T69" fmla="*/ 16934 h 1405467"/>
                <a:gd name="T70" fmla="*/ 1165879 w 1575935"/>
                <a:gd name="T71" fmla="*/ 0 h 1405467"/>
                <a:gd name="T72" fmla="*/ 869470 w 1575935"/>
                <a:gd name="T73" fmla="*/ 42334 h 1405467"/>
                <a:gd name="T74" fmla="*/ 541306 w 1575935"/>
                <a:gd name="T75" fmla="*/ 42334 h 14054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75935" h="1405467">
                  <a:moveTo>
                    <a:pt x="365202" y="76200"/>
                  </a:moveTo>
                  <a:cubicBezTo>
                    <a:pt x="344035" y="83255"/>
                    <a:pt x="325504" y="80753"/>
                    <a:pt x="305935" y="84667"/>
                  </a:cubicBezTo>
                  <a:cubicBezTo>
                    <a:pt x="279320" y="89990"/>
                    <a:pt x="246706" y="110028"/>
                    <a:pt x="229735" y="127000"/>
                  </a:cubicBezTo>
                  <a:cubicBezTo>
                    <a:pt x="224091" y="132645"/>
                    <a:pt x="217789" y="137701"/>
                    <a:pt x="212802" y="143934"/>
                  </a:cubicBezTo>
                  <a:cubicBezTo>
                    <a:pt x="206445" y="151880"/>
                    <a:pt x="201513" y="160867"/>
                    <a:pt x="195868" y="169334"/>
                  </a:cubicBezTo>
                  <a:cubicBezTo>
                    <a:pt x="155636" y="290033"/>
                    <a:pt x="196055" y="164446"/>
                    <a:pt x="170468" y="254000"/>
                  </a:cubicBezTo>
                  <a:cubicBezTo>
                    <a:pt x="168016" y="262581"/>
                    <a:pt x="167357" y="272260"/>
                    <a:pt x="162002" y="279400"/>
                  </a:cubicBezTo>
                  <a:cubicBezTo>
                    <a:pt x="150028" y="295365"/>
                    <a:pt x="130738" y="305129"/>
                    <a:pt x="119668" y="321734"/>
                  </a:cubicBezTo>
                  <a:lnTo>
                    <a:pt x="85802" y="372534"/>
                  </a:lnTo>
                  <a:cubicBezTo>
                    <a:pt x="80157" y="381001"/>
                    <a:pt x="76063" y="390739"/>
                    <a:pt x="68868" y="397934"/>
                  </a:cubicBezTo>
                  <a:cubicBezTo>
                    <a:pt x="50142" y="416660"/>
                    <a:pt x="38323" y="425158"/>
                    <a:pt x="26535" y="448734"/>
                  </a:cubicBezTo>
                  <a:cubicBezTo>
                    <a:pt x="22544" y="456716"/>
                    <a:pt x="20890" y="465667"/>
                    <a:pt x="18068" y="474134"/>
                  </a:cubicBezTo>
                  <a:cubicBezTo>
                    <a:pt x="20890" y="493889"/>
                    <a:pt x="21284" y="514147"/>
                    <a:pt x="26535" y="533400"/>
                  </a:cubicBezTo>
                  <a:cubicBezTo>
                    <a:pt x="29856" y="545577"/>
                    <a:pt x="38342" y="555733"/>
                    <a:pt x="43468" y="567267"/>
                  </a:cubicBezTo>
                  <a:cubicBezTo>
                    <a:pt x="49641" y="581155"/>
                    <a:pt x="54757" y="595489"/>
                    <a:pt x="60402" y="609600"/>
                  </a:cubicBezTo>
                  <a:cubicBezTo>
                    <a:pt x="43185" y="695683"/>
                    <a:pt x="60827" y="616577"/>
                    <a:pt x="43468" y="677334"/>
                  </a:cubicBezTo>
                  <a:cubicBezTo>
                    <a:pt x="37328" y="698825"/>
                    <a:pt x="35238" y="716293"/>
                    <a:pt x="26535" y="736600"/>
                  </a:cubicBezTo>
                  <a:cubicBezTo>
                    <a:pt x="21563" y="748201"/>
                    <a:pt x="15246" y="759178"/>
                    <a:pt x="9602" y="770467"/>
                  </a:cubicBezTo>
                  <a:cubicBezTo>
                    <a:pt x="6780" y="784578"/>
                    <a:pt x="1135" y="798410"/>
                    <a:pt x="1135" y="812800"/>
                  </a:cubicBezTo>
                  <a:cubicBezTo>
                    <a:pt x="1135" y="890138"/>
                    <a:pt x="-9610" y="954658"/>
                    <a:pt x="35002" y="1016000"/>
                  </a:cubicBezTo>
                  <a:cubicBezTo>
                    <a:pt x="46740" y="1032139"/>
                    <a:pt x="64698" y="1042889"/>
                    <a:pt x="77335" y="1058334"/>
                  </a:cubicBezTo>
                  <a:cubicBezTo>
                    <a:pt x="90222" y="1074085"/>
                    <a:pt x="100731" y="1091683"/>
                    <a:pt x="111202" y="1109134"/>
                  </a:cubicBezTo>
                  <a:cubicBezTo>
                    <a:pt x="117696" y="1119956"/>
                    <a:pt x="120386" y="1133037"/>
                    <a:pt x="128135" y="1143000"/>
                  </a:cubicBezTo>
                  <a:cubicBezTo>
                    <a:pt x="140387" y="1158753"/>
                    <a:pt x="150899" y="1181421"/>
                    <a:pt x="170468" y="1185334"/>
                  </a:cubicBezTo>
                  <a:lnTo>
                    <a:pt x="212802" y="1193800"/>
                  </a:lnTo>
                  <a:cubicBezTo>
                    <a:pt x="226913" y="1205089"/>
                    <a:pt x="240520" y="1217038"/>
                    <a:pt x="255135" y="1227667"/>
                  </a:cubicBezTo>
                  <a:cubicBezTo>
                    <a:pt x="271594" y="1239637"/>
                    <a:pt x="290184" y="1248647"/>
                    <a:pt x="305935" y="1261534"/>
                  </a:cubicBezTo>
                  <a:cubicBezTo>
                    <a:pt x="321380" y="1274171"/>
                    <a:pt x="333353" y="1290609"/>
                    <a:pt x="348268" y="1303867"/>
                  </a:cubicBezTo>
                  <a:cubicBezTo>
                    <a:pt x="379092" y="1331266"/>
                    <a:pt x="398264" y="1336167"/>
                    <a:pt x="432935" y="1363134"/>
                  </a:cubicBezTo>
                  <a:cubicBezTo>
                    <a:pt x="442386" y="1370485"/>
                    <a:pt x="448372" y="1381892"/>
                    <a:pt x="458335" y="1388534"/>
                  </a:cubicBezTo>
                  <a:cubicBezTo>
                    <a:pt x="469490" y="1395971"/>
                    <a:pt x="519966" y="1404247"/>
                    <a:pt x="526068" y="1405467"/>
                  </a:cubicBezTo>
                  <a:cubicBezTo>
                    <a:pt x="545824" y="1402645"/>
                    <a:pt x="565766" y="1400914"/>
                    <a:pt x="585335" y="1397000"/>
                  </a:cubicBezTo>
                  <a:cubicBezTo>
                    <a:pt x="594086" y="1395250"/>
                    <a:pt x="602154" y="1390986"/>
                    <a:pt x="610735" y="1388534"/>
                  </a:cubicBezTo>
                  <a:cubicBezTo>
                    <a:pt x="621924" y="1385337"/>
                    <a:pt x="633563" y="1383747"/>
                    <a:pt x="644602" y="1380067"/>
                  </a:cubicBezTo>
                  <a:cubicBezTo>
                    <a:pt x="659020" y="1375261"/>
                    <a:pt x="673047" y="1369307"/>
                    <a:pt x="686935" y="1363134"/>
                  </a:cubicBezTo>
                  <a:cubicBezTo>
                    <a:pt x="698469" y="1358008"/>
                    <a:pt x="708828" y="1350191"/>
                    <a:pt x="720802" y="1346200"/>
                  </a:cubicBezTo>
                  <a:cubicBezTo>
                    <a:pt x="734454" y="1341649"/>
                    <a:pt x="749024" y="1340556"/>
                    <a:pt x="763135" y="1337734"/>
                  </a:cubicBezTo>
                  <a:cubicBezTo>
                    <a:pt x="771602" y="1329267"/>
                    <a:pt x="777635" y="1317289"/>
                    <a:pt x="788535" y="1312334"/>
                  </a:cubicBezTo>
                  <a:cubicBezTo>
                    <a:pt x="857552" y="1280962"/>
                    <a:pt x="1036966" y="1288173"/>
                    <a:pt x="1067935" y="1286934"/>
                  </a:cubicBezTo>
                  <a:cubicBezTo>
                    <a:pt x="1076402" y="1281289"/>
                    <a:pt x="1087942" y="1278629"/>
                    <a:pt x="1093335" y="1270000"/>
                  </a:cubicBezTo>
                  <a:cubicBezTo>
                    <a:pt x="1102795" y="1254864"/>
                    <a:pt x="1102285" y="1235165"/>
                    <a:pt x="1110268" y="1219200"/>
                  </a:cubicBezTo>
                  <a:cubicBezTo>
                    <a:pt x="1125324" y="1189090"/>
                    <a:pt x="1127362" y="1189007"/>
                    <a:pt x="1135668" y="1159934"/>
                  </a:cubicBezTo>
                  <a:cubicBezTo>
                    <a:pt x="1138865" y="1148745"/>
                    <a:pt x="1140049" y="1136963"/>
                    <a:pt x="1144135" y="1126067"/>
                  </a:cubicBezTo>
                  <a:cubicBezTo>
                    <a:pt x="1152936" y="1102597"/>
                    <a:pt x="1159544" y="1090033"/>
                    <a:pt x="1178002" y="1075267"/>
                  </a:cubicBezTo>
                  <a:cubicBezTo>
                    <a:pt x="1207834" y="1051402"/>
                    <a:pt x="1240703" y="1040714"/>
                    <a:pt x="1279602" y="1032934"/>
                  </a:cubicBezTo>
                  <a:cubicBezTo>
                    <a:pt x="1293713" y="1030112"/>
                    <a:pt x="1308052" y="1028253"/>
                    <a:pt x="1321935" y="1024467"/>
                  </a:cubicBezTo>
                  <a:cubicBezTo>
                    <a:pt x="1339155" y="1019771"/>
                    <a:pt x="1372735" y="1007534"/>
                    <a:pt x="1372735" y="1007534"/>
                  </a:cubicBezTo>
                  <a:cubicBezTo>
                    <a:pt x="1384024" y="999067"/>
                    <a:pt x="1396055" y="991509"/>
                    <a:pt x="1406602" y="982134"/>
                  </a:cubicBezTo>
                  <a:cubicBezTo>
                    <a:pt x="1440642" y="951876"/>
                    <a:pt x="1449880" y="940171"/>
                    <a:pt x="1474335" y="905934"/>
                  </a:cubicBezTo>
                  <a:cubicBezTo>
                    <a:pt x="1480249" y="897654"/>
                    <a:pt x="1487135" y="889833"/>
                    <a:pt x="1491268" y="880534"/>
                  </a:cubicBezTo>
                  <a:cubicBezTo>
                    <a:pt x="1491280" y="880507"/>
                    <a:pt x="1512430" y="817048"/>
                    <a:pt x="1516668" y="804334"/>
                  </a:cubicBezTo>
                  <a:lnTo>
                    <a:pt x="1533602" y="753534"/>
                  </a:lnTo>
                  <a:cubicBezTo>
                    <a:pt x="1536424" y="736601"/>
                    <a:pt x="1538344" y="719492"/>
                    <a:pt x="1542068" y="702734"/>
                  </a:cubicBezTo>
                  <a:cubicBezTo>
                    <a:pt x="1544004" y="694022"/>
                    <a:pt x="1548083" y="685915"/>
                    <a:pt x="1550535" y="677334"/>
                  </a:cubicBezTo>
                  <a:cubicBezTo>
                    <a:pt x="1553732" y="666145"/>
                    <a:pt x="1555658" y="654613"/>
                    <a:pt x="1559002" y="643467"/>
                  </a:cubicBezTo>
                  <a:cubicBezTo>
                    <a:pt x="1564131" y="626370"/>
                    <a:pt x="1575935" y="592667"/>
                    <a:pt x="1575935" y="592667"/>
                  </a:cubicBezTo>
                  <a:cubicBezTo>
                    <a:pt x="1573113" y="522111"/>
                    <a:pt x="1572326" y="451445"/>
                    <a:pt x="1567468" y="381000"/>
                  </a:cubicBezTo>
                  <a:cubicBezTo>
                    <a:pt x="1566418" y="365774"/>
                    <a:pt x="1552842" y="324041"/>
                    <a:pt x="1542068" y="313267"/>
                  </a:cubicBezTo>
                  <a:cubicBezTo>
                    <a:pt x="1533144" y="304343"/>
                    <a:pt x="1518164" y="304083"/>
                    <a:pt x="1508202" y="296334"/>
                  </a:cubicBezTo>
                  <a:cubicBezTo>
                    <a:pt x="1435237" y="239583"/>
                    <a:pt x="1495677" y="263935"/>
                    <a:pt x="1440468" y="245534"/>
                  </a:cubicBezTo>
                  <a:cubicBezTo>
                    <a:pt x="1391213" y="196276"/>
                    <a:pt x="1462207" y="265060"/>
                    <a:pt x="1398135" y="211667"/>
                  </a:cubicBezTo>
                  <a:cubicBezTo>
                    <a:pt x="1359925" y="179826"/>
                    <a:pt x="1387469" y="192268"/>
                    <a:pt x="1347335" y="169334"/>
                  </a:cubicBezTo>
                  <a:cubicBezTo>
                    <a:pt x="1336376" y="163072"/>
                    <a:pt x="1324171" y="159090"/>
                    <a:pt x="1313468" y="152400"/>
                  </a:cubicBezTo>
                  <a:cubicBezTo>
                    <a:pt x="1301502" y="144921"/>
                    <a:pt x="1292223" y="133311"/>
                    <a:pt x="1279602" y="127000"/>
                  </a:cubicBezTo>
                  <a:cubicBezTo>
                    <a:pt x="1263637" y="119018"/>
                    <a:pt x="1245375" y="116696"/>
                    <a:pt x="1228802" y="110067"/>
                  </a:cubicBezTo>
                  <a:cubicBezTo>
                    <a:pt x="1217083" y="105380"/>
                    <a:pt x="1206654" y="97821"/>
                    <a:pt x="1194935" y="93134"/>
                  </a:cubicBezTo>
                  <a:cubicBezTo>
                    <a:pt x="1178362" y="86505"/>
                    <a:pt x="1144135" y="76200"/>
                    <a:pt x="1144135" y="76200"/>
                  </a:cubicBezTo>
                  <a:cubicBezTo>
                    <a:pt x="1132846" y="67733"/>
                    <a:pt x="1122889" y="57111"/>
                    <a:pt x="1110268" y="50800"/>
                  </a:cubicBezTo>
                  <a:cubicBezTo>
                    <a:pt x="1094303" y="42818"/>
                    <a:pt x="1076784" y="38196"/>
                    <a:pt x="1059468" y="33867"/>
                  </a:cubicBezTo>
                  <a:lnTo>
                    <a:pt x="991735" y="16934"/>
                  </a:lnTo>
                  <a:cubicBezTo>
                    <a:pt x="980446" y="14112"/>
                    <a:pt x="968907" y="12147"/>
                    <a:pt x="957868" y="8467"/>
                  </a:cubicBezTo>
                  <a:lnTo>
                    <a:pt x="932468" y="0"/>
                  </a:lnTo>
                  <a:cubicBezTo>
                    <a:pt x="848225" y="6018"/>
                    <a:pt x="818580" y="1273"/>
                    <a:pt x="746202" y="25400"/>
                  </a:cubicBezTo>
                  <a:lnTo>
                    <a:pt x="695402" y="42334"/>
                  </a:lnTo>
                  <a:cubicBezTo>
                    <a:pt x="630491" y="39512"/>
                    <a:pt x="565641" y="33867"/>
                    <a:pt x="500668" y="33867"/>
                  </a:cubicBezTo>
                  <a:cubicBezTo>
                    <a:pt x="477915" y="33867"/>
                    <a:pt x="453286" y="32158"/>
                    <a:pt x="432935" y="42334"/>
                  </a:cubicBezTo>
                  <a:cubicBezTo>
                    <a:pt x="396095" y="60754"/>
                    <a:pt x="386369" y="69145"/>
                    <a:pt x="365202" y="7620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>
              <a:off x="7678484" y="3891920"/>
              <a:ext cx="951807" cy="774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i="1" dirty="0" smtClean="0"/>
                <a:t>p</a:t>
              </a:r>
              <a:endParaRPr lang="en-US" altLang="en-US" sz="1800" i="1" baseline="-25000" dirty="0" smtClean="0"/>
            </a:p>
          </p:txBody>
        </p:sp>
        <p:sp>
          <p:nvSpPr>
            <p:cNvPr id="64" name="TextBox 12"/>
            <p:cNvSpPr txBox="1">
              <a:spLocks noChangeArrowheads="1"/>
            </p:cNvSpPr>
            <p:nvPr/>
          </p:nvSpPr>
          <p:spPr bwMode="auto">
            <a:xfrm>
              <a:off x="7595566" y="4351393"/>
              <a:ext cx="1091992" cy="774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i="1" dirty="0" smtClean="0">
                  <a:sym typeface="Symbol" pitchFamily="18" charset="2"/>
                </a:rPr>
                <a:t>q</a:t>
              </a:r>
              <a:endParaRPr lang="en-US" altLang="en-US" sz="1800" i="1" baseline="-25000" dirty="0" smtClean="0"/>
            </a:p>
          </p:txBody>
        </p:sp>
      </p:grpSp>
      <p:sp>
        <p:nvSpPr>
          <p:cNvPr id="28683" name="TextBox 14"/>
          <p:cNvSpPr txBox="1">
            <a:spLocks noChangeArrowheads="1"/>
          </p:cNvSpPr>
          <p:nvPr/>
        </p:nvSpPr>
        <p:spPr bwMode="auto">
          <a:xfrm>
            <a:off x="0" y="2714625"/>
            <a:ext cx="550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/>
              <a:t>W</a:t>
            </a:r>
            <a:r>
              <a:rPr lang="ru-RU" altLang="en-US" sz="1600" baseline="-25000"/>
              <a:t>0</a:t>
            </a:r>
            <a:endParaRPr lang="en-US" altLang="en-US" sz="1400" baseline="-25000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48514" y="1428425"/>
            <a:ext cx="622952" cy="559904"/>
            <a:chOff x="7200292" y="4216005"/>
            <a:chExt cx="1511874" cy="1007360"/>
          </a:xfrm>
          <a:solidFill>
            <a:srgbClr val="C3FCFD"/>
          </a:solidFill>
        </p:grpSpPr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7200292" y="4224017"/>
              <a:ext cx="1511874" cy="999348"/>
            </a:xfrm>
            <a:custGeom>
              <a:avLst/>
              <a:gdLst>
                <a:gd name="T0" fmla="*/ 382516 w 1575935"/>
                <a:gd name="T1" fmla="*/ 84667 h 1405467"/>
                <a:gd name="T2" fmla="*/ 266069 w 1575935"/>
                <a:gd name="T3" fmla="*/ 143934 h 1405467"/>
                <a:gd name="T4" fmla="*/ 213138 w 1575935"/>
                <a:gd name="T5" fmla="*/ 254000 h 1405467"/>
                <a:gd name="T6" fmla="*/ 149623 w 1575935"/>
                <a:gd name="T7" fmla="*/ 321734 h 1405467"/>
                <a:gd name="T8" fmla="*/ 86108 w 1575935"/>
                <a:gd name="T9" fmla="*/ 397934 h 1405467"/>
                <a:gd name="T10" fmla="*/ 22591 w 1575935"/>
                <a:gd name="T11" fmla="*/ 474134 h 1405467"/>
                <a:gd name="T12" fmla="*/ 54349 w 1575935"/>
                <a:gd name="T13" fmla="*/ 567267 h 1405467"/>
                <a:gd name="T14" fmla="*/ 54349 w 1575935"/>
                <a:gd name="T15" fmla="*/ 677334 h 1405467"/>
                <a:gd name="T16" fmla="*/ 12007 w 1575935"/>
                <a:gd name="T17" fmla="*/ 770467 h 1405467"/>
                <a:gd name="T18" fmla="*/ 43763 w 1575935"/>
                <a:gd name="T19" fmla="*/ 1016000 h 1405467"/>
                <a:gd name="T20" fmla="*/ 139037 w 1575935"/>
                <a:gd name="T21" fmla="*/ 1109134 h 1405467"/>
                <a:gd name="T22" fmla="*/ 213138 w 1575935"/>
                <a:gd name="T23" fmla="*/ 1185334 h 1405467"/>
                <a:gd name="T24" fmla="*/ 318999 w 1575935"/>
                <a:gd name="T25" fmla="*/ 1227667 h 1405467"/>
                <a:gd name="T26" fmla="*/ 435445 w 1575935"/>
                <a:gd name="T27" fmla="*/ 1303867 h 1405467"/>
                <a:gd name="T28" fmla="*/ 573062 w 1575935"/>
                <a:gd name="T29" fmla="*/ 1388534 h 1405467"/>
                <a:gd name="T30" fmla="*/ 731852 w 1575935"/>
                <a:gd name="T31" fmla="*/ 1397000 h 1405467"/>
                <a:gd name="T32" fmla="*/ 805955 w 1575935"/>
                <a:gd name="T33" fmla="*/ 1380067 h 1405467"/>
                <a:gd name="T34" fmla="*/ 901230 w 1575935"/>
                <a:gd name="T35" fmla="*/ 1346200 h 1405467"/>
                <a:gd name="T36" fmla="*/ 985917 w 1575935"/>
                <a:gd name="T37" fmla="*/ 1312334 h 1405467"/>
                <a:gd name="T38" fmla="*/ 1367015 w 1575935"/>
                <a:gd name="T39" fmla="*/ 1270000 h 1405467"/>
                <a:gd name="T40" fmla="*/ 1419942 w 1575935"/>
                <a:gd name="T41" fmla="*/ 1159934 h 1405467"/>
                <a:gd name="T42" fmla="*/ 1472874 w 1575935"/>
                <a:gd name="T43" fmla="*/ 1075267 h 1405467"/>
                <a:gd name="T44" fmla="*/ 1652835 w 1575935"/>
                <a:gd name="T45" fmla="*/ 1024467 h 1405467"/>
                <a:gd name="T46" fmla="*/ 1758694 w 1575935"/>
                <a:gd name="T47" fmla="*/ 982134 h 1405467"/>
                <a:gd name="T48" fmla="*/ 1864555 w 1575935"/>
                <a:gd name="T49" fmla="*/ 880534 h 1405467"/>
                <a:gd name="T50" fmla="*/ 1917487 w 1575935"/>
                <a:gd name="T51" fmla="*/ 753534 h 1405467"/>
                <a:gd name="T52" fmla="*/ 1938657 w 1575935"/>
                <a:gd name="T53" fmla="*/ 677334 h 1405467"/>
                <a:gd name="T54" fmla="*/ 1970416 w 1575935"/>
                <a:gd name="T55" fmla="*/ 592667 h 1405467"/>
                <a:gd name="T56" fmla="*/ 1928071 w 1575935"/>
                <a:gd name="T57" fmla="*/ 313267 h 1405467"/>
                <a:gd name="T58" fmla="*/ 1801039 w 1575935"/>
                <a:gd name="T59" fmla="*/ 245534 h 1405467"/>
                <a:gd name="T60" fmla="*/ 1684593 w 1575935"/>
                <a:gd name="T61" fmla="*/ 169334 h 1405467"/>
                <a:gd name="T62" fmla="*/ 1599905 w 1575935"/>
                <a:gd name="T63" fmla="*/ 127000 h 1405467"/>
                <a:gd name="T64" fmla="*/ 1494045 w 1575935"/>
                <a:gd name="T65" fmla="*/ 93134 h 1405467"/>
                <a:gd name="T66" fmla="*/ 1388186 w 1575935"/>
                <a:gd name="T67" fmla="*/ 50800 h 1405467"/>
                <a:gd name="T68" fmla="*/ 1239981 w 1575935"/>
                <a:gd name="T69" fmla="*/ 16934 h 1405467"/>
                <a:gd name="T70" fmla="*/ 1165879 w 1575935"/>
                <a:gd name="T71" fmla="*/ 0 h 1405467"/>
                <a:gd name="T72" fmla="*/ 869470 w 1575935"/>
                <a:gd name="T73" fmla="*/ 42334 h 1405467"/>
                <a:gd name="T74" fmla="*/ 541306 w 1575935"/>
                <a:gd name="T75" fmla="*/ 42334 h 14054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75935" h="1405467">
                  <a:moveTo>
                    <a:pt x="365202" y="76200"/>
                  </a:moveTo>
                  <a:cubicBezTo>
                    <a:pt x="344035" y="83255"/>
                    <a:pt x="325504" y="80753"/>
                    <a:pt x="305935" y="84667"/>
                  </a:cubicBezTo>
                  <a:cubicBezTo>
                    <a:pt x="279320" y="89990"/>
                    <a:pt x="246706" y="110028"/>
                    <a:pt x="229735" y="127000"/>
                  </a:cubicBezTo>
                  <a:cubicBezTo>
                    <a:pt x="224091" y="132645"/>
                    <a:pt x="217789" y="137701"/>
                    <a:pt x="212802" y="143934"/>
                  </a:cubicBezTo>
                  <a:cubicBezTo>
                    <a:pt x="206445" y="151880"/>
                    <a:pt x="201513" y="160867"/>
                    <a:pt x="195868" y="169334"/>
                  </a:cubicBezTo>
                  <a:cubicBezTo>
                    <a:pt x="155636" y="290033"/>
                    <a:pt x="196055" y="164446"/>
                    <a:pt x="170468" y="254000"/>
                  </a:cubicBezTo>
                  <a:cubicBezTo>
                    <a:pt x="168016" y="262581"/>
                    <a:pt x="167357" y="272260"/>
                    <a:pt x="162002" y="279400"/>
                  </a:cubicBezTo>
                  <a:cubicBezTo>
                    <a:pt x="150028" y="295365"/>
                    <a:pt x="130738" y="305129"/>
                    <a:pt x="119668" y="321734"/>
                  </a:cubicBezTo>
                  <a:lnTo>
                    <a:pt x="85802" y="372534"/>
                  </a:lnTo>
                  <a:cubicBezTo>
                    <a:pt x="80157" y="381001"/>
                    <a:pt x="76063" y="390739"/>
                    <a:pt x="68868" y="397934"/>
                  </a:cubicBezTo>
                  <a:cubicBezTo>
                    <a:pt x="50142" y="416660"/>
                    <a:pt x="38323" y="425158"/>
                    <a:pt x="26535" y="448734"/>
                  </a:cubicBezTo>
                  <a:cubicBezTo>
                    <a:pt x="22544" y="456716"/>
                    <a:pt x="20890" y="465667"/>
                    <a:pt x="18068" y="474134"/>
                  </a:cubicBezTo>
                  <a:cubicBezTo>
                    <a:pt x="20890" y="493889"/>
                    <a:pt x="21284" y="514147"/>
                    <a:pt x="26535" y="533400"/>
                  </a:cubicBezTo>
                  <a:cubicBezTo>
                    <a:pt x="29856" y="545577"/>
                    <a:pt x="38342" y="555733"/>
                    <a:pt x="43468" y="567267"/>
                  </a:cubicBezTo>
                  <a:cubicBezTo>
                    <a:pt x="49641" y="581155"/>
                    <a:pt x="54757" y="595489"/>
                    <a:pt x="60402" y="609600"/>
                  </a:cubicBezTo>
                  <a:cubicBezTo>
                    <a:pt x="43185" y="695683"/>
                    <a:pt x="60827" y="616577"/>
                    <a:pt x="43468" y="677334"/>
                  </a:cubicBezTo>
                  <a:cubicBezTo>
                    <a:pt x="37328" y="698825"/>
                    <a:pt x="35238" y="716293"/>
                    <a:pt x="26535" y="736600"/>
                  </a:cubicBezTo>
                  <a:cubicBezTo>
                    <a:pt x="21563" y="748201"/>
                    <a:pt x="15246" y="759178"/>
                    <a:pt x="9602" y="770467"/>
                  </a:cubicBezTo>
                  <a:cubicBezTo>
                    <a:pt x="6780" y="784578"/>
                    <a:pt x="1135" y="798410"/>
                    <a:pt x="1135" y="812800"/>
                  </a:cubicBezTo>
                  <a:cubicBezTo>
                    <a:pt x="1135" y="890138"/>
                    <a:pt x="-9610" y="954658"/>
                    <a:pt x="35002" y="1016000"/>
                  </a:cubicBezTo>
                  <a:cubicBezTo>
                    <a:pt x="46740" y="1032139"/>
                    <a:pt x="64698" y="1042889"/>
                    <a:pt x="77335" y="1058334"/>
                  </a:cubicBezTo>
                  <a:cubicBezTo>
                    <a:pt x="90222" y="1074085"/>
                    <a:pt x="100731" y="1091683"/>
                    <a:pt x="111202" y="1109134"/>
                  </a:cubicBezTo>
                  <a:cubicBezTo>
                    <a:pt x="117696" y="1119956"/>
                    <a:pt x="120386" y="1133037"/>
                    <a:pt x="128135" y="1143000"/>
                  </a:cubicBezTo>
                  <a:cubicBezTo>
                    <a:pt x="140387" y="1158753"/>
                    <a:pt x="150899" y="1181421"/>
                    <a:pt x="170468" y="1185334"/>
                  </a:cubicBezTo>
                  <a:lnTo>
                    <a:pt x="212802" y="1193800"/>
                  </a:lnTo>
                  <a:cubicBezTo>
                    <a:pt x="226913" y="1205089"/>
                    <a:pt x="240520" y="1217038"/>
                    <a:pt x="255135" y="1227667"/>
                  </a:cubicBezTo>
                  <a:cubicBezTo>
                    <a:pt x="271594" y="1239637"/>
                    <a:pt x="290184" y="1248647"/>
                    <a:pt x="305935" y="1261534"/>
                  </a:cubicBezTo>
                  <a:cubicBezTo>
                    <a:pt x="321380" y="1274171"/>
                    <a:pt x="333353" y="1290609"/>
                    <a:pt x="348268" y="1303867"/>
                  </a:cubicBezTo>
                  <a:cubicBezTo>
                    <a:pt x="379092" y="1331266"/>
                    <a:pt x="398264" y="1336167"/>
                    <a:pt x="432935" y="1363134"/>
                  </a:cubicBezTo>
                  <a:cubicBezTo>
                    <a:pt x="442386" y="1370485"/>
                    <a:pt x="448372" y="1381892"/>
                    <a:pt x="458335" y="1388534"/>
                  </a:cubicBezTo>
                  <a:cubicBezTo>
                    <a:pt x="469490" y="1395971"/>
                    <a:pt x="519966" y="1404247"/>
                    <a:pt x="526068" y="1405467"/>
                  </a:cubicBezTo>
                  <a:cubicBezTo>
                    <a:pt x="545824" y="1402645"/>
                    <a:pt x="565766" y="1400914"/>
                    <a:pt x="585335" y="1397000"/>
                  </a:cubicBezTo>
                  <a:cubicBezTo>
                    <a:pt x="594086" y="1395250"/>
                    <a:pt x="602154" y="1390986"/>
                    <a:pt x="610735" y="1388534"/>
                  </a:cubicBezTo>
                  <a:cubicBezTo>
                    <a:pt x="621924" y="1385337"/>
                    <a:pt x="633563" y="1383747"/>
                    <a:pt x="644602" y="1380067"/>
                  </a:cubicBezTo>
                  <a:cubicBezTo>
                    <a:pt x="659020" y="1375261"/>
                    <a:pt x="673047" y="1369307"/>
                    <a:pt x="686935" y="1363134"/>
                  </a:cubicBezTo>
                  <a:cubicBezTo>
                    <a:pt x="698469" y="1358008"/>
                    <a:pt x="708828" y="1350191"/>
                    <a:pt x="720802" y="1346200"/>
                  </a:cubicBezTo>
                  <a:cubicBezTo>
                    <a:pt x="734454" y="1341649"/>
                    <a:pt x="749024" y="1340556"/>
                    <a:pt x="763135" y="1337734"/>
                  </a:cubicBezTo>
                  <a:cubicBezTo>
                    <a:pt x="771602" y="1329267"/>
                    <a:pt x="777635" y="1317289"/>
                    <a:pt x="788535" y="1312334"/>
                  </a:cubicBezTo>
                  <a:cubicBezTo>
                    <a:pt x="857552" y="1280962"/>
                    <a:pt x="1036966" y="1288173"/>
                    <a:pt x="1067935" y="1286934"/>
                  </a:cubicBezTo>
                  <a:cubicBezTo>
                    <a:pt x="1076402" y="1281289"/>
                    <a:pt x="1087942" y="1278629"/>
                    <a:pt x="1093335" y="1270000"/>
                  </a:cubicBezTo>
                  <a:cubicBezTo>
                    <a:pt x="1102795" y="1254864"/>
                    <a:pt x="1102285" y="1235165"/>
                    <a:pt x="1110268" y="1219200"/>
                  </a:cubicBezTo>
                  <a:cubicBezTo>
                    <a:pt x="1125324" y="1189090"/>
                    <a:pt x="1127362" y="1189007"/>
                    <a:pt x="1135668" y="1159934"/>
                  </a:cubicBezTo>
                  <a:cubicBezTo>
                    <a:pt x="1138865" y="1148745"/>
                    <a:pt x="1140049" y="1136963"/>
                    <a:pt x="1144135" y="1126067"/>
                  </a:cubicBezTo>
                  <a:cubicBezTo>
                    <a:pt x="1152936" y="1102597"/>
                    <a:pt x="1159544" y="1090033"/>
                    <a:pt x="1178002" y="1075267"/>
                  </a:cubicBezTo>
                  <a:cubicBezTo>
                    <a:pt x="1207834" y="1051402"/>
                    <a:pt x="1240703" y="1040714"/>
                    <a:pt x="1279602" y="1032934"/>
                  </a:cubicBezTo>
                  <a:cubicBezTo>
                    <a:pt x="1293713" y="1030112"/>
                    <a:pt x="1308052" y="1028253"/>
                    <a:pt x="1321935" y="1024467"/>
                  </a:cubicBezTo>
                  <a:cubicBezTo>
                    <a:pt x="1339155" y="1019771"/>
                    <a:pt x="1372735" y="1007534"/>
                    <a:pt x="1372735" y="1007534"/>
                  </a:cubicBezTo>
                  <a:cubicBezTo>
                    <a:pt x="1384024" y="999067"/>
                    <a:pt x="1396055" y="991509"/>
                    <a:pt x="1406602" y="982134"/>
                  </a:cubicBezTo>
                  <a:cubicBezTo>
                    <a:pt x="1440642" y="951876"/>
                    <a:pt x="1449880" y="940171"/>
                    <a:pt x="1474335" y="905934"/>
                  </a:cubicBezTo>
                  <a:cubicBezTo>
                    <a:pt x="1480249" y="897654"/>
                    <a:pt x="1487135" y="889833"/>
                    <a:pt x="1491268" y="880534"/>
                  </a:cubicBezTo>
                  <a:cubicBezTo>
                    <a:pt x="1491280" y="880507"/>
                    <a:pt x="1512430" y="817048"/>
                    <a:pt x="1516668" y="804334"/>
                  </a:cubicBezTo>
                  <a:lnTo>
                    <a:pt x="1533602" y="753534"/>
                  </a:lnTo>
                  <a:cubicBezTo>
                    <a:pt x="1536424" y="736601"/>
                    <a:pt x="1538344" y="719492"/>
                    <a:pt x="1542068" y="702734"/>
                  </a:cubicBezTo>
                  <a:cubicBezTo>
                    <a:pt x="1544004" y="694022"/>
                    <a:pt x="1548083" y="685915"/>
                    <a:pt x="1550535" y="677334"/>
                  </a:cubicBezTo>
                  <a:cubicBezTo>
                    <a:pt x="1553732" y="666145"/>
                    <a:pt x="1555658" y="654613"/>
                    <a:pt x="1559002" y="643467"/>
                  </a:cubicBezTo>
                  <a:cubicBezTo>
                    <a:pt x="1564131" y="626370"/>
                    <a:pt x="1575935" y="592667"/>
                    <a:pt x="1575935" y="592667"/>
                  </a:cubicBezTo>
                  <a:cubicBezTo>
                    <a:pt x="1573113" y="522111"/>
                    <a:pt x="1572326" y="451445"/>
                    <a:pt x="1567468" y="381000"/>
                  </a:cubicBezTo>
                  <a:cubicBezTo>
                    <a:pt x="1566418" y="365774"/>
                    <a:pt x="1552842" y="324041"/>
                    <a:pt x="1542068" y="313267"/>
                  </a:cubicBezTo>
                  <a:cubicBezTo>
                    <a:pt x="1533144" y="304343"/>
                    <a:pt x="1518164" y="304083"/>
                    <a:pt x="1508202" y="296334"/>
                  </a:cubicBezTo>
                  <a:cubicBezTo>
                    <a:pt x="1435237" y="239583"/>
                    <a:pt x="1495677" y="263935"/>
                    <a:pt x="1440468" y="245534"/>
                  </a:cubicBezTo>
                  <a:cubicBezTo>
                    <a:pt x="1391213" y="196276"/>
                    <a:pt x="1462207" y="265060"/>
                    <a:pt x="1398135" y="211667"/>
                  </a:cubicBezTo>
                  <a:cubicBezTo>
                    <a:pt x="1359925" y="179826"/>
                    <a:pt x="1387469" y="192268"/>
                    <a:pt x="1347335" y="169334"/>
                  </a:cubicBezTo>
                  <a:cubicBezTo>
                    <a:pt x="1336376" y="163072"/>
                    <a:pt x="1324171" y="159090"/>
                    <a:pt x="1313468" y="152400"/>
                  </a:cubicBezTo>
                  <a:cubicBezTo>
                    <a:pt x="1301502" y="144921"/>
                    <a:pt x="1292223" y="133311"/>
                    <a:pt x="1279602" y="127000"/>
                  </a:cubicBezTo>
                  <a:cubicBezTo>
                    <a:pt x="1263637" y="119018"/>
                    <a:pt x="1245375" y="116696"/>
                    <a:pt x="1228802" y="110067"/>
                  </a:cubicBezTo>
                  <a:cubicBezTo>
                    <a:pt x="1217083" y="105380"/>
                    <a:pt x="1206654" y="97821"/>
                    <a:pt x="1194935" y="93134"/>
                  </a:cubicBezTo>
                  <a:cubicBezTo>
                    <a:pt x="1178362" y="86505"/>
                    <a:pt x="1144135" y="76200"/>
                    <a:pt x="1144135" y="76200"/>
                  </a:cubicBezTo>
                  <a:cubicBezTo>
                    <a:pt x="1132846" y="67733"/>
                    <a:pt x="1122889" y="57111"/>
                    <a:pt x="1110268" y="50800"/>
                  </a:cubicBezTo>
                  <a:cubicBezTo>
                    <a:pt x="1094303" y="42818"/>
                    <a:pt x="1076784" y="38196"/>
                    <a:pt x="1059468" y="33867"/>
                  </a:cubicBezTo>
                  <a:lnTo>
                    <a:pt x="991735" y="16934"/>
                  </a:lnTo>
                  <a:cubicBezTo>
                    <a:pt x="980446" y="14112"/>
                    <a:pt x="968907" y="12147"/>
                    <a:pt x="957868" y="8467"/>
                  </a:cubicBezTo>
                  <a:lnTo>
                    <a:pt x="932468" y="0"/>
                  </a:lnTo>
                  <a:cubicBezTo>
                    <a:pt x="848225" y="6018"/>
                    <a:pt x="818580" y="1273"/>
                    <a:pt x="746202" y="25400"/>
                  </a:cubicBezTo>
                  <a:lnTo>
                    <a:pt x="695402" y="42334"/>
                  </a:lnTo>
                  <a:cubicBezTo>
                    <a:pt x="630491" y="39512"/>
                    <a:pt x="565641" y="33867"/>
                    <a:pt x="500668" y="33867"/>
                  </a:cubicBezTo>
                  <a:cubicBezTo>
                    <a:pt x="477915" y="33867"/>
                    <a:pt x="453286" y="32158"/>
                    <a:pt x="432935" y="42334"/>
                  </a:cubicBezTo>
                  <a:cubicBezTo>
                    <a:pt x="396095" y="60754"/>
                    <a:pt x="386369" y="69145"/>
                    <a:pt x="365202" y="7620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1" name="TextBox 17"/>
            <p:cNvSpPr txBox="1">
              <a:spLocks noChangeArrowheads="1"/>
            </p:cNvSpPr>
            <p:nvPr/>
          </p:nvSpPr>
          <p:spPr bwMode="auto">
            <a:xfrm>
              <a:off x="7290922" y="4216005"/>
              <a:ext cx="931124" cy="6644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i="1" dirty="0" smtClean="0"/>
                <a:t>p</a:t>
              </a:r>
              <a:endParaRPr lang="en-US" altLang="en-US" sz="1800" i="1" baseline="-25000" dirty="0" smtClean="0"/>
            </a:p>
          </p:txBody>
        </p:sp>
      </p:grpSp>
      <p:sp>
        <p:nvSpPr>
          <p:cNvPr id="28685" name="TextBox 20"/>
          <p:cNvSpPr txBox="1">
            <a:spLocks noChangeArrowheads="1"/>
          </p:cNvSpPr>
          <p:nvPr/>
        </p:nvSpPr>
        <p:spPr bwMode="auto">
          <a:xfrm>
            <a:off x="500063" y="1643063"/>
            <a:ext cx="547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/>
              <a:t>W</a:t>
            </a:r>
            <a:r>
              <a:rPr lang="ru-RU" altLang="en-US" sz="1600" baseline="-25000"/>
              <a:t>1</a:t>
            </a:r>
            <a:endParaRPr lang="en-US" altLang="en-US" sz="1400" baseline="-2500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46537" y="1646064"/>
            <a:ext cx="452984" cy="499467"/>
            <a:chOff x="7339718" y="4160639"/>
            <a:chExt cx="1066315" cy="977399"/>
          </a:xfrm>
          <a:solidFill>
            <a:srgbClr val="C3FCFD"/>
          </a:solidFill>
        </p:grpSpPr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7339718" y="4160639"/>
              <a:ext cx="1066315" cy="977399"/>
            </a:xfrm>
            <a:custGeom>
              <a:avLst/>
              <a:gdLst>
                <a:gd name="T0" fmla="*/ 382516 w 1575935"/>
                <a:gd name="T1" fmla="*/ 84667 h 1405467"/>
                <a:gd name="T2" fmla="*/ 266069 w 1575935"/>
                <a:gd name="T3" fmla="*/ 143934 h 1405467"/>
                <a:gd name="T4" fmla="*/ 213138 w 1575935"/>
                <a:gd name="T5" fmla="*/ 254000 h 1405467"/>
                <a:gd name="T6" fmla="*/ 149623 w 1575935"/>
                <a:gd name="T7" fmla="*/ 321734 h 1405467"/>
                <a:gd name="T8" fmla="*/ 86108 w 1575935"/>
                <a:gd name="T9" fmla="*/ 397934 h 1405467"/>
                <a:gd name="T10" fmla="*/ 22591 w 1575935"/>
                <a:gd name="T11" fmla="*/ 474134 h 1405467"/>
                <a:gd name="T12" fmla="*/ 54349 w 1575935"/>
                <a:gd name="T13" fmla="*/ 567267 h 1405467"/>
                <a:gd name="T14" fmla="*/ 54349 w 1575935"/>
                <a:gd name="T15" fmla="*/ 677334 h 1405467"/>
                <a:gd name="T16" fmla="*/ 12007 w 1575935"/>
                <a:gd name="T17" fmla="*/ 770467 h 1405467"/>
                <a:gd name="T18" fmla="*/ 43763 w 1575935"/>
                <a:gd name="T19" fmla="*/ 1016000 h 1405467"/>
                <a:gd name="T20" fmla="*/ 139037 w 1575935"/>
                <a:gd name="T21" fmla="*/ 1109134 h 1405467"/>
                <a:gd name="T22" fmla="*/ 213138 w 1575935"/>
                <a:gd name="T23" fmla="*/ 1185334 h 1405467"/>
                <a:gd name="T24" fmla="*/ 318999 w 1575935"/>
                <a:gd name="T25" fmla="*/ 1227667 h 1405467"/>
                <a:gd name="T26" fmla="*/ 435445 w 1575935"/>
                <a:gd name="T27" fmla="*/ 1303867 h 1405467"/>
                <a:gd name="T28" fmla="*/ 573062 w 1575935"/>
                <a:gd name="T29" fmla="*/ 1388534 h 1405467"/>
                <a:gd name="T30" fmla="*/ 731852 w 1575935"/>
                <a:gd name="T31" fmla="*/ 1397000 h 1405467"/>
                <a:gd name="T32" fmla="*/ 805955 w 1575935"/>
                <a:gd name="T33" fmla="*/ 1380067 h 1405467"/>
                <a:gd name="T34" fmla="*/ 901230 w 1575935"/>
                <a:gd name="T35" fmla="*/ 1346200 h 1405467"/>
                <a:gd name="T36" fmla="*/ 985917 w 1575935"/>
                <a:gd name="T37" fmla="*/ 1312334 h 1405467"/>
                <a:gd name="T38" fmla="*/ 1367015 w 1575935"/>
                <a:gd name="T39" fmla="*/ 1270000 h 1405467"/>
                <a:gd name="T40" fmla="*/ 1419942 w 1575935"/>
                <a:gd name="T41" fmla="*/ 1159934 h 1405467"/>
                <a:gd name="T42" fmla="*/ 1472874 w 1575935"/>
                <a:gd name="T43" fmla="*/ 1075267 h 1405467"/>
                <a:gd name="T44" fmla="*/ 1652835 w 1575935"/>
                <a:gd name="T45" fmla="*/ 1024467 h 1405467"/>
                <a:gd name="T46" fmla="*/ 1758694 w 1575935"/>
                <a:gd name="T47" fmla="*/ 982134 h 1405467"/>
                <a:gd name="T48" fmla="*/ 1864555 w 1575935"/>
                <a:gd name="T49" fmla="*/ 880534 h 1405467"/>
                <a:gd name="T50" fmla="*/ 1917487 w 1575935"/>
                <a:gd name="T51" fmla="*/ 753534 h 1405467"/>
                <a:gd name="T52" fmla="*/ 1938657 w 1575935"/>
                <a:gd name="T53" fmla="*/ 677334 h 1405467"/>
                <a:gd name="T54" fmla="*/ 1970416 w 1575935"/>
                <a:gd name="T55" fmla="*/ 592667 h 1405467"/>
                <a:gd name="T56" fmla="*/ 1928071 w 1575935"/>
                <a:gd name="T57" fmla="*/ 313267 h 1405467"/>
                <a:gd name="T58" fmla="*/ 1801039 w 1575935"/>
                <a:gd name="T59" fmla="*/ 245534 h 1405467"/>
                <a:gd name="T60" fmla="*/ 1684593 w 1575935"/>
                <a:gd name="T61" fmla="*/ 169334 h 1405467"/>
                <a:gd name="T62" fmla="*/ 1599905 w 1575935"/>
                <a:gd name="T63" fmla="*/ 127000 h 1405467"/>
                <a:gd name="T64" fmla="*/ 1494045 w 1575935"/>
                <a:gd name="T65" fmla="*/ 93134 h 1405467"/>
                <a:gd name="T66" fmla="*/ 1388186 w 1575935"/>
                <a:gd name="T67" fmla="*/ 50800 h 1405467"/>
                <a:gd name="T68" fmla="*/ 1239981 w 1575935"/>
                <a:gd name="T69" fmla="*/ 16934 h 1405467"/>
                <a:gd name="T70" fmla="*/ 1165879 w 1575935"/>
                <a:gd name="T71" fmla="*/ 0 h 1405467"/>
                <a:gd name="T72" fmla="*/ 869470 w 1575935"/>
                <a:gd name="T73" fmla="*/ 42334 h 1405467"/>
                <a:gd name="T74" fmla="*/ 541306 w 1575935"/>
                <a:gd name="T75" fmla="*/ 42334 h 14054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75935" h="1405467">
                  <a:moveTo>
                    <a:pt x="365202" y="76200"/>
                  </a:moveTo>
                  <a:cubicBezTo>
                    <a:pt x="344035" y="83255"/>
                    <a:pt x="325504" y="80753"/>
                    <a:pt x="305935" y="84667"/>
                  </a:cubicBezTo>
                  <a:cubicBezTo>
                    <a:pt x="279320" y="89990"/>
                    <a:pt x="246706" y="110028"/>
                    <a:pt x="229735" y="127000"/>
                  </a:cubicBezTo>
                  <a:cubicBezTo>
                    <a:pt x="224091" y="132645"/>
                    <a:pt x="217789" y="137701"/>
                    <a:pt x="212802" y="143934"/>
                  </a:cubicBezTo>
                  <a:cubicBezTo>
                    <a:pt x="206445" y="151880"/>
                    <a:pt x="201513" y="160867"/>
                    <a:pt x="195868" y="169334"/>
                  </a:cubicBezTo>
                  <a:cubicBezTo>
                    <a:pt x="155636" y="290033"/>
                    <a:pt x="196055" y="164446"/>
                    <a:pt x="170468" y="254000"/>
                  </a:cubicBezTo>
                  <a:cubicBezTo>
                    <a:pt x="168016" y="262581"/>
                    <a:pt x="167357" y="272260"/>
                    <a:pt x="162002" y="279400"/>
                  </a:cubicBezTo>
                  <a:cubicBezTo>
                    <a:pt x="150028" y="295365"/>
                    <a:pt x="130738" y="305129"/>
                    <a:pt x="119668" y="321734"/>
                  </a:cubicBezTo>
                  <a:lnTo>
                    <a:pt x="85802" y="372534"/>
                  </a:lnTo>
                  <a:cubicBezTo>
                    <a:pt x="80157" y="381001"/>
                    <a:pt x="76063" y="390739"/>
                    <a:pt x="68868" y="397934"/>
                  </a:cubicBezTo>
                  <a:cubicBezTo>
                    <a:pt x="50142" y="416660"/>
                    <a:pt x="38323" y="425158"/>
                    <a:pt x="26535" y="448734"/>
                  </a:cubicBezTo>
                  <a:cubicBezTo>
                    <a:pt x="22544" y="456716"/>
                    <a:pt x="20890" y="465667"/>
                    <a:pt x="18068" y="474134"/>
                  </a:cubicBezTo>
                  <a:cubicBezTo>
                    <a:pt x="20890" y="493889"/>
                    <a:pt x="21284" y="514147"/>
                    <a:pt x="26535" y="533400"/>
                  </a:cubicBezTo>
                  <a:cubicBezTo>
                    <a:pt x="29856" y="545577"/>
                    <a:pt x="38342" y="555733"/>
                    <a:pt x="43468" y="567267"/>
                  </a:cubicBezTo>
                  <a:cubicBezTo>
                    <a:pt x="49641" y="581155"/>
                    <a:pt x="54757" y="595489"/>
                    <a:pt x="60402" y="609600"/>
                  </a:cubicBezTo>
                  <a:cubicBezTo>
                    <a:pt x="43185" y="695683"/>
                    <a:pt x="60827" y="616577"/>
                    <a:pt x="43468" y="677334"/>
                  </a:cubicBezTo>
                  <a:cubicBezTo>
                    <a:pt x="37328" y="698825"/>
                    <a:pt x="35238" y="716293"/>
                    <a:pt x="26535" y="736600"/>
                  </a:cubicBezTo>
                  <a:cubicBezTo>
                    <a:pt x="21563" y="748201"/>
                    <a:pt x="15246" y="759178"/>
                    <a:pt x="9602" y="770467"/>
                  </a:cubicBezTo>
                  <a:cubicBezTo>
                    <a:pt x="6780" y="784578"/>
                    <a:pt x="1135" y="798410"/>
                    <a:pt x="1135" y="812800"/>
                  </a:cubicBezTo>
                  <a:cubicBezTo>
                    <a:pt x="1135" y="890138"/>
                    <a:pt x="-9610" y="954658"/>
                    <a:pt x="35002" y="1016000"/>
                  </a:cubicBezTo>
                  <a:cubicBezTo>
                    <a:pt x="46740" y="1032139"/>
                    <a:pt x="64698" y="1042889"/>
                    <a:pt x="77335" y="1058334"/>
                  </a:cubicBezTo>
                  <a:cubicBezTo>
                    <a:pt x="90222" y="1074085"/>
                    <a:pt x="100731" y="1091683"/>
                    <a:pt x="111202" y="1109134"/>
                  </a:cubicBezTo>
                  <a:cubicBezTo>
                    <a:pt x="117696" y="1119956"/>
                    <a:pt x="120386" y="1133037"/>
                    <a:pt x="128135" y="1143000"/>
                  </a:cubicBezTo>
                  <a:cubicBezTo>
                    <a:pt x="140387" y="1158753"/>
                    <a:pt x="150899" y="1181421"/>
                    <a:pt x="170468" y="1185334"/>
                  </a:cubicBezTo>
                  <a:lnTo>
                    <a:pt x="212802" y="1193800"/>
                  </a:lnTo>
                  <a:cubicBezTo>
                    <a:pt x="226913" y="1205089"/>
                    <a:pt x="240520" y="1217038"/>
                    <a:pt x="255135" y="1227667"/>
                  </a:cubicBezTo>
                  <a:cubicBezTo>
                    <a:pt x="271594" y="1239637"/>
                    <a:pt x="290184" y="1248647"/>
                    <a:pt x="305935" y="1261534"/>
                  </a:cubicBezTo>
                  <a:cubicBezTo>
                    <a:pt x="321380" y="1274171"/>
                    <a:pt x="333353" y="1290609"/>
                    <a:pt x="348268" y="1303867"/>
                  </a:cubicBezTo>
                  <a:cubicBezTo>
                    <a:pt x="379092" y="1331266"/>
                    <a:pt x="398264" y="1336167"/>
                    <a:pt x="432935" y="1363134"/>
                  </a:cubicBezTo>
                  <a:cubicBezTo>
                    <a:pt x="442386" y="1370485"/>
                    <a:pt x="448372" y="1381892"/>
                    <a:pt x="458335" y="1388534"/>
                  </a:cubicBezTo>
                  <a:cubicBezTo>
                    <a:pt x="469490" y="1395971"/>
                    <a:pt x="519966" y="1404247"/>
                    <a:pt x="526068" y="1405467"/>
                  </a:cubicBezTo>
                  <a:cubicBezTo>
                    <a:pt x="545824" y="1402645"/>
                    <a:pt x="565766" y="1400914"/>
                    <a:pt x="585335" y="1397000"/>
                  </a:cubicBezTo>
                  <a:cubicBezTo>
                    <a:pt x="594086" y="1395250"/>
                    <a:pt x="602154" y="1390986"/>
                    <a:pt x="610735" y="1388534"/>
                  </a:cubicBezTo>
                  <a:cubicBezTo>
                    <a:pt x="621924" y="1385337"/>
                    <a:pt x="633563" y="1383747"/>
                    <a:pt x="644602" y="1380067"/>
                  </a:cubicBezTo>
                  <a:cubicBezTo>
                    <a:pt x="659020" y="1375261"/>
                    <a:pt x="673047" y="1369307"/>
                    <a:pt x="686935" y="1363134"/>
                  </a:cubicBezTo>
                  <a:cubicBezTo>
                    <a:pt x="698469" y="1358008"/>
                    <a:pt x="708828" y="1350191"/>
                    <a:pt x="720802" y="1346200"/>
                  </a:cubicBezTo>
                  <a:cubicBezTo>
                    <a:pt x="734454" y="1341649"/>
                    <a:pt x="749024" y="1340556"/>
                    <a:pt x="763135" y="1337734"/>
                  </a:cubicBezTo>
                  <a:cubicBezTo>
                    <a:pt x="771602" y="1329267"/>
                    <a:pt x="777635" y="1317289"/>
                    <a:pt x="788535" y="1312334"/>
                  </a:cubicBezTo>
                  <a:cubicBezTo>
                    <a:pt x="857552" y="1280962"/>
                    <a:pt x="1036966" y="1288173"/>
                    <a:pt x="1067935" y="1286934"/>
                  </a:cubicBezTo>
                  <a:cubicBezTo>
                    <a:pt x="1076402" y="1281289"/>
                    <a:pt x="1087942" y="1278629"/>
                    <a:pt x="1093335" y="1270000"/>
                  </a:cubicBezTo>
                  <a:cubicBezTo>
                    <a:pt x="1102795" y="1254864"/>
                    <a:pt x="1102285" y="1235165"/>
                    <a:pt x="1110268" y="1219200"/>
                  </a:cubicBezTo>
                  <a:cubicBezTo>
                    <a:pt x="1125324" y="1189090"/>
                    <a:pt x="1127362" y="1189007"/>
                    <a:pt x="1135668" y="1159934"/>
                  </a:cubicBezTo>
                  <a:cubicBezTo>
                    <a:pt x="1138865" y="1148745"/>
                    <a:pt x="1140049" y="1136963"/>
                    <a:pt x="1144135" y="1126067"/>
                  </a:cubicBezTo>
                  <a:cubicBezTo>
                    <a:pt x="1152936" y="1102597"/>
                    <a:pt x="1159544" y="1090033"/>
                    <a:pt x="1178002" y="1075267"/>
                  </a:cubicBezTo>
                  <a:cubicBezTo>
                    <a:pt x="1207834" y="1051402"/>
                    <a:pt x="1240703" y="1040714"/>
                    <a:pt x="1279602" y="1032934"/>
                  </a:cubicBezTo>
                  <a:cubicBezTo>
                    <a:pt x="1293713" y="1030112"/>
                    <a:pt x="1308052" y="1028253"/>
                    <a:pt x="1321935" y="1024467"/>
                  </a:cubicBezTo>
                  <a:cubicBezTo>
                    <a:pt x="1339155" y="1019771"/>
                    <a:pt x="1372735" y="1007534"/>
                    <a:pt x="1372735" y="1007534"/>
                  </a:cubicBezTo>
                  <a:cubicBezTo>
                    <a:pt x="1384024" y="999067"/>
                    <a:pt x="1396055" y="991509"/>
                    <a:pt x="1406602" y="982134"/>
                  </a:cubicBezTo>
                  <a:cubicBezTo>
                    <a:pt x="1440642" y="951876"/>
                    <a:pt x="1449880" y="940171"/>
                    <a:pt x="1474335" y="905934"/>
                  </a:cubicBezTo>
                  <a:cubicBezTo>
                    <a:pt x="1480249" y="897654"/>
                    <a:pt x="1487135" y="889833"/>
                    <a:pt x="1491268" y="880534"/>
                  </a:cubicBezTo>
                  <a:cubicBezTo>
                    <a:pt x="1491280" y="880507"/>
                    <a:pt x="1512430" y="817048"/>
                    <a:pt x="1516668" y="804334"/>
                  </a:cubicBezTo>
                  <a:lnTo>
                    <a:pt x="1533602" y="753534"/>
                  </a:lnTo>
                  <a:cubicBezTo>
                    <a:pt x="1536424" y="736601"/>
                    <a:pt x="1538344" y="719492"/>
                    <a:pt x="1542068" y="702734"/>
                  </a:cubicBezTo>
                  <a:cubicBezTo>
                    <a:pt x="1544004" y="694022"/>
                    <a:pt x="1548083" y="685915"/>
                    <a:pt x="1550535" y="677334"/>
                  </a:cubicBezTo>
                  <a:cubicBezTo>
                    <a:pt x="1553732" y="666145"/>
                    <a:pt x="1555658" y="654613"/>
                    <a:pt x="1559002" y="643467"/>
                  </a:cubicBezTo>
                  <a:cubicBezTo>
                    <a:pt x="1564131" y="626370"/>
                    <a:pt x="1575935" y="592667"/>
                    <a:pt x="1575935" y="592667"/>
                  </a:cubicBezTo>
                  <a:cubicBezTo>
                    <a:pt x="1573113" y="522111"/>
                    <a:pt x="1572326" y="451445"/>
                    <a:pt x="1567468" y="381000"/>
                  </a:cubicBezTo>
                  <a:cubicBezTo>
                    <a:pt x="1566418" y="365774"/>
                    <a:pt x="1552842" y="324041"/>
                    <a:pt x="1542068" y="313267"/>
                  </a:cubicBezTo>
                  <a:cubicBezTo>
                    <a:pt x="1533144" y="304343"/>
                    <a:pt x="1518164" y="304083"/>
                    <a:pt x="1508202" y="296334"/>
                  </a:cubicBezTo>
                  <a:cubicBezTo>
                    <a:pt x="1435237" y="239583"/>
                    <a:pt x="1495677" y="263935"/>
                    <a:pt x="1440468" y="245534"/>
                  </a:cubicBezTo>
                  <a:cubicBezTo>
                    <a:pt x="1391213" y="196276"/>
                    <a:pt x="1462207" y="265060"/>
                    <a:pt x="1398135" y="211667"/>
                  </a:cubicBezTo>
                  <a:cubicBezTo>
                    <a:pt x="1359925" y="179826"/>
                    <a:pt x="1387469" y="192268"/>
                    <a:pt x="1347335" y="169334"/>
                  </a:cubicBezTo>
                  <a:cubicBezTo>
                    <a:pt x="1336376" y="163072"/>
                    <a:pt x="1324171" y="159090"/>
                    <a:pt x="1313468" y="152400"/>
                  </a:cubicBezTo>
                  <a:cubicBezTo>
                    <a:pt x="1301502" y="144921"/>
                    <a:pt x="1292223" y="133311"/>
                    <a:pt x="1279602" y="127000"/>
                  </a:cubicBezTo>
                  <a:cubicBezTo>
                    <a:pt x="1263637" y="119018"/>
                    <a:pt x="1245375" y="116696"/>
                    <a:pt x="1228802" y="110067"/>
                  </a:cubicBezTo>
                  <a:cubicBezTo>
                    <a:pt x="1217083" y="105380"/>
                    <a:pt x="1206654" y="97821"/>
                    <a:pt x="1194935" y="93134"/>
                  </a:cubicBezTo>
                  <a:cubicBezTo>
                    <a:pt x="1178362" y="86505"/>
                    <a:pt x="1144135" y="76200"/>
                    <a:pt x="1144135" y="76200"/>
                  </a:cubicBezTo>
                  <a:cubicBezTo>
                    <a:pt x="1132846" y="67733"/>
                    <a:pt x="1122889" y="57111"/>
                    <a:pt x="1110268" y="50800"/>
                  </a:cubicBezTo>
                  <a:cubicBezTo>
                    <a:pt x="1094303" y="42818"/>
                    <a:pt x="1076784" y="38196"/>
                    <a:pt x="1059468" y="33867"/>
                  </a:cubicBezTo>
                  <a:lnTo>
                    <a:pt x="991735" y="16934"/>
                  </a:lnTo>
                  <a:cubicBezTo>
                    <a:pt x="980446" y="14112"/>
                    <a:pt x="968907" y="12147"/>
                    <a:pt x="957868" y="8467"/>
                  </a:cubicBezTo>
                  <a:lnTo>
                    <a:pt x="932468" y="0"/>
                  </a:lnTo>
                  <a:cubicBezTo>
                    <a:pt x="848225" y="6018"/>
                    <a:pt x="818580" y="1273"/>
                    <a:pt x="746202" y="25400"/>
                  </a:cubicBezTo>
                  <a:lnTo>
                    <a:pt x="695402" y="42334"/>
                  </a:lnTo>
                  <a:cubicBezTo>
                    <a:pt x="630491" y="39512"/>
                    <a:pt x="565641" y="33867"/>
                    <a:pt x="500668" y="33867"/>
                  </a:cubicBezTo>
                  <a:cubicBezTo>
                    <a:pt x="477915" y="33867"/>
                    <a:pt x="453286" y="32158"/>
                    <a:pt x="432935" y="42334"/>
                  </a:cubicBezTo>
                  <a:cubicBezTo>
                    <a:pt x="396095" y="60754"/>
                    <a:pt x="386369" y="69145"/>
                    <a:pt x="365202" y="7620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59" name="TextBox 24"/>
            <p:cNvSpPr txBox="1">
              <a:spLocks noChangeArrowheads="1"/>
            </p:cNvSpPr>
            <p:nvPr/>
          </p:nvSpPr>
          <p:spPr bwMode="auto">
            <a:xfrm>
              <a:off x="7421451" y="4316266"/>
              <a:ext cx="945469" cy="7227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i="1" dirty="0" smtClean="0">
                  <a:sym typeface="Symbol" pitchFamily="18" charset="2"/>
                </a:rPr>
                <a:t>q</a:t>
              </a:r>
              <a:endParaRPr lang="en-US" altLang="en-US" sz="1800" i="1" baseline="-25000" dirty="0" smtClean="0"/>
            </a:p>
          </p:txBody>
        </p:sp>
      </p:grpSp>
      <p:sp>
        <p:nvSpPr>
          <p:cNvPr id="28687" name="TextBox 26"/>
          <p:cNvSpPr txBox="1">
            <a:spLocks noChangeArrowheads="1"/>
          </p:cNvSpPr>
          <p:nvPr/>
        </p:nvSpPr>
        <p:spPr bwMode="auto">
          <a:xfrm>
            <a:off x="1935163" y="1233488"/>
            <a:ext cx="51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/>
              <a:t>W</a:t>
            </a:r>
            <a:r>
              <a:rPr lang="en-US" altLang="en-US" sz="1600" baseline="-25000"/>
              <a:t>3</a:t>
            </a:r>
            <a:endParaRPr lang="en-US" altLang="en-US" sz="1400" baseline="-2500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85786" y="3428689"/>
            <a:ext cx="545117" cy="441589"/>
            <a:chOff x="7330205" y="4040864"/>
            <a:chExt cx="1449309" cy="947172"/>
          </a:xfrm>
          <a:solidFill>
            <a:srgbClr val="C3FCFD"/>
          </a:solidFill>
        </p:grpSpPr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330205" y="4040864"/>
              <a:ext cx="1449309" cy="947172"/>
            </a:xfrm>
            <a:custGeom>
              <a:avLst/>
              <a:gdLst>
                <a:gd name="T0" fmla="*/ 382516 w 1575935"/>
                <a:gd name="T1" fmla="*/ 84667 h 1405467"/>
                <a:gd name="T2" fmla="*/ 266069 w 1575935"/>
                <a:gd name="T3" fmla="*/ 143934 h 1405467"/>
                <a:gd name="T4" fmla="*/ 213138 w 1575935"/>
                <a:gd name="T5" fmla="*/ 254000 h 1405467"/>
                <a:gd name="T6" fmla="*/ 149623 w 1575935"/>
                <a:gd name="T7" fmla="*/ 321734 h 1405467"/>
                <a:gd name="T8" fmla="*/ 86108 w 1575935"/>
                <a:gd name="T9" fmla="*/ 397934 h 1405467"/>
                <a:gd name="T10" fmla="*/ 22591 w 1575935"/>
                <a:gd name="T11" fmla="*/ 474134 h 1405467"/>
                <a:gd name="T12" fmla="*/ 54349 w 1575935"/>
                <a:gd name="T13" fmla="*/ 567267 h 1405467"/>
                <a:gd name="T14" fmla="*/ 54349 w 1575935"/>
                <a:gd name="T15" fmla="*/ 677334 h 1405467"/>
                <a:gd name="T16" fmla="*/ 12007 w 1575935"/>
                <a:gd name="T17" fmla="*/ 770467 h 1405467"/>
                <a:gd name="T18" fmla="*/ 43763 w 1575935"/>
                <a:gd name="T19" fmla="*/ 1016000 h 1405467"/>
                <a:gd name="T20" fmla="*/ 139037 w 1575935"/>
                <a:gd name="T21" fmla="*/ 1109134 h 1405467"/>
                <a:gd name="T22" fmla="*/ 213138 w 1575935"/>
                <a:gd name="T23" fmla="*/ 1185334 h 1405467"/>
                <a:gd name="T24" fmla="*/ 318999 w 1575935"/>
                <a:gd name="T25" fmla="*/ 1227667 h 1405467"/>
                <a:gd name="T26" fmla="*/ 435445 w 1575935"/>
                <a:gd name="T27" fmla="*/ 1303867 h 1405467"/>
                <a:gd name="T28" fmla="*/ 573062 w 1575935"/>
                <a:gd name="T29" fmla="*/ 1388534 h 1405467"/>
                <a:gd name="T30" fmla="*/ 731852 w 1575935"/>
                <a:gd name="T31" fmla="*/ 1397000 h 1405467"/>
                <a:gd name="T32" fmla="*/ 805955 w 1575935"/>
                <a:gd name="T33" fmla="*/ 1380067 h 1405467"/>
                <a:gd name="T34" fmla="*/ 901230 w 1575935"/>
                <a:gd name="T35" fmla="*/ 1346200 h 1405467"/>
                <a:gd name="T36" fmla="*/ 985917 w 1575935"/>
                <a:gd name="T37" fmla="*/ 1312334 h 1405467"/>
                <a:gd name="T38" fmla="*/ 1367015 w 1575935"/>
                <a:gd name="T39" fmla="*/ 1270000 h 1405467"/>
                <a:gd name="T40" fmla="*/ 1419942 w 1575935"/>
                <a:gd name="T41" fmla="*/ 1159934 h 1405467"/>
                <a:gd name="T42" fmla="*/ 1472874 w 1575935"/>
                <a:gd name="T43" fmla="*/ 1075267 h 1405467"/>
                <a:gd name="T44" fmla="*/ 1652835 w 1575935"/>
                <a:gd name="T45" fmla="*/ 1024467 h 1405467"/>
                <a:gd name="T46" fmla="*/ 1758694 w 1575935"/>
                <a:gd name="T47" fmla="*/ 982134 h 1405467"/>
                <a:gd name="T48" fmla="*/ 1864555 w 1575935"/>
                <a:gd name="T49" fmla="*/ 880534 h 1405467"/>
                <a:gd name="T50" fmla="*/ 1917487 w 1575935"/>
                <a:gd name="T51" fmla="*/ 753534 h 1405467"/>
                <a:gd name="T52" fmla="*/ 1938657 w 1575935"/>
                <a:gd name="T53" fmla="*/ 677334 h 1405467"/>
                <a:gd name="T54" fmla="*/ 1970416 w 1575935"/>
                <a:gd name="T55" fmla="*/ 592667 h 1405467"/>
                <a:gd name="T56" fmla="*/ 1928071 w 1575935"/>
                <a:gd name="T57" fmla="*/ 313267 h 1405467"/>
                <a:gd name="T58" fmla="*/ 1801039 w 1575935"/>
                <a:gd name="T59" fmla="*/ 245534 h 1405467"/>
                <a:gd name="T60" fmla="*/ 1684593 w 1575935"/>
                <a:gd name="T61" fmla="*/ 169334 h 1405467"/>
                <a:gd name="T62" fmla="*/ 1599905 w 1575935"/>
                <a:gd name="T63" fmla="*/ 127000 h 1405467"/>
                <a:gd name="T64" fmla="*/ 1494045 w 1575935"/>
                <a:gd name="T65" fmla="*/ 93134 h 1405467"/>
                <a:gd name="T66" fmla="*/ 1388186 w 1575935"/>
                <a:gd name="T67" fmla="*/ 50800 h 1405467"/>
                <a:gd name="T68" fmla="*/ 1239981 w 1575935"/>
                <a:gd name="T69" fmla="*/ 16934 h 1405467"/>
                <a:gd name="T70" fmla="*/ 1165879 w 1575935"/>
                <a:gd name="T71" fmla="*/ 0 h 1405467"/>
                <a:gd name="T72" fmla="*/ 869470 w 1575935"/>
                <a:gd name="T73" fmla="*/ 42334 h 1405467"/>
                <a:gd name="T74" fmla="*/ 541306 w 1575935"/>
                <a:gd name="T75" fmla="*/ 42334 h 14054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75935" h="1405467">
                  <a:moveTo>
                    <a:pt x="365202" y="76200"/>
                  </a:moveTo>
                  <a:cubicBezTo>
                    <a:pt x="344035" y="83255"/>
                    <a:pt x="325504" y="80753"/>
                    <a:pt x="305935" y="84667"/>
                  </a:cubicBezTo>
                  <a:cubicBezTo>
                    <a:pt x="279320" y="89990"/>
                    <a:pt x="246706" y="110028"/>
                    <a:pt x="229735" y="127000"/>
                  </a:cubicBezTo>
                  <a:cubicBezTo>
                    <a:pt x="224091" y="132645"/>
                    <a:pt x="217789" y="137701"/>
                    <a:pt x="212802" y="143934"/>
                  </a:cubicBezTo>
                  <a:cubicBezTo>
                    <a:pt x="206445" y="151880"/>
                    <a:pt x="201513" y="160867"/>
                    <a:pt x="195868" y="169334"/>
                  </a:cubicBezTo>
                  <a:cubicBezTo>
                    <a:pt x="155636" y="290033"/>
                    <a:pt x="196055" y="164446"/>
                    <a:pt x="170468" y="254000"/>
                  </a:cubicBezTo>
                  <a:cubicBezTo>
                    <a:pt x="168016" y="262581"/>
                    <a:pt x="167357" y="272260"/>
                    <a:pt x="162002" y="279400"/>
                  </a:cubicBezTo>
                  <a:cubicBezTo>
                    <a:pt x="150028" y="295365"/>
                    <a:pt x="130738" y="305129"/>
                    <a:pt x="119668" y="321734"/>
                  </a:cubicBezTo>
                  <a:lnTo>
                    <a:pt x="85802" y="372534"/>
                  </a:lnTo>
                  <a:cubicBezTo>
                    <a:pt x="80157" y="381001"/>
                    <a:pt x="76063" y="390739"/>
                    <a:pt x="68868" y="397934"/>
                  </a:cubicBezTo>
                  <a:cubicBezTo>
                    <a:pt x="50142" y="416660"/>
                    <a:pt x="38323" y="425158"/>
                    <a:pt x="26535" y="448734"/>
                  </a:cubicBezTo>
                  <a:cubicBezTo>
                    <a:pt x="22544" y="456716"/>
                    <a:pt x="20890" y="465667"/>
                    <a:pt x="18068" y="474134"/>
                  </a:cubicBezTo>
                  <a:cubicBezTo>
                    <a:pt x="20890" y="493889"/>
                    <a:pt x="21284" y="514147"/>
                    <a:pt x="26535" y="533400"/>
                  </a:cubicBezTo>
                  <a:cubicBezTo>
                    <a:pt x="29856" y="545577"/>
                    <a:pt x="38342" y="555733"/>
                    <a:pt x="43468" y="567267"/>
                  </a:cubicBezTo>
                  <a:cubicBezTo>
                    <a:pt x="49641" y="581155"/>
                    <a:pt x="54757" y="595489"/>
                    <a:pt x="60402" y="609600"/>
                  </a:cubicBezTo>
                  <a:cubicBezTo>
                    <a:pt x="43185" y="695683"/>
                    <a:pt x="60827" y="616577"/>
                    <a:pt x="43468" y="677334"/>
                  </a:cubicBezTo>
                  <a:cubicBezTo>
                    <a:pt x="37328" y="698825"/>
                    <a:pt x="35238" y="716293"/>
                    <a:pt x="26535" y="736600"/>
                  </a:cubicBezTo>
                  <a:cubicBezTo>
                    <a:pt x="21563" y="748201"/>
                    <a:pt x="15246" y="759178"/>
                    <a:pt x="9602" y="770467"/>
                  </a:cubicBezTo>
                  <a:cubicBezTo>
                    <a:pt x="6780" y="784578"/>
                    <a:pt x="1135" y="798410"/>
                    <a:pt x="1135" y="812800"/>
                  </a:cubicBezTo>
                  <a:cubicBezTo>
                    <a:pt x="1135" y="890138"/>
                    <a:pt x="-9610" y="954658"/>
                    <a:pt x="35002" y="1016000"/>
                  </a:cubicBezTo>
                  <a:cubicBezTo>
                    <a:pt x="46740" y="1032139"/>
                    <a:pt x="64698" y="1042889"/>
                    <a:pt x="77335" y="1058334"/>
                  </a:cubicBezTo>
                  <a:cubicBezTo>
                    <a:pt x="90222" y="1074085"/>
                    <a:pt x="100731" y="1091683"/>
                    <a:pt x="111202" y="1109134"/>
                  </a:cubicBezTo>
                  <a:cubicBezTo>
                    <a:pt x="117696" y="1119956"/>
                    <a:pt x="120386" y="1133037"/>
                    <a:pt x="128135" y="1143000"/>
                  </a:cubicBezTo>
                  <a:cubicBezTo>
                    <a:pt x="140387" y="1158753"/>
                    <a:pt x="150899" y="1181421"/>
                    <a:pt x="170468" y="1185334"/>
                  </a:cubicBezTo>
                  <a:lnTo>
                    <a:pt x="212802" y="1193800"/>
                  </a:lnTo>
                  <a:cubicBezTo>
                    <a:pt x="226913" y="1205089"/>
                    <a:pt x="240520" y="1217038"/>
                    <a:pt x="255135" y="1227667"/>
                  </a:cubicBezTo>
                  <a:cubicBezTo>
                    <a:pt x="271594" y="1239637"/>
                    <a:pt x="290184" y="1248647"/>
                    <a:pt x="305935" y="1261534"/>
                  </a:cubicBezTo>
                  <a:cubicBezTo>
                    <a:pt x="321380" y="1274171"/>
                    <a:pt x="333353" y="1290609"/>
                    <a:pt x="348268" y="1303867"/>
                  </a:cubicBezTo>
                  <a:cubicBezTo>
                    <a:pt x="379092" y="1331266"/>
                    <a:pt x="398264" y="1336167"/>
                    <a:pt x="432935" y="1363134"/>
                  </a:cubicBezTo>
                  <a:cubicBezTo>
                    <a:pt x="442386" y="1370485"/>
                    <a:pt x="448372" y="1381892"/>
                    <a:pt x="458335" y="1388534"/>
                  </a:cubicBezTo>
                  <a:cubicBezTo>
                    <a:pt x="469490" y="1395971"/>
                    <a:pt x="519966" y="1404247"/>
                    <a:pt x="526068" y="1405467"/>
                  </a:cubicBezTo>
                  <a:cubicBezTo>
                    <a:pt x="545824" y="1402645"/>
                    <a:pt x="565766" y="1400914"/>
                    <a:pt x="585335" y="1397000"/>
                  </a:cubicBezTo>
                  <a:cubicBezTo>
                    <a:pt x="594086" y="1395250"/>
                    <a:pt x="602154" y="1390986"/>
                    <a:pt x="610735" y="1388534"/>
                  </a:cubicBezTo>
                  <a:cubicBezTo>
                    <a:pt x="621924" y="1385337"/>
                    <a:pt x="633563" y="1383747"/>
                    <a:pt x="644602" y="1380067"/>
                  </a:cubicBezTo>
                  <a:cubicBezTo>
                    <a:pt x="659020" y="1375261"/>
                    <a:pt x="673047" y="1369307"/>
                    <a:pt x="686935" y="1363134"/>
                  </a:cubicBezTo>
                  <a:cubicBezTo>
                    <a:pt x="698469" y="1358008"/>
                    <a:pt x="708828" y="1350191"/>
                    <a:pt x="720802" y="1346200"/>
                  </a:cubicBezTo>
                  <a:cubicBezTo>
                    <a:pt x="734454" y="1341649"/>
                    <a:pt x="749024" y="1340556"/>
                    <a:pt x="763135" y="1337734"/>
                  </a:cubicBezTo>
                  <a:cubicBezTo>
                    <a:pt x="771602" y="1329267"/>
                    <a:pt x="777635" y="1317289"/>
                    <a:pt x="788535" y="1312334"/>
                  </a:cubicBezTo>
                  <a:cubicBezTo>
                    <a:pt x="857552" y="1280962"/>
                    <a:pt x="1036966" y="1288173"/>
                    <a:pt x="1067935" y="1286934"/>
                  </a:cubicBezTo>
                  <a:cubicBezTo>
                    <a:pt x="1076402" y="1281289"/>
                    <a:pt x="1087942" y="1278629"/>
                    <a:pt x="1093335" y="1270000"/>
                  </a:cubicBezTo>
                  <a:cubicBezTo>
                    <a:pt x="1102795" y="1254864"/>
                    <a:pt x="1102285" y="1235165"/>
                    <a:pt x="1110268" y="1219200"/>
                  </a:cubicBezTo>
                  <a:cubicBezTo>
                    <a:pt x="1125324" y="1189090"/>
                    <a:pt x="1127362" y="1189007"/>
                    <a:pt x="1135668" y="1159934"/>
                  </a:cubicBezTo>
                  <a:cubicBezTo>
                    <a:pt x="1138865" y="1148745"/>
                    <a:pt x="1140049" y="1136963"/>
                    <a:pt x="1144135" y="1126067"/>
                  </a:cubicBezTo>
                  <a:cubicBezTo>
                    <a:pt x="1152936" y="1102597"/>
                    <a:pt x="1159544" y="1090033"/>
                    <a:pt x="1178002" y="1075267"/>
                  </a:cubicBezTo>
                  <a:cubicBezTo>
                    <a:pt x="1207834" y="1051402"/>
                    <a:pt x="1240703" y="1040714"/>
                    <a:pt x="1279602" y="1032934"/>
                  </a:cubicBezTo>
                  <a:cubicBezTo>
                    <a:pt x="1293713" y="1030112"/>
                    <a:pt x="1308052" y="1028253"/>
                    <a:pt x="1321935" y="1024467"/>
                  </a:cubicBezTo>
                  <a:cubicBezTo>
                    <a:pt x="1339155" y="1019771"/>
                    <a:pt x="1372735" y="1007534"/>
                    <a:pt x="1372735" y="1007534"/>
                  </a:cubicBezTo>
                  <a:cubicBezTo>
                    <a:pt x="1384024" y="999067"/>
                    <a:pt x="1396055" y="991509"/>
                    <a:pt x="1406602" y="982134"/>
                  </a:cubicBezTo>
                  <a:cubicBezTo>
                    <a:pt x="1440642" y="951876"/>
                    <a:pt x="1449880" y="940171"/>
                    <a:pt x="1474335" y="905934"/>
                  </a:cubicBezTo>
                  <a:cubicBezTo>
                    <a:pt x="1480249" y="897654"/>
                    <a:pt x="1487135" y="889833"/>
                    <a:pt x="1491268" y="880534"/>
                  </a:cubicBezTo>
                  <a:cubicBezTo>
                    <a:pt x="1491280" y="880507"/>
                    <a:pt x="1512430" y="817048"/>
                    <a:pt x="1516668" y="804334"/>
                  </a:cubicBezTo>
                  <a:lnTo>
                    <a:pt x="1533602" y="753534"/>
                  </a:lnTo>
                  <a:cubicBezTo>
                    <a:pt x="1536424" y="736601"/>
                    <a:pt x="1538344" y="719492"/>
                    <a:pt x="1542068" y="702734"/>
                  </a:cubicBezTo>
                  <a:cubicBezTo>
                    <a:pt x="1544004" y="694022"/>
                    <a:pt x="1548083" y="685915"/>
                    <a:pt x="1550535" y="677334"/>
                  </a:cubicBezTo>
                  <a:cubicBezTo>
                    <a:pt x="1553732" y="666145"/>
                    <a:pt x="1555658" y="654613"/>
                    <a:pt x="1559002" y="643467"/>
                  </a:cubicBezTo>
                  <a:cubicBezTo>
                    <a:pt x="1564131" y="626370"/>
                    <a:pt x="1575935" y="592667"/>
                    <a:pt x="1575935" y="592667"/>
                  </a:cubicBezTo>
                  <a:cubicBezTo>
                    <a:pt x="1573113" y="522111"/>
                    <a:pt x="1572326" y="451445"/>
                    <a:pt x="1567468" y="381000"/>
                  </a:cubicBezTo>
                  <a:cubicBezTo>
                    <a:pt x="1566418" y="365774"/>
                    <a:pt x="1552842" y="324041"/>
                    <a:pt x="1542068" y="313267"/>
                  </a:cubicBezTo>
                  <a:cubicBezTo>
                    <a:pt x="1533144" y="304343"/>
                    <a:pt x="1518164" y="304083"/>
                    <a:pt x="1508202" y="296334"/>
                  </a:cubicBezTo>
                  <a:cubicBezTo>
                    <a:pt x="1435237" y="239583"/>
                    <a:pt x="1495677" y="263935"/>
                    <a:pt x="1440468" y="245534"/>
                  </a:cubicBezTo>
                  <a:cubicBezTo>
                    <a:pt x="1391213" y="196276"/>
                    <a:pt x="1462207" y="265060"/>
                    <a:pt x="1398135" y="211667"/>
                  </a:cubicBezTo>
                  <a:cubicBezTo>
                    <a:pt x="1359925" y="179826"/>
                    <a:pt x="1387469" y="192268"/>
                    <a:pt x="1347335" y="169334"/>
                  </a:cubicBezTo>
                  <a:cubicBezTo>
                    <a:pt x="1336376" y="163072"/>
                    <a:pt x="1324171" y="159090"/>
                    <a:pt x="1313468" y="152400"/>
                  </a:cubicBezTo>
                  <a:cubicBezTo>
                    <a:pt x="1301502" y="144921"/>
                    <a:pt x="1292223" y="133311"/>
                    <a:pt x="1279602" y="127000"/>
                  </a:cubicBezTo>
                  <a:cubicBezTo>
                    <a:pt x="1263637" y="119018"/>
                    <a:pt x="1245375" y="116696"/>
                    <a:pt x="1228802" y="110067"/>
                  </a:cubicBezTo>
                  <a:cubicBezTo>
                    <a:pt x="1217083" y="105380"/>
                    <a:pt x="1206654" y="97821"/>
                    <a:pt x="1194935" y="93134"/>
                  </a:cubicBezTo>
                  <a:cubicBezTo>
                    <a:pt x="1178362" y="86505"/>
                    <a:pt x="1144135" y="76200"/>
                    <a:pt x="1144135" y="76200"/>
                  </a:cubicBezTo>
                  <a:cubicBezTo>
                    <a:pt x="1132846" y="67733"/>
                    <a:pt x="1122889" y="57111"/>
                    <a:pt x="1110268" y="50800"/>
                  </a:cubicBezTo>
                  <a:cubicBezTo>
                    <a:pt x="1094303" y="42818"/>
                    <a:pt x="1076784" y="38196"/>
                    <a:pt x="1059468" y="33867"/>
                  </a:cubicBezTo>
                  <a:lnTo>
                    <a:pt x="991735" y="16934"/>
                  </a:lnTo>
                  <a:cubicBezTo>
                    <a:pt x="980446" y="14112"/>
                    <a:pt x="968907" y="12147"/>
                    <a:pt x="957868" y="8467"/>
                  </a:cubicBezTo>
                  <a:lnTo>
                    <a:pt x="932468" y="0"/>
                  </a:lnTo>
                  <a:cubicBezTo>
                    <a:pt x="848225" y="6018"/>
                    <a:pt x="818580" y="1273"/>
                    <a:pt x="746202" y="25400"/>
                  </a:cubicBezTo>
                  <a:lnTo>
                    <a:pt x="695402" y="42334"/>
                  </a:lnTo>
                  <a:cubicBezTo>
                    <a:pt x="630491" y="39512"/>
                    <a:pt x="565641" y="33867"/>
                    <a:pt x="500668" y="33867"/>
                  </a:cubicBezTo>
                  <a:cubicBezTo>
                    <a:pt x="477915" y="33867"/>
                    <a:pt x="453286" y="32158"/>
                    <a:pt x="432935" y="42334"/>
                  </a:cubicBezTo>
                  <a:cubicBezTo>
                    <a:pt x="396095" y="60754"/>
                    <a:pt x="386369" y="69145"/>
                    <a:pt x="365202" y="7620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57" name="TextBox 29"/>
            <p:cNvSpPr txBox="1">
              <a:spLocks noChangeArrowheads="1"/>
            </p:cNvSpPr>
            <p:nvPr/>
          </p:nvSpPr>
          <p:spPr bwMode="auto">
            <a:xfrm>
              <a:off x="7622812" y="4042320"/>
              <a:ext cx="1128379" cy="7921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i="1" dirty="0" smtClean="0"/>
                <a:t>q</a:t>
              </a:r>
              <a:endParaRPr lang="en-US" altLang="en-US" sz="1800" i="1" baseline="-25000" dirty="0" smtClean="0"/>
            </a:p>
          </p:txBody>
        </p:sp>
      </p:grpSp>
      <p:sp>
        <p:nvSpPr>
          <p:cNvPr id="28689" name="TextBox 32"/>
          <p:cNvSpPr txBox="1">
            <a:spLocks noChangeArrowheads="1"/>
          </p:cNvSpPr>
          <p:nvPr/>
        </p:nvSpPr>
        <p:spPr bwMode="auto">
          <a:xfrm>
            <a:off x="285750" y="3357563"/>
            <a:ext cx="509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/>
              <a:t>W</a:t>
            </a:r>
            <a:r>
              <a:rPr lang="ru-RU" altLang="en-US" sz="1600" baseline="-25000"/>
              <a:t>2</a:t>
            </a:r>
            <a:endParaRPr lang="en-US" altLang="en-US" sz="1400" baseline="-25000"/>
          </a:p>
        </p:txBody>
      </p:sp>
      <p:sp>
        <p:nvSpPr>
          <p:cNvPr id="28690" name="Freeform 34"/>
          <p:cNvSpPr>
            <a:spLocks/>
          </p:cNvSpPr>
          <p:nvPr/>
        </p:nvSpPr>
        <p:spPr bwMode="auto">
          <a:xfrm>
            <a:off x="1857375" y="2928938"/>
            <a:ext cx="455613" cy="473075"/>
          </a:xfrm>
          <a:custGeom>
            <a:avLst/>
            <a:gdLst>
              <a:gd name="T0" fmla="*/ 0 w 1575935"/>
              <a:gd name="T1" fmla="*/ 0 h 1405467"/>
              <a:gd name="T2" fmla="*/ 0 w 1575935"/>
              <a:gd name="T3" fmla="*/ 0 h 1405467"/>
              <a:gd name="T4" fmla="*/ 0 w 1575935"/>
              <a:gd name="T5" fmla="*/ 0 h 1405467"/>
              <a:gd name="T6" fmla="*/ 0 w 1575935"/>
              <a:gd name="T7" fmla="*/ 0 h 1405467"/>
              <a:gd name="T8" fmla="*/ 0 w 1575935"/>
              <a:gd name="T9" fmla="*/ 0 h 1405467"/>
              <a:gd name="T10" fmla="*/ 0 w 1575935"/>
              <a:gd name="T11" fmla="*/ 0 h 1405467"/>
              <a:gd name="T12" fmla="*/ 0 w 1575935"/>
              <a:gd name="T13" fmla="*/ 0 h 1405467"/>
              <a:gd name="T14" fmla="*/ 0 w 1575935"/>
              <a:gd name="T15" fmla="*/ 0 h 1405467"/>
              <a:gd name="T16" fmla="*/ 0 w 1575935"/>
              <a:gd name="T17" fmla="*/ 0 h 1405467"/>
              <a:gd name="T18" fmla="*/ 0 w 1575935"/>
              <a:gd name="T19" fmla="*/ 0 h 1405467"/>
              <a:gd name="T20" fmla="*/ 0 w 1575935"/>
              <a:gd name="T21" fmla="*/ 0 h 1405467"/>
              <a:gd name="T22" fmla="*/ 0 w 1575935"/>
              <a:gd name="T23" fmla="*/ 0 h 1405467"/>
              <a:gd name="T24" fmla="*/ 0 w 1575935"/>
              <a:gd name="T25" fmla="*/ 0 h 1405467"/>
              <a:gd name="T26" fmla="*/ 0 w 1575935"/>
              <a:gd name="T27" fmla="*/ 0 h 1405467"/>
              <a:gd name="T28" fmla="*/ 0 w 1575935"/>
              <a:gd name="T29" fmla="*/ 0 h 1405467"/>
              <a:gd name="T30" fmla="*/ 0 w 1575935"/>
              <a:gd name="T31" fmla="*/ 0 h 1405467"/>
              <a:gd name="T32" fmla="*/ 0 w 1575935"/>
              <a:gd name="T33" fmla="*/ 0 h 1405467"/>
              <a:gd name="T34" fmla="*/ 0 w 1575935"/>
              <a:gd name="T35" fmla="*/ 0 h 1405467"/>
              <a:gd name="T36" fmla="*/ 0 w 1575935"/>
              <a:gd name="T37" fmla="*/ 0 h 1405467"/>
              <a:gd name="T38" fmla="*/ 0 w 1575935"/>
              <a:gd name="T39" fmla="*/ 0 h 1405467"/>
              <a:gd name="T40" fmla="*/ 0 w 1575935"/>
              <a:gd name="T41" fmla="*/ 0 h 1405467"/>
              <a:gd name="T42" fmla="*/ 0 w 1575935"/>
              <a:gd name="T43" fmla="*/ 0 h 1405467"/>
              <a:gd name="T44" fmla="*/ 0 w 1575935"/>
              <a:gd name="T45" fmla="*/ 0 h 1405467"/>
              <a:gd name="T46" fmla="*/ 0 w 1575935"/>
              <a:gd name="T47" fmla="*/ 0 h 1405467"/>
              <a:gd name="T48" fmla="*/ 0 w 1575935"/>
              <a:gd name="T49" fmla="*/ 0 h 1405467"/>
              <a:gd name="T50" fmla="*/ 0 w 1575935"/>
              <a:gd name="T51" fmla="*/ 0 h 1405467"/>
              <a:gd name="T52" fmla="*/ 0 w 1575935"/>
              <a:gd name="T53" fmla="*/ 0 h 1405467"/>
              <a:gd name="T54" fmla="*/ 0 w 1575935"/>
              <a:gd name="T55" fmla="*/ 0 h 1405467"/>
              <a:gd name="T56" fmla="*/ 0 w 1575935"/>
              <a:gd name="T57" fmla="*/ 0 h 1405467"/>
              <a:gd name="T58" fmla="*/ 0 w 1575935"/>
              <a:gd name="T59" fmla="*/ 0 h 1405467"/>
              <a:gd name="T60" fmla="*/ 0 w 1575935"/>
              <a:gd name="T61" fmla="*/ 0 h 1405467"/>
              <a:gd name="T62" fmla="*/ 0 w 1575935"/>
              <a:gd name="T63" fmla="*/ 0 h 1405467"/>
              <a:gd name="T64" fmla="*/ 0 w 1575935"/>
              <a:gd name="T65" fmla="*/ 0 h 1405467"/>
              <a:gd name="T66" fmla="*/ 0 w 1575935"/>
              <a:gd name="T67" fmla="*/ 0 h 1405467"/>
              <a:gd name="T68" fmla="*/ 0 w 1575935"/>
              <a:gd name="T69" fmla="*/ 0 h 1405467"/>
              <a:gd name="T70" fmla="*/ 0 w 1575935"/>
              <a:gd name="T71" fmla="*/ 0 h 1405467"/>
              <a:gd name="T72" fmla="*/ 0 w 1575935"/>
              <a:gd name="T73" fmla="*/ 0 h 1405467"/>
              <a:gd name="T74" fmla="*/ 0 w 1575935"/>
              <a:gd name="T75" fmla="*/ 0 h 140546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575935"/>
              <a:gd name="T115" fmla="*/ 0 h 1405467"/>
              <a:gd name="T116" fmla="*/ 1575935 w 1575935"/>
              <a:gd name="T117" fmla="*/ 1405467 h 140546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575935" h="1405467">
                <a:moveTo>
                  <a:pt x="365202" y="76200"/>
                </a:moveTo>
                <a:cubicBezTo>
                  <a:pt x="344035" y="83255"/>
                  <a:pt x="325504" y="80753"/>
                  <a:pt x="305935" y="84667"/>
                </a:cubicBezTo>
                <a:cubicBezTo>
                  <a:pt x="279320" y="89990"/>
                  <a:pt x="246706" y="110028"/>
                  <a:pt x="229735" y="127000"/>
                </a:cubicBezTo>
                <a:cubicBezTo>
                  <a:pt x="224091" y="132645"/>
                  <a:pt x="217789" y="137701"/>
                  <a:pt x="212802" y="143934"/>
                </a:cubicBezTo>
                <a:cubicBezTo>
                  <a:pt x="206445" y="151880"/>
                  <a:pt x="201513" y="160867"/>
                  <a:pt x="195868" y="169334"/>
                </a:cubicBezTo>
                <a:cubicBezTo>
                  <a:pt x="155636" y="290033"/>
                  <a:pt x="196055" y="164446"/>
                  <a:pt x="170468" y="254000"/>
                </a:cubicBezTo>
                <a:cubicBezTo>
                  <a:pt x="168016" y="262581"/>
                  <a:pt x="167357" y="272260"/>
                  <a:pt x="162002" y="279400"/>
                </a:cubicBezTo>
                <a:cubicBezTo>
                  <a:pt x="150028" y="295365"/>
                  <a:pt x="130738" y="305129"/>
                  <a:pt x="119668" y="321734"/>
                </a:cubicBezTo>
                <a:lnTo>
                  <a:pt x="85802" y="372534"/>
                </a:lnTo>
                <a:cubicBezTo>
                  <a:pt x="80157" y="381001"/>
                  <a:pt x="76063" y="390739"/>
                  <a:pt x="68868" y="397934"/>
                </a:cubicBezTo>
                <a:cubicBezTo>
                  <a:pt x="50142" y="416660"/>
                  <a:pt x="38323" y="425158"/>
                  <a:pt x="26535" y="448734"/>
                </a:cubicBezTo>
                <a:cubicBezTo>
                  <a:pt x="22544" y="456716"/>
                  <a:pt x="20890" y="465667"/>
                  <a:pt x="18068" y="474134"/>
                </a:cubicBezTo>
                <a:cubicBezTo>
                  <a:pt x="20890" y="493889"/>
                  <a:pt x="21284" y="514147"/>
                  <a:pt x="26535" y="533400"/>
                </a:cubicBezTo>
                <a:cubicBezTo>
                  <a:pt x="29856" y="545577"/>
                  <a:pt x="38342" y="555733"/>
                  <a:pt x="43468" y="567267"/>
                </a:cubicBezTo>
                <a:cubicBezTo>
                  <a:pt x="49641" y="581155"/>
                  <a:pt x="54757" y="595489"/>
                  <a:pt x="60402" y="609600"/>
                </a:cubicBezTo>
                <a:cubicBezTo>
                  <a:pt x="43185" y="695683"/>
                  <a:pt x="60827" y="616577"/>
                  <a:pt x="43468" y="677334"/>
                </a:cubicBezTo>
                <a:cubicBezTo>
                  <a:pt x="37328" y="698825"/>
                  <a:pt x="35238" y="716293"/>
                  <a:pt x="26535" y="736600"/>
                </a:cubicBezTo>
                <a:cubicBezTo>
                  <a:pt x="21563" y="748201"/>
                  <a:pt x="15246" y="759178"/>
                  <a:pt x="9602" y="770467"/>
                </a:cubicBezTo>
                <a:cubicBezTo>
                  <a:pt x="6780" y="784578"/>
                  <a:pt x="1135" y="798410"/>
                  <a:pt x="1135" y="812800"/>
                </a:cubicBezTo>
                <a:cubicBezTo>
                  <a:pt x="1135" y="890138"/>
                  <a:pt x="-9610" y="954658"/>
                  <a:pt x="35002" y="1016000"/>
                </a:cubicBezTo>
                <a:cubicBezTo>
                  <a:pt x="46740" y="1032139"/>
                  <a:pt x="64698" y="1042889"/>
                  <a:pt x="77335" y="1058334"/>
                </a:cubicBezTo>
                <a:cubicBezTo>
                  <a:pt x="90222" y="1074085"/>
                  <a:pt x="100731" y="1091683"/>
                  <a:pt x="111202" y="1109134"/>
                </a:cubicBezTo>
                <a:cubicBezTo>
                  <a:pt x="117696" y="1119956"/>
                  <a:pt x="120386" y="1133037"/>
                  <a:pt x="128135" y="1143000"/>
                </a:cubicBezTo>
                <a:cubicBezTo>
                  <a:pt x="140387" y="1158753"/>
                  <a:pt x="150899" y="1181421"/>
                  <a:pt x="170468" y="1185334"/>
                </a:cubicBezTo>
                <a:lnTo>
                  <a:pt x="212802" y="1193800"/>
                </a:lnTo>
                <a:cubicBezTo>
                  <a:pt x="226913" y="1205089"/>
                  <a:pt x="240520" y="1217038"/>
                  <a:pt x="255135" y="1227667"/>
                </a:cubicBezTo>
                <a:cubicBezTo>
                  <a:pt x="271594" y="1239637"/>
                  <a:pt x="290184" y="1248647"/>
                  <a:pt x="305935" y="1261534"/>
                </a:cubicBezTo>
                <a:cubicBezTo>
                  <a:pt x="321380" y="1274171"/>
                  <a:pt x="333353" y="1290609"/>
                  <a:pt x="348268" y="1303867"/>
                </a:cubicBezTo>
                <a:cubicBezTo>
                  <a:pt x="379092" y="1331266"/>
                  <a:pt x="398264" y="1336167"/>
                  <a:pt x="432935" y="1363134"/>
                </a:cubicBezTo>
                <a:cubicBezTo>
                  <a:pt x="442386" y="1370485"/>
                  <a:pt x="448372" y="1381892"/>
                  <a:pt x="458335" y="1388534"/>
                </a:cubicBezTo>
                <a:cubicBezTo>
                  <a:pt x="469490" y="1395971"/>
                  <a:pt x="519966" y="1404247"/>
                  <a:pt x="526068" y="1405467"/>
                </a:cubicBezTo>
                <a:cubicBezTo>
                  <a:pt x="545824" y="1402645"/>
                  <a:pt x="565766" y="1400914"/>
                  <a:pt x="585335" y="1397000"/>
                </a:cubicBezTo>
                <a:cubicBezTo>
                  <a:pt x="594086" y="1395250"/>
                  <a:pt x="602154" y="1390986"/>
                  <a:pt x="610735" y="1388534"/>
                </a:cubicBezTo>
                <a:cubicBezTo>
                  <a:pt x="621924" y="1385337"/>
                  <a:pt x="633563" y="1383747"/>
                  <a:pt x="644602" y="1380067"/>
                </a:cubicBezTo>
                <a:cubicBezTo>
                  <a:pt x="659020" y="1375261"/>
                  <a:pt x="673047" y="1369307"/>
                  <a:pt x="686935" y="1363134"/>
                </a:cubicBezTo>
                <a:cubicBezTo>
                  <a:pt x="698469" y="1358008"/>
                  <a:pt x="708828" y="1350191"/>
                  <a:pt x="720802" y="1346200"/>
                </a:cubicBezTo>
                <a:cubicBezTo>
                  <a:pt x="734454" y="1341649"/>
                  <a:pt x="749024" y="1340556"/>
                  <a:pt x="763135" y="1337734"/>
                </a:cubicBezTo>
                <a:cubicBezTo>
                  <a:pt x="771602" y="1329267"/>
                  <a:pt x="777635" y="1317289"/>
                  <a:pt x="788535" y="1312334"/>
                </a:cubicBezTo>
                <a:cubicBezTo>
                  <a:pt x="857552" y="1280962"/>
                  <a:pt x="1036966" y="1288173"/>
                  <a:pt x="1067935" y="1286934"/>
                </a:cubicBezTo>
                <a:cubicBezTo>
                  <a:pt x="1076402" y="1281289"/>
                  <a:pt x="1087942" y="1278629"/>
                  <a:pt x="1093335" y="1270000"/>
                </a:cubicBezTo>
                <a:cubicBezTo>
                  <a:pt x="1102795" y="1254864"/>
                  <a:pt x="1102285" y="1235165"/>
                  <a:pt x="1110268" y="1219200"/>
                </a:cubicBezTo>
                <a:cubicBezTo>
                  <a:pt x="1125324" y="1189090"/>
                  <a:pt x="1127362" y="1189007"/>
                  <a:pt x="1135668" y="1159934"/>
                </a:cubicBezTo>
                <a:cubicBezTo>
                  <a:pt x="1138865" y="1148745"/>
                  <a:pt x="1140049" y="1136963"/>
                  <a:pt x="1144135" y="1126067"/>
                </a:cubicBezTo>
                <a:cubicBezTo>
                  <a:pt x="1152936" y="1102597"/>
                  <a:pt x="1159544" y="1090033"/>
                  <a:pt x="1178002" y="1075267"/>
                </a:cubicBezTo>
                <a:cubicBezTo>
                  <a:pt x="1207834" y="1051402"/>
                  <a:pt x="1240703" y="1040714"/>
                  <a:pt x="1279602" y="1032934"/>
                </a:cubicBezTo>
                <a:cubicBezTo>
                  <a:pt x="1293713" y="1030112"/>
                  <a:pt x="1308052" y="1028253"/>
                  <a:pt x="1321935" y="1024467"/>
                </a:cubicBezTo>
                <a:cubicBezTo>
                  <a:pt x="1339155" y="1019771"/>
                  <a:pt x="1372735" y="1007534"/>
                  <a:pt x="1372735" y="1007534"/>
                </a:cubicBezTo>
                <a:cubicBezTo>
                  <a:pt x="1384024" y="999067"/>
                  <a:pt x="1396055" y="991509"/>
                  <a:pt x="1406602" y="982134"/>
                </a:cubicBezTo>
                <a:cubicBezTo>
                  <a:pt x="1440642" y="951876"/>
                  <a:pt x="1449880" y="940171"/>
                  <a:pt x="1474335" y="905934"/>
                </a:cubicBezTo>
                <a:cubicBezTo>
                  <a:pt x="1480249" y="897654"/>
                  <a:pt x="1487135" y="889833"/>
                  <a:pt x="1491268" y="880534"/>
                </a:cubicBezTo>
                <a:cubicBezTo>
                  <a:pt x="1491280" y="880507"/>
                  <a:pt x="1512430" y="817048"/>
                  <a:pt x="1516668" y="804334"/>
                </a:cubicBezTo>
                <a:lnTo>
                  <a:pt x="1533602" y="753534"/>
                </a:lnTo>
                <a:cubicBezTo>
                  <a:pt x="1536424" y="736601"/>
                  <a:pt x="1538344" y="719492"/>
                  <a:pt x="1542068" y="702734"/>
                </a:cubicBezTo>
                <a:cubicBezTo>
                  <a:pt x="1544004" y="694022"/>
                  <a:pt x="1548083" y="685915"/>
                  <a:pt x="1550535" y="677334"/>
                </a:cubicBezTo>
                <a:cubicBezTo>
                  <a:pt x="1553732" y="666145"/>
                  <a:pt x="1555658" y="654613"/>
                  <a:pt x="1559002" y="643467"/>
                </a:cubicBezTo>
                <a:cubicBezTo>
                  <a:pt x="1564131" y="626370"/>
                  <a:pt x="1575935" y="592667"/>
                  <a:pt x="1575935" y="592667"/>
                </a:cubicBezTo>
                <a:cubicBezTo>
                  <a:pt x="1573113" y="522111"/>
                  <a:pt x="1572326" y="451445"/>
                  <a:pt x="1567468" y="381000"/>
                </a:cubicBezTo>
                <a:cubicBezTo>
                  <a:pt x="1566418" y="365774"/>
                  <a:pt x="1552842" y="324041"/>
                  <a:pt x="1542068" y="313267"/>
                </a:cubicBezTo>
                <a:cubicBezTo>
                  <a:pt x="1533144" y="304343"/>
                  <a:pt x="1518164" y="304083"/>
                  <a:pt x="1508202" y="296334"/>
                </a:cubicBezTo>
                <a:cubicBezTo>
                  <a:pt x="1435237" y="239583"/>
                  <a:pt x="1495677" y="263935"/>
                  <a:pt x="1440468" y="245534"/>
                </a:cubicBezTo>
                <a:cubicBezTo>
                  <a:pt x="1391213" y="196276"/>
                  <a:pt x="1462207" y="265060"/>
                  <a:pt x="1398135" y="211667"/>
                </a:cubicBezTo>
                <a:cubicBezTo>
                  <a:pt x="1359925" y="179826"/>
                  <a:pt x="1387469" y="192268"/>
                  <a:pt x="1347335" y="169334"/>
                </a:cubicBezTo>
                <a:cubicBezTo>
                  <a:pt x="1336376" y="163072"/>
                  <a:pt x="1324171" y="159090"/>
                  <a:pt x="1313468" y="152400"/>
                </a:cubicBezTo>
                <a:cubicBezTo>
                  <a:pt x="1301502" y="144921"/>
                  <a:pt x="1292223" y="133311"/>
                  <a:pt x="1279602" y="127000"/>
                </a:cubicBezTo>
                <a:cubicBezTo>
                  <a:pt x="1263637" y="119018"/>
                  <a:pt x="1245375" y="116696"/>
                  <a:pt x="1228802" y="110067"/>
                </a:cubicBezTo>
                <a:cubicBezTo>
                  <a:pt x="1217083" y="105380"/>
                  <a:pt x="1206654" y="97821"/>
                  <a:pt x="1194935" y="93134"/>
                </a:cubicBezTo>
                <a:cubicBezTo>
                  <a:pt x="1178362" y="86505"/>
                  <a:pt x="1144135" y="76200"/>
                  <a:pt x="1144135" y="76200"/>
                </a:cubicBezTo>
                <a:cubicBezTo>
                  <a:pt x="1132846" y="67733"/>
                  <a:pt x="1122889" y="57111"/>
                  <a:pt x="1110268" y="50800"/>
                </a:cubicBezTo>
                <a:cubicBezTo>
                  <a:pt x="1094303" y="42818"/>
                  <a:pt x="1076784" y="38196"/>
                  <a:pt x="1059468" y="33867"/>
                </a:cubicBezTo>
                <a:lnTo>
                  <a:pt x="991735" y="16934"/>
                </a:lnTo>
                <a:cubicBezTo>
                  <a:pt x="980446" y="14112"/>
                  <a:pt x="968907" y="12147"/>
                  <a:pt x="957868" y="8467"/>
                </a:cubicBezTo>
                <a:lnTo>
                  <a:pt x="932468" y="0"/>
                </a:lnTo>
                <a:cubicBezTo>
                  <a:pt x="848225" y="6018"/>
                  <a:pt x="818580" y="1273"/>
                  <a:pt x="746202" y="25400"/>
                </a:cubicBezTo>
                <a:lnTo>
                  <a:pt x="695402" y="42334"/>
                </a:lnTo>
                <a:cubicBezTo>
                  <a:pt x="630491" y="39512"/>
                  <a:pt x="565641" y="33867"/>
                  <a:pt x="500668" y="33867"/>
                </a:cubicBezTo>
                <a:cubicBezTo>
                  <a:pt x="477915" y="33867"/>
                  <a:pt x="453286" y="32158"/>
                  <a:pt x="432935" y="42334"/>
                </a:cubicBezTo>
                <a:cubicBezTo>
                  <a:pt x="396095" y="60754"/>
                  <a:pt x="386369" y="69145"/>
                  <a:pt x="365202" y="76200"/>
                </a:cubicBezTo>
                <a:close/>
              </a:path>
            </a:pathLst>
          </a:custGeom>
          <a:solidFill>
            <a:srgbClr val="C3FCFD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8691" name="TextBox 38"/>
          <p:cNvSpPr txBox="1">
            <a:spLocks noChangeArrowheads="1"/>
          </p:cNvSpPr>
          <p:nvPr/>
        </p:nvSpPr>
        <p:spPr bwMode="auto">
          <a:xfrm>
            <a:off x="1477963" y="2740025"/>
            <a:ext cx="552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/>
              <a:t>W</a:t>
            </a:r>
            <a:r>
              <a:rPr lang="ru-RU" altLang="en-US" sz="1600" baseline="-25000"/>
              <a:t>4</a:t>
            </a:r>
            <a:endParaRPr lang="en-US" altLang="en-US" sz="1600" baseline="-25000"/>
          </a:p>
        </p:txBody>
      </p:sp>
      <p:cxnSp>
        <p:nvCxnSpPr>
          <p:cNvPr id="28692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425450" y="3074988"/>
            <a:ext cx="650875" cy="2159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3" name="Straight Arrow Connector 42"/>
          <p:cNvCxnSpPr>
            <a:cxnSpLocks noChangeShapeType="1"/>
          </p:cNvCxnSpPr>
          <p:nvPr/>
        </p:nvCxnSpPr>
        <p:spPr bwMode="auto">
          <a:xfrm>
            <a:off x="1593850" y="1600200"/>
            <a:ext cx="484188" cy="3175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4" name="Straight Arrow Connector 44"/>
          <p:cNvCxnSpPr>
            <a:cxnSpLocks noChangeShapeType="1"/>
          </p:cNvCxnSpPr>
          <p:nvPr/>
        </p:nvCxnSpPr>
        <p:spPr bwMode="auto">
          <a:xfrm rot="5400000">
            <a:off x="927100" y="2247900"/>
            <a:ext cx="1362075" cy="1000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5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1786731" y="2429669"/>
            <a:ext cx="830263" cy="1619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6" name="Straight Arrow Connector 47"/>
          <p:cNvCxnSpPr>
            <a:cxnSpLocks noChangeShapeType="1"/>
          </p:cNvCxnSpPr>
          <p:nvPr/>
        </p:nvCxnSpPr>
        <p:spPr bwMode="auto">
          <a:xfrm flipV="1">
            <a:off x="1285875" y="3286125"/>
            <a:ext cx="642938" cy="2476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7" name="Straight Arrow Connector 50"/>
          <p:cNvCxnSpPr>
            <a:cxnSpLocks noChangeShapeType="1"/>
          </p:cNvCxnSpPr>
          <p:nvPr/>
        </p:nvCxnSpPr>
        <p:spPr bwMode="auto">
          <a:xfrm flipH="1">
            <a:off x="785813" y="1871663"/>
            <a:ext cx="217487" cy="4857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98" name="Straight Arrow Connector 52"/>
          <p:cNvCxnSpPr>
            <a:cxnSpLocks noChangeShapeType="1"/>
          </p:cNvCxnSpPr>
          <p:nvPr/>
        </p:nvCxnSpPr>
        <p:spPr bwMode="auto">
          <a:xfrm flipH="1" flipV="1">
            <a:off x="1536700" y="1736725"/>
            <a:ext cx="538163" cy="3175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699" name="Freeform 1"/>
          <p:cNvSpPr>
            <a:spLocks/>
          </p:cNvSpPr>
          <p:nvPr/>
        </p:nvSpPr>
        <p:spPr bwMode="auto">
          <a:xfrm rot="-2329413">
            <a:off x="985838" y="1146175"/>
            <a:ext cx="344487" cy="304800"/>
          </a:xfrm>
          <a:custGeom>
            <a:avLst/>
            <a:gdLst>
              <a:gd name="T0" fmla="*/ 0 w 796574"/>
              <a:gd name="T1" fmla="*/ 0 h 665264"/>
              <a:gd name="T2" fmla="*/ 0 w 796574"/>
              <a:gd name="T3" fmla="*/ 0 h 665264"/>
              <a:gd name="T4" fmla="*/ 0 w 796574"/>
              <a:gd name="T5" fmla="*/ 0 h 665264"/>
              <a:gd name="T6" fmla="*/ 0 w 796574"/>
              <a:gd name="T7" fmla="*/ 0 h 665264"/>
              <a:gd name="T8" fmla="*/ 0 w 796574"/>
              <a:gd name="T9" fmla="*/ 0 h 665264"/>
              <a:gd name="T10" fmla="*/ 0 w 796574"/>
              <a:gd name="T11" fmla="*/ 0 h 665264"/>
              <a:gd name="T12" fmla="*/ 0 w 796574"/>
              <a:gd name="T13" fmla="*/ 0 h 665264"/>
              <a:gd name="T14" fmla="*/ 0 w 796574"/>
              <a:gd name="T15" fmla="*/ 0 h 66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6574"/>
              <a:gd name="T25" fmla="*/ 0 h 665264"/>
              <a:gd name="T26" fmla="*/ 796574 w 796574"/>
              <a:gd name="T27" fmla="*/ 665264 h 66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6574" h="665264">
                <a:moveTo>
                  <a:pt x="41259" y="465503"/>
                </a:moveTo>
                <a:cubicBezTo>
                  <a:pt x="10920" y="359669"/>
                  <a:pt x="-19419" y="253836"/>
                  <a:pt x="15859" y="177636"/>
                </a:cubicBezTo>
                <a:cubicBezTo>
                  <a:pt x="51137" y="101436"/>
                  <a:pt x="159793" y="29470"/>
                  <a:pt x="252926" y="8303"/>
                </a:cubicBezTo>
                <a:cubicBezTo>
                  <a:pt x="346059" y="-12864"/>
                  <a:pt x="485759" y="8303"/>
                  <a:pt x="574659" y="50636"/>
                </a:cubicBezTo>
                <a:cubicBezTo>
                  <a:pt x="663559" y="92969"/>
                  <a:pt x="760926" y="173403"/>
                  <a:pt x="786326" y="262303"/>
                </a:cubicBezTo>
                <a:cubicBezTo>
                  <a:pt x="811726" y="351203"/>
                  <a:pt x="789148" y="517714"/>
                  <a:pt x="727059" y="584036"/>
                </a:cubicBezTo>
                <a:cubicBezTo>
                  <a:pt x="664970" y="650358"/>
                  <a:pt x="501282" y="648947"/>
                  <a:pt x="413793" y="660236"/>
                </a:cubicBezTo>
                <a:cubicBezTo>
                  <a:pt x="326304" y="671525"/>
                  <a:pt x="264215" y="661647"/>
                  <a:pt x="202126" y="651769"/>
                </a:cubicBezTo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8700" name="TextBox 1"/>
          <p:cNvSpPr txBox="1">
            <a:spLocks noChangeArrowheads="1"/>
          </p:cNvSpPr>
          <p:nvPr/>
        </p:nvSpPr>
        <p:spPr bwMode="auto">
          <a:xfrm>
            <a:off x="0" y="1285875"/>
            <a:ext cx="620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 sz="2000"/>
              <a:t>М::</a:t>
            </a:r>
            <a:endParaRPr lang="en-US" altLang="en-US" sz="2000"/>
          </a:p>
        </p:txBody>
      </p:sp>
      <p:cxnSp>
        <p:nvCxnSpPr>
          <p:cNvPr id="28701" name="Straight Arrow Connector 50"/>
          <p:cNvCxnSpPr>
            <a:cxnSpLocks noChangeShapeType="1"/>
          </p:cNvCxnSpPr>
          <p:nvPr/>
        </p:nvCxnSpPr>
        <p:spPr bwMode="auto">
          <a:xfrm>
            <a:off x="52388" y="2143125"/>
            <a:ext cx="376237" cy="2349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389125" grpId="0"/>
      <p:bldP spid="3891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Дата 3"/>
          <p:cNvSpPr>
            <a:spLocks noGrp="1"/>
          </p:cNvSpPr>
          <p:nvPr>
            <p:ph type="dt" sz="quarter" idx="10"/>
          </p:nvPr>
        </p:nvSpPr>
        <p:spPr>
          <a:xfrm>
            <a:off x="179388" y="6351588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969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59613" y="6367463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D351775-86F5-4EFE-A73E-1D8DD56C189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79388"/>
            <a:ext cx="7124700" cy="728662"/>
          </a:xfrm>
        </p:spPr>
        <p:txBody>
          <a:bodyPr/>
          <a:lstStyle/>
          <a:p>
            <a:pPr eaLnBrk="1" hangingPunct="1"/>
            <a:r>
              <a:rPr lang="ru-RU" altLang="en-US" smtClean="0"/>
              <a:t>Структура Крипке </a:t>
            </a:r>
            <a:br>
              <a:rPr lang="ru-RU" altLang="en-US" smtClean="0"/>
            </a:br>
            <a:r>
              <a:rPr lang="ru-RU" altLang="en-US" smtClean="0"/>
              <a:t>для линейной темпоральной логики</a:t>
            </a:r>
            <a:endParaRPr kumimoji="1" lang="ru-RU" altLang="en-US" smtClean="0">
              <a:solidFill>
                <a:srgbClr val="3366CC"/>
              </a:solidFill>
              <a:sym typeface="Symbol" pitchFamily="18" charset="2"/>
            </a:endParaRP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395413" y="4560888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420813" y="4508500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2909888" y="3195638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337300" y="0"/>
            <a:ext cx="2806700" cy="1833563"/>
            <a:chOff x="3845727" y="1040814"/>
            <a:chExt cx="4868910" cy="249652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996891" y="2110727"/>
              <a:ext cx="936321" cy="734998"/>
              <a:chOff x="7609993" y="3937864"/>
              <a:chExt cx="1225689" cy="1131684"/>
            </a:xfrm>
            <a:solidFill>
              <a:srgbClr val="C3FCFD"/>
            </a:solidFill>
          </p:grpSpPr>
          <p:sp>
            <p:nvSpPr>
              <p:cNvPr id="315" name="Freeform 7"/>
              <p:cNvSpPr>
                <a:spLocks/>
              </p:cNvSpPr>
              <p:nvPr/>
            </p:nvSpPr>
            <p:spPr bwMode="auto">
              <a:xfrm>
                <a:off x="7609993" y="3937864"/>
                <a:ext cx="1225689" cy="1131684"/>
              </a:xfrm>
              <a:custGeom>
                <a:avLst/>
                <a:gdLst>
                  <a:gd name="T0" fmla="*/ 382516 w 1575935"/>
                  <a:gd name="T1" fmla="*/ 84667 h 1405467"/>
                  <a:gd name="T2" fmla="*/ 266069 w 1575935"/>
                  <a:gd name="T3" fmla="*/ 143934 h 1405467"/>
                  <a:gd name="T4" fmla="*/ 213138 w 1575935"/>
                  <a:gd name="T5" fmla="*/ 254000 h 1405467"/>
                  <a:gd name="T6" fmla="*/ 149623 w 1575935"/>
                  <a:gd name="T7" fmla="*/ 321734 h 1405467"/>
                  <a:gd name="T8" fmla="*/ 86108 w 1575935"/>
                  <a:gd name="T9" fmla="*/ 397934 h 1405467"/>
                  <a:gd name="T10" fmla="*/ 22591 w 1575935"/>
                  <a:gd name="T11" fmla="*/ 474134 h 1405467"/>
                  <a:gd name="T12" fmla="*/ 54349 w 1575935"/>
                  <a:gd name="T13" fmla="*/ 567267 h 1405467"/>
                  <a:gd name="T14" fmla="*/ 54349 w 1575935"/>
                  <a:gd name="T15" fmla="*/ 677334 h 1405467"/>
                  <a:gd name="T16" fmla="*/ 12007 w 1575935"/>
                  <a:gd name="T17" fmla="*/ 770467 h 1405467"/>
                  <a:gd name="T18" fmla="*/ 43763 w 1575935"/>
                  <a:gd name="T19" fmla="*/ 1016000 h 1405467"/>
                  <a:gd name="T20" fmla="*/ 139037 w 1575935"/>
                  <a:gd name="T21" fmla="*/ 1109134 h 1405467"/>
                  <a:gd name="T22" fmla="*/ 213138 w 1575935"/>
                  <a:gd name="T23" fmla="*/ 1185334 h 1405467"/>
                  <a:gd name="T24" fmla="*/ 318999 w 1575935"/>
                  <a:gd name="T25" fmla="*/ 1227667 h 1405467"/>
                  <a:gd name="T26" fmla="*/ 435445 w 1575935"/>
                  <a:gd name="T27" fmla="*/ 1303867 h 1405467"/>
                  <a:gd name="T28" fmla="*/ 573062 w 1575935"/>
                  <a:gd name="T29" fmla="*/ 1388534 h 1405467"/>
                  <a:gd name="T30" fmla="*/ 731852 w 1575935"/>
                  <a:gd name="T31" fmla="*/ 1397000 h 1405467"/>
                  <a:gd name="T32" fmla="*/ 805955 w 1575935"/>
                  <a:gd name="T33" fmla="*/ 1380067 h 1405467"/>
                  <a:gd name="T34" fmla="*/ 901230 w 1575935"/>
                  <a:gd name="T35" fmla="*/ 1346200 h 1405467"/>
                  <a:gd name="T36" fmla="*/ 985917 w 1575935"/>
                  <a:gd name="T37" fmla="*/ 1312334 h 1405467"/>
                  <a:gd name="T38" fmla="*/ 1367015 w 1575935"/>
                  <a:gd name="T39" fmla="*/ 1270000 h 1405467"/>
                  <a:gd name="T40" fmla="*/ 1419942 w 1575935"/>
                  <a:gd name="T41" fmla="*/ 1159934 h 1405467"/>
                  <a:gd name="T42" fmla="*/ 1472874 w 1575935"/>
                  <a:gd name="T43" fmla="*/ 1075267 h 1405467"/>
                  <a:gd name="T44" fmla="*/ 1652835 w 1575935"/>
                  <a:gd name="T45" fmla="*/ 1024467 h 1405467"/>
                  <a:gd name="T46" fmla="*/ 1758694 w 1575935"/>
                  <a:gd name="T47" fmla="*/ 982134 h 1405467"/>
                  <a:gd name="T48" fmla="*/ 1864555 w 1575935"/>
                  <a:gd name="T49" fmla="*/ 880534 h 1405467"/>
                  <a:gd name="T50" fmla="*/ 1917487 w 1575935"/>
                  <a:gd name="T51" fmla="*/ 753534 h 1405467"/>
                  <a:gd name="T52" fmla="*/ 1938657 w 1575935"/>
                  <a:gd name="T53" fmla="*/ 677334 h 1405467"/>
                  <a:gd name="T54" fmla="*/ 1970416 w 1575935"/>
                  <a:gd name="T55" fmla="*/ 592667 h 1405467"/>
                  <a:gd name="T56" fmla="*/ 1928071 w 1575935"/>
                  <a:gd name="T57" fmla="*/ 313267 h 1405467"/>
                  <a:gd name="T58" fmla="*/ 1801039 w 1575935"/>
                  <a:gd name="T59" fmla="*/ 245534 h 1405467"/>
                  <a:gd name="T60" fmla="*/ 1684593 w 1575935"/>
                  <a:gd name="T61" fmla="*/ 169334 h 1405467"/>
                  <a:gd name="T62" fmla="*/ 1599905 w 1575935"/>
                  <a:gd name="T63" fmla="*/ 127000 h 1405467"/>
                  <a:gd name="T64" fmla="*/ 1494045 w 1575935"/>
                  <a:gd name="T65" fmla="*/ 93134 h 1405467"/>
                  <a:gd name="T66" fmla="*/ 1388186 w 1575935"/>
                  <a:gd name="T67" fmla="*/ 50800 h 1405467"/>
                  <a:gd name="T68" fmla="*/ 1239981 w 1575935"/>
                  <a:gd name="T69" fmla="*/ 16934 h 1405467"/>
                  <a:gd name="T70" fmla="*/ 1165879 w 1575935"/>
                  <a:gd name="T71" fmla="*/ 0 h 1405467"/>
                  <a:gd name="T72" fmla="*/ 869470 w 1575935"/>
                  <a:gd name="T73" fmla="*/ 42334 h 1405467"/>
                  <a:gd name="T74" fmla="*/ 541306 w 1575935"/>
                  <a:gd name="T75" fmla="*/ 42334 h 140546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75935" h="1405467">
                    <a:moveTo>
                      <a:pt x="365202" y="76200"/>
                    </a:moveTo>
                    <a:cubicBezTo>
                      <a:pt x="344035" y="83255"/>
                      <a:pt x="325504" y="80753"/>
                      <a:pt x="305935" y="84667"/>
                    </a:cubicBezTo>
                    <a:cubicBezTo>
                      <a:pt x="279320" y="89990"/>
                      <a:pt x="246706" y="110028"/>
                      <a:pt x="229735" y="127000"/>
                    </a:cubicBezTo>
                    <a:cubicBezTo>
                      <a:pt x="224091" y="132645"/>
                      <a:pt x="217789" y="137701"/>
                      <a:pt x="212802" y="143934"/>
                    </a:cubicBezTo>
                    <a:cubicBezTo>
                      <a:pt x="206445" y="151880"/>
                      <a:pt x="201513" y="160867"/>
                      <a:pt x="195868" y="169334"/>
                    </a:cubicBezTo>
                    <a:cubicBezTo>
                      <a:pt x="155636" y="290033"/>
                      <a:pt x="196055" y="164446"/>
                      <a:pt x="170468" y="254000"/>
                    </a:cubicBezTo>
                    <a:cubicBezTo>
                      <a:pt x="168016" y="262581"/>
                      <a:pt x="167357" y="272260"/>
                      <a:pt x="162002" y="279400"/>
                    </a:cubicBezTo>
                    <a:cubicBezTo>
                      <a:pt x="150028" y="295365"/>
                      <a:pt x="130738" y="305129"/>
                      <a:pt x="119668" y="321734"/>
                    </a:cubicBezTo>
                    <a:lnTo>
                      <a:pt x="85802" y="372534"/>
                    </a:lnTo>
                    <a:cubicBezTo>
                      <a:pt x="80157" y="381001"/>
                      <a:pt x="76063" y="390739"/>
                      <a:pt x="68868" y="397934"/>
                    </a:cubicBezTo>
                    <a:cubicBezTo>
                      <a:pt x="50142" y="416660"/>
                      <a:pt x="38323" y="425158"/>
                      <a:pt x="26535" y="448734"/>
                    </a:cubicBezTo>
                    <a:cubicBezTo>
                      <a:pt x="22544" y="456716"/>
                      <a:pt x="20890" y="465667"/>
                      <a:pt x="18068" y="474134"/>
                    </a:cubicBezTo>
                    <a:cubicBezTo>
                      <a:pt x="20890" y="493889"/>
                      <a:pt x="21284" y="514147"/>
                      <a:pt x="26535" y="533400"/>
                    </a:cubicBezTo>
                    <a:cubicBezTo>
                      <a:pt x="29856" y="545577"/>
                      <a:pt x="38342" y="555733"/>
                      <a:pt x="43468" y="567267"/>
                    </a:cubicBezTo>
                    <a:cubicBezTo>
                      <a:pt x="49641" y="581155"/>
                      <a:pt x="54757" y="595489"/>
                      <a:pt x="60402" y="609600"/>
                    </a:cubicBezTo>
                    <a:cubicBezTo>
                      <a:pt x="43185" y="695683"/>
                      <a:pt x="60827" y="616577"/>
                      <a:pt x="43468" y="677334"/>
                    </a:cubicBezTo>
                    <a:cubicBezTo>
                      <a:pt x="37328" y="698825"/>
                      <a:pt x="35238" y="716293"/>
                      <a:pt x="26535" y="736600"/>
                    </a:cubicBezTo>
                    <a:cubicBezTo>
                      <a:pt x="21563" y="748201"/>
                      <a:pt x="15246" y="759178"/>
                      <a:pt x="9602" y="770467"/>
                    </a:cubicBezTo>
                    <a:cubicBezTo>
                      <a:pt x="6780" y="784578"/>
                      <a:pt x="1135" y="798410"/>
                      <a:pt x="1135" y="812800"/>
                    </a:cubicBezTo>
                    <a:cubicBezTo>
                      <a:pt x="1135" y="890138"/>
                      <a:pt x="-9610" y="954658"/>
                      <a:pt x="35002" y="1016000"/>
                    </a:cubicBezTo>
                    <a:cubicBezTo>
                      <a:pt x="46740" y="1032139"/>
                      <a:pt x="64698" y="1042889"/>
                      <a:pt x="77335" y="1058334"/>
                    </a:cubicBezTo>
                    <a:cubicBezTo>
                      <a:pt x="90222" y="1074085"/>
                      <a:pt x="100731" y="1091683"/>
                      <a:pt x="111202" y="1109134"/>
                    </a:cubicBezTo>
                    <a:cubicBezTo>
                      <a:pt x="117696" y="1119956"/>
                      <a:pt x="120386" y="1133037"/>
                      <a:pt x="128135" y="1143000"/>
                    </a:cubicBezTo>
                    <a:cubicBezTo>
                      <a:pt x="140387" y="1158753"/>
                      <a:pt x="150899" y="1181421"/>
                      <a:pt x="170468" y="1185334"/>
                    </a:cubicBezTo>
                    <a:lnTo>
                      <a:pt x="212802" y="1193800"/>
                    </a:lnTo>
                    <a:cubicBezTo>
                      <a:pt x="226913" y="1205089"/>
                      <a:pt x="240520" y="1217038"/>
                      <a:pt x="255135" y="1227667"/>
                    </a:cubicBezTo>
                    <a:cubicBezTo>
                      <a:pt x="271594" y="1239637"/>
                      <a:pt x="290184" y="1248647"/>
                      <a:pt x="305935" y="1261534"/>
                    </a:cubicBezTo>
                    <a:cubicBezTo>
                      <a:pt x="321380" y="1274171"/>
                      <a:pt x="333353" y="1290609"/>
                      <a:pt x="348268" y="1303867"/>
                    </a:cubicBezTo>
                    <a:cubicBezTo>
                      <a:pt x="379092" y="1331266"/>
                      <a:pt x="398264" y="1336167"/>
                      <a:pt x="432935" y="1363134"/>
                    </a:cubicBezTo>
                    <a:cubicBezTo>
                      <a:pt x="442386" y="1370485"/>
                      <a:pt x="448372" y="1381892"/>
                      <a:pt x="458335" y="1388534"/>
                    </a:cubicBezTo>
                    <a:cubicBezTo>
                      <a:pt x="469490" y="1395971"/>
                      <a:pt x="519966" y="1404247"/>
                      <a:pt x="526068" y="1405467"/>
                    </a:cubicBezTo>
                    <a:cubicBezTo>
                      <a:pt x="545824" y="1402645"/>
                      <a:pt x="565766" y="1400914"/>
                      <a:pt x="585335" y="1397000"/>
                    </a:cubicBezTo>
                    <a:cubicBezTo>
                      <a:pt x="594086" y="1395250"/>
                      <a:pt x="602154" y="1390986"/>
                      <a:pt x="610735" y="1388534"/>
                    </a:cubicBezTo>
                    <a:cubicBezTo>
                      <a:pt x="621924" y="1385337"/>
                      <a:pt x="633563" y="1383747"/>
                      <a:pt x="644602" y="1380067"/>
                    </a:cubicBezTo>
                    <a:cubicBezTo>
                      <a:pt x="659020" y="1375261"/>
                      <a:pt x="673047" y="1369307"/>
                      <a:pt x="686935" y="1363134"/>
                    </a:cubicBezTo>
                    <a:cubicBezTo>
                      <a:pt x="698469" y="1358008"/>
                      <a:pt x="708828" y="1350191"/>
                      <a:pt x="720802" y="1346200"/>
                    </a:cubicBezTo>
                    <a:cubicBezTo>
                      <a:pt x="734454" y="1341649"/>
                      <a:pt x="749024" y="1340556"/>
                      <a:pt x="763135" y="1337734"/>
                    </a:cubicBezTo>
                    <a:cubicBezTo>
                      <a:pt x="771602" y="1329267"/>
                      <a:pt x="777635" y="1317289"/>
                      <a:pt x="788535" y="1312334"/>
                    </a:cubicBezTo>
                    <a:cubicBezTo>
                      <a:pt x="857552" y="1280962"/>
                      <a:pt x="1036966" y="1288173"/>
                      <a:pt x="1067935" y="1286934"/>
                    </a:cubicBezTo>
                    <a:cubicBezTo>
                      <a:pt x="1076402" y="1281289"/>
                      <a:pt x="1087942" y="1278629"/>
                      <a:pt x="1093335" y="1270000"/>
                    </a:cubicBezTo>
                    <a:cubicBezTo>
                      <a:pt x="1102795" y="1254864"/>
                      <a:pt x="1102285" y="1235165"/>
                      <a:pt x="1110268" y="1219200"/>
                    </a:cubicBezTo>
                    <a:cubicBezTo>
                      <a:pt x="1125324" y="1189090"/>
                      <a:pt x="1127362" y="1189007"/>
                      <a:pt x="1135668" y="1159934"/>
                    </a:cubicBezTo>
                    <a:cubicBezTo>
                      <a:pt x="1138865" y="1148745"/>
                      <a:pt x="1140049" y="1136963"/>
                      <a:pt x="1144135" y="1126067"/>
                    </a:cubicBezTo>
                    <a:cubicBezTo>
                      <a:pt x="1152936" y="1102597"/>
                      <a:pt x="1159544" y="1090033"/>
                      <a:pt x="1178002" y="1075267"/>
                    </a:cubicBezTo>
                    <a:cubicBezTo>
                      <a:pt x="1207834" y="1051402"/>
                      <a:pt x="1240703" y="1040714"/>
                      <a:pt x="1279602" y="1032934"/>
                    </a:cubicBezTo>
                    <a:cubicBezTo>
                      <a:pt x="1293713" y="1030112"/>
                      <a:pt x="1308052" y="1028253"/>
                      <a:pt x="1321935" y="1024467"/>
                    </a:cubicBezTo>
                    <a:cubicBezTo>
                      <a:pt x="1339155" y="1019771"/>
                      <a:pt x="1372735" y="1007534"/>
                      <a:pt x="1372735" y="1007534"/>
                    </a:cubicBezTo>
                    <a:cubicBezTo>
                      <a:pt x="1384024" y="999067"/>
                      <a:pt x="1396055" y="991509"/>
                      <a:pt x="1406602" y="982134"/>
                    </a:cubicBezTo>
                    <a:cubicBezTo>
                      <a:pt x="1440642" y="951876"/>
                      <a:pt x="1449880" y="940171"/>
                      <a:pt x="1474335" y="905934"/>
                    </a:cubicBezTo>
                    <a:cubicBezTo>
                      <a:pt x="1480249" y="897654"/>
                      <a:pt x="1487135" y="889833"/>
                      <a:pt x="1491268" y="880534"/>
                    </a:cubicBezTo>
                    <a:cubicBezTo>
                      <a:pt x="1491280" y="880507"/>
                      <a:pt x="1512430" y="817048"/>
                      <a:pt x="1516668" y="804334"/>
                    </a:cubicBezTo>
                    <a:lnTo>
                      <a:pt x="1533602" y="753534"/>
                    </a:lnTo>
                    <a:cubicBezTo>
                      <a:pt x="1536424" y="736601"/>
                      <a:pt x="1538344" y="719492"/>
                      <a:pt x="1542068" y="702734"/>
                    </a:cubicBezTo>
                    <a:cubicBezTo>
                      <a:pt x="1544004" y="694022"/>
                      <a:pt x="1548083" y="685915"/>
                      <a:pt x="1550535" y="677334"/>
                    </a:cubicBezTo>
                    <a:cubicBezTo>
                      <a:pt x="1553732" y="666145"/>
                      <a:pt x="1555658" y="654613"/>
                      <a:pt x="1559002" y="643467"/>
                    </a:cubicBezTo>
                    <a:cubicBezTo>
                      <a:pt x="1564131" y="626370"/>
                      <a:pt x="1575935" y="592667"/>
                      <a:pt x="1575935" y="592667"/>
                    </a:cubicBezTo>
                    <a:cubicBezTo>
                      <a:pt x="1573113" y="522111"/>
                      <a:pt x="1572326" y="451445"/>
                      <a:pt x="1567468" y="381000"/>
                    </a:cubicBezTo>
                    <a:cubicBezTo>
                      <a:pt x="1566418" y="365774"/>
                      <a:pt x="1552842" y="324041"/>
                      <a:pt x="1542068" y="313267"/>
                    </a:cubicBezTo>
                    <a:cubicBezTo>
                      <a:pt x="1533144" y="304343"/>
                      <a:pt x="1518164" y="304083"/>
                      <a:pt x="1508202" y="296334"/>
                    </a:cubicBezTo>
                    <a:cubicBezTo>
                      <a:pt x="1435237" y="239583"/>
                      <a:pt x="1495677" y="263935"/>
                      <a:pt x="1440468" y="245534"/>
                    </a:cubicBezTo>
                    <a:cubicBezTo>
                      <a:pt x="1391213" y="196276"/>
                      <a:pt x="1462207" y="265060"/>
                      <a:pt x="1398135" y="211667"/>
                    </a:cubicBezTo>
                    <a:cubicBezTo>
                      <a:pt x="1359925" y="179826"/>
                      <a:pt x="1387469" y="192268"/>
                      <a:pt x="1347335" y="169334"/>
                    </a:cubicBezTo>
                    <a:cubicBezTo>
                      <a:pt x="1336376" y="163072"/>
                      <a:pt x="1324171" y="159090"/>
                      <a:pt x="1313468" y="152400"/>
                    </a:cubicBezTo>
                    <a:cubicBezTo>
                      <a:pt x="1301502" y="144921"/>
                      <a:pt x="1292223" y="133311"/>
                      <a:pt x="1279602" y="127000"/>
                    </a:cubicBezTo>
                    <a:cubicBezTo>
                      <a:pt x="1263637" y="119018"/>
                      <a:pt x="1245375" y="116696"/>
                      <a:pt x="1228802" y="110067"/>
                    </a:cubicBezTo>
                    <a:cubicBezTo>
                      <a:pt x="1217083" y="105380"/>
                      <a:pt x="1206654" y="97821"/>
                      <a:pt x="1194935" y="93134"/>
                    </a:cubicBezTo>
                    <a:cubicBezTo>
                      <a:pt x="1178362" y="86505"/>
                      <a:pt x="1144135" y="76200"/>
                      <a:pt x="1144135" y="76200"/>
                    </a:cubicBezTo>
                    <a:cubicBezTo>
                      <a:pt x="1132846" y="67733"/>
                      <a:pt x="1122889" y="57111"/>
                      <a:pt x="1110268" y="50800"/>
                    </a:cubicBezTo>
                    <a:cubicBezTo>
                      <a:pt x="1094303" y="42818"/>
                      <a:pt x="1076784" y="38196"/>
                      <a:pt x="1059468" y="33867"/>
                    </a:cubicBezTo>
                    <a:lnTo>
                      <a:pt x="991735" y="16934"/>
                    </a:lnTo>
                    <a:cubicBezTo>
                      <a:pt x="980446" y="14112"/>
                      <a:pt x="968907" y="12147"/>
                      <a:pt x="957868" y="8467"/>
                    </a:cubicBezTo>
                    <a:lnTo>
                      <a:pt x="932468" y="0"/>
                    </a:lnTo>
                    <a:cubicBezTo>
                      <a:pt x="848225" y="6018"/>
                      <a:pt x="818580" y="1273"/>
                      <a:pt x="746202" y="25400"/>
                    </a:cubicBezTo>
                    <a:lnTo>
                      <a:pt x="695402" y="42334"/>
                    </a:lnTo>
                    <a:cubicBezTo>
                      <a:pt x="630491" y="39512"/>
                      <a:pt x="565641" y="33867"/>
                      <a:pt x="500668" y="33867"/>
                    </a:cubicBezTo>
                    <a:cubicBezTo>
                      <a:pt x="477915" y="33867"/>
                      <a:pt x="453286" y="32158"/>
                      <a:pt x="432935" y="42334"/>
                    </a:cubicBezTo>
                    <a:cubicBezTo>
                      <a:pt x="396095" y="60754"/>
                      <a:pt x="386369" y="69145"/>
                      <a:pt x="365202" y="7620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sz="1800"/>
              </a:p>
            </p:txBody>
          </p:sp>
          <p:sp>
            <p:nvSpPr>
              <p:cNvPr id="316" name="TextBox 11"/>
              <p:cNvSpPr txBox="1">
                <a:spLocks noChangeArrowheads="1"/>
              </p:cNvSpPr>
              <p:nvPr/>
            </p:nvSpPr>
            <p:spPr bwMode="auto">
              <a:xfrm>
                <a:off x="7609993" y="4087631"/>
                <a:ext cx="951807" cy="79578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800" i="1" baseline="-25000" dirty="0" smtClean="0"/>
                  <a:t>r</a:t>
                </a:r>
              </a:p>
            </p:txBody>
          </p:sp>
        </p:grpSp>
        <p:sp>
          <p:nvSpPr>
            <p:cNvPr id="29766" name="TextBox 14"/>
            <p:cNvSpPr txBox="1">
              <a:spLocks noChangeArrowheads="1"/>
            </p:cNvSpPr>
            <p:nvPr/>
          </p:nvSpPr>
          <p:spPr bwMode="auto">
            <a:xfrm>
              <a:off x="4479140" y="1732733"/>
              <a:ext cx="956036" cy="41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400"/>
                <a:t>W</a:t>
              </a:r>
              <a:r>
                <a:rPr lang="ru-RU" altLang="en-US" sz="1600" baseline="-25000"/>
                <a:t>0</a:t>
              </a:r>
              <a:endParaRPr lang="en-US" altLang="en-US" sz="1400" baseline="-2500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5491158" y="1235368"/>
              <a:ext cx="1080664" cy="762348"/>
              <a:chOff x="7200292" y="4216005"/>
              <a:chExt cx="1511874" cy="1007360"/>
            </a:xfrm>
            <a:solidFill>
              <a:srgbClr val="C3FCFD"/>
            </a:solidFill>
          </p:grpSpPr>
          <p:sp>
            <p:nvSpPr>
              <p:cNvPr id="312" name="Freeform 16"/>
              <p:cNvSpPr>
                <a:spLocks/>
              </p:cNvSpPr>
              <p:nvPr/>
            </p:nvSpPr>
            <p:spPr bwMode="auto">
              <a:xfrm>
                <a:off x="7200292" y="4224017"/>
                <a:ext cx="1511874" cy="999348"/>
              </a:xfrm>
              <a:custGeom>
                <a:avLst/>
                <a:gdLst>
                  <a:gd name="T0" fmla="*/ 382516 w 1575935"/>
                  <a:gd name="T1" fmla="*/ 84667 h 1405467"/>
                  <a:gd name="T2" fmla="*/ 266069 w 1575935"/>
                  <a:gd name="T3" fmla="*/ 143934 h 1405467"/>
                  <a:gd name="T4" fmla="*/ 213138 w 1575935"/>
                  <a:gd name="T5" fmla="*/ 254000 h 1405467"/>
                  <a:gd name="T6" fmla="*/ 149623 w 1575935"/>
                  <a:gd name="T7" fmla="*/ 321734 h 1405467"/>
                  <a:gd name="T8" fmla="*/ 86108 w 1575935"/>
                  <a:gd name="T9" fmla="*/ 397934 h 1405467"/>
                  <a:gd name="T10" fmla="*/ 22591 w 1575935"/>
                  <a:gd name="T11" fmla="*/ 474134 h 1405467"/>
                  <a:gd name="T12" fmla="*/ 54349 w 1575935"/>
                  <a:gd name="T13" fmla="*/ 567267 h 1405467"/>
                  <a:gd name="T14" fmla="*/ 54349 w 1575935"/>
                  <a:gd name="T15" fmla="*/ 677334 h 1405467"/>
                  <a:gd name="T16" fmla="*/ 12007 w 1575935"/>
                  <a:gd name="T17" fmla="*/ 770467 h 1405467"/>
                  <a:gd name="T18" fmla="*/ 43763 w 1575935"/>
                  <a:gd name="T19" fmla="*/ 1016000 h 1405467"/>
                  <a:gd name="T20" fmla="*/ 139037 w 1575935"/>
                  <a:gd name="T21" fmla="*/ 1109134 h 1405467"/>
                  <a:gd name="T22" fmla="*/ 213138 w 1575935"/>
                  <a:gd name="T23" fmla="*/ 1185334 h 1405467"/>
                  <a:gd name="T24" fmla="*/ 318999 w 1575935"/>
                  <a:gd name="T25" fmla="*/ 1227667 h 1405467"/>
                  <a:gd name="T26" fmla="*/ 435445 w 1575935"/>
                  <a:gd name="T27" fmla="*/ 1303867 h 1405467"/>
                  <a:gd name="T28" fmla="*/ 573062 w 1575935"/>
                  <a:gd name="T29" fmla="*/ 1388534 h 1405467"/>
                  <a:gd name="T30" fmla="*/ 731852 w 1575935"/>
                  <a:gd name="T31" fmla="*/ 1397000 h 1405467"/>
                  <a:gd name="T32" fmla="*/ 805955 w 1575935"/>
                  <a:gd name="T33" fmla="*/ 1380067 h 1405467"/>
                  <a:gd name="T34" fmla="*/ 901230 w 1575935"/>
                  <a:gd name="T35" fmla="*/ 1346200 h 1405467"/>
                  <a:gd name="T36" fmla="*/ 985917 w 1575935"/>
                  <a:gd name="T37" fmla="*/ 1312334 h 1405467"/>
                  <a:gd name="T38" fmla="*/ 1367015 w 1575935"/>
                  <a:gd name="T39" fmla="*/ 1270000 h 1405467"/>
                  <a:gd name="T40" fmla="*/ 1419942 w 1575935"/>
                  <a:gd name="T41" fmla="*/ 1159934 h 1405467"/>
                  <a:gd name="T42" fmla="*/ 1472874 w 1575935"/>
                  <a:gd name="T43" fmla="*/ 1075267 h 1405467"/>
                  <a:gd name="T44" fmla="*/ 1652835 w 1575935"/>
                  <a:gd name="T45" fmla="*/ 1024467 h 1405467"/>
                  <a:gd name="T46" fmla="*/ 1758694 w 1575935"/>
                  <a:gd name="T47" fmla="*/ 982134 h 1405467"/>
                  <a:gd name="T48" fmla="*/ 1864555 w 1575935"/>
                  <a:gd name="T49" fmla="*/ 880534 h 1405467"/>
                  <a:gd name="T50" fmla="*/ 1917487 w 1575935"/>
                  <a:gd name="T51" fmla="*/ 753534 h 1405467"/>
                  <a:gd name="T52" fmla="*/ 1938657 w 1575935"/>
                  <a:gd name="T53" fmla="*/ 677334 h 1405467"/>
                  <a:gd name="T54" fmla="*/ 1970416 w 1575935"/>
                  <a:gd name="T55" fmla="*/ 592667 h 1405467"/>
                  <a:gd name="T56" fmla="*/ 1928071 w 1575935"/>
                  <a:gd name="T57" fmla="*/ 313267 h 1405467"/>
                  <a:gd name="T58" fmla="*/ 1801039 w 1575935"/>
                  <a:gd name="T59" fmla="*/ 245534 h 1405467"/>
                  <a:gd name="T60" fmla="*/ 1684593 w 1575935"/>
                  <a:gd name="T61" fmla="*/ 169334 h 1405467"/>
                  <a:gd name="T62" fmla="*/ 1599905 w 1575935"/>
                  <a:gd name="T63" fmla="*/ 127000 h 1405467"/>
                  <a:gd name="T64" fmla="*/ 1494045 w 1575935"/>
                  <a:gd name="T65" fmla="*/ 93134 h 1405467"/>
                  <a:gd name="T66" fmla="*/ 1388186 w 1575935"/>
                  <a:gd name="T67" fmla="*/ 50800 h 1405467"/>
                  <a:gd name="T68" fmla="*/ 1239981 w 1575935"/>
                  <a:gd name="T69" fmla="*/ 16934 h 1405467"/>
                  <a:gd name="T70" fmla="*/ 1165879 w 1575935"/>
                  <a:gd name="T71" fmla="*/ 0 h 1405467"/>
                  <a:gd name="T72" fmla="*/ 869470 w 1575935"/>
                  <a:gd name="T73" fmla="*/ 42334 h 1405467"/>
                  <a:gd name="T74" fmla="*/ 541306 w 1575935"/>
                  <a:gd name="T75" fmla="*/ 42334 h 140546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75935" h="1405467">
                    <a:moveTo>
                      <a:pt x="365202" y="76200"/>
                    </a:moveTo>
                    <a:cubicBezTo>
                      <a:pt x="344035" y="83255"/>
                      <a:pt x="325504" y="80753"/>
                      <a:pt x="305935" y="84667"/>
                    </a:cubicBezTo>
                    <a:cubicBezTo>
                      <a:pt x="279320" y="89990"/>
                      <a:pt x="246706" y="110028"/>
                      <a:pt x="229735" y="127000"/>
                    </a:cubicBezTo>
                    <a:cubicBezTo>
                      <a:pt x="224091" y="132645"/>
                      <a:pt x="217789" y="137701"/>
                      <a:pt x="212802" y="143934"/>
                    </a:cubicBezTo>
                    <a:cubicBezTo>
                      <a:pt x="206445" y="151880"/>
                      <a:pt x="201513" y="160867"/>
                      <a:pt x="195868" y="169334"/>
                    </a:cubicBezTo>
                    <a:cubicBezTo>
                      <a:pt x="155636" y="290033"/>
                      <a:pt x="196055" y="164446"/>
                      <a:pt x="170468" y="254000"/>
                    </a:cubicBezTo>
                    <a:cubicBezTo>
                      <a:pt x="168016" y="262581"/>
                      <a:pt x="167357" y="272260"/>
                      <a:pt x="162002" y="279400"/>
                    </a:cubicBezTo>
                    <a:cubicBezTo>
                      <a:pt x="150028" y="295365"/>
                      <a:pt x="130738" y="305129"/>
                      <a:pt x="119668" y="321734"/>
                    </a:cubicBezTo>
                    <a:lnTo>
                      <a:pt x="85802" y="372534"/>
                    </a:lnTo>
                    <a:cubicBezTo>
                      <a:pt x="80157" y="381001"/>
                      <a:pt x="76063" y="390739"/>
                      <a:pt x="68868" y="397934"/>
                    </a:cubicBezTo>
                    <a:cubicBezTo>
                      <a:pt x="50142" y="416660"/>
                      <a:pt x="38323" y="425158"/>
                      <a:pt x="26535" y="448734"/>
                    </a:cubicBezTo>
                    <a:cubicBezTo>
                      <a:pt x="22544" y="456716"/>
                      <a:pt x="20890" y="465667"/>
                      <a:pt x="18068" y="474134"/>
                    </a:cubicBezTo>
                    <a:cubicBezTo>
                      <a:pt x="20890" y="493889"/>
                      <a:pt x="21284" y="514147"/>
                      <a:pt x="26535" y="533400"/>
                    </a:cubicBezTo>
                    <a:cubicBezTo>
                      <a:pt x="29856" y="545577"/>
                      <a:pt x="38342" y="555733"/>
                      <a:pt x="43468" y="567267"/>
                    </a:cubicBezTo>
                    <a:cubicBezTo>
                      <a:pt x="49641" y="581155"/>
                      <a:pt x="54757" y="595489"/>
                      <a:pt x="60402" y="609600"/>
                    </a:cubicBezTo>
                    <a:cubicBezTo>
                      <a:pt x="43185" y="695683"/>
                      <a:pt x="60827" y="616577"/>
                      <a:pt x="43468" y="677334"/>
                    </a:cubicBezTo>
                    <a:cubicBezTo>
                      <a:pt x="37328" y="698825"/>
                      <a:pt x="35238" y="716293"/>
                      <a:pt x="26535" y="736600"/>
                    </a:cubicBezTo>
                    <a:cubicBezTo>
                      <a:pt x="21563" y="748201"/>
                      <a:pt x="15246" y="759178"/>
                      <a:pt x="9602" y="770467"/>
                    </a:cubicBezTo>
                    <a:cubicBezTo>
                      <a:pt x="6780" y="784578"/>
                      <a:pt x="1135" y="798410"/>
                      <a:pt x="1135" y="812800"/>
                    </a:cubicBezTo>
                    <a:cubicBezTo>
                      <a:pt x="1135" y="890138"/>
                      <a:pt x="-9610" y="954658"/>
                      <a:pt x="35002" y="1016000"/>
                    </a:cubicBezTo>
                    <a:cubicBezTo>
                      <a:pt x="46740" y="1032139"/>
                      <a:pt x="64698" y="1042889"/>
                      <a:pt x="77335" y="1058334"/>
                    </a:cubicBezTo>
                    <a:cubicBezTo>
                      <a:pt x="90222" y="1074085"/>
                      <a:pt x="100731" y="1091683"/>
                      <a:pt x="111202" y="1109134"/>
                    </a:cubicBezTo>
                    <a:cubicBezTo>
                      <a:pt x="117696" y="1119956"/>
                      <a:pt x="120386" y="1133037"/>
                      <a:pt x="128135" y="1143000"/>
                    </a:cubicBezTo>
                    <a:cubicBezTo>
                      <a:pt x="140387" y="1158753"/>
                      <a:pt x="150899" y="1181421"/>
                      <a:pt x="170468" y="1185334"/>
                    </a:cubicBezTo>
                    <a:lnTo>
                      <a:pt x="212802" y="1193800"/>
                    </a:lnTo>
                    <a:cubicBezTo>
                      <a:pt x="226913" y="1205089"/>
                      <a:pt x="240520" y="1217038"/>
                      <a:pt x="255135" y="1227667"/>
                    </a:cubicBezTo>
                    <a:cubicBezTo>
                      <a:pt x="271594" y="1239637"/>
                      <a:pt x="290184" y="1248647"/>
                      <a:pt x="305935" y="1261534"/>
                    </a:cubicBezTo>
                    <a:cubicBezTo>
                      <a:pt x="321380" y="1274171"/>
                      <a:pt x="333353" y="1290609"/>
                      <a:pt x="348268" y="1303867"/>
                    </a:cubicBezTo>
                    <a:cubicBezTo>
                      <a:pt x="379092" y="1331266"/>
                      <a:pt x="398264" y="1336167"/>
                      <a:pt x="432935" y="1363134"/>
                    </a:cubicBezTo>
                    <a:cubicBezTo>
                      <a:pt x="442386" y="1370485"/>
                      <a:pt x="448372" y="1381892"/>
                      <a:pt x="458335" y="1388534"/>
                    </a:cubicBezTo>
                    <a:cubicBezTo>
                      <a:pt x="469490" y="1395971"/>
                      <a:pt x="519966" y="1404247"/>
                      <a:pt x="526068" y="1405467"/>
                    </a:cubicBezTo>
                    <a:cubicBezTo>
                      <a:pt x="545824" y="1402645"/>
                      <a:pt x="565766" y="1400914"/>
                      <a:pt x="585335" y="1397000"/>
                    </a:cubicBezTo>
                    <a:cubicBezTo>
                      <a:pt x="594086" y="1395250"/>
                      <a:pt x="602154" y="1390986"/>
                      <a:pt x="610735" y="1388534"/>
                    </a:cubicBezTo>
                    <a:cubicBezTo>
                      <a:pt x="621924" y="1385337"/>
                      <a:pt x="633563" y="1383747"/>
                      <a:pt x="644602" y="1380067"/>
                    </a:cubicBezTo>
                    <a:cubicBezTo>
                      <a:pt x="659020" y="1375261"/>
                      <a:pt x="673047" y="1369307"/>
                      <a:pt x="686935" y="1363134"/>
                    </a:cubicBezTo>
                    <a:cubicBezTo>
                      <a:pt x="698469" y="1358008"/>
                      <a:pt x="708828" y="1350191"/>
                      <a:pt x="720802" y="1346200"/>
                    </a:cubicBezTo>
                    <a:cubicBezTo>
                      <a:pt x="734454" y="1341649"/>
                      <a:pt x="749024" y="1340556"/>
                      <a:pt x="763135" y="1337734"/>
                    </a:cubicBezTo>
                    <a:cubicBezTo>
                      <a:pt x="771602" y="1329267"/>
                      <a:pt x="777635" y="1317289"/>
                      <a:pt x="788535" y="1312334"/>
                    </a:cubicBezTo>
                    <a:cubicBezTo>
                      <a:pt x="857552" y="1280962"/>
                      <a:pt x="1036966" y="1288173"/>
                      <a:pt x="1067935" y="1286934"/>
                    </a:cubicBezTo>
                    <a:cubicBezTo>
                      <a:pt x="1076402" y="1281289"/>
                      <a:pt x="1087942" y="1278629"/>
                      <a:pt x="1093335" y="1270000"/>
                    </a:cubicBezTo>
                    <a:cubicBezTo>
                      <a:pt x="1102795" y="1254864"/>
                      <a:pt x="1102285" y="1235165"/>
                      <a:pt x="1110268" y="1219200"/>
                    </a:cubicBezTo>
                    <a:cubicBezTo>
                      <a:pt x="1125324" y="1189090"/>
                      <a:pt x="1127362" y="1189007"/>
                      <a:pt x="1135668" y="1159934"/>
                    </a:cubicBezTo>
                    <a:cubicBezTo>
                      <a:pt x="1138865" y="1148745"/>
                      <a:pt x="1140049" y="1136963"/>
                      <a:pt x="1144135" y="1126067"/>
                    </a:cubicBezTo>
                    <a:cubicBezTo>
                      <a:pt x="1152936" y="1102597"/>
                      <a:pt x="1159544" y="1090033"/>
                      <a:pt x="1178002" y="1075267"/>
                    </a:cubicBezTo>
                    <a:cubicBezTo>
                      <a:pt x="1207834" y="1051402"/>
                      <a:pt x="1240703" y="1040714"/>
                      <a:pt x="1279602" y="1032934"/>
                    </a:cubicBezTo>
                    <a:cubicBezTo>
                      <a:pt x="1293713" y="1030112"/>
                      <a:pt x="1308052" y="1028253"/>
                      <a:pt x="1321935" y="1024467"/>
                    </a:cubicBezTo>
                    <a:cubicBezTo>
                      <a:pt x="1339155" y="1019771"/>
                      <a:pt x="1372735" y="1007534"/>
                      <a:pt x="1372735" y="1007534"/>
                    </a:cubicBezTo>
                    <a:cubicBezTo>
                      <a:pt x="1384024" y="999067"/>
                      <a:pt x="1396055" y="991509"/>
                      <a:pt x="1406602" y="982134"/>
                    </a:cubicBezTo>
                    <a:cubicBezTo>
                      <a:pt x="1440642" y="951876"/>
                      <a:pt x="1449880" y="940171"/>
                      <a:pt x="1474335" y="905934"/>
                    </a:cubicBezTo>
                    <a:cubicBezTo>
                      <a:pt x="1480249" y="897654"/>
                      <a:pt x="1487135" y="889833"/>
                      <a:pt x="1491268" y="880534"/>
                    </a:cubicBezTo>
                    <a:cubicBezTo>
                      <a:pt x="1491280" y="880507"/>
                      <a:pt x="1512430" y="817048"/>
                      <a:pt x="1516668" y="804334"/>
                    </a:cubicBezTo>
                    <a:lnTo>
                      <a:pt x="1533602" y="753534"/>
                    </a:lnTo>
                    <a:cubicBezTo>
                      <a:pt x="1536424" y="736601"/>
                      <a:pt x="1538344" y="719492"/>
                      <a:pt x="1542068" y="702734"/>
                    </a:cubicBezTo>
                    <a:cubicBezTo>
                      <a:pt x="1544004" y="694022"/>
                      <a:pt x="1548083" y="685915"/>
                      <a:pt x="1550535" y="677334"/>
                    </a:cubicBezTo>
                    <a:cubicBezTo>
                      <a:pt x="1553732" y="666145"/>
                      <a:pt x="1555658" y="654613"/>
                      <a:pt x="1559002" y="643467"/>
                    </a:cubicBezTo>
                    <a:cubicBezTo>
                      <a:pt x="1564131" y="626370"/>
                      <a:pt x="1575935" y="592667"/>
                      <a:pt x="1575935" y="592667"/>
                    </a:cubicBezTo>
                    <a:cubicBezTo>
                      <a:pt x="1573113" y="522111"/>
                      <a:pt x="1572326" y="451445"/>
                      <a:pt x="1567468" y="381000"/>
                    </a:cubicBezTo>
                    <a:cubicBezTo>
                      <a:pt x="1566418" y="365774"/>
                      <a:pt x="1552842" y="324041"/>
                      <a:pt x="1542068" y="313267"/>
                    </a:cubicBezTo>
                    <a:cubicBezTo>
                      <a:pt x="1533144" y="304343"/>
                      <a:pt x="1518164" y="304083"/>
                      <a:pt x="1508202" y="296334"/>
                    </a:cubicBezTo>
                    <a:cubicBezTo>
                      <a:pt x="1435237" y="239583"/>
                      <a:pt x="1495677" y="263935"/>
                      <a:pt x="1440468" y="245534"/>
                    </a:cubicBezTo>
                    <a:cubicBezTo>
                      <a:pt x="1391213" y="196276"/>
                      <a:pt x="1462207" y="265060"/>
                      <a:pt x="1398135" y="211667"/>
                    </a:cubicBezTo>
                    <a:cubicBezTo>
                      <a:pt x="1359925" y="179826"/>
                      <a:pt x="1387469" y="192268"/>
                      <a:pt x="1347335" y="169334"/>
                    </a:cubicBezTo>
                    <a:cubicBezTo>
                      <a:pt x="1336376" y="163072"/>
                      <a:pt x="1324171" y="159090"/>
                      <a:pt x="1313468" y="152400"/>
                    </a:cubicBezTo>
                    <a:cubicBezTo>
                      <a:pt x="1301502" y="144921"/>
                      <a:pt x="1292223" y="133311"/>
                      <a:pt x="1279602" y="127000"/>
                    </a:cubicBezTo>
                    <a:cubicBezTo>
                      <a:pt x="1263637" y="119018"/>
                      <a:pt x="1245375" y="116696"/>
                      <a:pt x="1228802" y="110067"/>
                    </a:cubicBezTo>
                    <a:cubicBezTo>
                      <a:pt x="1217083" y="105380"/>
                      <a:pt x="1206654" y="97821"/>
                      <a:pt x="1194935" y="93134"/>
                    </a:cubicBezTo>
                    <a:cubicBezTo>
                      <a:pt x="1178362" y="86505"/>
                      <a:pt x="1144135" y="76200"/>
                      <a:pt x="1144135" y="76200"/>
                    </a:cubicBezTo>
                    <a:cubicBezTo>
                      <a:pt x="1132846" y="67733"/>
                      <a:pt x="1122889" y="57111"/>
                      <a:pt x="1110268" y="50800"/>
                    </a:cubicBezTo>
                    <a:cubicBezTo>
                      <a:pt x="1094303" y="42818"/>
                      <a:pt x="1076784" y="38196"/>
                      <a:pt x="1059468" y="33867"/>
                    </a:cubicBezTo>
                    <a:lnTo>
                      <a:pt x="991735" y="16934"/>
                    </a:lnTo>
                    <a:cubicBezTo>
                      <a:pt x="980446" y="14112"/>
                      <a:pt x="968907" y="12147"/>
                      <a:pt x="957868" y="8467"/>
                    </a:cubicBezTo>
                    <a:lnTo>
                      <a:pt x="932468" y="0"/>
                    </a:lnTo>
                    <a:cubicBezTo>
                      <a:pt x="848225" y="6018"/>
                      <a:pt x="818580" y="1273"/>
                      <a:pt x="746202" y="25400"/>
                    </a:cubicBezTo>
                    <a:lnTo>
                      <a:pt x="695402" y="42334"/>
                    </a:lnTo>
                    <a:cubicBezTo>
                      <a:pt x="630491" y="39512"/>
                      <a:pt x="565641" y="33867"/>
                      <a:pt x="500668" y="33867"/>
                    </a:cubicBezTo>
                    <a:cubicBezTo>
                      <a:pt x="477915" y="33867"/>
                      <a:pt x="453286" y="32158"/>
                      <a:pt x="432935" y="42334"/>
                    </a:cubicBezTo>
                    <a:cubicBezTo>
                      <a:pt x="396095" y="60754"/>
                      <a:pt x="386369" y="69145"/>
                      <a:pt x="365202" y="7620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sz="1800"/>
              </a:p>
            </p:txBody>
          </p:sp>
          <p:sp>
            <p:nvSpPr>
              <p:cNvPr id="313" name="TextBox 17"/>
              <p:cNvSpPr txBox="1">
                <a:spLocks noChangeArrowheads="1"/>
              </p:cNvSpPr>
              <p:nvPr/>
            </p:nvSpPr>
            <p:spPr bwMode="auto">
              <a:xfrm>
                <a:off x="7290922" y="4216005"/>
                <a:ext cx="931124" cy="66448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800" i="1" dirty="0" smtClean="0"/>
                  <a:t>p</a:t>
                </a:r>
                <a:endParaRPr lang="en-US" altLang="en-US" sz="1800" i="1" baseline="-25000" dirty="0" smtClean="0"/>
              </a:p>
            </p:txBody>
          </p:sp>
        </p:grpSp>
        <p:sp>
          <p:nvSpPr>
            <p:cNvPr id="29768" name="TextBox 20"/>
            <p:cNvSpPr txBox="1">
              <a:spLocks noChangeArrowheads="1"/>
            </p:cNvSpPr>
            <p:nvPr/>
          </p:nvSpPr>
          <p:spPr bwMode="auto">
            <a:xfrm>
              <a:off x="4669164" y="1250949"/>
              <a:ext cx="950584" cy="41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400"/>
                <a:t>W</a:t>
              </a:r>
              <a:r>
                <a:rPr lang="ru-RU" altLang="en-US" sz="1600" baseline="-25000"/>
                <a:t>1</a:t>
              </a:r>
              <a:endParaRPr lang="en-US" altLang="en-US" sz="1400" baseline="-25000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7351498" y="1721658"/>
              <a:ext cx="1115340" cy="684619"/>
              <a:chOff x="7279402" y="4154081"/>
              <a:chExt cx="1513471" cy="983951"/>
            </a:xfrm>
            <a:solidFill>
              <a:srgbClr val="C3FCFD"/>
            </a:solidFill>
          </p:grpSpPr>
          <p:sp>
            <p:nvSpPr>
              <p:cNvPr id="310" name="Freeform 22"/>
              <p:cNvSpPr>
                <a:spLocks/>
              </p:cNvSpPr>
              <p:nvPr/>
            </p:nvSpPr>
            <p:spPr bwMode="auto">
              <a:xfrm>
                <a:off x="7339713" y="4160633"/>
                <a:ext cx="1453155" cy="977399"/>
              </a:xfrm>
              <a:custGeom>
                <a:avLst/>
                <a:gdLst>
                  <a:gd name="T0" fmla="*/ 382516 w 1575935"/>
                  <a:gd name="T1" fmla="*/ 84667 h 1405467"/>
                  <a:gd name="T2" fmla="*/ 266069 w 1575935"/>
                  <a:gd name="T3" fmla="*/ 143934 h 1405467"/>
                  <a:gd name="T4" fmla="*/ 213138 w 1575935"/>
                  <a:gd name="T5" fmla="*/ 254000 h 1405467"/>
                  <a:gd name="T6" fmla="*/ 149623 w 1575935"/>
                  <a:gd name="T7" fmla="*/ 321734 h 1405467"/>
                  <a:gd name="T8" fmla="*/ 86108 w 1575935"/>
                  <a:gd name="T9" fmla="*/ 397934 h 1405467"/>
                  <a:gd name="T10" fmla="*/ 22591 w 1575935"/>
                  <a:gd name="T11" fmla="*/ 474134 h 1405467"/>
                  <a:gd name="T12" fmla="*/ 54349 w 1575935"/>
                  <a:gd name="T13" fmla="*/ 567267 h 1405467"/>
                  <a:gd name="T14" fmla="*/ 54349 w 1575935"/>
                  <a:gd name="T15" fmla="*/ 677334 h 1405467"/>
                  <a:gd name="T16" fmla="*/ 12007 w 1575935"/>
                  <a:gd name="T17" fmla="*/ 770467 h 1405467"/>
                  <a:gd name="T18" fmla="*/ 43763 w 1575935"/>
                  <a:gd name="T19" fmla="*/ 1016000 h 1405467"/>
                  <a:gd name="T20" fmla="*/ 139037 w 1575935"/>
                  <a:gd name="T21" fmla="*/ 1109134 h 1405467"/>
                  <a:gd name="T22" fmla="*/ 213138 w 1575935"/>
                  <a:gd name="T23" fmla="*/ 1185334 h 1405467"/>
                  <a:gd name="T24" fmla="*/ 318999 w 1575935"/>
                  <a:gd name="T25" fmla="*/ 1227667 h 1405467"/>
                  <a:gd name="T26" fmla="*/ 435445 w 1575935"/>
                  <a:gd name="T27" fmla="*/ 1303867 h 1405467"/>
                  <a:gd name="T28" fmla="*/ 573062 w 1575935"/>
                  <a:gd name="T29" fmla="*/ 1388534 h 1405467"/>
                  <a:gd name="T30" fmla="*/ 731852 w 1575935"/>
                  <a:gd name="T31" fmla="*/ 1397000 h 1405467"/>
                  <a:gd name="T32" fmla="*/ 805955 w 1575935"/>
                  <a:gd name="T33" fmla="*/ 1380067 h 1405467"/>
                  <a:gd name="T34" fmla="*/ 901230 w 1575935"/>
                  <a:gd name="T35" fmla="*/ 1346200 h 1405467"/>
                  <a:gd name="T36" fmla="*/ 985917 w 1575935"/>
                  <a:gd name="T37" fmla="*/ 1312334 h 1405467"/>
                  <a:gd name="T38" fmla="*/ 1367015 w 1575935"/>
                  <a:gd name="T39" fmla="*/ 1270000 h 1405467"/>
                  <a:gd name="T40" fmla="*/ 1419942 w 1575935"/>
                  <a:gd name="T41" fmla="*/ 1159934 h 1405467"/>
                  <a:gd name="T42" fmla="*/ 1472874 w 1575935"/>
                  <a:gd name="T43" fmla="*/ 1075267 h 1405467"/>
                  <a:gd name="T44" fmla="*/ 1652835 w 1575935"/>
                  <a:gd name="T45" fmla="*/ 1024467 h 1405467"/>
                  <a:gd name="T46" fmla="*/ 1758694 w 1575935"/>
                  <a:gd name="T47" fmla="*/ 982134 h 1405467"/>
                  <a:gd name="T48" fmla="*/ 1864555 w 1575935"/>
                  <a:gd name="T49" fmla="*/ 880534 h 1405467"/>
                  <a:gd name="T50" fmla="*/ 1917487 w 1575935"/>
                  <a:gd name="T51" fmla="*/ 753534 h 1405467"/>
                  <a:gd name="T52" fmla="*/ 1938657 w 1575935"/>
                  <a:gd name="T53" fmla="*/ 677334 h 1405467"/>
                  <a:gd name="T54" fmla="*/ 1970416 w 1575935"/>
                  <a:gd name="T55" fmla="*/ 592667 h 1405467"/>
                  <a:gd name="T56" fmla="*/ 1928071 w 1575935"/>
                  <a:gd name="T57" fmla="*/ 313267 h 1405467"/>
                  <a:gd name="T58" fmla="*/ 1801039 w 1575935"/>
                  <a:gd name="T59" fmla="*/ 245534 h 1405467"/>
                  <a:gd name="T60" fmla="*/ 1684593 w 1575935"/>
                  <a:gd name="T61" fmla="*/ 169334 h 1405467"/>
                  <a:gd name="T62" fmla="*/ 1599905 w 1575935"/>
                  <a:gd name="T63" fmla="*/ 127000 h 1405467"/>
                  <a:gd name="T64" fmla="*/ 1494045 w 1575935"/>
                  <a:gd name="T65" fmla="*/ 93134 h 1405467"/>
                  <a:gd name="T66" fmla="*/ 1388186 w 1575935"/>
                  <a:gd name="T67" fmla="*/ 50800 h 1405467"/>
                  <a:gd name="T68" fmla="*/ 1239981 w 1575935"/>
                  <a:gd name="T69" fmla="*/ 16934 h 1405467"/>
                  <a:gd name="T70" fmla="*/ 1165879 w 1575935"/>
                  <a:gd name="T71" fmla="*/ 0 h 1405467"/>
                  <a:gd name="T72" fmla="*/ 869470 w 1575935"/>
                  <a:gd name="T73" fmla="*/ 42334 h 1405467"/>
                  <a:gd name="T74" fmla="*/ 541306 w 1575935"/>
                  <a:gd name="T75" fmla="*/ 42334 h 140546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75935" h="1405467">
                    <a:moveTo>
                      <a:pt x="365202" y="76200"/>
                    </a:moveTo>
                    <a:cubicBezTo>
                      <a:pt x="344035" y="83255"/>
                      <a:pt x="325504" y="80753"/>
                      <a:pt x="305935" y="84667"/>
                    </a:cubicBezTo>
                    <a:cubicBezTo>
                      <a:pt x="279320" y="89990"/>
                      <a:pt x="246706" y="110028"/>
                      <a:pt x="229735" y="127000"/>
                    </a:cubicBezTo>
                    <a:cubicBezTo>
                      <a:pt x="224091" y="132645"/>
                      <a:pt x="217789" y="137701"/>
                      <a:pt x="212802" y="143934"/>
                    </a:cubicBezTo>
                    <a:cubicBezTo>
                      <a:pt x="206445" y="151880"/>
                      <a:pt x="201513" y="160867"/>
                      <a:pt x="195868" y="169334"/>
                    </a:cubicBezTo>
                    <a:cubicBezTo>
                      <a:pt x="155636" y="290033"/>
                      <a:pt x="196055" y="164446"/>
                      <a:pt x="170468" y="254000"/>
                    </a:cubicBezTo>
                    <a:cubicBezTo>
                      <a:pt x="168016" y="262581"/>
                      <a:pt x="167357" y="272260"/>
                      <a:pt x="162002" y="279400"/>
                    </a:cubicBezTo>
                    <a:cubicBezTo>
                      <a:pt x="150028" y="295365"/>
                      <a:pt x="130738" y="305129"/>
                      <a:pt x="119668" y="321734"/>
                    </a:cubicBezTo>
                    <a:lnTo>
                      <a:pt x="85802" y="372534"/>
                    </a:lnTo>
                    <a:cubicBezTo>
                      <a:pt x="80157" y="381001"/>
                      <a:pt x="76063" y="390739"/>
                      <a:pt x="68868" y="397934"/>
                    </a:cubicBezTo>
                    <a:cubicBezTo>
                      <a:pt x="50142" y="416660"/>
                      <a:pt x="38323" y="425158"/>
                      <a:pt x="26535" y="448734"/>
                    </a:cubicBezTo>
                    <a:cubicBezTo>
                      <a:pt x="22544" y="456716"/>
                      <a:pt x="20890" y="465667"/>
                      <a:pt x="18068" y="474134"/>
                    </a:cubicBezTo>
                    <a:cubicBezTo>
                      <a:pt x="20890" y="493889"/>
                      <a:pt x="21284" y="514147"/>
                      <a:pt x="26535" y="533400"/>
                    </a:cubicBezTo>
                    <a:cubicBezTo>
                      <a:pt x="29856" y="545577"/>
                      <a:pt x="38342" y="555733"/>
                      <a:pt x="43468" y="567267"/>
                    </a:cubicBezTo>
                    <a:cubicBezTo>
                      <a:pt x="49641" y="581155"/>
                      <a:pt x="54757" y="595489"/>
                      <a:pt x="60402" y="609600"/>
                    </a:cubicBezTo>
                    <a:cubicBezTo>
                      <a:pt x="43185" y="695683"/>
                      <a:pt x="60827" y="616577"/>
                      <a:pt x="43468" y="677334"/>
                    </a:cubicBezTo>
                    <a:cubicBezTo>
                      <a:pt x="37328" y="698825"/>
                      <a:pt x="35238" y="716293"/>
                      <a:pt x="26535" y="736600"/>
                    </a:cubicBezTo>
                    <a:cubicBezTo>
                      <a:pt x="21563" y="748201"/>
                      <a:pt x="15246" y="759178"/>
                      <a:pt x="9602" y="770467"/>
                    </a:cubicBezTo>
                    <a:cubicBezTo>
                      <a:pt x="6780" y="784578"/>
                      <a:pt x="1135" y="798410"/>
                      <a:pt x="1135" y="812800"/>
                    </a:cubicBezTo>
                    <a:cubicBezTo>
                      <a:pt x="1135" y="890138"/>
                      <a:pt x="-9610" y="954658"/>
                      <a:pt x="35002" y="1016000"/>
                    </a:cubicBezTo>
                    <a:cubicBezTo>
                      <a:pt x="46740" y="1032139"/>
                      <a:pt x="64698" y="1042889"/>
                      <a:pt x="77335" y="1058334"/>
                    </a:cubicBezTo>
                    <a:cubicBezTo>
                      <a:pt x="90222" y="1074085"/>
                      <a:pt x="100731" y="1091683"/>
                      <a:pt x="111202" y="1109134"/>
                    </a:cubicBezTo>
                    <a:cubicBezTo>
                      <a:pt x="117696" y="1119956"/>
                      <a:pt x="120386" y="1133037"/>
                      <a:pt x="128135" y="1143000"/>
                    </a:cubicBezTo>
                    <a:cubicBezTo>
                      <a:pt x="140387" y="1158753"/>
                      <a:pt x="150899" y="1181421"/>
                      <a:pt x="170468" y="1185334"/>
                    </a:cubicBezTo>
                    <a:lnTo>
                      <a:pt x="212802" y="1193800"/>
                    </a:lnTo>
                    <a:cubicBezTo>
                      <a:pt x="226913" y="1205089"/>
                      <a:pt x="240520" y="1217038"/>
                      <a:pt x="255135" y="1227667"/>
                    </a:cubicBezTo>
                    <a:cubicBezTo>
                      <a:pt x="271594" y="1239637"/>
                      <a:pt x="290184" y="1248647"/>
                      <a:pt x="305935" y="1261534"/>
                    </a:cubicBezTo>
                    <a:cubicBezTo>
                      <a:pt x="321380" y="1274171"/>
                      <a:pt x="333353" y="1290609"/>
                      <a:pt x="348268" y="1303867"/>
                    </a:cubicBezTo>
                    <a:cubicBezTo>
                      <a:pt x="379092" y="1331266"/>
                      <a:pt x="398264" y="1336167"/>
                      <a:pt x="432935" y="1363134"/>
                    </a:cubicBezTo>
                    <a:cubicBezTo>
                      <a:pt x="442386" y="1370485"/>
                      <a:pt x="448372" y="1381892"/>
                      <a:pt x="458335" y="1388534"/>
                    </a:cubicBezTo>
                    <a:cubicBezTo>
                      <a:pt x="469490" y="1395971"/>
                      <a:pt x="519966" y="1404247"/>
                      <a:pt x="526068" y="1405467"/>
                    </a:cubicBezTo>
                    <a:cubicBezTo>
                      <a:pt x="545824" y="1402645"/>
                      <a:pt x="565766" y="1400914"/>
                      <a:pt x="585335" y="1397000"/>
                    </a:cubicBezTo>
                    <a:cubicBezTo>
                      <a:pt x="594086" y="1395250"/>
                      <a:pt x="602154" y="1390986"/>
                      <a:pt x="610735" y="1388534"/>
                    </a:cubicBezTo>
                    <a:cubicBezTo>
                      <a:pt x="621924" y="1385337"/>
                      <a:pt x="633563" y="1383747"/>
                      <a:pt x="644602" y="1380067"/>
                    </a:cubicBezTo>
                    <a:cubicBezTo>
                      <a:pt x="659020" y="1375261"/>
                      <a:pt x="673047" y="1369307"/>
                      <a:pt x="686935" y="1363134"/>
                    </a:cubicBezTo>
                    <a:cubicBezTo>
                      <a:pt x="698469" y="1358008"/>
                      <a:pt x="708828" y="1350191"/>
                      <a:pt x="720802" y="1346200"/>
                    </a:cubicBezTo>
                    <a:cubicBezTo>
                      <a:pt x="734454" y="1341649"/>
                      <a:pt x="749024" y="1340556"/>
                      <a:pt x="763135" y="1337734"/>
                    </a:cubicBezTo>
                    <a:cubicBezTo>
                      <a:pt x="771602" y="1329267"/>
                      <a:pt x="777635" y="1317289"/>
                      <a:pt x="788535" y="1312334"/>
                    </a:cubicBezTo>
                    <a:cubicBezTo>
                      <a:pt x="857552" y="1280962"/>
                      <a:pt x="1036966" y="1288173"/>
                      <a:pt x="1067935" y="1286934"/>
                    </a:cubicBezTo>
                    <a:cubicBezTo>
                      <a:pt x="1076402" y="1281289"/>
                      <a:pt x="1087942" y="1278629"/>
                      <a:pt x="1093335" y="1270000"/>
                    </a:cubicBezTo>
                    <a:cubicBezTo>
                      <a:pt x="1102795" y="1254864"/>
                      <a:pt x="1102285" y="1235165"/>
                      <a:pt x="1110268" y="1219200"/>
                    </a:cubicBezTo>
                    <a:cubicBezTo>
                      <a:pt x="1125324" y="1189090"/>
                      <a:pt x="1127362" y="1189007"/>
                      <a:pt x="1135668" y="1159934"/>
                    </a:cubicBezTo>
                    <a:cubicBezTo>
                      <a:pt x="1138865" y="1148745"/>
                      <a:pt x="1140049" y="1136963"/>
                      <a:pt x="1144135" y="1126067"/>
                    </a:cubicBezTo>
                    <a:cubicBezTo>
                      <a:pt x="1152936" y="1102597"/>
                      <a:pt x="1159544" y="1090033"/>
                      <a:pt x="1178002" y="1075267"/>
                    </a:cubicBezTo>
                    <a:cubicBezTo>
                      <a:pt x="1207834" y="1051402"/>
                      <a:pt x="1240703" y="1040714"/>
                      <a:pt x="1279602" y="1032934"/>
                    </a:cubicBezTo>
                    <a:cubicBezTo>
                      <a:pt x="1293713" y="1030112"/>
                      <a:pt x="1308052" y="1028253"/>
                      <a:pt x="1321935" y="1024467"/>
                    </a:cubicBezTo>
                    <a:cubicBezTo>
                      <a:pt x="1339155" y="1019771"/>
                      <a:pt x="1372735" y="1007534"/>
                      <a:pt x="1372735" y="1007534"/>
                    </a:cubicBezTo>
                    <a:cubicBezTo>
                      <a:pt x="1384024" y="999067"/>
                      <a:pt x="1396055" y="991509"/>
                      <a:pt x="1406602" y="982134"/>
                    </a:cubicBezTo>
                    <a:cubicBezTo>
                      <a:pt x="1440642" y="951876"/>
                      <a:pt x="1449880" y="940171"/>
                      <a:pt x="1474335" y="905934"/>
                    </a:cubicBezTo>
                    <a:cubicBezTo>
                      <a:pt x="1480249" y="897654"/>
                      <a:pt x="1487135" y="889833"/>
                      <a:pt x="1491268" y="880534"/>
                    </a:cubicBezTo>
                    <a:cubicBezTo>
                      <a:pt x="1491280" y="880507"/>
                      <a:pt x="1512430" y="817048"/>
                      <a:pt x="1516668" y="804334"/>
                    </a:cubicBezTo>
                    <a:lnTo>
                      <a:pt x="1533602" y="753534"/>
                    </a:lnTo>
                    <a:cubicBezTo>
                      <a:pt x="1536424" y="736601"/>
                      <a:pt x="1538344" y="719492"/>
                      <a:pt x="1542068" y="702734"/>
                    </a:cubicBezTo>
                    <a:cubicBezTo>
                      <a:pt x="1544004" y="694022"/>
                      <a:pt x="1548083" y="685915"/>
                      <a:pt x="1550535" y="677334"/>
                    </a:cubicBezTo>
                    <a:cubicBezTo>
                      <a:pt x="1553732" y="666145"/>
                      <a:pt x="1555658" y="654613"/>
                      <a:pt x="1559002" y="643467"/>
                    </a:cubicBezTo>
                    <a:cubicBezTo>
                      <a:pt x="1564131" y="626370"/>
                      <a:pt x="1575935" y="592667"/>
                      <a:pt x="1575935" y="592667"/>
                    </a:cubicBezTo>
                    <a:cubicBezTo>
                      <a:pt x="1573113" y="522111"/>
                      <a:pt x="1572326" y="451445"/>
                      <a:pt x="1567468" y="381000"/>
                    </a:cubicBezTo>
                    <a:cubicBezTo>
                      <a:pt x="1566418" y="365774"/>
                      <a:pt x="1552842" y="324041"/>
                      <a:pt x="1542068" y="313267"/>
                    </a:cubicBezTo>
                    <a:cubicBezTo>
                      <a:pt x="1533144" y="304343"/>
                      <a:pt x="1518164" y="304083"/>
                      <a:pt x="1508202" y="296334"/>
                    </a:cubicBezTo>
                    <a:cubicBezTo>
                      <a:pt x="1435237" y="239583"/>
                      <a:pt x="1495677" y="263935"/>
                      <a:pt x="1440468" y="245534"/>
                    </a:cubicBezTo>
                    <a:cubicBezTo>
                      <a:pt x="1391213" y="196276"/>
                      <a:pt x="1462207" y="265060"/>
                      <a:pt x="1398135" y="211667"/>
                    </a:cubicBezTo>
                    <a:cubicBezTo>
                      <a:pt x="1359925" y="179826"/>
                      <a:pt x="1387469" y="192268"/>
                      <a:pt x="1347335" y="169334"/>
                    </a:cubicBezTo>
                    <a:cubicBezTo>
                      <a:pt x="1336376" y="163072"/>
                      <a:pt x="1324171" y="159090"/>
                      <a:pt x="1313468" y="152400"/>
                    </a:cubicBezTo>
                    <a:cubicBezTo>
                      <a:pt x="1301502" y="144921"/>
                      <a:pt x="1292223" y="133311"/>
                      <a:pt x="1279602" y="127000"/>
                    </a:cubicBezTo>
                    <a:cubicBezTo>
                      <a:pt x="1263637" y="119018"/>
                      <a:pt x="1245375" y="116696"/>
                      <a:pt x="1228802" y="110067"/>
                    </a:cubicBezTo>
                    <a:cubicBezTo>
                      <a:pt x="1217083" y="105380"/>
                      <a:pt x="1206654" y="97821"/>
                      <a:pt x="1194935" y="93134"/>
                    </a:cubicBezTo>
                    <a:cubicBezTo>
                      <a:pt x="1178362" y="86505"/>
                      <a:pt x="1144135" y="76200"/>
                      <a:pt x="1144135" y="76200"/>
                    </a:cubicBezTo>
                    <a:cubicBezTo>
                      <a:pt x="1132846" y="67733"/>
                      <a:pt x="1122889" y="57111"/>
                      <a:pt x="1110268" y="50800"/>
                    </a:cubicBezTo>
                    <a:cubicBezTo>
                      <a:pt x="1094303" y="42818"/>
                      <a:pt x="1076784" y="38196"/>
                      <a:pt x="1059468" y="33867"/>
                    </a:cubicBezTo>
                    <a:lnTo>
                      <a:pt x="991735" y="16934"/>
                    </a:lnTo>
                    <a:cubicBezTo>
                      <a:pt x="980446" y="14112"/>
                      <a:pt x="968907" y="12147"/>
                      <a:pt x="957868" y="8467"/>
                    </a:cubicBezTo>
                    <a:lnTo>
                      <a:pt x="932468" y="0"/>
                    </a:lnTo>
                    <a:cubicBezTo>
                      <a:pt x="848225" y="6018"/>
                      <a:pt x="818580" y="1273"/>
                      <a:pt x="746202" y="25400"/>
                    </a:cubicBezTo>
                    <a:lnTo>
                      <a:pt x="695402" y="42334"/>
                    </a:lnTo>
                    <a:cubicBezTo>
                      <a:pt x="630491" y="39512"/>
                      <a:pt x="565641" y="33867"/>
                      <a:pt x="500668" y="33867"/>
                    </a:cubicBezTo>
                    <a:cubicBezTo>
                      <a:pt x="477915" y="33867"/>
                      <a:pt x="453286" y="32158"/>
                      <a:pt x="432935" y="42334"/>
                    </a:cubicBezTo>
                    <a:cubicBezTo>
                      <a:pt x="396095" y="60754"/>
                      <a:pt x="386369" y="69145"/>
                      <a:pt x="365202" y="7620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sz="1800"/>
              </a:p>
            </p:txBody>
          </p:sp>
          <p:sp>
            <p:nvSpPr>
              <p:cNvPr id="311" name="TextBox 24"/>
              <p:cNvSpPr txBox="1">
                <a:spLocks noChangeArrowheads="1"/>
              </p:cNvSpPr>
              <p:nvPr/>
            </p:nvSpPr>
            <p:spPr bwMode="auto">
              <a:xfrm>
                <a:off x="7279402" y="4154081"/>
                <a:ext cx="1513471" cy="72274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800" i="1" dirty="0" smtClean="0">
                    <a:sym typeface="Symbol" pitchFamily="18" charset="2"/>
                  </a:rPr>
                  <a:t>p, q</a:t>
                </a:r>
                <a:endParaRPr lang="en-US" altLang="en-US" sz="1800" i="1" baseline="-25000" dirty="0" smtClean="0"/>
              </a:p>
            </p:txBody>
          </p:sp>
        </p:grpSp>
        <p:sp>
          <p:nvSpPr>
            <p:cNvPr id="29770" name="TextBox 26"/>
            <p:cNvSpPr txBox="1">
              <a:spLocks noChangeArrowheads="1"/>
            </p:cNvSpPr>
            <p:nvPr/>
          </p:nvSpPr>
          <p:spPr bwMode="auto">
            <a:xfrm>
              <a:off x="7202815" y="1164285"/>
              <a:ext cx="892166" cy="41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400"/>
                <a:t>W</a:t>
              </a:r>
              <a:r>
                <a:rPr lang="en-US" altLang="en-US" sz="1600" baseline="-25000"/>
                <a:t>3</a:t>
              </a:r>
              <a:endParaRPr lang="en-US" altLang="en-US" sz="1400" baseline="-25000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5958948" y="2936084"/>
              <a:ext cx="945640" cy="601255"/>
              <a:chOff x="7330205" y="4040864"/>
              <a:chExt cx="1449309" cy="947172"/>
            </a:xfrm>
            <a:solidFill>
              <a:srgbClr val="C3FCFD"/>
            </a:solidFill>
          </p:grpSpPr>
          <p:sp>
            <p:nvSpPr>
              <p:cNvPr id="308" name="Freeform 28"/>
              <p:cNvSpPr>
                <a:spLocks/>
              </p:cNvSpPr>
              <p:nvPr/>
            </p:nvSpPr>
            <p:spPr bwMode="auto">
              <a:xfrm>
                <a:off x="7330205" y="4040864"/>
                <a:ext cx="1449309" cy="947172"/>
              </a:xfrm>
              <a:custGeom>
                <a:avLst/>
                <a:gdLst>
                  <a:gd name="T0" fmla="*/ 382516 w 1575935"/>
                  <a:gd name="T1" fmla="*/ 84667 h 1405467"/>
                  <a:gd name="T2" fmla="*/ 266069 w 1575935"/>
                  <a:gd name="T3" fmla="*/ 143934 h 1405467"/>
                  <a:gd name="T4" fmla="*/ 213138 w 1575935"/>
                  <a:gd name="T5" fmla="*/ 254000 h 1405467"/>
                  <a:gd name="T6" fmla="*/ 149623 w 1575935"/>
                  <a:gd name="T7" fmla="*/ 321734 h 1405467"/>
                  <a:gd name="T8" fmla="*/ 86108 w 1575935"/>
                  <a:gd name="T9" fmla="*/ 397934 h 1405467"/>
                  <a:gd name="T10" fmla="*/ 22591 w 1575935"/>
                  <a:gd name="T11" fmla="*/ 474134 h 1405467"/>
                  <a:gd name="T12" fmla="*/ 54349 w 1575935"/>
                  <a:gd name="T13" fmla="*/ 567267 h 1405467"/>
                  <a:gd name="T14" fmla="*/ 54349 w 1575935"/>
                  <a:gd name="T15" fmla="*/ 677334 h 1405467"/>
                  <a:gd name="T16" fmla="*/ 12007 w 1575935"/>
                  <a:gd name="T17" fmla="*/ 770467 h 1405467"/>
                  <a:gd name="T18" fmla="*/ 43763 w 1575935"/>
                  <a:gd name="T19" fmla="*/ 1016000 h 1405467"/>
                  <a:gd name="T20" fmla="*/ 139037 w 1575935"/>
                  <a:gd name="T21" fmla="*/ 1109134 h 1405467"/>
                  <a:gd name="T22" fmla="*/ 213138 w 1575935"/>
                  <a:gd name="T23" fmla="*/ 1185334 h 1405467"/>
                  <a:gd name="T24" fmla="*/ 318999 w 1575935"/>
                  <a:gd name="T25" fmla="*/ 1227667 h 1405467"/>
                  <a:gd name="T26" fmla="*/ 435445 w 1575935"/>
                  <a:gd name="T27" fmla="*/ 1303867 h 1405467"/>
                  <a:gd name="T28" fmla="*/ 573062 w 1575935"/>
                  <a:gd name="T29" fmla="*/ 1388534 h 1405467"/>
                  <a:gd name="T30" fmla="*/ 731852 w 1575935"/>
                  <a:gd name="T31" fmla="*/ 1397000 h 1405467"/>
                  <a:gd name="T32" fmla="*/ 805955 w 1575935"/>
                  <a:gd name="T33" fmla="*/ 1380067 h 1405467"/>
                  <a:gd name="T34" fmla="*/ 901230 w 1575935"/>
                  <a:gd name="T35" fmla="*/ 1346200 h 1405467"/>
                  <a:gd name="T36" fmla="*/ 985917 w 1575935"/>
                  <a:gd name="T37" fmla="*/ 1312334 h 1405467"/>
                  <a:gd name="T38" fmla="*/ 1367015 w 1575935"/>
                  <a:gd name="T39" fmla="*/ 1270000 h 1405467"/>
                  <a:gd name="T40" fmla="*/ 1419942 w 1575935"/>
                  <a:gd name="T41" fmla="*/ 1159934 h 1405467"/>
                  <a:gd name="T42" fmla="*/ 1472874 w 1575935"/>
                  <a:gd name="T43" fmla="*/ 1075267 h 1405467"/>
                  <a:gd name="T44" fmla="*/ 1652835 w 1575935"/>
                  <a:gd name="T45" fmla="*/ 1024467 h 1405467"/>
                  <a:gd name="T46" fmla="*/ 1758694 w 1575935"/>
                  <a:gd name="T47" fmla="*/ 982134 h 1405467"/>
                  <a:gd name="T48" fmla="*/ 1864555 w 1575935"/>
                  <a:gd name="T49" fmla="*/ 880534 h 1405467"/>
                  <a:gd name="T50" fmla="*/ 1917487 w 1575935"/>
                  <a:gd name="T51" fmla="*/ 753534 h 1405467"/>
                  <a:gd name="T52" fmla="*/ 1938657 w 1575935"/>
                  <a:gd name="T53" fmla="*/ 677334 h 1405467"/>
                  <a:gd name="T54" fmla="*/ 1970416 w 1575935"/>
                  <a:gd name="T55" fmla="*/ 592667 h 1405467"/>
                  <a:gd name="T56" fmla="*/ 1928071 w 1575935"/>
                  <a:gd name="T57" fmla="*/ 313267 h 1405467"/>
                  <a:gd name="T58" fmla="*/ 1801039 w 1575935"/>
                  <a:gd name="T59" fmla="*/ 245534 h 1405467"/>
                  <a:gd name="T60" fmla="*/ 1684593 w 1575935"/>
                  <a:gd name="T61" fmla="*/ 169334 h 1405467"/>
                  <a:gd name="T62" fmla="*/ 1599905 w 1575935"/>
                  <a:gd name="T63" fmla="*/ 127000 h 1405467"/>
                  <a:gd name="T64" fmla="*/ 1494045 w 1575935"/>
                  <a:gd name="T65" fmla="*/ 93134 h 1405467"/>
                  <a:gd name="T66" fmla="*/ 1388186 w 1575935"/>
                  <a:gd name="T67" fmla="*/ 50800 h 1405467"/>
                  <a:gd name="T68" fmla="*/ 1239981 w 1575935"/>
                  <a:gd name="T69" fmla="*/ 16934 h 1405467"/>
                  <a:gd name="T70" fmla="*/ 1165879 w 1575935"/>
                  <a:gd name="T71" fmla="*/ 0 h 1405467"/>
                  <a:gd name="T72" fmla="*/ 869470 w 1575935"/>
                  <a:gd name="T73" fmla="*/ 42334 h 1405467"/>
                  <a:gd name="T74" fmla="*/ 541306 w 1575935"/>
                  <a:gd name="T75" fmla="*/ 42334 h 140546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75935" h="1405467">
                    <a:moveTo>
                      <a:pt x="365202" y="76200"/>
                    </a:moveTo>
                    <a:cubicBezTo>
                      <a:pt x="344035" y="83255"/>
                      <a:pt x="325504" y="80753"/>
                      <a:pt x="305935" y="84667"/>
                    </a:cubicBezTo>
                    <a:cubicBezTo>
                      <a:pt x="279320" y="89990"/>
                      <a:pt x="246706" y="110028"/>
                      <a:pt x="229735" y="127000"/>
                    </a:cubicBezTo>
                    <a:cubicBezTo>
                      <a:pt x="224091" y="132645"/>
                      <a:pt x="217789" y="137701"/>
                      <a:pt x="212802" y="143934"/>
                    </a:cubicBezTo>
                    <a:cubicBezTo>
                      <a:pt x="206445" y="151880"/>
                      <a:pt x="201513" y="160867"/>
                      <a:pt x="195868" y="169334"/>
                    </a:cubicBezTo>
                    <a:cubicBezTo>
                      <a:pt x="155636" y="290033"/>
                      <a:pt x="196055" y="164446"/>
                      <a:pt x="170468" y="254000"/>
                    </a:cubicBezTo>
                    <a:cubicBezTo>
                      <a:pt x="168016" y="262581"/>
                      <a:pt x="167357" y="272260"/>
                      <a:pt x="162002" y="279400"/>
                    </a:cubicBezTo>
                    <a:cubicBezTo>
                      <a:pt x="150028" y="295365"/>
                      <a:pt x="130738" y="305129"/>
                      <a:pt x="119668" y="321734"/>
                    </a:cubicBezTo>
                    <a:lnTo>
                      <a:pt x="85802" y="372534"/>
                    </a:lnTo>
                    <a:cubicBezTo>
                      <a:pt x="80157" y="381001"/>
                      <a:pt x="76063" y="390739"/>
                      <a:pt x="68868" y="397934"/>
                    </a:cubicBezTo>
                    <a:cubicBezTo>
                      <a:pt x="50142" y="416660"/>
                      <a:pt x="38323" y="425158"/>
                      <a:pt x="26535" y="448734"/>
                    </a:cubicBezTo>
                    <a:cubicBezTo>
                      <a:pt x="22544" y="456716"/>
                      <a:pt x="20890" y="465667"/>
                      <a:pt x="18068" y="474134"/>
                    </a:cubicBezTo>
                    <a:cubicBezTo>
                      <a:pt x="20890" y="493889"/>
                      <a:pt x="21284" y="514147"/>
                      <a:pt x="26535" y="533400"/>
                    </a:cubicBezTo>
                    <a:cubicBezTo>
                      <a:pt x="29856" y="545577"/>
                      <a:pt x="38342" y="555733"/>
                      <a:pt x="43468" y="567267"/>
                    </a:cubicBezTo>
                    <a:cubicBezTo>
                      <a:pt x="49641" y="581155"/>
                      <a:pt x="54757" y="595489"/>
                      <a:pt x="60402" y="609600"/>
                    </a:cubicBezTo>
                    <a:cubicBezTo>
                      <a:pt x="43185" y="695683"/>
                      <a:pt x="60827" y="616577"/>
                      <a:pt x="43468" y="677334"/>
                    </a:cubicBezTo>
                    <a:cubicBezTo>
                      <a:pt x="37328" y="698825"/>
                      <a:pt x="35238" y="716293"/>
                      <a:pt x="26535" y="736600"/>
                    </a:cubicBezTo>
                    <a:cubicBezTo>
                      <a:pt x="21563" y="748201"/>
                      <a:pt x="15246" y="759178"/>
                      <a:pt x="9602" y="770467"/>
                    </a:cubicBezTo>
                    <a:cubicBezTo>
                      <a:pt x="6780" y="784578"/>
                      <a:pt x="1135" y="798410"/>
                      <a:pt x="1135" y="812800"/>
                    </a:cubicBezTo>
                    <a:cubicBezTo>
                      <a:pt x="1135" y="890138"/>
                      <a:pt x="-9610" y="954658"/>
                      <a:pt x="35002" y="1016000"/>
                    </a:cubicBezTo>
                    <a:cubicBezTo>
                      <a:pt x="46740" y="1032139"/>
                      <a:pt x="64698" y="1042889"/>
                      <a:pt x="77335" y="1058334"/>
                    </a:cubicBezTo>
                    <a:cubicBezTo>
                      <a:pt x="90222" y="1074085"/>
                      <a:pt x="100731" y="1091683"/>
                      <a:pt x="111202" y="1109134"/>
                    </a:cubicBezTo>
                    <a:cubicBezTo>
                      <a:pt x="117696" y="1119956"/>
                      <a:pt x="120386" y="1133037"/>
                      <a:pt x="128135" y="1143000"/>
                    </a:cubicBezTo>
                    <a:cubicBezTo>
                      <a:pt x="140387" y="1158753"/>
                      <a:pt x="150899" y="1181421"/>
                      <a:pt x="170468" y="1185334"/>
                    </a:cubicBezTo>
                    <a:lnTo>
                      <a:pt x="212802" y="1193800"/>
                    </a:lnTo>
                    <a:cubicBezTo>
                      <a:pt x="226913" y="1205089"/>
                      <a:pt x="240520" y="1217038"/>
                      <a:pt x="255135" y="1227667"/>
                    </a:cubicBezTo>
                    <a:cubicBezTo>
                      <a:pt x="271594" y="1239637"/>
                      <a:pt x="290184" y="1248647"/>
                      <a:pt x="305935" y="1261534"/>
                    </a:cubicBezTo>
                    <a:cubicBezTo>
                      <a:pt x="321380" y="1274171"/>
                      <a:pt x="333353" y="1290609"/>
                      <a:pt x="348268" y="1303867"/>
                    </a:cubicBezTo>
                    <a:cubicBezTo>
                      <a:pt x="379092" y="1331266"/>
                      <a:pt x="398264" y="1336167"/>
                      <a:pt x="432935" y="1363134"/>
                    </a:cubicBezTo>
                    <a:cubicBezTo>
                      <a:pt x="442386" y="1370485"/>
                      <a:pt x="448372" y="1381892"/>
                      <a:pt x="458335" y="1388534"/>
                    </a:cubicBezTo>
                    <a:cubicBezTo>
                      <a:pt x="469490" y="1395971"/>
                      <a:pt x="519966" y="1404247"/>
                      <a:pt x="526068" y="1405467"/>
                    </a:cubicBezTo>
                    <a:cubicBezTo>
                      <a:pt x="545824" y="1402645"/>
                      <a:pt x="565766" y="1400914"/>
                      <a:pt x="585335" y="1397000"/>
                    </a:cubicBezTo>
                    <a:cubicBezTo>
                      <a:pt x="594086" y="1395250"/>
                      <a:pt x="602154" y="1390986"/>
                      <a:pt x="610735" y="1388534"/>
                    </a:cubicBezTo>
                    <a:cubicBezTo>
                      <a:pt x="621924" y="1385337"/>
                      <a:pt x="633563" y="1383747"/>
                      <a:pt x="644602" y="1380067"/>
                    </a:cubicBezTo>
                    <a:cubicBezTo>
                      <a:pt x="659020" y="1375261"/>
                      <a:pt x="673047" y="1369307"/>
                      <a:pt x="686935" y="1363134"/>
                    </a:cubicBezTo>
                    <a:cubicBezTo>
                      <a:pt x="698469" y="1358008"/>
                      <a:pt x="708828" y="1350191"/>
                      <a:pt x="720802" y="1346200"/>
                    </a:cubicBezTo>
                    <a:cubicBezTo>
                      <a:pt x="734454" y="1341649"/>
                      <a:pt x="749024" y="1340556"/>
                      <a:pt x="763135" y="1337734"/>
                    </a:cubicBezTo>
                    <a:cubicBezTo>
                      <a:pt x="771602" y="1329267"/>
                      <a:pt x="777635" y="1317289"/>
                      <a:pt x="788535" y="1312334"/>
                    </a:cubicBezTo>
                    <a:cubicBezTo>
                      <a:pt x="857552" y="1280962"/>
                      <a:pt x="1036966" y="1288173"/>
                      <a:pt x="1067935" y="1286934"/>
                    </a:cubicBezTo>
                    <a:cubicBezTo>
                      <a:pt x="1076402" y="1281289"/>
                      <a:pt x="1087942" y="1278629"/>
                      <a:pt x="1093335" y="1270000"/>
                    </a:cubicBezTo>
                    <a:cubicBezTo>
                      <a:pt x="1102795" y="1254864"/>
                      <a:pt x="1102285" y="1235165"/>
                      <a:pt x="1110268" y="1219200"/>
                    </a:cubicBezTo>
                    <a:cubicBezTo>
                      <a:pt x="1125324" y="1189090"/>
                      <a:pt x="1127362" y="1189007"/>
                      <a:pt x="1135668" y="1159934"/>
                    </a:cubicBezTo>
                    <a:cubicBezTo>
                      <a:pt x="1138865" y="1148745"/>
                      <a:pt x="1140049" y="1136963"/>
                      <a:pt x="1144135" y="1126067"/>
                    </a:cubicBezTo>
                    <a:cubicBezTo>
                      <a:pt x="1152936" y="1102597"/>
                      <a:pt x="1159544" y="1090033"/>
                      <a:pt x="1178002" y="1075267"/>
                    </a:cubicBezTo>
                    <a:cubicBezTo>
                      <a:pt x="1207834" y="1051402"/>
                      <a:pt x="1240703" y="1040714"/>
                      <a:pt x="1279602" y="1032934"/>
                    </a:cubicBezTo>
                    <a:cubicBezTo>
                      <a:pt x="1293713" y="1030112"/>
                      <a:pt x="1308052" y="1028253"/>
                      <a:pt x="1321935" y="1024467"/>
                    </a:cubicBezTo>
                    <a:cubicBezTo>
                      <a:pt x="1339155" y="1019771"/>
                      <a:pt x="1372735" y="1007534"/>
                      <a:pt x="1372735" y="1007534"/>
                    </a:cubicBezTo>
                    <a:cubicBezTo>
                      <a:pt x="1384024" y="999067"/>
                      <a:pt x="1396055" y="991509"/>
                      <a:pt x="1406602" y="982134"/>
                    </a:cubicBezTo>
                    <a:cubicBezTo>
                      <a:pt x="1440642" y="951876"/>
                      <a:pt x="1449880" y="940171"/>
                      <a:pt x="1474335" y="905934"/>
                    </a:cubicBezTo>
                    <a:cubicBezTo>
                      <a:pt x="1480249" y="897654"/>
                      <a:pt x="1487135" y="889833"/>
                      <a:pt x="1491268" y="880534"/>
                    </a:cubicBezTo>
                    <a:cubicBezTo>
                      <a:pt x="1491280" y="880507"/>
                      <a:pt x="1512430" y="817048"/>
                      <a:pt x="1516668" y="804334"/>
                    </a:cubicBezTo>
                    <a:lnTo>
                      <a:pt x="1533602" y="753534"/>
                    </a:lnTo>
                    <a:cubicBezTo>
                      <a:pt x="1536424" y="736601"/>
                      <a:pt x="1538344" y="719492"/>
                      <a:pt x="1542068" y="702734"/>
                    </a:cubicBezTo>
                    <a:cubicBezTo>
                      <a:pt x="1544004" y="694022"/>
                      <a:pt x="1548083" y="685915"/>
                      <a:pt x="1550535" y="677334"/>
                    </a:cubicBezTo>
                    <a:cubicBezTo>
                      <a:pt x="1553732" y="666145"/>
                      <a:pt x="1555658" y="654613"/>
                      <a:pt x="1559002" y="643467"/>
                    </a:cubicBezTo>
                    <a:cubicBezTo>
                      <a:pt x="1564131" y="626370"/>
                      <a:pt x="1575935" y="592667"/>
                      <a:pt x="1575935" y="592667"/>
                    </a:cubicBezTo>
                    <a:cubicBezTo>
                      <a:pt x="1573113" y="522111"/>
                      <a:pt x="1572326" y="451445"/>
                      <a:pt x="1567468" y="381000"/>
                    </a:cubicBezTo>
                    <a:cubicBezTo>
                      <a:pt x="1566418" y="365774"/>
                      <a:pt x="1552842" y="324041"/>
                      <a:pt x="1542068" y="313267"/>
                    </a:cubicBezTo>
                    <a:cubicBezTo>
                      <a:pt x="1533144" y="304343"/>
                      <a:pt x="1518164" y="304083"/>
                      <a:pt x="1508202" y="296334"/>
                    </a:cubicBezTo>
                    <a:cubicBezTo>
                      <a:pt x="1435237" y="239583"/>
                      <a:pt x="1495677" y="263935"/>
                      <a:pt x="1440468" y="245534"/>
                    </a:cubicBezTo>
                    <a:cubicBezTo>
                      <a:pt x="1391213" y="196276"/>
                      <a:pt x="1462207" y="265060"/>
                      <a:pt x="1398135" y="211667"/>
                    </a:cubicBezTo>
                    <a:cubicBezTo>
                      <a:pt x="1359925" y="179826"/>
                      <a:pt x="1387469" y="192268"/>
                      <a:pt x="1347335" y="169334"/>
                    </a:cubicBezTo>
                    <a:cubicBezTo>
                      <a:pt x="1336376" y="163072"/>
                      <a:pt x="1324171" y="159090"/>
                      <a:pt x="1313468" y="152400"/>
                    </a:cubicBezTo>
                    <a:cubicBezTo>
                      <a:pt x="1301502" y="144921"/>
                      <a:pt x="1292223" y="133311"/>
                      <a:pt x="1279602" y="127000"/>
                    </a:cubicBezTo>
                    <a:cubicBezTo>
                      <a:pt x="1263637" y="119018"/>
                      <a:pt x="1245375" y="116696"/>
                      <a:pt x="1228802" y="110067"/>
                    </a:cubicBezTo>
                    <a:cubicBezTo>
                      <a:pt x="1217083" y="105380"/>
                      <a:pt x="1206654" y="97821"/>
                      <a:pt x="1194935" y="93134"/>
                    </a:cubicBezTo>
                    <a:cubicBezTo>
                      <a:pt x="1178362" y="86505"/>
                      <a:pt x="1144135" y="76200"/>
                      <a:pt x="1144135" y="76200"/>
                    </a:cubicBezTo>
                    <a:cubicBezTo>
                      <a:pt x="1132846" y="67733"/>
                      <a:pt x="1122889" y="57111"/>
                      <a:pt x="1110268" y="50800"/>
                    </a:cubicBezTo>
                    <a:cubicBezTo>
                      <a:pt x="1094303" y="42818"/>
                      <a:pt x="1076784" y="38196"/>
                      <a:pt x="1059468" y="33867"/>
                    </a:cubicBezTo>
                    <a:lnTo>
                      <a:pt x="991735" y="16934"/>
                    </a:lnTo>
                    <a:cubicBezTo>
                      <a:pt x="980446" y="14112"/>
                      <a:pt x="968907" y="12147"/>
                      <a:pt x="957868" y="8467"/>
                    </a:cubicBezTo>
                    <a:lnTo>
                      <a:pt x="932468" y="0"/>
                    </a:lnTo>
                    <a:cubicBezTo>
                      <a:pt x="848225" y="6018"/>
                      <a:pt x="818580" y="1273"/>
                      <a:pt x="746202" y="25400"/>
                    </a:cubicBezTo>
                    <a:lnTo>
                      <a:pt x="695402" y="42334"/>
                    </a:lnTo>
                    <a:cubicBezTo>
                      <a:pt x="630491" y="39512"/>
                      <a:pt x="565641" y="33867"/>
                      <a:pt x="500668" y="33867"/>
                    </a:cubicBezTo>
                    <a:cubicBezTo>
                      <a:pt x="477915" y="33867"/>
                      <a:pt x="453286" y="32158"/>
                      <a:pt x="432935" y="42334"/>
                    </a:cubicBezTo>
                    <a:cubicBezTo>
                      <a:pt x="396095" y="60754"/>
                      <a:pt x="386369" y="69145"/>
                      <a:pt x="365202" y="7620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sz="1800"/>
              </a:p>
            </p:txBody>
          </p:sp>
          <p:sp>
            <p:nvSpPr>
              <p:cNvPr id="309" name="TextBox 29"/>
              <p:cNvSpPr txBox="1">
                <a:spLocks noChangeArrowheads="1"/>
              </p:cNvSpPr>
              <p:nvPr/>
            </p:nvSpPr>
            <p:spPr bwMode="auto">
              <a:xfrm>
                <a:off x="7622812" y="4042320"/>
                <a:ext cx="1128379" cy="79218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800" i="1" dirty="0" smtClean="0"/>
                  <a:t>q</a:t>
                </a:r>
                <a:endParaRPr lang="en-US" altLang="en-US" sz="1800" i="1" baseline="-25000" dirty="0" smtClean="0"/>
              </a:p>
            </p:txBody>
          </p:sp>
        </p:grpSp>
        <p:sp>
          <p:nvSpPr>
            <p:cNvPr id="29772" name="TextBox 32"/>
            <p:cNvSpPr txBox="1">
              <a:spLocks noChangeArrowheads="1"/>
            </p:cNvSpPr>
            <p:nvPr/>
          </p:nvSpPr>
          <p:spPr bwMode="auto">
            <a:xfrm>
              <a:off x="6062672" y="2528513"/>
              <a:ext cx="884087" cy="41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400"/>
                <a:t>W</a:t>
              </a:r>
              <a:r>
                <a:rPr lang="ru-RU" altLang="en-US" sz="1600" baseline="-25000"/>
                <a:t>2</a:t>
              </a:r>
              <a:endParaRPr lang="en-US" altLang="en-US" sz="1400" baseline="-25000"/>
            </a:p>
          </p:txBody>
        </p:sp>
        <p:sp>
          <p:nvSpPr>
            <p:cNvPr id="29773" name="Freeform 34"/>
            <p:cNvSpPr>
              <a:spLocks/>
            </p:cNvSpPr>
            <p:nvPr/>
          </p:nvSpPr>
          <p:spPr bwMode="auto">
            <a:xfrm>
              <a:off x="7924036" y="2785055"/>
              <a:ext cx="790601" cy="644255"/>
            </a:xfrm>
            <a:custGeom>
              <a:avLst/>
              <a:gdLst>
                <a:gd name="T0" fmla="*/ 1 w 1575935"/>
                <a:gd name="T1" fmla="*/ 0 h 1405467"/>
                <a:gd name="T2" fmla="*/ 1 w 1575935"/>
                <a:gd name="T3" fmla="*/ 0 h 1405467"/>
                <a:gd name="T4" fmla="*/ 1 w 1575935"/>
                <a:gd name="T5" fmla="*/ 0 h 1405467"/>
                <a:gd name="T6" fmla="*/ 1 w 1575935"/>
                <a:gd name="T7" fmla="*/ 0 h 1405467"/>
                <a:gd name="T8" fmla="*/ 1 w 1575935"/>
                <a:gd name="T9" fmla="*/ 0 h 1405467"/>
                <a:gd name="T10" fmla="*/ 1 w 1575935"/>
                <a:gd name="T11" fmla="*/ 0 h 1405467"/>
                <a:gd name="T12" fmla="*/ 1 w 1575935"/>
                <a:gd name="T13" fmla="*/ 0 h 1405467"/>
                <a:gd name="T14" fmla="*/ 1 w 1575935"/>
                <a:gd name="T15" fmla="*/ 0 h 1405467"/>
                <a:gd name="T16" fmla="*/ 1 w 1575935"/>
                <a:gd name="T17" fmla="*/ 0 h 1405467"/>
                <a:gd name="T18" fmla="*/ 1 w 1575935"/>
                <a:gd name="T19" fmla="*/ 0 h 1405467"/>
                <a:gd name="T20" fmla="*/ 1 w 1575935"/>
                <a:gd name="T21" fmla="*/ 0 h 1405467"/>
                <a:gd name="T22" fmla="*/ 1 w 1575935"/>
                <a:gd name="T23" fmla="*/ 0 h 1405467"/>
                <a:gd name="T24" fmla="*/ 1 w 1575935"/>
                <a:gd name="T25" fmla="*/ 0 h 1405467"/>
                <a:gd name="T26" fmla="*/ 1 w 1575935"/>
                <a:gd name="T27" fmla="*/ 0 h 1405467"/>
                <a:gd name="T28" fmla="*/ 1 w 1575935"/>
                <a:gd name="T29" fmla="*/ 0 h 1405467"/>
                <a:gd name="T30" fmla="*/ 1 w 1575935"/>
                <a:gd name="T31" fmla="*/ 0 h 1405467"/>
                <a:gd name="T32" fmla="*/ 1 w 1575935"/>
                <a:gd name="T33" fmla="*/ 0 h 1405467"/>
                <a:gd name="T34" fmla="*/ 1 w 1575935"/>
                <a:gd name="T35" fmla="*/ 0 h 1405467"/>
                <a:gd name="T36" fmla="*/ 1 w 1575935"/>
                <a:gd name="T37" fmla="*/ 0 h 1405467"/>
                <a:gd name="T38" fmla="*/ 1 w 1575935"/>
                <a:gd name="T39" fmla="*/ 0 h 1405467"/>
                <a:gd name="T40" fmla="*/ 1 w 1575935"/>
                <a:gd name="T41" fmla="*/ 0 h 1405467"/>
                <a:gd name="T42" fmla="*/ 1 w 1575935"/>
                <a:gd name="T43" fmla="*/ 0 h 1405467"/>
                <a:gd name="T44" fmla="*/ 1 w 1575935"/>
                <a:gd name="T45" fmla="*/ 0 h 1405467"/>
                <a:gd name="T46" fmla="*/ 1 w 1575935"/>
                <a:gd name="T47" fmla="*/ 0 h 1405467"/>
                <a:gd name="T48" fmla="*/ 1 w 1575935"/>
                <a:gd name="T49" fmla="*/ 0 h 1405467"/>
                <a:gd name="T50" fmla="*/ 1 w 1575935"/>
                <a:gd name="T51" fmla="*/ 0 h 1405467"/>
                <a:gd name="T52" fmla="*/ 1 w 1575935"/>
                <a:gd name="T53" fmla="*/ 0 h 1405467"/>
                <a:gd name="T54" fmla="*/ 1 w 1575935"/>
                <a:gd name="T55" fmla="*/ 0 h 1405467"/>
                <a:gd name="T56" fmla="*/ 1 w 1575935"/>
                <a:gd name="T57" fmla="*/ 0 h 1405467"/>
                <a:gd name="T58" fmla="*/ 1 w 1575935"/>
                <a:gd name="T59" fmla="*/ 0 h 1405467"/>
                <a:gd name="T60" fmla="*/ 1 w 1575935"/>
                <a:gd name="T61" fmla="*/ 0 h 1405467"/>
                <a:gd name="T62" fmla="*/ 1 w 1575935"/>
                <a:gd name="T63" fmla="*/ 0 h 1405467"/>
                <a:gd name="T64" fmla="*/ 1 w 1575935"/>
                <a:gd name="T65" fmla="*/ 0 h 1405467"/>
                <a:gd name="T66" fmla="*/ 1 w 1575935"/>
                <a:gd name="T67" fmla="*/ 0 h 1405467"/>
                <a:gd name="T68" fmla="*/ 1 w 1575935"/>
                <a:gd name="T69" fmla="*/ 0 h 1405467"/>
                <a:gd name="T70" fmla="*/ 1 w 1575935"/>
                <a:gd name="T71" fmla="*/ 0 h 1405467"/>
                <a:gd name="T72" fmla="*/ 1 w 1575935"/>
                <a:gd name="T73" fmla="*/ 0 h 1405467"/>
                <a:gd name="T74" fmla="*/ 1 w 1575935"/>
                <a:gd name="T75" fmla="*/ 0 h 14054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5935"/>
                <a:gd name="T115" fmla="*/ 0 h 1405467"/>
                <a:gd name="T116" fmla="*/ 1575935 w 1575935"/>
                <a:gd name="T117" fmla="*/ 1405467 h 140546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5935" h="1405467">
                  <a:moveTo>
                    <a:pt x="365202" y="76200"/>
                  </a:moveTo>
                  <a:cubicBezTo>
                    <a:pt x="344035" y="83255"/>
                    <a:pt x="325504" y="80753"/>
                    <a:pt x="305935" y="84667"/>
                  </a:cubicBezTo>
                  <a:cubicBezTo>
                    <a:pt x="279320" y="89990"/>
                    <a:pt x="246706" y="110028"/>
                    <a:pt x="229735" y="127000"/>
                  </a:cubicBezTo>
                  <a:cubicBezTo>
                    <a:pt x="224091" y="132645"/>
                    <a:pt x="217789" y="137701"/>
                    <a:pt x="212802" y="143934"/>
                  </a:cubicBezTo>
                  <a:cubicBezTo>
                    <a:pt x="206445" y="151880"/>
                    <a:pt x="201513" y="160867"/>
                    <a:pt x="195868" y="169334"/>
                  </a:cubicBezTo>
                  <a:cubicBezTo>
                    <a:pt x="155636" y="290033"/>
                    <a:pt x="196055" y="164446"/>
                    <a:pt x="170468" y="254000"/>
                  </a:cubicBezTo>
                  <a:cubicBezTo>
                    <a:pt x="168016" y="262581"/>
                    <a:pt x="167357" y="272260"/>
                    <a:pt x="162002" y="279400"/>
                  </a:cubicBezTo>
                  <a:cubicBezTo>
                    <a:pt x="150028" y="295365"/>
                    <a:pt x="130738" y="305129"/>
                    <a:pt x="119668" y="321734"/>
                  </a:cubicBezTo>
                  <a:lnTo>
                    <a:pt x="85802" y="372534"/>
                  </a:lnTo>
                  <a:cubicBezTo>
                    <a:pt x="80157" y="381001"/>
                    <a:pt x="76063" y="390739"/>
                    <a:pt x="68868" y="397934"/>
                  </a:cubicBezTo>
                  <a:cubicBezTo>
                    <a:pt x="50142" y="416660"/>
                    <a:pt x="38323" y="425158"/>
                    <a:pt x="26535" y="448734"/>
                  </a:cubicBezTo>
                  <a:cubicBezTo>
                    <a:pt x="22544" y="456716"/>
                    <a:pt x="20890" y="465667"/>
                    <a:pt x="18068" y="474134"/>
                  </a:cubicBezTo>
                  <a:cubicBezTo>
                    <a:pt x="20890" y="493889"/>
                    <a:pt x="21284" y="514147"/>
                    <a:pt x="26535" y="533400"/>
                  </a:cubicBezTo>
                  <a:cubicBezTo>
                    <a:pt x="29856" y="545577"/>
                    <a:pt x="38342" y="555733"/>
                    <a:pt x="43468" y="567267"/>
                  </a:cubicBezTo>
                  <a:cubicBezTo>
                    <a:pt x="49641" y="581155"/>
                    <a:pt x="54757" y="595489"/>
                    <a:pt x="60402" y="609600"/>
                  </a:cubicBezTo>
                  <a:cubicBezTo>
                    <a:pt x="43185" y="695683"/>
                    <a:pt x="60827" y="616577"/>
                    <a:pt x="43468" y="677334"/>
                  </a:cubicBezTo>
                  <a:cubicBezTo>
                    <a:pt x="37328" y="698825"/>
                    <a:pt x="35238" y="716293"/>
                    <a:pt x="26535" y="736600"/>
                  </a:cubicBezTo>
                  <a:cubicBezTo>
                    <a:pt x="21563" y="748201"/>
                    <a:pt x="15246" y="759178"/>
                    <a:pt x="9602" y="770467"/>
                  </a:cubicBezTo>
                  <a:cubicBezTo>
                    <a:pt x="6780" y="784578"/>
                    <a:pt x="1135" y="798410"/>
                    <a:pt x="1135" y="812800"/>
                  </a:cubicBezTo>
                  <a:cubicBezTo>
                    <a:pt x="1135" y="890138"/>
                    <a:pt x="-9610" y="954658"/>
                    <a:pt x="35002" y="1016000"/>
                  </a:cubicBezTo>
                  <a:cubicBezTo>
                    <a:pt x="46740" y="1032139"/>
                    <a:pt x="64698" y="1042889"/>
                    <a:pt x="77335" y="1058334"/>
                  </a:cubicBezTo>
                  <a:cubicBezTo>
                    <a:pt x="90222" y="1074085"/>
                    <a:pt x="100731" y="1091683"/>
                    <a:pt x="111202" y="1109134"/>
                  </a:cubicBezTo>
                  <a:cubicBezTo>
                    <a:pt x="117696" y="1119956"/>
                    <a:pt x="120386" y="1133037"/>
                    <a:pt x="128135" y="1143000"/>
                  </a:cubicBezTo>
                  <a:cubicBezTo>
                    <a:pt x="140387" y="1158753"/>
                    <a:pt x="150899" y="1181421"/>
                    <a:pt x="170468" y="1185334"/>
                  </a:cubicBezTo>
                  <a:lnTo>
                    <a:pt x="212802" y="1193800"/>
                  </a:lnTo>
                  <a:cubicBezTo>
                    <a:pt x="226913" y="1205089"/>
                    <a:pt x="240520" y="1217038"/>
                    <a:pt x="255135" y="1227667"/>
                  </a:cubicBezTo>
                  <a:cubicBezTo>
                    <a:pt x="271594" y="1239637"/>
                    <a:pt x="290184" y="1248647"/>
                    <a:pt x="305935" y="1261534"/>
                  </a:cubicBezTo>
                  <a:cubicBezTo>
                    <a:pt x="321380" y="1274171"/>
                    <a:pt x="333353" y="1290609"/>
                    <a:pt x="348268" y="1303867"/>
                  </a:cubicBezTo>
                  <a:cubicBezTo>
                    <a:pt x="379092" y="1331266"/>
                    <a:pt x="398264" y="1336167"/>
                    <a:pt x="432935" y="1363134"/>
                  </a:cubicBezTo>
                  <a:cubicBezTo>
                    <a:pt x="442386" y="1370485"/>
                    <a:pt x="448372" y="1381892"/>
                    <a:pt x="458335" y="1388534"/>
                  </a:cubicBezTo>
                  <a:cubicBezTo>
                    <a:pt x="469490" y="1395971"/>
                    <a:pt x="519966" y="1404247"/>
                    <a:pt x="526068" y="1405467"/>
                  </a:cubicBezTo>
                  <a:cubicBezTo>
                    <a:pt x="545824" y="1402645"/>
                    <a:pt x="565766" y="1400914"/>
                    <a:pt x="585335" y="1397000"/>
                  </a:cubicBezTo>
                  <a:cubicBezTo>
                    <a:pt x="594086" y="1395250"/>
                    <a:pt x="602154" y="1390986"/>
                    <a:pt x="610735" y="1388534"/>
                  </a:cubicBezTo>
                  <a:cubicBezTo>
                    <a:pt x="621924" y="1385337"/>
                    <a:pt x="633563" y="1383747"/>
                    <a:pt x="644602" y="1380067"/>
                  </a:cubicBezTo>
                  <a:cubicBezTo>
                    <a:pt x="659020" y="1375261"/>
                    <a:pt x="673047" y="1369307"/>
                    <a:pt x="686935" y="1363134"/>
                  </a:cubicBezTo>
                  <a:cubicBezTo>
                    <a:pt x="698469" y="1358008"/>
                    <a:pt x="708828" y="1350191"/>
                    <a:pt x="720802" y="1346200"/>
                  </a:cubicBezTo>
                  <a:cubicBezTo>
                    <a:pt x="734454" y="1341649"/>
                    <a:pt x="749024" y="1340556"/>
                    <a:pt x="763135" y="1337734"/>
                  </a:cubicBezTo>
                  <a:cubicBezTo>
                    <a:pt x="771602" y="1329267"/>
                    <a:pt x="777635" y="1317289"/>
                    <a:pt x="788535" y="1312334"/>
                  </a:cubicBezTo>
                  <a:cubicBezTo>
                    <a:pt x="857552" y="1280962"/>
                    <a:pt x="1036966" y="1288173"/>
                    <a:pt x="1067935" y="1286934"/>
                  </a:cubicBezTo>
                  <a:cubicBezTo>
                    <a:pt x="1076402" y="1281289"/>
                    <a:pt x="1087942" y="1278629"/>
                    <a:pt x="1093335" y="1270000"/>
                  </a:cubicBezTo>
                  <a:cubicBezTo>
                    <a:pt x="1102795" y="1254864"/>
                    <a:pt x="1102285" y="1235165"/>
                    <a:pt x="1110268" y="1219200"/>
                  </a:cubicBezTo>
                  <a:cubicBezTo>
                    <a:pt x="1125324" y="1189090"/>
                    <a:pt x="1127362" y="1189007"/>
                    <a:pt x="1135668" y="1159934"/>
                  </a:cubicBezTo>
                  <a:cubicBezTo>
                    <a:pt x="1138865" y="1148745"/>
                    <a:pt x="1140049" y="1136963"/>
                    <a:pt x="1144135" y="1126067"/>
                  </a:cubicBezTo>
                  <a:cubicBezTo>
                    <a:pt x="1152936" y="1102597"/>
                    <a:pt x="1159544" y="1090033"/>
                    <a:pt x="1178002" y="1075267"/>
                  </a:cubicBezTo>
                  <a:cubicBezTo>
                    <a:pt x="1207834" y="1051402"/>
                    <a:pt x="1240703" y="1040714"/>
                    <a:pt x="1279602" y="1032934"/>
                  </a:cubicBezTo>
                  <a:cubicBezTo>
                    <a:pt x="1293713" y="1030112"/>
                    <a:pt x="1308052" y="1028253"/>
                    <a:pt x="1321935" y="1024467"/>
                  </a:cubicBezTo>
                  <a:cubicBezTo>
                    <a:pt x="1339155" y="1019771"/>
                    <a:pt x="1372735" y="1007534"/>
                    <a:pt x="1372735" y="1007534"/>
                  </a:cubicBezTo>
                  <a:cubicBezTo>
                    <a:pt x="1384024" y="999067"/>
                    <a:pt x="1396055" y="991509"/>
                    <a:pt x="1406602" y="982134"/>
                  </a:cubicBezTo>
                  <a:cubicBezTo>
                    <a:pt x="1440642" y="951876"/>
                    <a:pt x="1449880" y="940171"/>
                    <a:pt x="1474335" y="905934"/>
                  </a:cubicBezTo>
                  <a:cubicBezTo>
                    <a:pt x="1480249" y="897654"/>
                    <a:pt x="1487135" y="889833"/>
                    <a:pt x="1491268" y="880534"/>
                  </a:cubicBezTo>
                  <a:cubicBezTo>
                    <a:pt x="1491280" y="880507"/>
                    <a:pt x="1512430" y="817048"/>
                    <a:pt x="1516668" y="804334"/>
                  </a:cubicBezTo>
                  <a:lnTo>
                    <a:pt x="1533602" y="753534"/>
                  </a:lnTo>
                  <a:cubicBezTo>
                    <a:pt x="1536424" y="736601"/>
                    <a:pt x="1538344" y="719492"/>
                    <a:pt x="1542068" y="702734"/>
                  </a:cubicBezTo>
                  <a:cubicBezTo>
                    <a:pt x="1544004" y="694022"/>
                    <a:pt x="1548083" y="685915"/>
                    <a:pt x="1550535" y="677334"/>
                  </a:cubicBezTo>
                  <a:cubicBezTo>
                    <a:pt x="1553732" y="666145"/>
                    <a:pt x="1555658" y="654613"/>
                    <a:pt x="1559002" y="643467"/>
                  </a:cubicBezTo>
                  <a:cubicBezTo>
                    <a:pt x="1564131" y="626370"/>
                    <a:pt x="1575935" y="592667"/>
                    <a:pt x="1575935" y="592667"/>
                  </a:cubicBezTo>
                  <a:cubicBezTo>
                    <a:pt x="1573113" y="522111"/>
                    <a:pt x="1572326" y="451445"/>
                    <a:pt x="1567468" y="381000"/>
                  </a:cubicBezTo>
                  <a:cubicBezTo>
                    <a:pt x="1566418" y="365774"/>
                    <a:pt x="1552842" y="324041"/>
                    <a:pt x="1542068" y="313267"/>
                  </a:cubicBezTo>
                  <a:cubicBezTo>
                    <a:pt x="1533144" y="304343"/>
                    <a:pt x="1518164" y="304083"/>
                    <a:pt x="1508202" y="296334"/>
                  </a:cubicBezTo>
                  <a:cubicBezTo>
                    <a:pt x="1435237" y="239583"/>
                    <a:pt x="1495677" y="263935"/>
                    <a:pt x="1440468" y="245534"/>
                  </a:cubicBezTo>
                  <a:cubicBezTo>
                    <a:pt x="1391213" y="196276"/>
                    <a:pt x="1462207" y="265060"/>
                    <a:pt x="1398135" y="211667"/>
                  </a:cubicBezTo>
                  <a:cubicBezTo>
                    <a:pt x="1359925" y="179826"/>
                    <a:pt x="1387469" y="192268"/>
                    <a:pt x="1347335" y="169334"/>
                  </a:cubicBezTo>
                  <a:cubicBezTo>
                    <a:pt x="1336376" y="163072"/>
                    <a:pt x="1324171" y="159090"/>
                    <a:pt x="1313468" y="152400"/>
                  </a:cubicBezTo>
                  <a:cubicBezTo>
                    <a:pt x="1301502" y="144921"/>
                    <a:pt x="1292223" y="133311"/>
                    <a:pt x="1279602" y="127000"/>
                  </a:cubicBezTo>
                  <a:cubicBezTo>
                    <a:pt x="1263637" y="119018"/>
                    <a:pt x="1245375" y="116696"/>
                    <a:pt x="1228802" y="110067"/>
                  </a:cubicBezTo>
                  <a:cubicBezTo>
                    <a:pt x="1217083" y="105380"/>
                    <a:pt x="1206654" y="97821"/>
                    <a:pt x="1194935" y="93134"/>
                  </a:cubicBezTo>
                  <a:cubicBezTo>
                    <a:pt x="1178362" y="86505"/>
                    <a:pt x="1144135" y="76200"/>
                    <a:pt x="1144135" y="76200"/>
                  </a:cubicBezTo>
                  <a:cubicBezTo>
                    <a:pt x="1132846" y="67733"/>
                    <a:pt x="1122889" y="57111"/>
                    <a:pt x="1110268" y="50800"/>
                  </a:cubicBezTo>
                  <a:cubicBezTo>
                    <a:pt x="1094303" y="42818"/>
                    <a:pt x="1076784" y="38196"/>
                    <a:pt x="1059468" y="33867"/>
                  </a:cubicBezTo>
                  <a:lnTo>
                    <a:pt x="991735" y="16934"/>
                  </a:lnTo>
                  <a:cubicBezTo>
                    <a:pt x="980446" y="14112"/>
                    <a:pt x="968907" y="12147"/>
                    <a:pt x="957868" y="8467"/>
                  </a:cubicBezTo>
                  <a:lnTo>
                    <a:pt x="932468" y="0"/>
                  </a:lnTo>
                  <a:cubicBezTo>
                    <a:pt x="848225" y="6018"/>
                    <a:pt x="818580" y="1273"/>
                    <a:pt x="746202" y="25400"/>
                  </a:cubicBezTo>
                  <a:lnTo>
                    <a:pt x="695402" y="42334"/>
                  </a:lnTo>
                  <a:cubicBezTo>
                    <a:pt x="630491" y="39512"/>
                    <a:pt x="565641" y="33867"/>
                    <a:pt x="500668" y="33867"/>
                  </a:cubicBezTo>
                  <a:cubicBezTo>
                    <a:pt x="477915" y="33867"/>
                    <a:pt x="453286" y="32158"/>
                    <a:pt x="432935" y="42334"/>
                  </a:cubicBezTo>
                  <a:cubicBezTo>
                    <a:pt x="396095" y="60754"/>
                    <a:pt x="386369" y="69145"/>
                    <a:pt x="365202" y="76200"/>
                  </a:cubicBezTo>
                  <a:close/>
                </a:path>
              </a:pathLst>
            </a:custGeom>
            <a:solidFill>
              <a:srgbClr val="C3FCFD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9774" name="TextBox 38"/>
            <p:cNvSpPr txBox="1">
              <a:spLocks noChangeArrowheads="1"/>
            </p:cNvSpPr>
            <p:nvPr/>
          </p:nvSpPr>
          <p:spPr bwMode="auto">
            <a:xfrm>
              <a:off x="7266156" y="2528513"/>
              <a:ext cx="957254" cy="41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400"/>
                <a:t>W</a:t>
              </a:r>
              <a:r>
                <a:rPr lang="ru-RU" altLang="en-US" sz="1600" baseline="-25000"/>
                <a:t>4</a:t>
              </a:r>
              <a:endParaRPr lang="en-US" altLang="en-US" sz="1600" baseline="-25000"/>
            </a:p>
          </p:txBody>
        </p:sp>
        <p:cxnSp>
          <p:nvCxnSpPr>
            <p:cNvPr id="29775" name="Straight Arrow Connector 40"/>
            <p:cNvCxnSpPr>
              <a:cxnSpLocks noChangeShapeType="1"/>
            </p:cNvCxnSpPr>
            <p:nvPr/>
          </p:nvCxnSpPr>
          <p:spPr bwMode="auto">
            <a:xfrm>
              <a:off x="5575299" y="2776453"/>
              <a:ext cx="383648" cy="45296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76" name="Straight Arrow Connector 42"/>
            <p:cNvCxnSpPr>
              <a:cxnSpLocks noChangeShapeType="1"/>
            </p:cNvCxnSpPr>
            <p:nvPr/>
          </p:nvCxnSpPr>
          <p:spPr bwMode="auto">
            <a:xfrm>
              <a:off x="6610350" y="1468438"/>
              <a:ext cx="841375" cy="4333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77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6846889" y="2299755"/>
              <a:ext cx="655335" cy="82191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78" name="Straight Arrow Connector 46"/>
            <p:cNvCxnSpPr>
              <a:cxnSpLocks noChangeShapeType="1"/>
            </p:cNvCxnSpPr>
            <p:nvPr/>
          </p:nvCxnSpPr>
          <p:spPr bwMode="auto">
            <a:xfrm flipH="1" flipV="1">
              <a:off x="7967684" y="2281406"/>
              <a:ext cx="413579" cy="49952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29779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6913584" y="3121672"/>
              <a:ext cx="1054100" cy="142794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0" name="Straight Arrow Connector 50"/>
            <p:cNvCxnSpPr>
              <a:cxnSpLocks noChangeShapeType="1"/>
            </p:cNvCxnSpPr>
            <p:nvPr/>
          </p:nvCxnSpPr>
          <p:spPr bwMode="auto">
            <a:xfrm flipH="1">
              <a:off x="5762625" y="1949450"/>
              <a:ext cx="131764" cy="29141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1" name="Straight Arrow Connector 52"/>
            <p:cNvCxnSpPr>
              <a:cxnSpLocks noChangeShapeType="1"/>
            </p:cNvCxnSpPr>
            <p:nvPr/>
          </p:nvCxnSpPr>
          <p:spPr bwMode="auto">
            <a:xfrm flipH="1" flipV="1">
              <a:off x="6510338" y="1654175"/>
              <a:ext cx="933450" cy="4333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82" name="Freeform 1"/>
            <p:cNvSpPr>
              <a:spLocks/>
            </p:cNvSpPr>
            <p:nvPr/>
          </p:nvSpPr>
          <p:spPr bwMode="auto">
            <a:xfrm rot="-1836759">
              <a:off x="7998532" y="1409141"/>
              <a:ext cx="596860" cy="416819"/>
            </a:xfrm>
            <a:custGeom>
              <a:avLst/>
              <a:gdLst>
                <a:gd name="T0" fmla="*/ 1 w 796574"/>
                <a:gd name="T1" fmla="*/ 1 h 665264"/>
                <a:gd name="T2" fmla="*/ 1 w 796574"/>
                <a:gd name="T3" fmla="*/ 1 h 665264"/>
                <a:gd name="T4" fmla="*/ 1 w 796574"/>
                <a:gd name="T5" fmla="*/ 1 h 665264"/>
                <a:gd name="T6" fmla="*/ 1 w 796574"/>
                <a:gd name="T7" fmla="*/ 1 h 665264"/>
                <a:gd name="T8" fmla="*/ 1 w 796574"/>
                <a:gd name="T9" fmla="*/ 1 h 665264"/>
                <a:gd name="T10" fmla="*/ 1 w 796574"/>
                <a:gd name="T11" fmla="*/ 1 h 665264"/>
                <a:gd name="T12" fmla="*/ 1 w 796574"/>
                <a:gd name="T13" fmla="*/ 1 h 665264"/>
                <a:gd name="T14" fmla="*/ 1 w 796574"/>
                <a:gd name="T15" fmla="*/ 1 h 6652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6574"/>
                <a:gd name="T25" fmla="*/ 0 h 665264"/>
                <a:gd name="T26" fmla="*/ 796574 w 796574"/>
                <a:gd name="T27" fmla="*/ 665264 h 6652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6574" h="665264">
                  <a:moveTo>
                    <a:pt x="41259" y="465503"/>
                  </a:moveTo>
                  <a:cubicBezTo>
                    <a:pt x="10920" y="359669"/>
                    <a:pt x="-19419" y="253836"/>
                    <a:pt x="15859" y="177636"/>
                  </a:cubicBezTo>
                  <a:cubicBezTo>
                    <a:pt x="51137" y="101436"/>
                    <a:pt x="159793" y="29470"/>
                    <a:pt x="252926" y="8303"/>
                  </a:cubicBezTo>
                  <a:cubicBezTo>
                    <a:pt x="346059" y="-12864"/>
                    <a:pt x="485759" y="8303"/>
                    <a:pt x="574659" y="50636"/>
                  </a:cubicBezTo>
                  <a:cubicBezTo>
                    <a:pt x="663559" y="92969"/>
                    <a:pt x="760926" y="173403"/>
                    <a:pt x="786326" y="262303"/>
                  </a:cubicBezTo>
                  <a:cubicBezTo>
                    <a:pt x="811726" y="351203"/>
                    <a:pt x="789148" y="517714"/>
                    <a:pt x="727059" y="584036"/>
                  </a:cubicBezTo>
                  <a:cubicBezTo>
                    <a:pt x="664970" y="650358"/>
                    <a:pt x="501282" y="648947"/>
                    <a:pt x="413793" y="660236"/>
                  </a:cubicBezTo>
                  <a:cubicBezTo>
                    <a:pt x="326304" y="671525"/>
                    <a:pt x="264215" y="661647"/>
                    <a:pt x="202126" y="651769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9783" name="TextBox 1"/>
            <p:cNvSpPr txBox="1">
              <a:spLocks noChangeArrowheads="1"/>
            </p:cNvSpPr>
            <p:nvPr/>
          </p:nvSpPr>
          <p:spPr bwMode="auto">
            <a:xfrm>
              <a:off x="3845727" y="1040814"/>
              <a:ext cx="1076802" cy="54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 sz="2000"/>
                <a:t>М::</a:t>
              </a:r>
              <a:endParaRPr lang="en-US" altLang="en-US" sz="2000"/>
            </a:p>
          </p:txBody>
        </p:sp>
      </p:grpSp>
      <p:sp>
        <p:nvSpPr>
          <p:cNvPr id="26636" name="TextBox 318"/>
          <p:cNvSpPr txBox="1">
            <a:spLocks noChangeArrowheads="1"/>
          </p:cNvSpPr>
          <p:nvPr/>
        </p:nvSpPr>
        <p:spPr bwMode="auto">
          <a:xfrm>
            <a:off x="0" y="2000250"/>
            <a:ext cx="879951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dirty="0"/>
              <a:t>Для линейной </a:t>
            </a:r>
            <a:r>
              <a:rPr lang="ru-RU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темпоральной</a:t>
            </a:r>
            <a:r>
              <a:rPr lang="ru-RU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i="1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логики </a:t>
            </a:r>
            <a:r>
              <a:rPr lang="en-US" sz="2000" dirty="0"/>
              <a:t>“</a:t>
            </a:r>
            <a:r>
              <a:rPr lang="ru-RU" sz="2000" i="1" dirty="0">
                <a:solidFill>
                  <a:schemeClr val="tx2"/>
                </a:solidFill>
              </a:rPr>
              <a:t>возможный мир</a:t>
            </a:r>
            <a:r>
              <a:rPr lang="en-US" sz="2000" dirty="0"/>
              <a:t>”</a:t>
            </a:r>
            <a:r>
              <a:rPr lang="ru-RU" sz="2000" dirty="0"/>
              <a:t> </a:t>
            </a:r>
            <a:r>
              <a:rPr lang="en-US" sz="2000" dirty="0"/>
              <a:t>-</a:t>
            </a:r>
            <a:r>
              <a:rPr lang="ru-RU" sz="2000" dirty="0"/>
              <a:t> один из дискретных моментов времени</a:t>
            </a:r>
            <a:r>
              <a:rPr lang="en-US" sz="2000" dirty="0"/>
              <a:t> </a:t>
            </a:r>
            <a:r>
              <a:rPr lang="ru-RU" sz="2000" dirty="0"/>
              <a:t>бесконечной цепочки таких моментов.</a:t>
            </a:r>
            <a:endParaRPr lang="en-US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ru-RU" sz="2000" dirty="0"/>
              <a:t>В каждом мире одни атомы истинны, другие ложны.</a:t>
            </a:r>
          </a:p>
        </p:txBody>
      </p:sp>
      <p:sp>
        <p:nvSpPr>
          <p:cNvPr id="29706" name="TextBox 319"/>
          <p:cNvSpPr txBox="1">
            <a:spLocks noChangeArrowheads="1"/>
          </p:cNvSpPr>
          <p:nvPr/>
        </p:nvSpPr>
        <p:spPr bwMode="auto">
          <a:xfrm>
            <a:off x="142875" y="1071563"/>
            <a:ext cx="6316663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 sz="2000"/>
              <a:t>Структура Крипке – множество </a:t>
            </a:r>
            <a:r>
              <a:rPr lang="en-US" altLang="ru-RU" sz="2000"/>
              <a:t>‘</a:t>
            </a:r>
            <a:r>
              <a:rPr lang="ru-RU" altLang="ru-RU" sz="2000"/>
              <a:t>миров</a:t>
            </a:r>
            <a:r>
              <a:rPr lang="en-US" altLang="ru-RU" sz="2000"/>
              <a:t>’</a:t>
            </a:r>
            <a:r>
              <a:rPr lang="ru-RU" altLang="ru-RU" sz="2000"/>
              <a:t> с отношением достижимости </a:t>
            </a:r>
            <a:r>
              <a:rPr lang="en-US" altLang="ru-RU" sz="2000"/>
              <a:t>R </a:t>
            </a:r>
            <a:r>
              <a:rPr lang="ru-RU" altLang="ru-RU" sz="2000"/>
              <a:t>на этом множестве.</a:t>
            </a:r>
            <a:r>
              <a:rPr lang="en-US" altLang="ru-RU" sz="2000"/>
              <a:t> </a:t>
            </a:r>
            <a:endParaRPr lang="ru-RU" altLang="ru-RU" sz="2000"/>
          </a:p>
        </p:txBody>
      </p:sp>
      <p:grpSp>
        <p:nvGrpSpPr>
          <p:cNvPr id="7" name="Группа 83"/>
          <p:cNvGrpSpPr>
            <a:grpSpLocks/>
          </p:cNvGrpSpPr>
          <p:nvPr/>
        </p:nvGrpSpPr>
        <p:grpSpPr bwMode="auto">
          <a:xfrm>
            <a:off x="6945313" y="142875"/>
            <a:ext cx="1971675" cy="1971675"/>
            <a:chOff x="5776929" y="2662228"/>
            <a:chExt cx="1350981" cy="1424007"/>
          </a:xfrm>
        </p:grpSpPr>
        <p:cxnSp>
          <p:nvCxnSpPr>
            <p:cNvPr id="29763" name="Прямая соединительная линия 79"/>
            <p:cNvCxnSpPr>
              <a:cxnSpLocks noChangeShapeType="1"/>
            </p:cNvCxnSpPr>
            <p:nvPr/>
          </p:nvCxnSpPr>
          <p:spPr bwMode="auto">
            <a:xfrm rot="5400000" flipH="1" flipV="1">
              <a:off x="5740416" y="2698741"/>
              <a:ext cx="1424007" cy="1350981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764" name="Прямая соединительная линия 80"/>
            <p:cNvCxnSpPr>
              <a:cxnSpLocks noChangeShapeType="1"/>
            </p:cNvCxnSpPr>
            <p:nvPr/>
          </p:nvCxnSpPr>
          <p:spPr bwMode="auto">
            <a:xfrm rot="16200000" flipV="1">
              <a:off x="5776930" y="2735254"/>
              <a:ext cx="1424006" cy="1277954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7" name="TextBox 86"/>
          <p:cNvSpPr txBox="1"/>
          <p:nvPr/>
        </p:nvSpPr>
        <p:spPr>
          <a:xfrm>
            <a:off x="142875" y="4357688"/>
            <a:ext cx="8909050" cy="95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000" dirty="0"/>
              <a:t>Динамика (множество вычислений) </a:t>
            </a:r>
            <a:r>
              <a:rPr lang="ru-RU" sz="1800" dirty="0"/>
              <a:t>дискретной системы задается бесконечными цепочками подмножеств атомов (для анализа важны не конкретные номера состояний, а утверждения, которые истинны в состояниях)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3988" y="6057900"/>
            <a:ext cx="8799512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000" dirty="0"/>
              <a:t>На этом вычислении выполняется формула </a:t>
            </a:r>
            <a:r>
              <a:rPr lang="en-US" sz="2000" dirty="0"/>
              <a:t>LTL:</a:t>
            </a:r>
            <a:r>
              <a:rPr lang="ru-RU" sz="2000" dirty="0"/>
              <a:t> </a:t>
            </a:r>
            <a:r>
              <a:rPr lang="en-US" sz="2000" dirty="0"/>
              <a:t>F ((</a:t>
            </a:r>
            <a:r>
              <a:rPr lang="en-US" sz="2000" dirty="0" err="1"/>
              <a:t>p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</a:t>
            </a:r>
            <a:r>
              <a:rPr lang="en-US" sz="2000" dirty="0" err="1">
                <a:sym typeface="Symbol"/>
              </a:rPr>
              <a:t>q</a:t>
            </a:r>
            <a:r>
              <a:rPr lang="en-US" sz="2000" dirty="0">
                <a:sym typeface="Symbol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 </a:t>
            </a:r>
            <a:r>
              <a:rPr lang="en-US" sz="1800" dirty="0" err="1">
                <a:sym typeface="Symbol"/>
              </a:rPr>
              <a:t>Xq</a:t>
            </a:r>
            <a:r>
              <a:rPr lang="en-US" sz="1800" dirty="0">
                <a:sym typeface="Symbol"/>
              </a:rPr>
              <a:t>)</a:t>
            </a:r>
            <a:r>
              <a:rPr lang="ru-RU" sz="1800" dirty="0"/>
              <a:t>  </a:t>
            </a:r>
          </a:p>
        </p:txBody>
      </p:sp>
      <p:grpSp>
        <p:nvGrpSpPr>
          <p:cNvPr id="8" name="Группа 90"/>
          <p:cNvGrpSpPr>
            <a:grpSpLocks/>
          </p:cNvGrpSpPr>
          <p:nvPr/>
        </p:nvGrpSpPr>
        <p:grpSpPr bwMode="auto">
          <a:xfrm>
            <a:off x="0" y="5429250"/>
            <a:ext cx="8840788" cy="533400"/>
            <a:chOff x="0" y="5500702"/>
            <a:chExt cx="8840800" cy="533383"/>
          </a:xfrm>
        </p:grpSpPr>
        <p:grpSp>
          <p:nvGrpSpPr>
            <p:cNvPr id="9" name="Группа 83"/>
            <p:cNvGrpSpPr>
              <a:grpSpLocks/>
            </p:cNvGrpSpPr>
            <p:nvPr/>
          </p:nvGrpSpPr>
          <p:grpSpPr bwMode="auto">
            <a:xfrm>
              <a:off x="0" y="5500702"/>
              <a:ext cx="6554800" cy="533383"/>
              <a:chOff x="190500" y="5565835"/>
              <a:chExt cx="6554858" cy="533065"/>
            </a:xfrm>
          </p:grpSpPr>
          <p:sp>
            <p:nvSpPr>
              <p:cNvPr id="29753" name="TextBox 184"/>
              <p:cNvSpPr txBox="1">
                <a:spLocks noChangeArrowheads="1"/>
              </p:cNvSpPr>
              <p:nvPr/>
            </p:nvSpPr>
            <p:spPr bwMode="auto">
              <a:xfrm>
                <a:off x="190500" y="5651536"/>
                <a:ext cx="693738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r }</a:t>
                </a:r>
                <a:endParaRPr lang="ru-RU" altLang="ru-RU" sz="1800"/>
              </a:p>
            </p:txBody>
          </p:sp>
          <p:sp>
            <p:nvSpPr>
              <p:cNvPr id="29754" name="TextBox 185"/>
              <p:cNvSpPr txBox="1">
                <a:spLocks noChangeArrowheads="1"/>
              </p:cNvSpPr>
              <p:nvPr/>
            </p:nvSpPr>
            <p:spPr bwMode="auto">
              <a:xfrm>
                <a:off x="701626" y="5648364"/>
                <a:ext cx="693737" cy="36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q }</a:t>
                </a:r>
                <a:endParaRPr lang="ru-RU" altLang="ru-RU" sz="1800"/>
              </a:p>
            </p:txBody>
          </p:sp>
          <p:sp>
            <p:nvSpPr>
              <p:cNvPr id="29755" name="TextBox 186"/>
              <p:cNvSpPr txBox="1">
                <a:spLocks noChangeArrowheads="1"/>
              </p:cNvSpPr>
              <p:nvPr/>
            </p:nvSpPr>
            <p:spPr bwMode="auto">
              <a:xfrm>
                <a:off x="1285838" y="5648382"/>
                <a:ext cx="547719" cy="36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</a:t>
                </a:r>
                <a:r>
                  <a:rPr lang="ru-RU" altLang="ru-RU" sz="1800"/>
                  <a:t> </a:t>
                </a:r>
                <a:r>
                  <a:rPr lang="en-US" altLang="ru-RU" sz="1800"/>
                  <a:t> }</a:t>
                </a:r>
                <a:endParaRPr lang="ru-RU" altLang="ru-RU" sz="1800"/>
              </a:p>
            </p:txBody>
          </p:sp>
          <p:sp>
            <p:nvSpPr>
              <p:cNvPr id="29756" name="TextBox 187"/>
              <p:cNvSpPr txBox="1">
                <a:spLocks noChangeArrowheads="1"/>
              </p:cNvSpPr>
              <p:nvPr/>
            </p:nvSpPr>
            <p:spPr bwMode="auto">
              <a:xfrm>
                <a:off x="1690679" y="5648385"/>
                <a:ext cx="98583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p, q }</a:t>
                </a:r>
                <a:endParaRPr lang="ru-RU" altLang="ru-RU" sz="1800"/>
              </a:p>
            </p:txBody>
          </p:sp>
          <p:sp>
            <p:nvSpPr>
              <p:cNvPr id="29757" name="TextBox 188"/>
              <p:cNvSpPr txBox="1">
                <a:spLocks noChangeArrowheads="1"/>
              </p:cNvSpPr>
              <p:nvPr/>
            </p:nvSpPr>
            <p:spPr bwMode="auto">
              <a:xfrm>
                <a:off x="2476504" y="5648387"/>
                <a:ext cx="83978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q }</a:t>
                </a:r>
                <a:endParaRPr lang="ru-RU" altLang="ru-RU" sz="1800"/>
              </a:p>
            </p:txBody>
          </p:sp>
          <p:sp>
            <p:nvSpPr>
              <p:cNvPr id="29758" name="TextBox 189"/>
              <p:cNvSpPr txBox="1">
                <a:spLocks noChangeArrowheads="1"/>
              </p:cNvSpPr>
              <p:nvPr/>
            </p:nvSpPr>
            <p:spPr bwMode="auto">
              <a:xfrm>
                <a:off x="4191031" y="5637234"/>
                <a:ext cx="839787" cy="368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p }</a:t>
                </a:r>
                <a:endParaRPr lang="ru-RU" altLang="ru-RU" sz="1800"/>
              </a:p>
            </p:txBody>
          </p:sp>
          <p:sp>
            <p:nvSpPr>
              <p:cNvPr id="29759" name="TextBox 189"/>
              <p:cNvSpPr txBox="1">
                <a:spLocks noChangeArrowheads="1"/>
              </p:cNvSpPr>
              <p:nvPr/>
            </p:nvSpPr>
            <p:spPr bwMode="auto">
              <a:xfrm>
                <a:off x="3184526" y="5648389"/>
                <a:ext cx="1006505" cy="36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p, q }</a:t>
                </a:r>
                <a:endParaRPr lang="ru-RU" altLang="ru-RU" sz="1800"/>
              </a:p>
            </p:txBody>
          </p:sp>
          <p:sp>
            <p:nvSpPr>
              <p:cNvPr id="29760" name="TextBox 80"/>
              <p:cNvSpPr txBox="1">
                <a:spLocks noChangeArrowheads="1"/>
              </p:cNvSpPr>
              <p:nvPr/>
            </p:nvSpPr>
            <p:spPr bwMode="auto">
              <a:xfrm>
                <a:off x="4708566" y="5565835"/>
                <a:ext cx="83979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/>
                  <a:t>…</a:t>
                </a:r>
                <a:endParaRPr lang="ru-RU" altLang="ru-RU"/>
              </a:p>
            </p:txBody>
          </p:sp>
          <p:sp>
            <p:nvSpPr>
              <p:cNvPr id="29761" name="TextBox 81"/>
              <p:cNvSpPr txBox="1">
                <a:spLocks noChangeArrowheads="1"/>
              </p:cNvSpPr>
              <p:nvPr/>
            </p:nvSpPr>
            <p:spPr bwMode="auto">
              <a:xfrm>
                <a:off x="5905559" y="5637235"/>
                <a:ext cx="83979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/>
                  <a:t>…</a:t>
                </a:r>
                <a:endParaRPr lang="ru-RU" altLang="ru-RU"/>
              </a:p>
            </p:txBody>
          </p:sp>
          <p:sp>
            <p:nvSpPr>
              <p:cNvPr id="29762" name="TextBox 189"/>
              <p:cNvSpPr txBox="1">
                <a:spLocks noChangeArrowheads="1"/>
              </p:cNvSpPr>
              <p:nvPr/>
            </p:nvSpPr>
            <p:spPr bwMode="auto">
              <a:xfrm>
                <a:off x="5191172" y="5637234"/>
                <a:ext cx="839787" cy="368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q }</a:t>
                </a:r>
                <a:endParaRPr lang="ru-RU" altLang="ru-RU" sz="1800"/>
              </a:p>
            </p:txBody>
          </p:sp>
        </p:grpSp>
        <p:sp>
          <p:nvSpPr>
            <p:cNvPr id="29752" name="TextBox 84"/>
            <p:cNvSpPr txBox="1">
              <a:spLocks noChangeArrowheads="1"/>
            </p:cNvSpPr>
            <p:nvPr/>
          </p:nvSpPr>
          <p:spPr bwMode="auto">
            <a:xfrm>
              <a:off x="6357950" y="5643578"/>
              <a:ext cx="24828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ru-RU" sz="1800" i="1">
                  <a:solidFill>
                    <a:schemeClr val="tx2"/>
                  </a:solidFill>
                </a:rPr>
                <a:t>пример траектории</a:t>
              </a:r>
            </a:p>
          </p:txBody>
        </p:sp>
      </p:grpSp>
      <p:cxnSp>
        <p:nvCxnSpPr>
          <p:cNvPr id="29711" name="Straight Arrow Connector 50"/>
          <p:cNvCxnSpPr>
            <a:cxnSpLocks noChangeShapeType="1"/>
          </p:cNvCxnSpPr>
          <p:nvPr/>
        </p:nvCxnSpPr>
        <p:spPr bwMode="auto">
          <a:xfrm>
            <a:off x="6624638" y="714375"/>
            <a:ext cx="376237" cy="2349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" name="Группа 101"/>
          <p:cNvGrpSpPr>
            <a:grpSpLocks/>
          </p:cNvGrpSpPr>
          <p:nvPr/>
        </p:nvGrpSpPr>
        <p:grpSpPr bwMode="auto">
          <a:xfrm>
            <a:off x="285750" y="3143250"/>
            <a:ext cx="8288338" cy="1100138"/>
            <a:chOff x="190500" y="3322637"/>
            <a:chExt cx="8288338" cy="1100137"/>
          </a:xfrm>
        </p:grpSpPr>
        <p:grpSp>
          <p:nvGrpSpPr>
            <p:cNvPr id="11" name="Группа 89"/>
            <p:cNvGrpSpPr>
              <a:grpSpLocks/>
            </p:cNvGrpSpPr>
            <p:nvPr/>
          </p:nvGrpSpPr>
          <p:grpSpPr bwMode="auto">
            <a:xfrm>
              <a:off x="190500" y="3322637"/>
              <a:ext cx="8288338" cy="1100137"/>
              <a:chOff x="190500" y="3465513"/>
              <a:chExt cx="8288338" cy="1100137"/>
            </a:xfrm>
          </p:grpSpPr>
          <p:sp>
            <p:nvSpPr>
              <p:cNvPr id="29722" name="TextBox 66"/>
              <p:cNvSpPr txBox="1">
                <a:spLocks noChangeArrowheads="1"/>
              </p:cNvSpPr>
              <p:nvPr/>
            </p:nvSpPr>
            <p:spPr bwMode="auto">
              <a:xfrm>
                <a:off x="7858125" y="3500438"/>
                <a:ext cx="6207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/>
                  <a:t>t</a:t>
                </a:r>
                <a:endParaRPr lang="ru-RU" altLang="ru-RU"/>
              </a:p>
            </p:txBody>
          </p:sp>
          <p:sp>
            <p:nvSpPr>
              <p:cNvPr id="68" name="Овал 67"/>
              <p:cNvSpPr/>
              <p:nvPr/>
            </p:nvSpPr>
            <p:spPr bwMode="auto">
              <a:xfrm>
                <a:off x="519113" y="349726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69" name="Овал 68"/>
              <p:cNvSpPr/>
              <p:nvPr/>
            </p:nvSpPr>
            <p:spPr bwMode="auto">
              <a:xfrm>
                <a:off x="1614488" y="346551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70" name="Овал 69"/>
              <p:cNvSpPr/>
              <p:nvPr/>
            </p:nvSpPr>
            <p:spPr bwMode="auto">
              <a:xfrm>
                <a:off x="4900613" y="346551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72" name="Овал 71"/>
              <p:cNvSpPr/>
              <p:nvPr/>
            </p:nvSpPr>
            <p:spPr bwMode="auto">
              <a:xfrm>
                <a:off x="3805238" y="346551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73" name="Овал 72"/>
              <p:cNvSpPr/>
              <p:nvPr/>
            </p:nvSpPr>
            <p:spPr bwMode="auto">
              <a:xfrm>
                <a:off x="2709863" y="346551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75" name="Овал 74"/>
              <p:cNvSpPr/>
              <p:nvPr/>
            </p:nvSpPr>
            <p:spPr bwMode="auto">
              <a:xfrm>
                <a:off x="5995988" y="346551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76" name="Овал 75"/>
              <p:cNvSpPr/>
              <p:nvPr/>
            </p:nvSpPr>
            <p:spPr bwMode="auto">
              <a:xfrm>
                <a:off x="7091363" y="3465513"/>
                <a:ext cx="146050" cy="1460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ru-RU"/>
              </a:p>
            </p:txBody>
          </p:sp>
          <p:sp>
            <p:nvSpPr>
              <p:cNvPr id="29730" name="TextBox 80"/>
              <p:cNvSpPr txBox="1">
                <a:spLocks noChangeArrowheads="1"/>
              </p:cNvSpPr>
              <p:nvPr/>
            </p:nvSpPr>
            <p:spPr bwMode="auto">
              <a:xfrm>
                <a:off x="190500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t=0</a:t>
                </a:r>
                <a:endParaRPr lang="ru-RU" altLang="ru-RU" sz="2000"/>
              </a:p>
            </p:txBody>
          </p:sp>
          <p:sp>
            <p:nvSpPr>
              <p:cNvPr id="29731" name="TextBox 81"/>
              <p:cNvSpPr txBox="1">
                <a:spLocks noChangeArrowheads="1"/>
              </p:cNvSpPr>
              <p:nvPr/>
            </p:nvSpPr>
            <p:spPr bwMode="auto">
              <a:xfrm>
                <a:off x="1322388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t=1</a:t>
                </a:r>
                <a:endParaRPr lang="ru-RU" altLang="ru-RU" sz="2000"/>
              </a:p>
            </p:txBody>
          </p:sp>
          <p:sp>
            <p:nvSpPr>
              <p:cNvPr id="29732" name="TextBox 82"/>
              <p:cNvSpPr txBox="1">
                <a:spLocks noChangeArrowheads="1"/>
              </p:cNvSpPr>
              <p:nvPr/>
            </p:nvSpPr>
            <p:spPr bwMode="auto">
              <a:xfrm>
                <a:off x="2454275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t=2</a:t>
                </a:r>
                <a:endParaRPr lang="ru-RU" altLang="ru-RU" sz="2000"/>
              </a:p>
            </p:txBody>
          </p:sp>
          <p:sp>
            <p:nvSpPr>
              <p:cNvPr id="29733" name="TextBox 83"/>
              <p:cNvSpPr txBox="1">
                <a:spLocks noChangeArrowheads="1"/>
              </p:cNvSpPr>
              <p:nvPr/>
            </p:nvSpPr>
            <p:spPr bwMode="auto">
              <a:xfrm>
                <a:off x="3549650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t=3</a:t>
                </a:r>
                <a:endParaRPr lang="ru-RU" altLang="ru-RU" sz="2000"/>
              </a:p>
            </p:txBody>
          </p:sp>
          <p:sp>
            <p:nvSpPr>
              <p:cNvPr id="29734" name="TextBox 84"/>
              <p:cNvSpPr txBox="1">
                <a:spLocks noChangeArrowheads="1"/>
              </p:cNvSpPr>
              <p:nvPr/>
            </p:nvSpPr>
            <p:spPr bwMode="auto">
              <a:xfrm>
                <a:off x="4681538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t=4</a:t>
                </a:r>
                <a:endParaRPr lang="ru-RU" altLang="ru-RU" sz="2000"/>
              </a:p>
            </p:txBody>
          </p:sp>
          <p:sp>
            <p:nvSpPr>
              <p:cNvPr id="29735" name="TextBox 85"/>
              <p:cNvSpPr txBox="1">
                <a:spLocks noChangeArrowheads="1"/>
              </p:cNvSpPr>
              <p:nvPr/>
            </p:nvSpPr>
            <p:spPr bwMode="auto">
              <a:xfrm>
                <a:off x="5740400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t=5</a:t>
                </a:r>
                <a:endParaRPr lang="ru-RU" altLang="ru-RU" sz="2000"/>
              </a:p>
            </p:txBody>
          </p:sp>
          <p:sp>
            <p:nvSpPr>
              <p:cNvPr id="29736" name="TextBox 86"/>
              <p:cNvSpPr txBox="1">
                <a:spLocks noChangeArrowheads="1"/>
              </p:cNvSpPr>
              <p:nvPr/>
            </p:nvSpPr>
            <p:spPr bwMode="auto">
              <a:xfrm>
                <a:off x="6835775" y="3611563"/>
                <a:ext cx="73025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2000"/>
                  <a:t>t=6</a:t>
                </a:r>
                <a:endParaRPr lang="ru-RU" altLang="ru-RU" sz="2000"/>
              </a:p>
            </p:txBody>
          </p:sp>
          <p:cxnSp>
            <p:nvCxnSpPr>
              <p:cNvPr id="29737" name="Прямая соединительная линия 178"/>
              <p:cNvCxnSpPr>
                <a:cxnSpLocks noChangeShapeType="1"/>
              </p:cNvCxnSpPr>
              <p:nvPr/>
            </p:nvCxnSpPr>
            <p:spPr bwMode="auto">
              <a:xfrm rot="16200000" flipH="1">
                <a:off x="6972300" y="4054475"/>
                <a:ext cx="379413" cy="4763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cxnSp>
            <p:nvCxnSpPr>
              <p:cNvPr id="29738" name="Прямая соединительная линия 179"/>
              <p:cNvCxnSpPr>
                <a:cxnSpLocks noChangeShapeType="1"/>
              </p:cNvCxnSpPr>
              <p:nvPr/>
            </p:nvCxnSpPr>
            <p:spPr bwMode="auto">
              <a:xfrm rot="5400000">
                <a:off x="1502569" y="4061619"/>
                <a:ext cx="369888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cxnSp>
            <p:nvCxnSpPr>
              <p:cNvPr id="29739" name="Прямая соединительная линия 180"/>
              <p:cNvCxnSpPr>
                <a:cxnSpLocks noChangeShapeType="1"/>
              </p:cNvCxnSpPr>
              <p:nvPr/>
            </p:nvCxnSpPr>
            <p:spPr bwMode="auto">
              <a:xfrm rot="16200000" flipH="1">
                <a:off x="2632075" y="4059238"/>
                <a:ext cx="369888" cy="476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cxnSp>
            <p:nvCxnSpPr>
              <p:cNvPr id="29740" name="Прямая соединительная линия 181"/>
              <p:cNvCxnSpPr>
                <a:cxnSpLocks noChangeShapeType="1"/>
              </p:cNvCxnSpPr>
              <p:nvPr/>
            </p:nvCxnSpPr>
            <p:spPr bwMode="auto">
              <a:xfrm rot="16200000" flipH="1">
                <a:off x="3729831" y="4061619"/>
                <a:ext cx="369888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cxnSp>
            <p:nvCxnSpPr>
              <p:cNvPr id="29741" name="Прямая соединительная линия 182"/>
              <p:cNvCxnSpPr>
                <a:cxnSpLocks noChangeShapeType="1"/>
              </p:cNvCxnSpPr>
              <p:nvPr/>
            </p:nvCxnSpPr>
            <p:spPr bwMode="auto">
              <a:xfrm rot="16200000" flipH="1">
                <a:off x="4825206" y="4061619"/>
                <a:ext cx="369888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cxnSp>
            <p:nvCxnSpPr>
              <p:cNvPr id="29742" name="Прямая соединительная линия 183"/>
              <p:cNvCxnSpPr>
                <a:cxnSpLocks noChangeShapeType="1"/>
              </p:cNvCxnSpPr>
              <p:nvPr/>
            </p:nvCxnSpPr>
            <p:spPr bwMode="auto">
              <a:xfrm rot="5400000">
                <a:off x="370681" y="4061619"/>
                <a:ext cx="369888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sp>
            <p:nvSpPr>
              <p:cNvPr id="29743" name="TextBox 184"/>
              <p:cNvSpPr txBox="1">
                <a:spLocks noChangeArrowheads="1"/>
              </p:cNvSpPr>
              <p:nvPr/>
            </p:nvSpPr>
            <p:spPr bwMode="auto">
              <a:xfrm>
                <a:off x="227013" y="4194175"/>
                <a:ext cx="693737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r }</a:t>
                </a:r>
                <a:endParaRPr lang="ru-RU" altLang="ru-RU" sz="1800"/>
              </a:p>
            </p:txBody>
          </p:sp>
          <p:sp>
            <p:nvSpPr>
              <p:cNvPr id="29744" name="TextBox 185"/>
              <p:cNvSpPr txBox="1">
                <a:spLocks noChangeArrowheads="1"/>
              </p:cNvSpPr>
              <p:nvPr/>
            </p:nvSpPr>
            <p:spPr bwMode="auto">
              <a:xfrm>
                <a:off x="1358900" y="4191000"/>
                <a:ext cx="69373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q }</a:t>
                </a:r>
                <a:endParaRPr lang="ru-RU" altLang="ru-RU" sz="1800"/>
              </a:p>
            </p:txBody>
          </p:sp>
          <p:sp>
            <p:nvSpPr>
              <p:cNvPr id="29745" name="TextBox 186"/>
              <p:cNvSpPr txBox="1">
                <a:spLocks noChangeArrowheads="1"/>
              </p:cNvSpPr>
              <p:nvPr/>
            </p:nvSpPr>
            <p:spPr bwMode="auto">
              <a:xfrm>
                <a:off x="2490788" y="4194175"/>
                <a:ext cx="693737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</a:t>
                </a:r>
                <a:r>
                  <a:rPr lang="ru-RU" altLang="ru-RU" sz="1800"/>
                  <a:t> </a:t>
                </a:r>
                <a:r>
                  <a:rPr lang="en-US" altLang="ru-RU" sz="1800"/>
                  <a:t>  }</a:t>
                </a:r>
                <a:endParaRPr lang="ru-RU" altLang="ru-RU" sz="1800"/>
              </a:p>
            </p:txBody>
          </p:sp>
          <p:sp>
            <p:nvSpPr>
              <p:cNvPr id="29746" name="TextBox 187"/>
              <p:cNvSpPr txBox="1">
                <a:spLocks noChangeArrowheads="1"/>
              </p:cNvSpPr>
              <p:nvPr/>
            </p:nvSpPr>
            <p:spPr bwMode="auto">
              <a:xfrm>
                <a:off x="3549650" y="4194175"/>
                <a:ext cx="98583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p, q }</a:t>
                </a:r>
                <a:endParaRPr lang="ru-RU" altLang="ru-RU" sz="1800"/>
              </a:p>
            </p:txBody>
          </p:sp>
          <p:sp>
            <p:nvSpPr>
              <p:cNvPr id="29747" name="TextBox 188"/>
              <p:cNvSpPr txBox="1">
                <a:spLocks noChangeArrowheads="1"/>
              </p:cNvSpPr>
              <p:nvPr/>
            </p:nvSpPr>
            <p:spPr bwMode="auto">
              <a:xfrm>
                <a:off x="4645025" y="4194175"/>
                <a:ext cx="83978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q }</a:t>
                </a:r>
                <a:endParaRPr lang="ru-RU" altLang="ru-RU" sz="1800"/>
              </a:p>
            </p:txBody>
          </p:sp>
          <p:sp>
            <p:nvSpPr>
              <p:cNvPr id="29748" name="TextBox 189"/>
              <p:cNvSpPr txBox="1">
                <a:spLocks noChangeArrowheads="1"/>
              </p:cNvSpPr>
              <p:nvPr/>
            </p:nvSpPr>
            <p:spPr bwMode="auto">
              <a:xfrm>
                <a:off x="6835775" y="4195763"/>
                <a:ext cx="83978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p }</a:t>
                </a:r>
                <a:endParaRPr lang="ru-RU" altLang="ru-RU" sz="1800"/>
              </a:p>
            </p:txBody>
          </p:sp>
          <p:cxnSp>
            <p:nvCxnSpPr>
              <p:cNvPr id="29749" name="Прямая соединительная линия 178"/>
              <p:cNvCxnSpPr>
                <a:cxnSpLocks noChangeShapeType="1"/>
              </p:cNvCxnSpPr>
              <p:nvPr/>
            </p:nvCxnSpPr>
            <p:spPr bwMode="auto">
              <a:xfrm rot="16200000" flipH="1">
                <a:off x="5876925" y="4092575"/>
                <a:ext cx="379413" cy="4763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</p:spPr>
          </p:cxnSp>
          <p:sp>
            <p:nvSpPr>
              <p:cNvPr id="29750" name="TextBox 189"/>
              <p:cNvSpPr txBox="1">
                <a:spLocks noChangeArrowheads="1"/>
              </p:cNvSpPr>
              <p:nvPr/>
            </p:nvSpPr>
            <p:spPr bwMode="auto">
              <a:xfrm>
                <a:off x="5703888" y="4195763"/>
                <a:ext cx="9398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ru-RU" sz="1800"/>
                  <a:t>{ p, q }</a:t>
                </a:r>
                <a:endParaRPr lang="ru-RU" altLang="ru-RU" sz="1800"/>
              </a:p>
            </p:txBody>
          </p:sp>
        </p:grpSp>
        <p:grpSp>
          <p:nvGrpSpPr>
            <p:cNvPr id="12" name="Группа 102"/>
            <p:cNvGrpSpPr>
              <a:grpSpLocks/>
            </p:cNvGrpSpPr>
            <p:nvPr/>
          </p:nvGrpSpPr>
          <p:grpSpPr bwMode="auto">
            <a:xfrm>
              <a:off x="642503" y="3429000"/>
              <a:ext cx="7544235" cy="1588"/>
              <a:chOff x="642910" y="3571876"/>
              <a:chExt cx="7544296" cy="1588"/>
            </a:xfrm>
          </p:grpSpPr>
          <p:cxnSp>
            <p:nvCxnSpPr>
              <p:cNvPr id="29715" name="Прямая со стрелкой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8116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16" name="Прямая со стрелкой 92"/>
              <p:cNvCxnSpPr>
                <a:cxnSpLocks noChangeShapeType="1"/>
              </p:cNvCxnSpPr>
              <p:nvPr/>
            </p:nvCxnSpPr>
            <p:spPr bwMode="auto">
              <a:xfrm rot="16200000" flipH="1">
                <a:off x="2271124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17" name="Прямая со стрелкой 93"/>
              <p:cNvCxnSpPr>
                <a:cxnSpLocks noChangeShapeType="1"/>
              </p:cNvCxnSpPr>
              <p:nvPr/>
            </p:nvCxnSpPr>
            <p:spPr bwMode="auto">
              <a:xfrm rot="16200000" flipH="1">
                <a:off x="3342694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18" name="Прямая со стрелкой 94"/>
              <p:cNvCxnSpPr>
                <a:cxnSpLocks noChangeShapeType="1"/>
              </p:cNvCxnSpPr>
              <p:nvPr/>
            </p:nvCxnSpPr>
            <p:spPr bwMode="auto">
              <a:xfrm rot="16200000" flipH="1">
                <a:off x="4414264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19" name="Прямая со стрелкой 95"/>
              <p:cNvCxnSpPr>
                <a:cxnSpLocks noChangeShapeType="1"/>
              </p:cNvCxnSpPr>
              <p:nvPr/>
            </p:nvCxnSpPr>
            <p:spPr bwMode="auto">
              <a:xfrm rot="16200000" flipH="1">
                <a:off x="5513966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20" name="Прямая со стрелкой 96"/>
              <p:cNvCxnSpPr>
                <a:cxnSpLocks noChangeShapeType="1"/>
              </p:cNvCxnSpPr>
              <p:nvPr/>
            </p:nvCxnSpPr>
            <p:spPr bwMode="auto">
              <a:xfrm rot="16200000" flipH="1">
                <a:off x="6628842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21" name="Прямая со стрелкой 97"/>
              <p:cNvCxnSpPr>
                <a:cxnSpLocks noChangeShapeType="1"/>
              </p:cNvCxnSpPr>
              <p:nvPr/>
            </p:nvCxnSpPr>
            <p:spPr bwMode="auto">
              <a:xfrm rot="16200000" flipH="1">
                <a:off x="7700412" y="3086670"/>
                <a:ext cx="1588" cy="9720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87" grpId="0" animBg="1"/>
      <p:bldP spid="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0723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3072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EAC563-EBDF-4A98-A02C-D1B275BADBA2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15888"/>
            <a:ext cx="7124700" cy="792162"/>
          </a:xfrm>
        </p:spPr>
        <p:txBody>
          <a:bodyPr/>
          <a:lstStyle/>
          <a:p>
            <a:pPr eaLnBrk="1" hangingPunct="1"/>
            <a:r>
              <a:rPr kumimoji="1" lang="en-US" altLang="en-US" smtClean="0">
                <a:sym typeface="Symbol" pitchFamily="18" charset="2"/>
              </a:rPr>
              <a:t>LTL</a:t>
            </a:r>
            <a:r>
              <a:rPr kumimoji="1" lang="ru-RU" altLang="en-US" smtClean="0">
                <a:sym typeface="Symbol" pitchFamily="18" charset="2"/>
              </a:rPr>
              <a:t> в дискретном времени.</a:t>
            </a:r>
            <a:r>
              <a:rPr kumimoji="1" lang="en-US" altLang="en-US" smtClean="0">
                <a:sym typeface="Symbol" pitchFamily="18" charset="2"/>
              </a:rPr>
              <a:t/>
            </a:r>
            <a:br>
              <a:rPr kumimoji="1" lang="en-US" altLang="en-US" smtClean="0">
                <a:sym typeface="Symbol" pitchFamily="18" charset="2"/>
              </a:rPr>
            </a:br>
            <a:r>
              <a:rPr kumimoji="1" lang="ru-RU" altLang="en-US" smtClean="0">
                <a:sym typeface="Symbol" pitchFamily="18" charset="2"/>
              </a:rPr>
              <a:t>Семантика </a:t>
            </a:r>
            <a:r>
              <a:rPr kumimoji="1" lang="en-US" altLang="en-US" smtClean="0">
                <a:sym typeface="Symbol" pitchFamily="18" charset="2"/>
              </a:rPr>
              <a:t>“</a:t>
            </a:r>
            <a:r>
              <a:rPr kumimoji="1" lang="ru-RU" altLang="en-US" smtClean="0">
                <a:sym typeface="Symbol" pitchFamily="18" charset="2"/>
              </a:rPr>
              <a:t>возможных миров</a:t>
            </a:r>
            <a:r>
              <a:rPr kumimoji="1" lang="en-US" altLang="en-US" smtClean="0">
                <a:sym typeface="Symbol" pitchFamily="18" charset="2"/>
              </a:rPr>
              <a:t>”</a:t>
            </a:r>
            <a:r>
              <a:rPr kumimoji="1" lang="ru-RU" altLang="en-US" smtClean="0">
                <a:sym typeface="Symbol" pitchFamily="18" charset="2"/>
              </a:rPr>
              <a:t> Сола Крипке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1809750" y="2976563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835150" y="2997200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2909888" y="3195638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214313" y="5805488"/>
            <a:ext cx="8785225" cy="708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</a:rPr>
              <a:t>На цепочке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</a:rPr>
              <a:t>миров, как на целом объекте, выполняются формулы 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q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kumimoji="1" lang="ru-RU" altLang="en-US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kumimoji="1" lang="ru-RU" altLang="en-US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&amp;</a:t>
            </a:r>
            <a:r>
              <a:rPr kumimoji="1" lang="ru-RU" altLang="en-US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q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), </a:t>
            </a:r>
            <a:r>
              <a:rPr kumimoji="1" lang="en-US" altLang="en-US" sz="2000" dirty="0" err="1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q</a:t>
            </a:r>
            <a:r>
              <a:rPr kumimoji="1" lang="en-US" altLang="en-US" sz="2000" b="1" dirty="0" err="1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U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&amp;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q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)</a:t>
            </a:r>
            <a:r>
              <a:rPr kumimoji="1" lang="en-US" altLang="en-US" sz="2000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kumimoji="1" lang="en-US" altLang="en-US" sz="2000" b="1" dirty="0" err="1" smtClean="0">
                <a:solidFill>
                  <a:srgbClr val="FF0000"/>
                </a:solidFill>
                <a:latin typeface="+mn-lt"/>
              </a:rPr>
              <a:t>F</a:t>
            </a:r>
            <a:r>
              <a:rPr kumimoji="1" lang="en-US" altLang="en-US" sz="2000" dirty="0" err="1" smtClean="0">
                <a:solidFill>
                  <a:srgbClr val="FF0000"/>
                </a:solidFill>
                <a:latin typeface="+mn-lt"/>
              </a:rPr>
              <a:t>q</a:t>
            </a:r>
            <a:r>
              <a:rPr kumimoji="1" lang="ru-RU" altLang="en-US" sz="2000" dirty="0" smtClean="0">
                <a:solidFill>
                  <a:srgbClr val="FF0000"/>
                </a:solidFill>
                <a:latin typeface="+mn-lt"/>
              </a:rPr>
              <a:t>, ... </a:t>
            </a:r>
            <a:r>
              <a:rPr kumimoji="1" lang="ru-RU" altLang="en-US" sz="2000" i="1" dirty="0" smtClean="0">
                <a:solidFill>
                  <a:srgbClr val="FF0000"/>
                </a:solidFill>
                <a:latin typeface="+mn-lt"/>
              </a:rPr>
              <a:t>потому что они истинны в </a:t>
            </a:r>
            <a:r>
              <a:rPr kumimoji="1" lang="en-US" altLang="en-US" sz="2000" i="1" dirty="0" smtClean="0">
                <a:solidFill>
                  <a:srgbClr val="FF0000"/>
                </a:solidFill>
                <a:latin typeface="+mn-lt"/>
              </a:rPr>
              <a:t>w0</a:t>
            </a:r>
            <a:r>
              <a:rPr kumimoji="1" lang="ru-RU" altLang="en-US" sz="2000" i="1" dirty="0" smtClean="0">
                <a:solidFill>
                  <a:srgbClr val="FF0000"/>
                </a:solidFill>
                <a:latin typeface="+mn-lt"/>
              </a:rPr>
              <a:t>.</a:t>
            </a:r>
            <a:endParaRPr kumimoji="1" lang="en-US" altLang="en-US" sz="2000" i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152400" y="1052513"/>
            <a:ext cx="876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Последовательность </a:t>
            </a:r>
            <a:r>
              <a:rPr kumimoji="1" lang="en-US" altLang="en-US" sz="1800" dirty="0" smtClean="0">
                <a:solidFill>
                  <a:srgbClr val="183266"/>
                </a:solidFill>
                <a:latin typeface="+mn-lt"/>
              </a:rPr>
              <a:t>“</a:t>
            </a: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миров</a:t>
            </a:r>
            <a:r>
              <a:rPr kumimoji="1" lang="en-US" altLang="en-US" sz="1800" dirty="0" smtClean="0">
                <a:solidFill>
                  <a:srgbClr val="183266"/>
                </a:solidFill>
                <a:latin typeface="+mn-lt"/>
              </a:rPr>
              <a:t>”</a:t>
            </a: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, в каждом </a:t>
            </a:r>
            <a:r>
              <a:rPr kumimoji="1" lang="ru-RU" altLang="en-US" sz="1800" dirty="0" smtClean="0">
                <a:solidFill>
                  <a:srgbClr val="FF0000"/>
                </a:solidFill>
                <a:latin typeface="+mn-lt"/>
              </a:rPr>
              <a:t>одни факты </a:t>
            </a: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истинны, другие ложны:</a:t>
            </a:r>
            <a:endParaRPr kumimoji="1" lang="en-US" altLang="en-US" sz="18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8600" y="2668588"/>
            <a:ext cx="8736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В каждом мире </a:t>
            </a:r>
            <a:r>
              <a:rPr kumimoji="1" lang="ru-RU" altLang="en-US" sz="1800" dirty="0" smtClean="0">
                <a:solidFill>
                  <a:srgbClr val="FF0000"/>
                </a:solidFill>
                <a:latin typeface="+mn-lt"/>
              </a:rPr>
              <a:t>произвольная логическая формула</a:t>
            </a: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 либо истинна, либо ложна:</a:t>
            </a:r>
            <a:endParaRPr kumimoji="1" lang="en-US" altLang="en-US" sz="18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228600" y="4268788"/>
            <a:ext cx="8736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Это же справедливо и для произвольной </a:t>
            </a:r>
            <a:r>
              <a:rPr kumimoji="1" lang="ru-RU" altLang="en-US" sz="1800" dirty="0" err="1" smtClean="0">
                <a:solidFill>
                  <a:srgbClr val="FF0000"/>
                </a:solidFill>
                <a:latin typeface="+mn-lt"/>
              </a:rPr>
              <a:t>темпоральной</a:t>
            </a:r>
            <a:r>
              <a:rPr kumimoji="1" lang="ru-RU" altLang="en-US" sz="1800" dirty="0" smtClean="0">
                <a:solidFill>
                  <a:srgbClr val="FF0000"/>
                </a:solidFill>
                <a:latin typeface="+mn-lt"/>
              </a:rPr>
              <a:t> формулы</a:t>
            </a: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:</a:t>
            </a:r>
            <a:endParaRPr kumimoji="1" lang="en-US" altLang="en-US" sz="18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0733" name="AutoShape 10"/>
          <p:cNvSpPr>
            <a:spLocks noChangeAspect="1" noChangeArrowheads="1" noTextEdit="1"/>
          </p:cNvSpPr>
          <p:nvPr/>
        </p:nvSpPr>
        <p:spPr bwMode="auto">
          <a:xfrm>
            <a:off x="1187450" y="1492250"/>
            <a:ext cx="7297738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98563" y="1485900"/>
            <a:ext cx="1192212" cy="1189038"/>
            <a:chOff x="755" y="983"/>
            <a:chExt cx="751" cy="749"/>
          </a:xfrm>
        </p:grpSpPr>
        <p:sp>
          <p:nvSpPr>
            <p:cNvPr id="30990" name="Rectangle 12"/>
            <p:cNvSpPr>
              <a:spLocks noChangeArrowheads="1"/>
            </p:cNvSpPr>
            <p:nvPr/>
          </p:nvSpPr>
          <p:spPr bwMode="auto">
            <a:xfrm>
              <a:off x="764" y="983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91" name="Rectangle 13"/>
            <p:cNvSpPr>
              <a:spLocks noChangeArrowheads="1"/>
            </p:cNvSpPr>
            <p:nvPr/>
          </p:nvSpPr>
          <p:spPr bwMode="auto">
            <a:xfrm>
              <a:off x="888" y="985"/>
              <a:ext cx="2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92" name="Rectangle 14"/>
            <p:cNvSpPr>
              <a:spLocks noChangeArrowheads="1"/>
            </p:cNvSpPr>
            <p:nvPr/>
          </p:nvSpPr>
          <p:spPr bwMode="auto">
            <a:xfrm>
              <a:off x="901" y="1026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w0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93" name="Rectangle 15"/>
            <p:cNvSpPr>
              <a:spLocks noChangeArrowheads="1"/>
            </p:cNvSpPr>
            <p:nvPr/>
          </p:nvSpPr>
          <p:spPr bwMode="auto">
            <a:xfrm>
              <a:off x="1053" y="104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94" name="Freeform 16"/>
            <p:cNvSpPr>
              <a:spLocks/>
            </p:cNvSpPr>
            <p:nvPr/>
          </p:nvSpPr>
          <p:spPr bwMode="auto">
            <a:xfrm>
              <a:off x="755" y="1035"/>
              <a:ext cx="751" cy="635"/>
            </a:xfrm>
            <a:custGeom>
              <a:avLst/>
              <a:gdLst>
                <a:gd name="T0" fmla="*/ 21 w 751"/>
                <a:gd name="T1" fmla="*/ 218 h 635"/>
                <a:gd name="T2" fmla="*/ 51 w 751"/>
                <a:gd name="T3" fmla="*/ 168 h 635"/>
                <a:gd name="T4" fmla="*/ 71 w 751"/>
                <a:gd name="T5" fmla="*/ 157 h 635"/>
                <a:gd name="T6" fmla="*/ 108 w 751"/>
                <a:gd name="T7" fmla="*/ 138 h 635"/>
                <a:gd name="T8" fmla="*/ 211 w 751"/>
                <a:gd name="T9" fmla="*/ 131 h 635"/>
                <a:gd name="T10" fmla="*/ 257 w 751"/>
                <a:gd name="T11" fmla="*/ 107 h 635"/>
                <a:gd name="T12" fmla="*/ 291 w 751"/>
                <a:gd name="T13" fmla="*/ 64 h 635"/>
                <a:gd name="T14" fmla="*/ 319 w 751"/>
                <a:gd name="T15" fmla="*/ 28 h 635"/>
                <a:gd name="T16" fmla="*/ 337 w 751"/>
                <a:gd name="T17" fmla="*/ 23 h 635"/>
                <a:gd name="T18" fmla="*/ 350 w 751"/>
                <a:gd name="T19" fmla="*/ 15 h 635"/>
                <a:gd name="T20" fmla="*/ 365 w 751"/>
                <a:gd name="T21" fmla="*/ 8 h 635"/>
                <a:gd name="T22" fmla="*/ 447 w 751"/>
                <a:gd name="T23" fmla="*/ 2 h 635"/>
                <a:gd name="T24" fmla="*/ 525 w 751"/>
                <a:gd name="T25" fmla="*/ 8 h 635"/>
                <a:gd name="T26" fmla="*/ 540 w 751"/>
                <a:gd name="T27" fmla="*/ 12 h 635"/>
                <a:gd name="T28" fmla="*/ 565 w 751"/>
                <a:gd name="T29" fmla="*/ 28 h 635"/>
                <a:gd name="T30" fmla="*/ 574 w 751"/>
                <a:gd name="T31" fmla="*/ 41 h 635"/>
                <a:gd name="T32" fmla="*/ 572 w 751"/>
                <a:gd name="T33" fmla="*/ 60 h 635"/>
                <a:gd name="T34" fmla="*/ 574 w 751"/>
                <a:gd name="T35" fmla="*/ 95 h 635"/>
                <a:gd name="T36" fmla="*/ 587 w 751"/>
                <a:gd name="T37" fmla="*/ 129 h 635"/>
                <a:gd name="T38" fmla="*/ 632 w 751"/>
                <a:gd name="T39" fmla="*/ 166 h 635"/>
                <a:gd name="T40" fmla="*/ 674 w 751"/>
                <a:gd name="T41" fmla="*/ 203 h 635"/>
                <a:gd name="T42" fmla="*/ 714 w 751"/>
                <a:gd name="T43" fmla="*/ 239 h 635"/>
                <a:gd name="T44" fmla="*/ 751 w 751"/>
                <a:gd name="T45" fmla="*/ 302 h 635"/>
                <a:gd name="T46" fmla="*/ 741 w 751"/>
                <a:gd name="T47" fmla="*/ 334 h 635"/>
                <a:gd name="T48" fmla="*/ 727 w 751"/>
                <a:gd name="T49" fmla="*/ 358 h 635"/>
                <a:gd name="T50" fmla="*/ 706 w 751"/>
                <a:gd name="T51" fmla="*/ 390 h 635"/>
                <a:gd name="T52" fmla="*/ 676 w 751"/>
                <a:gd name="T53" fmla="*/ 438 h 635"/>
                <a:gd name="T54" fmla="*/ 647 w 751"/>
                <a:gd name="T55" fmla="*/ 525 h 635"/>
                <a:gd name="T56" fmla="*/ 632 w 751"/>
                <a:gd name="T57" fmla="*/ 591 h 635"/>
                <a:gd name="T58" fmla="*/ 619 w 751"/>
                <a:gd name="T59" fmla="*/ 613 h 635"/>
                <a:gd name="T60" fmla="*/ 527 w 751"/>
                <a:gd name="T61" fmla="*/ 617 h 635"/>
                <a:gd name="T62" fmla="*/ 505 w 751"/>
                <a:gd name="T63" fmla="*/ 624 h 635"/>
                <a:gd name="T64" fmla="*/ 453 w 751"/>
                <a:gd name="T65" fmla="*/ 635 h 635"/>
                <a:gd name="T66" fmla="*/ 341 w 751"/>
                <a:gd name="T67" fmla="*/ 620 h 635"/>
                <a:gd name="T68" fmla="*/ 302 w 751"/>
                <a:gd name="T69" fmla="*/ 606 h 635"/>
                <a:gd name="T70" fmla="*/ 239 w 751"/>
                <a:gd name="T71" fmla="*/ 568 h 635"/>
                <a:gd name="T72" fmla="*/ 215 w 751"/>
                <a:gd name="T73" fmla="*/ 542 h 635"/>
                <a:gd name="T74" fmla="*/ 198 w 751"/>
                <a:gd name="T75" fmla="*/ 509 h 635"/>
                <a:gd name="T76" fmla="*/ 174 w 751"/>
                <a:gd name="T77" fmla="*/ 481 h 635"/>
                <a:gd name="T78" fmla="*/ 138 w 751"/>
                <a:gd name="T79" fmla="*/ 458 h 635"/>
                <a:gd name="T80" fmla="*/ 112 w 751"/>
                <a:gd name="T81" fmla="*/ 447 h 635"/>
                <a:gd name="T82" fmla="*/ 71 w 751"/>
                <a:gd name="T83" fmla="*/ 429 h 635"/>
                <a:gd name="T84" fmla="*/ 38 w 751"/>
                <a:gd name="T85" fmla="*/ 406 h 635"/>
                <a:gd name="T86" fmla="*/ 19 w 751"/>
                <a:gd name="T87" fmla="*/ 362 h 635"/>
                <a:gd name="T88" fmla="*/ 19 w 751"/>
                <a:gd name="T89" fmla="*/ 334 h 635"/>
                <a:gd name="T90" fmla="*/ 13 w 751"/>
                <a:gd name="T91" fmla="*/ 295 h 63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1"/>
                <a:gd name="T139" fmla="*/ 0 h 635"/>
                <a:gd name="T140" fmla="*/ 751 w 751"/>
                <a:gd name="T141" fmla="*/ 635 h 63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1" h="635">
                  <a:moveTo>
                    <a:pt x="0" y="280"/>
                  </a:moveTo>
                  <a:lnTo>
                    <a:pt x="13" y="239"/>
                  </a:lnTo>
                  <a:lnTo>
                    <a:pt x="21" y="218"/>
                  </a:lnTo>
                  <a:lnTo>
                    <a:pt x="32" y="198"/>
                  </a:lnTo>
                  <a:lnTo>
                    <a:pt x="43" y="177"/>
                  </a:lnTo>
                  <a:lnTo>
                    <a:pt x="51" y="168"/>
                  </a:lnTo>
                  <a:lnTo>
                    <a:pt x="60" y="161"/>
                  </a:lnTo>
                  <a:lnTo>
                    <a:pt x="66" y="159"/>
                  </a:lnTo>
                  <a:lnTo>
                    <a:pt x="71" y="157"/>
                  </a:lnTo>
                  <a:lnTo>
                    <a:pt x="84" y="149"/>
                  </a:lnTo>
                  <a:lnTo>
                    <a:pt x="95" y="144"/>
                  </a:lnTo>
                  <a:lnTo>
                    <a:pt x="108" y="138"/>
                  </a:lnTo>
                  <a:lnTo>
                    <a:pt x="123" y="134"/>
                  </a:lnTo>
                  <a:lnTo>
                    <a:pt x="166" y="133"/>
                  </a:lnTo>
                  <a:lnTo>
                    <a:pt x="211" y="131"/>
                  </a:lnTo>
                  <a:lnTo>
                    <a:pt x="228" y="125"/>
                  </a:lnTo>
                  <a:lnTo>
                    <a:pt x="242" y="116"/>
                  </a:lnTo>
                  <a:lnTo>
                    <a:pt x="257" y="107"/>
                  </a:lnTo>
                  <a:lnTo>
                    <a:pt x="270" y="94"/>
                  </a:lnTo>
                  <a:lnTo>
                    <a:pt x="282" y="80"/>
                  </a:lnTo>
                  <a:lnTo>
                    <a:pt x="291" y="64"/>
                  </a:lnTo>
                  <a:lnTo>
                    <a:pt x="302" y="49"/>
                  </a:lnTo>
                  <a:lnTo>
                    <a:pt x="313" y="34"/>
                  </a:lnTo>
                  <a:lnTo>
                    <a:pt x="319" y="28"/>
                  </a:lnTo>
                  <a:lnTo>
                    <a:pt x="324" y="26"/>
                  </a:lnTo>
                  <a:lnTo>
                    <a:pt x="330" y="26"/>
                  </a:lnTo>
                  <a:lnTo>
                    <a:pt x="337" y="23"/>
                  </a:lnTo>
                  <a:lnTo>
                    <a:pt x="339" y="23"/>
                  </a:lnTo>
                  <a:lnTo>
                    <a:pt x="341" y="21"/>
                  </a:lnTo>
                  <a:lnTo>
                    <a:pt x="350" y="15"/>
                  </a:lnTo>
                  <a:lnTo>
                    <a:pt x="360" y="12"/>
                  </a:lnTo>
                  <a:lnTo>
                    <a:pt x="364" y="10"/>
                  </a:lnTo>
                  <a:lnTo>
                    <a:pt x="365" y="8"/>
                  </a:lnTo>
                  <a:lnTo>
                    <a:pt x="378" y="4"/>
                  </a:lnTo>
                  <a:lnTo>
                    <a:pt x="393" y="0"/>
                  </a:lnTo>
                  <a:lnTo>
                    <a:pt x="447" y="2"/>
                  </a:lnTo>
                  <a:lnTo>
                    <a:pt x="499" y="4"/>
                  </a:lnTo>
                  <a:lnTo>
                    <a:pt x="512" y="6"/>
                  </a:lnTo>
                  <a:lnTo>
                    <a:pt x="525" y="8"/>
                  </a:lnTo>
                  <a:lnTo>
                    <a:pt x="537" y="12"/>
                  </a:lnTo>
                  <a:lnTo>
                    <a:pt x="539" y="12"/>
                  </a:lnTo>
                  <a:lnTo>
                    <a:pt x="540" y="12"/>
                  </a:lnTo>
                  <a:lnTo>
                    <a:pt x="550" y="19"/>
                  </a:lnTo>
                  <a:lnTo>
                    <a:pt x="559" y="25"/>
                  </a:lnTo>
                  <a:lnTo>
                    <a:pt x="565" y="28"/>
                  </a:lnTo>
                  <a:lnTo>
                    <a:pt x="568" y="32"/>
                  </a:lnTo>
                  <a:lnTo>
                    <a:pt x="574" y="36"/>
                  </a:lnTo>
                  <a:lnTo>
                    <a:pt x="574" y="41"/>
                  </a:lnTo>
                  <a:lnTo>
                    <a:pt x="574" y="49"/>
                  </a:lnTo>
                  <a:lnTo>
                    <a:pt x="572" y="54"/>
                  </a:lnTo>
                  <a:lnTo>
                    <a:pt x="572" y="60"/>
                  </a:lnTo>
                  <a:lnTo>
                    <a:pt x="572" y="69"/>
                  </a:lnTo>
                  <a:lnTo>
                    <a:pt x="572" y="80"/>
                  </a:lnTo>
                  <a:lnTo>
                    <a:pt x="574" y="95"/>
                  </a:lnTo>
                  <a:lnTo>
                    <a:pt x="576" y="112"/>
                  </a:lnTo>
                  <a:lnTo>
                    <a:pt x="579" y="121"/>
                  </a:lnTo>
                  <a:lnTo>
                    <a:pt x="587" y="129"/>
                  </a:lnTo>
                  <a:lnTo>
                    <a:pt x="596" y="134"/>
                  </a:lnTo>
                  <a:lnTo>
                    <a:pt x="604" y="138"/>
                  </a:lnTo>
                  <a:lnTo>
                    <a:pt x="632" y="166"/>
                  </a:lnTo>
                  <a:lnTo>
                    <a:pt x="647" y="179"/>
                  </a:lnTo>
                  <a:lnTo>
                    <a:pt x="663" y="190"/>
                  </a:lnTo>
                  <a:lnTo>
                    <a:pt x="674" y="203"/>
                  </a:lnTo>
                  <a:lnTo>
                    <a:pt x="689" y="215"/>
                  </a:lnTo>
                  <a:lnTo>
                    <a:pt x="702" y="226"/>
                  </a:lnTo>
                  <a:lnTo>
                    <a:pt x="714" y="239"/>
                  </a:lnTo>
                  <a:lnTo>
                    <a:pt x="734" y="270"/>
                  </a:lnTo>
                  <a:lnTo>
                    <a:pt x="743" y="285"/>
                  </a:lnTo>
                  <a:lnTo>
                    <a:pt x="751" y="302"/>
                  </a:lnTo>
                  <a:lnTo>
                    <a:pt x="749" y="313"/>
                  </a:lnTo>
                  <a:lnTo>
                    <a:pt x="747" y="324"/>
                  </a:lnTo>
                  <a:lnTo>
                    <a:pt x="741" y="334"/>
                  </a:lnTo>
                  <a:lnTo>
                    <a:pt x="734" y="339"/>
                  </a:lnTo>
                  <a:lnTo>
                    <a:pt x="730" y="349"/>
                  </a:lnTo>
                  <a:lnTo>
                    <a:pt x="727" y="358"/>
                  </a:lnTo>
                  <a:lnTo>
                    <a:pt x="721" y="365"/>
                  </a:lnTo>
                  <a:lnTo>
                    <a:pt x="714" y="373"/>
                  </a:lnTo>
                  <a:lnTo>
                    <a:pt x="706" y="390"/>
                  </a:lnTo>
                  <a:lnTo>
                    <a:pt x="699" y="404"/>
                  </a:lnTo>
                  <a:lnTo>
                    <a:pt x="687" y="421"/>
                  </a:lnTo>
                  <a:lnTo>
                    <a:pt x="676" y="438"/>
                  </a:lnTo>
                  <a:lnTo>
                    <a:pt x="665" y="455"/>
                  </a:lnTo>
                  <a:lnTo>
                    <a:pt x="654" y="471"/>
                  </a:lnTo>
                  <a:lnTo>
                    <a:pt x="647" y="525"/>
                  </a:lnTo>
                  <a:lnTo>
                    <a:pt x="641" y="553"/>
                  </a:lnTo>
                  <a:lnTo>
                    <a:pt x="635" y="579"/>
                  </a:lnTo>
                  <a:lnTo>
                    <a:pt x="632" y="591"/>
                  </a:lnTo>
                  <a:lnTo>
                    <a:pt x="628" y="602"/>
                  </a:lnTo>
                  <a:lnTo>
                    <a:pt x="624" y="607"/>
                  </a:lnTo>
                  <a:lnTo>
                    <a:pt x="619" y="613"/>
                  </a:lnTo>
                  <a:lnTo>
                    <a:pt x="596" y="615"/>
                  </a:lnTo>
                  <a:lnTo>
                    <a:pt x="574" y="615"/>
                  </a:lnTo>
                  <a:lnTo>
                    <a:pt x="527" y="617"/>
                  </a:lnTo>
                  <a:lnTo>
                    <a:pt x="520" y="619"/>
                  </a:lnTo>
                  <a:lnTo>
                    <a:pt x="512" y="620"/>
                  </a:lnTo>
                  <a:lnTo>
                    <a:pt x="505" y="624"/>
                  </a:lnTo>
                  <a:lnTo>
                    <a:pt x="496" y="628"/>
                  </a:lnTo>
                  <a:lnTo>
                    <a:pt x="475" y="632"/>
                  </a:lnTo>
                  <a:lnTo>
                    <a:pt x="453" y="635"/>
                  </a:lnTo>
                  <a:lnTo>
                    <a:pt x="408" y="630"/>
                  </a:lnTo>
                  <a:lnTo>
                    <a:pt x="362" y="624"/>
                  </a:lnTo>
                  <a:lnTo>
                    <a:pt x="341" y="620"/>
                  </a:lnTo>
                  <a:lnTo>
                    <a:pt x="321" y="617"/>
                  </a:lnTo>
                  <a:lnTo>
                    <a:pt x="311" y="611"/>
                  </a:lnTo>
                  <a:lnTo>
                    <a:pt x="302" y="606"/>
                  </a:lnTo>
                  <a:lnTo>
                    <a:pt x="269" y="589"/>
                  </a:lnTo>
                  <a:lnTo>
                    <a:pt x="252" y="579"/>
                  </a:lnTo>
                  <a:lnTo>
                    <a:pt x="239" y="568"/>
                  </a:lnTo>
                  <a:lnTo>
                    <a:pt x="229" y="559"/>
                  </a:lnTo>
                  <a:lnTo>
                    <a:pt x="222" y="552"/>
                  </a:lnTo>
                  <a:lnTo>
                    <a:pt x="215" y="542"/>
                  </a:lnTo>
                  <a:lnTo>
                    <a:pt x="205" y="535"/>
                  </a:lnTo>
                  <a:lnTo>
                    <a:pt x="202" y="518"/>
                  </a:lnTo>
                  <a:lnTo>
                    <a:pt x="198" y="509"/>
                  </a:lnTo>
                  <a:lnTo>
                    <a:pt x="194" y="501"/>
                  </a:lnTo>
                  <a:lnTo>
                    <a:pt x="185" y="490"/>
                  </a:lnTo>
                  <a:lnTo>
                    <a:pt x="174" y="481"/>
                  </a:lnTo>
                  <a:lnTo>
                    <a:pt x="161" y="471"/>
                  </a:lnTo>
                  <a:lnTo>
                    <a:pt x="146" y="464"/>
                  </a:lnTo>
                  <a:lnTo>
                    <a:pt x="138" y="458"/>
                  </a:lnTo>
                  <a:lnTo>
                    <a:pt x="131" y="453"/>
                  </a:lnTo>
                  <a:lnTo>
                    <a:pt x="121" y="449"/>
                  </a:lnTo>
                  <a:lnTo>
                    <a:pt x="112" y="447"/>
                  </a:lnTo>
                  <a:lnTo>
                    <a:pt x="103" y="445"/>
                  </a:lnTo>
                  <a:lnTo>
                    <a:pt x="95" y="442"/>
                  </a:lnTo>
                  <a:lnTo>
                    <a:pt x="71" y="429"/>
                  </a:lnTo>
                  <a:lnTo>
                    <a:pt x="60" y="423"/>
                  </a:lnTo>
                  <a:lnTo>
                    <a:pt x="47" y="419"/>
                  </a:lnTo>
                  <a:lnTo>
                    <a:pt x="38" y="406"/>
                  </a:lnTo>
                  <a:lnTo>
                    <a:pt x="30" y="391"/>
                  </a:lnTo>
                  <a:lnTo>
                    <a:pt x="25" y="378"/>
                  </a:lnTo>
                  <a:lnTo>
                    <a:pt x="19" y="362"/>
                  </a:lnTo>
                  <a:lnTo>
                    <a:pt x="19" y="354"/>
                  </a:lnTo>
                  <a:lnTo>
                    <a:pt x="19" y="345"/>
                  </a:lnTo>
                  <a:lnTo>
                    <a:pt x="19" y="334"/>
                  </a:lnTo>
                  <a:lnTo>
                    <a:pt x="19" y="321"/>
                  </a:lnTo>
                  <a:lnTo>
                    <a:pt x="15" y="308"/>
                  </a:lnTo>
                  <a:lnTo>
                    <a:pt x="13" y="295"/>
                  </a:lnTo>
                  <a:lnTo>
                    <a:pt x="8" y="28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995" name="Rectangle 17"/>
            <p:cNvSpPr>
              <a:spLocks noChangeArrowheads="1"/>
            </p:cNvSpPr>
            <p:nvPr/>
          </p:nvSpPr>
          <p:spPr bwMode="auto">
            <a:xfrm>
              <a:off x="930" y="1162"/>
              <a:ext cx="453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96" name="Rectangle 18"/>
            <p:cNvSpPr>
              <a:spLocks noChangeArrowheads="1"/>
            </p:cNvSpPr>
            <p:nvPr/>
          </p:nvSpPr>
          <p:spPr bwMode="auto">
            <a:xfrm>
              <a:off x="979" y="119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97" name="Rectangle 19"/>
            <p:cNvSpPr>
              <a:spLocks noChangeArrowheads="1"/>
            </p:cNvSpPr>
            <p:nvPr/>
          </p:nvSpPr>
          <p:spPr bwMode="auto">
            <a:xfrm>
              <a:off x="1004" y="119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р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98" name="Rectangle 20"/>
            <p:cNvSpPr>
              <a:spLocks noChangeArrowheads="1"/>
            </p:cNvSpPr>
            <p:nvPr/>
          </p:nvSpPr>
          <p:spPr bwMode="auto">
            <a:xfrm>
              <a:off x="1050" y="1194"/>
              <a:ext cx="2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=true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99" name="Rectangle 21"/>
            <p:cNvSpPr>
              <a:spLocks noChangeArrowheads="1"/>
            </p:cNvSpPr>
            <p:nvPr/>
          </p:nvSpPr>
          <p:spPr bwMode="auto">
            <a:xfrm>
              <a:off x="1247" y="119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1000" name="Rectangle 22"/>
            <p:cNvSpPr>
              <a:spLocks noChangeArrowheads="1"/>
            </p:cNvSpPr>
            <p:nvPr/>
          </p:nvSpPr>
          <p:spPr bwMode="auto">
            <a:xfrm>
              <a:off x="979" y="1300"/>
              <a:ext cx="2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q=true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1001" name="Rectangle 23"/>
            <p:cNvSpPr>
              <a:spLocks noChangeArrowheads="1"/>
            </p:cNvSpPr>
            <p:nvPr/>
          </p:nvSpPr>
          <p:spPr bwMode="auto">
            <a:xfrm>
              <a:off x="1247" y="130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1002" name="Rectangle 24"/>
            <p:cNvSpPr>
              <a:spLocks noChangeArrowheads="1"/>
            </p:cNvSpPr>
            <p:nvPr/>
          </p:nvSpPr>
          <p:spPr bwMode="auto">
            <a:xfrm>
              <a:off x="979" y="1410"/>
              <a:ext cx="2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r=false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1003" name="Rectangle 25"/>
            <p:cNvSpPr>
              <a:spLocks noChangeArrowheads="1"/>
            </p:cNvSpPr>
            <p:nvPr/>
          </p:nvSpPr>
          <p:spPr bwMode="auto">
            <a:xfrm>
              <a:off x="1260" y="141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417763" y="1482725"/>
            <a:ext cx="1479550" cy="1150938"/>
            <a:chOff x="1523" y="981"/>
            <a:chExt cx="932" cy="725"/>
          </a:xfrm>
        </p:grpSpPr>
        <p:sp>
          <p:nvSpPr>
            <p:cNvPr id="30970" name="Rectangle 27"/>
            <p:cNvSpPr>
              <a:spLocks noChangeArrowheads="1"/>
            </p:cNvSpPr>
            <p:nvPr/>
          </p:nvSpPr>
          <p:spPr bwMode="auto">
            <a:xfrm>
              <a:off x="1807" y="1052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71" name="Rectangle 28"/>
            <p:cNvSpPr>
              <a:spLocks noChangeArrowheads="1"/>
            </p:cNvSpPr>
            <p:nvPr/>
          </p:nvSpPr>
          <p:spPr bwMode="auto">
            <a:xfrm>
              <a:off x="1849" y="981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w1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72" name="Rectangle 29"/>
            <p:cNvSpPr>
              <a:spLocks noChangeArrowheads="1"/>
            </p:cNvSpPr>
            <p:nvPr/>
          </p:nvSpPr>
          <p:spPr bwMode="auto">
            <a:xfrm>
              <a:off x="1972" y="108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889" y="1434"/>
              <a:ext cx="200" cy="106"/>
              <a:chOff x="1909" y="1340"/>
              <a:chExt cx="200" cy="106"/>
            </a:xfrm>
          </p:grpSpPr>
          <p:sp>
            <p:nvSpPr>
              <p:cNvPr id="30987" name="Line 31"/>
              <p:cNvSpPr>
                <a:spLocks noChangeShapeType="1"/>
              </p:cNvSpPr>
              <p:nvPr/>
            </p:nvSpPr>
            <p:spPr bwMode="auto">
              <a:xfrm>
                <a:off x="1909" y="1399"/>
                <a:ext cx="9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88" name="Line 32"/>
              <p:cNvSpPr>
                <a:spLocks noChangeShapeType="1"/>
              </p:cNvSpPr>
              <p:nvPr/>
            </p:nvSpPr>
            <p:spPr bwMode="auto">
              <a:xfrm>
                <a:off x="1909" y="1385"/>
                <a:ext cx="9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89" name="Freeform 33"/>
              <p:cNvSpPr>
                <a:spLocks/>
              </p:cNvSpPr>
              <p:nvPr/>
            </p:nvSpPr>
            <p:spPr bwMode="auto">
              <a:xfrm>
                <a:off x="2004" y="1340"/>
                <a:ext cx="105" cy="106"/>
              </a:xfrm>
              <a:custGeom>
                <a:avLst/>
                <a:gdLst>
                  <a:gd name="T0" fmla="*/ 0 w 105"/>
                  <a:gd name="T1" fmla="*/ 106 h 106"/>
                  <a:gd name="T2" fmla="*/ 105 w 105"/>
                  <a:gd name="T3" fmla="*/ 52 h 106"/>
                  <a:gd name="T4" fmla="*/ 0 w 105"/>
                  <a:gd name="T5" fmla="*/ 0 h 106"/>
                  <a:gd name="T6" fmla="*/ 0 w 105"/>
                  <a:gd name="T7" fmla="*/ 106 h 1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106"/>
                  <a:gd name="T14" fmla="*/ 105 w 105"/>
                  <a:gd name="T15" fmla="*/ 106 h 1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106">
                    <a:moveTo>
                      <a:pt x="0" y="106"/>
                    </a:moveTo>
                    <a:lnTo>
                      <a:pt x="105" y="52"/>
                    </a:lnTo>
                    <a:lnTo>
                      <a:pt x="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523" y="1298"/>
              <a:ext cx="148" cy="76"/>
              <a:chOff x="1543" y="1271"/>
              <a:chExt cx="148" cy="76"/>
            </a:xfrm>
          </p:grpSpPr>
          <p:sp>
            <p:nvSpPr>
              <p:cNvPr id="30985" name="Rectangle 35"/>
              <p:cNvSpPr>
                <a:spLocks noChangeArrowheads="1"/>
              </p:cNvSpPr>
              <p:nvPr/>
            </p:nvSpPr>
            <p:spPr bwMode="auto">
              <a:xfrm>
                <a:off x="1543" y="1303"/>
                <a:ext cx="78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86" name="Freeform 36"/>
              <p:cNvSpPr>
                <a:spLocks/>
              </p:cNvSpPr>
              <p:nvPr/>
            </p:nvSpPr>
            <p:spPr bwMode="auto">
              <a:xfrm>
                <a:off x="1617" y="1271"/>
                <a:ext cx="74" cy="76"/>
              </a:xfrm>
              <a:custGeom>
                <a:avLst/>
                <a:gdLst>
                  <a:gd name="T0" fmla="*/ 0 w 74"/>
                  <a:gd name="T1" fmla="*/ 76 h 76"/>
                  <a:gd name="T2" fmla="*/ 74 w 74"/>
                  <a:gd name="T3" fmla="*/ 39 h 76"/>
                  <a:gd name="T4" fmla="*/ 0 w 74"/>
                  <a:gd name="T5" fmla="*/ 0 h 76"/>
                  <a:gd name="T6" fmla="*/ 0 w 74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76"/>
                  <a:gd name="T14" fmla="*/ 74 w 74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76">
                    <a:moveTo>
                      <a:pt x="0" y="76"/>
                    </a:moveTo>
                    <a:lnTo>
                      <a:pt x="74" y="39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975" name="Freeform 37"/>
            <p:cNvSpPr>
              <a:spLocks/>
            </p:cNvSpPr>
            <p:nvPr/>
          </p:nvSpPr>
          <p:spPr bwMode="auto">
            <a:xfrm>
              <a:off x="1705" y="1035"/>
              <a:ext cx="750" cy="635"/>
            </a:xfrm>
            <a:custGeom>
              <a:avLst/>
              <a:gdLst>
                <a:gd name="T0" fmla="*/ 22 w 750"/>
                <a:gd name="T1" fmla="*/ 218 h 635"/>
                <a:gd name="T2" fmla="*/ 50 w 750"/>
                <a:gd name="T3" fmla="*/ 168 h 635"/>
                <a:gd name="T4" fmla="*/ 73 w 750"/>
                <a:gd name="T5" fmla="*/ 157 h 635"/>
                <a:gd name="T6" fmla="*/ 123 w 750"/>
                <a:gd name="T7" fmla="*/ 134 h 635"/>
                <a:gd name="T8" fmla="*/ 227 w 750"/>
                <a:gd name="T9" fmla="*/ 125 h 635"/>
                <a:gd name="T10" fmla="*/ 270 w 750"/>
                <a:gd name="T11" fmla="*/ 94 h 635"/>
                <a:gd name="T12" fmla="*/ 302 w 750"/>
                <a:gd name="T13" fmla="*/ 49 h 635"/>
                <a:gd name="T14" fmla="*/ 326 w 750"/>
                <a:gd name="T15" fmla="*/ 26 h 635"/>
                <a:gd name="T16" fmla="*/ 339 w 750"/>
                <a:gd name="T17" fmla="*/ 23 h 635"/>
                <a:gd name="T18" fmla="*/ 359 w 750"/>
                <a:gd name="T19" fmla="*/ 12 h 635"/>
                <a:gd name="T20" fmla="*/ 380 w 750"/>
                <a:gd name="T21" fmla="*/ 4 h 635"/>
                <a:gd name="T22" fmla="*/ 501 w 750"/>
                <a:gd name="T23" fmla="*/ 4 h 635"/>
                <a:gd name="T24" fmla="*/ 536 w 750"/>
                <a:gd name="T25" fmla="*/ 12 h 635"/>
                <a:gd name="T26" fmla="*/ 549 w 750"/>
                <a:gd name="T27" fmla="*/ 19 h 635"/>
                <a:gd name="T28" fmla="*/ 568 w 750"/>
                <a:gd name="T29" fmla="*/ 32 h 635"/>
                <a:gd name="T30" fmla="*/ 573 w 750"/>
                <a:gd name="T31" fmla="*/ 49 h 635"/>
                <a:gd name="T32" fmla="*/ 572 w 750"/>
                <a:gd name="T33" fmla="*/ 69 h 635"/>
                <a:gd name="T34" fmla="*/ 575 w 750"/>
                <a:gd name="T35" fmla="*/ 112 h 635"/>
                <a:gd name="T36" fmla="*/ 596 w 750"/>
                <a:gd name="T37" fmla="*/ 134 h 635"/>
                <a:gd name="T38" fmla="*/ 648 w 750"/>
                <a:gd name="T39" fmla="*/ 179 h 635"/>
                <a:gd name="T40" fmla="*/ 691 w 750"/>
                <a:gd name="T41" fmla="*/ 215 h 635"/>
                <a:gd name="T42" fmla="*/ 724 w 750"/>
                <a:gd name="T43" fmla="*/ 256 h 635"/>
                <a:gd name="T44" fmla="*/ 750 w 750"/>
                <a:gd name="T45" fmla="*/ 302 h 635"/>
                <a:gd name="T46" fmla="*/ 745 w 750"/>
                <a:gd name="T47" fmla="*/ 330 h 635"/>
                <a:gd name="T48" fmla="*/ 735 w 750"/>
                <a:gd name="T49" fmla="*/ 339 h 635"/>
                <a:gd name="T50" fmla="*/ 721 w 750"/>
                <a:gd name="T51" fmla="*/ 365 h 635"/>
                <a:gd name="T52" fmla="*/ 700 w 750"/>
                <a:gd name="T53" fmla="*/ 404 h 635"/>
                <a:gd name="T54" fmla="*/ 667 w 750"/>
                <a:gd name="T55" fmla="*/ 455 h 635"/>
                <a:gd name="T56" fmla="*/ 642 w 750"/>
                <a:gd name="T57" fmla="*/ 553 h 635"/>
                <a:gd name="T58" fmla="*/ 627 w 750"/>
                <a:gd name="T59" fmla="*/ 602 h 635"/>
                <a:gd name="T60" fmla="*/ 598 w 750"/>
                <a:gd name="T61" fmla="*/ 615 h 635"/>
                <a:gd name="T62" fmla="*/ 521 w 750"/>
                <a:gd name="T63" fmla="*/ 619 h 635"/>
                <a:gd name="T64" fmla="*/ 497 w 750"/>
                <a:gd name="T65" fmla="*/ 628 h 635"/>
                <a:gd name="T66" fmla="*/ 408 w 750"/>
                <a:gd name="T67" fmla="*/ 630 h 635"/>
                <a:gd name="T68" fmla="*/ 322 w 750"/>
                <a:gd name="T69" fmla="*/ 617 h 635"/>
                <a:gd name="T70" fmla="*/ 268 w 750"/>
                <a:gd name="T71" fmla="*/ 589 h 635"/>
                <a:gd name="T72" fmla="*/ 207 w 750"/>
                <a:gd name="T73" fmla="*/ 535 h 635"/>
                <a:gd name="T74" fmla="*/ 196 w 750"/>
                <a:gd name="T75" fmla="*/ 501 h 635"/>
                <a:gd name="T76" fmla="*/ 162 w 750"/>
                <a:gd name="T77" fmla="*/ 471 h 635"/>
                <a:gd name="T78" fmla="*/ 132 w 750"/>
                <a:gd name="T79" fmla="*/ 453 h 635"/>
                <a:gd name="T80" fmla="*/ 104 w 750"/>
                <a:gd name="T81" fmla="*/ 445 h 635"/>
                <a:gd name="T82" fmla="*/ 61 w 750"/>
                <a:gd name="T83" fmla="*/ 423 h 635"/>
                <a:gd name="T84" fmla="*/ 32 w 750"/>
                <a:gd name="T85" fmla="*/ 391 h 635"/>
                <a:gd name="T86" fmla="*/ 20 w 750"/>
                <a:gd name="T87" fmla="*/ 354 h 635"/>
                <a:gd name="T88" fmla="*/ 19 w 750"/>
                <a:gd name="T89" fmla="*/ 321 h 635"/>
                <a:gd name="T90" fmla="*/ 7 w 750"/>
                <a:gd name="T91" fmla="*/ 285 h 63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0"/>
                <a:gd name="T139" fmla="*/ 0 h 635"/>
                <a:gd name="T140" fmla="*/ 750 w 750"/>
                <a:gd name="T141" fmla="*/ 635 h 63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0" h="635">
                  <a:moveTo>
                    <a:pt x="0" y="280"/>
                  </a:moveTo>
                  <a:lnTo>
                    <a:pt x="13" y="239"/>
                  </a:lnTo>
                  <a:lnTo>
                    <a:pt x="22" y="218"/>
                  </a:lnTo>
                  <a:lnTo>
                    <a:pt x="32" y="198"/>
                  </a:lnTo>
                  <a:lnTo>
                    <a:pt x="43" y="177"/>
                  </a:lnTo>
                  <a:lnTo>
                    <a:pt x="50" y="168"/>
                  </a:lnTo>
                  <a:lnTo>
                    <a:pt x="60" y="161"/>
                  </a:lnTo>
                  <a:lnTo>
                    <a:pt x="67" y="159"/>
                  </a:lnTo>
                  <a:lnTo>
                    <a:pt x="73" y="157"/>
                  </a:lnTo>
                  <a:lnTo>
                    <a:pt x="97" y="144"/>
                  </a:lnTo>
                  <a:lnTo>
                    <a:pt x="108" y="138"/>
                  </a:lnTo>
                  <a:lnTo>
                    <a:pt x="123" y="134"/>
                  </a:lnTo>
                  <a:lnTo>
                    <a:pt x="168" y="133"/>
                  </a:lnTo>
                  <a:lnTo>
                    <a:pt x="210" y="131"/>
                  </a:lnTo>
                  <a:lnTo>
                    <a:pt x="227" y="125"/>
                  </a:lnTo>
                  <a:lnTo>
                    <a:pt x="244" y="116"/>
                  </a:lnTo>
                  <a:lnTo>
                    <a:pt x="259" y="107"/>
                  </a:lnTo>
                  <a:lnTo>
                    <a:pt x="270" y="94"/>
                  </a:lnTo>
                  <a:lnTo>
                    <a:pt x="281" y="80"/>
                  </a:lnTo>
                  <a:lnTo>
                    <a:pt x="290" y="64"/>
                  </a:lnTo>
                  <a:lnTo>
                    <a:pt x="302" y="49"/>
                  </a:lnTo>
                  <a:lnTo>
                    <a:pt x="315" y="34"/>
                  </a:lnTo>
                  <a:lnTo>
                    <a:pt x="320" y="28"/>
                  </a:lnTo>
                  <a:lnTo>
                    <a:pt x="326" y="26"/>
                  </a:lnTo>
                  <a:lnTo>
                    <a:pt x="330" y="26"/>
                  </a:lnTo>
                  <a:lnTo>
                    <a:pt x="337" y="23"/>
                  </a:lnTo>
                  <a:lnTo>
                    <a:pt x="339" y="23"/>
                  </a:lnTo>
                  <a:lnTo>
                    <a:pt x="343" y="21"/>
                  </a:lnTo>
                  <a:lnTo>
                    <a:pt x="352" y="15"/>
                  </a:lnTo>
                  <a:lnTo>
                    <a:pt x="359" y="12"/>
                  </a:lnTo>
                  <a:lnTo>
                    <a:pt x="363" y="10"/>
                  </a:lnTo>
                  <a:lnTo>
                    <a:pt x="365" y="8"/>
                  </a:lnTo>
                  <a:lnTo>
                    <a:pt x="380" y="4"/>
                  </a:lnTo>
                  <a:lnTo>
                    <a:pt x="393" y="0"/>
                  </a:lnTo>
                  <a:lnTo>
                    <a:pt x="447" y="2"/>
                  </a:lnTo>
                  <a:lnTo>
                    <a:pt x="501" y="4"/>
                  </a:lnTo>
                  <a:lnTo>
                    <a:pt x="512" y="6"/>
                  </a:lnTo>
                  <a:lnTo>
                    <a:pt x="525" y="8"/>
                  </a:lnTo>
                  <a:lnTo>
                    <a:pt x="536" y="12"/>
                  </a:lnTo>
                  <a:lnTo>
                    <a:pt x="538" y="12"/>
                  </a:lnTo>
                  <a:lnTo>
                    <a:pt x="540" y="12"/>
                  </a:lnTo>
                  <a:lnTo>
                    <a:pt x="549" y="19"/>
                  </a:lnTo>
                  <a:lnTo>
                    <a:pt x="559" y="25"/>
                  </a:lnTo>
                  <a:lnTo>
                    <a:pt x="564" y="28"/>
                  </a:lnTo>
                  <a:lnTo>
                    <a:pt x="568" y="32"/>
                  </a:lnTo>
                  <a:lnTo>
                    <a:pt x="573" y="36"/>
                  </a:lnTo>
                  <a:lnTo>
                    <a:pt x="573" y="41"/>
                  </a:lnTo>
                  <a:lnTo>
                    <a:pt x="573" y="49"/>
                  </a:lnTo>
                  <a:lnTo>
                    <a:pt x="572" y="54"/>
                  </a:lnTo>
                  <a:lnTo>
                    <a:pt x="572" y="60"/>
                  </a:lnTo>
                  <a:lnTo>
                    <a:pt x="572" y="69"/>
                  </a:lnTo>
                  <a:lnTo>
                    <a:pt x="572" y="80"/>
                  </a:lnTo>
                  <a:lnTo>
                    <a:pt x="573" y="95"/>
                  </a:lnTo>
                  <a:lnTo>
                    <a:pt x="575" y="112"/>
                  </a:lnTo>
                  <a:lnTo>
                    <a:pt x="581" y="121"/>
                  </a:lnTo>
                  <a:lnTo>
                    <a:pt x="588" y="129"/>
                  </a:lnTo>
                  <a:lnTo>
                    <a:pt x="596" y="134"/>
                  </a:lnTo>
                  <a:lnTo>
                    <a:pt x="603" y="138"/>
                  </a:lnTo>
                  <a:lnTo>
                    <a:pt x="633" y="166"/>
                  </a:lnTo>
                  <a:lnTo>
                    <a:pt x="648" y="179"/>
                  </a:lnTo>
                  <a:lnTo>
                    <a:pt x="663" y="190"/>
                  </a:lnTo>
                  <a:lnTo>
                    <a:pt x="676" y="203"/>
                  </a:lnTo>
                  <a:lnTo>
                    <a:pt x="691" y="215"/>
                  </a:lnTo>
                  <a:lnTo>
                    <a:pt x="704" y="226"/>
                  </a:lnTo>
                  <a:lnTo>
                    <a:pt x="715" y="239"/>
                  </a:lnTo>
                  <a:lnTo>
                    <a:pt x="724" y="256"/>
                  </a:lnTo>
                  <a:lnTo>
                    <a:pt x="734" y="270"/>
                  </a:lnTo>
                  <a:lnTo>
                    <a:pt x="743" y="285"/>
                  </a:lnTo>
                  <a:lnTo>
                    <a:pt x="750" y="302"/>
                  </a:lnTo>
                  <a:lnTo>
                    <a:pt x="750" y="313"/>
                  </a:lnTo>
                  <a:lnTo>
                    <a:pt x="747" y="324"/>
                  </a:lnTo>
                  <a:lnTo>
                    <a:pt x="745" y="330"/>
                  </a:lnTo>
                  <a:lnTo>
                    <a:pt x="741" y="334"/>
                  </a:lnTo>
                  <a:lnTo>
                    <a:pt x="737" y="337"/>
                  </a:lnTo>
                  <a:lnTo>
                    <a:pt x="735" y="339"/>
                  </a:lnTo>
                  <a:lnTo>
                    <a:pt x="732" y="349"/>
                  </a:lnTo>
                  <a:lnTo>
                    <a:pt x="726" y="358"/>
                  </a:lnTo>
                  <a:lnTo>
                    <a:pt x="721" y="365"/>
                  </a:lnTo>
                  <a:lnTo>
                    <a:pt x="715" y="373"/>
                  </a:lnTo>
                  <a:lnTo>
                    <a:pt x="708" y="390"/>
                  </a:lnTo>
                  <a:lnTo>
                    <a:pt x="700" y="404"/>
                  </a:lnTo>
                  <a:lnTo>
                    <a:pt x="689" y="421"/>
                  </a:lnTo>
                  <a:lnTo>
                    <a:pt x="678" y="438"/>
                  </a:lnTo>
                  <a:lnTo>
                    <a:pt x="667" y="455"/>
                  </a:lnTo>
                  <a:lnTo>
                    <a:pt x="655" y="471"/>
                  </a:lnTo>
                  <a:lnTo>
                    <a:pt x="648" y="525"/>
                  </a:lnTo>
                  <a:lnTo>
                    <a:pt x="642" y="553"/>
                  </a:lnTo>
                  <a:lnTo>
                    <a:pt x="635" y="579"/>
                  </a:lnTo>
                  <a:lnTo>
                    <a:pt x="631" y="591"/>
                  </a:lnTo>
                  <a:lnTo>
                    <a:pt x="627" y="602"/>
                  </a:lnTo>
                  <a:lnTo>
                    <a:pt x="624" y="607"/>
                  </a:lnTo>
                  <a:lnTo>
                    <a:pt x="620" y="613"/>
                  </a:lnTo>
                  <a:lnTo>
                    <a:pt x="598" y="615"/>
                  </a:lnTo>
                  <a:lnTo>
                    <a:pt x="575" y="615"/>
                  </a:lnTo>
                  <a:lnTo>
                    <a:pt x="529" y="617"/>
                  </a:lnTo>
                  <a:lnTo>
                    <a:pt x="521" y="619"/>
                  </a:lnTo>
                  <a:lnTo>
                    <a:pt x="512" y="620"/>
                  </a:lnTo>
                  <a:lnTo>
                    <a:pt x="505" y="624"/>
                  </a:lnTo>
                  <a:lnTo>
                    <a:pt x="497" y="628"/>
                  </a:lnTo>
                  <a:lnTo>
                    <a:pt x="475" y="632"/>
                  </a:lnTo>
                  <a:lnTo>
                    <a:pt x="452" y="635"/>
                  </a:lnTo>
                  <a:lnTo>
                    <a:pt x="408" y="630"/>
                  </a:lnTo>
                  <a:lnTo>
                    <a:pt x="361" y="624"/>
                  </a:lnTo>
                  <a:lnTo>
                    <a:pt x="343" y="620"/>
                  </a:lnTo>
                  <a:lnTo>
                    <a:pt x="322" y="617"/>
                  </a:lnTo>
                  <a:lnTo>
                    <a:pt x="313" y="611"/>
                  </a:lnTo>
                  <a:lnTo>
                    <a:pt x="302" y="606"/>
                  </a:lnTo>
                  <a:lnTo>
                    <a:pt x="268" y="589"/>
                  </a:lnTo>
                  <a:lnTo>
                    <a:pt x="238" y="568"/>
                  </a:lnTo>
                  <a:lnTo>
                    <a:pt x="223" y="552"/>
                  </a:lnTo>
                  <a:lnTo>
                    <a:pt x="207" y="535"/>
                  </a:lnTo>
                  <a:lnTo>
                    <a:pt x="203" y="518"/>
                  </a:lnTo>
                  <a:lnTo>
                    <a:pt x="199" y="509"/>
                  </a:lnTo>
                  <a:lnTo>
                    <a:pt x="196" y="501"/>
                  </a:lnTo>
                  <a:lnTo>
                    <a:pt x="184" y="490"/>
                  </a:lnTo>
                  <a:lnTo>
                    <a:pt x="173" y="481"/>
                  </a:lnTo>
                  <a:lnTo>
                    <a:pt x="162" y="471"/>
                  </a:lnTo>
                  <a:lnTo>
                    <a:pt x="147" y="464"/>
                  </a:lnTo>
                  <a:lnTo>
                    <a:pt x="140" y="458"/>
                  </a:lnTo>
                  <a:lnTo>
                    <a:pt x="132" y="453"/>
                  </a:lnTo>
                  <a:lnTo>
                    <a:pt x="123" y="449"/>
                  </a:lnTo>
                  <a:lnTo>
                    <a:pt x="114" y="447"/>
                  </a:lnTo>
                  <a:lnTo>
                    <a:pt x="104" y="445"/>
                  </a:lnTo>
                  <a:lnTo>
                    <a:pt x="95" y="442"/>
                  </a:lnTo>
                  <a:lnTo>
                    <a:pt x="73" y="429"/>
                  </a:lnTo>
                  <a:lnTo>
                    <a:pt x="61" y="423"/>
                  </a:lnTo>
                  <a:lnTo>
                    <a:pt x="48" y="419"/>
                  </a:lnTo>
                  <a:lnTo>
                    <a:pt x="39" y="406"/>
                  </a:lnTo>
                  <a:lnTo>
                    <a:pt x="32" y="391"/>
                  </a:lnTo>
                  <a:lnTo>
                    <a:pt x="26" y="378"/>
                  </a:lnTo>
                  <a:lnTo>
                    <a:pt x="20" y="362"/>
                  </a:lnTo>
                  <a:lnTo>
                    <a:pt x="20" y="354"/>
                  </a:lnTo>
                  <a:lnTo>
                    <a:pt x="20" y="345"/>
                  </a:lnTo>
                  <a:lnTo>
                    <a:pt x="20" y="334"/>
                  </a:lnTo>
                  <a:lnTo>
                    <a:pt x="19" y="321"/>
                  </a:lnTo>
                  <a:lnTo>
                    <a:pt x="17" y="308"/>
                  </a:lnTo>
                  <a:lnTo>
                    <a:pt x="13" y="295"/>
                  </a:lnTo>
                  <a:lnTo>
                    <a:pt x="7" y="28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976" name="Rectangle 38"/>
            <p:cNvSpPr>
              <a:spLocks noChangeArrowheads="1"/>
            </p:cNvSpPr>
            <p:nvPr/>
          </p:nvSpPr>
          <p:spPr bwMode="auto">
            <a:xfrm>
              <a:off x="1923" y="1136"/>
              <a:ext cx="452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77" name="Rectangle 39"/>
            <p:cNvSpPr>
              <a:spLocks noChangeArrowheads="1"/>
            </p:cNvSpPr>
            <p:nvPr/>
          </p:nvSpPr>
          <p:spPr bwMode="auto">
            <a:xfrm>
              <a:off x="1998" y="116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78" name="Rectangle 40"/>
            <p:cNvSpPr>
              <a:spLocks noChangeArrowheads="1"/>
            </p:cNvSpPr>
            <p:nvPr/>
          </p:nvSpPr>
          <p:spPr bwMode="auto">
            <a:xfrm>
              <a:off x="2023" y="116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р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79" name="Rectangle 41"/>
            <p:cNvSpPr>
              <a:spLocks noChangeArrowheads="1"/>
            </p:cNvSpPr>
            <p:nvPr/>
          </p:nvSpPr>
          <p:spPr bwMode="auto">
            <a:xfrm>
              <a:off x="2068" y="1164"/>
              <a:ext cx="2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=false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80" name="Rectangle 42"/>
            <p:cNvSpPr>
              <a:spLocks noChangeArrowheads="1"/>
            </p:cNvSpPr>
            <p:nvPr/>
          </p:nvSpPr>
          <p:spPr bwMode="auto">
            <a:xfrm>
              <a:off x="2294" y="116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81" name="Rectangle 43"/>
            <p:cNvSpPr>
              <a:spLocks noChangeArrowheads="1"/>
            </p:cNvSpPr>
            <p:nvPr/>
          </p:nvSpPr>
          <p:spPr bwMode="auto">
            <a:xfrm>
              <a:off x="1998" y="1272"/>
              <a:ext cx="2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q=true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82" name="Rectangle 44"/>
            <p:cNvSpPr>
              <a:spLocks noChangeArrowheads="1"/>
            </p:cNvSpPr>
            <p:nvPr/>
          </p:nvSpPr>
          <p:spPr bwMode="auto">
            <a:xfrm>
              <a:off x="2266" y="1272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83" name="Rectangle 45"/>
            <p:cNvSpPr>
              <a:spLocks noChangeArrowheads="1"/>
            </p:cNvSpPr>
            <p:nvPr/>
          </p:nvSpPr>
          <p:spPr bwMode="auto">
            <a:xfrm>
              <a:off x="1998" y="1380"/>
              <a:ext cx="26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r=true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84" name="Rectangle 46"/>
            <p:cNvSpPr>
              <a:spLocks noChangeArrowheads="1"/>
            </p:cNvSpPr>
            <p:nvPr/>
          </p:nvSpPr>
          <p:spPr bwMode="auto">
            <a:xfrm>
              <a:off x="2251" y="138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951288" y="1516063"/>
            <a:ext cx="1509712" cy="1060450"/>
            <a:chOff x="2489" y="1002"/>
            <a:chExt cx="951" cy="668"/>
          </a:xfrm>
        </p:grpSpPr>
        <p:sp>
          <p:nvSpPr>
            <p:cNvPr id="30954" name="Rectangle 48"/>
            <p:cNvSpPr>
              <a:spLocks noChangeArrowheads="1"/>
            </p:cNvSpPr>
            <p:nvPr/>
          </p:nvSpPr>
          <p:spPr bwMode="auto">
            <a:xfrm>
              <a:off x="2740" y="1002"/>
              <a:ext cx="2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55" name="Rectangle 49"/>
            <p:cNvSpPr>
              <a:spLocks noChangeArrowheads="1"/>
            </p:cNvSpPr>
            <p:nvPr/>
          </p:nvSpPr>
          <p:spPr bwMode="auto">
            <a:xfrm>
              <a:off x="2782" y="1032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w2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56" name="Rectangle 50"/>
            <p:cNvSpPr>
              <a:spLocks noChangeArrowheads="1"/>
            </p:cNvSpPr>
            <p:nvPr/>
          </p:nvSpPr>
          <p:spPr bwMode="auto">
            <a:xfrm>
              <a:off x="2905" y="1129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57" name="Freeform 51"/>
            <p:cNvSpPr>
              <a:spLocks/>
            </p:cNvSpPr>
            <p:nvPr/>
          </p:nvSpPr>
          <p:spPr bwMode="auto">
            <a:xfrm>
              <a:off x="2690" y="1035"/>
              <a:ext cx="750" cy="635"/>
            </a:xfrm>
            <a:custGeom>
              <a:avLst/>
              <a:gdLst>
                <a:gd name="T0" fmla="*/ 22 w 750"/>
                <a:gd name="T1" fmla="*/ 218 h 635"/>
                <a:gd name="T2" fmla="*/ 50 w 750"/>
                <a:gd name="T3" fmla="*/ 168 h 635"/>
                <a:gd name="T4" fmla="*/ 71 w 750"/>
                <a:gd name="T5" fmla="*/ 157 h 635"/>
                <a:gd name="T6" fmla="*/ 108 w 750"/>
                <a:gd name="T7" fmla="*/ 138 h 635"/>
                <a:gd name="T8" fmla="*/ 210 w 750"/>
                <a:gd name="T9" fmla="*/ 131 h 635"/>
                <a:gd name="T10" fmla="*/ 257 w 750"/>
                <a:gd name="T11" fmla="*/ 107 h 635"/>
                <a:gd name="T12" fmla="*/ 290 w 750"/>
                <a:gd name="T13" fmla="*/ 64 h 635"/>
                <a:gd name="T14" fmla="*/ 318 w 750"/>
                <a:gd name="T15" fmla="*/ 28 h 635"/>
                <a:gd name="T16" fmla="*/ 337 w 750"/>
                <a:gd name="T17" fmla="*/ 23 h 635"/>
                <a:gd name="T18" fmla="*/ 350 w 750"/>
                <a:gd name="T19" fmla="*/ 15 h 635"/>
                <a:gd name="T20" fmla="*/ 365 w 750"/>
                <a:gd name="T21" fmla="*/ 8 h 635"/>
                <a:gd name="T22" fmla="*/ 447 w 750"/>
                <a:gd name="T23" fmla="*/ 2 h 635"/>
                <a:gd name="T24" fmla="*/ 525 w 750"/>
                <a:gd name="T25" fmla="*/ 8 h 635"/>
                <a:gd name="T26" fmla="*/ 540 w 750"/>
                <a:gd name="T27" fmla="*/ 12 h 635"/>
                <a:gd name="T28" fmla="*/ 564 w 750"/>
                <a:gd name="T29" fmla="*/ 28 h 635"/>
                <a:gd name="T30" fmla="*/ 573 w 750"/>
                <a:gd name="T31" fmla="*/ 41 h 635"/>
                <a:gd name="T32" fmla="*/ 572 w 750"/>
                <a:gd name="T33" fmla="*/ 60 h 635"/>
                <a:gd name="T34" fmla="*/ 573 w 750"/>
                <a:gd name="T35" fmla="*/ 95 h 635"/>
                <a:gd name="T36" fmla="*/ 586 w 750"/>
                <a:gd name="T37" fmla="*/ 129 h 635"/>
                <a:gd name="T38" fmla="*/ 631 w 750"/>
                <a:gd name="T39" fmla="*/ 166 h 635"/>
                <a:gd name="T40" fmla="*/ 676 w 750"/>
                <a:gd name="T41" fmla="*/ 203 h 635"/>
                <a:gd name="T42" fmla="*/ 715 w 750"/>
                <a:gd name="T43" fmla="*/ 239 h 635"/>
                <a:gd name="T44" fmla="*/ 743 w 750"/>
                <a:gd name="T45" fmla="*/ 285 h 635"/>
                <a:gd name="T46" fmla="*/ 747 w 750"/>
                <a:gd name="T47" fmla="*/ 324 h 635"/>
                <a:gd name="T48" fmla="*/ 730 w 750"/>
                <a:gd name="T49" fmla="*/ 349 h 635"/>
                <a:gd name="T50" fmla="*/ 715 w 750"/>
                <a:gd name="T51" fmla="*/ 373 h 635"/>
                <a:gd name="T52" fmla="*/ 687 w 750"/>
                <a:gd name="T53" fmla="*/ 421 h 635"/>
                <a:gd name="T54" fmla="*/ 655 w 750"/>
                <a:gd name="T55" fmla="*/ 471 h 635"/>
                <a:gd name="T56" fmla="*/ 635 w 750"/>
                <a:gd name="T57" fmla="*/ 579 h 635"/>
                <a:gd name="T58" fmla="*/ 624 w 750"/>
                <a:gd name="T59" fmla="*/ 607 h 635"/>
                <a:gd name="T60" fmla="*/ 573 w 750"/>
                <a:gd name="T61" fmla="*/ 615 h 635"/>
                <a:gd name="T62" fmla="*/ 512 w 750"/>
                <a:gd name="T63" fmla="*/ 620 h 635"/>
                <a:gd name="T64" fmla="*/ 475 w 750"/>
                <a:gd name="T65" fmla="*/ 632 h 635"/>
                <a:gd name="T66" fmla="*/ 361 w 750"/>
                <a:gd name="T67" fmla="*/ 624 h 635"/>
                <a:gd name="T68" fmla="*/ 311 w 750"/>
                <a:gd name="T69" fmla="*/ 611 h 635"/>
                <a:gd name="T70" fmla="*/ 238 w 750"/>
                <a:gd name="T71" fmla="*/ 568 h 635"/>
                <a:gd name="T72" fmla="*/ 207 w 750"/>
                <a:gd name="T73" fmla="*/ 535 h 635"/>
                <a:gd name="T74" fmla="*/ 197 w 750"/>
                <a:gd name="T75" fmla="*/ 509 h 635"/>
                <a:gd name="T76" fmla="*/ 173 w 750"/>
                <a:gd name="T77" fmla="*/ 481 h 635"/>
                <a:gd name="T78" fmla="*/ 130 w 750"/>
                <a:gd name="T79" fmla="*/ 453 h 635"/>
                <a:gd name="T80" fmla="*/ 102 w 750"/>
                <a:gd name="T81" fmla="*/ 445 h 635"/>
                <a:gd name="T82" fmla="*/ 60 w 750"/>
                <a:gd name="T83" fmla="*/ 423 h 635"/>
                <a:gd name="T84" fmla="*/ 30 w 750"/>
                <a:gd name="T85" fmla="*/ 391 h 635"/>
                <a:gd name="T86" fmla="*/ 19 w 750"/>
                <a:gd name="T87" fmla="*/ 354 h 635"/>
                <a:gd name="T88" fmla="*/ 19 w 750"/>
                <a:gd name="T89" fmla="*/ 321 h 635"/>
                <a:gd name="T90" fmla="*/ 7 w 750"/>
                <a:gd name="T91" fmla="*/ 285 h 63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0"/>
                <a:gd name="T139" fmla="*/ 0 h 635"/>
                <a:gd name="T140" fmla="*/ 750 w 750"/>
                <a:gd name="T141" fmla="*/ 635 h 63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0" h="635">
                  <a:moveTo>
                    <a:pt x="0" y="280"/>
                  </a:moveTo>
                  <a:lnTo>
                    <a:pt x="13" y="239"/>
                  </a:lnTo>
                  <a:lnTo>
                    <a:pt x="22" y="218"/>
                  </a:lnTo>
                  <a:lnTo>
                    <a:pt x="32" y="198"/>
                  </a:lnTo>
                  <a:lnTo>
                    <a:pt x="43" y="177"/>
                  </a:lnTo>
                  <a:lnTo>
                    <a:pt x="50" y="168"/>
                  </a:lnTo>
                  <a:lnTo>
                    <a:pt x="60" y="161"/>
                  </a:lnTo>
                  <a:lnTo>
                    <a:pt x="65" y="159"/>
                  </a:lnTo>
                  <a:lnTo>
                    <a:pt x="71" y="157"/>
                  </a:lnTo>
                  <a:lnTo>
                    <a:pt x="84" y="149"/>
                  </a:lnTo>
                  <a:lnTo>
                    <a:pt x="95" y="144"/>
                  </a:lnTo>
                  <a:lnTo>
                    <a:pt x="108" y="138"/>
                  </a:lnTo>
                  <a:lnTo>
                    <a:pt x="123" y="134"/>
                  </a:lnTo>
                  <a:lnTo>
                    <a:pt x="166" y="133"/>
                  </a:lnTo>
                  <a:lnTo>
                    <a:pt x="210" y="131"/>
                  </a:lnTo>
                  <a:lnTo>
                    <a:pt x="227" y="125"/>
                  </a:lnTo>
                  <a:lnTo>
                    <a:pt x="242" y="116"/>
                  </a:lnTo>
                  <a:lnTo>
                    <a:pt x="257" y="107"/>
                  </a:lnTo>
                  <a:lnTo>
                    <a:pt x="270" y="94"/>
                  </a:lnTo>
                  <a:lnTo>
                    <a:pt x="281" y="80"/>
                  </a:lnTo>
                  <a:lnTo>
                    <a:pt x="290" y="64"/>
                  </a:lnTo>
                  <a:lnTo>
                    <a:pt x="302" y="49"/>
                  </a:lnTo>
                  <a:lnTo>
                    <a:pt x="313" y="34"/>
                  </a:lnTo>
                  <a:lnTo>
                    <a:pt x="318" y="28"/>
                  </a:lnTo>
                  <a:lnTo>
                    <a:pt x="324" y="26"/>
                  </a:lnTo>
                  <a:lnTo>
                    <a:pt x="330" y="26"/>
                  </a:lnTo>
                  <a:lnTo>
                    <a:pt x="337" y="23"/>
                  </a:lnTo>
                  <a:lnTo>
                    <a:pt x="339" y="23"/>
                  </a:lnTo>
                  <a:lnTo>
                    <a:pt x="341" y="21"/>
                  </a:lnTo>
                  <a:lnTo>
                    <a:pt x="350" y="15"/>
                  </a:lnTo>
                  <a:lnTo>
                    <a:pt x="359" y="12"/>
                  </a:lnTo>
                  <a:lnTo>
                    <a:pt x="363" y="10"/>
                  </a:lnTo>
                  <a:lnTo>
                    <a:pt x="365" y="8"/>
                  </a:lnTo>
                  <a:lnTo>
                    <a:pt x="380" y="4"/>
                  </a:lnTo>
                  <a:lnTo>
                    <a:pt x="393" y="0"/>
                  </a:lnTo>
                  <a:lnTo>
                    <a:pt x="447" y="2"/>
                  </a:lnTo>
                  <a:lnTo>
                    <a:pt x="499" y="4"/>
                  </a:lnTo>
                  <a:lnTo>
                    <a:pt x="512" y="6"/>
                  </a:lnTo>
                  <a:lnTo>
                    <a:pt x="525" y="8"/>
                  </a:lnTo>
                  <a:lnTo>
                    <a:pt x="536" y="12"/>
                  </a:lnTo>
                  <a:lnTo>
                    <a:pt x="538" y="12"/>
                  </a:lnTo>
                  <a:lnTo>
                    <a:pt x="540" y="12"/>
                  </a:lnTo>
                  <a:lnTo>
                    <a:pt x="549" y="19"/>
                  </a:lnTo>
                  <a:lnTo>
                    <a:pt x="559" y="25"/>
                  </a:lnTo>
                  <a:lnTo>
                    <a:pt x="564" y="28"/>
                  </a:lnTo>
                  <a:lnTo>
                    <a:pt x="568" y="32"/>
                  </a:lnTo>
                  <a:lnTo>
                    <a:pt x="573" y="36"/>
                  </a:lnTo>
                  <a:lnTo>
                    <a:pt x="573" y="41"/>
                  </a:lnTo>
                  <a:lnTo>
                    <a:pt x="573" y="49"/>
                  </a:lnTo>
                  <a:lnTo>
                    <a:pt x="572" y="54"/>
                  </a:lnTo>
                  <a:lnTo>
                    <a:pt x="572" y="60"/>
                  </a:lnTo>
                  <a:lnTo>
                    <a:pt x="572" y="69"/>
                  </a:lnTo>
                  <a:lnTo>
                    <a:pt x="572" y="80"/>
                  </a:lnTo>
                  <a:lnTo>
                    <a:pt x="573" y="95"/>
                  </a:lnTo>
                  <a:lnTo>
                    <a:pt x="575" y="112"/>
                  </a:lnTo>
                  <a:lnTo>
                    <a:pt x="579" y="121"/>
                  </a:lnTo>
                  <a:lnTo>
                    <a:pt x="586" y="129"/>
                  </a:lnTo>
                  <a:lnTo>
                    <a:pt x="596" y="134"/>
                  </a:lnTo>
                  <a:lnTo>
                    <a:pt x="603" y="138"/>
                  </a:lnTo>
                  <a:lnTo>
                    <a:pt x="631" y="166"/>
                  </a:lnTo>
                  <a:lnTo>
                    <a:pt x="646" y="179"/>
                  </a:lnTo>
                  <a:lnTo>
                    <a:pt x="663" y="190"/>
                  </a:lnTo>
                  <a:lnTo>
                    <a:pt x="676" y="203"/>
                  </a:lnTo>
                  <a:lnTo>
                    <a:pt x="689" y="215"/>
                  </a:lnTo>
                  <a:lnTo>
                    <a:pt x="704" y="226"/>
                  </a:lnTo>
                  <a:lnTo>
                    <a:pt x="715" y="239"/>
                  </a:lnTo>
                  <a:lnTo>
                    <a:pt x="724" y="256"/>
                  </a:lnTo>
                  <a:lnTo>
                    <a:pt x="734" y="270"/>
                  </a:lnTo>
                  <a:lnTo>
                    <a:pt x="743" y="285"/>
                  </a:lnTo>
                  <a:lnTo>
                    <a:pt x="750" y="302"/>
                  </a:lnTo>
                  <a:lnTo>
                    <a:pt x="748" y="313"/>
                  </a:lnTo>
                  <a:lnTo>
                    <a:pt x="747" y="324"/>
                  </a:lnTo>
                  <a:lnTo>
                    <a:pt x="741" y="334"/>
                  </a:lnTo>
                  <a:lnTo>
                    <a:pt x="734" y="339"/>
                  </a:lnTo>
                  <a:lnTo>
                    <a:pt x="730" y="349"/>
                  </a:lnTo>
                  <a:lnTo>
                    <a:pt x="726" y="358"/>
                  </a:lnTo>
                  <a:lnTo>
                    <a:pt x="720" y="365"/>
                  </a:lnTo>
                  <a:lnTo>
                    <a:pt x="715" y="373"/>
                  </a:lnTo>
                  <a:lnTo>
                    <a:pt x="706" y="390"/>
                  </a:lnTo>
                  <a:lnTo>
                    <a:pt x="698" y="404"/>
                  </a:lnTo>
                  <a:lnTo>
                    <a:pt x="687" y="421"/>
                  </a:lnTo>
                  <a:lnTo>
                    <a:pt x="676" y="438"/>
                  </a:lnTo>
                  <a:lnTo>
                    <a:pt x="665" y="455"/>
                  </a:lnTo>
                  <a:lnTo>
                    <a:pt x="655" y="471"/>
                  </a:lnTo>
                  <a:lnTo>
                    <a:pt x="646" y="525"/>
                  </a:lnTo>
                  <a:lnTo>
                    <a:pt x="640" y="553"/>
                  </a:lnTo>
                  <a:lnTo>
                    <a:pt x="635" y="579"/>
                  </a:lnTo>
                  <a:lnTo>
                    <a:pt x="631" y="591"/>
                  </a:lnTo>
                  <a:lnTo>
                    <a:pt x="627" y="602"/>
                  </a:lnTo>
                  <a:lnTo>
                    <a:pt x="624" y="607"/>
                  </a:lnTo>
                  <a:lnTo>
                    <a:pt x="618" y="613"/>
                  </a:lnTo>
                  <a:lnTo>
                    <a:pt x="596" y="615"/>
                  </a:lnTo>
                  <a:lnTo>
                    <a:pt x="573" y="615"/>
                  </a:lnTo>
                  <a:lnTo>
                    <a:pt x="527" y="617"/>
                  </a:lnTo>
                  <a:lnTo>
                    <a:pt x="519" y="619"/>
                  </a:lnTo>
                  <a:lnTo>
                    <a:pt x="512" y="620"/>
                  </a:lnTo>
                  <a:lnTo>
                    <a:pt x="505" y="624"/>
                  </a:lnTo>
                  <a:lnTo>
                    <a:pt x="495" y="628"/>
                  </a:lnTo>
                  <a:lnTo>
                    <a:pt x="475" y="632"/>
                  </a:lnTo>
                  <a:lnTo>
                    <a:pt x="452" y="635"/>
                  </a:lnTo>
                  <a:lnTo>
                    <a:pt x="408" y="630"/>
                  </a:lnTo>
                  <a:lnTo>
                    <a:pt x="361" y="624"/>
                  </a:lnTo>
                  <a:lnTo>
                    <a:pt x="341" y="620"/>
                  </a:lnTo>
                  <a:lnTo>
                    <a:pt x="320" y="617"/>
                  </a:lnTo>
                  <a:lnTo>
                    <a:pt x="311" y="611"/>
                  </a:lnTo>
                  <a:lnTo>
                    <a:pt x="302" y="606"/>
                  </a:lnTo>
                  <a:lnTo>
                    <a:pt x="268" y="589"/>
                  </a:lnTo>
                  <a:lnTo>
                    <a:pt x="238" y="568"/>
                  </a:lnTo>
                  <a:lnTo>
                    <a:pt x="229" y="559"/>
                  </a:lnTo>
                  <a:lnTo>
                    <a:pt x="222" y="552"/>
                  </a:lnTo>
                  <a:lnTo>
                    <a:pt x="207" y="535"/>
                  </a:lnTo>
                  <a:lnTo>
                    <a:pt x="203" y="525"/>
                  </a:lnTo>
                  <a:lnTo>
                    <a:pt x="201" y="518"/>
                  </a:lnTo>
                  <a:lnTo>
                    <a:pt x="197" y="509"/>
                  </a:lnTo>
                  <a:lnTo>
                    <a:pt x="194" y="501"/>
                  </a:lnTo>
                  <a:lnTo>
                    <a:pt x="184" y="490"/>
                  </a:lnTo>
                  <a:lnTo>
                    <a:pt x="173" y="481"/>
                  </a:lnTo>
                  <a:lnTo>
                    <a:pt x="147" y="464"/>
                  </a:lnTo>
                  <a:lnTo>
                    <a:pt x="140" y="458"/>
                  </a:lnTo>
                  <a:lnTo>
                    <a:pt x="130" y="453"/>
                  </a:lnTo>
                  <a:lnTo>
                    <a:pt x="121" y="449"/>
                  </a:lnTo>
                  <a:lnTo>
                    <a:pt x="112" y="447"/>
                  </a:lnTo>
                  <a:lnTo>
                    <a:pt x="102" y="445"/>
                  </a:lnTo>
                  <a:lnTo>
                    <a:pt x="95" y="442"/>
                  </a:lnTo>
                  <a:lnTo>
                    <a:pt x="71" y="429"/>
                  </a:lnTo>
                  <a:lnTo>
                    <a:pt x="60" y="423"/>
                  </a:lnTo>
                  <a:lnTo>
                    <a:pt x="46" y="419"/>
                  </a:lnTo>
                  <a:lnTo>
                    <a:pt x="37" y="406"/>
                  </a:lnTo>
                  <a:lnTo>
                    <a:pt x="30" y="391"/>
                  </a:lnTo>
                  <a:lnTo>
                    <a:pt x="24" y="378"/>
                  </a:lnTo>
                  <a:lnTo>
                    <a:pt x="19" y="362"/>
                  </a:lnTo>
                  <a:lnTo>
                    <a:pt x="19" y="354"/>
                  </a:lnTo>
                  <a:lnTo>
                    <a:pt x="19" y="345"/>
                  </a:lnTo>
                  <a:lnTo>
                    <a:pt x="19" y="334"/>
                  </a:lnTo>
                  <a:lnTo>
                    <a:pt x="19" y="321"/>
                  </a:lnTo>
                  <a:lnTo>
                    <a:pt x="15" y="308"/>
                  </a:lnTo>
                  <a:lnTo>
                    <a:pt x="13" y="295"/>
                  </a:lnTo>
                  <a:lnTo>
                    <a:pt x="7" y="28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958" name="Rectangle 52"/>
            <p:cNvSpPr>
              <a:spLocks noChangeArrowheads="1"/>
            </p:cNvSpPr>
            <p:nvPr/>
          </p:nvSpPr>
          <p:spPr bwMode="auto">
            <a:xfrm>
              <a:off x="2872" y="1069"/>
              <a:ext cx="453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59" name="Rectangle 53"/>
            <p:cNvSpPr>
              <a:spLocks noChangeArrowheads="1"/>
            </p:cNvSpPr>
            <p:nvPr/>
          </p:nvSpPr>
          <p:spPr bwMode="auto">
            <a:xfrm>
              <a:off x="2947" y="119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0" name="Rectangle 54"/>
            <p:cNvSpPr>
              <a:spLocks noChangeArrowheads="1"/>
            </p:cNvSpPr>
            <p:nvPr/>
          </p:nvSpPr>
          <p:spPr bwMode="auto">
            <a:xfrm>
              <a:off x="2972" y="119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р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1" name="Rectangle 55"/>
            <p:cNvSpPr>
              <a:spLocks noChangeArrowheads="1"/>
            </p:cNvSpPr>
            <p:nvPr/>
          </p:nvSpPr>
          <p:spPr bwMode="auto">
            <a:xfrm>
              <a:off x="3017" y="1194"/>
              <a:ext cx="2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=false;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2" name="Rectangle 56"/>
            <p:cNvSpPr>
              <a:spLocks noChangeArrowheads="1"/>
            </p:cNvSpPr>
            <p:nvPr/>
          </p:nvSpPr>
          <p:spPr bwMode="auto">
            <a:xfrm>
              <a:off x="3269" y="119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3" name="Rectangle 57"/>
            <p:cNvSpPr>
              <a:spLocks noChangeArrowheads="1"/>
            </p:cNvSpPr>
            <p:nvPr/>
          </p:nvSpPr>
          <p:spPr bwMode="auto">
            <a:xfrm>
              <a:off x="2946" y="1302"/>
              <a:ext cx="3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q=false;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4" name="Rectangle 58"/>
            <p:cNvSpPr>
              <a:spLocks noChangeArrowheads="1"/>
            </p:cNvSpPr>
            <p:nvPr/>
          </p:nvSpPr>
          <p:spPr bwMode="auto">
            <a:xfrm>
              <a:off x="3269" y="1302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5" name="Rectangle 59"/>
            <p:cNvSpPr>
              <a:spLocks noChangeArrowheads="1"/>
            </p:cNvSpPr>
            <p:nvPr/>
          </p:nvSpPr>
          <p:spPr bwMode="auto">
            <a:xfrm>
              <a:off x="2947" y="1410"/>
              <a:ext cx="3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r= true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66" name="Rectangle 60"/>
            <p:cNvSpPr>
              <a:spLocks noChangeArrowheads="1"/>
            </p:cNvSpPr>
            <p:nvPr/>
          </p:nvSpPr>
          <p:spPr bwMode="auto">
            <a:xfrm>
              <a:off x="3247" y="141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2489" y="1304"/>
              <a:ext cx="151" cy="65"/>
              <a:chOff x="2509" y="1277"/>
              <a:chExt cx="151" cy="65"/>
            </a:xfrm>
          </p:grpSpPr>
          <p:sp>
            <p:nvSpPr>
              <p:cNvPr id="30968" name="Line 62"/>
              <p:cNvSpPr>
                <a:spLocks noChangeShapeType="1"/>
              </p:cNvSpPr>
              <p:nvPr/>
            </p:nvSpPr>
            <p:spPr bwMode="auto">
              <a:xfrm>
                <a:off x="2509" y="1308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69" name="Freeform 63"/>
              <p:cNvSpPr>
                <a:spLocks/>
              </p:cNvSpPr>
              <p:nvPr/>
            </p:nvSpPr>
            <p:spPr bwMode="auto">
              <a:xfrm>
                <a:off x="2595" y="1277"/>
                <a:ext cx="65" cy="65"/>
              </a:xfrm>
              <a:custGeom>
                <a:avLst/>
                <a:gdLst>
                  <a:gd name="T0" fmla="*/ 0 w 65"/>
                  <a:gd name="T1" fmla="*/ 65 h 65"/>
                  <a:gd name="T2" fmla="*/ 65 w 65"/>
                  <a:gd name="T3" fmla="*/ 33 h 65"/>
                  <a:gd name="T4" fmla="*/ 0 w 65"/>
                  <a:gd name="T5" fmla="*/ 0 h 65"/>
                  <a:gd name="T6" fmla="*/ 0 w 65"/>
                  <a:gd name="T7" fmla="*/ 65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65"/>
                  <a:gd name="T14" fmla="*/ 65 w 65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65">
                    <a:moveTo>
                      <a:pt x="0" y="65"/>
                    </a:moveTo>
                    <a:lnTo>
                      <a:pt x="65" y="33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5541963" y="1516063"/>
            <a:ext cx="2959100" cy="1117600"/>
            <a:chOff x="3491" y="1002"/>
            <a:chExt cx="1864" cy="704"/>
          </a:xfrm>
        </p:grpSpPr>
        <p:sp>
          <p:nvSpPr>
            <p:cNvPr id="30927" name="Rectangle 65"/>
            <p:cNvSpPr>
              <a:spLocks noChangeArrowheads="1"/>
            </p:cNvSpPr>
            <p:nvPr/>
          </p:nvSpPr>
          <p:spPr bwMode="auto">
            <a:xfrm>
              <a:off x="3667" y="1237"/>
              <a:ext cx="24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28" name="Rectangle 66"/>
            <p:cNvSpPr>
              <a:spLocks noChangeArrowheads="1"/>
            </p:cNvSpPr>
            <p:nvPr/>
          </p:nvSpPr>
          <p:spPr bwMode="auto">
            <a:xfrm>
              <a:off x="3745" y="1266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29" name="Rectangle 67"/>
            <p:cNvSpPr>
              <a:spLocks noChangeArrowheads="1"/>
            </p:cNvSpPr>
            <p:nvPr/>
          </p:nvSpPr>
          <p:spPr bwMode="auto">
            <a:xfrm>
              <a:off x="3829" y="1266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0" name="Rectangle 68"/>
            <p:cNvSpPr>
              <a:spLocks noChangeArrowheads="1"/>
            </p:cNvSpPr>
            <p:nvPr/>
          </p:nvSpPr>
          <p:spPr bwMode="auto">
            <a:xfrm>
              <a:off x="4200" y="1002"/>
              <a:ext cx="2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31" name="Rectangle 69"/>
            <p:cNvSpPr>
              <a:spLocks noChangeArrowheads="1"/>
            </p:cNvSpPr>
            <p:nvPr/>
          </p:nvSpPr>
          <p:spPr bwMode="auto">
            <a:xfrm>
              <a:off x="4241" y="1032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wn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2" name="Rectangle 70"/>
            <p:cNvSpPr>
              <a:spLocks noChangeArrowheads="1"/>
            </p:cNvSpPr>
            <p:nvPr/>
          </p:nvSpPr>
          <p:spPr bwMode="auto">
            <a:xfrm>
              <a:off x="4367" y="1099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3" name="Freeform 71"/>
            <p:cNvSpPr>
              <a:spLocks/>
            </p:cNvSpPr>
            <p:nvPr/>
          </p:nvSpPr>
          <p:spPr bwMode="auto">
            <a:xfrm>
              <a:off x="4150" y="1035"/>
              <a:ext cx="750" cy="635"/>
            </a:xfrm>
            <a:custGeom>
              <a:avLst/>
              <a:gdLst>
                <a:gd name="T0" fmla="*/ 15 w 750"/>
                <a:gd name="T1" fmla="*/ 239 h 635"/>
                <a:gd name="T2" fmla="*/ 44 w 750"/>
                <a:gd name="T3" fmla="*/ 177 h 635"/>
                <a:gd name="T4" fmla="*/ 67 w 750"/>
                <a:gd name="T5" fmla="*/ 159 h 635"/>
                <a:gd name="T6" fmla="*/ 108 w 750"/>
                <a:gd name="T7" fmla="*/ 138 h 635"/>
                <a:gd name="T8" fmla="*/ 210 w 750"/>
                <a:gd name="T9" fmla="*/ 131 h 635"/>
                <a:gd name="T10" fmla="*/ 258 w 750"/>
                <a:gd name="T11" fmla="*/ 107 h 635"/>
                <a:gd name="T12" fmla="*/ 290 w 750"/>
                <a:gd name="T13" fmla="*/ 64 h 635"/>
                <a:gd name="T14" fmla="*/ 320 w 750"/>
                <a:gd name="T15" fmla="*/ 28 h 635"/>
                <a:gd name="T16" fmla="*/ 339 w 750"/>
                <a:gd name="T17" fmla="*/ 23 h 635"/>
                <a:gd name="T18" fmla="*/ 352 w 750"/>
                <a:gd name="T19" fmla="*/ 15 h 635"/>
                <a:gd name="T20" fmla="*/ 366 w 750"/>
                <a:gd name="T21" fmla="*/ 8 h 635"/>
                <a:gd name="T22" fmla="*/ 447 w 750"/>
                <a:gd name="T23" fmla="*/ 2 h 635"/>
                <a:gd name="T24" fmla="*/ 525 w 750"/>
                <a:gd name="T25" fmla="*/ 8 h 635"/>
                <a:gd name="T26" fmla="*/ 540 w 750"/>
                <a:gd name="T27" fmla="*/ 12 h 635"/>
                <a:gd name="T28" fmla="*/ 564 w 750"/>
                <a:gd name="T29" fmla="*/ 28 h 635"/>
                <a:gd name="T30" fmla="*/ 575 w 750"/>
                <a:gd name="T31" fmla="*/ 41 h 635"/>
                <a:gd name="T32" fmla="*/ 571 w 750"/>
                <a:gd name="T33" fmla="*/ 60 h 635"/>
                <a:gd name="T34" fmla="*/ 575 w 750"/>
                <a:gd name="T35" fmla="*/ 95 h 635"/>
                <a:gd name="T36" fmla="*/ 588 w 750"/>
                <a:gd name="T37" fmla="*/ 129 h 635"/>
                <a:gd name="T38" fmla="*/ 633 w 750"/>
                <a:gd name="T39" fmla="*/ 166 h 635"/>
                <a:gd name="T40" fmla="*/ 676 w 750"/>
                <a:gd name="T41" fmla="*/ 203 h 635"/>
                <a:gd name="T42" fmla="*/ 715 w 750"/>
                <a:gd name="T43" fmla="*/ 239 h 635"/>
                <a:gd name="T44" fmla="*/ 743 w 750"/>
                <a:gd name="T45" fmla="*/ 285 h 635"/>
                <a:gd name="T46" fmla="*/ 746 w 750"/>
                <a:gd name="T47" fmla="*/ 324 h 635"/>
                <a:gd name="T48" fmla="*/ 731 w 750"/>
                <a:gd name="T49" fmla="*/ 349 h 635"/>
                <a:gd name="T50" fmla="*/ 715 w 750"/>
                <a:gd name="T51" fmla="*/ 373 h 635"/>
                <a:gd name="T52" fmla="*/ 689 w 750"/>
                <a:gd name="T53" fmla="*/ 421 h 635"/>
                <a:gd name="T54" fmla="*/ 655 w 750"/>
                <a:gd name="T55" fmla="*/ 471 h 635"/>
                <a:gd name="T56" fmla="*/ 636 w 750"/>
                <a:gd name="T57" fmla="*/ 579 h 635"/>
                <a:gd name="T58" fmla="*/ 625 w 750"/>
                <a:gd name="T59" fmla="*/ 607 h 635"/>
                <a:gd name="T60" fmla="*/ 597 w 750"/>
                <a:gd name="T61" fmla="*/ 615 h 635"/>
                <a:gd name="T62" fmla="*/ 521 w 750"/>
                <a:gd name="T63" fmla="*/ 619 h 635"/>
                <a:gd name="T64" fmla="*/ 497 w 750"/>
                <a:gd name="T65" fmla="*/ 628 h 635"/>
                <a:gd name="T66" fmla="*/ 407 w 750"/>
                <a:gd name="T67" fmla="*/ 630 h 635"/>
                <a:gd name="T68" fmla="*/ 322 w 750"/>
                <a:gd name="T69" fmla="*/ 617 h 635"/>
                <a:gd name="T70" fmla="*/ 270 w 750"/>
                <a:gd name="T71" fmla="*/ 589 h 635"/>
                <a:gd name="T72" fmla="*/ 223 w 750"/>
                <a:gd name="T73" fmla="*/ 552 h 635"/>
                <a:gd name="T74" fmla="*/ 199 w 750"/>
                <a:gd name="T75" fmla="*/ 509 h 635"/>
                <a:gd name="T76" fmla="*/ 173 w 750"/>
                <a:gd name="T77" fmla="*/ 481 h 635"/>
                <a:gd name="T78" fmla="*/ 139 w 750"/>
                <a:gd name="T79" fmla="*/ 458 h 635"/>
                <a:gd name="T80" fmla="*/ 113 w 750"/>
                <a:gd name="T81" fmla="*/ 447 h 635"/>
                <a:gd name="T82" fmla="*/ 72 w 750"/>
                <a:gd name="T83" fmla="*/ 429 h 635"/>
                <a:gd name="T84" fmla="*/ 39 w 750"/>
                <a:gd name="T85" fmla="*/ 406 h 635"/>
                <a:gd name="T86" fmla="*/ 20 w 750"/>
                <a:gd name="T87" fmla="*/ 362 h 635"/>
                <a:gd name="T88" fmla="*/ 20 w 750"/>
                <a:gd name="T89" fmla="*/ 334 h 635"/>
                <a:gd name="T90" fmla="*/ 13 w 750"/>
                <a:gd name="T91" fmla="*/ 295 h 63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0"/>
                <a:gd name="T139" fmla="*/ 0 h 635"/>
                <a:gd name="T140" fmla="*/ 750 w 750"/>
                <a:gd name="T141" fmla="*/ 635 h 63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0" h="635">
                  <a:moveTo>
                    <a:pt x="0" y="280"/>
                  </a:moveTo>
                  <a:lnTo>
                    <a:pt x="7" y="259"/>
                  </a:lnTo>
                  <a:lnTo>
                    <a:pt x="15" y="239"/>
                  </a:lnTo>
                  <a:lnTo>
                    <a:pt x="22" y="218"/>
                  </a:lnTo>
                  <a:lnTo>
                    <a:pt x="31" y="198"/>
                  </a:lnTo>
                  <a:lnTo>
                    <a:pt x="44" y="177"/>
                  </a:lnTo>
                  <a:lnTo>
                    <a:pt x="50" y="168"/>
                  </a:lnTo>
                  <a:lnTo>
                    <a:pt x="59" y="161"/>
                  </a:lnTo>
                  <a:lnTo>
                    <a:pt x="67" y="159"/>
                  </a:lnTo>
                  <a:lnTo>
                    <a:pt x="72" y="157"/>
                  </a:lnTo>
                  <a:lnTo>
                    <a:pt x="96" y="144"/>
                  </a:lnTo>
                  <a:lnTo>
                    <a:pt x="108" y="138"/>
                  </a:lnTo>
                  <a:lnTo>
                    <a:pt x="123" y="134"/>
                  </a:lnTo>
                  <a:lnTo>
                    <a:pt x="167" y="133"/>
                  </a:lnTo>
                  <a:lnTo>
                    <a:pt x="210" y="131"/>
                  </a:lnTo>
                  <a:lnTo>
                    <a:pt x="227" y="125"/>
                  </a:lnTo>
                  <a:lnTo>
                    <a:pt x="244" y="116"/>
                  </a:lnTo>
                  <a:lnTo>
                    <a:pt x="258" y="107"/>
                  </a:lnTo>
                  <a:lnTo>
                    <a:pt x="270" y="94"/>
                  </a:lnTo>
                  <a:lnTo>
                    <a:pt x="281" y="80"/>
                  </a:lnTo>
                  <a:lnTo>
                    <a:pt x="290" y="64"/>
                  </a:lnTo>
                  <a:lnTo>
                    <a:pt x="301" y="49"/>
                  </a:lnTo>
                  <a:lnTo>
                    <a:pt x="314" y="34"/>
                  </a:lnTo>
                  <a:lnTo>
                    <a:pt x="320" y="28"/>
                  </a:lnTo>
                  <a:lnTo>
                    <a:pt x="325" y="26"/>
                  </a:lnTo>
                  <a:lnTo>
                    <a:pt x="331" y="26"/>
                  </a:lnTo>
                  <a:lnTo>
                    <a:pt x="339" y="23"/>
                  </a:lnTo>
                  <a:lnTo>
                    <a:pt x="340" y="23"/>
                  </a:lnTo>
                  <a:lnTo>
                    <a:pt x="342" y="21"/>
                  </a:lnTo>
                  <a:lnTo>
                    <a:pt x="352" y="15"/>
                  </a:lnTo>
                  <a:lnTo>
                    <a:pt x="361" y="12"/>
                  </a:lnTo>
                  <a:lnTo>
                    <a:pt x="365" y="10"/>
                  </a:lnTo>
                  <a:lnTo>
                    <a:pt x="366" y="8"/>
                  </a:lnTo>
                  <a:lnTo>
                    <a:pt x="379" y="4"/>
                  </a:lnTo>
                  <a:lnTo>
                    <a:pt x="393" y="0"/>
                  </a:lnTo>
                  <a:lnTo>
                    <a:pt x="447" y="2"/>
                  </a:lnTo>
                  <a:lnTo>
                    <a:pt x="501" y="4"/>
                  </a:lnTo>
                  <a:lnTo>
                    <a:pt x="512" y="6"/>
                  </a:lnTo>
                  <a:lnTo>
                    <a:pt x="525" y="8"/>
                  </a:lnTo>
                  <a:lnTo>
                    <a:pt x="536" y="12"/>
                  </a:lnTo>
                  <a:lnTo>
                    <a:pt x="538" y="12"/>
                  </a:lnTo>
                  <a:lnTo>
                    <a:pt x="540" y="12"/>
                  </a:lnTo>
                  <a:lnTo>
                    <a:pt x="551" y="19"/>
                  </a:lnTo>
                  <a:lnTo>
                    <a:pt x="558" y="25"/>
                  </a:lnTo>
                  <a:lnTo>
                    <a:pt x="564" y="28"/>
                  </a:lnTo>
                  <a:lnTo>
                    <a:pt x="569" y="32"/>
                  </a:lnTo>
                  <a:lnTo>
                    <a:pt x="573" y="36"/>
                  </a:lnTo>
                  <a:lnTo>
                    <a:pt x="575" y="41"/>
                  </a:lnTo>
                  <a:lnTo>
                    <a:pt x="573" y="49"/>
                  </a:lnTo>
                  <a:lnTo>
                    <a:pt x="573" y="54"/>
                  </a:lnTo>
                  <a:lnTo>
                    <a:pt x="571" y="60"/>
                  </a:lnTo>
                  <a:lnTo>
                    <a:pt x="571" y="69"/>
                  </a:lnTo>
                  <a:lnTo>
                    <a:pt x="573" y="80"/>
                  </a:lnTo>
                  <a:lnTo>
                    <a:pt x="575" y="95"/>
                  </a:lnTo>
                  <a:lnTo>
                    <a:pt x="577" y="112"/>
                  </a:lnTo>
                  <a:lnTo>
                    <a:pt x="581" y="121"/>
                  </a:lnTo>
                  <a:lnTo>
                    <a:pt x="588" y="129"/>
                  </a:lnTo>
                  <a:lnTo>
                    <a:pt x="597" y="134"/>
                  </a:lnTo>
                  <a:lnTo>
                    <a:pt x="603" y="138"/>
                  </a:lnTo>
                  <a:lnTo>
                    <a:pt x="633" y="166"/>
                  </a:lnTo>
                  <a:lnTo>
                    <a:pt x="648" y="179"/>
                  </a:lnTo>
                  <a:lnTo>
                    <a:pt x="663" y="190"/>
                  </a:lnTo>
                  <a:lnTo>
                    <a:pt x="676" y="203"/>
                  </a:lnTo>
                  <a:lnTo>
                    <a:pt x="690" y="215"/>
                  </a:lnTo>
                  <a:lnTo>
                    <a:pt x="703" y="226"/>
                  </a:lnTo>
                  <a:lnTo>
                    <a:pt x="715" y="239"/>
                  </a:lnTo>
                  <a:lnTo>
                    <a:pt x="724" y="256"/>
                  </a:lnTo>
                  <a:lnTo>
                    <a:pt x="733" y="270"/>
                  </a:lnTo>
                  <a:lnTo>
                    <a:pt x="743" y="285"/>
                  </a:lnTo>
                  <a:lnTo>
                    <a:pt x="750" y="302"/>
                  </a:lnTo>
                  <a:lnTo>
                    <a:pt x="750" y="313"/>
                  </a:lnTo>
                  <a:lnTo>
                    <a:pt x="746" y="324"/>
                  </a:lnTo>
                  <a:lnTo>
                    <a:pt x="741" y="334"/>
                  </a:lnTo>
                  <a:lnTo>
                    <a:pt x="735" y="339"/>
                  </a:lnTo>
                  <a:lnTo>
                    <a:pt x="731" y="349"/>
                  </a:lnTo>
                  <a:lnTo>
                    <a:pt x="728" y="358"/>
                  </a:lnTo>
                  <a:lnTo>
                    <a:pt x="722" y="365"/>
                  </a:lnTo>
                  <a:lnTo>
                    <a:pt x="715" y="373"/>
                  </a:lnTo>
                  <a:lnTo>
                    <a:pt x="707" y="390"/>
                  </a:lnTo>
                  <a:lnTo>
                    <a:pt x="700" y="404"/>
                  </a:lnTo>
                  <a:lnTo>
                    <a:pt x="689" y="421"/>
                  </a:lnTo>
                  <a:lnTo>
                    <a:pt x="677" y="438"/>
                  </a:lnTo>
                  <a:lnTo>
                    <a:pt x="666" y="455"/>
                  </a:lnTo>
                  <a:lnTo>
                    <a:pt x="655" y="471"/>
                  </a:lnTo>
                  <a:lnTo>
                    <a:pt x="648" y="525"/>
                  </a:lnTo>
                  <a:lnTo>
                    <a:pt x="642" y="553"/>
                  </a:lnTo>
                  <a:lnTo>
                    <a:pt x="636" y="579"/>
                  </a:lnTo>
                  <a:lnTo>
                    <a:pt x="633" y="591"/>
                  </a:lnTo>
                  <a:lnTo>
                    <a:pt x="627" y="602"/>
                  </a:lnTo>
                  <a:lnTo>
                    <a:pt x="625" y="607"/>
                  </a:lnTo>
                  <a:lnTo>
                    <a:pt x="623" y="611"/>
                  </a:lnTo>
                  <a:lnTo>
                    <a:pt x="620" y="613"/>
                  </a:lnTo>
                  <a:lnTo>
                    <a:pt x="597" y="615"/>
                  </a:lnTo>
                  <a:lnTo>
                    <a:pt x="575" y="615"/>
                  </a:lnTo>
                  <a:lnTo>
                    <a:pt x="528" y="617"/>
                  </a:lnTo>
                  <a:lnTo>
                    <a:pt x="521" y="619"/>
                  </a:lnTo>
                  <a:lnTo>
                    <a:pt x="512" y="620"/>
                  </a:lnTo>
                  <a:lnTo>
                    <a:pt x="504" y="624"/>
                  </a:lnTo>
                  <a:lnTo>
                    <a:pt x="497" y="628"/>
                  </a:lnTo>
                  <a:lnTo>
                    <a:pt x="474" y="632"/>
                  </a:lnTo>
                  <a:lnTo>
                    <a:pt x="452" y="635"/>
                  </a:lnTo>
                  <a:lnTo>
                    <a:pt x="407" y="630"/>
                  </a:lnTo>
                  <a:lnTo>
                    <a:pt x="361" y="624"/>
                  </a:lnTo>
                  <a:lnTo>
                    <a:pt x="342" y="620"/>
                  </a:lnTo>
                  <a:lnTo>
                    <a:pt x="322" y="617"/>
                  </a:lnTo>
                  <a:lnTo>
                    <a:pt x="312" y="611"/>
                  </a:lnTo>
                  <a:lnTo>
                    <a:pt x="301" y="606"/>
                  </a:lnTo>
                  <a:lnTo>
                    <a:pt x="270" y="589"/>
                  </a:lnTo>
                  <a:lnTo>
                    <a:pt x="253" y="579"/>
                  </a:lnTo>
                  <a:lnTo>
                    <a:pt x="238" y="568"/>
                  </a:lnTo>
                  <a:lnTo>
                    <a:pt x="223" y="552"/>
                  </a:lnTo>
                  <a:lnTo>
                    <a:pt x="206" y="535"/>
                  </a:lnTo>
                  <a:lnTo>
                    <a:pt x="203" y="518"/>
                  </a:lnTo>
                  <a:lnTo>
                    <a:pt x="199" y="509"/>
                  </a:lnTo>
                  <a:lnTo>
                    <a:pt x="195" y="501"/>
                  </a:lnTo>
                  <a:lnTo>
                    <a:pt x="184" y="490"/>
                  </a:lnTo>
                  <a:lnTo>
                    <a:pt x="173" y="481"/>
                  </a:lnTo>
                  <a:lnTo>
                    <a:pt x="162" y="471"/>
                  </a:lnTo>
                  <a:lnTo>
                    <a:pt x="147" y="464"/>
                  </a:lnTo>
                  <a:lnTo>
                    <a:pt x="139" y="458"/>
                  </a:lnTo>
                  <a:lnTo>
                    <a:pt x="132" y="453"/>
                  </a:lnTo>
                  <a:lnTo>
                    <a:pt x="123" y="449"/>
                  </a:lnTo>
                  <a:lnTo>
                    <a:pt x="113" y="447"/>
                  </a:lnTo>
                  <a:lnTo>
                    <a:pt x="104" y="445"/>
                  </a:lnTo>
                  <a:lnTo>
                    <a:pt x="95" y="442"/>
                  </a:lnTo>
                  <a:lnTo>
                    <a:pt x="72" y="429"/>
                  </a:lnTo>
                  <a:lnTo>
                    <a:pt x="61" y="423"/>
                  </a:lnTo>
                  <a:lnTo>
                    <a:pt x="48" y="419"/>
                  </a:lnTo>
                  <a:lnTo>
                    <a:pt x="39" y="406"/>
                  </a:lnTo>
                  <a:lnTo>
                    <a:pt x="31" y="391"/>
                  </a:lnTo>
                  <a:lnTo>
                    <a:pt x="26" y="378"/>
                  </a:lnTo>
                  <a:lnTo>
                    <a:pt x="20" y="362"/>
                  </a:lnTo>
                  <a:lnTo>
                    <a:pt x="20" y="354"/>
                  </a:lnTo>
                  <a:lnTo>
                    <a:pt x="20" y="345"/>
                  </a:lnTo>
                  <a:lnTo>
                    <a:pt x="20" y="334"/>
                  </a:lnTo>
                  <a:lnTo>
                    <a:pt x="18" y="321"/>
                  </a:lnTo>
                  <a:lnTo>
                    <a:pt x="16" y="308"/>
                  </a:lnTo>
                  <a:lnTo>
                    <a:pt x="13" y="295"/>
                  </a:lnTo>
                  <a:lnTo>
                    <a:pt x="7" y="28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934" name="Rectangle 72"/>
            <p:cNvSpPr>
              <a:spLocks noChangeArrowheads="1"/>
            </p:cNvSpPr>
            <p:nvPr/>
          </p:nvSpPr>
          <p:spPr bwMode="auto">
            <a:xfrm>
              <a:off x="4334" y="1136"/>
              <a:ext cx="452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35" name="Rectangle 73"/>
            <p:cNvSpPr>
              <a:spLocks noChangeArrowheads="1"/>
            </p:cNvSpPr>
            <p:nvPr/>
          </p:nvSpPr>
          <p:spPr bwMode="auto">
            <a:xfrm>
              <a:off x="4409" y="116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6" name="Rectangle 74"/>
            <p:cNvSpPr>
              <a:spLocks noChangeArrowheads="1"/>
            </p:cNvSpPr>
            <p:nvPr/>
          </p:nvSpPr>
          <p:spPr bwMode="auto">
            <a:xfrm>
              <a:off x="4434" y="116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р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7" name="Rectangle 75"/>
            <p:cNvSpPr>
              <a:spLocks noChangeArrowheads="1"/>
            </p:cNvSpPr>
            <p:nvPr/>
          </p:nvSpPr>
          <p:spPr bwMode="auto">
            <a:xfrm>
              <a:off x="4479" y="1164"/>
              <a:ext cx="2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=false;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8" name="Rectangle 76"/>
            <p:cNvSpPr>
              <a:spLocks noChangeArrowheads="1"/>
            </p:cNvSpPr>
            <p:nvPr/>
          </p:nvSpPr>
          <p:spPr bwMode="auto">
            <a:xfrm>
              <a:off x="4731" y="116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39" name="Rectangle 77"/>
            <p:cNvSpPr>
              <a:spLocks noChangeArrowheads="1"/>
            </p:cNvSpPr>
            <p:nvPr/>
          </p:nvSpPr>
          <p:spPr bwMode="auto">
            <a:xfrm>
              <a:off x="4408" y="1272"/>
              <a:ext cx="3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q=false;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40" name="Rectangle 78"/>
            <p:cNvSpPr>
              <a:spLocks noChangeArrowheads="1"/>
            </p:cNvSpPr>
            <p:nvPr/>
          </p:nvSpPr>
          <p:spPr bwMode="auto">
            <a:xfrm>
              <a:off x="4731" y="1272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41" name="Rectangle 79"/>
            <p:cNvSpPr>
              <a:spLocks noChangeArrowheads="1"/>
            </p:cNvSpPr>
            <p:nvPr/>
          </p:nvSpPr>
          <p:spPr bwMode="auto">
            <a:xfrm>
              <a:off x="4409" y="1380"/>
              <a:ext cx="3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r= true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42" name="Rectangle 80"/>
            <p:cNvSpPr>
              <a:spLocks noChangeArrowheads="1"/>
            </p:cNvSpPr>
            <p:nvPr/>
          </p:nvSpPr>
          <p:spPr bwMode="auto">
            <a:xfrm>
              <a:off x="4709" y="138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967" y="1298"/>
              <a:ext cx="151" cy="76"/>
              <a:chOff x="3987" y="1271"/>
              <a:chExt cx="151" cy="76"/>
            </a:xfrm>
          </p:grpSpPr>
          <p:sp>
            <p:nvSpPr>
              <p:cNvPr id="30952" name="Rectangle 82"/>
              <p:cNvSpPr>
                <a:spLocks noChangeArrowheads="1"/>
              </p:cNvSpPr>
              <p:nvPr/>
            </p:nvSpPr>
            <p:spPr bwMode="auto">
              <a:xfrm>
                <a:off x="3987" y="1303"/>
                <a:ext cx="78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53" name="Freeform 83"/>
              <p:cNvSpPr>
                <a:spLocks/>
              </p:cNvSpPr>
              <p:nvPr/>
            </p:nvSpPr>
            <p:spPr bwMode="auto">
              <a:xfrm>
                <a:off x="4062" y="1271"/>
                <a:ext cx="76" cy="76"/>
              </a:xfrm>
              <a:custGeom>
                <a:avLst/>
                <a:gdLst>
                  <a:gd name="T0" fmla="*/ 0 w 76"/>
                  <a:gd name="T1" fmla="*/ 76 h 76"/>
                  <a:gd name="T2" fmla="*/ 76 w 76"/>
                  <a:gd name="T3" fmla="*/ 39 h 76"/>
                  <a:gd name="T4" fmla="*/ 0 w 76"/>
                  <a:gd name="T5" fmla="*/ 0 h 76"/>
                  <a:gd name="T6" fmla="*/ 0 w 76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76"/>
                  <a:gd name="T14" fmla="*/ 76 w 76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76">
                    <a:moveTo>
                      <a:pt x="0" y="76"/>
                    </a:moveTo>
                    <a:lnTo>
                      <a:pt x="76" y="39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3491" y="1298"/>
              <a:ext cx="150" cy="76"/>
              <a:chOff x="3511" y="1271"/>
              <a:chExt cx="150" cy="76"/>
            </a:xfrm>
          </p:grpSpPr>
          <p:sp>
            <p:nvSpPr>
              <p:cNvPr id="30950" name="Rectangle 85"/>
              <p:cNvSpPr>
                <a:spLocks noChangeArrowheads="1"/>
              </p:cNvSpPr>
              <p:nvPr/>
            </p:nvSpPr>
            <p:spPr bwMode="auto">
              <a:xfrm>
                <a:off x="3511" y="1303"/>
                <a:ext cx="78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51" name="Freeform 86"/>
              <p:cNvSpPr>
                <a:spLocks/>
              </p:cNvSpPr>
              <p:nvPr/>
            </p:nvSpPr>
            <p:spPr bwMode="auto">
              <a:xfrm>
                <a:off x="3585" y="1271"/>
                <a:ext cx="76" cy="76"/>
              </a:xfrm>
              <a:custGeom>
                <a:avLst/>
                <a:gdLst>
                  <a:gd name="T0" fmla="*/ 0 w 76"/>
                  <a:gd name="T1" fmla="*/ 76 h 76"/>
                  <a:gd name="T2" fmla="*/ 76 w 76"/>
                  <a:gd name="T3" fmla="*/ 39 h 76"/>
                  <a:gd name="T4" fmla="*/ 0 w 76"/>
                  <a:gd name="T5" fmla="*/ 0 h 76"/>
                  <a:gd name="T6" fmla="*/ 0 w 76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76"/>
                  <a:gd name="T14" fmla="*/ 76 w 76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76">
                    <a:moveTo>
                      <a:pt x="0" y="76"/>
                    </a:moveTo>
                    <a:lnTo>
                      <a:pt x="76" y="39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4934" y="1298"/>
              <a:ext cx="152" cy="76"/>
              <a:chOff x="4954" y="1271"/>
              <a:chExt cx="152" cy="76"/>
            </a:xfrm>
          </p:grpSpPr>
          <p:sp>
            <p:nvSpPr>
              <p:cNvPr id="30948" name="Rectangle 88"/>
              <p:cNvSpPr>
                <a:spLocks noChangeArrowheads="1"/>
              </p:cNvSpPr>
              <p:nvPr/>
            </p:nvSpPr>
            <p:spPr bwMode="auto">
              <a:xfrm>
                <a:off x="4954" y="1303"/>
                <a:ext cx="80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49" name="Freeform 89"/>
              <p:cNvSpPr>
                <a:spLocks/>
              </p:cNvSpPr>
              <p:nvPr/>
            </p:nvSpPr>
            <p:spPr bwMode="auto">
              <a:xfrm>
                <a:off x="5030" y="1271"/>
                <a:ext cx="76" cy="76"/>
              </a:xfrm>
              <a:custGeom>
                <a:avLst/>
                <a:gdLst>
                  <a:gd name="T0" fmla="*/ 0 w 76"/>
                  <a:gd name="T1" fmla="*/ 76 h 76"/>
                  <a:gd name="T2" fmla="*/ 76 w 76"/>
                  <a:gd name="T3" fmla="*/ 39 h 76"/>
                  <a:gd name="T4" fmla="*/ 0 w 76"/>
                  <a:gd name="T5" fmla="*/ 0 h 76"/>
                  <a:gd name="T6" fmla="*/ 0 w 76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76"/>
                  <a:gd name="T14" fmla="*/ 76 w 76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76">
                    <a:moveTo>
                      <a:pt x="0" y="76"/>
                    </a:moveTo>
                    <a:lnTo>
                      <a:pt x="76" y="39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946" name="Rectangle 90"/>
            <p:cNvSpPr>
              <a:spLocks noChangeArrowheads="1"/>
            </p:cNvSpPr>
            <p:nvPr/>
          </p:nvSpPr>
          <p:spPr bwMode="auto">
            <a:xfrm>
              <a:off x="5101" y="1203"/>
              <a:ext cx="24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47" name="Rectangle 91"/>
            <p:cNvSpPr>
              <a:spLocks noChangeArrowheads="1"/>
            </p:cNvSpPr>
            <p:nvPr/>
          </p:nvSpPr>
          <p:spPr bwMode="auto">
            <a:xfrm>
              <a:off x="5175" y="1262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ru-RU" altLang="en-US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ru-RU" altLang="en-US" sz="2800">
                <a:latin typeface="Arial" charset="0"/>
              </a:endParaRPr>
            </a:p>
          </p:txBody>
        </p: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1116013" y="2994025"/>
            <a:ext cx="7583487" cy="1195388"/>
            <a:chOff x="768" y="1933"/>
            <a:chExt cx="4686" cy="753"/>
          </a:xfrm>
        </p:grpSpPr>
        <p:sp>
          <p:nvSpPr>
            <p:cNvPr id="30843" name="AutoShape 93"/>
            <p:cNvSpPr>
              <a:spLocks noChangeAspect="1" noChangeArrowheads="1" noTextEdit="1"/>
            </p:cNvSpPr>
            <p:nvPr/>
          </p:nvSpPr>
          <p:spPr bwMode="auto">
            <a:xfrm>
              <a:off x="768" y="1968"/>
              <a:ext cx="4686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844" name="Rectangle 94"/>
            <p:cNvSpPr>
              <a:spLocks noChangeArrowheads="1"/>
            </p:cNvSpPr>
            <p:nvPr/>
          </p:nvSpPr>
          <p:spPr bwMode="auto">
            <a:xfrm>
              <a:off x="785" y="1964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45" name="Rectangle 95"/>
            <p:cNvSpPr>
              <a:spLocks noChangeArrowheads="1"/>
            </p:cNvSpPr>
            <p:nvPr/>
          </p:nvSpPr>
          <p:spPr bwMode="auto">
            <a:xfrm>
              <a:off x="5205" y="2225"/>
              <a:ext cx="24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46" name="Rectangle 96"/>
            <p:cNvSpPr>
              <a:spLocks noChangeArrowheads="1"/>
            </p:cNvSpPr>
            <p:nvPr/>
          </p:nvSpPr>
          <p:spPr bwMode="auto">
            <a:xfrm>
              <a:off x="5286" y="2255"/>
              <a:ext cx="1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28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ru-RU" altLang="en-US" sz="3200">
                <a:latin typeface="Arial" charset="0"/>
              </a:endParaRPr>
            </a:p>
          </p:txBody>
        </p:sp>
        <p:sp>
          <p:nvSpPr>
            <p:cNvPr id="30847" name="Rectangle 97"/>
            <p:cNvSpPr>
              <a:spLocks noChangeArrowheads="1"/>
            </p:cNvSpPr>
            <p:nvPr/>
          </p:nvSpPr>
          <p:spPr bwMode="auto">
            <a:xfrm>
              <a:off x="5371" y="2255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48" name="Rectangle 98"/>
            <p:cNvSpPr>
              <a:spLocks noChangeArrowheads="1"/>
            </p:cNvSpPr>
            <p:nvPr/>
          </p:nvSpPr>
          <p:spPr bwMode="auto">
            <a:xfrm>
              <a:off x="3824" y="2225"/>
              <a:ext cx="24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49" name="Rectangle 99"/>
            <p:cNvSpPr>
              <a:spLocks noChangeArrowheads="1"/>
            </p:cNvSpPr>
            <p:nvPr/>
          </p:nvSpPr>
          <p:spPr bwMode="auto">
            <a:xfrm>
              <a:off x="3905" y="2255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50" name="Rectangle 100"/>
            <p:cNvSpPr>
              <a:spLocks noChangeArrowheads="1"/>
            </p:cNvSpPr>
            <p:nvPr/>
          </p:nvSpPr>
          <p:spPr bwMode="auto">
            <a:xfrm>
              <a:off x="3990" y="2255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51" name="Rectangle 101"/>
            <p:cNvSpPr>
              <a:spLocks noChangeArrowheads="1"/>
            </p:cNvSpPr>
            <p:nvPr/>
          </p:nvSpPr>
          <p:spPr bwMode="auto">
            <a:xfrm>
              <a:off x="911" y="1966"/>
              <a:ext cx="26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52" name="Rectangle 102"/>
            <p:cNvSpPr>
              <a:spLocks noChangeArrowheads="1"/>
            </p:cNvSpPr>
            <p:nvPr/>
          </p:nvSpPr>
          <p:spPr bwMode="auto">
            <a:xfrm>
              <a:off x="856" y="1979"/>
              <a:ext cx="1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w0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53" name="Rectangle 103"/>
            <p:cNvSpPr>
              <a:spLocks noChangeArrowheads="1"/>
            </p:cNvSpPr>
            <p:nvPr/>
          </p:nvSpPr>
          <p:spPr bwMode="auto">
            <a:xfrm>
              <a:off x="1081" y="1997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54" name="Rectangle 104"/>
            <p:cNvSpPr>
              <a:spLocks noChangeArrowheads="1"/>
            </p:cNvSpPr>
            <p:nvPr/>
          </p:nvSpPr>
          <p:spPr bwMode="auto">
            <a:xfrm>
              <a:off x="1856" y="1966"/>
              <a:ext cx="25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55" name="Rectangle 105"/>
            <p:cNvSpPr>
              <a:spLocks noChangeArrowheads="1"/>
            </p:cNvSpPr>
            <p:nvPr/>
          </p:nvSpPr>
          <p:spPr bwMode="auto">
            <a:xfrm>
              <a:off x="1883" y="1933"/>
              <a:ext cx="1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w1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56" name="Rectangle 106"/>
            <p:cNvSpPr>
              <a:spLocks noChangeArrowheads="1"/>
            </p:cNvSpPr>
            <p:nvPr/>
          </p:nvSpPr>
          <p:spPr bwMode="auto">
            <a:xfrm>
              <a:off x="2815" y="1983"/>
              <a:ext cx="25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57" name="Rectangle 107"/>
            <p:cNvSpPr>
              <a:spLocks noChangeArrowheads="1"/>
            </p:cNvSpPr>
            <p:nvPr/>
          </p:nvSpPr>
          <p:spPr bwMode="auto">
            <a:xfrm>
              <a:off x="2836" y="1979"/>
              <a:ext cx="1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w2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58" name="Freeform 108"/>
            <p:cNvSpPr>
              <a:spLocks/>
            </p:cNvSpPr>
            <p:nvPr/>
          </p:nvSpPr>
          <p:spPr bwMode="auto">
            <a:xfrm>
              <a:off x="776" y="2018"/>
              <a:ext cx="770" cy="653"/>
            </a:xfrm>
            <a:custGeom>
              <a:avLst/>
              <a:gdLst>
                <a:gd name="T0" fmla="*/ 21 w 770"/>
                <a:gd name="T1" fmla="*/ 224 h 653"/>
                <a:gd name="T2" fmla="*/ 51 w 770"/>
                <a:gd name="T3" fmla="*/ 172 h 653"/>
                <a:gd name="T4" fmla="*/ 72 w 770"/>
                <a:gd name="T5" fmla="*/ 161 h 653"/>
                <a:gd name="T6" fmla="*/ 111 w 770"/>
                <a:gd name="T7" fmla="*/ 141 h 653"/>
                <a:gd name="T8" fmla="*/ 216 w 770"/>
                <a:gd name="T9" fmla="*/ 134 h 653"/>
                <a:gd name="T10" fmla="*/ 264 w 770"/>
                <a:gd name="T11" fmla="*/ 109 h 653"/>
                <a:gd name="T12" fmla="*/ 298 w 770"/>
                <a:gd name="T13" fmla="*/ 65 h 653"/>
                <a:gd name="T14" fmla="*/ 327 w 770"/>
                <a:gd name="T15" fmla="*/ 29 h 653"/>
                <a:gd name="T16" fmla="*/ 346 w 770"/>
                <a:gd name="T17" fmla="*/ 23 h 653"/>
                <a:gd name="T18" fmla="*/ 359 w 770"/>
                <a:gd name="T19" fmla="*/ 15 h 653"/>
                <a:gd name="T20" fmla="*/ 375 w 770"/>
                <a:gd name="T21" fmla="*/ 7 h 653"/>
                <a:gd name="T22" fmla="*/ 459 w 770"/>
                <a:gd name="T23" fmla="*/ 2 h 653"/>
                <a:gd name="T24" fmla="*/ 539 w 770"/>
                <a:gd name="T25" fmla="*/ 7 h 653"/>
                <a:gd name="T26" fmla="*/ 554 w 770"/>
                <a:gd name="T27" fmla="*/ 11 h 653"/>
                <a:gd name="T28" fmla="*/ 579 w 770"/>
                <a:gd name="T29" fmla="*/ 29 h 653"/>
                <a:gd name="T30" fmla="*/ 589 w 770"/>
                <a:gd name="T31" fmla="*/ 42 h 653"/>
                <a:gd name="T32" fmla="*/ 587 w 770"/>
                <a:gd name="T33" fmla="*/ 61 h 653"/>
                <a:gd name="T34" fmla="*/ 589 w 770"/>
                <a:gd name="T35" fmla="*/ 97 h 653"/>
                <a:gd name="T36" fmla="*/ 602 w 770"/>
                <a:gd name="T37" fmla="*/ 132 h 653"/>
                <a:gd name="T38" fmla="*/ 648 w 770"/>
                <a:gd name="T39" fmla="*/ 170 h 653"/>
                <a:gd name="T40" fmla="*/ 692 w 770"/>
                <a:gd name="T41" fmla="*/ 208 h 653"/>
                <a:gd name="T42" fmla="*/ 732 w 770"/>
                <a:gd name="T43" fmla="*/ 245 h 653"/>
                <a:gd name="T44" fmla="*/ 770 w 770"/>
                <a:gd name="T45" fmla="*/ 310 h 653"/>
                <a:gd name="T46" fmla="*/ 761 w 770"/>
                <a:gd name="T47" fmla="*/ 343 h 653"/>
                <a:gd name="T48" fmla="*/ 746 w 770"/>
                <a:gd name="T49" fmla="*/ 367 h 653"/>
                <a:gd name="T50" fmla="*/ 725 w 770"/>
                <a:gd name="T51" fmla="*/ 400 h 653"/>
                <a:gd name="T52" fmla="*/ 694 w 770"/>
                <a:gd name="T53" fmla="*/ 450 h 653"/>
                <a:gd name="T54" fmla="*/ 663 w 770"/>
                <a:gd name="T55" fmla="*/ 540 h 653"/>
                <a:gd name="T56" fmla="*/ 648 w 770"/>
                <a:gd name="T57" fmla="*/ 607 h 653"/>
                <a:gd name="T58" fmla="*/ 635 w 770"/>
                <a:gd name="T59" fmla="*/ 630 h 653"/>
                <a:gd name="T60" fmla="*/ 541 w 770"/>
                <a:gd name="T61" fmla="*/ 634 h 653"/>
                <a:gd name="T62" fmla="*/ 518 w 770"/>
                <a:gd name="T63" fmla="*/ 641 h 653"/>
                <a:gd name="T64" fmla="*/ 464 w 770"/>
                <a:gd name="T65" fmla="*/ 653 h 653"/>
                <a:gd name="T66" fmla="*/ 350 w 770"/>
                <a:gd name="T67" fmla="*/ 637 h 653"/>
                <a:gd name="T68" fmla="*/ 310 w 770"/>
                <a:gd name="T69" fmla="*/ 622 h 653"/>
                <a:gd name="T70" fmla="*/ 244 w 770"/>
                <a:gd name="T71" fmla="*/ 584 h 653"/>
                <a:gd name="T72" fmla="*/ 220 w 770"/>
                <a:gd name="T73" fmla="*/ 557 h 653"/>
                <a:gd name="T74" fmla="*/ 202 w 770"/>
                <a:gd name="T75" fmla="*/ 522 h 653"/>
                <a:gd name="T76" fmla="*/ 178 w 770"/>
                <a:gd name="T77" fmla="*/ 494 h 653"/>
                <a:gd name="T78" fmla="*/ 141 w 770"/>
                <a:gd name="T79" fmla="*/ 471 h 653"/>
                <a:gd name="T80" fmla="*/ 114 w 770"/>
                <a:gd name="T81" fmla="*/ 459 h 653"/>
                <a:gd name="T82" fmla="*/ 72 w 770"/>
                <a:gd name="T83" fmla="*/ 440 h 653"/>
                <a:gd name="T84" fmla="*/ 38 w 770"/>
                <a:gd name="T85" fmla="*/ 417 h 653"/>
                <a:gd name="T86" fmla="*/ 19 w 770"/>
                <a:gd name="T87" fmla="*/ 371 h 653"/>
                <a:gd name="T88" fmla="*/ 19 w 770"/>
                <a:gd name="T89" fmla="*/ 343 h 653"/>
                <a:gd name="T90" fmla="*/ 13 w 770"/>
                <a:gd name="T91" fmla="*/ 302 h 65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70"/>
                <a:gd name="T139" fmla="*/ 0 h 653"/>
                <a:gd name="T140" fmla="*/ 770 w 770"/>
                <a:gd name="T141" fmla="*/ 653 h 65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70" h="653">
                  <a:moveTo>
                    <a:pt x="0" y="287"/>
                  </a:moveTo>
                  <a:lnTo>
                    <a:pt x="13" y="245"/>
                  </a:lnTo>
                  <a:lnTo>
                    <a:pt x="21" y="224"/>
                  </a:lnTo>
                  <a:lnTo>
                    <a:pt x="32" y="203"/>
                  </a:lnTo>
                  <a:lnTo>
                    <a:pt x="44" y="182"/>
                  </a:lnTo>
                  <a:lnTo>
                    <a:pt x="51" y="172"/>
                  </a:lnTo>
                  <a:lnTo>
                    <a:pt x="61" y="164"/>
                  </a:lnTo>
                  <a:lnTo>
                    <a:pt x="67" y="163"/>
                  </a:lnTo>
                  <a:lnTo>
                    <a:pt x="72" y="161"/>
                  </a:lnTo>
                  <a:lnTo>
                    <a:pt x="86" y="153"/>
                  </a:lnTo>
                  <a:lnTo>
                    <a:pt x="97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0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48" y="118"/>
                  </a:lnTo>
                  <a:lnTo>
                    <a:pt x="264" y="109"/>
                  </a:lnTo>
                  <a:lnTo>
                    <a:pt x="277" y="96"/>
                  </a:lnTo>
                  <a:lnTo>
                    <a:pt x="288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1" y="34"/>
                  </a:lnTo>
                  <a:lnTo>
                    <a:pt x="327" y="29"/>
                  </a:lnTo>
                  <a:lnTo>
                    <a:pt x="332" y="27"/>
                  </a:lnTo>
                  <a:lnTo>
                    <a:pt x="338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0" y="21"/>
                  </a:lnTo>
                  <a:lnTo>
                    <a:pt x="359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88" y="4"/>
                  </a:lnTo>
                  <a:lnTo>
                    <a:pt x="403" y="0"/>
                  </a:lnTo>
                  <a:lnTo>
                    <a:pt x="459" y="2"/>
                  </a:lnTo>
                  <a:lnTo>
                    <a:pt x="512" y="4"/>
                  </a:lnTo>
                  <a:lnTo>
                    <a:pt x="526" y="6"/>
                  </a:lnTo>
                  <a:lnTo>
                    <a:pt x="539" y="7"/>
                  </a:lnTo>
                  <a:lnTo>
                    <a:pt x="550" y="11"/>
                  </a:lnTo>
                  <a:lnTo>
                    <a:pt x="552" y="11"/>
                  </a:lnTo>
                  <a:lnTo>
                    <a:pt x="554" y="11"/>
                  </a:lnTo>
                  <a:lnTo>
                    <a:pt x="564" y="19"/>
                  </a:lnTo>
                  <a:lnTo>
                    <a:pt x="573" y="25"/>
                  </a:lnTo>
                  <a:lnTo>
                    <a:pt x="579" y="29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4" y="124"/>
                  </a:lnTo>
                  <a:lnTo>
                    <a:pt x="602" y="132"/>
                  </a:lnTo>
                  <a:lnTo>
                    <a:pt x="612" y="138"/>
                  </a:lnTo>
                  <a:lnTo>
                    <a:pt x="619" y="141"/>
                  </a:lnTo>
                  <a:lnTo>
                    <a:pt x="648" y="170"/>
                  </a:lnTo>
                  <a:lnTo>
                    <a:pt x="663" y="184"/>
                  </a:lnTo>
                  <a:lnTo>
                    <a:pt x="681" y="195"/>
                  </a:lnTo>
                  <a:lnTo>
                    <a:pt x="692" y="208"/>
                  </a:lnTo>
                  <a:lnTo>
                    <a:pt x="707" y="220"/>
                  </a:lnTo>
                  <a:lnTo>
                    <a:pt x="721" y="231"/>
                  </a:lnTo>
                  <a:lnTo>
                    <a:pt x="732" y="245"/>
                  </a:lnTo>
                  <a:lnTo>
                    <a:pt x="753" y="277"/>
                  </a:lnTo>
                  <a:lnTo>
                    <a:pt x="763" y="293"/>
                  </a:lnTo>
                  <a:lnTo>
                    <a:pt x="770" y="310"/>
                  </a:lnTo>
                  <a:lnTo>
                    <a:pt x="769" y="321"/>
                  </a:lnTo>
                  <a:lnTo>
                    <a:pt x="767" y="333"/>
                  </a:lnTo>
                  <a:lnTo>
                    <a:pt x="761" y="343"/>
                  </a:lnTo>
                  <a:lnTo>
                    <a:pt x="753" y="348"/>
                  </a:lnTo>
                  <a:lnTo>
                    <a:pt x="749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2" y="383"/>
                  </a:lnTo>
                  <a:lnTo>
                    <a:pt x="725" y="400"/>
                  </a:lnTo>
                  <a:lnTo>
                    <a:pt x="717" y="415"/>
                  </a:lnTo>
                  <a:lnTo>
                    <a:pt x="705" y="432"/>
                  </a:lnTo>
                  <a:lnTo>
                    <a:pt x="694" y="450"/>
                  </a:lnTo>
                  <a:lnTo>
                    <a:pt x="682" y="467"/>
                  </a:lnTo>
                  <a:lnTo>
                    <a:pt x="671" y="484"/>
                  </a:lnTo>
                  <a:lnTo>
                    <a:pt x="663" y="540"/>
                  </a:lnTo>
                  <a:lnTo>
                    <a:pt x="658" y="568"/>
                  </a:lnTo>
                  <a:lnTo>
                    <a:pt x="652" y="595"/>
                  </a:lnTo>
                  <a:lnTo>
                    <a:pt x="648" y="607"/>
                  </a:lnTo>
                  <a:lnTo>
                    <a:pt x="644" y="618"/>
                  </a:lnTo>
                  <a:lnTo>
                    <a:pt x="640" y="624"/>
                  </a:lnTo>
                  <a:lnTo>
                    <a:pt x="635" y="630"/>
                  </a:lnTo>
                  <a:lnTo>
                    <a:pt x="612" y="632"/>
                  </a:lnTo>
                  <a:lnTo>
                    <a:pt x="589" y="632"/>
                  </a:lnTo>
                  <a:lnTo>
                    <a:pt x="541" y="634"/>
                  </a:lnTo>
                  <a:lnTo>
                    <a:pt x="533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08" y="645"/>
                  </a:lnTo>
                  <a:lnTo>
                    <a:pt x="487" y="649"/>
                  </a:lnTo>
                  <a:lnTo>
                    <a:pt x="464" y="653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0" y="637"/>
                  </a:lnTo>
                  <a:lnTo>
                    <a:pt x="329" y="634"/>
                  </a:lnTo>
                  <a:lnTo>
                    <a:pt x="319" y="628"/>
                  </a:lnTo>
                  <a:lnTo>
                    <a:pt x="310" y="622"/>
                  </a:lnTo>
                  <a:lnTo>
                    <a:pt x="275" y="605"/>
                  </a:lnTo>
                  <a:lnTo>
                    <a:pt x="258" y="595"/>
                  </a:lnTo>
                  <a:lnTo>
                    <a:pt x="244" y="584"/>
                  </a:lnTo>
                  <a:lnTo>
                    <a:pt x="235" y="574"/>
                  </a:lnTo>
                  <a:lnTo>
                    <a:pt x="227" y="567"/>
                  </a:lnTo>
                  <a:lnTo>
                    <a:pt x="220" y="557"/>
                  </a:lnTo>
                  <a:lnTo>
                    <a:pt x="210" y="549"/>
                  </a:lnTo>
                  <a:lnTo>
                    <a:pt x="206" y="532"/>
                  </a:lnTo>
                  <a:lnTo>
                    <a:pt x="202" y="522"/>
                  </a:lnTo>
                  <a:lnTo>
                    <a:pt x="199" y="515"/>
                  </a:lnTo>
                  <a:lnTo>
                    <a:pt x="189" y="503"/>
                  </a:lnTo>
                  <a:lnTo>
                    <a:pt x="178" y="494"/>
                  </a:lnTo>
                  <a:lnTo>
                    <a:pt x="164" y="484"/>
                  </a:lnTo>
                  <a:lnTo>
                    <a:pt x="149" y="477"/>
                  </a:lnTo>
                  <a:lnTo>
                    <a:pt x="141" y="471"/>
                  </a:lnTo>
                  <a:lnTo>
                    <a:pt x="134" y="465"/>
                  </a:lnTo>
                  <a:lnTo>
                    <a:pt x="124" y="461"/>
                  </a:lnTo>
                  <a:lnTo>
                    <a:pt x="114" y="459"/>
                  </a:lnTo>
                  <a:lnTo>
                    <a:pt x="105" y="457"/>
                  </a:lnTo>
                  <a:lnTo>
                    <a:pt x="97" y="454"/>
                  </a:lnTo>
                  <a:lnTo>
                    <a:pt x="72" y="440"/>
                  </a:lnTo>
                  <a:lnTo>
                    <a:pt x="61" y="434"/>
                  </a:lnTo>
                  <a:lnTo>
                    <a:pt x="47" y="431"/>
                  </a:lnTo>
                  <a:lnTo>
                    <a:pt x="38" y="417"/>
                  </a:lnTo>
                  <a:lnTo>
                    <a:pt x="30" y="402"/>
                  </a:lnTo>
                  <a:lnTo>
                    <a:pt x="25" y="388"/>
                  </a:lnTo>
                  <a:lnTo>
                    <a:pt x="19" y="371"/>
                  </a:lnTo>
                  <a:lnTo>
                    <a:pt x="19" y="364"/>
                  </a:lnTo>
                  <a:lnTo>
                    <a:pt x="19" y="354"/>
                  </a:lnTo>
                  <a:lnTo>
                    <a:pt x="19" y="343"/>
                  </a:lnTo>
                  <a:lnTo>
                    <a:pt x="19" y="329"/>
                  </a:lnTo>
                  <a:lnTo>
                    <a:pt x="15" y="316"/>
                  </a:lnTo>
                  <a:lnTo>
                    <a:pt x="13" y="302"/>
                  </a:lnTo>
                  <a:lnTo>
                    <a:pt x="7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859" name="Rectangle 109"/>
            <p:cNvSpPr>
              <a:spLocks noChangeArrowheads="1"/>
            </p:cNvSpPr>
            <p:nvPr/>
          </p:nvSpPr>
          <p:spPr bwMode="auto">
            <a:xfrm>
              <a:off x="929" y="2069"/>
              <a:ext cx="67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60" name="Rectangle 110"/>
            <p:cNvSpPr>
              <a:spLocks noChangeArrowheads="1"/>
            </p:cNvSpPr>
            <p:nvPr/>
          </p:nvSpPr>
          <p:spPr bwMode="auto">
            <a:xfrm>
              <a:off x="1005" y="2098"/>
              <a:ext cx="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1" name="Rectangle 111"/>
            <p:cNvSpPr>
              <a:spLocks noChangeArrowheads="1"/>
            </p:cNvSpPr>
            <p:nvPr/>
          </p:nvSpPr>
          <p:spPr bwMode="auto">
            <a:xfrm>
              <a:off x="1079" y="209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2" name="Rectangle 112"/>
            <p:cNvSpPr>
              <a:spLocks noChangeArrowheads="1"/>
            </p:cNvSpPr>
            <p:nvPr/>
          </p:nvSpPr>
          <p:spPr bwMode="auto">
            <a:xfrm>
              <a:off x="1121" y="2098"/>
              <a:ext cx="2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3" name="Rectangle 113"/>
            <p:cNvSpPr>
              <a:spLocks noChangeArrowheads="1"/>
            </p:cNvSpPr>
            <p:nvPr/>
          </p:nvSpPr>
          <p:spPr bwMode="auto">
            <a:xfrm>
              <a:off x="1330" y="209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4" name="Rectangle 114"/>
            <p:cNvSpPr>
              <a:spLocks noChangeArrowheads="1"/>
            </p:cNvSpPr>
            <p:nvPr/>
          </p:nvSpPr>
          <p:spPr bwMode="auto">
            <a:xfrm>
              <a:off x="999" y="2209"/>
              <a:ext cx="1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5" name="Rectangle 115"/>
            <p:cNvSpPr>
              <a:spLocks noChangeArrowheads="1"/>
            </p:cNvSpPr>
            <p:nvPr/>
          </p:nvSpPr>
          <p:spPr bwMode="auto">
            <a:xfrm>
              <a:off x="1103" y="2209"/>
              <a:ext cx="9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latin typeface="Arial" charset="0"/>
                  <a:sym typeface="Symbol" pitchFamily="18" charset="2"/>
                </a:rPr>
                <a:t> </a:t>
              </a:r>
              <a:r>
                <a:rPr lang="ru-RU" altLang="en-US" sz="1000">
                  <a:latin typeface="Arial" charset="0"/>
                  <a:sym typeface="Symbol" pitchFamily="18" charset="2"/>
                </a:rPr>
                <a:t></a:t>
              </a:r>
            </a:p>
          </p:txBody>
        </p:sp>
        <p:sp>
          <p:nvSpPr>
            <p:cNvPr id="30866" name="Rectangle 116"/>
            <p:cNvSpPr>
              <a:spLocks noChangeArrowheads="1"/>
            </p:cNvSpPr>
            <p:nvPr/>
          </p:nvSpPr>
          <p:spPr bwMode="auto">
            <a:xfrm>
              <a:off x="1198" y="2209"/>
              <a:ext cx="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r),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7" name="Rectangle 117"/>
            <p:cNvSpPr>
              <a:spLocks noChangeArrowheads="1"/>
            </p:cNvSpPr>
            <p:nvPr/>
          </p:nvSpPr>
          <p:spPr bwMode="auto">
            <a:xfrm>
              <a:off x="1311" y="220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8" name="Rectangle 118"/>
            <p:cNvSpPr>
              <a:spLocks noChangeArrowheads="1"/>
            </p:cNvSpPr>
            <p:nvPr/>
          </p:nvSpPr>
          <p:spPr bwMode="auto">
            <a:xfrm>
              <a:off x="1000" y="2320"/>
              <a:ext cx="3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(r&amp;~q)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69" name="Rectangle 119"/>
            <p:cNvSpPr>
              <a:spLocks noChangeArrowheads="1"/>
            </p:cNvSpPr>
            <p:nvPr/>
          </p:nvSpPr>
          <p:spPr bwMode="auto">
            <a:xfrm>
              <a:off x="1326" y="232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grpSp>
          <p:nvGrpSpPr>
            <p:cNvPr id="13" name="Group 120"/>
            <p:cNvGrpSpPr>
              <a:grpSpLocks/>
            </p:cNvGrpSpPr>
            <p:nvPr/>
          </p:nvGrpSpPr>
          <p:grpSpPr bwMode="auto">
            <a:xfrm>
              <a:off x="1940" y="2359"/>
              <a:ext cx="205" cy="109"/>
              <a:chOff x="1940" y="2359"/>
              <a:chExt cx="205" cy="109"/>
            </a:xfrm>
          </p:grpSpPr>
          <p:sp>
            <p:nvSpPr>
              <p:cNvPr id="30924" name="Line 121"/>
              <p:cNvSpPr>
                <a:spLocks noChangeShapeType="1"/>
              </p:cNvSpPr>
              <p:nvPr/>
            </p:nvSpPr>
            <p:spPr bwMode="auto">
              <a:xfrm>
                <a:off x="1940" y="2420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25" name="Line 122"/>
              <p:cNvSpPr>
                <a:spLocks noChangeShapeType="1"/>
              </p:cNvSpPr>
              <p:nvPr/>
            </p:nvSpPr>
            <p:spPr bwMode="auto">
              <a:xfrm>
                <a:off x="1940" y="2405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26" name="Freeform 123"/>
              <p:cNvSpPr>
                <a:spLocks/>
              </p:cNvSpPr>
              <p:nvPr/>
            </p:nvSpPr>
            <p:spPr bwMode="auto">
              <a:xfrm>
                <a:off x="2038" y="2359"/>
                <a:ext cx="107" cy="109"/>
              </a:xfrm>
              <a:custGeom>
                <a:avLst/>
                <a:gdLst>
                  <a:gd name="T0" fmla="*/ 0 w 107"/>
                  <a:gd name="T1" fmla="*/ 109 h 109"/>
                  <a:gd name="T2" fmla="*/ 107 w 107"/>
                  <a:gd name="T3" fmla="*/ 53 h 109"/>
                  <a:gd name="T4" fmla="*/ 0 w 107"/>
                  <a:gd name="T5" fmla="*/ 0 h 109"/>
                  <a:gd name="T6" fmla="*/ 0 w 107"/>
                  <a:gd name="T7" fmla="*/ 109 h 10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09"/>
                  <a:gd name="T14" fmla="*/ 107 w 107"/>
                  <a:gd name="T15" fmla="*/ 109 h 10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09">
                    <a:moveTo>
                      <a:pt x="0" y="109"/>
                    </a:moveTo>
                    <a:lnTo>
                      <a:pt x="107" y="53"/>
                    </a:lnTo>
                    <a:lnTo>
                      <a:pt x="0" y="0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1564" y="2288"/>
              <a:ext cx="153" cy="78"/>
              <a:chOff x="1564" y="2288"/>
              <a:chExt cx="153" cy="78"/>
            </a:xfrm>
          </p:grpSpPr>
          <p:sp>
            <p:nvSpPr>
              <p:cNvPr id="30922" name="Rectangle 125"/>
              <p:cNvSpPr>
                <a:spLocks noChangeArrowheads="1"/>
              </p:cNvSpPr>
              <p:nvPr/>
            </p:nvSpPr>
            <p:spPr bwMode="auto">
              <a:xfrm>
                <a:off x="1564" y="2320"/>
                <a:ext cx="8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23" name="Freeform 126"/>
              <p:cNvSpPr>
                <a:spLocks/>
              </p:cNvSpPr>
              <p:nvPr/>
            </p:nvSpPr>
            <p:spPr bwMode="auto">
              <a:xfrm>
                <a:off x="1640" y="2288"/>
                <a:ext cx="77" cy="78"/>
              </a:xfrm>
              <a:custGeom>
                <a:avLst/>
                <a:gdLst>
                  <a:gd name="T0" fmla="*/ 0 w 77"/>
                  <a:gd name="T1" fmla="*/ 78 h 78"/>
                  <a:gd name="T2" fmla="*/ 77 w 77"/>
                  <a:gd name="T3" fmla="*/ 40 h 78"/>
                  <a:gd name="T4" fmla="*/ 0 w 77"/>
                  <a:gd name="T5" fmla="*/ 0 h 78"/>
                  <a:gd name="T6" fmla="*/ 0 w 77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78"/>
                  <a:gd name="T14" fmla="*/ 77 w 77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78">
                    <a:moveTo>
                      <a:pt x="0" y="78"/>
                    </a:moveTo>
                    <a:lnTo>
                      <a:pt x="77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872" name="Freeform 127"/>
            <p:cNvSpPr>
              <a:spLocks/>
            </p:cNvSpPr>
            <p:nvPr/>
          </p:nvSpPr>
          <p:spPr bwMode="auto">
            <a:xfrm>
              <a:off x="1751" y="2018"/>
              <a:ext cx="771" cy="653"/>
            </a:xfrm>
            <a:custGeom>
              <a:avLst/>
              <a:gdLst>
                <a:gd name="T0" fmla="*/ 23 w 771"/>
                <a:gd name="T1" fmla="*/ 224 h 653"/>
                <a:gd name="T2" fmla="*/ 52 w 771"/>
                <a:gd name="T3" fmla="*/ 172 h 653"/>
                <a:gd name="T4" fmla="*/ 75 w 771"/>
                <a:gd name="T5" fmla="*/ 161 h 653"/>
                <a:gd name="T6" fmla="*/ 126 w 771"/>
                <a:gd name="T7" fmla="*/ 138 h 653"/>
                <a:gd name="T8" fmla="*/ 233 w 771"/>
                <a:gd name="T9" fmla="*/ 128 h 653"/>
                <a:gd name="T10" fmla="*/ 277 w 771"/>
                <a:gd name="T11" fmla="*/ 96 h 653"/>
                <a:gd name="T12" fmla="*/ 310 w 771"/>
                <a:gd name="T13" fmla="*/ 50 h 653"/>
                <a:gd name="T14" fmla="*/ 335 w 771"/>
                <a:gd name="T15" fmla="*/ 27 h 653"/>
                <a:gd name="T16" fmla="*/ 348 w 771"/>
                <a:gd name="T17" fmla="*/ 23 h 653"/>
                <a:gd name="T18" fmla="*/ 369 w 771"/>
                <a:gd name="T19" fmla="*/ 11 h 653"/>
                <a:gd name="T20" fmla="*/ 390 w 771"/>
                <a:gd name="T21" fmla="*/ 4 h 653"/>
                <a:gd name="T22" fmla="*/ 515 w 771"/>
                <a:gd name="T23" fmla="*/ 4 h 653"/>
                <a:gd name="T24" fmla="*/ 551 w 771"/>
                <a:gd name="T25" fmla="*/ 11 h 653"/>
                <a:gd name="T26" fmla="*/ 564 w 771"/>
                <a:gd name="T27" fmla="*/ 19 h 653"/>
                <a:gd name="T28" fmla="*/ 583 w 771"/>
                <a:gd name="T29" fmla="*/ 32 h 653"/>
                <a:gd name="T30" fmla="*/ 589 w 771"/>
                <a:gd name="T31" fmla="*/ 50 h 653"/>
                <a:gd name="T32" fmla="*/ 587 w 771"/>
                <a:gd name="T33" fmla="*/ 71 h 653"/>
                <a:gd name="T34" fmla="*/ 591 w 771"/>
                <a:gd name="T35" fmla="*/ 115 h 653"/>
                <a:gd name="T36" fmla="*/ 612 w 771"/>
                <a:gd name="T37" fmla="*/ 138 h 653"/>
                <a:gd name="T38" fmla="*/ 666 w 771"/>
                <a:gd name="T39" fmla="*/ 184 h 653"/>
                <a:gd name="T40" fmla="*/ 710 w 771"/>
                <a:gd name="T41" fmla="*/ 220 h 653"/>
                <a:gd name="T42" fmla="*/ 744 w 771"/>
                <a:gd name="T43" fmla="*/ 262 h 653"/>
                <a:gd name="T44" fmla="*/ 771 w 771"/>
                <a:gd name="T45" fmla="*/ 310 h 653"/>
                <a:gd name="T46" fmla="*/ 765 w 771"/>
                <a:gd name="T47" fmla="*/ 339 h 653"/>
                <a:gd name="T48" fmla="*/ 756 w 771"/>
                <a:gd name="T49" fmla="*/ 348 h 653"/>
                <a:gd name="T50" fmla="*/ 740 w 771"/>
                <a:gd name="T51" fmla="*/ 375 h 653"/>
                <a:gd name="T52" fmla="*/ 719 w 771"/>
                <a:gd name="T53" fmla="*/ 415 h 653"/>
                <a:gd name="T54" fmla="*/ 685 w 771"/>
                <a:gd name="T55" fmla="*/ 467 h 653"/>
                <a:gd name="T56" fmla="*/ 660 w 771"/>
                <a:gd name="T57" fmla="*/ 568 h 653"/>
                <a:gd name="T58" fmla="*/ 645 w 771"/>
                <a:gd name="T59" fmla="*/ 618 h 653"/>
                <a:gd name="T60" fmla="*/ 614 w 771"/>
                <a:gd name="T61" fmla="*/ 632 h 653"/>
                <a:gd name="T62" fmla="*/ 536 w 771"/>
                <a:gd name="T63" fmla="*/ 635 h 653"/>
                <a:gd name="T64" fmla="*/ 511 w 771"/>
                <a:gd name="T65" fmla="*/ 645 h 653"/>
                <a:gd name="T66" fmla="*/ 419 w 771"/>
                <a:gd name="T67" fmla="*/ 647 h 653"/>
                <a:gd name="T68" fmla="*/ 331 w 771"/>
                <a:gd name="T69" fmla="*/ 634 h 653"/>
                <a:gd name="T70" fmla="*/ 276 w 771"/>
                <a:gd name="T71" fmla="*/ 605 h 653"/>
                <a:gd name="T72" fmla="*/ 212 w 771"/>
                <a:gd name="T73" fmla="*/ 549 h 653"/>
                <a:gd name="T74" fmla="*/ 201 w 771"/>
                <a:gd name="T75" fmla="*/ 515 h 653"/>
                <a:gd name="T76" fmla="*/ 167 w 771"/>
                <a:gd name="T77" fmla="*/ 484 h 653"/>
                <a:gd name="T78" fmla="*/ 136 w 771"/>
                <a:gd name="T79" fmla="*/ 465 h 653"/>
                <a:gd name="T80" fmla="*/ 107 w 771"/>
                <a:gd name="T81" fmla="*/ 457 h 653"/>
                <a:gd name="T82" fmla="*/ 63 w 771"/>
                <a:gd name="T83" fmla="*/ 434 h 653"/>
                <a:gd name="T84" fmla="*/ 33 w 771"/>
                <a:gd name="T85" fmla="*/ 402 h 653"/>
                <a:gd name="T86" fmla="*/ 21 w 771"/>
                <a:gd name="T87" fmla="*/ 364 h 653"/>
                <a:gd name="T88" fmla="*/ 19 w 771"/>
                <a:gd name="T89" fmla="*/ 329 h 653"/>
                <a:gd name="T90" fmla="*/ 8 w 771"/>
                <a:gd name="T91" fmla="*/ 293 h 65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71"/>
                <a:gd name="T139" fmla="*/ 0 h 653"/>
                <a:gd name="T140" fmla="*/ 771 w 771"/>
                <a:gd name="T141" fmla="*/ 653 h 65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71" h="653">
                  <a:moveTo>
                    <a:pt x="0" y="287"/>
                  </a:moveTo>
                  <a:lnTo>
                    <a:pt x="13" y="245"/>
                  </a:lnTo>
                  <a:lnTo>
                    <a:pt x="23" y="224"/>
                  </a:lnTo>
                  <a:lnTo>
                    <a:pt x="33" y="203"/>
                  </a:lnTo>
                  <a:lnTo>
                    <a:pt x="44" y="182"/>
                  </a:lnTo>
                  <a:lnTo>
                    <a:pt x="52" y="172"/>
                  </a:lnTo>
                  <a:lnTo>
                    <a:pt x="61" y="164"/>
                  </a:lnTo>
                  <a:lnTo>
                    <a:pt x="69" y="163"/>
                  </a:lnTo>
                  <a:lnTo>
                    <a:pt x="75" y="161"/>
                  </a:lnTo>
                  <a:lnTo>
                    <a:pt x="100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2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51" y="118"/>
                  </a:lnTo>
                  <a:lnTo>
                    <a:pt x="266" y="109"/>
                  </a:lnTo>
                  <a:lnTo>
                    <a:pt x="277" y="96"/>
                  </a:lnTo>
                  <a:lnTo>
                    <a:pt x="289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3" y="34"/>
                  </a:lnTo>
                  <a:lnTo>
                    <a:pt x="329" y="29"/>
                  </a:lnTo>
                  <a:lnTo>
                    <a:pt x="335" y="27"/>
                  </a:lnTo>
                  <a:lnTo>
                    <a:pt x="339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2" y="21"/>
                  </a:lnTo>
                  <a:lnTo>
                    <a:pt x="362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90" y="4"/>
                  </a:lnTo>
                  <a:lnTo>
                    <a:pt x="404" y="0"/>
                  </a:lnTo>
                  <a:lnTo>
                    <a:pt x="459" y="2"/>
                  </a:lnTo>
                  <a:lnTo>
                    <a:pt x="515" y="4"/>
                  </a:lnTo>
                  <a:lnTo>
                    <a:pt x="526" y="6"/>
                  </a:lnTo>
                  <a:lnTo>
                    <a:pt x="539" y="7"/>
                  </a:lnTo>
                  <a:lnTo>
                    <a:pt x="551" y="11"/>
                  </a:lnTo>
                  <a:lnTo>
                    <a:pt x="553" y="11"/>
                  </a:lnTo>
                  <a:lnTo>
                    <a:pt x="555" y="11"/>
                  </a:lnTo>
                  <a:lnTo>
                    <a:pt x="564" y="19"/>
                  </a:lnTo>
                  <a:lnTo>
                    <a:pt x="574" y="25"/>
                  </a:lnTo>
                  <a:lnTo>
                    <a:pt x="580" y="29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7" y="124"/>
                  </a:lnTo>
                  <a:lnTo>
                    <a:pt x="605" y="132"/>
                  </a:lnTo>
                  <a:lnTo>
                    <a:pt x="612" y="138"/>
                  </a:lnTo>
                  <a:lnTo>
                    <a:pt x="620" y="141"/>
                  </a:lnTo>
                  <a:lnTo>
                    <a:pt x="650" y="170"/>
                  </a:lnTo>
                  <a:lnTo>
                    <a:pt x="666" y="184"/>
                  </a:lnTo>
                  <a:lnTo>
                    <a:pt x="681" y="195"/>
                  </a:lnTo>
                  <a:lnTo>
                    <a:pt x="694" y="208"/>
                  </a:lnTo>
                  <a:lnTo>
                    <a:pt x="710" y="220"/>
                  </a:lnTo>
                  <a:lnTo>
                    <a:pt x="723" y="231"/>
                  </a:lnTo>
                  <a:lnTo>
                    <a:pt x="735" y="245"/>
                  </a:lnTo>
                  <a:lnTo>
                    <a:pt x="744" y="262"/>
                  </a:lnTo>
                  <a:lnTo>
                    <a:pt x="754" y="277"/>
                  </a:lnTo>
                  <a:lnTo>
                    <a:pt x="763" y="293"/>
                  </a:lnTo>
                  <a:lnTo>
                    <a:pt x="771" y="310"/>
                  </a:lnTo>
                  <a:lnTo>
                    <a:pt x="771" y="321"/>
                  </a:lnTo>
                  <a:lnTo>
                    <a:pt x="767" y="333"/>
                  </a:lnTo>
                  <a:lnTo>
                    <a:pt x="765" y="339"/>
                  </a:lnTo>
                  <a:lnTo>
                    <a:pt x="761" y="343"/>
                  </a:lnTo>
                  <a:lnTo>
                    <a:pt x="758" y="346"/>
                  </a:lnTo>
                  <a:lnTo>
                    <a:pt x="756" y="348"/>
                  </a:lnTo>
                  <a:lnTo>
                    <a:pt x="752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5" y="383"/>
                  </a:lnTo>
                  <a:lnTo>
                    <a:pt x="727" y="400"/>
                  </a:lnTo>
                  <a:lnTo>
                    <a:pt x="719" y="415"/>
                  </a:lnTo>
                  <a:lnTo>
                    <a:pt x="708" y="432"/>
                  </a:lnTo>
                  <a:lnTo>
                    <a:pt x="696" y="450"/>
                  </a:lnTo>
                  <a:lnTo>
                    <a:pt x="685" y="467"/>
                  </a:lnTo>
                  <a:lnTo>
                    <a:pt x="673" y="484"/>
                  </a:lnTo>
                  <a:lnTo>
                    <a:pt x="666" y="540"/>
                  </a:lnTo>
                  <a:lnTo>
                    <a:pt x="660" y="568"/>
                  </a:lnTo>
                  <a:lnTo>
                    <a:pt x="652" y="595"/>
                  </a:lnTo>
                  <a:lnTo>
                    <a:pt x="648" y="607"/>
                  </a:lnTo>
                  <a:lnTo>
                    <a:pt x="645" y="618"/>
                  </a:lnTo>
                  <a:lnTo>
                    <a:pt x="641" y="624"/>
                  </a:lnTo>
                  <a:lnTo>
                    <a:pt x="637" y="630"/>
                  </a:lnTo>
                  <a:lnTo>
                    <a:pt x="614" y="632"/>
                  </a:lnTo>
                  <a:lnTo>
                    <a:pt x="591" y="632"/>
                  </a:lnTo>
                  <a:lnTo>
                    <a:pt x="543" y="634"/>
                  </a:lnTo>
                  <a:lnTo>
                    <a:pt x="536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11" y="645"/>
                  </a:lnTo>
                  <a:lnTo>
                    <a:pt x="488" y="649"/>
                  </a:lnTo>
                  <a:lnTo>
                    <a:pt x="465" y="653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2" y="637"/>
                  </a:lnTo>
                  <a:lnTo>
                    <a:pt x="331" y="634"/>
                  </a:lnTo>
                  <a:lnTo>
                    <a:pt x="321" y="628"/>
                  </a:lnTo>
                  <a:lnTo>
                    <a:pt x="310" y="622"/>
                  </a:lnTo>
                  <a:lnTo>
                    <a:pt x="276" y="605"/>
                  </a:lnTo>
                  <a:lnTo>
                    <a:pt x="245" y="584"/>
                  </a:lnTo>
                  <a:lnTo>
                    <a:pt x="230" y="567"/>
                  </a:lnTo>
                  <a:lnTo>
                    <a:pt x="212" y="549"/>
                  </a:lnTo>
                  <a:lnTo>
                    <a:pt x="209" y="532"/>
                  </a:lnTo>
                  <a:lnTo>
                    <a:pt x="205" y="522"/>
                  </a:lnTo>
                  <a:lnTo>
                    <a:pt x="201" y="515"/>
                  </a:lnTo>
                  <a:lnTo>
                    <a:pt x="189" y="503"/>
                  </a:lnTo>
                  <a:lnTo>
                    <a:pt x="178" y="494"/>
                  </a:lnTo>
                  <a:lnTo>
                    <a:pt x="167" y="484"/>
                  </a:lnTo>
                  <a:lnTo>
                    <a:pt x="151" y="477"/>
                  </a:lnTo>
                  <a:lnTo>
                    <a:pt x="144" y="471"/>
                  </a:lnTo>
                  <a:lnTo>
                    <a:pt x="136" y="465"/>
                  </a:lnTo>
                  <a:lnTo>
                    <a:pt x="126" y="461"/>
                  </a:lnTo>
                  <a:lnTo>
                    <a:pt x="117" y="459"/>
                  </a:lnTo>
                  <a:lnTo>
                    <a:pt x="107" y="457"/>
                  </a:lnTo>
                  <a:lnTo>
                    <a:pt x="98" y="454"/>
                  </a:lnTo>
                  <a:lnTo>
                    <a:pt x="75" y="440"/>
                  </a:lnTo>
                  <a:lnTo>
                    <a:pt x="63" y="434"/>
                  </a:lnTo>
                  <a:lnTo>
                    <a:pt x="50" y="431"/>
                  </a:lnTo>
                  <a:lnTo>
                    <a:pt x="40" y="417"/>
                  </a:lnTo>
                  <a:lnTo>
                    <a:pt x="33" y="402"/>
                  </a:lnTo>
                  <a:lnTo>
                    <a:pt x="27" y="388"/>
                  </a:lnTo>
                  <a:lnTo>
                    <a:pt x="21" y="371"/>
                  </a:lnTo>
                  <a:lnTo>
                    <a:pt x="21" y="364"/>
                  </a:lnTo>
                  <a:lnTo>
                    <a:pt x="21" y="354"/>
                  </a:lnTo>
                  <a:lnTo>
                    <a:pt x="21" y="343"/>
                  </a:lnTo>
                  <a:lnTo>
                    <a:pt x="19" y="329"/>
                  </a:lnTo>
                  <a:lnTo>
                    <a:pt x="17" y="316"/>
                  </a:lnTo>
                  <a:lnTo>
                    <a:pt x="13" y="302"/>
                  </a:lnTo>
                  <a:lnTo>
                    <a:pt x="8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873" name="Freeform 128"/>
            <p:cNvSpPr>
              <a:spLocks/>
            </p:cNvSpPr>
            <p:nvPr/>
          </p:nvSpPr>
          <p:spPr bwMode="auto">
            <a:xfrm>
              <a:off x="2763" y="2018"/>
              <a:ext cx="771" cy="653"/>
            </a:xfrm>
            <a:custGeom>
              <a:avLst/>
              <a:gdLst>
                <a:gd name="T0" fmla="*/ 23 w 771"/>
                <a:gd name="T1" fmla="*/ 224 h 653"/>
                <a:gd name="T2" fmla="*/ 52 w 771"/>
                <a:gd name="T3" fmla="*/ 172 h 653"/>
                <a:gd name="T4" fmla="*/ 73 w 771"/>
                <a:gd name="T5" fmla="*/ 161 h 653"/>
                <a:gd name="T6" fmla="*/ 111 w 771"/>
                <a:gd name="T7" fmla="*/ 141 h 653"/>
                <a:gd name="T8" fmla="*/ 216 w 771"/>
                <a:gd name="T9" fmla="*/ 134 h 653"/>
                <a:gd name="T10" fmla="*/ 264 w 771"/>
                <a:gd name="T11" fmla="*/ 109 h 653"/>
                <a:gd name="T12" fmla="*/ 298 w 771"/>
                <a:gd name="T13" fmla="*/ 65 h 653"/>
                <a:gd name="T14" fmla="*/ 327 w 771"/>
                <a:gd name="T15" fmla="*/ 29 h 653"/>
                <a:gd name="T16" fmla="*/ 346 w 771"/>
                <a:gd name="T17" fmla="*/ 23 h 653"/>
                <a:gd name="T18" fmla="*/ 359 w 771"/>
                <a:gd name="T19" fmla="*/ 15 h 653"/>
                <a:gd name="T20" fmla="*/ 375 w 771"/>
                <a:gd name="T21" fmla="*/ 7 h 653"/>
                <a:gd name="T22" fmla="*/ 459 w 771"/>
                <a:gd name="T23" fmla="*/ 2 h 653"/>
                <a:gd name="T24" fmla="*/ 539 w 771"/>
                <a:gd name="T25" fmla="*/ 7 h 653"/>
                <a:gd name="T26" fmla="*/ 555 w 771"/>
                <a:gd name="T27" fmla="*/ 11 h 653"/>
                <a:gd name="T28" fmla="*/ 579 w 771"/>
                <a:gd name="T29" fmla="*/ 29 h 653"/>
                <a:gd name="T30" fmla="*/ 589 w 771"/>
                <a:gd name="T31" fmla="*/ 42 h 653"/>
                <a:gd name="T32" fmla="*/ 587 w 771"/>
                <a:gd name="T33" fmla="*/ 61 h 653"/>
                <a:gd name="T34" fmla="*/ 589 w 771"/>
                <a:gd name="T35" fmla="*/ 97 h 653"/>
                <a:gd name="T36" fmla="*/ 602 w 771"/>
                <a:gd name="T37" fmla="*/ 132 h 653"/>
                <a:gd name="T38" fmla="*/ 648 w 771"/>
                <a:gd name="T39" fmla="*/ 170 h 653"/>
                <a:gd name="T40" fmla="*/ 694 w 771"/>
                <a:gd name="T41" fmla="*/ 208 h 653"/>
                <a:gd name="T42" fmla="*/ 734 w 771"/>
                <a:gd name="T43" fmla="*/ 245 h 653"/>
                <a:gd name="T44" fmla="*/ 763 w 771"/>
                <a:gd name="T45" fmla="*/ 293 h 653"/>
                <a:gd name="T46" fmla="*/ 767 w 771"/>
                <a:gd name="T47" fmla="*/ 333 h 653"/>
                <a:gd name="T48" fmla="*/ 750 w 771"/>
                <a:gd name="T49" fmla="*/ 358 h 653"/>
                <a:gd name="T50" fmla="*/ 734 w 771"/>
                <a:gd name="T51" fmla="*/ 383 h 653"/>
                <a:gd name="T52" fmla="*/ 706 w 771"/>
                <a:gd name="T53" fmla="*/ 432 h 653"/>
                <a:gd name="T54" fmla="*/ 673 w 771"/>
                <a:gd name="T55" fmla="*/ 484 h 653"/>
                <a:gd name="T56" fmla="*/ 652 w 771"/>
                <a:gd name="T57" fmla="*/ 595 h 653"/>
                <a:gd name="T58" fmla="*/ 641 w 771"/>
                <a:gd name="T59" fmla="*/ 624 h 653"/>
                <a:gd name="T60" fmla="*/ 589 w 771"/>
                <a:gd name="T61" fmla="*/ 632 h 653"/>
                <a:gd name="T62" fmla="*/ 526 w 771"/>
                <a:gd name="T63" fmla="*/ 637 h 653"/>
                <a:gd name="T64" fmla="*/ 488 w 771"/>
                <a:gd name="T65" fmla="*/ 649 h 653"/>
                <a:gd name="T66" fmla="*/ 371 w 771"/>
                <a:gd name="T67" fmla="*/ 641 h 653"/>
                <a:gd name="T68" fmla="*/ 319 w 771"/>
                <a:gd name="T69" fmla="*/ 628 h 653"/>
                <a:gd name="T70" fmla="*/ 245 w 771"/>
                <a:gd name="T71" fmla="*/ 584 h 653"/>
                <a:gd name="T72" fmla="*/ 212 w 771"/>
                <a:gd name="T73" fmla="*/ 549 h 653"/>
                <a:gd name="T74" fmla="*/ 203 w 771"/>
                <a:gd name="T75" fmla="*/ 522 h 653"/>
                <a:gd name="T76" fmla="*/ 178 w 771"/>
                <a:gd name="T77" fmla="*/ 494 h 653"/>
                <a:gd name="T78" fmla="*/ 134 w 771"/>
                <a:gd name="T79" fmla="*/ 465 h 653"/>
                <a:gd name="T80" fmla="*/ 105 w 771"/>
                <a:gd name="T81" fmla="*/ 457 h 653"/>
                <a:gd name="T82" fmla="*/ 61 w 771"/>
                <a:gd name="T83" fmla="*/ 434 h 653"/>
                <a:gd name="T84" fmla="*/ 30 w 771"/>
                <a:gd name="T85" fmla="*/ 402 h 653"/>
                <a:gd name="T86" fmla="*/ 19 w 771"/>
                <a:gd name="T87" fmla="*/ 364 h 653"/>
                <a:gd name="T88" fmla="*/ 19 w 771"/>
                <a:gd name="T89" fmla="*/ 329 h 653"/>
                <a:gd name="T90" fmla="*/ 8 w 771"/>
                <a:gd name="T91" fmla="*/ 293 h 65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71"/>
                <a:gd name="T139" fmla="*/ 0 h 653"/>
                <a:gd name="T140" fmla="*/ 771 w 771"/>
                <a:gd name="T141" fmla="*/ 653 h 65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71" h="653">
                  <a:moveTo>
                    <a:pt x="0" y="287"/>
                  </a:moveTo>
                  <a:lnTo>
                    <a:pt x="13" y="245"/>
                  </a:lnTo>
                  <a:lnTo>
                    <a:pt x="23" y="224"/>
                  </a:lnTo>
                  <a:lnTo>
                    <a:pt x="32" y="203"/>
                  </a:lnTo>
                  <a:lnTo>
                    <a:pt x="44" y="182"/>
                  </a:lnTo>
                  <a:lnTo>
                    <a:pt x="52" y="172"/>
                  </a:lnTo>
                  <a:lnTo>
                    <a:pt x="61" y="164"/>
                  </a:lnTo>
                  <a:lnTo>
                    <a:pt x="67" y="163"/>
                  </a:lnTo>
                  <a:lnTo>
                    <a:pt x="73" y="161"/>
                  </a:lnTo>
                  <a:lnTo>
                    <a:pt x="86" y="153"/>
                  </a:lnTo>
                  <a:lnTo>
                    <a:pt x="97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0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49" y="118"/>
                  </a:lnTo>
                  <a:lnTo>
                    <a:pt x="264" y="109"/>
                  </a:lnTo>
                  <a:lnTo>
                    <a:pt x="277" y="96"/>
                  </a:lnTo>
                  <a:lnTo>
                    <a:pt x="289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1" y="34"/>
                  </a:lnTo>
                  <a:lnTo>
                    <a:pt x="327" y="29"/>
                  </a:lnTo>
                  <a:lnTo>
                    <a:pt x="333" y="27"/>
                  </a:lnTo>
                  <a:lnTo>
                    <a:pt x="338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0" y="21"/>
                  </a:lnTo>
                  <a:lnTo>
                    <a:pt x="359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90" y="4"/>
                  </a:lnTo>
                  <a:lnTo>
                    <a:pt x="403" y="0"/>
                  </a:lnTo>
                  <a:lnTo>
                    <a:pt x="459" y="2"/>
                  </a:lnTo>
                  <a:lnTo>
                    <a:pt x="512" y="4"/>
                  </a:lnTo>
                  <a:lnTo>
                    <a:pt x="526" y="6"/>
                  </a:lnTo>
                  <a:lnTo>
                    <a:pt x="539" y="7"/>
                  </a:lnTo>
                  <a:lnTo>
                    <a:pt x="551" y="11"/>
                  </a:lnTo>
                  <a:lnTo>
                    <a:pt x="553" y="11"/>
                  </a:lnTo>
                  <a:lnTo>
                    <a:pt x="555" y="11"/>
                  </a:lnTo>
                  <a:lnTo>
                    <a:pt x="564" y="19"/>
                  </a:lnTo>
                  <a:lnTo>
                    <a:pt x="574" y="25"/>
                  </a:lnTo>
                  <a:lnTo>
                    <a:pt x="579" y="29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5" y="124"/>
                  </a:lnTo>
                  <a:lnTo>
                    <a:pt x="602" y="132"/>
                  </a:lnTo>
                  <a:lnTo>
                    <a:pt x="612" y="138"/>
                  </a:lnTo>
                  <a:lnTo>
                    <a:pt x="620" y="141"/>
                  </a:lnTo>
                  <a:lnTo>
                    <a:pt x="648" y="170"/>
                  </a:lnTo>
                  <a:lnTo>
                    <a:pt x="664" y="184"/>
                  </a:lnTo>
                  <a:lnTo>
                    <a:pt x="681" y="195"/>
                  </a:lnTo>
                  <a:lnTo>
                    <a:pt x="694" y="208"/>
                  </a:lnTo>
                  <a:lnTo>
                    <a:pt x="708" y="220"/>
                  </a:lnTo>
                  <a:lnTo>
                    <a:pt x="723" y="231"/>
                  </a:lnTo>
                  <a:lnTo>
                    <a:pt x="734" y="245"/>
                  </a:lnTo>
                  <a:lnTo>
                    <a:pt x="744" y="262"/>
                  </a:lnTo>
                  <a:lnTo>
                    <a:pt x="753" y="277"/>
                  </a:lnTo>
                  <a:lnTo>
                    <a:pt x="763" y="293"/>
                  </a:lnTo>
                  <a:lnTo>
                    <a:pt x="771" y="310"/>
                  </a:lnTo>
                  <a:lnTo>
                    <a:pt x="769" y="321"/>
                  </a:lnTo>
                  <a:lnTo>
                    <a:pt x="767" y="333"/>
                  </a:lnTo>
                  <a:lnTo>
                    <a:pt x="761" y="343"/>
                  </a:lnTo>
                  <a:lnTo>
                    <a:pt x="753" y="348"/>
                  </a:lnTo>
                  <a:lnTo>
                    <a:pt x="750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4" y="383"/>
                  </a:lnTo>
                  <a:lnTo>
                    <a:pt x="725" y="400"/>
                  </a:lnTo>
                  <a:lnTo>
                    <a:pt x="717" y="415"/>
                  </a:lnTo>
                  <a:lnTo>
                    <a:pt x="706" y="432"/>
                  </a:lnTo>
                  <a:lnTo>
                    <a:pt x="694" y="450"/>
                  </a:lnTo>
                  <a:lnTo>
                    <a:pt x="683" y="467"/>
                  </a:lnTo>
                  <a:lnTo>
                    <a:pt x="673" y="484"/>
                  </a:lnTo>
                  <a:lnTo>
                    <a:pt x="664" y="540"/>
                  </a:lnTo>
                  <a:lnTo>
                    <a:pt x="658" y="568"/>
                  </a:lnTo>
                  <a:lnTo>
                    <a:pt x="652" y="595"/>
                  </a:lnTo>
                  <a:lnTo>
                    <a:pt x="648" y="607"/>
                  </a:lnTo>
                  <a:lnTo>
                    <a:pt x="644" y="618"/>
                  </a:lnTo>
                  <a:lnTo>
                    <a:pt x="641" y="624"/>
                  </a:lnTo>
                  <a:lnTo>
                    <a:pt x="635" y="630"/>
                  </a:lnTo>
                  <a:lnTo>
                    <a:pt x="612" y="632"/>
                  </a:lnTo>
                  <a:lnTo>
                    <a:pt x="589" y="632"/>
                  </a:lnTo>
                  <a:lnTo>
                    <a:pt x="541" y="634"/>
                  </a:lnTo>
                  <a:lnTo>
                    <a:pt x="534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09" y="645"/>
                  </a:lnTo>
                  <a:lnTo>
                    <a:pt x="488" y="649"/>
                  </a:lnTo>
                  <a:lnTo>
                    <a:pt x="465" y="653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0" y="637"/>
                  </a:lnTo>
                  <a:lnTo>
                    <a:pt x="329" y="634"/>
                  </a:lnTo>
                  <a:lnTo>
                    <a:pt x="319" y="628"/>
                  </a:lnTo>
                  <a:lnTo>
                    <a:pt x="310" y="622"/>
                  </a:lnTo>
                  <a:lnTo>
                    <a:pt x="275" y="605"/>
                  </a:lnTo>
                  <a:lnTo>
                    <a:pt x="245" y="584"/>
                  </a:lnTo>
                  <a:lnTo>
                    <a:pt x="235" y="574"/>
                  </a:lnTo>
                  <a:lnTo>
                    <a:pt x="228" y="567"/>
                  </a:lnTo>
                  <a:lnTo>
                    <a:pt x="212" y="549"/>
                  </a:lnTo>
                  <a:lnTo>
                    <a:pt x="208" y="540"/>
                  </a:lnTo>
                  <a:lnTo>
                    <a:pt x="206" y="532"/>
                  </a:lnTo>
                  <a:lnTo>
                    <a:pt x="203" y="522"/>
                  </a:lnTo>
                  <a:lnTo>
                    <a:pt x="199" y="515"/>
                  </a:lnTo>
                  <a:lnTo>
                    <a:pt x="189" y="503"/>
                  </a:lnTo>
                  <a:lnTo>
                    <a:pt x="178" y="494"/>
                  </a:lnTo>
                  <a:lnTo>
                    <a:pt x="151" y="477"/>
                  </a:lnTo>
                  <a:lnTo>
                    <a:pt x="143" y="471"/>
                  </a:lnTo>
                  <a:lnTo>
                    <a:pt x="134" y="465"/>
                  </a:lnTo>
                  <a:lnTo>
                    <a:pt x="124" y="461"/>
                  </a:lnTo>
                  <a:lnTo>
                    <a:pt x="115" y="459"/>
                  </a:lnTo>
                  <a:lnTo>
                    <a:pt x="105" y="457"/>
                  </a:lnTo>
                  <a:lnTo>
                    <a:pt x="97" y="454"/>
                  </a:lnTo>
                  <a:lnTo>
                    <a:pt x="73" y="440"/>
                  </a:lnTo>
                  <a:lnTo>
                    <a:pt x="61" y="434"/>
                  </a:lnTo>
                  <a:lnTo>
                    <a:pt x="48" y="431"/>
                  </a:lnTo>
                  <a:lnTo>
                    <a:pt x="38" y="417"/>
                  </a:lnTo>
                  <a:lnTo>
                    <a:pt x="30" y="402"/>
                  </a:lnTo>
                  <a:lnTo>
                    <a:pt x="25" y="388"/>
                  </a:lnTo>
                  <a:lnTo>
                    <a:pt x="19" y="371"/>
                  </a:lnTo>
                  <a:lnTo>
                    <a:pt x="19" y="364"/>
                  </a:lnTo>
                  <a:lnTo>
                    <a:pt x="19" y="354"/>
                  </a:lnTo>
                  <a:lnTo>
                    <a:pt x="19" y="343"/>
                  </a:lnTo>
                  <a:lnTo>
                    <a:pt x="19" y="329"/>
                  </a:lnTo>
                  <a:lnTo>
                    <a:pt x="15" y="316"/>
                  </a:lnTo>
                  <a:lnTo>
                    <a:pt x="13" y="302"/>
                  </a:lnTo>
                  <a:lnTo>
                    <a:pt x="8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5" name="Group 129"/>
            <p:cNvGrpSpPr>
              <a:grpSpLocks/>
            </p:cNvGrpSpPr>
            <p:nvPr/>
          </p:nvGrpSpPr>
          <p:grpSpPr bwMode="auto">
            <a:xfrm>
              <a:off x="2556" y="2293"/>
              <a:ext cx="155" cy="68"/>
              <a:chOff x="2556" y="2293"/>
              <a:chExt cx="155" cy="68"/>
            </a:xfrm>
          </p:grpSpPr>
          <p:sp>
            <p:nvSpPr>
              <p:cNvPr id="30920" name="Line 130"/>
              <p:cNvSpPr>
                <a:spLocks noChangeShapeType="1"/>
              </p:cNvSpPr>
              <p:nvPr/>
            </p:nvSpPr>
            <p:spPr bwMode="auto">
              <a:xfrm>
                <a:off x="2556" y="2326"/>
                <a:ext cx="9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21" name="Freeform 131"/>
              <p:cNvSpPr>
                <a:spLocks/>
              </p:cNvSpPr>
              <p:nvPr/>
            </p:nvSpPr>
            <p:spPr bwMode="auto">
              <a:xfrm>
                <a:off x="2644" y="2293"/>
                <a:ext cx="67" cy="68"/>
              </a:xfrm>
              <a:custGeom>
                <a:avLst/>
                <a:gdLst>
                  <a:gd name="T0" fmla="*/ 0 w 67"/>
                  <a:gd name="T1" fmla="*/ 68 h 68"/>
                  <a:gd name="T2" fmla="*/ 67 w 67"/>
                  <a:gd name="T3" fmla="*/ 35 h 68"/>
                  <a:gd name="T4" fmla="*/ 0 w 67"/>
                  <a:gd name="T5" fmla="*/ 0 h 68"/>
                  <a:gd name="T6" fmla="*/ 0 w 67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68"/>
                  <a:gd name="T14" fmla="*/ 67 w 67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68">
                    <a:moveTo>
                      <a:pt x="0" y="68"/>
                    </a:moveTo>
                    <a:lnTo>
                      <a:pt x="67" y="35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875" name="Rectangle 132"/>
            <p:cNvSpPr>
              <a:spLocks noChangeArrowheads="1"/>
            </p:cNvSpPr>
            <p:nvPr/>
          </p:nvSpPr>
          <p:spPr bwMode="auto">
            <a:xfrm>
              <a:off x="4304" y="1983"/>
              <a:ext cx="25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76" name="Rectangle 133"/>
            <p:cNvSpPr>
              <a:spLocks noChangeArrowheads="1"/>
            </p:cNvSpPr>
            <p:nvPr/>
          </p:nvSpPr>
          <p:spPr bwMode="auto">
            <a:xfrm>
              <a:off x="4333" y="1979"/>
              <a:ext cx="1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wn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77" name="Freeform 134"/>
            <p:cNvSpPr>
              <a:spLocks/>
            </p:cNvSpPr>
            <p:nvPr/>
          </p:nvSpPr>
          <p:spPr bwMode="auto">
            <a:xfrm>
              <a:off x="4253" y="2018"/>
              <a:ext cx="771" cy="653"/>
            </a:xfrm>
            <a:custGeom>
              <a:avLst/>
              <a:gdLst>
                <a:gd name="T0" fmla="*/ 23 w 771"/>
                <a:gd name="T1" fmla="*/ 224 h 653"/>
                <a:gd name="T2" fmla="*/ 51 w 771"/>
                <a:gd name="T3" fmla="*/ 172 h 653"/>
                <a:gd name="T4" fmla="*/ 73 w 771"/>
                <a:gd name="T5" fmla="*/ 161 h 653"/>
                <a:gd name="T6" fmla="*/ 111 w 771"/>
                <a:gd name="T7" fmla="*/ 141 h 653"/>
                <a:gd name="T8" fmla="*/ 216 w 771"/>
                <a:gd name="T9" fmla="*/ 134 h 653"/>
                <a:gd name="T10" fmla="*/ 266 w 771"/>
                <a:gd name="T11" fmla="*/ 109 h 653"/>
                <a:gd name="T12" fmla="*/ 298 w 771"/>
                <a:gd name="T13" fmla="*/ 65 h 653"/>
                <a:gd name="T14" fmla="*/ 329 w 771"/>
                <a:gd name="T15" fmla="*/ 29 h 653"/>
                <a:gd name="T16" fmla="*/ 346 w 771"/>
                <a:gd name="T17" fmla="*/ 23 h 653"/>
                <a:gd name="T18" fmla="*/ 361 w 771"/>
                <a:gd name="T19" fmla="*/ 15 h 653"/>
                <a:gd name="T20" fmla="*/ 375 w 771"/>
                <a:gd name="T21" fmla="*/ 7 h 653"/>
                <a:gd name="T22" fmla="*/ 459 w 771"/>
                <a:gd name="T23" fmla="*/ 2 h 653"/>
                <a:gd name="T24" fmla="*/ 539 w 771"/>
                <a:gd name="T25" fmla="*/ 7 h 653"/>
                <a:gd name="T26" fmla="*/ 555 w 771"/>
                <a:gd name="T27" fmla="*/ 11 h 653"/>
                <a:gd name="T28" fmla="*/ 579 w 771"/>
                <a:gd name="T29" fmla="*/ 29 h 653"/>
                <a:gd name="T30" fmla="*/ 589 w 771"/>
                <a:gd name="T31" fmla="*/ 42 h 653"/>
                <a:gd name="T32" fmla="*/ 587 w 771"/>
                <a:gd name="T33" fmla="*/ 61 h 653"/>
                <a:gd name="T34" fmla="*/ 589 w 771"/>
                <a:gd name="T35" fmla="*/ 97 h 653"/>
                <a:gd name="T36" fmla="*/ 602 w 771"/>
                <a:gd name="T37" fmla="*/ 132 h 653"/>
                <a:gd name="T38" fmla="*/ 650 w 771"/>
                <a:gd name="T39" fmla="*/ 170 h 653"/>
                <a:gd name="T40" fmla="*/ 694 w 771"/>
                <a:gd name="T41" fmla="*/ 208 h 653"/>
                <a:gd name="T42" fmla="*/ 734 w 771"/>
                <a:gd name="T43" fmla="*/ 245 h 653"/>
                <a:gd name="T44" fmla="*/ 763 w 771"/>
                <a:gd name="T45" fmla="*/ 293 h 653"/>
                <a:gd name="T46" fmla="*/ 769 w 771"/>
                <a:gd name="T47" fmla="*/ 327 h 653"/>
                <a:gd name="T48" fmla="*/ 761 w 771"/>
                <a:gd name="T49" fmla="*/ 343 h 653"/>
                <a:gd name="T50" fmla="*/ 752 w 771"/>
                <a:gd name="T51" fmla="*/ 358 h 653"/>
                <a:gd name="T52" fmla="*/ 734 w 771"/>
                <a:gd name="T53" fmla="*/ 383 h 653"/>
                <a:gd name="T54" fmla="*/ 708 w 771"/>
                <a:gd name="T55" fmla="*/ 432 h 653"/>
                <a:gd name="T56" fmla="*/ 673 w 771"/>
                <a:gd name="T57" fmla="*/ 484 h 653"/>
                <a:gd name="T58" fmla="*/ 652 w 771"/>
                <a:gd name="T59" fmla="*/ 595 h 653"/>
                <a:gd name="T60" fmla="*/ 641 w 771"/>
                <a:gd name="T61" fmla="*/ 624 h 653"/>
                <a:gd name="T62" fmla="*/ 591 w 771"/>
                <a:gd name="T63" fmla="*/ 632 h 653"/>
                <a:gd name="T64" fmla="*/ 526 w 771"/>
                <a:gd name="T65" fmla="*/ 637 h 653"/>
                <a:gd name="T66" fmla="*/ 488 w 771"/>
                <a:gd name="T67" fmla="*/ 649 h 653"/>
                <a:gd name="T68" fmla="*/ 371 w 771"/>
                <a:gd name="T69" fmla="*/ 641 h 653"/>
                <a:gd name="T70" fmla="*/ 321 w 771"/>
                <a:gd name="T71" fmla="*/ 628 h 653"/>
                <a:gd name="T72" fmla="*/ 245 w 771"/>
                <a:gd name="T73" fmla="*/ 584 h 653"/>
                <a:gd name="T74" fmla="*/ 208 w 771"/>
                <a:gd name="T75" fmla="*/ 532 h 653"/>
                <a:gd name="T76" fmla="*/ 189 w 771"/>
                <a:gd name="T77" fmla="*/ 503 h 653"/>
                <a:gd name="T78" fmla="*/ 151 w 771"/>
                <a:gd name="T79" fmla="*/ 477 h 653"/>
                <a:gd name="T80" fmla="*/ 124 w 771"/>
                <a:gd name="T81" fmla="*/ 461 h 653"/>
                <a:gd name="T82" fmla="*/ 97 w 771"/>
                <a:gd name="T83" fmla="*/ 454 h 653"/>
                <a:gd name="T84" fmla="*/ 61 w 771"/>
                <a:gd name="T85" fmla="*/ 434 h 653"/>
                <a:gd name="T86" fmla="*/ 32 w 771"/>
                <a:gd name="T87" fmla="*/ 402 h 653"/>
                <a:gd name="T88" fmla="*/ 21 w 771"/>
                <a:gd name="T89" fmla="*/ 364 h 653"/>
                <a:gd name="T90" fmla="*/ 19 w 771"/>
                <a:gd name="T91" fmla="*/ 329 h 653"/>
                <a:gd name="T92" fmla="*/ 8 w 771"/>
                <a:gd name="T93" fmla="*/ 293 h 6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1"/>
                <a:gd name="T142" fmla="*/ 0 h 653"/>
                <a:gd name="T143" fmla="*/ 771 w 771"/>
                <a:gd name="T144" fmla="*/ 653 h 65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1" h="653">
                  <a:moveTo>
                    <a:pt x="0" y="287"/>
                  </a:moveTo>
                  <a:lnTo>
                    <a:pt x="13" y="245"/>
                  </a:lnTo>
                  <a:lnTo>
                    <a:pt x="23" y="224"/>
                  </a:lnTo>
                  <a:lnTo>
                    <a:pt x="32" y="203"/>
                  </a:lnTo>
                  <a:lnTo>
                    <a:pt x="44" y="182"/>
                  </a:lnTo>
                  <a:lnTo>
                    <a:pt x="51" y="172"/>
                  </a:lnTo>
                  <a:lnTo>
                    <a:pt x="61" y="164"/>
                  </a:lnTo>
                  <a:lnTo>
                    <a:pt x="67" y="163"/>
                  </a:lnTo>
                  <a:lnTo>
                    <a:pt x="73" y="161"/>
                  </a:lnTo>
                  <a:lnTo>
                    <a:pt x="86" y="153"/>
                  </a:lnTo>
                  <a:lnTo>
                    <a:pt x="99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2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50" y="118"/>
                  </a:lnTo>
                  <a:lnTo>
                    <a:pt x="266" y="109"/>
                  </a:lnTo>
                  <a:lnTo>
                    <a:pt x="277" y="96"/>
                  </a:lnTo>
                  <a:lnTo>
                    <a:pt x="289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3" y="34"/>
                  </a:lnTo>
                  <a:lnTo>
                    <a:pt x="329" y="29"/>
                  </a:lnTo>
                  <a:lnTo>
                    <a:pt x="335" y="27"/>
                  </a:lnTo>
                  <a:lnTo>
                    <a:pt x="338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2" y="21"/>
                  </a:lnTo>
                  <a:lnTo>
                    <a:pt x="361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90" y="4"/>
                  </a:lnTo>
                  <a:lnTo>
                    <a:pt x="403" y="0"/>
                  </a:lnTo>
                  <a:lnTo>
                    <a:pt x="459" y="2"/>
                  </a:lnTo>
                  <a:lnTo>
                    <a:pt x="514" y="4"/>
                  </a:lnTo>
                  <a:lnTo>
                    <a:pt x="526" y="6"/>
                  </a:lnTo>
                  <a:lnTo>
                    <a:pt x="539" y="7"/>
                  </a:lnTo>
                  <a:lnTo>
                    <a:pt x="551" y="11"/>
                  </a:lnTo>
                  <a:lnTo>
                    <a:pt x="553" y="11"/>
                  </a:lnTo>
                  <a:lnTo>
                    <a:pt x="555" y="11"/>
                  </a:lnTo>
                  <a:lnTo>
                    <a:pt x="564" y="19"/>
                  </a:lnTo>
                  <a:lnTo>
                    <a:pt x="574" y="25"/>
                  </a:lnTo>
                  <a:lnTo>
                    <a:pt x="579" y="29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5" y="124"/>
                  </a:lnTo>
                  <a:lnTo>
                    <a:pt x="602" y="132"/>
                  </a:lnTo>
                  <a:lnTo>
                    <a:pt x="612" y="138"/>
                  </a:lnTo>
                  <a:lnTo>
                    <a:pt x="620" y="141"/>
                  </a:lnTo>
                  <a:lnTo>
                    <a:pt x="650" y="170"/>
                  </a:lnTo>
                  <a:lnTo>
                    <a:pt x="665" y="184"/>
                  </a:lnTo>
                  <a:lnTo>
                    <a:pt x="681" y="195"/>
                  </a:lnTo>
                  <a:lnTo>
                    <a:pt x="694" y="208"/>
                  </a:lnTo>
                  <a:lnTo>
                    <a:pt x="709" y="220"/>
                  </a:lnTo>
                  <a:lnTo>
                    <a:pt x="723" y="231"/>
                  </a:lnTo>
                  <a:lnTo>
                    <a:pt x="734" y="245"/>
                  </a:lnTo>
                  <a:lnTo>
                    <a:pt x="744" y="262"/>
                  </a:lnTo>
                  <a:lnTo>
                    <a:pt x="753" y="277"/>
                  </a:lnTo>
                  <a:lnTo>
                    <a:pt x="763" y="293"/>
                  </a:lnTo>
                  <a:lnTo>
                    <a:pt x="771" y="310"/>
                  </a:lnTo>
                  <a:lnTo>
                    <a:pt x="769" y="321"/>
                  </a:lnTo>
                  <a:lnTo>
                    <a:pt x="769" y="327"/>
                  </a:lnTo>
                  <a:lnTo>
                    <a:pt x="767" y="333"/>
                  </a:lnTo>
                  <a:lnTo>
                    <a:pt x="765" y="339"/>
                  </a:lnTo>
                  <a:lnTo>
                    <a:pt x="761" y="343"/>
                  </a:lnTo>
                  <a:lnTo>
                    <a:pt x="757" y="346"/>
                  </a:lnTo>
                  <a:lnTo>
                    <a:pt x="755" y="348"/>
                  </a:lnTo>
                  <a:lnTo>
                    <a:pt x="752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4" y="383"/>
                  </a:lnTo>
                  <a:lnTo>
                    <a:pt x="727" y="400"/>
                  </a:lnTo>
                  <a:lnTo>
                    <a:pt x="717" y="415"/>
                  </a:lnTo>
                  <a:lnTo>
                    <a:pt x="708" y="432"/>
                  </a:lnTo>
                  <a:lnTo>
                    <a:pt x="696" y="450"/>
                  </a:lnTo>
                  <a:lnTo>
                    <a:pt x="685" y="467"/>
                  </a:lnTo>
                  <a:lnTo>
                    <a:pt x="673" y="484"/>
                  </a:lnTo>
                  <a:lnTo>
                    <a:pt x="665" y="540"/>
                  </a:lnTo>
                  <a:lnTo>
                    <a:pt x="660" y="568"/>
                  </a:lnTo>
                  <a:lnTo>
                    <a:pt x="652" y="595"/>
                  </a:lnTo>
                  <a:lnTo>
                    <a:pt x="648" y="607"/>
                  </a:lnTo>
                  <a:lnTo>
                    <a:pt x="644" y="618"/>
                  </a:lnTo>
                  <a:lnTo>
                    <a:pt x="641" y="624"/>
                  </a:lnTo>
                  <a:lnTo>
                    <a:pt x="637" y="630"/>
                  </a:lnTo>
                  <a:lnTo>
                    <a:pt x="614" y="632"/>
                  </a:lnTo>
                  <a:lnTo>
                    <a:pt x="591" y="632"/>
                  </a:lnTo>
                  <a:lnTo>
                    <a:pt x="543" y="634"/>
                  </a:lnTo>
                  <a:lnTo>
                    <a:pt x="535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11" y="645"/>
                  </a:lnTo>
                  <a:lnTo>
                    <a:pt x="488" y="649"/>
                  </a:lnTo>
                  <a:lnTo>
                    <a:pt x="465" y="653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2" y="637"/>
                  </a:lnTo>
                  <a:lnTo>
                    <a:pt x="331" y="634"/>
                  </a:lnTo>
                  <a:lnTo>
                    <a:pt x="321" y="628"/>
                  </a:lnTo>
                  <a:lnTo>
                    <a:pt x="310" y="622"/>
                  </a:lnTo>
                  <a:lnTo>
                    <a:pt x="275" y="605"/>
                  </a:lnTo>
                  <a:lnTo>
                    <a:pt x="245" y="584"/>
                  </a:lnTo>
                  <a:lnTo>
                    <a:pt x="229" y="567"/>
                  </a:lnTo>
                  <a:lnTo>
                    <a:pt x="212" y="549"/>
                  </a:lnTo>
                  <a:lnTo>
                    <a:pt x="208" y="532"/>
                  </a:lnTo>
                  <a:lnTo>
                    <a:pt x="205" y="522"/>
                  </a:lnTo>
                  <a:lnTo>
                    <a:pt x="201" y="515"/>
                  </a:lnTo>
                  <a:lnTo>
                    <a:pt x="189" y="503"/>
                  </a:lnTo>
                  <a:lnTo>
                    <a:pt x="178" y="494"/>
                  </a:lnTo>
                  <a:lnTo>
                    <a:pt x="166" y="484"/>
                  </a:lnTo>
                  <a:lnTo>
                    <a:pt x="151" y="477"/>
                  </a:lnTo>
                  <a:lnTo>
                    <a:pt x="143" y="471"/>
                  </a:lnTo>
                  <a:lnTo>
                    <a:pt x="134" y="465"/>
                  </a:lnTo>
                  <a:lnTo>
                    <a:pt x="124" y="461"/>
                  </a:lnTo>
                  <a:lnTo>
                    <a:pt x="117" y="459"/>
                  </a:lnTo>
                  <a:lnTo>
                    <a:pt x="107" y="457"/>
                  </a:lnTo>
                  <a:lnTo>
                    <a:pt x="97" y="454"/>
                  </a:lnTo>
                  <a:lnTo>
                    <a:pt x="86" y="446"/>
                  </a:lnTo>
                  <a:lnTo>
                    <a:pt x="74" y="440"/>
                  </a:lnTo>
                  <a:lnTo>
                    <a:pt x="61" y="434"/>
                  </a:lnTo>
                  <a:lnTo>
                    <a:pt x="50" y="431"/>
                  </a:lnTo>
                  <a:lnTo>
                    <a:pt x="40" y="417"/>
                  </a:lnTo>
                  <a:lnTo>
                    <a:pt x="32" y="402"/>
                  </a:lnTo>
                  <a:lnTo>
                    <a:pt x="27" y="388"/>
                  </a:lnTo>
                  <a:lnTo>
                    <a:pt x="21" y="371"/>
                  </a:lnTo>
                  <a:lnTo>
                    <a:pt x="21" y="364"/>
                  </a:lnTo>
                  <a:lnTo>
                    <a:pt x="21" y="354"/>
                  </a:lnTo>
                  <a:lnTo>
                    <a:pt x="21" y="343"/>
                  </a:lnTo>
                  <a:lnTo>
                    <a:pt x="19" y="329"/>
                  </a:lnTo>
                  <a:lnTo>
                    <a:pt x="17" y="316"/>
                  </a:lnTo>
                  <a:lnTo>
                    <a:pt x="13" y="302"/>
                  </a:lnTo>
                  <a:lnTo>
                    <a:pt x="8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6" name="Group 135"/>
            <p:cNvGrpSpPr>
              <a:grpSpLocks/>
            </p:cNvGrpSpPr>
            <p:nvPr/>
          </p:nvGrpSpPr>
          <p:grpSpPr bwMode="auto">
            <a:xfrm>
              <a:off x="4065" y="2288"/>
              <a:ext cx="153" cy="78"/>
              <a:chOff x="4065" y="2288"/>
              <a:chExt cx="153" cy="78"/>
            </a:xfrm>
          </p:grpSpPr>
          <p:sp>
            <p:nvSpPr>
              <p:cNvPr id="30918" name="Rectangle 136"/>
              <p:cNvSpPr>
                <a:spLocks noChangeArrowheads="1"/>
              </p:cNvSpPr>
              <p:nvPr/>
            </p:nvSpPr>
            <p:spPr bwMode="auto">
              <a:xfrm>
                <a:off x="4065" y="2320"/>
                <a:ext cx="8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19" name="Freeform 137"/>
              <p:cNvSpPr>
                <a:spLocks/>
              </p:cNvSpPr>
              <p:nvPr/>
            </p:nvSpPr>
            <p:spPr bwMode="auto">
              <a:xfrm>
                <a:off x="4142" y="2288"/>
                <a:ext cx="76" cy="78"/>
              </a:xfrm>
              <a:custGeom>
                <a:avLst/>
                <a:gdLst>
                  <a:gd name="T0" fmla="*/ 0 w 76"/>
                  <a:gd name="T1" fmla="*/ 78 h 78"/>
                  <a:gd name="T2" fmla="*/ 76 w 76"/>
                  <a:gd name="T3" fmla="*/ 40 h 78"/>
                  <a:gd name="T4" fmla="*/ 0 w 76"/>
                  <a:gd name="T5" fmla="*/ 0 h 78"/>
                  <a:gd name="T6" fmla="*/ 0 w 76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78"/>
                  <a:gd name="T14" fmla="*/ 76 w 76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78">
                    <a:moveTo>
                      <a:pt x="0" y="78"/>
                    </a:moveTo>
                    <a:lnTo>
                      <a:pt x="76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7" name="Group 138"/>
            <p:cNvGrpSpPr>
              <a:grpSpLocks/>
            </p:cNvGrpSpPr>
            <p:nvPr/>
          </p:nvGrpSpPr>
          <p:grpSpPr bwMode="auto">
            <a:xfrm>
              <a:off x="3585" y="2288"/>
              <a:ext cx="155" cy="78"/>
              <a:chOff x="3585" y="2288"/>
              <a:chExt cx="155" cy="78"/>
            </a:xfrm>
          </p:grpSpPr>
          <p:sp>
            <p:nvSpPr>
              <p:cNvPr id="30916" name="Rectangle 139"/>
              <p:cNvSpPr>
                <a:spLocks noChangeArrowheads="1"/>
              </p:cNvSpPr>
              <p:nvPr/>
            </p:nvSpPr>
            <p:spPr bwMode="auto">
              <a:xfrm>
                <a:off x="3585" y="2320"/>
                <a:ext cx="8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17" name="Freeform 140"/>
              <p:cNvSpPr>
                <a:spLocks/>
              </p:cNvSpPr>
              <p:nvPr/>
            </p:nvSpPr>
            <p:spPr bwMode="auto">
              <a:xfrm>
                <a:off x="3662" y="2288"/>
                <a:ext cx="78" cy="78"/>
              </a:xfrm>
              <a:custGeom>
                <a:avLst/>
                <a:gdLst>
                  <a:gd name="T0" fmla="*/ 0 w 78"/>
                  <a:gd name="T1" fmla="*/ 78 h 78"/>
                  <a:gd name="T2" fmla="*/ 78 w 78"/>
                  <a:gd name="T3" fmla="*/ 40 h 78"/>
                  <a:gd name="T4" fmla="*/ 0 w 78"/>
                  <a:gd name="T5" fmla="*/ 0 h 78"/>
                  <a:gd name="T6" fmla="*/ 0 w 78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78"/>
                  <a:gd name="T14" fmla="*/ 78 w 7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78">
                    <a:moveTo>
                      <a:pt x="0" y="78"/>
                    </a:moveTo>
                    <a:lnTo>
                      <a:pt x="78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" name="Group 141"/>
            <p:cNvGrpSpPr>
              <a:grpSpLocks/>
            </p:cNvGrpSpPr>
            <p:nvPr/>
          </p:nvGrpSpPr>
          <p:grpSpPr bwMode="auto">
            <a:xfrm>
              <a:off x="5058" y="2288"/>
              <a:ext cx="155" cy="78"/>
              <a:chOff x="5058" y="2288"/>
              <a:chExt cx="155" cy="78"/>
            </a:xfrm>
          </p:grpSpPr>
          <p:sp>
            <p:nvSpPr>
              <p:cNvPr id="30914" name="Rectangle 142"/>
              <p:cNvSpPr>
                <a:spLocks noChangeArrowheads="1"/>
              </p:cNvSpPr>
              <p:nvPr/>
            </p:nvSpPr>
            <p:spPr bwMode="auto">
              <a:xfrm>
                <a:off x="5058" y="2320"/>
                <a:ext cx="8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915" name="Freeform 143"/>
              <p:cNvSpPr>
                <a:spLocks/>
              </p:cNvSpPr>
              <p:nvPr/>
            </p:nvSpPr>
            <p:spPr bwMode="auto">
              <a:xfrm>
                <a:off x="5136" y="2288"/>
                <a:ext cx="77" cy="78"/>
              </a:xfrm>
              <a:custGeom>
                <a:avLst/>
                <a:gdLst>
                  <a:gd name="T0" fmla="*/ 0 w 77"/>
                  <a:gd name="T1" fmla="*/ 78 h 78"/>
                  <a:gd name="T2" fmla="*/ 77 w 77"/>
                  <a:gd name="T3" fmla="*/ 40 h 78"/>
                  <a:gd name="T4" fmla="*/ 0 w 77"/>
                  <a:gd name="T5" fmla="*/ 0 h 78"/>
                  <a:gd name="T6" fmla="*/ 0 w 77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78"/>
                  <a:gd name="T14" fmla="*/ 77 w 77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78">
                    <a:moveTo>
                      <a:pt x="0" y="78"/>
                    </a:moveTo>
                    <a:lnTo>
                      <a:pt x="77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881" name="Rectangle 144"/>
            <p:cNvSpPr>
              <a:spLocks noChangeArrowheads="1"/>
            </p:cNvSpPr>
            <p:nvPr/>
          </p:nvSpPr>
          <p:spPr bwMode="auto">
            <a:xfrm>
              <a:off x="1923" y="2069"/>
              <a:ext cx="670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82" name="Rectangle 145"/>
            <p:cNvSpPr>
              <a:spLocks noChangeArrowheads="1"/>
            </p:cNvSpPr>
            <p:nvPr/>
          </p:nvSpPr>
          <p:spPr bwMode="auto">
            <a:xfrm>
              <a:off x="1993" y="2098"/>
              <a:ext cx="1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3" name="Rectangle 146"/>
            <p:cNvSpPr>
              <a:spLocks noChangeArrowheads="1"/>
            </p:cNvSpPr>
            <p:nvPr/>
          </p:nvSpPr>
          <p:spPr bwMode="auto">
            <a:xfrm>
              <a:off x="2125" y="209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4" name="Rectangle 147"/>
            <p:cNvSpPr>
              <a:spLocks noChangeArrowheads="1"/>
            </p:cNvSpPr>
            <p:nvPr/>
          </p:nvSpPr>
          <p:spPr bwMode="auto">
            <a:xfrm>
              <a:off x="2176" y="2098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5" name="Rectangle 148"/>
            <p:cNvSpPr>
              <a:spLocks noChangeArrowheads="1"/>
            </p:cNvSpPr>
            <p:nvPr/>
          </p:nvSpPr>
          <p:spPr bwMode="auto">
            <a:xfrm>
              <a:off x="2325" y="209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6" name="Rectangle 149"/>
            <p:cNvSpPr>
              <a:spLocks noChangeArrowheads="1"/>
            </p:cNvSpPr>
            <p:nvPr/>
          </p:nvSpPr>
          <p:spPr bwMode="auto">
            <a:xfrm>
              <a:off x="2001" y="2209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 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7" name="Rectangle 150"/>
            <p:cNvSpPr>
              <a:spLocks noChangeArrowheads="1"/>
            </p:cNvSpPr>
            <p:nvPr/>
          </p:nvSpPr>
          <p:spPr bwMode="auto">
            <a:xfrm>
              <a:off x="2120" y="2209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8" name="Rectangle 151"/>
            <p:cNvSpPr>
              <a:spLocks noChangeArrowheads="1"/>
            </p:cNvSpPr>
            <p:nvPr/>
          </p:nvSpPr>
          <p:spPr bwMode="auto">
            <a:xfrm>
              <a:off x="2153" y="2209"/>
              <a:ext cx="11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&gt;r,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89" name="Rectangle 152"/>
            <p:cNvSpPr>
              <a:spLocks noChangeArrowheads="1"/>
            </p:cNvSpPr>
            <p:nvPr/>
          </p:nvSpPr>
          <p:spPr bwMode="auto">
            <a:xfrm>
              <a:off x="2262" y="220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0" name="Rectangle 153"/>
            <p:cNvSpPr>
              <a:spLocks noChangeArrowheads="1"/>
            </p:cNvSpPr>
            <p:nvPr/>
          </p:nvSpPr>
          <p:spPr bwMode="auto">
            <a:xfrm>
              <a:off x="1986" y="2320"/>
              <a:ext cx="3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1" name="Rectangle 154"/>
            <p:cNvSpPr>
              <a:spLocks noChangeArrowheads="1"/>
            </p:cNvSpPr>
            <p:nvPr/>
          </p:nvSpPr>
          <p:spPr bwMode="auto">
            <a:xfrm>
              <a:off x="2321" y="232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2" name="Rectangle 155"/>
            <p:cNvSpPr>
              <a:spLocks noChangeArrowheads="1"/>
            </p:cNvSpPr>
            <p:nvPr/>
          </p:nvSpPr>
          <p:spPr bwMode="auto">
            <a:xfrm>
              <a:off x="2916" y="2087"/>
              <a:ext cx="67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93" name="Rectangle 156"/>
            <p:cNvSpPr>
              <a:spLocks noChangeArrowheads="1"/>
            </p:cNvSpPr>
            <p:nvPr/>
          </p:nvSpPr>
          <p:spPr bwMode="auto">
            <a:xfrm>
              <a:off x="2985" y="2115"/>
              <a:ext cx="1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4" name="Rectangle 157"/>
            <p:cNvSpPr>
              <a:spLocks noChangeArrowheads="1"/>
            </p:cNvSpPr>
            <p:nvPr/>
          </p:nvSpPr>
          <p:spPr bwMode="auto">
            <a:xfrm>
              <a:off x="3118" y="2115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5" name="Rectangle 158"/>
            <p:cNvSpPr>
              <a:spLocks noChangeArrowheads="1"/>
            </p:cNvSpPr>
            <p:nvPr/>
          </p:nvSpPr>
          <p:spPr bwMode="auto">
            <a:xfrm>
              <a:off x="3162" y="2115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6" name="Rectangle 159"/>
            <p:cNvSpPr>
              <a:spLocks noChangeArrowheads="1"/>
            </p:cNvSpPr>
            <p:nvPr/>
          </p:nvSpPr>
          <p:spPr bwMode="auto">
            <a:xfrm>
              <a:off x="3369" y="211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7" name="Rectangle 160"/>
            <p:cNvSpPr>
              <a:spLocks noChangeArrowheads="1"/>
            </p:cNvSpPr>
            <p:nvPr/>
          </p:nvSpPr>
          <p:spPr bwMode="auto">
            <a:xfrm>
              <a:off x="2993" y="222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8" name="Rectangle 161"/>
            <p:cNvSpPr>
              <a:spLocks noChangeArrowheads="1"/>
            </p:cNvSpPr>
            <p:nvPr/>
          </p:nvSpPr>
          <p:spPr bwMode="auto">
            <a:xfrm>
              <a:off x="3090" y="2225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99" name="Rectangle 162"/>
            <p:cNvSpPr>
              <a:spLocks noChangeArrowheads="1"/>
            </p:cNvSpPr>
            <p:nvPr/>
          </p:nvSpPr>
          <p:spPr bwMode="auto">
            <a:xfrm>
              <a:off x="3122" y="2225"/>
              <a:ext cx="11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&gt;r,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0" name="Rectangle 163"/>
            <p:cNvSpPr>
              <a:spLocks noChangeArrowheads="1"/>
            </p:cNvSpPr>
            <p:nvPr/>
          </p:nvSpPr>
          <p:spPr bwMode="auto">
            <a:xfrm>
              <a:off x="3231" y="222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1" name="Rectangle 164"/>
            <p:cNvSpPr>
              <a:spLocks noChangeArrowheads="1"/>
            </p:cNvSpPr>
            <p:nvPr/>
          </p:nvSpPr>
          <p:spPr bwMode="auto">
            <a:xfrm>
              <a:off x="2986" y="2338"/>
              <a:ext cx="2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2" name="Rectangle 165"/>
            <p:cNvSpPr>
              <a:spLocks noChangeArrowheads="1"/>
            </p:cNvSpPr>
            <p:nvPr/>
          </p:nvSpPr>
          <p:spPr bwMode="auto">
            <a:xfrm>
              <a:off x="3247" y="233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3" name="Rectangle 166"/>
            <p:cNvSpPr>
              <a:spLocks noChangeArrowheads="1"/>
            </p:cNvSpPr>
            <p:nvPr/>
          </p:nvSpPr>
          <p:spPr bwMode="auto">
            <a:xfrm>
              <a:off x="4408" y="2087"/>
              <a:ext cx="669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904" name="Rectangle 167"/>
            <p:cNvSpPr>
              <a:spLocks noChangeArrowheads="1"/>
            </p:cNvSpPr>
            <p:nvPr/>
          </p:nvSpPr>
          <p:spPr bwMode="auto">
            <a:xfrm>
              <a:off x="4477" y="2115"/>
              <a:ext cx="1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5" name="Rectangle 168"/>
            <p:cNvSpPr>
              <a:spLocks noChangeArrowheads="1"/>
            </p:cNvSpPr>
            <p:nvPr/>
          </p:nvSpPr>
          <p:spPr bwMode="auto">
            <a:xfrm>
              <a:off x="4609" y="2115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6" name="Rectangle 169"/>
            <p:cNvSpPr>
              <a:spLocks noChangeArrowheads="1"/>
            </p:cNvSpPr>
            <p:nvPr/>
          </p:nvSpPr>
          <p:spPr bwMode="auto">
            <a:xfrm>
              <a:off x="4654" y="2115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7" name="Rectangle 170"/>
            <p:cNvSpPr>
              <a:spLocks noChangeArrowheads="1"/>
            </p:cNvSpPr>
            <p:nvPr/>
          </p:nvSpPr>
          <p:spPr bwMode="auto">
            <a:xfrm>
              <a:off x="4861" y="211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8" name="Rectangle 171"/>
            <p:cNvSpPr>
              <a:spLocks noChangeArrowheads="1"/>
            </p:cNvSpPr>
            <p:nvPr/>
          </p:nvSpPr>
          <p:spPr bwMode="auto">
            <a:xfrm>
              <a:off x="4485" y="2225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09" name="Rectangle 172"/>
            <p:cNvSpPr>
              <a:spLocks noChangeArrowheads="1"/>
            </p:cNvSpPr>
            <p:nvPr/>
          </p:nvSpPr>
          <p:spPr bwMode="auto">
            <a:xfrm>
              <a:off x="4582" y="2225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10" name="Rectangle 173"/>
            <p:cNvSpPr>
              <a:spLocks noChangeArrowheads="1"/>
            </p:cNvSpPr>
            <p:nvPr/>
          </p:nvSpPr>
          <p:spPr bwMode="auto">
            <a:xfrm>
              <a:off x="4614" y="2225"/>
              <a:ext cx="11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&gt;r,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11" name="Rectangle 174"/>
            <p:cNvSpPr>
              <a:spLocks noChangeArrowheads="1"/>
            </p:cNvSpPr>
            <p:nvPr/>
          </p:nvSpPr>
          <p:spPr bwMode="auto">
            <a:xfrm>
              <a:off x="4723" y="222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12" name="Rectangle 175"/>
            <p:cNvSpPr>
              <a:spLocks noChangeArrowheads="1"/>
            </p:cNvSpPr>
            <p:nvPr/>
          </p:nvSpPr>
          <p:spPr bwMode="auto">
            <a:xfrm>
              <a:off x="4478" y="2338"/>
              <a:ext cx="2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913" name="Rectangle 176"/>
            <p:cNvSpPr>
              <a:spLocks noChangeArrowheads="1"/>
            </p:cNvSpPr>
            <p:nvPr/>
          </p:nvSpPr>
          <p:spPr bwMode="auto">
            <a:xfrm>
              <a:off x="4739" y="233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</p:grpSp>
      <p:grpSp>
        <p:nvGrpSpPr>
          <p:cNvPr id="19" name="Group 177"/>
          <p:cNvGrpSpPr>
            <a:grpSpLocks/>
          </p:cNvGrpSpPr>
          <p:nvPr/>
        </p:nvGrpSpPr>
        <p:grpSpPr bwMode="auto">
          <a:xfrm>
            <a:off x="250825" y="4614863"/>
            <a:ext cx="8559800" cy="1231900"/>
            <a:chOff x="295" y="2954"/>
            <a:chExt cx="5255" cy="776"/>
          </a:xfrm>
        </p:grpSpPr>
        <p:sp>
          <p:nvSpPr>
            <p:cNvPr id="30740" name="AutoShape 178"/>
            <p:cNvSpPr>
              <a:spLocks noChangeAspect="1" noChangeArrowheads="1" noTextEdit="1"/>
            </p:cNvSpPr>
            <p:nvPr/>
          </p:nvSpPr>
          <p:spPr bwMode="auto">
            <a:xfrm>
              <a:off x="295" y="2976"/>
              <a:ext cx="4686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41" name="Rectangle 179"/>
            <p:cNvSpPr>
              <a:spLocks noChangeArrowheads="1"/>
            </p:cNvSpPr>
            <p:nvPr/>
          </p:nvSpPr>
          <p:spPr bwMode="auto">
            <a:xfrm>
              <a:off x="881" y="2954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42" name="Rectangle 180"/>
            <p:cNvSpPr>
              <a:spLocks noChangeArrowheads="1"/>
            </p:cNvSpPr>
            <p:nvPr/>
          </p:nvSpPr>
          <p:spPr bwMode="auto">
            <a:xfrm>
              <a:off x="5301" y="3214"/>
              <a:ext cx="24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43" name="Rectangle 181"/>
            <p:cNvSpPr>
              <a:spLocks noChangeArrowheads="1"/>
            </p:cNvSpPr>
            <p:nvPr/>
          </p:nvSpPr>
          <p:spPr bwMode="auto">
            <a:xfrm>
              <a:off x="5383" y="3245"/>
              <a:ext cx="1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ru-RU" altLang="en-US" sz="2800">
                <a:latin typeface="Arial" charset="0"/>
              </a:endParaRPr>
            </a:p>
          </p:txBody>
        </p:sp>
        <p:sp>
          <p:nvSpPr>
            <p:cNvPr id="30744" name="Rectangle 182"/>
            <p:cNvSpPr>
              <a:spLocks noChangeArrowheads="1"/>
            </p:cNvSpPr>
            <p:nvPr/>
          </p:nvSpPr>
          <p:spPr bwMode="auto">
            <a:xfrm>
              <a:off x="5468" y="3245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45" name="Rectangle 183"/>
            <p:cNvSpPr>
              <a:spLocks noChangeArrowheads="1"/>
            </p:cNvSpPr>
            <p:nvPr/>
          </p:nvSpPr>
          <p:spPr bwMode="auto">
            <a:xfrm>
              <a:off x="3920" y="3214"/>
              <a:ext cx="24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46" name="Rectangle 184"/>
            <p:cNvSpPr>
              <a:spLocks noChangeArrowheads="1"/>
            </p:cNvSpPr>
            <p:nvPr/>
          </p:nvSpPr>
          <p:spPr bwMode="auto">
            <a:xfrm>
              <a:off x="3913" y="3242"/>
              <a:ext cx="16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28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ru-RU" altLang="en-US" sz="3200">
                <a:latin typeface="Arial" charset="0"/>
              </a:endParaRPr>
            </a:p>
          </p:txBody>
        </p:sp>
        <p:sp>
          <p:nvSpPr>
            <p:cNvPr id="30747" name="Rectangle 185"/>
            <p:cNvSpPr>
              <a:spLocks noChangeArrowheads="1"/>
            </p:cNvSpPr>
            <p:nvPr/>
          </p:nvSpPr>
          <p:spPr bwMode="auto">
            <a:xfrm>
              <a:off x="4087" y="3245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48" name="Rectangle 186"/>
            <p:cNvSpPr>
              <a:spLocks noChangeArrowheads="1"/>
            </p:cNvSpPr>
            <p:nvPr/>
          </p:nvSpPr>
          <p:spPr bwMode="auto">
            <a:xfrm>
              <a:off x="1007" y="2956"/>
              <a:ext cx="26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49" name="Rectangle 187"/>
            <p:cNvSpPr>
              <a:spLocks noChangeArrowheads="1"/>
            </p:cNvSpPr>
            <p:nvPr/>
          </p:nvSpPr>
          <p:spPr bwMode="auto">
            <a:xfrm>
              <a:off x="932" y="2976"/>
              <a:ext cx="1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w0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50" name="Rectangle 188"/>
            <p:cNvSpPr>
              <a:spLocks noChangeArrowheads="1"/>
            </p:cNvSpPr>
            <p:nvPr/>
          </p:nvSpPr>
          <p:spPr bwMode="auto">
            <a:xfrm>
              <a:off x="1177" y="2987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51" name="Rectangle 189"/>
            <p:cNvSpPr>
              <a:spLocks noChangeArrowheads="1"/>
            </p:cNvSpPr>
            <p:nvPr/>
          </p:nvSpPr>
          <p:spPr bwMode="auto">
            <a:xfrm>
              <a:off x="1952" y="2956"/>
              <a:ext cx="25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52" name="Rectangle 190"/>
            <p:cNvSpPr>
              <a:spLocks noChangeArrowheads="1"/>
            </p:cNvSpPr>
            <p:nvPr/>
          </p:nvSpPr>
          <p:spPr bwMode="auto">
            <a:xfrm>
              <a:off x="1975" y="2976"/>
              <a:ext cx="1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w1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53" name="Rectangle 191"/>
            <p:cNvSpPr>
              <a:spLocks noChangeArrowheads="1"/>
            </p:cNvSpPr>
            <p:nvPr/>
          </p:nvSpPr>
          <p:spPr bwMode="auto">
            <a:xfrm>
              <a:off x="2122" y="2987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54" name="Rectangle 192"/>
            <p:cNvSpPr>
              <a:spLocks noChangeArrowheads="1"/>
            </p:cNvSpPr>
            <p:nvPr/>
          </p:nvSpPr>
          <p:spPr bwMode="auto">
            <a:xfrm>
              <a:off x="2911" y="2973"/>
              <a:ext cx="25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55" name="Rectangle 193"/>
            <p:cNvSpPr>
              <a:spLocks noChangeArrowheads="1"/>
            </p:cNvSpPr>
            <p:nvPr/>
          </p:nvSpPr>
          <p:spPr bwMode="auto">
            <a:xfrm>
              <a:off x="2956" y="2976"/>
              <a:ext cx="1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w2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56" name="Rectangle 194"/>
            <p:cNvSpPr>
              <a:spLocks noChangeArrowheads="1"/>
            </p:cNvSpPr>
            <p:nvPr/>
          </p:nvSpPr>
          <p:spPr bwMode="auto">
            <a:xfrm>
              <a:off x="3081" y="3004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57" name="Freeform 195"/>
            <p:cNvSpPr>
              <a:spLocks/>
            </p:cNvSpPr>
            <p:nvPr/>
          </p:nvSpPr>
          <p:spPr bwMode="auto">
            <a:xfrm>
              <a:off x="872" y="3008"/>
              <a:ext cx="770" cy="652"/>
            </a:xfrm>
            <a:custGeom>
              <a:avLst/>
              <a:gdLst>
                <a:gd name="T0" fmla="*/ 21 w 770"/>
                <a:gd name="T1" fmla="*/ 224 h 652"/>
                <a:gd name="T2" fmla="*/ 51 w 770"/>
                <a:gd name="T3" fmla="*/ 172 h 652"/>
                <a:gd name="T4" fmla="*/ 72 w 770"/>
                <a:gd name="T5" fmla="*/ 161 h 652"/>
                <a:gd name="T6" fmla="*/ 111 w 770"/>
                <a:gd name="T7" fmla="*/ 141 h 652"/>
                <a:gd name="T8" fmla="*/ 216 w 770"/>
                <a:gd name="T9" fmla="*/ 134 h 652"/>
                <a:gd name="T10" fmla="*/ 264 w 770"/>
                <a:gd name="T11" fmla="*/ 109 h 652"/>
                <a:gd name="T12" fmla="*/ 298 w 770"/>
                <a:gd name="T13" fmla="*/ 65 h 652"/>
                <a:gd name="T14" fmla="*/ 327 w 770"/>
                <a:gd name="T15" fmla="*/ 28 h 652"/>
                <a:gd name="T16" fmla="*/ 346 w 770"/>
                <a:gd name="T17" fmla="*/ 23 h 652"/>
                <a:gd name="T18" fmla="*/ 359 w 770"/>
                <a:gd name="T19" fmla="*/ 15 h 652"/>
                <a:gd name="T20" fmla="*/ 375 w 770"/>
                <a:gd name="T21" fmla="*/ 7 h 652"/>
                <a:gd name="T22" fmla="*/ 459 w 770"/>
                <a:gd name="T23" fmla="*/ 2 h 652"/>
                <a:gd name="T24" fmla="*/ 539 w 770"/>
                <a:gd name="T25" fmla="*/ 7 h 652"/>
                <a:gd name="T26" fmla="*/ 554 w 770"/>
                <a:gd name="T27" fmla="*/ 11 h 652"/>
                <a:gd name="T28" fmla="*/ 579 w 770"/>
                <a:gd name="T29" fmla="*/ 28 h 652"/>
                <a:gd name="T30" fmla="*/ 589 w 770"/>
                <a:gd name="T31" fmla="*/ 42 h 652"/>
                <a:gd name="T32" fmla="*/ 587 w 770"/>
                <a:gd name="T33" fmla="*/ 61 h 652"/>
                <a:gd name="T34" fmla="*/ 589 w 770"/>
                <a:gd name="T35" fmla="*/ 97 h 652"/>
                <a:gd name="T36" fmla="*/ 602 w 770"/>
                <a:gd name="T37" fmla="*/ 132 h 652"/>
                <a:gd name="T38" fmla="*/ 648 w 770"/>
                <a:gd name="T39" fmla="*/ 170 h 652"/>
                <a:gd name="T40" fmla="*/ 692 w 770"/>
                <a:gd name="T41" fmla="*/ 208 h 652"/>
                <a:gd name="T42" fmla="*/ 732 w 770"/>
                <a:gd name="T43" fmla="*/ 245 h 652"/>
                <a:gd name="T44" fmla="*/ 770 w 770"/>
                <a:gd name="T45" fmla="*/ 310 h 652"/>
                <a:gd name="T46" fmla="*/ 761 w 770"/>
                <a:gd name="T47" fmla="*/ 342 h 652"/>
                <a:gd name="T48" fmla="*/ 746 w 770"/>
                <a:gd name="T49" fmla="*/ 367 h 652"/>
                <a:gd name="T50" fmla="*/ 725 w 770"/>
                <a:gd name="T51" fmla="*/ 400 h 652"/>
                <a:gd name="T52" fmla="*/ 694 w 770"/>
                <a:gd name="T53" fmla="*/ 449 h 652"/>
                <a:gd name="T54" fmla="*/ 663 w 770"/>
                <a:gd name="T55" fmla="*/ 539 h 652"/>
                <a:gd name="T56" fmla="*/ 648 w 770"/>
                <a:gd name="T57" fmla="*/ 606 h 652"/>
                <a:gd name="T58" fmla="*/ 635 w 770"/>
                <a:gd name="T59" fmla="*/ 629 h 652"/>
                <a:gd name="T60" fmla="*/ 541 w 770"/>
                <a:gd name="T61" fmla="*/ 633 h 652"/>
                <a:gd name="T62" fmla="*/ 518 w 770"/>
                <a:gd name="T63" fmla="*/ 641 h 652"/>
                <a:gd name="T64" fmla="*/ 464 w 770"/>
                <a:gd name="T65" fmla="*/ 652 h 652"/>
                <a:gd name="T66" fmla="*/ 350 w 770"/>
                <a:gd name="T67" fmla="*/ 637 h 652"/>
                <a:gd name="T68" fmla="*/ 310 w 770"/>
                <a:gd name="T69" fmla="*/ 622 h 652"/>
                <a:gd name="T70" fmla="*/ 244 w 770"/>
                <a:gd name="T71" fmla="*/ 583 h 652"/>
                <a:gd name="T72" fmla="*/ 220 w 770"/>
                <a:gd name="T73" fmla="*/ 557 h 652"/>
                <a:gd name="T74" fmla="*/ 202 w 770"/>
                <a:gd name="T75" fmla="*/ 522 h 652"/>
                <a:gd name="T76" fmla="*/ 178 w 770"/>
                <a:gd name="T77" fmla="*/ 493 h 652"/>
                <a:gd name="T78" fmla="*/ 141 w 770"/>
                <a:gd name="T79" fmla="*/ 471 h 652"/>
                <a:gd name="T80" fmla="*/ 114 w 770"/>
                <a:gd name="T81" fmla="*/ 459 h 652"/>
                <a:gd name="T82" fmla="*/ 72 w 770"/>
                <a:gd name="T83" fmla="*/ 440 h 652"/>
                <a:gd name="T84" fmla="*/ 38 w 770"/>
                <a:gd name="T85" fmla="*/ 417 h 652"/>
                <a:gd name="T86" fmla="*/ 19 w 770"/>
                <a:gd name="T87" fmla="*/ 371 h 652"/>
                <a:gd name="T88" fmla="*/ 19 w 770"/>
                <a:gd name="T89" fmla="*/ 342 h 652"/>
                <a:gd name="T90" fmla="*/ 13 w 770"/>
                <a:gd name="T91" fmla="*/ 302 h 6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70"/>
                <a:gd name="T139" fmla="*/ 0 h 652"/>
                <a:gd name="T140" fmla="*/ 770 w 770"/>
                <a:gd name="T141" fmla="*/ 652 h 6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70" h="652">
                  <a:moveTo>
                    <a:pt x="0" y="287"/>
                  </a:moveTo>
                  <a:lnTo>
                    <a:pt x="13" y="245"/>
                  </a:lnTo>
                  <a:lnTo>
                    <a:pt x="21" y="224"/>
                  </a:lnTo>
                  <a:lnTo>
                    <a:pt x="32" y="203"/>
                  </a:lnTo>
                  <a:lnTo>
                    <a:pt x="44" y="182"/>
                  </a:lnTo>
                  <a:lnTo>
                    <a:pt x="51" y="172"/>
                  </a:lnTo>
                  <a:lnTo>
                    <a:pt x="61" y="164"/>
                  </a:lnTo>
                  <a:lnTo>
                    <a:pt x="67" y="162"/>
                  </a:lnTo>
                  <a:lnTo>
                    <a:pt x="72" y="161"/>
                  </a:lnTo>
                  <a:lnTo>
                    <a:pt x="86" y="153"/>
                  </a:lnTo>
                  <a:lnTo>
                    <a:pt x="97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0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48" y="118"/>
                  </a:lnTo>
                  <a:lnTo>
                    <a:pt x="264" y="109"/>
                  </a:lnTo>
                  <a:lnTo>
                    <a:pt x="277" y="95"/>
                  </a:lnTo>
                  <a:lnTo>
                    <a:pt x="288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1" y="34"/>
                  </a:lnTo>
                  <a:lnTo>
                    <a:pt x="327" y="28"/>
                  </a:lnTo>
                  <a:lnTo>
                    <a:pt x="332" y="27"/>
                  </a:lnTo>
                  <a:lnTo>
                    <a:pt x="338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0" y="21"/>
                  </a:lnTo>
                  <a:lnTo>
                    <a:pt x="359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88" y="4"/>
                  </a:lnTo>
                  <a:lnTo>
                    <a:pt x="403" y="0"/>
                  </a:lnTo>
                  <a:lnTo>
                    <a:pt x="459" y="2"/>
                  </a:lnTo>
                  <a:lnTo>
                    <a:pt x="512" y="4"/>
                  </a:lnTo>
                  <a:lnTo>
                    <a:pt x="526" y="5"/>
                  </a:lnTo>
                  <a:lnTo>
                    <a:pt x="539" y="7"/>
                  </a:lnTo>
                  <a:lnTo>
                    <a:pt x="550" y="11"/>
                  </a:lnTo>
                  <a:lnTo>
                    <a:pt x="552" y="11"/>
                  </a:lnTo>
                  <a:lnTo>
                    <a:pt x="554" y="11"/>
                  </a:lnTo>
                  <a:lnTo>
                    <a:pt x="564" y="19"/>
                  </a:lnTo>
                  <a:lnTo>
                    <a:pt x="573" y="25"/>
                  </a:lnTo>
                  <a:lnTo>
                    <a:pt x="579" y="28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4" y="124"/>
                  </a:lnTo>
                  <a:lnTo>
                    <a:pt x="602" y="132"/>
                  </a:lnTo>
                  <a:lnTo>
                    <a:pt x="612" y="138"/>
                  </a:lnTo>
                  <a:lnTo>
                    <a:pt x="619" y="141"/>
                  </a:lnTo>
                  <a:lnTo>
                    <a:pt x="648" y="170"/>
                  </a:lnTo>
                  <a:lnTo>
                    <a:pt x="663" y="183"/>
                  </a:lnTo>
                  <a:lnTo>
                    <a:pt x="681" y="195"/>
                  </a:lnTo>
                  <a:lnTo>
                    <a:pt x="692" y="208"/>
                  </a:lnTo>
                  <a:lnTo>
                    <a:pt x="707" y="220"/>
                  </a:lnTo>
                  <a:lnTo>
                    <a:pt x="721" y="231"/>
                  </a:lnTo>
                  <a:lnTo>
                    <a:pt x="732" y="245"/>
                  </a:lnTo>
                  <a:lnTo>
                    <a:pt x="753" y="277"/>
                  </a:lnTo>
                  <a:lnTo>
                    <a:pt x="763" y="293"/>
                  </a:lnTo>
                  <a:lnTo>
                    <a:pt x="770" y="310"/>
                  </a:lnTo>
                  <a:lnTo>
                    <a:pt x="769" y="321"/>
                  </a:lnTo>
                  <a:lnTo>
                    <a:pt x="767" y="333"/>
                  </a:lnTo>
                  <a:lnTo>
                    <a:pt x="761" y="342"/>
                  </a:lnTo>
                  <a:lnTo>
                    <a:pt x="753" y="348"/>
                  </a:lnTo>
                  <a:lnTo>
                    <a:pt x="749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2" y="382"/>
                  </a:lnTo>
                  <a:lnTo>
                    <a:pt x="725" y="400"/>
                  </a:lnTo>
                  <a:lnTo>
                    <a:pt x="717" y="415"/>
                  </a:lnTo>
                  <a:lnTo>
                    <a:pt x="705" y="432"/>
                  </a:lnTo>
                  <a:lnTo>
                    <a:pt x="694" y="449"/>
                  </a:lnTo>
                  <a:lnTo>
                    <a:pt x="682" y="467"/>
                  </a:lnTo>
                  <a:lnTo>
                    <a:pt x="671" y="484"/>
                  </a:lnTo>
                  <a:lnTo>
                    <a:pt x="663" y="539"/>
                  </a:lnTo>
                  <a:lnTo>
                    <a:pt x="658" y="568"/>
                  </a:lnTo>
                  <a:lnTo>
                    <a:pt x="652" y="595"/>
                  </a:lnTo>
                  <a:lnTo>
                    <a:pt x="648" y="606"/>
                  </a:lnTo>
                  <a:lnTo>
                    <a:pt x="644" y="618"/>
                  </a:lnTo>
                  <a:lnTo>
                    <a:pt x="640" y="624"/>
                  </a:lnTo>
                  <a:lnTo>
                    <a:pt x="635" y="629"/>
                  </a:lnTo>
                  <a:lnTo>
                    <a:pt x="612" y="631"/>
                  </a:lnTo>
                  <a:lnTo>
                    <a:pt x="589" y="631"/>
                  </a:lnTo>
                  <a:lnTo>
                    <a:pt x="541" y="633"/>
                  </a:lnTo>
                  <a:lnTo>
                    <a:pt x="533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08" y="645"/>
                  </a:lnTo>
                  <a:lnTo>
                    <a:pt x="487" y="649"/>
                  </a:lnTo>
                  <a:lnTo>
                    <a:pt x="464" y="652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0" y="637"/>
                  </a:lnTo>
                  <a:lnTo>
                    <a:pt x="329" y="633"/>
                  </a:lnTo>
                  <a:lnTo>
                    <a:pt x="319" y="627"/>
                  </a:lnTo>
                  <a:lnTo>
                    <a:pt x="310" y="622"/>
                  </a:lnTo>
                  <a:lnTo>
                    <a:pt x="275" y="604"/>
                  </a:lnTo>
                  <a:lnTo>
                    <a:pt x="258" y="595"/>
                  </a:lnTo>
                  <a:lnTo>
                    <a:pt x="244" y="583"/>
                  </a:lnTo>
                  <a:lnTo>
                    <a:pt x="235" y="574"/>
                  </a:lnTo>
                  <a:lnTo>
                    <a:pt x="227" y="566"/>
                  </a:lnTo>
                  <a:lnTo>
                    <a:pt x="220" y="557"/>
                  </a:lnTo>
                  <a:lnTo>
                    <a:pt x="210" y="549"/>
                  </a:lnTo>
                  <a:lnTo>
                    <a:pt x="206" y="532"/>
                  </a:lnTo>
                  <a:lnTo>
                    <a:pt x="202" y="522"/>
                  </a:lnTo>
                  <a:lnTo>
                    <a:pt x="199" y="515"/>
                  </a:lnTo>
                  <a:lnTo>
                    <a:pt x="189" y="503"/>
                  </a:lnTo>
                  <a:lnTo>
                    <a:pt x="178" y="493"/>
                  </a:lnTo>
                  <a:lnTo>
                    <a:pt x="164" y="484"/>
                  </a:lnTo>
                  <a:lnTo>
                    <a:pt x="149" y="476"/>
                  </a:lnTo>
                  <a:lnTo>
                    <a:pt x="141" y="471"/>
                  </a:lnTo>
                  <a:lnTo>
                    <a:pt x="134" y="465"/>
                  </a:lnTo>
                  <a:lnTo>
                    <a:pt x="124" y="461"/>
                  </a:lnTo>
                  <a:lnTo>
                    <a:pt x="114" y="459"/>
                  </a:lnTo>
                  <a:lnTo>
                    <a:pt x="105" y="457"/>
                  </a:lnTo>
                  <a:lnTo>
                    <a:pt x="97" y="453"/>
                  </a:lnTo>
                  <a:lnTo>
                    <a:pt x="72" y="440"/>
                  </a:lnTo>
                  <a:lnTo>
                    <a:pt x="61" y="434"/>
                  </a:lnTo>
                  <a:lnTo>
                    <a:pt x="47" y="430"/>
                  </a:lnTo>
                  <a:lnTo>
                    <a:pt x="38" y="417"/>
                  </a:lnTo>
                  <a:lnTo>
                    <a:pt x="30" y="402"/>
                  </a:lnTo>
                  <a:lnTo>
                    <a:pt x="25" y="388"/>
                  </a:lnTo>
                  <a:lnTo>
                    <a:pt x="19" y="371"/>
                  </a:lnTo>
                  <a:lnTo>
                    <a:pt x="19" y="363"/>
                  </a:lnTo>
                  <a:lnTo>
                    <a:pt x="19" y="354"/>
                  </a:lnTo>
                  <a:lnTo>
                    <a:pt x="19" y="342"/>
                  </a:lnTo>
                  <a:lnTo>
                    <a:pt x="19" y="329"/>
                  </a:lnTo>
                  <a:lnTo>
                    <a:pt x="15" y="316"/>
                  </a:lnTo>
                  <a:lnTo>
                    <a:pt x="13" y="302"/>
                  </a:lnTo>
                  <a:lnTo>
                    <a:pt x="7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58" name="Rectangle 196"/>
            <p:cNvSpPr>
              <a:spLocks noChangeArrowheads="1"/>
            </p:cNvSpPr>
            <p:nvPr/>
          </p:nvSpPr>
          <p:spPr bwMode="auto">
            <a:xfrm>
              <a:off x="1025" y="3059"/>
              <a:ext cx="671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59" name="Rectangle 197"/>
            <p:cNvSpPr>
              <a:spLocks noChangeArrowheads="1"/>
            </p:cNvSpPr>
            <p:nvPr/>
          </p:nvSpPr>
          <p:spPr bwMode="auto">
            <a:xfrm>
              <a:off x="1101" y="3088"/>
              <a:ext cx="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0" name="Rectangle 198"/>
            <p:cNvSpPr>
              <a:spLocks noChangeArrowheads="1"/>
            </p:cNvSpPr>
            <p:nvPr/>
          </p:nvSpPr>
          <p:spPr bwMode="auto">
            <a:xfrm>
              <a:off x="1175" y="308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1" name="Rectangle 199"/>
            <p:cNvSpPr>
              <a:spLocks noChangeArrowheads="1"/>
            </p:cNvSpPr>
            <p:nvPr/>
          </p:nvSpPr>
          <p:spPr bwMode="auto">
            <a:xfrm>
              <a:off x="1218" y="3088"/>
              <a:ext cx="21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2" name="Rectangle 200"/>
            <p:cNvSpPr>
              <a:spLocks noChangeArrowheads="1"/>
            </p:cNvSpPr>
            <p:nvPr/>
          </p:nvSpPr>
          <p:spPr bwMode="auto">
            <a:xfrm>
              <a:off x="1426" y="308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3" name="Rectangle 201"/>
            <p:cNvSpPr>
              <a:spLocks noChangeArrowheads="1"/>
            </p:cNvSpPr>
            <p:nvPr/>
          </p:nvSpPr>
          <p:spPr bwMode="auto">
            <a:xfrm>
              <a:off x="1094" y="3199"/>
              <a:ext cx="14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4" name="Rectangle 202"/>
            <p:cNvSpPr>
              <a:spLocks noChangeArrowheads="1"/>
            </p:cNvSpPr>
            <p:nvPr/>
          </p:nvSpPr>
          <p:spPr bwMode="auto">
            <a:xfrm>
              <a:off x="1233" y="3199"/>
              <a:ext cx="9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5" name="Rectangle 203"/>
            <p:cNvSpPr>
              <a:spLocks noChangeArrowheads="1"/>
            </p:cNvSpPr>
            <p:nvPr/>
          </p:nvSpPr>
          <p:spPr bwMode="auto">
            <a:xfrm>
              <a:off x="1325" y="3197"/>
              <a:ext cx="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r),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6" name="Rectangle 204"/>
            <p:cNvSpPr>
              <a:spLocks noChangeArrowheads="1"/>
            </p:cNvSpPr>
            <p:nvPr/>
          </p:nvSpPr>
          <p:spPr bwMode="auto">
            <a:xfrm>
              <a:off x="1407" y="319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7" name="Rectangle 205"/>
            <p:cNvSpPr>
              <a:spLocks noChangeArrowheads="1"/>
            </p:cNvSpPr>
            <p:nvPr/>
          </p:nvSpPr>
          <p:spPr bwMode="auto">
            <a:xfrm>
              <a:off x="1088" y="3308"/>
              <a:ext cx="3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8" name="Rectangle 206"/>
            <p:cNvSpPr>
              <a:spLocks noChangeArrowheads="1"/>
            </p:cNvSpPr>
            <p:nvPr/>
          </p:nvSpPr>
          <p:spPr bwMode="auto">
            <a:xfrm>
              <a:off x="1447" y="330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69" name="Rectangle 207"/>
            <p:cNvSpPr>
              <a:spLocks noChangeArrowheads="1"/>
            </p:cNvSpPr>
            <p:nvPr/>
          </p:nvSpPr>
          <p:spPr bwMode="auto">
            <a:xfrm>
              <a:off x="1097" y="3419"/>
              <a:ext cx="4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70" name="Rectangle 208"/>
            <p:cNvSpPr>
              <a:spLocks noChangeArrowheads="1"/>
            </p:cNvSpPr>
            <p:nvPr/>
          </p:nvSpPr>
          <p:spPr bwMode="auto">
            <a:xfrm>
              <a:off x="1512" y="341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71" name="Rectangle 209"/>
            <p:cNvSpPr>
              <a:spLocks noChangeArrowheads="1"/>
            </p:cNvSpPr>
            <p:nvPr/>
          </p:nvSpPr>
          <p:spPr bwMode="auto">
            <a:xfrm>
              <a:off x="1102" y="35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72" name="Rectangle 210"/>
            <p:cNvSpPr>
              <a:spLocks noChangeArrowheads="1"/>
            </p:cNvSpPr>
            <p:nvPr/>
          </p:nvSpPr>
          <p:spPr bwMode="auto">
            <a:xfrm>
              <a:off x="1148" y="3530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73" name="Rectangle 211"/>
            <p:cNvSpPr>
              <a:spLocks noChangeArrowheads="1"/>
            </p:cNvSpPr>
            <p:nvPr/>
          </p:nvSpPr>
          <p:spPr bwMode="auto">
            <a:xfrm>
              <a:off x="1321" y="353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grpSp>
          <p:nvGrpSpPr>
            <p:cNvPr id="20" name="Group 212"/>
            <p:cNvGrpSpPr>
              <a:grpSpLocks/>
            </p:cNvGrpSpPr>
            <p:nvPr/>
          </p:nvGrpSpPr>
          <p:grpSpPr bwMode="auto">
            <a:xfrm>
              <a:off x="2036" y="3348"/>
              <a:ext cx="205" cy="109"/>
              <a:chOff x="2036" y="3348"/>
              <a:chExt cx="205" cy="109"/>
            </a:xfrm>
          </p:grpSpPr>
          <p:sp>
            <p:nvSpPr>
              <p:cNvPr id="30840" name="Line 213"/>
              <p:cNvSpPr>
                <a:spLocks noChangeShapeType="1"/>
              </p:cNvSpPr>
              <p:nvPr/>
            </p:nvSpPr>
            <p:spPr bwMode="auto">
              <a:xfrm>
                <a:off x="2036" y="3410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841" name="Line 214"/>
              <p:cNvSpPr>
                <a:spLocks noChangeShapeType="1"/>
              </p:cNvSpPr>
              <p:nvPr/>
            </p:nvSpPr>
            <p:spPr bwMode="auto">
              <a:xfrm>
                <a:off x="2036" y="3394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842" name="Freeform 215"/>
              <p:cNvSpPr>
                <a:spLocks/>
              </p:cNvSpPr>
              <p:nvPr/>
            </p:nvSpPr>
            <p:spPr bwMode="auto">
              <a:xfrm>
                <a:off x="2134" y="3348"/>
                <a:ext cx="107" cy="109"/>
              </a:xfrm>
              <a:custGeom>
                <a:avLst/>
                <a:gdLst>
                  <a:gd name="T0" fmla="*/ 0 w 107"/>
                  <a:gd name="T1" fmla="*/ 109 h 109"/>
                  <a:gd name="T2" fmla="*/ 107 w 107"/>
                  <a:gd name="T3" fmla="*/ 54 h 109"/>
                  <a:gd name="T4" fmla="*/ 0 w 107"/>
                  <a:gd name="T5" fmla="*/ 0 h 109"/>
                  <a:gd name="T6" fmla="*/ 0 w 107"/>
                  <a:gd name="T7" fmla="*/ 109 h 10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09"/>
                  <a:gd name="T14" fmla="*/ 107 w 107"/>
                  <a:gd name="T15" fmla="*/ 109 h 10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09">
                    <a:moveTo>
                      <a:pt x="0" y="109"/>
                    </a:moveTo>
                    <a:lnTo>
                      <a:pt x="107" y="54"/>
                    </a:lnTo>
                    <a:lnTo>
                      <a:pt x="0" y="0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" name="Group 216"/>
            <p:cNvGrpSpPr>
              <a:grpSpLocks/>
            </p:cNvGrpSpPr>
            <p:nvPr/>
          </p:nvGrpSpPr>
          <p:grpSpPr bwMode="auto">
            <a:xfrm>
              <a:off x="1660" y="3278"/>
              <a:ext cx="153" cy="78"/>
              <a:chOff x="1660" y="3278"/>
              <a:chExt cx="153" cy="78"/>
            </a:xfrm>
          </p:grpSpPr>
          <p:sp>
            <p:nvSpPr>
              <p:cNvPr id="30838" name="Rectangle 217"/>
              <p:cNvSpPr>
                <a:spLocks noChangeArrowheads="1"/>
              </p:cNvSpPr>
              <p:nvPr/>
            </p:nvSpPr>
            <p:spPr bwMode="auto">
              <a:xfrm>
                <a:off x="1660" y="3310"/>
                <a:ext cx="8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839" name="Freeform 218"/>
              <p:cNvSpPr>
                <a:spLocks/>
              </p:cNvSpPr>
              <p:nvPr/>
            </p:nvSpPr>
            <p:spPr bwMode="auto">
              <a:xfrm>
                <a:off x="1736" y="3278"/>
                <a:ext cx="77" cy="78"/>
              </a:xfrm>
              <a:custGeom>
                <a:avLst/>
                <a:gdLst>
                  <a:gd name="T0" fmla="*/ 0 w 77"/>
                  <a:gd name="T1" fmla="*/ 78 h 78"/>
                  <a:gd name="T2" fmla="*/ 77 w 77"/>
                  <a:gd name="T3" fmla="*/ 40 h 78"/>
                  <a:gd name="T4" fmla="*/ 0 w 77"/>
                  <a:gd name="T5" fmla="*/ 0 h 78"/>
                  <a:gd name="T6" fmla="*/ 0 w 77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78"/>
                  <a:gd name="T14" fmla="*/ 77 w 77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78">
                    <a:moveTo>
                      <a:pt x="0" y="78"/>
                    </a:moveTo>
                    <a:lnTo>
                      <a:pt x="77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776" name="Freeform 219"/>
            <p:cNvSpPr>
              <a:spLocks/>
            </p:cNvSpPr>
            <p:nvPr/>
          </p:nvSpPr>
          <p:spPr bwMode="auto">
            <a:xfrm>
              <a:off x="1847" y="3008"/>
              <a:ext cx="771" cy="652"/>
            </a:xfrm>
            <a:custGeom>
              <a:avLst/>
              <a:gdLst>
                <a:gd name="T0" fmla="*/ 23 w 771"/>
                <a:gd name="T1" fmla="*/ 224 h 652"/>
                <a:gd name="T2" fmla="*/ 52 w 771"/>
                <a:gd name="T3" fmla="*/ 172 h 652"/>
                <a:gd name="T4" fmla="*/ 75 w 771"/>
                <a:gd name="T5" fmla="*/ 161 h 652"/>
                <a:gd name="T6" fmla="*/ 126 w 771"/>
                <a:gd name="T7" fmla="*/ 138 h 652"/>
                <a:gd name="T8" fmla="*/ 233 w 771"/>
                <a:gd name="T9" fmla="*/ 128 h 652"/>
                <a:gd name="T10" fmla="*/ 277 w 771"/>
                <a:gd name="T11" fmla="*/ 95 h 652"/>
                <a:gd name="T12" fmla="*/ 310 w 771"/>
                <a:gd name="T13" fmla="*/ 50 h 652"/>
                <a:gd name="T14" fmla="*/ 335 w 771"/>
                <a:gd name="T15" fmla="*/ 27 h 652"/>
                <a:gd name="T16" fmla="*/ 348 w 771"/>
                <a:gd name="T17" fmla="*/ 23 h 652"/>
                <a:gd name="T18" fmla="*/ 369 w 771"/>
                <a:gd name="T19" fmla="*/ 11 h 652"/>
                <a:gd name="T20" fmla="*/ 390 w 771"/>
                <a:gd name="T21" fmla="*/ 4 h 652"/>
                <a:gd name="T22" fmla="*/ 515 w 771"/>
                <a:gd name="T23" fmla="*/ 4 h 652"/>
                <a:gd name="T24" fmla="*/ 551 w 771"/>
                <a:gd name="T25" fmla="*/ 11 h 652"/>
                <a:gd name="T26" fmla="*/ 564 w 771"/>
                <a:gd name="T27" fmla="*/ 19 h 652"/>
                <a:gd name="T28" fmla="*/ 583 w 771"/>
                <a:gd name="T29" fmla="*/ 32 h 652"/>
                <a:gd name="T30" fmla="*/ 589 w 771"/>
                <a:gd name="T31" fmla="*/ 50 h 652"/>
                <a:gd name="T32" fmla="*/ 587 w 771"/>
                <a:gd name="T33" fmla="*/ 71 h 652"/>
                <a:gd name="T34" fmla="*/ 591 w 771"/>
                <a:gd name="T35" fmla="*/ 115 h 652"/>
                <a:gd name="T36" fmla="*/ 612 w 771"/>
                <a:gd name="T37" fmla="*/ 138 h 652"/>
                <a:gd name="T38" fmla="*/ 666 w 771"/>
                <a:gd name="T39" fmla="*/ 183 h 652"/>
                <a:gd name="T40" fmla="*/ 710 w 771"/>
                <a:gd name="T41" fmla="*/ 220 h 652"/>
                <a:gd name="T42" fmla="*/ 744 w 771"/>
                <a:gd name="T43" fmla="*/ 262 h 652"/>
                <a:gd name="T44" fmla="*/ 771 w 771"/>
                <a:gd name="T45" fmla="*/ 310 h 652"/>
                <a:gd name="T46" fmla="*/ 765 w 771"/>
                <a:gd name="T47" fmla="*/ 338 h 652"/>
                <a:gd name="T48" fmla="*/ 756 w 771"/>
                <a:gd name="T49" fmla="*/ 348 h 652"/>
                <a:gd name="T50" fmla="*/ 740 w 771"/>
                <a:gd name="T51" fmla="*/ 375 h 652"/>
                <a:gd name="T52" fmla="*/ 719 w 771"/>
                <a:gd name="T53" fmla="*/ 415 h 652"/>
                <a:gd name="T54" fmla="*/ 685 w 771"/>
                <a:gd name="T55" fmla="*/ 467 h 652"/>
                <a:gd name="T56" fmla="*/ 660 w 771"/>
                <a:gd name="T57" fmla="*/ 568 h 652"/>
                <a:gd name="T58" fmla="*/ 645 w 771"/>
                <a:gd name="T59" fmla="*/ 618 h 652"/>
                <a:gd name="T60" fmla="*/ 614 w 771"/>
                <a:gd name="T61" fmla="*/ 631 h 652"/>
                <a:gd name="T62" fmla="*/ 536 w 771"/>
                <a:gd name="T63" fmla="*/ 635 h 652"/>
                <a:gd name="T64" fmla="*/ 511 w 771"/>
                <a:gd name="T65" fmla="*/ 645 h 652"/>
                <a:gd name="T66" fmla="*/ 419 w 771"/>
                <a:gd name="T67" fmla="*/ 647 h 652"/>
                <a:gd name="T68" fmla="*/ 331 w 771"/>
                <a:gd name="T69" fmla="*/ 633 h 652"/>
                <a:gd name="T70" fmla="*/ 276 w 771"/>
                <a:gd name="T71" fmla="*/ 604 h 652"/>
                <a:gd name="T72" fmla="*/ 212 w 771"/>
                <a:gd name="T73" fmla="*/ 549 h 652"/>
                <a:gd name="T74" fmla="*/ 201 w 771"/>
                <a:gd name="T75" fmla="*/ 515 h 652"/>
                <a:gd name="T76" fmla="*/ 167 w 771"/>
                <a:gd name="T77" fmla="*/ 484 h 652"/>
                <a:gd name="T78" fmla="*/ 136 w 771"/>
                <a:gd name="T79" fmla="*/ 465 h 652"/>
                <a:gd name="T80" fmla="*/ 107 w 771"/>
                <a:gd name="T81" fmla="*/ 457 h 652"/>
                <a:gd name="T82" fmla="*/ 63 w 771"/>
                <a:gd name="T83" fmla="*/ 434 h 652"/>
                <a:gd name="T84" fmla="*/ 33 w 771"/>
                <a:gd name="T85" fmla="*/ 402 h 652"/>
                <a:gd name="T86" fmla="*/ 21 w 771"/>
                <a:gd name="T87" fmla="*/ 363 h 652"/>
                <a:gd name="T88" fmla="*/ 19 w 771"/>
                <a:gd name="T89" fmla="*/ 329 h 652"/>
                <a:gd name="T90" fmla="*/ 8 w 771"/>
                <a:gd name="T91" fmla="*/ 293 h 6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71"/>
                <a:gd name="T139" fmla="*/ 0 h 652"/>
                <a:gd name="T140" fmla="*/ 771 w 771"/>
                <a:gd name="T141" fmla="*/ 652 h 6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71" h="652">
                  <a:moveTo>
                    <a:pt x="0" y="287"/>
                  </a:moveTo>
                  <a:lnTo>
                    <a:pt x="13" y="245"/>
                  </a:lnTo>
                  <a:lnTo>
                    <a:pt x="23" y="224"/>
                  </a:lnTo>
                  <a:lnTo>
                    <a:pt x="33" y="203"/>
                  </a:lnTo>
                  <a:lnTo>
                    <a:pt x="44" y="182"/>
                  </a:lnTo>
                  <a:lnTo>
                    <a:pt x="52" y="172"/>
                  </a:lnTo>
                  <a:lnTo>
                    <a:pt x="61" y="164"/>
                  </a:lnTo>
                  <a:lnTo>
                    <a:pt x="69" y="162"/>
                  </a:lnTo>
                  <a:lnTo>
                    <a:pt x="75" y="161"/>
                  </a:lnTo>
                  <a:lnTo>
                    <a:pt x="100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2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51" y="118"/>
                  </a:lnTo>
                  <a:lnTo>
                    <a:pt x="266" y="109"/>
                  </a:lnTo>
                  <a:lnTo>
                    <a:pt x="277" y="95"/>
                  </a:lnTo>
                  <a:lnTo>
                    <a:pt x="289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3" y="34"/>
                  </a:lnTo>
                  <a:lnTo>
                    <a:pt x="329" y="28"/>
                  </a:lnTo>
                  <a:lnTo>
                    <a:pt x="335" y="27"/>
                  </a:lnTo>
                  <a:lnTo>
                    <a:pt x="339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2" y="21"/>
                  </a:lnTo>
                  <a:lnTo>
                    <a:pt x="362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90" y="4"/>
                  </a:lnTo>
                  <a:lnTo>
                    <a:pt x="404" y="0"/>
                  </a:lnTo>
                  <a:lnTo>
                    <a:pt x="459" y="2"/>
                  </a:lnTo>
                  <a:lnTo>
                    <a:pt x="515" y="4"/>
                  </a:lnTo>
                  <a:lnTo>
                    <a:pt x="526" y="5"/>
                  </a:lnTo>
                  <a:lnTo>
                    <a:pt x="539" y="7"/>
                  </a:lnTo>
                  <a:lnTo>
                    <a:pt x="551" y="11"/>
                  </a:lnTo>
                  <a:lnTo>
                    <a:pt x="553" y="11"/>
                  </a:lnTo>
                  <a:lnTo>
                    <a:pt x="555" y="11"/>
                  </a:lnTo>
                  <a:lnTo>
                    <a:pt x="564" y="19"/>
                  </a:lnTo>
                  <a:lnTo>
                    <a:pt x="574" y="25"/>
                  </a:lnTo>
                  <a:lnTo>
                    <a:pt x="580" y="28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7" y="124"/>
                  </a:lnTo>
                  <a:lnTo>
                    <a:pt x="605" y="132"/>
                  </a:lnTo>
                  <a:lnTo>
                    <a:pt x="612" y="138"/>
                  </a:lnTo>
                  <a:lnTo>
                    <a:pt x="620" y="141"/>
                  </a:lnTo>
                  <a:lnTo>
                    <a:pt x="650" y="170"/>
                  </a:lnTo>
                  <a:lnTo>
                    <a:pt x="666" y="183"/>
                  </a:lnTo>
                  <a:lnTo>
                    <a:pt x="681" y="195"/>
                  </a:lnTo>
                  <a:lnTo>
                    <a:pt x="694" y="208"/>
                  </a:lnTo>
                  <a:lnTo>
                    <a:pt x="710" y="220"/>
                  </a:lnTo>
                  <a:lnTo>
                    <a:pt x="723" y="231"/>
                  </a:lnTo>
                  <a:lnTo>
                    <a:pt x="735" y="245"/>
                  </a:lnTo>
                  <a:lnTo>
                    <a:pt x="744" y="262"/>
                  </a:lnTo>
                  <a:lnTo>
                    <a:pt x="754" y="277"/>
                  </a:lnTo>
                  <a:lnTo>
                    <a:pt x="763" y="293"/>
                  </a:lnTo>
                  <a:lnTo>
                    <a:pt x="771" y="310"/>
                  </a:lnTo>
                  <a:lnTo>
                    <a:pt x="771" y="321"/>
                  </a:lnTo>
                  <a:lnTo>
                    <a:pt x="767" y="333"/>
                  </a:lnTo>
                  <a:lnTo>
                    <a:pt x="765" y="338"/>
                  </a:lnTo>
                  <a:lnTo>
                    <a:pt x="761" y="342"/>
                  </a:lnTo>
                  <a:lnTo>
                    <a:pt x="758" y="346"/>
                  </a:lnTo>
                  <a:lnTo>
                    <a:pt x="756" y="348"/>
                  </a:lnTo>
                  <a:lnTo>
                    <a:pt x="752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5" y="382"/>
                  </a:lnTo>
                  <a:lnTo>
                    <a:pt x="727" y="400"/>
                  </a:lnTo>
                  <a:lnTo>
                    <a:pt x="719" y="415"/>
                  </a:lnTo>
                  <a:lnTo>
                    <a:pt x="708" y="432"/>
                  </a:lnTo>
                  <a:lnTo>
                    <a:pt x="696" y="449"/>
                  </a:lnTo>
                  <a:lnTo>
                    <a:pt x="685" y="467"/>
                  </a:lnTo>
                  <a:lnTo>
                    <a:pt x="673" y="484"/>
                  </a:lnTo>
                  <a:lnTo>
                    <a:pt x="666" y="539"/>
                  </a:lnTo>
                  <a:lnTo>
                    <a:pt x="660" y="568"/>
                  </a:lnTo>
                  <a:lnTo>
                    <a:pt x="652" y="595"/>
                  </a:lnTo>
                  <a:lnTo>
                    <a:pt x="648" y="606"/>
                  </a:lnTo>
                  <a:lnTo>
                    <a:pt x="645" y="618"/>
                  </a:lnTo>
                  <a:lnTo>
                    <a:pt x="641" y="624"/>
                  </a:lnTo>
                  <a:lnTo>
                    <a:pt x="637" y="629"/>
                  </a:lnTo>
                  <a:lnTo>
                    <a:pt x="614" y="631"/>
                  </a:lnTo>
                  <a:lnTo>
                    <a:pt x="591" y="631"/>
                  </a:lnTo>
                  <a:lnTo>
                    <a:pt x="543" y="633"/>
                  </a:lnTo>
                  <a:lnTo>
                    <a:pt x="536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11" y="645"/>
                  </a:lnTo>
                  <a:lnTo>
                    <a:pt x="488" y="649"/>
                  </a:lnTo>
                  <a:lnTo>
                    <a:pt x="465" y="652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2" y="637"/>
                  </a:lnTo>
                  <a:lnTo>
                    <a:pt x="331" y="633"/>
                  </a:lnTo>
                  <a:lnTo>
                    <a:pt x="321" y="627"/>
                  </a:lnTo>
                  <a:lnTo>
                    <a:pt x="310" y="622"/>
                  </a:lnTo>
                  <a:lnTo>
                    <a:pt x="276" y="604"/>
                  </a:lnTo>
                  <a:lnTo>
                    <a:pt x="245" y="583"/>
                  </a:lnTo>
                  <a:lnTo>
                    <a:pt x="230" y="566"/>
                  </a:lnTo>
                  <a:lnTo>
                    <a:pt x="212" y="549"/>
                  </a:lnTo>
                  <a:lnTo>
                    <a:pt x="209" y="532"/>
                  </a:lnTo>
                  <a:lnTo>
                    <a:pt x="205" y="522"/>
                  </a:lnTo>
                  <a:lnTo>
                    <a:pt x="201" y="515"/>
                  </a:lnTo>
                  <a:lnTo>
                    <a:pt x="189" y="503"/>
                  </a:lnTo>
                  <a:lnTo>
                    <a:pt x="178" y="493"/>
                  </a:lnTo>
                  <a:lnTo>
                    <a:pt x="167" y="484"/>
                  </a:lnTo>
                  <a:lnTo>
                    <a:pt x="151" y="476"/>
                  </a:lnTo>
                  <a:lnTo>
                    <a:pt x="144" y="471"/>
                  </a:lnTo>
                  <a:lnTo>
                    <a:pt x="136" y="465"/>
                  </a:lnTo>
                  <a:lnTo>
                    <a:pt x="126" y="461"/>
                  </a:lnTo>
                  <a:lnTo>
                    <a:pt x="117" y="459"/>
                  </a:lnTo>
                  <a:lnTo>
                    <a:pt x="107" y="457"/>
                  </a:lnTo>
                  <a:lnTo>
                    <a:pt x="98" y="453"/>
                  </a:lnTo>
                  <a:lnTo>
                    <a:pt x="75" y="440"/>
                  </a:lnTo>
                  <a:lnTo>
                    <a:pt x="63" y="434"/>
                  </a:lnTo>
                  <a:lnTo>
                    <a:pt x="50" y="430"/>
                  </a:lnTo>
                  <a:lnTo>
                    <a:pt x="40" y="417"/>
                  </a:lnTo>
                  <a:lnTo>
                    <a:pt x="33" y="402"/>
                  </a:lnTo>
                  <a:lnTo>
                    <a:pt x="27" y="388"/>
                  </a:lnTo>
                  <a:lnTo>
                    <a:pt x="21" y="371"/>
                  </a:lnTo>
                  <a:lnTo>
                    <a:pt x="21" y="363"/>
                  </a:lnTo>
                  <a:lnTo>
                    <a:pt x="21" y="354"/>
                  </a:lnTo>
                  <a:lnTo>
                    <a:pt x="21" y="342"/>
                  </a:lnTo>
                  <a:lnTo>
                    <a:pt x="19" y="329"/>
                  </a:lnTo>
                  <a:lnTo>
                    <a:pt x="17" y="316"/>
                  </a:lnTo>
                  <a:lnTo>
                    <a:pt x="13" y="302"/>
                  </a:lnTo>
                  <a:lnTo>
                    <a:pt x="8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77" name="Freeform 220"/>
            <p:cNvSpPr>
              <a:spLocks/>
            </p:cNvSpPr>
            <p:nvPr/>
          </p:nvSpPr>
          <p:spPr bwMode="auto">
            <a:xfrm>
              <a:off x="2859" y="3008"/>
              <a:ext cx="771" cy="652"/>
            </a:xfrm>
            <a:custGeom>
              <a:avLst/>
              <a:gdLst>
                <a:gd name="T0" fmla="*/ 23 w 771"/>
                <a:gd name="T1" fmla="*/ 224 h 652"/>
                <a:gd name="T2" fmla="*/ 52 w 771"/>
                <a:gd name="T3" fmla="*/ 172 h 652"/>
                <a:gd name="T4" fmla="*/ 73 w 771"/>
                <a:gd name="T5" fmla="*/ 161 h 652"/>
                <a:gd name="T6" fmla="*/ 111 w 771"/>
                <a:gd name="T7" fmla="*/ 141 h 652"/>
                <a:gd name="T8" fmla="*/ 216 w 771"/>
                <a:gd name="T9" fmla="*/ 134 h 652"/>
                <a:gd name="T10" fmla="*/ 264 w 771"/>
                <a:gd name="T11" fmla="*/ 109 h 652"/>
                <a:gd name="T12" fmla="*/ 298 w 771"/>
                <a:gd name="T13" fmla="*/ 65 h 652"/>
                <a:gd name="T14" fmla="*/ 327 w 771"/>
                <a:gd name="T15" fmla="*/ 28 h 652"/>
                <a:gd name="T16" fmla="*/ 346 w 771"/>
                <a:gd name="T17" fmla="*/ 23 h 652"/>
                <a:gd name="T18" fmla="*/ 359 w 771"/>
                <a:gd name="T19" fmla="*/ 15 h 652"/>
                <a:gd name="T20" fmla="*/ 375 w 771"/>
                <a:gd name="T21" fmla="*/ 7 h 652"/>
                <a:gd name="T22" fmla="*/ 459 w 771"/>
                <a:gd name="T23" fmla="*/ 2 h 652"/>
                <a:gd name="T24" fmla="*/ 539 w 771"/>
                <a:gd name="T25" fmla="*/ 7 h 652"/>
                <a:gd name="T26" fmla="*/ 555 w 771"/>
                <a:gd name="T27" fmla="*/ 11 h 652"/>
                <a:gd name="T28" fmla="*/ 579 w 771"/>
                <a:gd name="T29" fmla="*/ 28 h 652"/>
                <a:gd name="T30" fmla="*/ 589 w 771"/>
                <a:gd name="T31" fmla="*/ 42 h 652"/>
                <a:gd name="T32" fmla="*/ 587 w 771"/>
                <a:gd name="T33" fmla="*/ 61 h 652"/>
                <a:gd name="T34" fmla="*/ 589 w 771"/>
                <a:gd name="T35" fmla="*/ 97 h 652"/>
                <a:gd name="T36" fmla="*/ 602 w 771"/>
                <a:gd name="T37" fmla="*/ 132 h 652"/>
                <a:gd name="T38" fmla="*/ 648 w 771"/>
                <a:gd name="T39" fmla="*/ 170 h 652"/>
                <a:gd name="T40" fmla="*/ 694 w 771"/>
                <a:gd name="T41" fmla="*/ 208 h 652"/>
                <a:gd name="T42" fmla="*/ 734 w 771"/>
                <a:gd name="T43" fmla="*/ 245 h 652"/>
                <a:gd name="T44" fmla="*/ 763 w 771"/>
                <a:gd name="T45" fmla="*/ 293 h 652"/>
                <a:gd name="T46" fmla="*/ 767 w 771"/>
                <a:gd name="T47" fmla="*/ 333 h 652"/>
                <a:gd name="T48" fmla="*/ 750 w 771"/>
                <a:gd name="T49" fmla="*/ 358 h 652"/>
                <a:gd name="T50" fmla="*/ 734 w 771"/>
                <a:gd name="T51" fmla="*/ 382 h 652"/>
                <a:gd name="T52" fmla="*/ 706 w 771"/>
                <a:gd name="T53" fmla="*/ 432 h 652"/>
                <a:gd name="T54" fmla="*/ 673 w 771"/>
                <a:gd name="T55" fmla="*/ 484 h 652"/>
                <a:gd name="T56" fmla="*/ 652 w 771"/>
                <a:gd name="T57" fmla="*/ 595 h 652"/>
                <a:gd name="T58" fmla="*/ 641 w 771"/>
                <a:gd name="T59" fmla="*/ 624 h 652"/>
                <a:gd name="T60" fmla="*/ 589 w 771"/>
                <a:gd name="T61" fmla="*/ 631 h 652"/>
                <a:gd name="T62" fmla="*/ 526 w 771"/>
                <a:gd name="T63" fmla="*/ 637 h 652"/>
                <a:gd name="T64" fmla="*/ 488 w 771"/>
                <a:gd name="T65" fmla="*/ 649 h 652"/>
                <a:gd name="T66" fmla="*/ 371 w 771"/>
                <a:gd name="T67" fmla="*/ 641 h 652"/>
                <a:gd name="T68" fmla="*/ 319 w 771"/>
                <a:gd name="T69" fmla="*/ 627 h 652"/>
                <a:gd name="T70" fmla="*/ 245 w 771"/>
                <a:gd name="T71" fmla="*/ 583 h 652"/>
                <a:gd name="T72" fmla="*/ 212 w 771"/>
                <a:gd name="T73" fmla="*/ 549 h 652"/>
                <a:gd name="T74" fmla="*/ 203 w 771"/>
                <a:gd name="T75" fmla="*/ 522 h 652"/>
                <a:gd name="T76" fmla="*/ 178 w 771"/>
                <a:gd name="T77" fmla="*/ 493 h 652"/>
                <a:gd name="T78" fmla="*/ 134 w 771"/>
                <a:gd name="T79" fmla="*/ 465 h 652"/>
                <a:gd name="T80" fmla="*/ 105 w 771"/>
                <a:gd name="T81" fmla="*/ 457 h 652"/>
                <a:gd name="T82" fmla="*/ 61 w 771"/>
                <a:gd name="T83" fmla="*/ 434 h 652"/>
                <a:gd name="T84" fmla="*/ 30 w 771"/>
                <a:gd name="T85" fmla="*/ 402 h 652"/>
                <a:gd name="T86" fmla="*/ 19 w 771"/>
                <a:gd name="T87" fmla="*/ 363 h 652"/>
                <a:gd name="T88" fmla="*/ 19 w 771"/>
                <a:gd name="T89" fmla="*/ 329 h 652"/>
                <a:gd name="T90" fmla="*/ 8 w 771"/>
                <a:gd name="T91" fmla="*/ 293 h 6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71"/>
                <a:gd name="T139" fmla="*/ 0 h 652"/>
                <a:gd name="T140" fmla="*/ 771 w 771"/>
                <a:gd name="T141" fmla="*/ 652 h 6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71" h="652">
                  <a:moveTo>
                    <a:pt x="0" y="287"/>
                  </a:moveTo>
                  <a:lnTo>
                    <a:pt x="13" y="245"/>
                  </a:lnTo>
                  <a:lnTo>
                    <a:pt x="23" y="224"/>
                  </a:lnTo>
                  <a:lnTo>
                    <a:pt x="32" y="203"/>
                  </a:lnTo>
                  <a:lnTo>
                    <a:pt x="44" y="182"/>
                  </a:lnTo>
                  <a:lnTo>
                    <a:pt x="52" y="172"/>
                  </a:lnTo>
                  <a:lnTo>
                    <a:pt x="61" y="164"/>
                  </a:lnTo>
                  <a:lnTo>
                    <a:pt x="67" y="162"/>
                  </a:lnTo>
                  <a:lnTo>
                    <a:pt x="73" y="161"/>
                  </a:lnTo>
                  <a:lnTo>
                    <a:pt x="86" y="153"/>
                  </a:lnTo>
                  <a:lnTo>
                    <a:pt x="97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0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49" y="118"/>
                  </a:lnTo>
                  <a:lnTo>
                    <a:pt x="264" y="109"/>
                  </a:lnTo>
                  <a:lnTo>
                    <a:pt x="277" y="95"/>
                  </a:lnTo>
                  <a:lnTo>
                    <a:pt x="289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1" y="34"/>
                  </a:lnTo>
                  <a:lnTo>
                    <a:pt x="327" y="28"/>
                  </a:lnTo>
                  <a:lnTo>
                    <a:pt x="333" y="27"/>
                  </a:lnTo>
                  <a:lnTo>
                    <a:pt x="338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0" y="21"/>
                  </a:lnTo>
                  <a:lnTo>
                    <a:pt x="359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90" y="4"/>
                  </a:lnTo>
                  <a:lnTo>
                    <a:pt x="403" y="0"/>
                  </a:lnTo>
                  <a:lnTo>
                    <a:pt x="459" y="2"/>
                  </a:lnTo>
                  <a:lnTo>
                    <a:pt x="512" y="4"/>
                  </a:lnTo>
                  <a:lnTo>
                    <a:pt x="526" y="5"/>
                  </a:lnTo>
                  <a:lnTo>
                    <a:pt x="539" y="7"/>
                  </a:lnTo>
                  <a:lnTo>
                    <a:pt x="551" y="11"/>
                  </a:lnTo>
                  <a:lnTo>
                    <a:pt x="553" y="11"/>
                  </a:lnTo>
                  <a:lnTo>
                    <a:pt x="555" y="11"/>
                  </a:lnTo>
                  <a:lnTo>
                    <a:pt x="564" y="19"/>
                  </a:lnTo>
                  <a:lnTo>
                    <a:pt x="574" y="25"/>
                  </a:lnTo>
                  <a:lnTo>
                    <a:pt x="579" y="28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5" y="124"/>
                  </a:lnTo>
                  <a:lnTo>
                    <a:pt x="602" y="132"/>
                  </a:lnTo>
                  <a:lnTo>
                    <a:pt x="612" y="138"/>
                  </a:lnTo>
                  <a:lnTo>
                    <a:pt x="620" y="141"/>
                  </a:lnTo>
                  <a:lnTo>
                    <a:pt x="648" y="170"/>
                  </a:lnTo>
                  <a:lnTo>
                    <a:pt x="664" y="183"/>
                  </a:lnTo>
                  <a:lnTo>
                    <a:pt x="681" y="195"/>
                  </a:lnTo>
                  <a:lnTo>
                    <a:pt x="694" y="208"/>
                  </a:lnTo>
                  <a:lnTo>
                    <a:pt x="708" y="220"/>
                  </a:lnTo>
                  <a:lnTo>
                    <a:pt x="723" y="231"/>
                  </a:lnTo>
                  <a:lnTo>
                    <a:pt x="734" y="245"/>
                  </a:lnTo>
                  <a:lnTo>
                    <a:pt x="744" y="262"/>
                  </a:lnTo>
                  <a:lnTo>
                    <a:pt x="753" y="277"/>
                  </a:lnTo>
                  <a:lnTo>
                    <a:pt x="763" y="293"/>
                  </a:lnTo>
                  <a:lnTo>
                    <a:pt x="771" y="310"/>
                  </a:lnTo>
                  <a:lnTo>
                    <a:pt x="769" y="321"/>
                  </a:lnTo>
                  <a:lnTo>
                    <a:pt x="767" y="333"/>
                  </a:lnTo>
                  <a:lnTo>
                    <a:pt x="761" y="342"/>
                  </a:lnTo>
                  <a:lnTo>
                    <a:pt x="753" y="348"/>
                  </a:lnTo>
                  <a:lnTo>
                    <a:pt x="750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4" y="382"/>
                  </a:lnTo>
                  <a:lnTo>
                    <a:pt x="725" y="400"/>
                  </a:lnTo>
                  <a:lnTo>
                    <a:pt x="717" y="415"/>
                  </a:lnTo>
                  <a:lnTo>
                    <a:pt x="706" y="432"/>
                  </a:lnTo>
                  <a:lnTo>
                    <a:pt x="694" y="449"/>
                  </a:lnTo>
                  <a:lnTo>
                    <a:pt x="683" y="467"/>
                  </a:lnTo>
                  <a:lnTo>
                    <a:pt x="673" y="484"/>
                  </a:lnTo>
                  <a:lnTo>
                    <a:pt x="664" y="539"/>
                  </a:lnTo>
                  <a:lnTo>
                    <a:pt x="658" y="568"/>
                  </a:lnTo>
                  <a:lnTo>
                    <a:pt x="652" y="595"/>
                  </a:lnTo>
                  <a:lnTo>
                    <a:pt x="648" y="606"/>
                  </a:lnTo>
                  <a:lnTo>
                    <a:pt x="644" y="618"/>
                  </a:lnTo>
                  <a:lnTo>
                    <a:pt x="641" y="624"/>
                  </a:lnTo>
                  <a:lnTo>
                    <a:pt x="635" y="629"/>
                  </a:lnTo>
                  <a:lnTo>
                    <a:pt x="612" y="631"/>
                  </a:lnTo>
                  <a:lnTo>
                    <a:pt x="589" y="631"/>
                  </a:lnTo>
                  <a:lnTo>
                    <a:pt x="541" y="633"/>
                  </a:lnTo>
                  <a:lnTo>
                    <a:pt x="534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09" y="645"/>
                  </a:lnTo>
                  <a:lnTo>
                    <a:pt x="488" y="649"/>
                  </a:lnTo>
                  <a:lnTo>
                    <a:pt x="465" y="652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0" y="637"/>
                  </a:lnTo>
                  <a:lnTo>
                    <a:pt x="329" y="633"/>
                  </a:lnTo>
                  <a:lnTo>
                    <a:pt x="319" y="627"/>
                  </a:lnTo>
                  <a:lnTo>
                    <a:pt x="310" y="622"/>
                  </a:lnTo>
                  <a:lnTo>
                    <a:pt x="275" y="604"/>
                  </a:lnTo>
                  <a:lnTo>
                    <a:pt x="245" y="583"/>
                  </a:lnTo>
                  <a:lnTo>
                    <a:pt x="235" y="574"/>
                  </a:lnTo>
                  <a:lnTo>
                    <a:pt x="228" y="566"/>
                  </a:lnTo>
                  <a:lnTo>
                    <a:pt x="212" y="549"/>
                  </a:lnTo>
                  <a:lnTo>
                    <a:pt x="208" y="539"/>
                  </a:lnTo>
                  <a:lnTo>
                    <a:pt x="206" y="532"/>
                  </a:lnTo>
                  <a:lnTo>
                    <a:pt x="203" y="522"/>
                  </a:lnTo>
                  <a:lnTo>
                    <a:pt x="199" y="515"/>
                  </a:lnTo>
                  <a:lnTo>
                    <a:pt x="189" y="503"/>
                  </a:lnTo>
                  <a:lnTo>
                    <a:pt x="178" y="493"/>
                  </a:lnTo>
                  <a:lnTo>
                    <a:pt x="151" y="476"/>
                  </a:lnTo>
                  <a:lnTo>
                    <a:pt x="143" y="471"/>
                  </a:lnTo>
                  <a:lnTo>
                    <a:pt x="134" y="465"/>
                  </a:lnTo>
                  <a:lnTo>
                    <a:pt x="124" y="461"/>
                  </a:lnTo>
                  <a:lnTo>
                    <a:pt x="115" y="459"/>
                  </a:lnTo>
                  <a:lnTo>
                    <a:pt x="105" y="457"/>
                  </a:lnTo>
                  <a:lnTo>
                    <a:pt x="97" y="453"/>
                  </a:lnTo>
                  <a:lnTo>
                    <a:pt x="73" y="440"/>
                  </a:lnTo>
                  <a:lnTo>
                    <a:pt x="61" y="434"/>
                  </a:lnTo>
                  <a:lnTo>
                    <a:pt x="48" y="430"/>
                  </a:lnTo>
                  <a:lnTo>
                    <a:pt x="38" y="417"/>
                  </a:lnTo>
                  <a:lnTo>
                    <a:pt x="30" y="402"/>
                  </a:lnTo>
                  <a:lnTo>
                    <a:pt x="25" y="388"/>
                  </a:lnTo>
                  <a:lnTo>
                    <a:pt x="19" y="371"/>
                  </a:lnTo>
                  <a:lnTo>
                    <a:pt x="19" y="363"/>
                  </a:lnTo>
                  <a:lnTo>
                    <a:pt x="19" y="354"/>
                  </a:lnTo>
                  <a:lnTo>
                    <a:pt x="19" y="342"/>
                  </a:lnTo>
                  <a:lnTo>
                    <a:pt x="19" y="329"/>
                  </a:lnTo>
                  <a:lnTo>
                    <a:pt x="15" y="316"/>
                  </a:lnTo>
                  <a:lnTo>
                    <a:pt x="13" y="302"/>
                  </a:lnTo>
                  <a:lnTo>
                    <a:pt x="8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2" name="Group 221"/>
            <p:cNvGrpSpPr>
              <a:grpSpLocks/>
            </p:cNvGrpSpPr>
            <p:nvPr/>
          </p:nvGrpSpPr>
          <p:grpSpPr bwMode="auto">
            <a:xfrm>
              <a:off x="2652" y="3283"/>
              <a:ext cx="155" cy="67"/>
              <a:chOff x="2652" y="3283"/>
              <a:chExt cx="155" cy="67"/>
            </a:xfrm>
          </p:grpSpPr>
          <p:sp>
            <p:nvSpPr>
              <p:cNvPr id="30836" name="Line 222"/>
              <p:cNvSpPr>
                <a:spLocks noChangeShapeType="1"/>
              </p:cNvSpPr>
              <p:nvPr/>
            </p:nvSpPr>
            <p:spPr bwMode="auto">
              <a:xfrm>
                <a:off x="2652" y="3316"/>
                <a:ext cx="9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837" name="Freeform 223"/>
              <p:cNvSpPr>
                <a:spLocks/>
              </p:cNvSpPr>
              <p:nvPr/>
            </p:nvSpPr>
            <p:spPr bwMode="auto">
              <a:xfrm>
                <a:off x="2740" y="3283"/>
                <a:ext cx="67" cy="67"/>
              </a:xfrm>
              <a:custGeom>
                <a:avLst/>
                <a:gdLst>
                  <a:gd name="T0" fmla="*/ 0 w 67"/>
                  <a:gd name="T1" fmla="*/ 67 h 67"/>
                  <a:gd name="T2" fmla="*/ 67 w 67"/>
                  <a:gd name="T3" fmla="*/ 35 h 67"/>
                  <a:gd name="T4" fmla="*/ 0 w 67"/>
                  <a:gd name="T5" fmla="*/ 0 h 67"/>
                  <a:gd name="T6" fmla="*/ 0 w 67"/>
                  <a:gd name="T7" fmla="*/ 67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67"/>
                  <a:gd name="T14" fmla="*/ 67 w 67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67">
                    <a:moveTo>
                      <a:pt x="0" y="67"/>
                    </a:moveTo>
                    <a:lnTo>
                      <a:pt x="67" y="35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779" name="Rectangle 224"/>
            <p:cNvSpPr>
              <a:spLocks noChangeArrowheads="1"/>
            </p:cNvSpPr>
            <p:nvPr/>
          </p:nvSpPr>
          <p:spPr bwMode="auto">
            <a:xfrm>
              <a:off x="4400" y="2973"/>
              <a:ext cx="25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80" name="Rectangle 225"/>
            <p:cNvSpPr>
              <a:spLocks noChangeArrowheads="1"/>
            </p:cNvSpPr>
            <p:nvPr/>
          </p:nvSpPr>
          <p:spPr bwMode="auto">
            <a:xfrm>
              <a:off x="4395" y="2976"/>
              <a:ext cx="1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600">
                  <a:solidFill>
                    <a:srgbClr val="000000"/>
                  </a:solidFill>
                  <a:latin typeface="Times New Roman" pitchFamily="18" charset="0"/>
                </a:rPr>
                <a:t>wn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81" name="Freeform 226"/>
            <p:cNvSpPr>
              <a:spLocks/>
            </p:cNvSpPr>
            <p:nvPr/>
          </p:nvSpPr>
          <p:spPr bwMode="auto">
            <a:xfrm>
              <a:off x="4349" y="3008"/>
              <a:ext cx="771" cy="652"/>
            </a:xfrm>
            <a:custGeom>
              <a:avLst/>
              <a:gdLst>
                <a:gd name="T0" fmla="*/ 23 w 771"/>
                <a:gd name="T1" fmla="*/ 224 h 652"/>
                <a:gd name="T2" fmla="*/ 51 w 771"/>
                <a:gd name="T3" fmla="*/ 172 h 652"/>
                <a:gd name="T4" fmla="*/ 73 w 771"/>
                <a:gd name="T5" fmla="*/ 161 h 652"/>
                <a:gd name="T6" fmla="*/ 111 w 771"/>
                <a:gd name="T7" fmla="*/ 141 h 652"/>
                <a:gd name="T8" fmla="*/ 216 w 771"/>
                <a:gd name="T9" fmla="*/ 134 h 652"/>
                <a:gd name="T10" fmla="*/ 266 w 771"/>
                <a:gd name="T11" fmla="*/ 109 h 652"/>
                <a:gd name="T12" fmla="*/ 298 w 771"/>
                <a:gd name="T13" fmla="*/ 65 h 652"/>
                <a:gd name="T14" fmla="*/ 329 w 771"/>
                <a:gd name="T15" fmla="*/ 28 h 652"/>
                <a:gd name="T16" fmla="*/ 346 w 771"/>
                <a:gd name="T17" fmla="*/ 23 h 652"/>
                <a:gd name="T18" fmla="*/ 361 w 771"/>
                <a:gd name="T19" fmla="*/ 15 h 652"/>
                <a:gd name="T20" fmla="*/ 375 w 771"/>
                <a:gd name="T21" fmla="*/ 7 h 652"/>
                <a:gd name="T22" fmla="*/ 459 w 771"/>
                <a:gd name="T23" fmla="*/ 2 h 652"/>
                <a:gd name="T24" fmla="*/ 539 w 771"/>
                <a:gd name="T25" fmla="*/ 7 h 652"/>
                <a:gd name="T26" fmla="*/ 555 w 771"/>
                <a:gd name="T27" fmla="*/ 11 h 652"/>
                <a:gd name="T28" fmla="*/ 579 w 771"/>
                <a:gd name="T29" fmla="*/ 28 h 652"/>
                <a:gd name="T30" fmla="*/ 589 w 771"/>
                <a:gd name="T31" fmla="*/ 42 h 652"/>
                <a:gd name="T32" fmla="*/ 587 w 771"/>
                <a:gd name="T33" fmla="*/ 61 h 652"/>
                <a:gd name="T34" fmla="*/ 589 w 771"/>
                <a:gd name="T35" fmla="*/ 97 h 652"/>
                <a:gd name="T36" fmla="*/ 602 w 771"/>
                <a:gd name="T37" fmla="*/ 132 h 652"/>
                <a:gd name="T38" fmla="*/ 650 w 771"/>
                <a:gd name="T39" fmla="*/ 170 h 652"/>
                <a:gd name="T40" fmla="*/ 694 w 771"/>
                <a:gd name="T41" fmla="*/ 208 h 652"/>
                <a:gd name="T42" fmla="*/ 734 w 771"/>
                <a:gd name="T43" fmla="*/ 245 h 652"/>
                <a:gd name="T44" fmla="*/ 763 w 771"/>
                <a:gd name="T45" fmla="*/ 293 h 652"/>
                <a:gd name="T46" fmla="*/ 769 w 771"/>
                <a:gd name="T47" fmla="*/ 327 h 652"/>
                <a:gd name="T48" fmla="*/ 761 w 771"/>
                <a:gd name="T49" fmla="*/ 342 h 652"/>
                <a:gd name="T50" fmla="*/ 752 w 771"/>
                <a:gd name="T51" fmla="*/ 358 h 652"/>
                <a:gd name="T52" fmla="*/ 734 w 771"/>
                <a:gd name="T53" fmla="*/ 382 h 652"/>
                <a:gd name="T54" fmla="*/ 708 w 771"/>
                <a:gd name="T55" fmla="*/ 432 h 652"/>
                <a:gd name="T56" fmla="*/ 673 w 771"/>
                <a:gd name="T57" fmla="*/ 484 h 652"/>
                <a:gd name="T58" fmla="*/ 652 w 771"/>
                <a:gd name="T59" fmla="*/ 595 h 652"/>
                <a:gd name="T60" fmla="*/ 641 w 771"/>
                <a:gd name="T61" fmla="*/ 624 h 652"/>
                <a:gd name="T62" fmla="*/ 591 w 771"/>
                <a:gd name="T63" fmla="*/ 631 h 652"/>
                <a:gd name="T64" fmla="*/ 526 w 771"/>
                <a:gd name="T65" fmla="*/ 637 h 652"/>
                <a:gd name="T66" fmla="*/ 488 w 771"/>
                <a:gd name="T67" fmla="*/ 649 h 652"/>
                <a:gd name="T68" fmla="*/ 371 w 771"/>
                <a:gd name="T69" fmla="*/ 641 h 652"/>
                <a:gd name="T70" fmla="*/ 321 w 771"/>
                <a:gd name="T71" fmla="*/ 627 h 652"/>
                <a:gd name="T72" fmla="*/ 245 w 771"/>
                <a:gd name="T73" fmla="*/ 583 h 652"/>
                <a:gd name="T74" fmla="*/ 208 w 771"/>
                <a:gd name="T75" fmla="*/ 532 h 652"/>
                <a:gd name="T76" fmla="*/ 189 w 771"/>
                <a:gd name="T77" fmla="*/ 503 h 652"/>
                <a:gd name="T78" fmla="*/ 151 w 771"/>
                <a:gd name="T79" fmla="*/ 476 h 652"/>
                <a:gd name="T80" fmla="*/ 124 w 771"/>
                <a:gd name="T81" fmla="*/ 461 h 652"/>
                <a:gd name="T82" fmla="*/ 97 w 771"/>
                <a:gd name="T83" fmla="*/ 453 h 652"/>
                <a:gd name="T84" fmla="*/ 61 w 771"/>
                <a:gd name="T85" fmla="*/ 434 h 652"/>
                <a:gd name="T86" fmla="*/ 32 w 771"/>
                <a:gd name="T87" fmla="*/ 402 h 652"/>
                <a:gd name="T88" fmla="*/ 21 w 771"/>
                <a:gd name="T89" fmla="*/ 363 h 652"/>
                <a:gd name="T90" fmla="*/ 19 w 771"/>
                <a:gd name="T91" fmla="*/ 329 h 652"/>
                <a:gd name="T92" fmla="*/ 8 w 771"/>
                <a:gd name="T93" fmla="*/ 293 h 6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1"/>
                <a:gd name="T142" fmla="*/ 0 h 652"/>
                <a:gd name="T143" fmla="*/ 771 w 771"/>
                <a:gd name="T144" fmla="*/ 652 h 6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1" h="652">
                  <a:moveTo>
                    <a:pt x="0" y="287"/>
                  </a:moveTo>
                  <a:lnTo>
                    <a:pt x="13" y="245"/>
                  </a:lnTo>
                  <a:lnTo>
                    <a:pt x="23" y="224"/>
                  </a:lnTo>
                  <a:lnTo>
                    <a:pt x="32" y="203"/>
                  </a:lnTo>
                  <a:lnTo>
                    <a:pt x="44" y="182"/>
                  </a:lnTo>
                  <a:lnTo>
                    <a:pt x="51" y="172"/>
                  </a:lnTo>
                  <a:lnTo>
                    <a:pt x="61" y="164"/>
                  </a:lnTo>
                  <a:lnTo>
                    <a:pt x="67" y="162"/>
                  </a:lnTo>
                  <a:lnTo>
                    <a:pt x="73" y="161"/>
                  </a:lnTo>
                  <a:lnTo>
                    <a:pt x="86" y="153"/>
                  </a:lnTo>
                  <a:lnTo>
                    <a:pt x="99" y="147"/>
                  </a:lnTo>
                  <a:lnTo>
                    <a:pt x="111" y="141"/>
                  </a:lnTo>
                  <a:lnTo>
                    <a:pt x="126" y="138"/>
                  </a:lnTo>
                  <a:lnTo>
                    <a:pt x="172" y="136"/>
                  </a:lnTo>
                  <a:lnTo>
                    <a:pt x="216" y="134"/>
                  </a:lnTo>
                  <a:lnTo>
                    <a:pt x="233" y="128"/>
                  </a:lnTo>
                  <a:lnTo>
                    <a:pt x="250" y="118"/>
                  </a:lnTo>
                  <a:lnTo>
                    <a:pt x="266" y="109"/>
                  </a:lnTo>
                  <a:lnTo>
                    <a:pt x="277" y="95"/>
                  </a:lnTo>
                  <a:lnTo>
                    <a:pt x="289" y="82"/>
                  </a:lnTo>
                  <a:lnTo>
                    <a:pt x="298" y="65"/>
                  </a:lnTo>
                  <a:lnTo>
                    <a:pt x="310" y="50"/>
                  </a:lnTo>
                  <a:lnTo>
                    <a:pt x="323" y="34"/>
                  </a:lnTo>
                  <a:lnTo>
                    <a:pt x="329" y="28"/>
                  </a:lnTo>
                  <a:lnTo>
                    <a:pt x="335" y="27"/>
                  </a:lnTo>
                  <a:lnTo>
                    <a:pt x="338" y="27"/>
                  </a:lnTo>
                  <a:lnTo>
                    <a:pt x="346" y="23"/>
                  </a:lnTo>
                  <a:lnTo>
                    <a:pt x="348" y="23"/>
                  </a:lnTo>
                  <a:lnTo>
                    <a:pt x="352" y="21"/>
                  </a:lnTo>
                  <a:lnTo>
                    <a:pt x="361" y="15"/>
                  </a:lnTo>
                  <a:lnTo>
                    <a:pt x="369" y="11"/>
                  </a:lnTo>
                  <a:lnTo>
                    <a:pt x="373" y="9"/>
                  </a:lnTo>
                  <a:lnTo>
                    <a:pt x="375" y="7"/>
                  </a:lnTo>
                  <a:lnTo>
                    <a:pt x="390" y="4"/>
                  </a:lnTo>
                  <a:lnTo>
                    <a:pt x="403" y="0"/>
                  </a:lnTo>
                  <a:lnTo>
                    <a:pt x="459" y="2"/>
                  </a:lnTo>
                  <a:lnTo>
                    <a:pt x="514" y="4"/>
                  </a:lnTo>
                  <a:lnTo>
                    <a:pt x="526" y="5"/>
                  </a:lnTo>
                  <a:lnTo>
                    <a:pt x="539" y="7"/>
                  </a:lnTo>
                  <a:lnTo>
                    <a:pt x="551" y="11"/>
                  </a:lnTo>
                  <a:lnTo>
                    <a:pt x="553" y="11"/>
                  </a:lnTo>
                  <a:lnTo>
                    <a:pt x="555" y="11"/>
                  </a:lnTo>
                  <a:lnTo>
                    <a:pt x="564" y="19"/>
                  </a:lnTo>
                  <a:lnTo>
                    <a:pt x="574" y="25"/>
                  </a:lnTo>
                  <a:lnTo>
                    <a:pt x="579" y="28"/>
                  </a:lnTo>
                  <a:lnTo>
                    <a:pt x="583" y="32"/>
                  </a:lnTo>
                  <a:lnTo>
                    <a:pt x="589" y="36"/>
                  </a:lnTo>
                  <a:lnTo>
                    <a:pt x="589" y="42"/>
                  </a:lnTo>
                  <a:lnTo>
                    <a:pt x="589" y="50"/>
                  </a:lnTo>
                  <a:lnTo>
                    <a:pt x="587" y="55"/>
                  </a:lnTo>
                  <a:lnTo>
                    <a:pt x="587" y="61"/>
                  </a:lnTo>
                  <a:lnTo>
                    <a:pt x="587" y="71"/>
                  </a:lnTo>
                  <a:lnTo>
                    <a:pt x="587" y="82"/>
                  </a:lnTo>
                  <a:lnTo>
                    <a:pt x="589" y="97"/>
                  </a:lnTo>
                  <a:lnTo>
                    <a:pt x="591" y="115"/>
                  </a:lnTo>
                  <a:lnTo>
                    <a:pt x="595" y="124"/>
                  </a:lnTo>
                  <a:lnTo>
                    <a:pt x="602" y="132"/>
                  </a:lnTo>
                  <a:lnTo>
                    <a:pt x="612" y="138"/>
                  </a:lnTo>
                  <a:lnTo>
                    <a:pt x="620" y="141"/>
                  </a:lnTo>
                  <a:lnTo>
                    <a:pt x="650" y="170"/>
                  </a:lnTo>
                  <a:lnTo>
                    <a:pt x="665" y="183"/>
                  </a:lnTo>
                  <a:lnTo>
                    <a:pt x="681" y="195"/>
                  </a:lnTo>
                  <a:lnTo>
                    <a:pt x="694" y="208"/>
                  </a:lnTo>
                  <a:lnTo>
                    <a:pt x="709" y="220"/>
                  </a:lnTo>
                  <a:lnTo>
                    <a:pt x="723" y="231"/>
                  </a:lnTo>
                  <a:lnTo>
                    <a:pt x="734" y="245"/>
                  </a:lnTo>
                  <a:lnTo>
                    <a:pt x="744" y="262"/>
                  </a:lnTo>
                  <a:lnTo>
                    <a:pt x="753" y="277"/>
                  </a:lnTo>
                  <a:lnTo>
                    <a:pt x="763" y="293"/>
                  </a:lnTo>
                  <a:lnTo>
                    <a:pt x="771" y="310"/>
                  </a:lnTo>
                  <a:lnTo>
                    <a:pt x="769" y="321"/>
                  </a:lnTo>
                  <a:lnTo>
                    <a:pt x="769" y="327"/>
                  </a:lnTo>
                  <a:lnTo>
                    <a:pt x="767" y="333"/>
                  </a:lnTo>
                  <a:lnTo>
                    <a:pt x="765" y="338"/>
                  </a:lnTo>
                  <a:lnTo>
                    <a:pt x="761" y="342"/>
                  </a:lnTo>
                  <a:lnTo>
                    <a:pt x="757" y="346"/>
                  </a:lnTo>
                  <a:lnTo>
                    <a:pt x="755" y="348"/>
                  </a:lnTo>
                  <a:lnTo>
                    <a:pt x="752" y="358"/>
                  </a:lnTo>
                  <a:lnTo>
                    <a:pt x="746" y="367"/>
                  </a:lnTo>
                  <a:lnTo>
                    <a:pt x="740" y="375"/>
                  </a:lnTo>
                  <a:lnTo>
                    <a:pt x="734" y="382"/>
                  </a:lnTo>
                  <a:lnTo>
                    <a:pt x="727" y="400"/>
                  </a:lnTo>
                  <a:lnTo>
                    <a:pt x="717" y="415"/>
                  </a:lnTo>
                  <a:lnTo>
                    <a:pt x="708" y="432"/>
                  </a:lnTo>
                  <a:lnTo>
                    <a:pt x="696" y="449"/>
                  </a:lnTo>
                  <a:lnTo>
                    <a:pt x="685" y="467"/>
                  </a:lnTo>
                  <a:lnTo>
                    <a:pt x="673" y="484"/>
                  </a:lnTo>
                  <a:lnTo>
                    <a:pt x="665" y="539"/>
                  </a:lnTo>
                  <a:lnTo>
                    <a:pt x="660" y="568"/>
                  </a:lnTo>
                  <a:lnTo>
                    <a:pt x="652" y="595"/>
                  </a:lnTo>
                  <a:lnTo>
                    <a:pt x="648" y="606"/>
                  </a:lnTo>
                  <a:lnTo>
                    <a:pt x="644" y="618"/>
                  </a:lnTo>
                  <a:lnTo>
                    <a:pt x="641" y="624"/>
                  </a:lnTo>
                  <a:lnTo>
                    <a:pt x="637" y="629"/>
                  </a:lnTo>
                  <a:lnTo>
                    <a:pt x="614" y="631"/>
                  </a:lnTo>
                  <a:lnTo>
                    <a:pt x="591" y="631"/>
                  </a:lnTo>
                  <a:lnTo>
                    <a:pt x="543" y="633"/>
                  </a:lnTo>
                  <a:lnTo>
                    <a:pt x="535" y="635"/>
                  </a:lnTo>
                  <a:lnTo>
                    <a:pt x="526" y="637"/>
                  </a:lnTo>
                  <a:lnTo>
                    <a:pt x="518" y="641"/>
                  </a:lnTo>
                  <a:lnTo>
                    <a:pt x="511" y="645"/>
                  </a:lnTo>
                  <a:lnTo>
                    <a:pt x="488" y="649"/>
                  </a:lnTo>
                  <a:lnTo>
                    <a:pt x="465" y="652"/>
                  </a:lnTo>
                  <a:lnTo>
                    <a:pt x="419" y="647"/>
                  </a:lnTo>
                  <a:lnTo>
                    <a:pt x="371" y="641"/>
                  </a:lnTo>
                  <a:lnTo>
                    <a:pt x="352" y="637"/>
                  </a:lnTo>
                  <a:lnTo>
                    <a:pt x="331" y="633"/>
                  </a:lnTo>
                  <a:lnTo>
                    <a:pt x="321" y="627"/>
                  </a:lnTo>
                  <a:lnTo>
                    <a:pt x="310" y="622"/>
                  </a:lnTo>
                  <a:lnTo>
                    <a:pt x="275" y="604"/>
                  </a:lnTo>
                  <a:lnTo>
                    <a:pt x="245" y="583"/>
                  </a:lnTo>
                  <a:lnTo>
                    <a:pt x="229" y="566"/>
                  </a:lnTo>
                  <a:lnTo>
                    <a:pt x="212" y="549"/>
                  </a:lnTo>
                  <a:lnTo>
                    <a:pt x="208" y="532"/>
                  </a:lnTo>
                  <a:lnTo>
                    <a:pt x="205" y="522"/>
                  </a:lnTo>
                  <a:lnTo>
                    <a:pt x="201" y="515"/>
                  </a:lnTo>
                  <a:lnTo>
                    <a:pt x="189" y="503"/>
                  </a:lnTo>
                  <a:lnTo>
                    <a:pt x="178" y="493"/>
                  </a:lnTo>
                  <a:lnTo>
                    <a:pt x="166" y="484"/>
                  </a:lnTo>
                  <a:lnTo>
                    <a:pt x="151" y="476"/>
                  </a:lnTo>
                  <a:lnTo>
                    <a:pt x="143" y="471"/>
                  </a:lnTo>
                  <a:lnTo>
                    <a:pt x="134" y="465"/>
                  </a:lnTo>
                  <a:lnTo>
                    <a:pt x="124" y="461"/>
                  </a:lnTo>
                  <a:lnTo>
                    <a:pt x="117" y="459"/>
                  </a:lnTo>
                  <a:lnTo>
                    <a:pt x="107" y="457"/>
                  </a:lnTo>
                  <a:lnTo>
                    <a:pt x="97" y="453"/>
                  </a:lnTo>
                  <a:lnTo>
                    <a:pt x="86" y="446"/>
                  </a:lnTo>
                  <a:lnTo>
                    <a:pt x="74" y="440"/>
                  </a:lnTo>
                  <a:lnTo>
                    <a:pt x="61" y="434"/>
                  </a:lnTo>
                  <a:lnTo>
                    <a:pt x="50" y="430"/>
                  </a:lnTo>
                  <a:lnTo>
                    <a:pt x="40" y="417"/>
                  </a:lnTo>
                  <a:lnTo>
                    <a:pt x="32" y="402"/>
                  </a:lnTo>
                  <a:lnTo>
                    <a:pt x="27" y="388"/>
                  </a:lnTo>
                  <a:lnTo>
                    <a:pt x="21" y="371"/>
                  </a:lnTo>
                  <a:lnTo>
                    <a:pt x="21" y="363"/>
                  </a:lnTo>
                  <a:lnTo>
                    <a:pt x="21" y="354"/>
                  </a:lnTo>
                  <a:lnTo>
                    <a:pt x="21" y="342"/>
                  </a:lnTo>
                  <a:lnTo>
                    <a:pt x="19" y="329"/>
                  </a:lnTo>
                  <a:lnTo>
                    <a:pt x="17" y="316"/>
                  </a:lnTo>
                  <a:lnTo>
                    <a:pt x="13" y="302"/>
                  </a:lnTo>
                  <a:lnTo>
                    <a:pt x="8" y="293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" name="Group 227"/>
            <p:cNvGrpSpPr>
              <a:grpSpLocks/>
            </p:cNvGrpSpPr>
            <p:nvPr/>
          </p:nvGrpSpPr>
          <p:grpSpPr bwMode="auto">
            <a:xfrm>
              <a:off x="4161" y="3278"/>
              <a:ext cx="153" cy="78"/>
              <a:chOff x="4161" y="3278"/>
              <a:chExt cx="153" cy="78"/>
            </a:xfrm>
          </p:grpSpPr>
          <p:sp>
            <p:nvSpPr>
              <p:cNvPr id="30834" name="Rectangle 228"/>
              <p:cNvSpPr>
                <a:spLocks noChangeArrowheads="1"/>
              </p:cNvSpPr>
              <p:nvPr/>
            </p:nvSpPr>
            <p:spPr bwMode="auto">
              <a:xfrm>
                <a:off x="4161" y="3310"/>
                <a:ext cx="8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835" name="Freeform 229"/>
              <p:cNvSpPr>
                <a:spLocks/>
              </p:cNvSpPr>
              <p:nvPr/>
            </p:nvSpPr>
            <p:spPr bwMode="auto">
              <a:xfrm>
                <a:off x="4238" y="3278"/>
                <a:ext cx="76" cy="78"/>
              </a:xfrm>
              <a:custGeom>
                <a:avLst/>
                <a:gdLst>
                  <a:gd name="T0" fmla="*/ 0 w 76"/>
                  <a:gd name="T1" fmla="*/ 78 h 78"/>
                  <a:gd name="T2" fmla="*/ 76 w 76"/>
                  <a:gd name="T3" fmla="*/ 40 h 78"/>
                  <a:gd name="T4" fmla="*/ 0 w 76"/>
                  <a:gd name="T5" fmla="*/ 0 h 78"/>
                  <a:gd name="T6" fmla="*/ 0 w 76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78"/>
                  <a:gd name="T14" fmla="*/ 76 w 76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78">
                    <a:moveTo>
                      <a:pt x="0" y="78"/>
                    </a:moveTo>
                    <a:lnTo>
                      <a:pt x="76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4" name="Group 230"/>
            <p:cNvGrpSpPr>
              <a:grpSpLocks/>
            </p:cNvGrpSpPr>
            <p:nvPr/>
          </p:nvGrpSpPr>
          <p:grpSpPr bwMode="auto">
            <a:xfrm>
              <a:off x="3681" y="3278"/>
              <a:ext cx="155" cy="78"/>
              <a:chOff x="3681" y="3278"/>
              <a:chExt cx="155" cy="78"/>
            </a:xfrm>
          </p:grpSpPr>
          <p:sp>
            <p:nvSpPr>
              <p:cNvPr id="30832" name="Rectangle 231"/>
              <p:cNvSpPr>
                <a:spLocks noChangeArrowheads="1"/>
              </p:cNvSpPr>
              <p:nvPr/>
            </p:nvSpPr>
            <p:spPr bwMode="auto">
              <a:xfrm>
                <a:off x="3681" y="3310"/>
                <a:ext cx="8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833" name="Freeform 232"/>
              <p:cNvSpPr>
                <a:spLocks/>
              </p:cNvSpPr>
              <p:nvPr/>
            </p:nvSpPr>
            <p:spPr bwMode="auto">
              <a:xfrm>
                <a:off x="3758" y="3278"/>
                <a:ext cx="78" cy="78"/>
              </a:xfrm>
              <a:custGeom>
                <a:avLst/>
                <a:gdLst>
                  <a:gd name="T0" fmla="*/ 0 w 78"/>
                  <a:gd name="T1" fmla="*/ 78 h 78"/>
                  <a:gd name="T2" fmla="*/ 78 w 78"/>
                  <a:gd name="T3" fmla="*/ 40 h 78"/>
                  <a:gd name="T4" fmla="*/ 0 w 78"/>
                  <a:gd name="T5" fmla="*/ 0 h 78"/>
                  <a:gd name="T6" fmla="*/ 0 w 78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78"/>
                  <a:gd name="T14" fmla="*/ 78 w 7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78">
                    <a:moveTo>
                      <a:pt x="0" y="78"/>
                    </a:moveTo>
                    <a:lnTo>
                      <a:pt x="78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5" name="Group 233"/>
            <p:cNvGrpSpPr>
              <a:grpSpLocks/>
            </p:cNvGrpSpPr>
            <p:nvPr/>
          </p:nvGrpSpPr>
          <p:grpSpPr bwMode="auto">
            <a:xfrm>
              <a:off x="5154" y="3278"/>
              <a:ext cx="155" cy="78"/>
              <a:chOff x="5154" y="3278"/>
              <a:chExt cx="155" cy="78"/>
            </a:xfrm>
          </p:grpSpPr>
          <p:sp>
            <p:nvSpPr>
              <p:cNvPr id="30830" name="Rectangle 234"/>
              <p:cNvSpPr>
                <a:spLocks noChangeArrowheads="1"/>
              </p:cNvSpPr>
              <p:nvPr/>
            </p:nvSpPr>
            <p:spPr bwMode="auto">
              <a:xfrm>
                <a:off x="5154" y="3310"/>
                <a:ext cx="82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0831" name="Freeform 235"/>
              <p:cNvSpPr>
                <a:spLocks/>
              </p:cNvSpPr>
              <p:nvPr/>
            </p:nvSpPr>
            <p:spPr bwMode="auto">
              <a:xfrm>
                <a:off x="5232" y="3278"/>
                <a:ext cx="77" cy="78"/>
              </a:xfrm>
              <a:custGeom>
                <a:avLst/>
                <a:gdLst>
                  <a:gd name="T0" fmla="*/ 0 w 77"/>
                  <a:gd name="T1" fmla="*/ 78 h 78"/>
                  <a:gd name="T2" fmla="*/ 77 w 77"/>
                  <a:gd name="T3" fmla="*/ 40 h 78"/>
                  <a:gd name="T4" fmla="*/ 0 w 77"/>
                  <a:gd name="T5" fmla="*/ 0 h 78"/>
                  <a:gd name="T6" fmla="*/ 0 w 77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"/>
                  <a:gd name="T13" fmla="*/ 0 h 78"/>
                  <a:gd name="T14" fmla="*/ 77 w 77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" h="78">
                    <a:moveTo>
                      <a:pt x="0" y="78"/>
                    </a:moveTo>
                    <a:lnTo>
                      <a:pt x="77" y="4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0785" name="Rectangle 236"/>
            <p:cNvSpPr>
              <a:spLocks noChangeArrowheads="1"/>
            </p:cNvSpPr>
            <p:nvPr/>
          </p:nvSpPr>
          <p:spPr bwMode="auto">
            <a:xfrm>
              <a:off x="2019" y="3059"/>
              <a:ext cx="670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786" name="Rectangle 237"/>
            <p:cNvSpPr>
              <a:spLocks noChangeArrowheads="1"/>
            </p:cNvSpPr>
            <p:nvPr/>
          </p:nvSpPr>
          <p:spPr bwMode="auto">
            <a:xfrm>
              <a:off x="2089" y="3088"/>
              <a:ext cx="1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87" name="Rectangle 238"/>
            <p:cNvSpPr>
              <a:spLocks noChangeArrowheads="1"/>
            </p:cNvSpPr>
            <p:nvPr/>
          </p:nvSpPr>
          <p:spPr bwMode="auto">
            <a:xfrm>
              <a:off x="2221" y="308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88" name="Rectangle 239"/>
            <p:cNvSpPr>
              <a:spLocks noChangeArrowheads="1"/>
            </p:cNvSpPr>
            <p:nvPr/>
          </p:nvSpPr>
          <p:spPr bwMode="auto">
            <a:xfrm>
              <a:off x="2272" y="3088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89" name="Rectangle 240"/>
            <p:cNvSpPr>
              <a:spLocks noChangeArrowheads="1"/>
            </p:cNvSpPr>
            <p:nvPr/>
          </p:nvSpPr>
          <p:spPr bwMode="auto">
            <a:xfrm>
              <a:off x="2421" y="308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0" name="Rectangle 241"/>
            <p:cNvSpPr>
              <a:spLocks noChangeArrowheads="1"/>
            </p:cNvSpPr>
            <p:nvPr/>
          </p:nvSpPr>
          <p:spPr bwMode="auto">
            <a:xfrm>
              <a:off x="2098" y="3199"/>
              <a:ext cx="1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 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1" name="Rectangle 242"/>
            <p:cNvSpPr>
              <a:spLocks noChangeArrowheads="1"/>
            </p:cNvSpPr>
            <p:nvPr/>
          </p:nvSpPr>
          <p:spPr bwMode="auto">
            <a:xfrm>
              <a:off x="2216" y="3199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2" name="Rectangle 243"/>
            <p:cNvSpPr>
              <a:spLocks noChangeArrowheads="1"/>
            </p:cNvSpPr>
            <p:nvPr/>
          </p:nvSpPr>
          <p:spPr bwMode="auto">
            <a:xfrm>
              <a:off x="2250" y="3199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&gt;r,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3" name="Rectangle 244"/>
            <p:cNvSpPr>
              <a:spLocks noChangeArrowheads="1"/>
            </p:cNvSpPr>
            <p:nvPr/>
          </p:nvSpPr>
          <p:spPr bwMode="auto">
            <a:xfrm>
              <a:off x="2358" y="319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4" name="Rectangle 245"/>
            <p:cNvSpPr>
              <a:spLocks noChangeArrowheads="1"/>
            </p:cNvSpPr>
            <p:nvPr/>
          </p:nvSpPr>
          <p:spPr bwMode="auto">
            <a:xfrm>
              <a:off x="2083" y="3308"/>
              <a:ext cx="3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5" name="Rectangle 246"/>
            <p:cNvSpPr>
              <a:spLocks noChangeArrowheads="1"/>
            </p:cNvSpPr>
            <p:nvPr/>
          </p:nvSpPr>
          <p:spPr bwMode="auto">
            <a:xfrm>
              <a:off x="2442" y="3308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6" name="Rectangle 247"/>
            <p:cNvSpPr>
              <a:spLocks noChangeArrowheads="1"/>
            </p:cNvSpPr>
            <p:nvPr/>
          </p:nvSpPr>
          <p:spPr bwMode="auto">
            <a:xfrm>
              <a:off x="2092" y="3419"/>
              <a:ext cx="4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7" name="Rectangle 248"/>
            <p:cNvSpPr>
              <a:spLocks noChangeArrowheads="1"/>
            </p:cNvSpPr>
            <p:nvPr/>
          </p:nvSpPr>
          <p:spPr bwMode="auto">
            <a:xfrm>
              <a:off x="2507" y="3419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8" name="Rectangle 249"/>
            <p:cNvSpPr>
              <a:spLocks noChangeArrowheads="1"/>
            </p:cNvSpPr>
            <p:nvPr/>
          </p:nvSpPr>
          <p:spPr bwMode="auto">
            <a:xfrm>
              <a:off x="2097" y="3530"/>
              <a:ext cx="22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799" name="Rectangle 250"/>
            <p:cNvSpPr>
              <a:spLocks noChangeArrowheads="1"/>
            </p:cNvSpPr>
            <p:nvPr/>
          </p:nvSpPr>
          <p:spPr bwMode="auto">
            <a:xfrm>
              <a:off x="2316" y="3530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0" name="Rectangle 251"/>
            <p:cNvSpPr>
              <a:spLocks noChangeArrowheads="1"/>
            </p:cNvSpPr>
            <p:nvPr/>
          </p:nvSpPr>
          <p:spPr bwMode="auto">
            <a:xfrm>
              <a:off x="3012" y="3077"/>
              <a:ext cx="671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01" name="Rectangle 252"/>
            <p:cNvSpPr>
              <a:spLocks noChangeArrowheads="1"/>
            </p:cNvSpPr>
            <p:nvPr/>
          </p:nvSpPr>
          <p:spPr bwMode="auto">
            <a:xfrm>
              <a:off x="3081" y="3105"/>
              <a:ext cx="1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2" name="Rectangle 253"/>
            <p:cNvSpPr>
              <a:spLocks noChangeArrowheads="1"/>
            </p:cNvSpPr>
            <p:nvPr/>
          </p:nvSpPr>
          <p:spPr bwMode="auto">
            <a:xfrm>
              <a:off x="3214" y="3105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3" name="Rectangle 254"/>
            <p:cNvSpPr>
              <a:spLocks noChangeArrowheads="1"/>
            </p:cNvSpPr>
            <p:nvPr/>
          </p:nvSpPr>
          <p:spPr bwMode="auto">
            <a:xfrm>
              <a:off x="3258" y="3105"/>
              <a:ext cx="21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4" name="Rectangle 255"/>
            <p:cNvSpPr>
              <a:spLocks noChangeArrowheads="1"/>
            </p:cNvSpPr>
            <p:nvPr/>
          </p:nvSpPr>
          <p:spPr bwMode="auto">
            <a:xfrm>
              <a:off x="3465" y="310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5" name="Rectangle 256"/>
            <p:cNvSpPr>
              <a:spLocks noChangeArrowheads="1"/>
            </p:cNvSpPr>
            <p:nvPr/>
          </p:nvSpPr>
          <p:spPr bwMode="auto">
            <a:xfrm>
              <a:off x="3089" y="3214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6" name="Rectangle 257"/>
            <p:cNvSpPr>
              <a:spLocks noChangeArrowheads="1"/>
            </p:cNvSpPr>
            <p:nvPr/>
          </p:nvSpPr>
          <p:spPr bwMode="auto">
            <a:xfrm>
              <a:off x="3186" y="3214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7" name="Rectangle 258"/>
            <p:cNvSpPr>
              <a:spLocks noChangeArrowheads="1"/>
            </p:cNvSpPr>
            <p:nvPr/>
          </p:nvSpPr>
          <p:spPr bwMode="auto">
            <a:xfrm>
              <a:off x="3219" y="3214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&gt;r,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8" name="Rectangle 259"/>
            <p:cNvSpPr>
              <a:spLocks noChangeArrowheads="1"/>
            </p:cNvSpPr>
            <p:nvPr/>
          </p:nvSpPr>
          <p:spPr bwMode="auto">
            <a:xfrm>
              <a:off x="3327" y="321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09" name="Rectangle 260"/>
            <p:cNvSpPr>
              <a:spLocks noChangeArrowheads="1"/>
            </p:cNvSpPr>
            <p:nvPr/>
          </p:nvSpPr>
          <p:spPr bwMode="auto">
            <a:xfrm>
              <a:off x="3083" y="3325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0" name="Rectangle 261"/>
            <p:cNvSpPr>
              <a:spLocks noChangeArrowheads="1"/>
            </p:cNvSpPr>
            <p:nvPr/>
          </p:nvSpPr>
          <p:spPr bwMode="auto">
            <a:xfrm>
              <a:off x="3368" y="332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1" name="Rectangle 262"/>
            <p:cNvSpPr>
              <a:spLocks noChangeArrowheads="1"/>
            </p:cNvSpPr>
            <p:nvPr/>
          </p:nvSpPr>
          <p:spPr bwMode="auto">
            <a:xfrm>
              <a:off x="3084" y="3435"/>
              <a:ext cx="4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2" name="Rectangle 263"/>
            <p:cNvSpPr>
              <a:spLocks noChangeArrowheads="1"/>
            </p:cNvSpPr>
            <p:nvPr/>
          </p:nvSpPr>
          <p:spPr bwMode="auto">
            <a:xfrm>
              <a:off x="3500" y="343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3" name="Rectangle 264"/>
            <p:cNvSpPr>
              <a:spLocks noChangeArrowheads="1"/>
            </p:cNvSpPr>
            <p:nvPr/>
          </p:nvSpPr>
          <p:spPr bwMode="auto">
            <a:xfrm>
              <a:off x="3081" y="3546"/>
              <a:ext cx="2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4" name="Rectangle 265"/>
            <p:cNvSpPr>
              <a:spLocks noChangeArrowheads="1"/>
            </p:cNvSpPr>
            <p:nvPr/>
          </p:nvSpPr>
          <p:spPr bwMode="auto">
            <a:xfrm>
              <a:off x="3337" y="3546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5" name="Rectangle 266"/>
            <p:cNvSpPr>
              <a:spLocks noChangeArrowheads="1"/>
            </p:cNvSpPr>
            <p:nvPr/>
          </p:nvSpPr>
          <p:spPr bwMode="auto">
            <a:xfrm>
              <a:off x="4504" y="3077"/>
              <a:ext cx="669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0816" name="Rectangle 267"/>
            <p:cNvSpPr>
              <a:spLocks noChangeArrowheads="1"/>
            </p:cNvSpPr>
            <p:nvPr/>
          </p:nvSpPr>
          <p:spPr bwMode="auto">
            <a:xfrm>
              <a:off x="4573" y="3105"/>
              <a:ext cx="1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7" name="Rectangle 268"/>
            <p:cNvSpPr>
              <a:spLocks noChangeArrowheads="1"/>
            </p:cNvSpPr>
            <p:nvPr/>
          </p:nvSpPr>
          <p:spPr bwMode="auto">
            <a:xfrm>
              <a:off x="4705" y="3105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8" name="Rectangle 269"/>
            <p:cNvSpPr>
              <a:spLocks noChangeArrowheads="1"/>
            </p:cNvSpPr>
            <p:nvPr/>
          </p:nvSpPr>
          <p:spPr bwMode="auto">
            <a:xfrm>
              <a:off x="4750" y="3105"/>
              <a:ext cx="21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 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19" name="Rectangle 270"/>
            <p:cNvSpPr>
              <a:spLocks noChangeArrowheads="1"/>
            </p:cNvSpPr>
            <p:nvPr/>
          </p:nvSpPr>
          <p:spPr bwMode="auto">
            <a:xfrm>
              <a:off x="4957" y="310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0" name="Rectangle 271"/>
            <p:cNvSpPr>
              <a:spLocks noChangeArrowheads="1"/>
            </p:cNvSpPr>
            <p:nvPr/>
          </p:nvSpPr>
          <p:spPr bwMode="auto">
            <a:xfrm>
              <a:off x="4581" y="3214"/>
              <a:ext cx="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1" name="Rectangle 272"/>
            <p:cNvSpPr>
              <a:spLocks noChangeArrowheads="1"/>
            </p:cNvSpPr>
            <p:nvPr/>
          </p:nvSpPr>
          <p:spPr bwMode="auto">
            <a:xfrm>
              <a:off x="4678" y="3214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2" name="Rectangle 273"/>
            <p:cNvSpPr>
              <a:spLocks noChangeArrowheads="1"/>
            </p:cNvSpPr>
            <p:nvPr/>
          </p:nvSpPr>
          <p:spPr bwMode="auto">
            <a:xfrm>
              <a:off x="4711" y="3214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&gt;r,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3" name="Rectangle 274"/>
            <p:cNvSpPr>
              <a:spLocks noChangeArrowheads="1"/>
            </p:cNvSpPr>
            <p:nvPr/>
          </p:nvSpPr>
          <p:spPr bwMode="auto">
            <a:xfrm>
              <a:off x="4819" y="3214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4" name="Rectangle 275"/>
            <p:cNvSpPr>
              <a:spLocks noChangeArrowheads="1"/>
            </p:cNvSpPr>
            <p:nvPr/>
          </p:nvSpPr>
          <p:spPr bwMode="auto">
            <a:xfrm>
              <a:off x="4575" y="3325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5" name="Rectangle 276"/>
            <p:cNvSpPr>
              <a:spLocks noChangeArrowheads="1"/>
            </p:cNvSpPr>
            <p:nvPr/>
          </p:nvSpPr>
          <p:spPr bwMode="auto">
            <a:xfrm>
              <a:off x="4859" y="332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6" name="Rectangle 277"/>
            <p:cNvSpPr>
              <a:spLocks noChangeArrowheads="1"/>
            </p:cNvSpPr>
            <p:nvPr/>
          </p:nvSpPr>
          <p:spPr bwMode="auto">
            <a:xfrm>
              <a:off x="4576" y="3435"/>
              <a:ext cx="4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(r&amp;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q),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7" name="Rectangle 278"/>
            <p:cNvSpPr>
              <a:spLocks noChangeArrowheads="1"/>
            </p:cNvSpPr>
            <p:nvPr/>
          </p:nvSpPr>
          <p:spPr bwMode="auto">
            <a:xfrm>
              <a:off x="4991" y="3435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8" name="Rectangle 279"/>
            <p:cNvSpPr>
              <a:spLocks noChangeArrowheads="1"/>
            </p:cNvSpPr>
            <p:nvPr/>
          </p:nvSpPr>
          <p:spPr bwMode="auto">
            <a:xfrm>
              <a:off x="4575" y="3547"/>
              <a:ext cx="3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ru-RU" altLang="en-US" sz="12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30829" name="Rectangle 280"/>
            <p:cNvSpPr>
              <a:spLocks noChangeArrowheads="1"/>
            </p:cNvSpPr>
            <p:nvPr/>
          </p:nvSpPr>
          <p:spPr bwMode="auto">
            <a:xfrm>
              <a:off x="4877" y="3547"/>
              <a:ext cx="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ru-RU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 altLang="en-US" sz="1600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animBg="1"/>
      <p:bldP spid="375816" grpId="0"/>
      <p:bldP spid="3758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174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317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E21850-B745-472B-8C69-7E49B713DFF9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768350"/>
          </a:xfrm>
        </p:spPr>
        <p:txBody>
          <a:bodyPr/>
          <a:lstStyle/>
          <a:p>
            <a:pPr eaLnBrk="1" hangingPunct="1"/>
            <a:r>
              <a:rPr kumimoji="1" lang="en-US" altLang="en-US" smtClean="0">
                <a:solidFill>
                  <a:schemeClr val="tx1"/>
                </a:solidFill>
                <a:sym typeface="Symbol" pitchFamily="18" charset="2"/>
              </a:rPr>
              <a:t>LTL</a:t>
            </a:r>
            <a:r>
              <a:rPr kumimoji="1" lang="ru-RU" altLang="en-US" smtClean="0">
                <a:solidFill>
                  <a:schemeClr val="tx1"/>
                </a:solidFill>
                <a:sym typeface="Symbol" pitchFamily="18" charset="2"/>
              </a:rPr>
              <a:t> и анализ дискретных технических систем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214313" y="1000125"/>
            <a:ext cx="8715375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Последовательность </a:t>
            </a:r>
            <a:r>
              <a:rPr kumimoji="1" lang="en-US" altLang="en-US" sz="2000" dirty="0" smtClean="0">
                <a:solidFill>
                  <a:srgbClr val="183266"/>
                </a:solidFill>
                <a:latin typeface="+mn-lt"/>
              </a:rPr>
              <a:t>“</a:t>
            </a:r>
            <a:r>
              <a:rPr kumimoji="1" lang="ru-RU" altLang="en-US" sz="2000" i="1" dirty="0" smtClean="0">
                <a:solidFill>
                  <a:srgbClr val="236CFF"/>
                </a:solidFill>
                <a:latin typeface="+mn-lt"/>
              </a:rPr>
              <a:t>миров</a:t>
            </a:r>
            <a:r>
              <a:rPr kumimoji="1" lang="en-US" altLang="en-US" sz="2000" dirty="0" smtClean="0">
                <a:solidFill>
                  <a:srgbClr val="183266"/>
                </a:solidFill>
                <a:latin typeface="+mn-lt"/>
              </a:rPr>
              <a:t>”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 можно трактовать как </a:t>
            </a:r>
            <a:r>
              <a:rPr kumimoji="1" lang="ru-RU" altLang="en-US" sz="2000" dirty="0" smtClean="0">
                <a:solidFill>
                  <a:srgbClr val="FC1E53"/>
                </a:solidFill>
                <a:latin typeface="+mn-lt"/>
              </a:rPr>
              <a:t>бесконечную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 последовательность состояний дискретной ДИНАМИЧЕСКОЙ системы во времени, а отношение достижимости – как переходы системы</a:t>
            </a:r>
            <a:r>
              <a:rPr kumimoji="1" lang="ru-RU" altLang="en-US" sz="1800" dirty="0" smtClean="0">
                <a:solidFill>
                  <a:srgbClr val="183266"/>
                </a:solidFill>
                <a:latin typeface="+mn-lt"/>
              </a:rPr>
              <a:t>:</a:t>
            </a:r>
            <a:endParaRPr kumimoji="1" lang="en-US" altLang="en-US" sz="18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142875" y="3071813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Атомарные формулы </a:t>
            </a:r>
            <a:r>
              <a:rPr kumimoji="1" lang="en-US" altLang="en-US" sz="2000" dirty="0" smtClean="0">
                <a:solidFill>
                  <a:srgbClr val="183266"/>
                </a:solidFill>
                <a:latin typeface="+mn-lt"/>
              </a:rPr>
              <a:t>-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 базисные свойства состояний процесса:</a:t>
            </a:r>
            <a:endParaRPr kumimoji="1" lang="en-US" altLang="en-US" sz="20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0" y="435768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Производные </a:t>
            </a:r>
            <a:r>
              <a:rPr kumimoji="1" lang="ru-RU" altLang="en-US" dirty="0" err="1" smtClean="0">
                <a:solidFill>
                  <a:srgbClr val="FC1E53"/>
                </a:solidFill>
                <a:latin typeface="+mn-lt"/>
              </a:rPr>
              <a:t>темпоральные</a:t>
            </a:r>
            <a:r>
              <a:rPr kumimoji="1" lang="ru-RU" altLang="en-US" dirty="0" smtClean="0">
                <a:solidFill>
                  <a:srgbClr val="FC1E53"/>
                </a:solidFill>
                <a:latin typeface="+mn-lt"/>
              </a:rPr>
              <a:t> формулы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 в состояниях – это свойства </a:t>
            </a:r>
            <a:r>
              <a:rPr kumimoji="1" lang="ru-RU" altLang="en-US" dirty="0" smtClean="0">
                <a:solidFill>
                  <a:srgbClr val="183266"/>
                </a:solidFill>
                <a:latin typeface="+mn-lt"/>
              </a:rPr>
              <a:t>динамики 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процесса, характеризующие </a:t>
            </a:r>
            <a:r>
              <a:rPr kumimoji="1" lang="ru-RU" altLang="en-US" dirty="0" smtClean="0">
                <a:solidFill>
                  <a:srgbClr val="FC1E53"/>
                </a:solidFill>
                <a:latin typeface="+mn-lt"/>
              </a:rPr>
              <a:t>вычисление (ПОВЕДЕНИЕ)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:</a:t>
            </a:r>
            <a:endParaRPr kumimoji="1" lang="en-US" altLang="en-US" sz="2000" dirty="0" smtClean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71500" y="5259388"/>
            <a:ext cx="82073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dirty="0" err="1" smtClean="0">
                <a:latin typeface="+mn-lt"/>
              </a:rPr>
              <a:t>p</a:t>
            </a:r>
            <a:r>
              <a:rPr lang="en-US" altLang="en-US" sz="2800" b="1" dirty="0" err="1" smtClean="0">
                <a:latin typeface="+mn-lt"/>
              </a:rPr>
              <a:t>U</a:t>
            </a:r>
            <a:r>
              <a:rPr lang="en-US" altLang="en-US" sz="2800" dirty="0" err="1" smtClean="0">
                <a:latin typeface="+mn-lt"/>
              </a:rPr>
              <a:t>q</a:t>
            </a:r>
            <a:r>
              <a:rPr lang="en-US" altLang="en-US" sz="2800" dirty="0" smtClean="0">
                <a:latin typeface="+mn-lt"/>
              </a:rPr>
              <a:t> – </a:t>
            </a:r>
            <a:r>
              <a:rPr lang="ru-RU" altLang="en-US" dirty="0" smtClean="0">
                <a:latin typeface="+mn-lt"/>
              </a:rPr>
              <a:t>выполняется на этом вычислении (истинна в </a:t>
            </a:r>
            <a:r>
              <a:rPr lang="en-US" altLang="en-US" dirty="0" smtClean="0">
                <a:latin typeface="+mn-lt"/>
              </a:rPr>
              <a:t>s</a:t>
            </a:r>
            <a:r>
              <a:rPr lang="en-US" altLang="en-US" baseline="-25000" dirty="0" smtClean="0">
                <a:latin typeface="+mn-lt"/>
              </a:rPr>
              <a:t>0</a:t>
            </a:r>
            <a:r>
              <a:rPr lang="en-US" altLang="en-US" dirty="0" smtClean="0">
                <a:latin typeface="+mn-lt"/>
              </a:rPr>
              <a:t>)</a:t>
            </a:r>
            <a:endParaRPr lang="ru-RU" altLang="en-US" sz="28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 smtClean="0">
                <a:latin typeface="+mn-lt"/>
              </a:rPr>
              <a:t>G</a:t>
            </a:r>
            <a:r>
              <a:rPr lang="en-US" altLang="en-US" sz="2800" dirty="0" smtClean="0">
                <a:latin typeface="+mn-lt"/>
              </a:rPr>
              <a:t>r </a:t>
            </a:r>
            <a:r>
              <a:rPr lang="ru-RU" altLang="en-US" sz="2800" dirty="0" smtClean="0">
                <a:latin typeface="+mn-lt"/>
              </a:rPr>
              <a:t>– </a:t>
            </a:r>
            <a:r>
              <a:rPr lang="ru-RU" altLang="en-US" dirty="0" smtClean="0">
                <a:latin typeface="+mn-lt"/>
              </a:rPr>
              <a:t>не выполняется на этом вычислении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4213" y="1960563"/>
            <a:ext cx="7416800" cy="892175"/>
            <a:chOff x="683568" y="1961032"/>
            <a:chExt cx="7416824" cy="891904"/>
          </a:xfrm>
          <a:noFill/>
        </p:grpSpPr>
        <p:sp>
          <p:nvSpPr>
            <p:cNvPr id="28708" name="Oval 1"/>
            <p:cNvSpPr>
              <a:spLocks noChangeArrowheads="1"/>
            </p:cNvSpPr>
            <p:nvPr/>
          </p:nvSpPr>
          <p:spPr bwMode="auto">
            <a:xfrm>
              <a:off x="971600" y="2348880"/>
              <a:ext cx="504056" cy="504056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 smtClean="0"/>
            </a:p>
          </p:txBody>
        </p:sp>
        <p:cxnSp>
          <p:nvCxnSpPr>
            <p:cNvPr id="28709" name="Straight Arrow Connector 3"/>
            <p:cNvCxnSpPr>
              <a:cxnSpLocks noChangeShapeType="1"/>
              <a:stCxn id="28708" idx="6"/>
            </p:cNvCxnSpPr>
            <p:nvPr/>
          </p:nvCxnSpPr>
          <p:spPr bwMode="auto">
            <a:xfrm>
              <a:off x="1475656" y="2600908"/>
              <a:ext cx="504056" cy="0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28710" name="Oval 15"/>
            <p:cNvSpPr>
              <a:spLocks noChangeArrowheads="1"/>
            </p:cNvSpPr>
            <p:nvPr/>
          </p:nvSpPr>
          <p:spPr bwMode="auto">
            <a:xfrm>
              <a:off x="1979712" y="2347298"/>
              <a:ext cx="504056" cy="504056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 smtClean="0"/>
            </a:p>
          </p:txBody>
        </p:sp>
        <p:cxnSp>
          <p:nvCxnSpPr>
            <p:cNvPr id="28711" name="Straight Arrow Connector 16"/>
            <p:cNvCxnSpPr>
              <a:cxnSpLocks noChangeShapeType="1"/>
              <a:stCxn id="28710" idx="6"/>
            </p:cNvCxnSpPr>
            <p:nvPr/>
          </p:nvCxnSpPr>
          <p:spPr bwMode="auto">
            <a:xfrm>
              <a:off x="2483768" y="2599326"/>
              <a:ext cx="504056" cy="0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28712" name="Oval 17"/>
            <p:cNvSpPr>
              <a:spLocks noChangeArrowheads="1"/>
            </p:cNvSpPr>
            <p:nvPr/>
          </p:nvSpPr>
          <p:spPr bwMode="auto">
            <a:xfrm>
              <a:off x="2987824" y="2347298"/>
              <a:ext cx="504056" cy="504056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 smtClean="0"/>
            </a:p>
          </p:txBody>
        </p:sp>
        <p:cxnSp>
          <p:nvCxnSpPr>
            <p:cNvPr id="28713" name="Straight Arrow Connector 18"/>
            <p:cNvCxnSpPr>
              <a:cxnSpLocks noChangeShapeType="1"/>
              <a:stCxn id="28712" idx="6"/>
            </p:cNvCxnSpPr>
            <p:nvPr/>
          </p:nvCxnSpPr>
          <p:spPr bwMode="auto">
            <a:xfrm>
              <a:off x="3491880" y="2599326"/>
              <a:ext cx="504056" cy="0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28714" name="Oval 19"/>
            <p:cNvSpPr>
              <a:spLocks noChangeArrowheads="1"/>
            </p:cNvSpPr>
            <p:nvPr/>
          </p:nvSpPr>
          <p:spPr bwMode="auto">
            <a:xfrm>
              <a:off x="4007659" y="2347298"/>
              <a:ext cx="504056" cy="504056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 smtClean="0"/>
            </a:p>
          </p:txBody>
        </p:sp>
        <p:cxnSp>
          <p:nvCxnSpPr>
            <p:cNvPr id="28715" name="Straight Arrow Connector 20"/>
            <p:cNvCxnSpPr>
              <a:cxnSpLocks noChangeShapeType="1"/>
              <a:stCxn id="28714" idx="6"/>
            </p:cNvCxnSpPr>
            <p:nvPr/>
          </p:nvCxnSpPr>
          <p:spPr bwMode="auto">
            <a:xfrm>
              <a:off x="4511715" y="2599326"/>
              <a:ext cx="504056" cy="0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28716" name="Oval 21"/>
            <p:cNvSpPr>
              <a:spLocks noChangeArrowheads="1"/>
            </p:cNvSpPr>
            <p:nvPr/>
          </p:nvSpPr>
          <p:spPr bwMode="auto">
            <a:xfrm>
              <a:off x="6336196" y="2313780"/>
              <a:ext cx="504056" cy="504056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2400" smtClean="0"/>
            </a:p>
          </p:txBody>
        </p:sp>
        <p:cxnSp>
          <p:nvCxnSpPr>
            <p:cNvPr id="28717" name="Straight Arrow Connector 22"/>
            <p:cNvCxnSpPr>
              <a:cxnSpLocks noChangeShapeType="1"/>
              <a:stCxn id="28716" idx="6"/>
            </p:cNvCxnSpPr>
            <p:nvPr/>
          </p:nvCxnSpPr>
          <p:spPr bwMode="auto">
            <a:xfrm>
              <a:off x="6840252" y="2565808"/>
              <a:ext cx="504056" cy="0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28718" name="Straight Arrow Connector 23"/>
            <p:cNvCxnSpPr>
              <a:cxnSpLocks noChangeShapeType="1"/>
            </p:cNvCxnSpPr>
            <p:nvPr/>
          </p:nvCxnSpPr>
          <p:spPr bwMode="auto">
            <a:xfrm>
              <a:off x="5868144" y="2565808"/>
              <a:ext cx="504056" cy="0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28719" name="Straight Arrow Connector 24"/>
            <p:cNvCxnSpPr>
              <a:cxnSpLocks noChangeShapeType="1"/>
              <a:endCxn id="28708" idx="1"/>
            </p:cNvCxnSpPr>
            <p:nvPr/>
          </p:nvCxnSpPr>
          <p:spPr bwMode="auto">
            <a:xfrm>
              <a:off x="683568" y="2204864"/>
              <a:ext cx="361849" cy="217833"/>
            </a:xfrm>
            <a:prstGeom prst="straightConnector1">
              <a:avLst/>
            </a:prstGeom>
            <a:grp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28720" name="TextBox 5"/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576064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en-US" sz="2400" smtClean="0"/>
                <a:t>...</a:t>
              </a:r>
              <a:endParaRPr lang="en-US" altLang="en-US" sz="2400" smtClean="0"/>
            </a:p>
          </p:txBody>
        </p:sp>
        <p:sp>
          <p:nvSpPr>
            <p:cNvPr id="28721" name="TextBox 6"/>
            <p:cNvSpPr txBox="1">
              <a:spLocks noChangeArrowheads="1"/>
            </p:cNvSpPr>
            <p:nvPr/>
          </p:nvSpPr>
          <p:spPr bwMode="auto">
            <a:xfrm>
              <a:off x="899592" y="1961032"/>
              <a:ext cx="792088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2400" smtClean="0"/>
                <a:t>s</a:t>
              </a:r>
              <a:r>
                <a:rPr lang="en-US" altLang="en-US" sz="2400" baseline="-25000" smtClean="0"/>
                <a:t>0</a:t>
              </a:r>
            </a:p>
          </p:txBody>
        </p:sp>
        <p:sp>
          <p:nvSpPr>
            <p:cNvPr id="28722" name="TextBox 41"/>
            <p:cNvSpPr txBox="1">
              <a:spLocks noChangeArrowheads="1"/>
            </p:cNvSpPr>
            <p:nvPr/>
          </p:nvSpPr>
          <p:spPr bwMode="auto">
            <a:xfrm>
              <a:off x="2150279" y="2043113"/>
              <a:ext cx="792088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2400" smtClean="0"/>
                <a:t>s</a:t>
              </a:r>
              <a:r>
                <a:rPr lang="en-US" altLang="en-US" sz="2400" baseline="-25000" smtClean="0"/>
                <a:t>1</a:t>
              </a:r>
            </a:p>
          </p:txBody>
        </p:sp>
        <p:sp>
          <p:nvSpPr>
            <p:cNvPr id="28723" name="TextBox 42"/>
            <p:cNvSpPr txBox="1">
              <a:spLocks noChangeArrowheads="1"/>
            </p:cNvSpPr>
            <p:nvPr/>
          </p:nvSpPr>
          <p:spPr bwMode="auto">
            <a:xfrm>
              <a:off x="3142387" y="2041497"/>
              <a:ext cx="792088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2400" smtClean="0"/>
                <a:t>s</a:t>
              </a:r>
              <a:r>
                <a:rPr lang="en-US" altLang="en-US" sz="2400" baseline="-25000" smtClean="0"/>
                <a:t>2</a:t>
              </a:r>
            </a:p>
          </p:txBody>
        </p:sp>
        <p:sp>
          <p:nvSpPr>
            <p:cNvPr id="28724" name="TextBox 43"/>
            <p:cNvSpPr txBox="1">
              <a:spLocks noChangeArrowheads="1"/>
            </p:cNvSpPr>
            <p:nvPr/>
          </p:nvSpPr>
          <p:spPr bwMode="auto">
            <a:xfrm>
              <a:off x="4187679" y="2082947"/>
              <a:ext cx="792088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2400" smtClean="0"/>
                <a:t>s</a:t>
              </a:r>
              <a:r>
                <a:rPr lang="en-US" altLang="en-US" sz="2400" baseline="-25000" smtClean="0"/>
                <a:t>3</a:t>
              </a:r>
            </a:p>
          </p:txBody>
        </p:sp>
        <p:sp>
          <p:nvSpPr>
            <p:cNvPr id="28725" name="TextBox 44"/>
            <p:cNvSpPr txBox="1">
              <a:spLocks noChangeArrowheads="1"/>
            </p:cNvSpPr>
            <p:nvPr/>
          </p:nvSpPr>
          <p:spPr bwMode="auto">
            <a:xfrm>
              <a:off x="6516216" y="2041498"/>
              <a:ext cx="792088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2400" smtClean="0"/>
                <a:t>s</a:t>
              </a:r>
              <a:r>
                <a:rPr lang="en-US" altLang="en-US" sz="2400" baseline="-25000" smtClean="0"/>
                <a:t>n</a:t>
              </a:r>
            </a:p>
          </p:txBody>
        </p:sp>
        <p:sp>
          <p:nvSpPr>
            <p:cNvPr id="28726" name="TextBox 45"/>
            <p:cNvSpPr txBox="1">
              <a:spLocks noChangeArrowheads="1"/>
            </p:cNvSpPr>
            <p:nvPr/>
          </p:nvSpPr>
          <p:spPr bwMode="auto">
            <a:xfrm>
              <a:off x="7524328" y="2313780"/>
              <a:ext cx="576064" cy="46166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en-US" sz="2400" smtClean="0"/>
                <a:t>...</a:t>
              </a:r>
              <a:endParaRPr lang="en-US" altLang="en-US" sz="2400" smtClean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1663" y="3357563"/>
            <a:ext cx="7416800" cy="890587"/>
            <a:chOff x="602107" y="3596496"/>
            <a:chExt cx="7416824" cy="891904"/>
          </a:xfrm>
        </p:grpSpPr>
        <p:sp>
          <p:nvSpPr>
            <p:cNvPr id="31762" name="Oval 46"/>
            <p:cNvSpPr>
              <a:spLocks noChangeArrowheads="1"/>
            </p:cNvSpPr>
            <p:nvPr/>
          </p:nvSpPr>
          <p:spPr bwMode="auto">
            <a:xfrm>
              <a:off x="890139" y="3984344"/>
              <a:ext cx="504056" cy="50405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1763" name="Straight Arrow Connector 47"/>
            <p:cNvCxnSpPr>
              <a:cxnSpLocks noChangeShapeType="1"/>
              <a:stCxn id="31762" idx="6"/>
            </p:cNvCxnSpPr>
            <p:nvPr/>
          </p:nvCxnSpPr>
          <p:spPr bwMode="auto">
            <a:xfrm>
              <a:off x="1394195" y="4236372"/>
              <a:ext cx="50405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764" name="Oval 48"/>
            <p:cNvSpPr>
              <a:spLocks noChangeArrowheads="1"/>
            </p:cNvSpPr>
            <p:nvPr/>
          </p:nvSpPr>
          <p:spPr bwMode="auto">
            <a:xfrm>
              <a:off x="1898251" y="3982762"/>
              <a:ext cx="504056" cy="50405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1765" name="Straight Arrow Connector 49"/>
            <p:cNvCxnSpPr>
              <a:cxnSpLocks noChangeShapeType="1"/>
              <a:stCxn id="31764" idx="6"/>
            </p:cNvCxnSpPr>
            <p:nvPr/>
          </p:nvCxnSpPr>
          <p:spPr bwMode="auto">
            <a:xfrm>
              <a:off x="2402307" y="4234790"/>
              <a:ext cx="50405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766" name="Oval 50"/>
            <p:cNvSpPr>
              <a:spLocks noChangeArrowheads="1"/>
            </p:cNvSpPr>
            <p:nvPr/>
          </p:nvSpPr>
          <p:spPr bwMode="auto">
            <a:xfrm>
              <a:off x="2906363" y="3982762"/>
              <a:ext cx="504056" cy="50405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1767" name="Straight Arrow Connector 51"/>
            <p:cNvCxnSpPr>
              <a:cxnSpLocks noChangeShapeType="1"/>
              <a:stCxn id="31766" idx="6"/>
            </p:cNvCxnSpPr>
            <p:nvPr/>
          </p:nvCxnSpPr>
          <p:spPr bwMode="auto">
            <a:xfrm>
              <a:off x="3410419" y="4234790"/>
              <a:ext cx="50405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768" name="Oval 52"/>
            <p:cNvSpPr>
              <a:spLocks noChangeArrowheads="1"/>
            </p:cNvSpPr>
            <p:nvPr/>
          </p:nvSpPr>
          <p:spPr bwMode="auto">
            <a:xfrm>
              <a:off x="3926198" y="3982762"/>
              <a:ext cx="504056" cy="50405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1769" name="Straight Arrow Connector 53"/>
            <p:cNvCxnSpPr>
              <a:cxnSpLocks noChangeShapeType="1"/>
              <a:stCxn id="31768" idx="6"/>
            </p:cNvCxnSpPr>
            <p:nvPr/>
          </p:nvCxnSpPr>
          <p:spPr bwMode="auto">
            <a:xfrm>
              <a:off x="4430254" y="4234790"/>
              <a:ext cx="50405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770" name="Oval 54"/>
            <p:cNvSpPr>
              <a:spLocks noChangeArrowheads="1"/>
            </p:cNvSpPr>
            <p:nvPr/>
          </p:nvSpPr>
          <p:spPr bwMode="auto">
            <a:xfrm>
              <a:off x="6254735" y="3949244"/>
              <a:ext cx="504056" cy="50405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1771" name="Straight Arrow Connector 55"/>
            <p:cNvCxnSpPr>
              <a:cxnSpLocks noChangeShapeType="1"/>
              <a:stCxn id="31770" idx="6"/>
            </p:cNvCxnSpPr>
            <p:nvPr/>
          </p:nvCxnSpPr>
          <p:spPr bwMode="auto">
            <a:xfrm>
              <a:off x="6758791" y="4201272"/>
              <a:ext cx="50405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772" name="Straight Arrow Connector 56"/>
            <p:cNvCxnSpPr>
              <a:cxnSpLocks noChangeShapeType="1"/>
            </p:cNvCxnSpPr>
            <p:nvPr/>
          </p:nvCxnSpPr>
          <p:spPr bwMode="auto">
            <a:xfrm>
              <a:off x="5786683" y="4201272"/>
              <a:ext cx="504056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773" name="Straight Arrow Connector 57"/>
            <p:cNvCxnSpPr>
              <a:cxnSpLocks noChangeShapeType="1"/>
              <a:endCxn id="31762" idx="1"/>
            </p:cNvCxnSpPr>
            <p:nvPr/>
          </p:nvCxnSpPr>
          <p:spPr bwMode="auto">
            <a:xfrm>
              <a:off x="602107" y="3840328"/>
              <a:ext cx="361849" cy="21783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774" name="TextBox 58"/>
            <p:cNvSpPr txBox="1">
              <a:spLocks noChangeArrowheads="1"/>
            </p:cNvSpPr>
            <p:nvPr/>
          </p:nvSpPr>
          <p:spPr bwMode="auto">
            <a:xfrm>
              <a:off x="5138611" y="3984344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/>
                <a:t>...</a:t>
              </a:r>
              <a:endParaRPr lang="en-US" altLang="en-US"/>
            </a:p>
          </p:txBody>
        </p:sp>
        <p:sp>
          <p:nvSpPr>
            <p:cNvPr id="31775" name="TextBox 59"/>
            <p:cNvSpPr txBox="1">
              <a:spLocks noChangeArrowheads="1"/>
            </p:cNvSpPr>
            <p:nvPr/>
          </p:nvSpPr>
          <p:spPr bwMode="auto">
            <a:xfrm>
              <a:off x="818131" y="3596496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s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31776" name="TextBox 60"/>
            <p:cNvSpPr txBox="1">
              <a:spLocks noChangeArrowheads="1"/>
            </p:cNvSpPr>
            <p:nvPr/>
          </p:nvSpPr>
          <p:spPr bwMode="auto">
            <a:xfrm>
              <a:off x="2068818" y="3678577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31777" name="TextBox 61"/>
            <p:cNvSpPr txBox="1">
              <a:spLocks noChangeArrowheads="1"/>
            </p:cNvSpPr>
            <p:nvPr/>
          </p:nvSpPr>
          <p:spPr bwMode="auto">
            <a:xfrm>
              <a:off x="3060926" y="3676961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31778" name="TextBox 62"/>
            <p:cNvSpPr txBox="1">
              <a:spLocks noChangeArrowheads="1"/>
            </p:cNvSpPr>
            <p:nvPr/>
          </p:nvSpPr>
          <p:spPr bwMode="auto">
            <a:xfrm>
              <a:off x="4106218" y="3718411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s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31779" name="TextBox 63"/>
            <p:cNvSpPr txBox="1">
              <a:spLocks noChangeArrowheads="1"/>
            </p:cNvSpPr>
            <p:nvPr/>
          </p:nvSpPr>
          <p:spPr bwMode="auto">
            <a:xfrm>
              <a:off x="6434755" y="3676962"/>
              <a:ext cx="792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s</a:t>
              </a:r>
              <a:r>
                <a:rPr lang="en-US" altLang="en-US" baseline="-25000"/>
                <a:t>n</a:t>
              </a:r>
            </a:p>
          </p:txBody>
        </p:sp>
        <p:sp>
          <p:nvSpPr>
            <p:cNvPr id="31780" name="TextBox 64"/>
            <p:cNvSpPr txBox="1">
              <a:spLocks noChangeArrowheads="1"/>
            </p:cNvSpPr>
            <p:nvPr/>
          </p:nvSpPr>
          <p:spPr bwMode="auto">
            <a:xfrm>
              <a:off x="7442867" y="3949244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/>
                <a:t>...</a:t>
              </a:r>
              <a:endParaRPr lang="en-US" altLang="en-US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0113" y="3810000"/>
            <a:ext cx="49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/>
              <a:t>p,r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987550" y="3802063"/>
            <a:ext cx="325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/>
              <a:t>p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95613" y="3787775"/>
            <a:ext cx="325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/>
              <a:t>q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895725" y="3817938"/>
            <a:ext cx="534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/>
              <a:t>p, r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354763" y="3802063"/>
            <a:ext cx="3238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/>
              <a:t>r</a:t>
            </a:r>
          </a:p>
        </p:txBody>
      </p:sp>
      <p:sp>
        <p:nvSpPr>
          <p:cNvPr id="31761" name="Text Box 281"/>
          <p:cNvSpPr txBox="1">
            <a:spLocks noChangeArrowheads="1"/>
          </p:cNvSpPr>
          <p:nvPr/>
        </p:nvSpPr>
        <p:spPr bwMode="auto">
          <a:xfrm>
            <a:off x="6559550" y="0"/>
            <a:ext cx="2627313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ru-RU" altLang="en-US" sz="2000">
                <a:solidFill>
                  <a:srgbClr val="183266"/>
                </a:solidFill>
                <a:latin typeface="Arial" charset="0"/>
              </a:rPr>
              <a:t>Амир Пнуэли (1977)</a:t>
            </a:r>
            <a:endParaRPr kumimoji="1" lang="ru-RU" altLang="en-US" sz="2000">
              <a:solidFill>
                <a:srgbClr val="FC1E53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2" grpId="0" autoUpdateAnimBg="0"/>
      <p:bldP spid="377864" grpId="0" autoUpdateAnimBg="0"/>
      <p:bldP spid="377866" grpId="0"/>
      <p:bldP spid="9" grpId="0"/>
      <p:bldP spid="69" grpId="0"/>
      <p:bldP spid="70" grpId="0"/>
      <p:bldP spid="71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277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327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FB36E4-D32E-429C-AA89-90AE0D674067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ru-RU" altLang="en-US" smtClean="0">
                <a:sym typeface="Symbol" pitchFamily="18" charset="2"/>
              </a:rPr>
              <a:t>Примеры формул </a:t>
            </a:r>
            <a:r>
              <a:rPr kumimoji="1" lang="en-US" altLang="en-US" smtClean="0">
                <a:sym typeface="Symbol" pitchFamily="18" charset="2"/>
              </a:rPr>
              <a:t>LTL</a:t>
            </a:r>
            <a:r>
              <a:rPr kumimoji="1" lang="ru-RU" altLang="en-US" smtClean="0">
                <a:sym typeface="Symbol" pitchFamily="18" charset="2"/>
              </a:rPr>
              <a:t>, описывающие ПОВЕДЕНИЕ дискретных систем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824038" y="2990850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2909888" y="3195638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214313" y="1214438"/>
            <a:ext cx="3581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G</a:t>
            </a:r>
            <a:r>
              <a:rPr lang="ru-RU" altLang="en-US" sz="2000">
                <a:latin typeface="Arial" charset="0"/>
              </a:rPr>
              <a:t> р  -</a:t>
            </a:r>
            <a:r>
              <a:rPr lang="en-US" altLang="en-US" sz="2000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всегда в будущем р</a:t>
            </a:r>
            <a:endParaRPr lang="en-US" altLang="en-US" sz="2000" i="1">
              <a:latin typeface="Arial" charset="0"/>
            </a:endParaRP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142875" y="2000250"/>
            <a:ext cx="41433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F</a:t>
            </a:r>
            <a:r>
              <a:rPr lang="ru-RU" altLang="en-US" sz="2000">
                <a:latin typeface="Arial" charset="0"/>
              </a:rPr>
              <a:t> р  - </a:t>
            </a:r>
            <a:r>
              <a:rPr lang="ru-RU" altLang="en-US" sz="2000" i="1">
                <a:latin typeface="Arial" charset="0"/>
              </a:rPr>
              <a:t>хотя бы раз</a:t>
            </a:r>
            <a:r>
              <a:rPr lang="ru-RU" altLang="en-US" sz="2000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в будущем р</a:t>
            </a:r>
            <a:r>
              <a:rPr lang="ru-RU" altLang="en-US" sz="1800" i="1">
                <a:latin typeface="Arial" charset="0"/>
              </a:rPr>
              <a:t> </a:t>
            </a:r>
            <a:endParaRPr lang="en-US" altLang="en-US" sz="1800" i="1">
              <a:latin typeface="Arial" charset="0"/>
            </a:endParaRP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142875" y="2786063"/>
            <a:ext cx="3810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ru-RU" altLang="en-US" sz="2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</a:t>
            </a:r>
            <a:r>
              <a:rPr lang="en-US" altLang="en-US" sz="2000">
                <a:latin typeface="Arial" charset="0"/>
              </a:rPr>
              <a:t>F</a:t>
            </a:r>
            <a:r>
              <a:rPr lang="ru-RU" altLang="en-US" sz="2000">
                <a:latin typeface="Arial" charset="0"/>
              </a:rPr>
              <a:t>р–</a:t>
            </a:r>
            <a:r>
              <a:rPr lang="en-US" altLang="en-US" sz="2000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никогда в будущем</a:t>
            </a:r>
            <a:endParaRPr lang="en-US" altLang="en-US" sz="2000" i="1">
              <a:latin typeface="Arial" charset="0"/>
            </a:endParaRP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76200" y="3657600"/>
            <a:ext cx="4953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en-US" sz="2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G</a:t>
            </a:r>
            <a:r>
              <a:rPr lang="en-US" altLang="en-US" sz="2000">
                <a:latin typeface="Arial" charset="0"/>
              </a:rPr>
              <a:t>F</a:t>
            </a:r>
            <a:r>
              <a:rPr lang="ru-RU" altLang="en-US" sz="2000">
                <a:latin typeface="Arial" charset="0"/>
              </a:rPr>
              <a:t>р –</a:t>
            </a:r>
            <a:r>
              <a:rPr lang="en-US" altLang="en-US" sz="2000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бесконечно много раз в будущем</a:t>
            </a:r>
            <a:r>
              <a:rPr lang="en-US" altLang="en-US" sz="2000" i="1">
                <a:latin typeface="Arial" charset="0"/>
              </a:rPr>
              <a:t> 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152400" y="4430713"/>
            <a:ext cx="5105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FG</a:t>
            </a:r>
            <a:r>
              <a:rPr lang="ru-RU" altLang="en-US" sz="2000">
                <a:latin typeface="Arial" charset="0"/>
              </a:rPr>
              <a:t>р –</a:t>
            </a:r>
            <a:r>
              <a:rPr lang="en-US" altLang="en-US" sz="2000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с какого-то момента постоянно</a:t>
            </a:r>
            <a:r>
              <a:rPr lang="ru-RU" altLang="en-US" sz="1800" i="1">
                <a:latin typeface="Arial" charset="0"/>
              </a:rPr>
              <a:t>  </a:t>
            </a:r>
            <a:endParaRPr lang="en-US" altLang="en-US" sz="1800" i="1">
              <a:latin typeface="Arial" charset="0"/>
            </a:endParaRP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42875" y="5000625"/>
            <a:ext cx="4800600" cy="7699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p</a:t>
            </a:r>
            <a:r>
              <a:rPr lang="en-US" altLang="en-US" sz="2000">
                <a:latin typeface="Arial" charset="0"/>
                <a:sym typeface="Symbol" pitchFamily="18" charset="2"/>
              </a:rPr>
              <a:t></a:t>
            </a:r>
            <a:r>
              <a:rPr lang="en-US" altLang="en-US" sz="2000">
                <a:latin typeface="Arial" charset="0"/>
              </a:rPr>
              <a:t>Fq</a:t>
            </a:r>
            <a:r>
              <a:rPr lang="ru-RU" altLang="en-US" sz="2000">
                <a:latin typeface="Arial" charset="0"/>
              </a:rPr>
              <a:t> –</a:t>
            </a:r>
            <a:r>
              <a:rPr lang="en-US" altLang="en-US" sz="2000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на р </a:t>
            </a:r>
            <a:r>
              <a:rPr lang="ru-RU" altLang="en-US" i="1">
                <a:solidFill>
                  <a:srgbClr val="FC1E53"/>
                </a:solidFill>
                <a:latin typeface="Arial" charset="0"/>
              </a:rPr>
              <a:t>в </a:t>
            </a:r>
            <a:r>
              <a:rPr lang="en-US" altLang="en-US" i="1">
                <a:solidFill>
                  <a:srgbClr val="FC1E53"/>
                </a:solidFill>
                <a:latin typeface="Arial" charset="0"/>
              </a:rPr>
              <a:t>s</a:t>
            </a:r>
            <a:r>
              <a:rPr lang="en-US" altLang="en-US" i="1" baseline="-25000">
                <a:solidFill>
                  <a:srgbClr val="FC1E53"/>
                </a:solidFill>
                <a:latin typeface="Arial" charset="0"/>
              </a:rPr>
              <a:t>0</a:t>
            </a:r>
            <a:r>
              <a:rPr lang="ru-RU" altLang="en-US" i="1">
                <a:latin typeface="Arial" charset="0"/>
              </a:rPr>
              <a:t> </a:t>
            </a:r>
            <a:r>
              <a:rPr lang="ru-RU" altLang="en-US" sz="2000" i="1">
                <a:latin typeface="Arial" charset="0"/>
              </a:rPr>
              <a:t>когда-нибудь в будущем будет реакция </a:t>
            </a:r>
            <a:r>
              <a:rPr lang="en-US" altLang="en-US" sz="2000" i="1">
                <a:latin typeface="Arial" charset="0"/>
              </a:rPr>
              <a:t>q</a:t>
            </a:r>
            <a:r>
              <a:rPr lang="ru-RU" altLang="en-US" sz="2000" i="1">
                <a:latin typeface="Arial" charset="0"/>
              </a:rPr>
              <a:t> </a:t>
            </a:r>
            <a:endParaRPr lang="en-US" altLang="en-US" sz="2000" i="1">
              <a:latin typeface="Arial" charset="0"/>
            </a:endParaRP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0" y="5911850"/>
            <a:ext cx="5029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charset="0"/>
              </a:rPr>
              <a:t>G[p</a:t>
            </a:r>
            <a:r>
              <a:rPr lang="en-US" altLang="en-US" sz="2000">
                <a:latin typeface="Arial" charset="0"/>
                <a:sym typeface="Symbol" pitchFamily="18" charset="2"/>
              </a:rPr>
              <a:t></a:t>
            </a:r>
            <a:r>
              <a:rPr lang="en-US" altLang="en-US" sz="2000">
                <a:latin typeface="Arial" charset="0"/>
              </a:rPr>
              <a:t>Fq]</a:t>
            </a:r>
            <a:r>
              <a:rPr lang="ru-RU" altLang="en-US" sz="2000">
                <a:latin typeface="Arial" charset="0"/>
              </a:rPr>
              <a:t> –</a:t>
            </a:r>
            <a:r>
              <a:rPr lang="en-US" altLang="en-US" sz="2000">
                <a:latin typeface="Arial" charset="0"/>
              </a:rPr>
              <a:t> </a:t>
            </a:r>
            <a:r>
              <a:rPr lang="ru-RU" altLang="en-US" sz="2000" i="1">
                <a:solidFill>
                  <a:srgbClr val="FF0000"/>
                </a:solidFill>
                <a:latin typeface="Arial" charset="0"/>
              </a:rPr>
              <a:t>всегда</a:t>
            </a:r>
            <a:r>
              <a:rPr lang="ru-RU" altLang="en-US" sz="2000" i="1">
                <a:latin typeface="Arial" charset="0"/>
              </a:rPr>
              <a:t> на р будет реакция </a:t>
            </a:r>
            <a:r>
              <a:rPr lang="en-US" altLang="en-US" sz="2000" i="1">
                <a:latin typeface="Arial" charset="0"/>
              </a:rPr>
              <a:t>q</a:t>
            </a:r>
            <a:r>
              <a:rPr lang="ru-RU" altLang="en-US" sz="2000" i="1">
                <a:latin typeface="Arial" charset="0"/>
              </a:rPr>
              <a:t>  </a:t>
            </a:r>
            <a:endParaRPr lang="en-US" altLang="en-US" sz="2000" i="1">
              <a:latin typeface="Arial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824413" y="2827338"/>
            <a:ext cx="4356100" cy="461962"/>
            <a:chOff x="4608004" y="1241811"/>
            <a:chExt cx="4356484" cy="461665"/>
          </a:xfrm>
        </p:grpSpPr>
        <p:sp>
          <p:nvSpPr>
            <p:cNvPr id="32885" name="Oval 51"/>
            <p:cNvSpPr>
              <a:spLocks noChangeArrowheads="1"/>
            </p:cNvSpPr>
            <p:nvPr/>
          </p:nvSpPr>
          <p:spPr bwMode="auto">
            <a:xfrm>
              <a:off x="4788024" y="1340768"/>
              <a:ext cx="360040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886" name="Straight Connector 52"/>
            <p:cNvCxnSpPr>
              <a:cxnSpLocks noChangeShapeType="1"/>
              <a:stCxn id="32885" idx="6"/>
            </p:cNvCxnSpPr>
            <p:nvPr/>
          </p:nvCxnSpPr>
          <p:spPr bwMode="auto">
            <a:xfrm>
              <a:off x="5148064" y="1520788"/>
              <a:ext cx="36004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87" name="Oval 53"/>
            <p:cNvSpPr>
              <a:spLocks noChangeArrowheads="1"/>
            </p:cNvSpPr>
            <p:nvPr/>
          </p:nvSpPr>
          <p:spPr bwMode="auto">
            <a:xfrm>
              <a:off x="5508104" y="1313148"/>
              <a:ext cx="360040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888" name="Straight Connector 54"/>
            <p:cNvCxnSpPr>
              <a:cxnSpLocks noChangeShapeType="1"/>
              <a:stCxn id="32887" idx="6"/>
            </p:cNvCxnSpPr>
            <p:nvPr/>
          </p:nvCxnSpPr>
          <p:spPr bwMode="auto">
            <a:xfrm>
              <a:off x="5868144" y="1493168"/>
              <a:ext cx="36004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89" name="Oval 55"/>
            <p:cNvSpPr>
              <a:spLocks noChangeArrowheads="1"/>
            </p:cNvSpPr>
            <p:nvPr/>
          </p:nvSpPr>
          <p:spPr bwMode="auto">
            <a:xfrm>
              <a:off x="6216018" y="1304216"/>
              <a:ext cx="360040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890" name="Straight Connector 56"/>
            <p:cNvCxnSpPr>
              <a:cxnSpLocks noChangeShapeType="1"/>
              <a:stCxn id="32889" idx="6"/>
            </p:cNvCxnSpPr>
            <p:nvPr/>
          </p:nvCxnSpPr>
          <p:spPr bwMode="auto">
            <a:xfrm>
              <a:off x="6576058" y="1484236"/>
              <a:ext cx="36004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91" name="Oval 57"/>
            <p:cNvSpPr>
              <a:spLocks noChangeArrowheads="1"/>
            </p:cNvSpPr>
            <p:nvPr/>
          </p:nvSpPr>
          <p:spPr bwMode="auto">
            <a:xfrm>
              <a:off x="6936098" y="1304216"/>
              <a:ext cx="360040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892" name="Straight Connector 58"/>
            <p:cNvCxnSpPr>
              <a:cxnSpLocks noChangeShapeType="1"/>
              <a:stCxn id="32891" idx="6"/>
            </p:cNvCxnSpPr>
            <p:nvPr/>
          </p:nvCxnSpPr>
          <p:spPr bwMode="auto">
            <a:xfrm>
              <a:off x="7296138" y="1484236"/>
              <a:ext cx="36004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93" name="Oval 59"/>
            <p:cNvSpPr>
              <a:spLocks noChangeArrowheads="1"/>
            </p:cNvSpPr>
            <p:nvPr/>
          </p:nvSpPr>
          <p:spPr bwMode="auto">
            <a:xfrm>
              <a:off x="7656178" y="1324450"/>
              <a:ext cx="360040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32894" name="Straight Connector 60"/>
            <p:cNvCxnSpPr>
              <a:cxnSpLocks noChangeShapeType="1"/>
              <a:stCxn id="32893" idx="6"/>
            </p:cNvCxnSpPr>
            <p:nvPr/>
          </p:nvCxnSpPr>
          <p:spPr bwMode="auto">
            <a:xfrm>
              <a:off x="8016218" y="1504470"/>
              <a:ext cx="36004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95" name="TextBox 61"/>
            <p:cNvSpPr txBox="1">
              <a:spLocks noChangeArrowheads="1"/>
            </p:cNvSpPr>
            <p:nvPr/>
          </p:nvSpPr>
          <p:spPr bwMode="auto">
            <a:xfrm>
              <a:off x="8532440" y="1241811"/>
              <a:ext cx="4320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…</a:t>
              </a:r>
            </a:p>
          </p:txBody>
        </p:sp>
        <p:cxnSp>
          <p:nvCxnSpPr>
            <p:cNvPr id="32896" name="Straight Connector 62"/>
            <p:cNvCxnSpPr>
              <a:cxnSpLocks noChangeShapeType="1"/>
              <a:endCxn id="32885" idx="1"/>
            </p:cNvCxnSpPr>
            <p:nvPr/>
          </p:nvCxnSpPr>
          <p:spPr bwMode="auto">
            <a:xfrm>
              <a:off x="4608004" y="1241811"/>
              <a:ext cx="232747" cy="15168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65688" y="5092700"/>
            <a:ext cx="4356100" cy="468313"/>
            <a:chOff x="4865845" y="5093455"/>
            <a:chExt cx="4356484" cy="468289"/>
          </a:xfrm>
        </p:grpSpPr>
        <p:grpSp>
          <p:nvGrpSpPr>
            <p:cNvPr id="5" name="Group 89"/>
            <p:cNvGrpSpPr>
              <a:grpSpLocks/>
            </p:cNvGrpSpPr>
            <p:nvPr/>
          </p:nvGrpSpPr>
          <p:grpSpPr bwMode="auto">
            <a:xfrm>
              <a:off x="4865845" y="5093455"/>
              <a:ext cx="4356484" cy="461665"/>
              <a:chOff x="4608004" y="1241811"/>
              <a:chExt cx="4356484" cy="461665"/>
            </a:xfrm>
          </p:grpSpPr>
          <p:sp>
            <p:nvSpPr>
              <p:cNvPr id="4" name="Oval 90"/>
              <p:cNvSpPr>
                <a:spLocks noChangeArrowheads="1"/>
              </p:cNvSpPr>
              <p:nvPr/>
            </p:nvSpPr>
            <p:spPr bwMode="auto">
              <a:xfrm>
                <a:off x="4787407" y="1340231"/>
                <a:ext cx="360395" cy="3603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cxnSp>
            <p:nvCxnSpPr>
              <p:cNvPr id="32874" name="Straight Connector 91"/>
              <p:cNvCxnSpPr>
                <a:cxnSpLocks noChangeShapeType="1"/>
              </p:cNvCxnSpPr>
              <p:nvPr/>
            </p:nvCxnSpPr>
            <p:spPr bwMode="auto">
              <a:xfrm>
                <a:off x="5148064" y="152078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75" name="Oval 92"/>
              <p:cNvSpPr>
                <a:spLocks noChangeArrowheads="1"/>
              </p:cNvSpPr>
              <p:nvPr/>
            </p:nvSpPr>
            <p:spPr bwMode="auto">
              <a:xfrm>
                <a:off x="5508104" y="1313148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76" name="Straight Connector 93"/>
              <p:cNvCxnSpPr>
                <a:cxnSpLocks noChangeShapeType="1"/>
                <a:stCxn id="32875" idx="6"/>
              </p:cNvCxnSpPr>
              <p:nvPr/>
            </p:nvCxnSpPr>
            <p:spPr bwMode="auto">
              <a:xfrm>
                <a:off x="5868144" y="149316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77" name="Oval 94"/>
              <p:cNvSpPr>
                <a:spLocks noChangeArrowheads="1"/>
              </p:cNvSpPr>
              <p:nvPr/>
            </p:nvSpPr>
            <p:spPr bwMode="auto">
              <a:xfrm>
                <a:off x="6216018" y="1304216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78" name="Straight Connector 95"/>
              <p:cNvCxnSpPr>
                <a:cxnSpLocks noChangeShapeType="1"/>
                <a:stCxn id="32877" idx="6"/>
              </p:cNvCxnSpPr>
              <p:nvPr/>
            </p:nvCxnSpPr>
            <p:spPr bwMode="auto">
              <a:xfrm>
                <a:off x="657605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" name="Oval 96"/>
              <p:cNvSpPr>
                <a:spLocks noChangeArrowheads="1"/>
              </p:cNvSpPr>
              <p:nvPr/>
            </p:nvSpPr>
            <p:spPr bwMode="auto">
              <a:xfrm>
                <a:off x="6935484" y="1303721"/>
                <a:ext cx="360394" cy="3603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cxnSp>
            <p:nvCxnSpPr>
              <p:cNvPr id="32880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29613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81" name="Oval 98"/>
              <p:cNvSpPr>
                <a:spLocks noChangeArrowheads="1"/>
              </p:cNvSpPr>
              <p:nvPr/>
            </p:nvSpPr>
            <p:spPr bwMode="auto">
              <a:xfrm>
                <a:off x="7656178" y="1324450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82" name="Straight Connector 99"/>
              <p:cNvCxnSpPr>
                <a:cxnSpLocks noChangeShapeType="1"/>
                <a:stCxn id="32881" idx="6"/>
              </p:cNvCxnSpPr>
              <p:nvPr/>
            </p:nvCxnSpPr>
            <p:spPr bwMode="auto">
              <a:xfrm>
                <a:off x="8016218" y="1504470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83" name="TextBox 100"/>
              <p:cNvSpPr txBox="1">
                <a:spLocks noChangeArrowheads="1"/>
              </p:cNvSpPr>
              <p:nvPr/>
            </p:nvSpPr>
            <p:spPr bwMode="auto">
              <a:xfrm>
                <a:off x="8532440" y="1241811"/>
                <a:ext cx="4320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32884" name="Straight Connector 101"/>
              <p:cNvCxnSpPr>
                <a:cxnSpLocks noChangeShapeType="1"/>
              </p:cNvCxnSpPr>
              <p:nvPr/>
            </p:nvCxnSpPr>
            <p:spPr bwMode="auto">
              <a:xfrm>
                <a:off x="4608004" y="1241811"/>
                <a:ext cx="232747" cy="15168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871" name="TextBox 7"/>
            <p:cNvSpPr txBox="1">
              <a:spLocks noChangeArrowheads="1"/>
            </p:cNvSpPr>
            <p:nvPr/>
          </p:nvSpPr>
          <p:spPr bwMode="auto">
            <a:xfrm>
              <a:off x="5032430" y="5192412"/>
              <a:ext cx="4538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72" name="TextBox 103"/>
            <p:cNvSpPr txBox="1">
              <a:spLocks noChangeArrowheads="1"/>
            </p:cNvSpPr>
            <p:nvPr/>
          </p:nvSpPr>
          <p:spPr bwMode="auto">
            <a:xfrm>
              <a:off x="7177199" y="5139621"/>
              <a:ext cx="4538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q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854575" y="5757863"/>
            <a:ext cx="4356100" cy="461962"/>
            <a:chOff x="4854861" y="5757544"/>
            <a:chExt cx="4356484" cy="461665"/>
          </a:xfrm>
        </p:grpSpPr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4854861" y="5757544"/>
              <a:ext cx="4356484" cy="461665"/>
              <a:chOff x="4608004" y="1241811"/>
              <a:chExt cx="4356484" cy="461665"/>
            </a:xfrm>
          </p:grpSpPr>
          <p:sp>
            <p:nvSpPr>
              <p:cNvPr id="32858" name="Oval 109"/>
              <p:cNvSpPr>
                <a:spLocks noChangeArrowheads="1"/>
              </p:cNvSpPr>
              <p:nvPr/>
            </p:nvSpPr>
            <p:spPr bwMode="auto">
              <a:xfrm>
                <a:off x="4788024" y="1340768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59" name="Straight Connector 110"/>
              <p:cNvCxnSpPr>
                <a:cxnSpLocks noChangeShapeType="1"/>
                <a:stCxn id="32858" idx="6"/>
              </p:cNvCxnSpPr>
              <p:nvPr/>
            </p:nvCxnSpPr>
            <p:spPr bwMode="auto">
              <a:xfrm>
                <a:off x="5148064" y="152078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" name="Oval 111"/>
              <p:cNvSpPr>
                <a:spLocks noChangeArrowheads="1"/>
              </p:cNvSpPr>
              <p:nvPr/>
            </p:nvSpPr>
            <p:spPr bwMode="auto">
              <a:xfrm>
                <a:off x="5508196" y="1313202"/>
                <a:ext cx="360394" cy="36013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cxnSp>
            <p:nvCxnSpPr>
              <p:cNvPr id="32861" name="Straight Connector 112"/>
              <p:cNvCxnSpPr>
                <a:cxnSpLocks noChangeShapeType="1"/>
              </p:cNvCxnSpPr>
              <p:nvPr/>
            </p:nvCxnSpPr>
            <p:spPr bwMode="auto">
              <a:xfrm>
                <a:off x="5868144" y="149316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62" name="Oval 113"/>
              <p:cNvSpPr>
                <a:spLocks noChangeArrowheads="1"/>
              </p:cNvSpPr>
              <p:nvPr/>
            </p:nvSpPr>
            <p:spPr bwMode="auto">
              <a:xfrm>
                <a:off x="6216018" y="1304216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63" name="Straight Connector 114"/>
              <p:cNvCxnSpPr>
                <a:cxnSpLocks noChangeShapeType="1"/>
                <a:stCxn id="32862" idx="6"/>
              </p:cNvCxnSpPr>
              <p:nvPr/>
            </p:nvCxnSpPr>
            <p:spPr bwMode="auto">
              <a:xfrm>
                <a:off x="657605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" name="Oval 115"/>
              <p:cNvSpPr>
                <a:spLocks noChangeArrowheads="1"/>
              </p:cNvSpPr>
              <p:nvPr/>
            </p:nvSpPr>
            <p:spPr bwMode="auto">
              <a:xfrm>
                <a:off x="6935484" y="1303683"/>
                <a:ext cx="360395" cy="36013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cxnSp>
            <p:nvCxnSpPr>
              <p:cNvPr id="32865" name="Straight Connector 116"/>
              <p:cNvCxnSpPr>
                <a:cxnSpLocks noChangeShapeType="1"/>
              </p:cNvCxnSpPr>
              <p:nvPr/>
            </p:nvCxnSpPr>
            <p:spPr bwMode="auto">
              <a:xfrm>
                <a:off x="729613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66" name="Oval 117"/>
              <p:cNvSpPr>
                <a:spLocks noChangeArrowheads="1"/>
              </p:cNvSpPr>
              <p:nvPr/>
            </p:nvSpPr>
            <p:spPr bwMode="auto">
              <a:xfrm>
                <a:off x="7656178" y="1324450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67" name="Straight Connector 118"/>
              <p:cNvCxnSpPr>
                <a:cxnSpLocks noChangeShapeType="1"/>
                <a:stCxn id="32866" idx="6"/>
              </p:cNvCxnSpPr>
              <p:nvPr/>
            </p:nvCxnSpPr>
            <p:spPr bwMode="auto">
              <a:xfrm>
                <a:off x="8016218" y="1504470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68" name="TextBox 119"/>
              <p:cNvSpPr txBox="1">
                <a:spLocks noChangeArrowheads="1"/>
              </p:cNvSpPr>
              <p:nvPr/>
            </p:nvSpPr>
            <p:spPr bwMode="auto">
              <a:xfrm>
                <a:off x="8532440" y="1241811"/>
                <a:ext cx="4320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32869" name="Straight Connector 120"/>
              <p:cNvCxnSpPr>
                <a:cxnSpLocks noChangeShapeType="1"/>
                <a:endCxn id="32858" idx="1"/>
              </p:cNvCxnSpPr>
              <p:nvPr/>
            </p:nvCxnSpPr>
            <p:spPr bwMode="auto">
              <a:xfrm>
                <a:off x="4608004" y="1241811"/>
                <a:ext cx="232747" cy="15168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856" name="TextBox 107"/>
            <p:cNvSpPr txBox="1">
              <a:spLocks noChangeArrowheads="1"/>
            </p:cNvSpPr>
            <p:nvPr/>
          </p:nvSpPr>
          <p:spPr bwMode="auto">
            <a:xfrm>
              <a:off x="5708053" y="5819949"/>
              <a:ext cx="4538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57" name="TextBox 108"/>
            <p:cNvSpPr txBox="1">
              <a:spLocks noChangeArrowheads="1"/>
            </p:cNvSpPr>
            <p:nvPr/>
          </p:nvSpPr>
          <p:spPr bwMode="auto">
            <a:xfrm>
              <a:off x="7130292" y="5803710"/>
              <a:ext cx="4538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q</a:t>
              </a:r>
            </a:p>
          </p:txBody>
        </p:sp>
      </p:grpSp>
      <p:grpSp>
        <p:nvGrpSpPr>
          <p:cNvPr id="11" name="Группа 124"/>
          <p:cNvGrpSpPr>
            <a:grpSpLocks/>
          </p:cNvGrpSpPr>
          <p:nvPr/>
        </p:nvGrpSpPr>
        <p:grpSpPr bwMode="auto">
          <a:xfrm>
            <a:off x="4779963" y="1241425"/>
            <a:ext cx="4356100" cy="461963"/>
            <a:chOff x="4779963" y="1241425"/>
            <a:chExt cx="4356100" cy="461963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4779963" y="1241425"/>
              <a:ext cx="4356100" cy="461963"/>
              <a:chOff x="4608004" y="1241811"/>
              <a:chExt cx="4356484" cy="461665"/>
            </a:xfrm>
          </p:grpSpPr>
          <p:sp>
            <p:nvSpPr>
              <p:cNvPr id="32843" name="Oval 1"/>
              <p:cNvSpPr>
                <a:spLocks noChangeArrowheads="1"/>
              </p:cNvSpPr>
              <p:nvPr/>
            </p:nvSpPr>
            <p:spPr bwMode="auto">
              <a:xfrm>
                <a:off x="4788024" y="1340768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44" name="Straight Connector 3"/>
              <p:cNvCxnSpPr>
                <a:cxnSpLocks noChangeShapeType="1"/>
                <a:stCxn id="32843" idx="6"/>
              </p:cNvCxnSpPr>
              <p:nvPr/>
            </p:nvCxnSpPr>
            <p:spPr bwMode="auto">
              <a:xfrm>
                <a:off x="5148064" y="152078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45" name="Oval 25"/>
              <p:cNvSpPr>
                <a:spLocks noChangeArrowheads="1"/>
              </p:cNvSpPr>
              <p:nvPr/>
            </p:nvSpPr>
            <p:spPr bwMode="auto">
              <a:xfrm>
                <a:off x="5508104" y="1313148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46" name="Straight Connector 26"/>
              <p:cNvCxnSpPr>
                <a:cxnSpLocks noChangeShapeType="1"/>
                <a:stCxn id="32845" idx="6"/>
              </p:cNvCxnSpPr>
              <p:nvPr/>
            </p:nvCxnSpPr>
            <p:spPr bwMode="auto">
              <a:xfrm>
                <a:off x="5868144" y="149316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47" name="Oval 27"/>
              <p:cNvSpPr>
                <a:spLocks noChangeArrowheads="1"/>
              </p:cNvSpPr>
              <p:nvPr/>
            </p:nvSpPr>
            <p:spPr bwMode="auto">
              <a:xfrm>
                <a:off x="6216018" y="1304216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48" name="Straight Connector 28"/>
              <p:cNvCxnSpPr>
                <a:cxnSpLocks noChangeShapeType="1"/>
                <a:stCxn id="32847" idx="6"/>
              </p:cNvCxnSpPr>
              <p:nvPr/>
            </p:nvCxnSpPr>
            <p:spPr bwMode="auto">
              <a:xfrm>
                <a:off x="657605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49" name="Oval 29"/>
              <p:cNvSpPr>
                <a:spLocks noChangeArrowheads="1"/>
              </p:cNvSpPr>
              <p:nvPr/>
            </p:nvSpPr>
            <p:spPr bwMode="auto">
              <a:xfrm>
                <a:off x="6936098" y="1304216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50" name="Straight Connector 30"/>
              <p:cNvCxnSpPr>
                <a:cxnSpLocks noChangeShapeType="1"/>
                <a:stCxn id="32849" idx="6"/>
              </p:cNvCxnSpPr>
              <p:nvPr/>
            </p:nvCxnSpPr>
            <p:spPr bwMode="auto">
              <a:xfrm>
                <a:off x="729613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51" name="Oval 31"/>
              <p:cNvSpPr>
                <a:spLocks noChangeArrowheads="1"/>
              </p:cNvSpPr>
              <p:nvPr/>
            </p:nvSpPr>
            <p:spPr bwMode="auto">
              <a:xfrm>
                <a:off x="7656178" y="1324450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52" name="Straight Connector 32"/>
              <p:cNvCxnSpPr>
                <a:cxnSpLocks noChangeShapeType="1"/>
                <a:stCxn id="32851" idx="6"/>
              </p:cNvCxnSpPr>
              <p:nvPr/>
            </p:nvCxnSpPr>
            <p:spPr bwMode="auto">
              <a:xfrm>
                <a:off x="8016218" y="1504470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53" name="TextBox 4"/>
              <p:cNvSpPr txBox="1">
                <a:spLocks noChangeArrowheads="1"/>
              </p:cNvSpPr>
              <p:nvPr/>
            </p:nvSpPr>
            <p:spPr bwMode="auto">
              <a:xfrm>
                <a:off x="8532440" y="1241811"/>
                <a:ext cx="4320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32854" name="Straight Connector 34"/>
              <p:cNvCxnSpPr>
                <a:cxnSpLocks noChangeShapeType="1"/>
                <a:endCxn id="32843" idx="1"/>
              </p:cNvCxnSpPr>
              <p:nvPr/>
            </p:nvCxnSpPr>
            <p:spPr bwMode="auto">
              <a:xfrm>
                <a:off x="4608004" y="1241811"/>
                <a:ext cx="232747" cy="15168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838" name="TextBox 7"/>
            <p:cNvSpPr txBox="1">
              <a:spLocks noChangeArrowheads="1"/>
            </p:cNvSpPr>
            <p:nvPr/>
          </p:nvSpPr>
          <p:spPr bwMode="auto">
            <a:xfrm>
              <a:off x="4929188" y="128587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39" name="TextBox 7"/>
            <p:cNvSpPr txBox="1">
              <a:spLocks noChangeArrowheads="1"/>
            </p:cNvSpPr>
            <p:nvPr/>
          </p:nvSpPr>
          <p:spPr bwMode="auto">
            <a:xfrm>
              <a:off x="5643563" y="128587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40" name="TextBox 7"/>
            <p:cNvSpPr txBox="1">
              <a:spLocks noChangeArrowheads="1"/>
            </p:cNvSpPr>
            <p:nvPr/>
          </p:nvSpPr>
          <p:spPr bwMode="auto">
            <a:xfrm>
              <a:off x="7072313" y="128587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41" name="TextBox 7"/>
            <p:cNvSpPr txBox="1">
              <a:spLocks noChangeArrowheads="1"/>
            </p:cNvSpPr>
            <p:nvPr/>
          </p:nvSpPr>
          <p:spPr bwMode="auto">
            <a:xfrm>
              <a:off x="6357938" y="128587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42" name="TextBox 7"/>
            <p:cNvSpPr txBox="1">
              <a:spLocks noChangeArrowheads="1"/>
            </p:cNvSpPr>
            <p:nvPr/>
          </p:nvSpPr>
          <p:spPr bwMode="auto">
            <a:xfrm>
              <a:off x="7786688" y="128587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</p:grpSp>
      <p:grpSp>
        <p:nvGrpSpPr>
          <p:cNvPr id="13" name="Группа 125"/>
          <p:cNvGrpSpPr>
            <a:grpSpLocks/>
          </p:cNvGrpSpPr>
          <p:nvPr/>
        </p:nvGrpSpPr>
        <p:grpSpPr bwMode="auto">
          <a:xfrm>
            <a:off x="4787900" y="2060575"/>
            <a:ext cx="4356100" cy="461963"/>
            <a:chOff x="4787900" y="2060575"/>
            <a:chExt cx="4356100" cy="461963"/>
          </a:xfrm>
        </p:grpSpPr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4787900" y="2060575"/>
              <a:ext cx="4356100" cy="461963"/>
              <a:chOff x="4608004" y="1241811"/>
              <a:chExt cx="4356484" cy="461665"/>
            </a:xfrm>
          </p:grpSpPr>
          <p:sp>
            <p:nvSpPr>
              <p:cNvPr id="32825" name="Oval 38"/>
              <p:cNvSpPr>
                <a:spLocks noChangeArrowheads="1"/>
              </p:cNvSpPr>
              <p:nvPr/>
            </p:nvSpPr>
            <p:spPr bwMode="auto">
              <a:xfrm>
                <a:off x="4788024" y="1340768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26" name="Straight Connector 39"/>
              <p:cNvCxnSpPr>
                <a:cxnSpLocks noChangeShapeType="1"/>
                <a:stCxn id="32825" idx="6"/>
              </p:cNvCxnSpPr>
              <p:nvPr/>
            </p:nvCxnSpPr>
            <p:spPr bwMode="auto">
              <a:xfrm>
                <a:off x="5148064" y="152078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27" name="Oval 40"/>
              <p:cNvSpPr>
                <a:spLocks noChangeArrowheads="1"/>
              </p:cNvSpPr>
              <p:nvPr/>
            </p:nvSpPr>
            <p:spPr bwMode="auto">
              <a:xfrm>
                <a:off x="5508104" y="1313148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28" name="Straight Connector 41"/>
              <p:cNvCxnSpPr>
                <a:cxnSpLocks noChangeShapeType="1"/>
                <a:stCxn id="32827" idx="6"/>
              </p:cNvCxnSpPr>
              <p:nvPr/>
            </p:nvCxnSpPr>
            <p:spPr bwMode="auto">
              <a:xfrm>
                <a:off x="5868144" y="149316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801" name="Oval 42"/>
              <p:cNvSpPr>
                <a:spLocks noChangeArrowheads="1"/>
              </p:cNvSpPr>
              <p:nvPr/>
            </p:nvSpPr>
            <p:spPr bwMode="auto">
              <a:xfrm>
                <a:off x="6216284" y="1303684"/>
                <a:ext cx="360394" cy="3601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cxnSp>
            <p:nvCxnSpPr>
              <p:cNvPr id="32830" name="Straight Connector 43"/>
              <p:cNvCxnSpPr>
                <a:cxnSpLocks noChangeShapeType="1"/>
                <a:stCxn id="29801" idx="6"/>
              </p:cNvCxnSpPr>
              <p:nvPr/>
            </p:nvCxnSpPr>
            <p:spPr bwMode="auto">
              <a:xfrm>
                <a:off x="657605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31" name="Oval 44"/>
              <p:cNvSpPr>
                <a:spLocks noChangeArrowheads="1"/>
              </p:cNvSpPr>
              <p:nvPr/>
            </p:nvSpPr>
            <p:spPr bwMode="auto">
              <a:xfrm>
                <a:off x="6936098" y="1304216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32" name="Straight Connector 45"/>
              <p:cNvCxnSpPr>
                <a:cxnSpLocks noChangeShapeType="1"/>
                <a:stCxn id="32831" idx="6"/>
              </p:cNvCxnSpPr>
              <p:nvPr/>
            </p:nvCxnSpPr>
            <p:spPr bwMode="auto">
              <a:xfrm>
                <a:off x="729613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33" name="Oval 46"/>
              <p:cNvSpPr>
                <a:spLocks noChangeArrowheads="1"/>
              </p:cNvSpPr>
              <p:nvPr/>
            </p:nvSpPr>
            <p:spPr bwMode="auto">
              <a:xfrm>
                <a:off x="7656178" y="1324450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34" name="Straight Connector 47"/>
              <p:cNvCxnSpPr>
                <a:cxnSpLocks noChangeShapeType="1"/>
                <a:stCxn id="32833" idx="6"/>
              </p:cNvCxnSpPr>
              <p:nvPr/>
            </p:nvCxnSpPr>
            <p:spPr bwMode="auto">
              <a:xfrm>
                <a:off x="8016218" y="1504470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35" name="TextBox 48"/>
              <p:cNvSpPr txBox="1">
                <a:spLocks noChangeArrowheads="1"/>
              </p:cNvSpPr>
              <p:nvPr/>
            </p:nvSpPr>
            <p:spPr bwMode="auto">
              <a:xfrm>
                <a:off x="8532440" y="1241811"/>
                <a:ext cx="4320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32836" name="Straight Connector 49"/>
              <p:cNvCxnSpPr>
                <a:cxnSpLocks noChangeShapeType="1"/>
                <a:endCxn id="32825" idx="1"/>
              </p:cNvCxnSpPr>
              <p:nvPr/>
            </p:nvCxnSpPr>
            <p:spPr bwMode="auto">
              <a:xfrm>
                <a:off x="4608004" y="1241811"/>
                <a:ext cx="232747" cy="15168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823" name="TextBox 7"/>
            <p:cNvSpPr txBox="1">
              <a:spLocks noChangeArrowheads="1"/>
            </p:cNvSpPr>
            <p:nvPr/>
          </p:nvSpPr>
          <p:spPr bwMode="auto">
            <a:xfrm>
              <a:off x="7786688" y="2071688"/>
              <a:ext cx="4540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24" name="TextBox 7"/>
            <p:cNvSpPr txBox="1">
              <a:spLocks noChangeArrowheads="1"/>
            </p:cNvSpPr>
            <p:nvPr/>
          </p:nvSpPr>
          <p:spPr bwMode="auto">
            <a:xfrm>
              <a:off x="6357950" y="2071678"/>
              <a:ext cx="4540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</p:grpSp>
      <p:grpSp>
        <p:nvGrpSpPr>
          <p:cNvPr id="15" name="Группа 126"/>
          <p:cNvGrpSpPr>
            <a:grpSpLocks/>
          </p:cNvGrpSpPr>
          <p:nvPr/>
        </p:nvGrpSpPr>
        <p:grpSpPr bwMode="auto">
          <a:xfrm>
            <a:off x="4824413" y="3657600"/>
            <a:ext cx="4356100" cy="461963"/>
            <a:chOff x="4824413" y="3657600"/>
            <a:chExt cx="4356100" cy="461963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4824413" y="3657600"/>
              <a:ext cx="4356100" cy="461963"/>
              <a:chOff x="4608004" y="1241811"/>
              <a:chExt cx="4356484" cy="461665"/>
            </a:xfrm>
          </p:grpSpPr>
          <p:sp>
            <p:nvSpPr>
              <p:cNvPr id="32810" name="Oval 64"/>
              <p:cNvSpPr>
                <a:spLocks noChangeArrowheads="1"/>
              </p:cNvSpPr>
              <p:nvPr/>
            </p:nvSpPr>
            <p:spPr bwMode="auto">
              <a:xfrm>
                <a:off x="4788024" y="1340768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11" name="Straight Connector 65"/>
              <p:cNvCxnSpPr>
                <a:cxnSpLocks noChangeShapeType="1"/>
                <a:stCxn id="32810" idx="6"/>
              </p:cNvCxnSpPr>
              <p:nvPr/>
            </p:nvCxnSpPr>
            <p:spPr bwMode="auto">
              <a:xfrm>
                <a:off x="5148064" y="152078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12" name="Oval 66"/>
              <p:cNvSpPr>
                <a:spLocks noChangeArrowheads="1"/>
              </p:cNvSpPr>
              <p:nvPr/>
            </p:nvSpPr>
            <p:spPr bwMode="auto">
              <a:xfrm>
                <a:off x="5508104" y="1313148"/>
                <a:ext cx="360040" cy="360040"/>
              </a:xfrm>
              <a:prstGeom prst="ellipse">
                <a:avLst/>
              </a:prstGeom>
              <a:solidFill>
                <a:srgbClr val="00E4A8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13" name="Straight Connector 67"/>
              <p:cNvCxnSpPr>
                <a:cxnSpLocks noChangeShapeType="1"/>
                <a:stCxn id="32812" idx="6"/>
              </p:cNvCxnSpPr>
              <p:nvPr/>
            </p:nvCxnSpPr>
            <p:spPr bwMode="auto">
              <a:xfrm>
                <a:off x="5868144" y="149316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14" name="Oval 68"/>
              <p:cNvSpPr>
                <a:spLocks noChangeArrowheads="1"/>
              </p:cNvSpPr>
              <p:nvPr/>
            </p:nvSpPr>
            <p:spPr bwMode="auto">
              <a:xfrm>
                <a:off x="6216018" y="1304216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15" name="Straight Connector 69"/>
              <p:cNvCxnSpPr>
                <a:cxnSpLocks noChangeShapeType="1"/>
                <a:stCxn id="32814" idx="6"/>
              </p:cNvCxnSpPr>
              <p:nvPr/>
            </p:nvCxnSpPr>
            <p:spPr bwMode="auto">
              <a:xfrm>
                <a:off x="657605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16" name="Oval 70"/>
              <p:cNvSpPr>
                <a:spLocks noChangeArrowheads="1"/>
              </p:cNvSpPr>
              <p:nvPr/>
            </p:nvSpPr>
            <p:spPr bwMode="auto">
              <a:xfrm>
                <a:off x="6936098" y="1304216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17" name="Straight Connector 71"/>
              <p:cNvCxnSpPr>
                <a:cxnSpLocks noChangeShapeType="1"/>
                <a:stCxn id="32816" idx="6"/>
              </p:cNvCxnSpPr>
              <p:nvPr/>
            </p:nvCxnSpPr>
            <p:spPr bwMode="auto">
              <a:xfrm>
                <a:off x="729613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18" name="Oval 72"/>
              <p:cNvSpPr>
                <a:spLocks noChangeArrowheads="1"/>
              </p:cNvSpPr>
              <p:nvPr/>
            </p:nvSpPr>
            <p:spPr bwMode="auto">
              <a:xfrm>
                <a:off x="7656178" y="1324450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19" name="Straight Connector 73"/>
              <p:cNvCxnSpPr>
                <a:cxnSpLocks noChangeShapeType="1"/>
                <a:stCxn id="32818" idx="6"/>
              </p:cNvCxnSpPr>
              <p:nvPr/>
            </p:nvCxnSpPr>
            <p:spPr bwMode="auto">
              <a:xfrm>
                <a:off x="8016218" y="1504470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20" name="TextBox 74"/>
              <p:cNvSpPr txBox="1">
                <a:spLocks noChangeArrowheads="1"/>
              </p:cNvSpPr>
              <p:nvPr/>
            </p:nvSpPr>
            <p:spPr bwMode="auto">
              <a:xfrm>
                <a:off x="8532440" y="1241811"/>
                <a:ext cx="4320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32821" name="Straight Connector 75"/>
              <p:cNvCxnSpPr>
                <a:cxnSpLocks noChangeShapeType="1"/>
                <a:endCxn id="32810" idx="1"/>
              </p:cNvCxnSpPr>
              <p:nvPr/>
            </p:nvCxnSpPr>
            <p:spPr bwMode="auto">
              <a:xfrm>
                <a:off x="4608004" y="1241811"/>
                <a:ext cx="232747" cy="15168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807" name="TextBox 7"/>
            <p:cNvSpPr txBox="1">
              <a:spLocks noChangeArrowheads="1"/>
            </p:cNvSpPr>
            <p:nvPr/>
          </p:nvSpPr>
          <p:spPr bwMode="auto">
            <a:xfrm>
              <a:off x="7832725" y="3714750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08" name="TextBox 7"/>
            <p:cNvSpPr txBox="1">
              <a:spLocks noChangeArrowheads="1"/>
            </p:cNvSpPr>
            <p:nvPr/>
          </p:nvSpPr>
          <p:spPr bwMode="auto">
            <a:xfrm>
              <a:off x="6429375" y="3714750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809" name="TextBox 7"/>
            <p:cNvSpPr txBox="1">
              <a:spLocks noChangeArrowheads="1"/>
            </p:cNvSpPr>
            <p:nvPr/>
          </p:nvSpPr>
          <p:spPr bwMode="auto">
            <a:xfrm>
              <a:off x="5715000" y="3714750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</p:grpSp>
      <p:grpSp>
        <p:nvGrpSpPr>
          <p:cNvPr id="17" name="Группа 127"/>
          <p:cNvGrpSpPr>
            <a:grpSpLocks/>
          </p:cNvGrpSpPr>
          <p:nvPr/>
        </p:nvGrpSpPr>
        <p:grpSpPr bwMode="auto">
          <a:xfrm>
            <a:off x="4895850" y="4365625"/>
            <a:ext cx="4356100" cy="461963"/>
            <a:chOff x="4895850" y="4365625"/>
            <a:chExt cx="4356100" cy="461963"/>
          </a:xfrm>
        </p:grpSpPr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895850" y="4365625"/>
              <a:ext cx="4356100" cy="461963"/>
              <a:chOff x="4608004" y="1241811"/>
              <a:chExt cx="4356484" cy="461665"/>
            </a:xfrm>
          </p:grpSpPr>
          <p:sp>
            <p:nvSpPr>
              <p:cNvPr id="32794" name="Oval 77"/>
              <p:cNvSpPr>
                <a:spLocks noChangeArrowheads="1"/>
              </p:cNvSpPr>
              <p:nvPr/>
            </p:nvSpPr>
            <p:spPr bwMode="auto">
              <a:xfrm>
                <a:off x="4788024" y="1340768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795" name="Straight Connector 78"/>
              <p:cNvCxnSpPr>
                <a:cxnSpLocks noChangeShapeType="1"/>
                <a:stCxn id="32794" idx="6"/>
              </p:cNvCxnSpPr>
              <p:nvPr/>
            </p:nvCxnSpPr>
            <p:spPr bwMode="auto">
              <a:xfrm>
                <a:off x="5148064" y="152078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796" name="Oval 79"/>
              <p:cNvSpPr>
                <a:spLocks noChangeArrowheads="1"/>
              </p:cNvSpPr>
              <p:nvPr/>
            </p:nvSpPr>
            <p:spPr bwMode="auto">
              <a:xfrm>
                <a:off x="5508104" y="1313148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797" name="Straight Connector 80"/>
              <p:cNvCxnSpPr>
                <a:cxnSpLocks noChangeShapeType="1"/>
                <a:stCxn id="32796" idx="6"/>
              </p:cNvCxnSpPr>
              <p:nvPr/>
            </p:nvCxnSpPr>
            <p:spPr bwMode="auto">
              <a:xfrm>
                <a:off x="5868144" y="1493168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798" name="Oval 81"/>
              <p:cNvSpPr>
                <a:spLocks noChangeArrowheads="1"/>
              </p:cNvSpPr>
              <p:nvPr/>
            </p:nvSpPr>
            <p:spPr bwMode="auto">
              <a:xfrm>
                <a:off x="6216018" y="1304216"/>
                <a:ext cx="360040" cy="3600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799" name="Straight Connector 82"/>
              <p:cNvCxnSpPr>
                <a:cxnSpLocks noChangeShapeType="1"/>
                <a:stCxn id="32798" idx="6"/>
              </p:cNvCxnSpPr>
              <p:nvPr/>
            </p:nvCxnSpPr>
            <p:spPr bwMode="auto">
              <a:xfrm>
                <a:off x="657605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00" name="Oval 83"/>
              <p:cNvSpPr>
                <a:spLocks noChangeArrowheads="1"/>
              </p:cNvSpPr>
              <p:nvPr/>
            </p:nvSpPr>
            <p:spPr bwMode="auto">
              <a:xfrm>
                <a:off x="6936098" y="1304216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01" name="Straight Connector 84"/>
              <p:cNvCxnSpPr>
                <a:cxnSpLocks noChangeShapeType="1"/>
                <a:stCxn id="32800" idx="6"/>
              </p:cNvCxnSpPr>
              <p:nvPr/>
            </p:nvCxnSpPr>
            <p:spPr bwMode="auto">
              <a:xfrm>
                <a:off x="7296138" y="1484236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02" name="Oval 85"/>
              <p:cNvSpPr>
                <a:spLocks noChangeArrowheads="1"/>
              </p:cNvSpPr>
              <p:nvPr/>
            </p:nvSpPr>
            <p:spPr bwMode="auto">
              <a:xfrm>
                <a:off x="7656178" y="1324450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 eaLnBrk="1" hangingPunct="1"/>
                <a:endParaRPr lang="en-US" altLang="en-US"/>
              </a:p>
            </p:txBody>
          </p:sp>
          <p:cxnSp>
            <p:nvCxnSpPr>
              <p:cNvPr id="32803" name="Straight Connector 86"/>
              <p:cNvCxnSpPr>
                <a:cxnSpLocks noChangeShapeType="1"/>
                <a:stCxn id="32802" idx="6"/>
              </p:cNvCxnSpPr>
              <p:nvPr/>
            </p:nvCxnSpPr>
            <p:spPr bwMode="auto">
              <a:xfrm>
                <a:off x="8016218" y="1504470"/>
                <a:ext cx="36004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2804" name="TextBox 87"/>
              <p:cNvSpPr txBox="1">
                <a:spLocks noChangeArrowheads="1"/>
              </p:cNvSpPr>
              <p:nvPr/>
            </p:nvSpPr>
            <p:spPr bwMode="auto">
              <a:xfrm>
                <a:off x="8532440" y="1241811"/>
                <a:ext cx="4320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32805" name="Straight Connector 88"/>
              <p:cNvCxnSpPr>
                <a:cxnSpLocks noChangeShapeType="1"/>
                <a:endCxn id="32794" idx="1"/>
              </p:cNvCxnSpPr>
              <p:nvPr/>
            </p:nvCxnSpPr>
            <p:spPr bwMode="auto">
              <a:xfrm>
                <a:off x="4608004" y="1241811"/>
                <a:ext cx="232747" cy="15168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91" name="TextBox 7"/>
            <p:cNvSpPr txBox="1">
              <a:spLocks noChangeArrowheads="1"/>
            </p:cNvSpPr>
            <p:nvPr/>
          </p:nvSpPr>
          <p:spPr bwMode="auto">
            <a:xfrm>
              <a:off x="7189788" y="441642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792" name="TextBox 7"/>
            <p:cNvSpPr txBox="1">
              <a:spLocks noChangeArrowheads="1"/>
            </p:cNvSpPr>
            <p:nvPr/>
          </p:nvSpPr>
          <p:spPr bwMode="auto">
            <a:xfrm>
              <a:off x="7929563" y="442912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  <p:sp>
          <p:nvSpPr>
            <p:cNvPr id="32793" name="TextBox 7"/>
            <p:cNvSpPr txBox="1">
              <a:spLocks noChangeArrowheads="1"/>
            </p:cNvSpPr>
            <p:nvPr/>
          </p:nvSpPr>
          <p:spPr bwMode="auto">
            <a:xfrm>
              <a:off x="5072063" y="4429125"/>
              <a:ext cx="454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/>
                <a:t>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6" grpId="0" autoUpdateAnimBg="0"/>
      <p:bldP spid="384007" grpId="0" autoUpdateAnimBg="0"/>
      <p:bldP spid="384008" grpId="0" autoUpdateAnimBg="0"/>
      <p:bldP spid="384009" grpId="0" autoUpdateAnimBg="0"/>
      <p:bldP spid="384010" grpId="0" autoUpdateAnimBg="0"/>
      <p:bldP spid="384016" grpId="0" autoUpdateAnimBg="0"/>
      <p:bldP spid="3840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Выражение требований к системе управления на </a:t>
            </a:r>
            <a:r>
              <a:rPr lang="en-US" altLang="ru-RU" smtClean="0"/>
              <a:t>LTL</a:t>
            </a:r>
            <a:endParaRPr lang="ru-RU" altLang="ru-RU" smtClean="0"/>
          </a:p>
        </p:txBody>
      </p:sp>
      <p:sp>
        <p:nvSpPr>
          <p:cNvPr id="33795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ru-RU" smtClean="0"/>
              <a:t>Ю.Г.Карпов </a:t>
            </a:r>
          </a:p>
        </p:txBody>
      </p:sp>
      <p:sp>
        <p:nvSpPr>
          <p:cNvPr id="33796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ru-RU" smtClean="0"/>
              <a:t>Верификация. Model checking</a:t>
            </a:r>
          </a:p>
        </p:txBody>
      </p:sp>
      <p:sp>
        <p:nvSpPr>
          <p:cNvPr id="33797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23BDB3-48FB-4888-A8E8-CD1161425ADD}" type="slidenum">
              <a:rPr lang="en-US" altLang="ru-RU" smtClean="0"/>
              <a:pPr/>
              <a:t>27</a:t>
            </a:fld>
            <a:endParaRPr lang="en-US" altLang="ru-RU" smtClean="0"/>
          </a:p>
        </p:txBody>
      </p:sp>
      <p:sp>
        <p:nvSpPr>
          <p:cNvPr id="7" name="Содержимое 6"/>
          <p:cNvSpPr txBox="1">
            <a:spLocks noGrp="1"/>
          </p:cNvSpPr>
          <p:nvPr>
            <p:ph idx="1"/>
          </p:nvPr>
        </p:nvSpPr>
        <p:spPr>
          <a:xfrm>
            <a:off x="381000" y="1219200"/>
            <a:ext cx="8574088" cy="1643063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i="1" dirty="0">
                <a:solidFill>
                  <a:schemeClr val="tx2"/>
                </a:solidFill>
              </a:rPr>
              <a:t>“</a:t>
            </a:r>
            <a:r>
              <a:rPr lang="ru-RU" altLang="en-US" sz="2400" i="1" dirty="0">
                <a:solidFill>
                  <a:schemeClr val="tx2"/>
                </a:solidFill>
              </a:rPr>
              <a:t>Любой запрос к ресурсу будет обязательно </a:t>
            </a:r>
            <a:r>
              <a:rPr lang="ru-RU" altLang="en-US" sz="2400" i="1" dirty="0" smtClean="0">
                <a:solidFill>
                  <a:schemeClr val="tx2"/>
                </a:solidFill>
              </a:rPr>
              <a:t>явно подтверждаться </a:t>
            </a:r>
            <a:r>
              <a:rPr lang="ru-RU" altLang="en-US" sz="2400" i="1" dirty="0">
                <a:solidFill>
                  <a:schemeClr val="tx2"/>
                </a:solidFill>
              </a:rPr>
              <a:t>либо явно отклоняться до момента выставления нового запроса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”</a:t>
            </a:r>
            <a:endParaRPr lang="ru-RU" altLang="en-US" sz="2400" i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altLang="en-US" i="1" dirty="0" smtClean="0"/>
              <a:t>        </a:t>
            </a:r>
            <a:r>
              <a:rPr lang="en-US" altLang="en-US" i="1" dirty="0" smtClean="0"/>
              <a:t>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en-US" sz="2400" dirty="0"/>
              <a:t>( request </a:t>
            </a:r>
            <a:r>
              <a:rPr lang="ru-RU" altLang="en-US" sz="2400" dirty="0">
                <a:sym typeface="Symbol" pitchFamily="18" charset="2"/>
              </a:rPr>
              <a:t></a:t>
            </a:r>
            <a:r>
              <a:rPr lang="en-US" altLang="en-US" sz="2400" dirty="0">
                <a:sym typeface="Symbol" pitchFamily="18" charset="2"/>
              </a:rPr>
              <a:t> (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en-US" altLang="en-US" sz="2400" b="1" dirty="0" err="1">
                <a:sym typeface="Symbol" pitchFamily="18" charset="2"/>
              </a:rPr>
              <a:t></a:t>
            </a:r>
            <a:r>
              <a:rPr lang="en-US" altLang="en-US" sz="2400" dirty="0" err="1">
                <a:sym typeface="Symbol" pitchFamily="18" charset="2"/>
              </a:rPr>
              <a:t>request</a:t>
            </a:r>
            <a:r>
              <a:rPr lang="en-US" altLang="en-US" sz="2400" dirty="0">
                <a:sym typeface="Symbol" pitchFamily="18" charset="2"/>
              </a:rPr>
              <a:t>)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</a:t>
            </a:r>
            <a:r>
              <a:rPr lang="en-US" altLang="en-US" sz="2400" dirty="0">
                <a:sym typeface="Symbol" pitchFamily="18" charset="2"/>
              </a:rPr>
              <a:t> (reject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</a:t>
            </a:r>
            <a:r>
              <a:rPr lang="en-US" altLang="en-US" sz="2400" dirty="0">
                <a:sym typeface="Symbol" pitchFamily="18" charset="2"/>
              </a:rPr>
              <a:t> confirmed) </a:t>
            </a:r>
            <a:r>
              <a:rPr lang="en-US" altLang="en-US" sz="2400" dirty="0" smtClean="0">
                <a:sym typeface="Symbol" pitchFamily="18" charset="2"/>
              </a:rPr>
              <a:t>)</a:t>
            </a:r>
            <a:endParaRPr lang="ru-RU" sz="2400" dirty="0"/>
          </a:p>
        </p:txBody>
      </p:sp>
      <p:sp>
        <p:nvSpPr>
          <p:cNvPr id="8" name="Содержимое 6"/>
          <p:cNvSpPr txBox="1">
            <a:spLocks/>
          </p:cNvSpPr>
          <p:nvPr/>
        </p:nvSpPr>
        <p:spPr bwMode="auto">
          <a:xfrm>
            <a:off x="285750" y="3143250"/>
            <a:ext cx="85740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i="1" kern="0" dirty="0">
                <a:solidFill>
                  <a:schemeClr val="tx2"/>
                </a:solidFill>
                <a:latin typeface="+mn-lt"/>
              </a:rPr>
              <a:t>“</a:t>
            </a:r>
            <a:r>
              <a:rPr lang="ru-RU" altLang="en-US" i="1" kern="0" dirty="0">
                <a:solidFill>
                  <a:schemeClr val="tx2"/>
                </a:solidFill>
                <a:latin typeface="+mn-lt"/>
              </a:rPr>
              <a:t> Если запрос </a:t>
            </a:r>
            <a:r>
              <a:rPr lang="ru-RU" altLang="en-US" i="1" kern="0" dirty="0" err="1">
                <a:solidFill>
                  <a:schemeClr val="tx2"/>
                </a:solidFill>
                <a:latin typeface="+mn-lt"/>
              </a:rPr>
              <a:t>р</a:t>
            </a:r>
            <a:r>
              <a:rPr lang="ru-RU" altLang="en-US" i="1" kern="0" dirty="0">
                <a:solidFill>
                  <a:schemeClr val="tx2"/>
                </a:solidFill>
                <a:latin typeface="+mn-lt"/>
              </a:rPr>
              <a:t> к ресурсу </a:t>
            </a:r>
            <a:r>
              <a:rPr lang="ru-RU" altLang="en-US" i="1" kern="0" dirty="0" err="1">
                <a:solidFill>
                  <a:schemeClr val="tx2"/>
                </a:solidFill>
                <a:latin typeface="+mn-lt"/>
              </a:rPr>
              <a:t>выставл</a:t>
            </a:r>
            <a:r>
              <a:rPr lang="ru-RU" altLang="en-US" i="1" kern="0" dirty="0">
                <a:solidFill>
                  <a:schemeClr val="tx2"/>
                </a:solidFill>
                <a:latin typeface="+mn-lt"/>
              </a:rPr>
              <a:t>я</a:t>
            </a:r>
            <a:r>
              <a:rPr lang="ru-RU" altLang="en-US" i="1" kern="0" dirty="0" err="1">
                <a:solidFill>
                  <a:schemeClr val="tx2"/>
                </a:solidFill>
                <a:latin typeface="+mn-lt"/>
              </a:rPr>
              <a:t>ется</a:t>
            </a:r>
            <a:r>
              <a:rPr lang="ru-RU" altLang="en-US" i="1" kern="0" dirty="0">
                <a:solidFill>
                  <a:schemeClr val="tx2"/>
                </a:solidFill>
                <a:latin typeface="+mn-lt"/>
              </a:rPr>
              <a:t> неопределенно часто, то разрешение </a:t>
            </a:r>
            <a:r>
              <a:rPr lang="en-US" altLang="en-US" i="1" kern="0" dirty="0">
                <a:solidFill>
                  <a:schemeClr val="tx2"/>
                </a:solidFill>
                <a:latin typeface="+mn-lt"/>
              </a:rPr>
              <a:t>q </a:t>
            </a:r>
            <a:r>
              <a:rPr lang="ru-RU" altLang="en-US" i="1" kern="0" dirty="0">
                <a:solidFill>
                  <a:schemeClr val="tx2"/>
                </a:solidFill>
                <a:latin typeface="+mn-lt"/>
              </a:rPr>
              <a:t>на его использование тоже выдается неопределенно часто</a:t>
            </a:r>
            <a:r>
              <a:rPr lang="en-US" altLang="en-US" i="1" kern="0" dirty="0">
                <a:solidFill>
                  <a:schemeClr val="tx2"/>
                </a:solidFill>
                <a:latin typeface="+mn-lt"/>
              </a:rPr>
              <a:t>”</a:t>
            </a:r>
            <a:r>
              <a:rPr lang="ru-RU" altLang="en-US" i="1" kern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ru-RU" altLang="en-US" sz="2000" i="1" kern="0" dirty="0">
                <a:latin typeface="+mn-lt"/>
              </a:rPr>
              <a:t>        </a:t>
            </a:r>
            <a:r>
              <a:rPr lang="en-US" altLang="en-US" sz="2000" i="1" kern="0" dirty="0">
                <a:latin typeface="+mn-lt"/>
              </a:rPr>
              <a:t>   </a:t>
            </a:r>
            <a:r>
              <a:rPr lang="en-US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</a:t>
            </a:r>
            <a:r>
              <a:rPr lang="en-US" altLang="en-US" kern="0" dirty="0">
                <a:latin typeface="+mn-lt"/>
              </a:rPr>
              <a:t>Fp </a:t>
            </a:r>
            <a:r>
              <a:rPr lang="ru-RU" altLang="en-US" kern="0" dirty="0">
                <a:latin typeface="+mn-lt"/>
                <a:sym typeface="Symbol" pitchFamily="18" charset="2"/>
              </a:rPr>
              <a:t></a:t>
            </a:r>
            <a:r>
              <a:rPr lang="en-US" altLang="en-US" kern="0" dirty="0">
                <a:latin typeface="+mn-lt"/>
                <a:sym typeface="Symbol" pitchFamily="18" charset="2"/>
              </a:rPr>
              <a:t> </a:t>
            </a:r>
            <a:r>
              <a:rPr lang="en-US" altLang="en-US" kern="0" dirty="0" err="1">
                <a:latin typeface="+mn-lt"/>
                <a:sym typeface="Symbol" pitchFamily="18" charset="2"/>
              </a:rPr>
              <a:t>GFq</a:t>
            </a:r>
            <a:endParaRPr lang="ru-RU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27088" y="203200"/>
            <a:ext cx="7793037" cy="731838"/>
          </a:xfrm>
        </p:spPr>
        <p:txBody>
          <a:bodyPr/>
          <a:lstStyle/>
          <a:p>
            <a:r>
              <a:rPr lang="ru-RU" altLang="en-US" smtClean="0"/>
              <a:t>   Темпоральная логика прошлого</a:t>
            </a:r>
            <a:endParaRPr lang="en-US" alt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69863" y="1052513"/>
            <a:ext cx="6738937" cy="360362"/>
          </a:xfrm>
        </p:spPr>
        <p:txBody>
          <a:bodyPr/>
          <a:lstStyle/>
          <a:p>
            <a:pPr>
              <a:defRPr/>
            </a:pPr>
            <a:r>
              <a:rPr lang="ru-RU" altLang="en-US" i="1" dirty="0" smtClean="0"/>
              <a:t>Если каждый день никак, принимайте ...(</a:t>
            </a:r>
            <a:r>
              <a:rPr lang="ru-RU" alt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краковяк</a:t>
            </a:r>
            <a:r>
              <a:rPr lang="ru-RU" altLang="en-US" i="1" dirty="0" smtClean="0"/>
              <a:t>?)</a:t>
            </a:r>
            <a:endParaRPr lang="en-US" altLang="en-US" i="1" dirty="0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79388" y="6237288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9613" y="6253163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D740FBA-04EA-4D23-874D-808D1688AC6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grpSp>
        <p:nvGrpSpPr>
          <p:cNvPr id="3" name="Группа 79"/>
          <p:cNvGrpSpPr>
            <a:grpSpLocks/>
          </p:cNvGrpSpPr>
          <p:nvPr/>
        </p:nvGrpSpPr>
        <p:grpSpPr bwMode="auto">
          <a:xfrm>
            <a:off x="287338" y="3081338"/>
            <a:ext cx="8640762" cy="863600"/>
            <a:chOff x="287338" y="2090738"/>
            <a:chExt cx="8640762" cy="863600"/>
          </a:xfrm>
        </p:grpSpPr>
        <p:sp>
          <p:nvSpPr>
            <p:cNvPr id="7" name="Oval 6"/>
            <p:cNvSpPr/>
            <p:nvPr/>
          </p:nvSpPr>
          <p:spPr bwMode="auto">
            <a:xfrm>
              <a:off x="1038225" y="2516188"/>
              <a:ext cx="395288" cy="3952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275" y="2506663"/>
              <a:ext cx="61118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</a:t>
              </a:r>
              <a:r>
                <a:rPr lang="en-US" sz="1800" dirty="0"/>
                <a:t>q</a:t>
              </a:r>
            </a:p>
          </p:txBody>
        </p:sp>
        <p:cxnSp>
          <p:nvCxnSpPr>
            <p:cNvPr id="34836" name="Straight Arrow Connector 9"/>
            <p:cNvCxnSpPr>
              <a:cxnSpLocks noChangeShapeType="1"/>
            </p:cNvCxnSpPr>
            <p:nvPr/>
          </p:nvCxnSpPr>
          <p:spPr bwMode="auto">
            <a:xfrm>
              <a:off x="788988" y="2706688"/>
              <a:ext cx="249237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" name="Oval 10"/>
            <p:cNvSpPr/>
            <p:nvPr/>
          </p:nvSpPr>
          <p:spPr bwMode="auto">
            <a:xfrm>
              <a:off x="1943100" y="2530475"/>
              <a:ext cx="396875" cy="396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5150" y="2520950"/>
              <a:ext cx="612775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</a:t>
              </a:r>
              <a:r>
                <a:rPr lang="en-US" sz="1800" dirty="0"/>
                <a:t>q</a:t>
              </a:r>
            </a:p>
          </p:txBody>
        </p:sp>
        <p:cxnSp>
          <p:nvCxnSpPr>
            <p:cNvPr id="34839" name="Straight Arrow Connector 12"/>
            <p:cNvCxnSpPr>
              <a:cxnSpLocks noChangeShapeType="1"/>
            </p:cNvCxnSpPr>
            <p:nvPr/>
          </p:nvCxnSpPr>
          <p:spPr bwMode="auto">
            <a:xfrm>
              <a:off x="1446213" y="2728913"/>
              <a:ext cx="4968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Oval 13"/>
            <p:cNvSpPr/>
            <p:nvPr/>
          </p:nvSpPr>
          <p:spPr bwMode="auto">
            <a:xfrm>
              <a:off x="2843213" y="2533650"/>
              <a:ext cx="396875" cy="396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5263" y="2524125"/>
              <a:ext cx="612775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</a:t>
              </a:r>
              <a:r>
                <a:rPr lang="en-US" sz="1800" dirty="0"/>
                <a:t>q</a:t>
              </a:r>
            </a:p>
          </p:txBody>
        </p:sp>
        <p:cxnSp>
          <p:nvCxnSpPr>
            <p:cNvPr id="34842" name="Straight Arrow Connector 15"/>
            <p:cNvCxnSpPr>
              <a:cxnSpLocks noChangeShapeType="1"/>
            </p:cNvCxnSpPr>
            <p:nvPr/>
          </p:nvCxnSpPr>
          <p:spPr bwMode="auto">
            <a:xfrm>
              <a:off x="2346325" y="2732088"/>
              <a:ext cx="4968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/>
            <p:nvPr/>
          </p:nvSpPr>
          <p:spPr bwMode="auto">
            <a:xfrm>
              <a:off x="3743325" y="2538413"/>
              <a:ext cx="396875" cy="3952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375" y="2528888"/>
              <a:ext cx="61277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</a:t>
              </a:r>
              <a:r>
                <a:rPr lang="en-US" sz="1800" dirty="0"/>
                <a:t>q</a:t>
              </a:r>
            </a:p>
          </p:txBody>
        </p:sp>
        <p:cxnSp>
          <p:nvCxnSpPr>
            <p:cNvPr id="34845" name="Straight Arrow Connector 18"/>
            <p:cNvCxnSpPr>
              <a:cxnSpLocks noChangeShapeType="1"/>
            </p:cNvCxnSpPr>
            <p:nvPr/>
          </p:nvCxnSpPr>
          <p:spPr bwMode="auto">
            <a:xfrm>
              <a:off x="3246438" y="2736850"/>
              <a:ext cx="4968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19"/>
            <p:cNvSpPr/>
            <p:nvPr/>
          </p:nvSpPr>
          <p:spPr bwMode="auto">
            <a:xfrm>
              <a:off x="4643438" y="2541588"/>
              <a:ext cx="504825" cy="396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1363" y="2549525"/>
              <a:ext cx="684212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</a:t>
              </a:r>
              <a:r>
                <a:rPr lang="en-US" sz="1800" dirty="0" err="1"/>
                <a:t>q,r</a:t>
              </a:r>
              <a:endParaRPr lang="en-US" sz="1800" dirty="0"/>
            </a:p>
          </p:txBody>
        </p:sp>
        <p:cxnSp>
          <p:nvCxnSpPr>
            <p:cNvPr id="34848" name="Straight Arrow Connector 21"/>
            <p:cNvCxnSpPr>
              <a:cxnSpLocks noChangeShapeType="1"/>
            </p:cNvCxnSpPr>
            <p:nvPr/>
          </p:nvCxnSpPr>
          <p:spPr bwMode="auto">
            <a:xfrm>
              <a:off x="4146550" y="2740025"/>
              <a:ext cx="4968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49" name="Oval 22"/>
            <p:cNvSpPr>
              <a:spLocks noChangeArrowheads="1"/>
            </p:cNvSpPr>
            <p:nvPr/>
          </p:nvSpPr>
          <p:spPr bwMode="auto">
            <a:xfrm>
              <a:off x="5681663" y="2551113"/>
              <a:ext cx="395287" cy="39528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50" name="TextBox 23"/>
            <p:cNvSpPr txBox="1">
              <a:spLocks noChangeArrowheads="1"/>
            </p:cNvSpPr>
            <p:nvPr/>
          </p:nvSpPr>
          <p:spPr bwMode="auto">
            <a:xfrm>
              <a:off x="5746763" y="2541588"/>
              <a:ext cx="6111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800"/>
                <a:t>q</a:t>
              </a:r>
            </a:p>
          </p:txBody>
        </p:sp>
        <p:cxnSp>
          <p:nvCxnSpPr>
            <p:cNvPr id="34851" name="Straight Arrow Connector 24"/>
            <p:cNvCxnSpPr>
              <a:cxnSpLocks noChangeShapeType="1"/>
            </p:cNvCxnSpPr>
            <p:nvPr/>
          </p:nvCxnSpPr>
          <p:spPr bwMode="auto">
            <a:xfrm>
              <a:off x="5183188" y="2747963"/>
              <a:ext cx="498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52" name="Oval 25"/>
            <p:cNvSpPr>
              <a:spLocks noChangeArrowheads="1"/>
            </p:cNvSpPr>
            <p:nvPr/>
          </p:nvSpPr>
          <p:spPr bwMode="auto">
            <a:xfrm>
              <a:off x="6581775" y="2554288"/>
              <a:ext cx="395288" cy="3968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53" name="TextBox 26"/>
            <p:cNvSpPr txBox="1">
              <a:spLocks noChangeArrowheads="1"/>
            </p:cNvSpPr>
            <p:nvPr/>
          </p:nvSpPr>
          <p:spPr bwMode="auto">
            <a:xfrm>
              <a:off x="6604018" y="2546350"/>
              <a:ext cx="6111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800"/>
                <a:t>q</a:t>
              </a:r>
            </a:p>
          </p:txBody>
        </p:sp>
        <p:cxnSp>
          <p:nvCxnSpPr>
            <p:cNvPr id="34854" name="Straight Arrow Connector 27"/>
            <p:cNvCxnSpPr>
              <a:cxnSpLocks noChangeShapeType="1"/>
            </p:cNvCxnSpPr>
            <p:nvPr/>
          </p:nvCxnSpPr>
          <p:spPr bwMode="auto">
            <a:xfrm>
              <a:off x="6083300" y="2752725"/>
              <a:ext cx="498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55" name="Oval 28"/>
            <p:cNvSpPr>
              <a:spLocks noChangeArrowheads="1"/>
            </p:cNvSpPr>
            <p:nvPr/>
          </p:nvSpPr>
          <p:spPr bwMode="auto">
            <a:xfrm>
              <a:off x="7481888" y="2559050"/>
              <a:ext cx="395287" cy="3952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56" name="TextBox 29"/>
            <p:cNvSpPr txBox="1">
              <a:spLocks noChangeArrowheads="1"/>
            </p:cNvSpPr>
            <p:nvPr/>
          </p:nvSpPr>
          <p:spPr bwMode="auto">
            <a:xfrm>
              <a:off x="7532713" y="2549525"/>
              <a:ext cx="61118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800"/>
                <a:t>q</a:t>
              </a:r>
            </a:p>
          </p:txBody>
        </p:sp>
        <p:cxnSp>
          <p:nvCxnSpPr>
            <p:cNvPr id="34857" name="Straight Arrow Connector 30"/>
            <p:cNvCxnSpPr>
              <a:cxnSpLocks noChangeShapeType="1"/>
            </p:cNvCxnSpPr>
            <p:nvPr/>
          </p:nvCxnSpPr>
          <p:spPr bwMode="auto">
            <a:xfrm>
              <a:off x="6983413" y="2755900"/>
              <a:ext cx="498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858" name="Straight Arrow Connector 31"/>
            <p:cNvCxnSpPr>
              <a:cxnSpLocks noChangeShapeType="1"/>
            </p:cNvCxnSpPr>
            <p:nvPr/>
          </p:nvCxnSpPr>
          <p:spPr bwMode="auto">
            <a:xfrm>
              <a:off x="7877175" y="2749550"/>
              <a:ext cx="498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59" name="Oval 32"/>
            <p:cNvSpPr>
              <a:spLocks noChangeArrowheads="1"/>
            </p:cNvSpPr>
            <p:nvPr/>
          </p:nvSpPr>
          <p:spPr bwMode="auto">
            <a:xfrm>
              <a:off x="8459788" y="2732088"/>
              <a:ext cx="44450" cy="555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60" name="Oval 33"/>
            <p:cNvSpPr>
              <a:spLocks noChangeArrowheads="1"/>
            </p:cNvSpPr>
            <p:nvPr/>
          </p:nvSpPr>
          <p:spPr bwMode="auto">
            <a:xfrm>
              <a:off x="8667750" y="2722563"/>
              <a:ext cx="46038" cy="53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61" name="Oval 34"/>
            <p:cNvSpPr>
              <a:spLocks noChangeArrowheads="1"/>
            </p:cNvSpPr>
            <p:nvPr/>
          </p:nvSpPr>
          <p:spPr bwMode="auto">
            <a:xfrm>
              <a:off x="8882063" y="2713038"/>
              <a:ext cx="46037" cy="555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62" name="Oval 35"/>
            <p:cNvSpPr>
              <a:spLocks noChangeArrowheads="1"/>
            </p:cNvSpPr>
            <p:nvPr/>
          </p:nvSpPr>
          <p:spPr bwMode="auto">
            <a:xfrm>
              <a:off x="287338" y="2686050"/>
              <a:ext cx="46037" cy="5556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63" name="Oval 36"/>
            <p:cNvSpPr>
              <a:spLocks noChangeArrowheads="1"/>
            </p:cNvSpPr>
            <p:nvPr/>
          </p:nvSpPr>
          <p:spPr bwMode="auto">
            <a:xfrm>
              <a:off x="468313" y="2686050"/>
              <a:ext cx="44450" cy="53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34864" name="Oval 37"/>
            <p:cNvSpPr>
              <a:spLocks noChangeArrowheads="1"/>
            </p:cNvSpPr>
            <p:nvPr/>
          </p:nvSpPr>
          <p:spPr bwMode="auto">
            <a:xfrm>
              <a:off x="647700" y="2684463"/>
              <a:ext cx="46038" cy="555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cxnSp>
          <p:nvCxnSpPr>
            <p:cNvPr id="34865" name="Straight Arrow Connector 39"/>
            <p:cNvCxnSpPr>
              <a:cxnSpLocks noChangeShapeType="1"/>
            </p:cNvCxnSpPr>
            <p:nvPr/>
          </p:nvCxnSpPr>
          <p:spPr bwMode="auto">
            <a:xfrm>
              <a:off x="4535488" y="2362200"/>
              <a:ext cx="174625" cy="250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6606" name="TextBox 45"/>
            <p:cNvSpPr txBox="1">
              <a:spLocks noChangeArrowheads="1"/>
            </p:cNvSpPr>
            <p:nvPr/>
          </p:nvSpPr>
          <p:spPr bwMode="auto">
            <a:xfrm>
              <a:off x="4284663" y="2090738"/>
              <a:ext cx="1008062" cy="3698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altLang="en-US" sz="1800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сегодня</a:t>
              </a:r>
              <a:endParaRPr lang="en-US" altLang="en-US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4975" y="7938"/>
            <a:ext cx="2395538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4237038"/>
            <a:ext cx="92868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</a:t>
            </a:r>
            <a:r>
              <a:rPr lang="en-US" dirty="0"/>
              <a:t>q</a:t>
            </a:r>
            <a:r>
              <a:rPr lang="ru-RU" dirty="0"/>
              <a:t>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</a:t>
            </a:r>
            <a:r>
              <a:rPr lang="en-US" dirty="0" err="1">
                <a:sym typeface="Symbol"/>
              </a:rPr>
              <a:t>r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XG</a:t>
            </a:r>
            <a:r>
              <a:rPr lang="en-US" dirty="0" err="1">
                <a:sym typeface="Symbol"/>
              </a:rPr>
              <a:t>q</a:t>
            </a:r>
            <a:r>
              <a:rPr lang="en-US" dirty="0">
                <a:sym typeface="Symbol"/>
              </a:rPr>
              <a:t>  </a:t>
            </a:r>
            <a:r>
              <a:rPr lang="en-US" sz="2000" dirty="0">
                <a:sym typeface="Symbol"/>
              </a:rPr>
              <a:t>‘</a:t>
            </a:r>
            <a:r>
              <a:rPr lang="ru-RU" sz="2000" i="1" dirty="0">
                <a:solidFill>
                  <a:schemeClr val="tx2"/>
                </a:solidFill>
                <a:sym typeface="Symbol"/>
              </a:rPr>
              <a:t>Если каждый день в прошлом (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Н</a:t>
            </a:r>
            <a:r>
              <a:rPr lang="ru-RU" sz="2000" i="1" dirty="0">
                <a:solidFill>
                  <a:schemeClr val="tx2"/>
                </a:solidFill>
                <a:sym typeface="Symbol"/>
              </a:rPr>
              <a:t>) было 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никак</a:t>
            </a:r>
            <a:r>
              <a:rPr lang="ru-RU" sz="2000" i="1" dirty="0">
                <a:solidFill>
                  <a:schemeClr val="tx2"/>
                </a:solidFill>
                <a:sym typeface="Symbol"/>
              </a:rPr>
              <a:t> и 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СЕГОДНЯ</a:t>
            </a:r>
            <a:r>
              <a:rPr lang="ru-RU" sz="2000" i="1" dirty="0">
                <a:solidFill>
                  <a:schemeClr val="tx2"/>
                </a:solidFill>
                <a:sym typeface="Symbol"/>
              </a:rPr>
              <a:t> принял 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краковяк</a:t>
            </a:r>
            <a:r>
              <a:rPr lang="ru-RU" sz="2000" i="1" dirty="0">
                <a:solidFill>
                  <a:schemeClr val="tx2"/>
                </a:solidFill>
                <a:sym typeface="Symbol"/>
              </a:rPr>
              <a:t>, то </a:t>
            </a:r>
            <a:r>
              <a:rPr lang="ru-RU" sz="2000" i="1" dirty="0">
                <a:solidFill>
                  <a:srgbClr val="FF0000"/>
                </a:solidFill>
                <a:sym typeface="Symbol"/>
              </a:rPr>
              <a:t>с завтрашнего дня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 (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X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)</a:t>
            </a:r>
            <a:r>
              <a:rPr lang="ru-RU" sz="2000" i="1" dirty="0">
                <a:solidFill>
                  <a:schemeClr val="tx2"/>
                </a:solidFill>
                <a:sym typeface="Symbol"/>
              </a:rPr>
              <a:t> мне все время </a:t>
            </a:r>
            <a:r>
              <a:rPr lang="en-US" sz="2000" i="1" dirty="0">
                <a:solidFill>
                  <a:schemeClr val="tx2"/>
                </a:solidFill>
                <a:sym typeface="Symbol"/>
              </a:rPr>
              <a:t>(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G</a:t>
            </a:r>
            <a:r>
              <a:rPr lang="en-US" sz="2000" i="1" dirty="0">
                <a:solidFill>
                  <a:schemeClr val="tx2"/>
                </a:solidFill>
                <a:sym typeface="Symbol"/>
              </a:rPr>
              <a:t>) 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как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’ </a:t>
            </a:r>
            <a:endParaRPr lang="en-US" sz="1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3525" y="5392738"/>
            <a:ext cx="8543925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Реклама лекарства от запора для </a:t>
            </a:r>
            <a:r>
              <a:rPr lang="ru-RU" dirty="0" err="1"/>
              <a:t>темпоральных</a:t>
            </a:r>
            <a:r>
              <a:rPr lang="ru-RU" dirty="0"/>
              <a:t> логиков: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1000" y="5976938"/>
            <a:ext cx="5878513" cy="523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(Н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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‘</a:t>
            </a:r>
            <a:r>
              <a:rPr lang="ru-RU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как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’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</a:t>
            </a:r>
            <a:r>
              <a:rPr lang="en-US" sz="2800" dirty="0">
                <a:sym typeface="Symbol"/>
              </a:rPr>
              <a:t> </a:t>
            </a:r>
            <a:r>
              <a:rPr lang="en-US" dirty="0">
                <a:sym typeface="Symbol"/>
              </a:rPr>
              <a:t>‘</a:t>
            </a:r>
            <a:r>
              <a:rPr lang="ru-RU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краковяк</a:t>
            </a:r>
            <a:r>
              <a:rPr lang="en-US" dirty="0">
                <a:sym typeface="Symbol"/>
              </a:rPr>
              <a:t>’  </a:t>
            </a:r>
            <a:r>
              <a:rPr lang="en-US" sz="2800" dirty="0">
                <a:sym typeface="Symbol"/>
              </a:rPr>
              <a:t> XG </a:t>
            </a:r>
            <a:r>
              <a:rPr lang="en-US" dirty="0">
                <a:sym typeface="Symbol"/>
              </a:rPr>
              <a:t>‘</a:t>
            </a:r>
            <a:r>
              <a:rPr lang="ru-RU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как</a:t>
            </a:r>
            <a:r>
              <a:rPr lang="en-US" dirty="0">
                <a:sym typeface="Symbol"/>
              </a:rPr>
              <a:t>’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 bwMode="auto">
          <a:xfrm>
            <a:off x="6069013" y="2078038"/>
            <a:ext cx="1438275" cy="461962"/>
          </a:xfrm>
          <a:prstGeom prst="rect">
            <a:avLst/>
          </a:prstGeom>
          <a:solidFill>
            <a:srgbClr val="C1FFE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q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“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</a:t>
            </a:r>
            <a:r>
              <a:rPr lang="en-US" sz="2000" i="1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6069013" y="2565400"/>
            <a:ext cx="2892425" cy="461963"/>
          </a:xfrm>
          <a:prstGeom prst="rect">
            <a:avLst/>
          </a:prstGeom>
          <a:solidFill>
            <a:srgbClr val="C1FFE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“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принял краковяк</a:t>
            </a:r>
            <a:r>
              <a:rPr lang="en-US" sz="2000" i="1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50" name="TextBox 78"/>
          <p:cNvSpPr txBox="1">
            <a:spLocks noChangeArrowheads="1"/>
          </p:cNvSpPr>
          <p:nvPr/>
        </p:nvSpPr>
        <p:spPr bwMode="auto">
          <a:xfrm>
            <a:off x="0" y="1493838"/>
            <a:ext cx="6762750" cy="461962"/>
          </a:xfrm>
          <a:prstGeom prst="rect">
            <a:avLst/>
          </a:prstGeom>
          <a:solidFill>
            <a:srgbClr val="C1FFE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en-US" sz="2000"/>
              <a:t>Н</a:t>
            </a:r>
            <a:r>
              <a:rPr lang="ru-RU" altLang="en-US" i="1">
                <a:sym typeface="Symbol" pitchFamily="18" charset="2"/>
              </a:rPr>
              <a:t></a:t>
            </a:r>
            <a:r>
              <a:rPr lang="ru-RU" altLang="en-US" sz="2000">
                <a:sym typeface="Symbol" pitchFamily="18" charset="2"/>
              </a:rPr>
              <a:t>: </a:t>
            </a:r>
            <a:r>
              <a:rPr lang="ru-RU" altLang="en-US" i="1">
                <a:solidFill>
                  <a:schemeClr val="tx2"/>
                </a:solidFill>
                <a:sym typeface="Symbol" pitchFamily="18" charset="2"/>
              </a:rPr>
              <a:t></a:t>
            </a:r>
            <a:r>
              <a:rPr lang="ru-RU" altLang="en-US" sz="2000" i="1">
                <a:solidFill>
                  <a:schemeClr val="tx2"/>
                </a:solidFill>
                <a:sym typeface="Symbol" pitchFamily="18" charset="2"/>
              </a:rPr>
              <a:t> истинно всегда в прошлом (включая настоящее) </a:t>
            </a:r>
            <a:endParaRPr lang="en-US" altLang="en-US" sz="2000" i="1">
              <a:solidFill>
                <a:schemeClr val="tx2"/>
              </a:solidFill>
            </a:endParaRPr>
          </a:p>
        </p:txBody>
      </p:sp>
      <p:sp>
        <p:nvSpPr>
          <p:cNvPr id="51" name="TextBox 78"/>
          <p:cNvSpPr txBox="1">
            <a:spLocks noChangeArrowheads="1"/>
          </p:cNvSpPr>
          <p:nvPr/>
        </p:nvSpPr>
        <p:spPr bwMode="auto">
          <a:xfrm>
            <a:off x="0" y="2005013"/>
            <a:ext cx="5302250" cy="461962"/>
          </a:xfrm>
          <a:prstGeom prst="rect">
            <a:avLst/>
          </a:prstGeom>
          <a:solidFill>
            <a:srgbClr val="C1FFE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en-US" sz="2000"/>
              <a:t>Р</a:t>
            </a:r>
            <a:r>
              <a:rPr lang="ru-RU" altLang="en-US" i="1">
                <a:sym typeface="Symbol" pitchFamily="18" charset="2"/>
              </a:rPr>
              <a:t></a:t>
            </a:r>
            <a:r>
              <a:rPr lang="ru-RU" altLang="en-US" sz="2000">
                <a:sym typeface="Symbol" pitchFamily="18" charset="2"/>
              </a:rPr>
              <a:t>: </a:t>
            </a:r>
            <a:r>
              <a:rPr lang="ru-RU" altLang="en-US" sz="2000" i="1">
                <a:solidFill>
                  <a:schemeClr val="tx2"/>
                </a:solidFill>
                <a:sym typeface="Symbol" pitchFamily="18" charset="2"/>
              </a:rPr>
              <a:t>когда-то в прошлом </a:t>
            </a:r>
            <a:r>
              <a:rPr lang="ru-RU" altLang="en-US" i="1">
                <a:solidFill>
                  <a:schemeClr val="tx2"/>
                </a:solidFill>
                <a:sym typeface="Symbol" pitchFamily="18" charset="2"/>
              </a:rPr>
              <a:t></a:t>
            </a:r>
            <a:r>
              <a:rPr lang="ru-RU" altLang="en-US" sz="2000" i="1">
                <a:solidFill>
                  <a:schemeClr val="tx2"/>
                </a:solidFill>
                <a:sym typeface="Symbol" pitchFamily="18" charset="2"/>
              </a:rPr>
              <a:t> было истинным</a:t>
            </a:r>
            <a:r>
              <a:rPr lang="ru-RU" altLang="en-US" sz="1800" i="1">
                <a:solidFill>
                  <a:schemeClr val="tx2"/>
                </a:solidFill>
                <a:sym typeface="Symbol" pitchFamily="18" charset="2"/>
              </a:rPr>
              <a:t> </a:t>
            </a:r>
            <a:endParaRPr lang="en-US" altLang="en-US" sz="2000" i="1">
              <a:solidFill>
                <a:schemeClr val="tx2"/>
              </a:solidFill>
            </a:endParaRPr>
          </a:p>
        </p:txBody>
      </p:sp>
      <p:cxnSp>
        <p:nvCxnSpPr>
          <p:cNvPr id="52" name="Прямая соединительная линия 84"/>
          <p:cNvCxnSpPr>
            <a:cxnSpLocks noChangeShapeType="1"/>
          </p:cNvCxnSpPr>
          <p:nvPr/>
        </p:nvCxnSpPr>
        <p:spPr bwMode="auto">
          <a:xfrm>
            <a:off x="0" y="5222875"/>
            <a:ext cx="9144000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3" name="Прямая соединительная линия 84"/>
          <p:cNvCxnSpPr>
            <a:cxnSpLocks noChangeShapeType="1"/>
          </p:cNvCxnSpPr>
          <p:nvPr/>
        </p:nvCxnSpPr>
        <p:spPr bwMode="auto">
          <a:xfrm>
            <a:off x="0" y="3141663"/>
            <a:ext cx="9144000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28625" y="2538413"/>
            <a:ext cx="4052888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dirty="0"/>
              <a:t>Как формально описать?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animBg="1"/>
      <p:bldP spid="83" grpId="0" animBg="1"/>
      <p:bldP spid="48" grpId="0" animBg="1"/>
      <p:bldP spid="49" grpId="0" animBg="1"/>
      <p:bldP spid="50" grpId="0" animBg="1"/>
      <p:bldP spid="51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93775" y="215900"/>
            <a:ext cx="7793038" cy="731838"/>
          </a:xfrm>
        </p:spPr>
        <p:txBody>
          <a:bodyPr/>
          <a:lstStyle/>
          <a:p>
            <a:r>
              <a:rPr lang="ru-RU" altLang="en-US" smtClean="0"/>
              <a:t>Формализация грустной</a:t>
            </a:r>
            <a:br>
              <a:rPr lang="ru-RU" altLang="en-US" smtClean="0"/>
            </a:br>
            <a:r>
              <a:rPr lang="ru-RU" altLang="en-US" smtClean="0"/>
              <a:t>истории замужества</a:t>
            </a:r>
            <a:endParaRPr lang="en-US" alt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0" y="1457325"/>
            <a:ext cx="4600575" cy="755650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smtClean="0"/>
              <a:t>r</a:t>
            </a:r>
            <a:r>
              <a:rPr lang="ru-RU" altLang="en-US" sz="2200" smtClean="0"/>
              <a:t> </a:t>
            </a:r>
            <a:r>
              <a:rPr lang="en-US" altLang="en-US" sz="2200" smtClean="0"/>
              <a:t>= “</a:t>
            </a:r>
            <a:r>
              <a:rPr lang="ru-RU" altLang="en-US" sz="2200" i="1" smtClean="0">
                <a:solidFill>
                  <a:schemeClr val="tx2"/>
                </a:solidFill>
              </a:rPr>
              <a:t>я знаю свою невесту (жену)</a:t>
            </a:r>
            <a:r>
              <a:rPr lang="en-US" altLang="en-US" sz="2200" smtClean="0"/>
              <a:t>”</a:t>
            </a:r>
            <a:endParaRPr lang="ru-RU" altLang="en-US" sz="2200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smtClean="0"/>
              <a:t>q</a:t>
            </a:r>
            <a:r>
              <a:rPr lang="ru-RU" altLang="en-US" sz="2200" smtClean="0"/>
              <a:t> = </a:t>
            </a:r>
            <a:r>
              <a:rPr lang="en-US" altLang="en-US" sz="2200" smtClean="0"/>
              <a:t>“</a:t>
            </a:r>
            <a:r>
              <a:rPr lang="ru-RU" altLang="en-US" sz="2200" i="1" smtClean="0">
                <a:solidFill>
                  <a:schemeClr val="tx2"/>
                </a:solidFill>
              </a:rPr>
              <a:t>я женат</a:t>
            </a:r>
            <a:r>
              <a:rPr lang="en-US" altLang="en-US" sz="2200" smtClean="0"/>
              <a:t>”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F56794-7E8C-4D76-8726-F331C836BAAE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5025" y="7938"/>
            <a:ext cx="44878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Box 7"/>
          <p:cNvSpPr txBox="1">
            <a:spLocks noChangeArrowheads="1"/>
          </p:cNvSpPr>
          <p:nvPr/>
        </p:nvSpPr>
        <p:spPr bwMode="auto">
          <a:xfrm>
            <a:off x="153988" y="2260600"/>
            <a:ext cx="1314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>
                <a:sym typeface="Symbol" pitchFamily="18" charset="2"/>
              </a:rPr>
              <a:t>rUq</a:t>
            </a:r>
            <a:endParaRPr lang="en-US" altLang="en-US" sz="2800"/>
          </a:p>
        </p:txBody>
      </p:sp>
      <p:sp>
        <p:nvSpPr>
          <p:cNvPr id="59405" name="TextBox 63"/>
          <p:cNvSpPr txBox="1">
            <a:spLocks noChangeArrowheads="1"/>
          </p:cNvSpPr>
          <p:nvPr/>
        </p:nvSpPr>
        <p:spPr bwMode="auto">
          <a:xfrm>
            <a:off x="142875" y="4071938"/>
            <a:ext cx="8810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(из Интернета) </a:t>
            </a:r>
            <a:r>
              <a:rPr lang="en-US" altLang="en-US" sz="2000" i="1" dirty="0">
                <a:solidFill>
                  <a:schemeClr val="tx2"/>
                </a:solidFill>
                <a:sym typeface="Symbol" pitchFamily="18" charset="2"/>
              </a:rPr>
              <a:t>“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Было так: сначала не был женат и не знал свою будущую жену. Потом женился. Будучи женатым, через некоторое время ее </a:t>
            </a:r>
            <a:r>
              <a:rPr lang="ru-RU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узнал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. А узнав, через некоторое время, слава Богу, развелся.</a:t>
            </a:r>
          </a:p>
          <a:p>
            <a:pPr>
              <a:defRPr/>
            </a:pP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Сейчас не женат (и не буду!), и так до самого конца (жизни).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”</a:t>
            </a:r>
            <a:endParaRPr lang="en-US" altLang="en-US" sz="20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117475" y="2735263"/>
            <a:ext cx="8791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ru-RU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совсем правильно. </a:t>
            </a:r>
            <a:r>
              <a:rPr lang="ru-RU" sz="2400" kern="0" dirty="0" smtClean="0"/>
              <a:t>Обычно ситуация чуть сложнее:</a:t>
            </a:r>
            <a:endParaRPr lang="en-US" sz="2400" kern="0" dirty="0"/>
          </a:p>
        </p:txBody>
      </p:sp>
      <p:sp>
        <p:nvSpPr>
          <p:cNvPr id="52236" name="TextBox 56"/>
          <p:cNvSpPr txBox="1">
            <a:spLocks noChangeArrowheads="1"/>
          </p:cNvSpPr>
          <p:nvPr/>
        </p:nvSpPr>
        <p:spPr bwMode="auto">
          <a:xfrm>
            <a:off x="1322388" y="2370138"/>
            <a:ext cx="7383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знал ее, пока на ней не женился 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153988" y="5548313"/>
            <a:ext cx="8990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>
                <a:sym typeface="Symbol" pitchFamily="18" charset="2"/>
              </a:rPr>
              <a:t>P((r</a:t>
            </a:r>
            <a:r>
              <a:rPr lang="ru-RU" altLang="en-US" sz="2800" b="1">
                <a:sym typeface="Symbol" pitchFamily="18" charset="2"/>
              </a:rPr>
              <a:t></a:t>
            </a:r>
            <a:r>
              <a:rPr lang="en-US" altLang="en-US" sz="2800">
                <a:sym typeface="Symbol" pitchFamily="18" charset="2"/>
              </a:rPr>
              <a:t>q) U </a:t>
            </a:r>
            <a:r>
              <a:rPr lang="ru-RU" altLang="en-US" sz="2800">
                <a:sym typeface="Symbol" pitchFamily="18" charset="2"/>
              </a:rPr>
              <a:t>(</a:t>
            </a:r>
            <a:r>
              <a:rPr lang="en-US" altLang="en-US" sz="2800">
                <a:sym typeface="Symbol" pitchFamily="18" charset="2"/>
              </a:rPr>
              <a:t>(r</a:t>
            </a:r>
            <a:r>
              <a:rPr lang="en-US" altLang="en-US" sz="2800" b="1">
                <a:sym typeface="Symbol" pitchFamily="18" charset="2"/>
              </a:rPr>
              <a:t></a:t>
            </a:r>
            <a:r>
              <a:rPr lang="en-US" altLang="en-US" sz="2800">
                <a:sym typeface="Symbol" pitchFamily="18" charset="2"/>
              </a:rPr>
              <a:t>q</a:t>
            </a:r>
            <a:r>
              <a:rPr lang="ru-RU" altLang="en-US" sz="2800">
                <a:sym typeface="Symbol" pitchFamily="18" charset="2"/>
              </a:rPr>
              <a:t>)</a:t>
            </a:r>
            <a:r>
              <a:rPr lang="en-US" altLang="en-US" sz="2800">
                <a:sym typeface="Symbol" pitchFamily="18" charset="2"/>
              </a:rPr>
              <a:t>U(Gr</a:t>
            </a:r>
            <a:r>
              <a:rPr lang="ru-RU" altLang="en-US" sz="2800">
                <a:sym typeface="Symbol" pitchFamily="18" charset="2"/>
              </a:rPr>
              <a:t> </a:t>
            </a:r>
            <a:r>
              <a:rPr lang="en-US" altLang="en-US" sz="2800" b="1">
                <a:sym typeface="Symbol" pitchFamily="18" charset="2"/>
              </a:rPr>
              <a:t></a:t>
            </a:r>
            <a:r>
              <a:rPr lang="ru-RU" altLang="en-US" sz="2800" b="1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q</a:t>
            </a:r>
            <a:r>
              <a:rPr lang="ru-RU" altLang="en-US" sz="2800">
                <a:sym typeface="Symbol" pitchFamily="18" charset="2"/>
              </a:rPr>
              <a:t> </a:t>
            </a:r>
            <a:r>
              <a:rPr lang="en-US" altLang="en-US" sz="2800" b="1">
                <a:sym typeface="Symbol" pitchFamily="18" charset="2"/>
              </a:rPr>
              <a:t></a:t>
            </a:r>
            <a:r>
              <a:rPr lang="ru-RU" altLang="en-US" sz="2800" b="1">
                <a:sym typeface="Symbol" pitchFamily="18" charset="2"/>
              </a:rPr>
              <a:t> </a:t>
            </a:r>
            <a:r>
              <a:rPr lang="ru-RU" altLang="en-US" sz="2800">
                <a:sym typeface="Symbol" pitchFamily="18" charset="2"/>
              </a:rPr>
              <a:t>Х</a:t>
            </a:r>
            <a:r>
              <a:rPr lang="en-US" altLang="en-US" sz="2800">
                <a:sym typeface="Symbol" pitchFamily="18" charset="2"/>
              </a:rPr>
              <a:t>F</a:t>
            </a:r>
            <a:r>
              <a:rPr lang="en-US" altLang="en-US" sz="2800" b="1">
                <a:sym typeface="Symbol" pitchFamily="18" charset="2"/>
              </a:rPr>
              <a:t></a:t>
            </a:r>
            <a:r>
              <a:rPr lang="en-US" altLang="en-US" sz="2800">
                <a:sym typeface="Symbol" pitchFamily="18" charset="2"/>
              </a:rPr>
              <a:t>q</a:t>
            </a:r>
            <a:r>
              <a:rPr lang="en-US" altLang="en-US" sz="2800" b="1">
                <a:sym typeface="Symbol" pitchFamily="18" charset="2"/>
              </a:rPr>
              <a:t> </a:t>
            </a:r>
            <a:r>
              <a:rPr lang="ru-RU" altLang="en-US" sz="2800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G(</a:t>
            </a:r>
            <a:r>
              <a:rPr lang="en-US" altLang="en-US" sz="2800" b="1">
                <a:sym typeface="Symbol" pitchFamily="18" charset="2"/>
              </a:rPr>
              <a:t></a:t>
            </a:r>
            <a:r>
              <a:rPr lang="en-US" altLang="en-US" sz="2800">
                <a:sym typeface="Symbol" pitchFamily="18" charset="2"/>
              </a:rPr>
              <a:t>q</a:t>
            </a:r>
            <a:r>
              <a:rPr lang="en-US" altLang="en-US" sz="2800" b="1">
                <a:sym typeface="Symbol" pitchFamily="18" charset="2"/>
              </a:rPr>
              <a:t></a:t>
            </a:r>
            <a:r>
              <a:rPr lang="en-US" altLang="en-US" sz="2800">
                <a:sym typeface="Symbol" pitchFamily="18" charset="2"/>
              </a:rPr>
              <a:t>X</a:t>
            </a:r>
            <a:r>
              <a:rPr lang="en-US" altLang="en-US" sz="2800" b="1">
                <a:sym typeface="Symbol" pitchFamily="18" charset="2"/>
              </a:rPr>
              <a:t></a:t>
            </a:r>
            <a:r>
              <a:rPr lang="en-US" altLang="en-US" sz="2800">
                <a:sym typeface="Symbol" pitchFamily="18" charset="2"/>
              </a:rPr>
              <a:t>q))))</a:t>
            </a:r>
            <a:endParaRPr lang="en-US" altLang="en-US" sz="2800"/>
          </a:p>
        </p:txBody>
      </p:sp>
      <p:grpSp>
        <p:nvGrpSpPr>
          <p:cNvPr id="2" name="Группа 63"/>
          <p:cNvGrpSpPr>
            <a:grpSpLocks/>
          </p:cNvGrpSpPr>
          <p:nvPr/>
        </p:nvGrpSpPr>
        <p:grpSpPr bwMode="auto">
          <a:xfrm>
            <a:off x="190500" y="3027363"/>
            <a:ext cx="8562975" cy="844550"/>
            <a:chOff x="190500" y="3027357"/>
            <a:chExt cx="8562975" cy="844565"/>
          </a:xfrm>
        </p:grpSpPr>
        <p:grpSp>
          <p:nvGrpSpPr>
            <p:cNvPr id="3" name="Группа 61"/>
            <p:cNvGrpSpPr>
              <a:grpSpLocks/>
            </p:cNvGrpSpPr>
            <p:nvPr/>
          </p:nvGrpSpPr>
          <p:grpSpPr bwMode="auto">
            <a:xfrm>
              <a:off x="190500" y="3027357"/>
              <a:ext cx="8562975" cy="844565"/>
              <a:chOff x="190500" y="3027357"/>
              <a:chExt cx="8562975" cy="844565"/>
            </a:xfrm>
          </p:grpSpPr>
          <p:grpSp>
            <p:nvGrpSpPr>
              <p:cNvPr id="4" name="Группа 65"/>
              <p:cNvGrpSpPr>
                <a:grpSpLocks/>
              </p:cNvGrpSpPr>
              <p:nvPr/>
            </p:nvGrpSpPr>
            <p:grpSpPr bwMode="auto">
              <a:xfrm>
                <a:off x="190500" y="3260731"/>
                <a:ext cx="8562975" cy="611191"/>
                <a:chOff x="190440" y="3136896"/>
                <a:chExt cx="8563085" cy="611192"/>
              </a:xfrm>
            </p:grpSpPr>
            <p:sp>
              <p:nvSpPr>
                <p:cNvPr id="35858" name="Oval 11"/>
                <p:cNvSpPr>
                  <a:spLocks noChangeArrowheads="1"/>
                </p:cNvSpPr>
                <p:nvPr/>
              </p:nvSpPr>
              <p:spPr bwMode="auto">
                <a:xfrm>
                  <a:off x="2389127" y="3362322"/>
                  <a:ext cx="354013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1679515" y="3362322"/>
                  <a:ext cx="495300" cy="381000"/>
                  <a:chOff x="1392" y="1488"/>
                  <a:chExt cx="336" cy="240"/>
                </a:xfrm>
              </p:grpSpPr>
              <p:sp>
                <p:nvSpPr>
                  <p:cNvPr id="3590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88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3590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488"/>
                    <a:ext cx="33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1400">
                        <a:latin typeface="Arial" charset="0"/>
                      </a:rPr>
                      <a:t>  </a:t>
                    </a:r>
                  </a:p>
                </p:txBody>
              </p:sp>
            </p:grpSp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474602" y="3362325"/>
                  <a:ext cx="1701800" cy="385763"/>
                  <a:chOff x="1440" y="1488"/>
                  <a:chExt cx="1154" cy="243"/>
                </a:xfrm>
              </p:grpSpPr>
              <p:sp>
                <p:nvSpPr>
                  <p:cNvPr id="3589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88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3589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8" y="1498"/>
                    <a:ext cx="336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1500">
                        <a:latin typeface="Arial" charset="0"/>
                      </a:rPr>
                      <a:t>  </a:t>
                    </a:r>
                    <a:r>
                      <a:rPr lang="en-US" altLang="en-US" sz="1800">
                        <a:latin typeface="Arial" charset="0"/>
                      </a:rPr>
                      <a:t>q</a:t>
                    </a:r>
                    <a:endParaRPr lang="en-US" altLang="en-US" sz="1500">
                      <a:latin typeface="Arial" charset="0"/>
                    </a:endParaRPr>
                  </a:p>
                </p:txBody>
              </p:sp>
            </p:grpSp>
            <p:sp>
              <p:nvSpPr>
                <p:cNvPr id="35861" name="Oval 23"/>
                <p:cNvSpPr>
                  <a:spLocks noChangeArrowheads="1"/>
                </p:cNvSpPr>
                <p:nvPr/>
              </p:nvSpPr>
              <p:spPr bwMode="auto">
                <a:xfrm>
                  <a:off x="1112097" y="3362322"/>
                  <a:ext cx="353786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62" name="Line 25"/>
                <p:cNvSpPr>
                  <a:spLocks noChangeShapeType="1"/>
                </p:cNvSpPr>
                <p:nvPr/>
              </p:nvSpPr>
              <p:spPr bwMode="auto">
                <a:xfrm>
                  <a:off x="6178572" y="3136896"/>
                  <a:ext cx="141288" cy="228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63" name="Line 27"/>
                <p:cNvSpPr>
                  <a:spLocks noChangeShapeType="1"/>
                </p:cNvSpPr>
                <p:nvPr/>
              </p:nvSpPr>
              <p:spPr bwMode="auto">
                <a:xfrm>
                  <a:off x="190440" y="3514722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64" name="Line 28"/>
                <p:cNvSpPr>
                  <a:spLocks noChangeShapeType="1"/>
                </p:cNvSpPr>
                <p:nvPr/>
              </p:nvSpPr>
              <p:spPr bwMode="auto">
                <a:xfrm>
                  <a:off x="828615" y="3514722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65" name="Line 29"/>
                <p:cNvSpPr>
                  <a:spLocks noChangeShapeType="1"/>
                </p:cNvSpPr>
                <p:nvPr/>
              </p:nvSpPr>
              <p:spPr bwMode="auto">
                <a:xfrm>
                  <a:off x="1466790" y="3514722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66" name="Line 30"/>
                <p:cNvSpPr>
                  <a:spLocks noChangeShapeType="1"/>
                </p:cNvSpPr>
                <p:nvPr/>
              </p:nvSpPr>
              <p:spPr bwMode="auto">
                <a:xfrm>
                  <a:off x="2104965" y="3514722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67" name="Line 31"/>
                <p:cNvSpPr>
                  <a:spLocks noChangeShapeType="1"/>
                </p:cNvSpPr>
                <p:nvPr/>
              </p:nvSpPr>
              <p:spPr bwMode="auto">
                <a:xfrm>
                  <a:off x="2741552" y="3514722"/>
                  <a:ext cx="2841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186787" y="3282948"/>
                  <a:ext cx="566738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…</a:t>
                  </a:r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4251265" y="3354385"/>
                  <a:ext cx="495300" cy="381000"/>
                  <a:chOff x="1392" y="1488"/>
                  <a:chExt cx="336" cy="240"/>
                </a:xfrm>
              </p:grpSpPr>
              <p:sp>
                <p:nvSpPr>
                  <p:cNvPr id="3589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88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3589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488"/>
                    <a:ext cx="33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1400">
                        <a:latin typeface="Arial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35870" name="Oval 37"/>
                <p:cNvSpPr>
                  <a:spLocks noChangeArrowheads="1"/>
                </p:cNvSpPr>
                <p:nvPr/>
              </p:nvSpPr>
              <p:spPr bwMode="auto">
                <a:xfrm>
                  <a:off x="3684527" y="3354385"/>
                  <a:ext cx="354013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grpSp>
              <p:nvGrpSpPr>
                <p:cNvPr id="8" name="Group 39"/>
                <p:cNvGrpSpPr>
                  <a:grpSpLocks/>
                </p:cNvGrpSpPr>
                <p:nvPr/>
              </p:nvGrpSpPr>
              <p:grpSpPr bwMode="auto">
                <a:xfrm>
                  <a:off x="2974915" y="3354385"/>
                  <a:ext cx="538049" cy="381000"/>
                  <a:chOff x="1392" y="1488"/>
                  <a:chExt cx="365" cy="240"/>
                </a:xfrm>
              </p:grpSpPr>
              <p:sp>
                <p:nvSpPr>
                  <p:cNvPr id="3589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88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3589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488"/>
                    <a:ext cx="365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1400">
                        <a:latin typeface="Arial" charset="0"/>
                      </a:rPr>
                      <a:t> </a:t>
                    </a:r>
                    <a:r>
                      <a:rPr lang="en-US" altLang="en-US" sz="1800">
                        <a:latin typeface="Arial" charset="0"/>
                      </a:rPr>
                      <a:t>r q</a:t>
                    </a:r>
                    <a:endParaRPr lang="en-US" altLang="en-US" sz="1600">
                      <a:latin typeface="Arial" charset="0"/>
                    </a:endParaRPr>
                  </a:p>
                </p:txBody>
              </p:sp>
            </p:grpSp>
            <p:sp>
              <p:nvSpPr>
                <p:cNvPr id="35872" name="Line 42"/>
                <p:cNvSpPr>
                  <a:spLocks noChangeShapeType="1"/>
                </p:cNvSpPr>
                <p:nvPr/>
              </p:nvSpPr>
              <p:spPr bwMode="auto">
                <a:xfrm>
                  <a:off x="3400365" y="3506785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73" name="Line 43"/>
                <p:cNvSpPr>
                  <a:spLocks noChangeShapeType="1"/>
                </p:cNvSpPr>
                <p:nvPr/>
              </p:nvSpPr>
              <p:spPr bwMode="auto">
                <a:xfrm>
                  <a:off x="4038540" y="3506785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74" name="Line 44"/>
                <p:cNvSpPr>
                  <a:spLocks noChangeShapeType="1"/>
                </p:cNvSpPr>
                <p:nvPr/>
              </p:nvSpPr>
              <p:spPr bwMode="auto">
                <a:xfrm>
                  <a:off x="4675127" y="3506785"/>
                  <a:ext cx="2841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6235071" y="3332160"/>
                  <a:ext cx="527730" cy="381000"/>
                  <a:chOff x="1440" y="1488"/>
                  <a:chExt cx="358" cy="240"/>
                </a:xfrm>
              </p:grpSpPr>
              <p:sp>
                <p:nvSpPr>
                  <p:cNvPr id="3589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88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3589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2" y="1494"/>
                    <a:ext cx="336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1800">
                        <a:latin typeface="Arial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0" name="Group 48"/>
                <p:cNvGrpSpPr>
                  <a:grpSpLocks/>
                </p:cNvGrpSpPr>
                <p:nvPr/>
              </p:nvGrpSpPr>
              <p:grpSpPr bwMode="auto">
                <a:xfrm>
                  <a:off x="5448919" y="3332160"/>
                  <a:ext cx="501196" cy="381000"/>
                  <a:chOff x="1340" y="1488"/>
                  <a:chExt cx="340" cy="240"/>
                </a:xfrm>
              </p:grpSpPr>
              <p:sp>
                <p:nvSpPr>
                  <p:cNvPr id="35890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88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3589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0" y="1488"/>
                    <a:ext cx="336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1800">
                        <a:latin typeface="Arial" charset="0"/>
                      </a:rPr>
                      <a:t>   r</a:t>
                    </a:r>
                  </a:p>
                </p:txBody>
              </p:sp>
            </p:grpSp>
            <p:sp>
              <p:nvSpPr>
                <p:cNvPr id="35877" name="Oval 52"/>
                <p:cNvSpPr>
                  <a:spLocks noChangeArrowheads="1"/>
                </p:cNvSpPr>
                <p:nvPr/>
              </p:nvSpPr>
              <p:spPr bwMode="auto">
                <a:xfrm>
                  <a:off x="4959290" y="3332160"/>
                  <a:ext cx="354013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78" name="Line 54"/>
                <p:cNvSpPr>
                  <a:spLocks noChangeShapeType="1"/>
                </p:cNvSpPr>
                <p:nvPr/>
              </p:nvSpPr>
              <p:spPr bwMode="auto">
                <a:xfrm>
                  <a:off x="5313302" y="3484560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79" name="Line 55"/>
                <p:cNvSpPr>
                  <a:spLocks noChangeShapeType="1"/>
                </p:cNvSpPr>
                <p:nvPr/>
              </p:nvSpPr>
              <p:spPr bwMode="auto">
                <a:xfrm>
                  <a:off x="5951477" y="3484560"/>
                  <a:ext cx="2825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80" name="Line 56"/>
                <p:cNvSpPr>
                  <a:spLocks noChangeShapeType="1"/>
                </p:cNvSpPr>
                <p:nvPr/>
              </p:nvSpPr>
              <p:spPr bwMode="auto">
                <a:xfrm>
                  <a:off x="6588065" y="3484560"/>
                  <a:ext cx="2841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8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586133" y="3354383"/>
                  <a:ext cx="50955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400">
                      <a:latin typeface="Arial" charset="0"/>
                    </a:rPr>
                    <a:t> </a:t>
                  </a:r>
                  <a:r>
                    <a:rPr lang="en-US" altLang="en-US" sz="1800">
                      <a:latin typeface="Arial" charset="0"/>
                    </a:rPr>
                    <a:t>r q</a:t>
                  </a:r>
                </a:p>
              </p:txBody>
            </p:sp>
            <p:sp>
              <p:nvSpPr>
                <p:cNvPr id="3588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295777" y="3357559"/>
                  <a:ext cx="495300" cy="369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r q</a:t>
                  </a:r>
                </a:p>
              </p:txBody>
            </p:sp>
            <p:sp>
              <p:nvSpPr>
                <p:cNvPr id="3588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17690" y="3370259"/>
                  <a:ext cx="495300" cy="369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400">
                      <a:latin typeface="Arial" charset="0"/>
                    </a:rPr>
                    <a:t> </a:t>
                  </a:r>
                  <a:r>
                    <a:rPr lang="en-US" altLang="en-US" sz="1800">
                      <a:latin typeface="Arial" charset="0"/>
                    </a:rPr>
                    <a:t> q</a:t>
                  </a:r>
                  <a:endParaRPr lang="en-US" altLang="en-US" sz="1500">
                    <a:latin typeface="Arial" charset="0"/>
                  </a:endParaRPr>
                </a:p>
              </p:txBody>
            </p:sp>
            <p:sp>
              <p:nvSpPr>
                <p:cNvPr id="35884" name="Oval 8"/>
                <p:cNvSpPr>
                  <a:spLocks noChangeArrowheads="1"/>
                </p:cNvSpPr>
                <p:nvPr/>
              </p:nvSpPr>
              <p:spPr bwMode="auto">
                <a:xfrm>
                  <a:off x="7510494" y="3319461"/>
                  <a:ext cx="3556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85" name="Oval 17"/>
                <p:cNvSpPr>
                  <a:spLocks noChangeArrowheads="1"/>
                </p:cNvSpPr>
                <p:nvPr/>
              </p:nvSpPr>
              <p:spPr bwMode="auto">
                <a:xfrm>
                  <a:off x="6872319" y="3319461"/>
                  <a:ext cx="3556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86" name="Line 26"/>
                <p:cNvSpPr>
                  <a:spLocks noChangeShapeType="1"/>
                </p:cNvSpPr>
                <p:nvPr/>
              </p:nvSpPr>
              <p:spPr bwMode="auto">
                <a:xfrm>
                  <a:off x="7223157" y="3471861"/>
                  <a:ext cx="2841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87" name="Line 26"/>
                <p:cNvSpPr>
                  <a:spLocks noChangeShapeType="1"/>
                </p:cNvSpPr>
                <p:nvPr/>
              </p:nvSpPr>
              <p:spPr bwMode="auto">
                <a:xfrm>
                  <a:off x="7858170" y="3465513"/>
                  <a:ext cx="2841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88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872319" y="3319461"/>
                  <a:ext cx="495300" cy="369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400">
                      <a:latin typeface="Arial" charset="0"/>
                    </a:rPr>
                    <a:t> </a:t>
                  </a:r>
                  <a:r>
                    <a:rPr lang="en-US" altLang="en-US" sz="1800">
                      <a:latin typeface="Arial" charset="0"/>
                    </a:rPr>
                    <a:t>r</a:t>
                  </a:r>
                </a:p>
              </p:txBody>
            </p:sp>
            <p:sp>
              <p:nvSpPr>
                <p:cNvPr id="3588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545475" y="3319461"/>
                  <a:ext cx="495300" cy="369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r</a:t>
                  </a:r>
                </a:p>
              </p:txBody>
            </p:sp>
          </p:grpSp>
          <p:sp>
            <p:nvSpPr>
              <p:cNvPr id="35857" name="TextBox 60"/>
              <p:cNvSpPr txBox="1">
                <a:spLocks noChangeArrowheads="1"/>
              </p:cNvSpPr>
              <p:nvPr/>
            </p:nvSpPr>
            <p:spPr bwMode="auto">
              <a:xfrm>
                <a:off x="5192721" y="3027357"/>
                <a:ext cx="11319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sz="1800" i="1">
                    <a:solidFill>
                      <a:schemeClr val="tx2"/>
                    </a:solidFill>
                  </a:rPr>
                  <a:t>сейчас</a:t>
                </a:r>
              </a:p>
            </p:txBody>
          </p:sp>
        </p:grpSp>
        <p:sp>
          <p:nvSpPr>
            <p:cNvPr id="35855" name="Text Box 41"/>
            <p:cNvSpPr txBox="1">
              <a:spLocks noChangeArrowheads="1"/>
            </p:cNvSpPr>
            <p:nvPr/>
          </p:nvSpPr>
          <p:spPr bwMode="auto">
            <a:xfrm>
              <a:off x="4916505" y="3465513"/>
              <a:ext cx="4952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charset="0"/>
                </a:rPr>
                <a:t>r q</a:t>
              </a:r>
            </a:p>
          </p:txBody>
        </p: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90500" y="1019175"/>
            <a:ext cx="4052888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dirty="0"/>
              <a:t>Как формально описать?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399" grpId="0"/>
      <p:bldP spid="59405" grpId="0"/>
      <p:bldP spid="65" grpId="0"/>
      <p:bldP spid="52236" grpId="0"/>
      <p:bldP spid="58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9F2536-081D-4811-A58D-0308CC6CFE24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Является ли </a:t>
            </a:r>
            <a:r>
              <a:rPr lang="en-US" altLang="en-US" smtClean="0"/>
              <a:t>программ</a:t>
            </a:r>
            <a:r>
              <a:rPr lang="ru-RU" altLang="en-US" smtClean="0"/>
              <a:t>а</a:t>
            </a:r>
            <a:r>
              <a:rPr lang="en-US" altLang="en-US" smtClean="0"/>
              <a:t> </a:t>
            </a:r>
            <a:r>
              <a:rPr lang="ru-RU" altLang="en-US" sz="2800" b="1" smtClean="0"/>
              <a:t>правиль</a:t>
            </a:r>
            <a:r>
              <a:rPr lang="en-US" altLang="en-US" sz="2800" b="1" smtClean="0"/>
              <a:t>но</a:t>
            </a:r>
            <a:r>
              <a:rPr lang="ru-RU" altLang="en-US" sz="2800" b="1" smtClean="0"/>
              <a:t>й</a:t>
            </a:r>
            <a:r>
              <a:rPr lang="ru-RU" altLang="en-US" smtClean="0"/>
              <a:t>?</a:t>
            </a:r>
            <a:endParaRPr lang="en-US" altLang="en-US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52513"/>
            <a:ext cx="7929562" cy="446405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Даны 10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 строк С кода. </a:t>
            </a:r>
            <a:r>
              <a:rPr lang="ru-RU" altLang="en-US" sz="1900" b="1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 программа правильна</a:t>
            </a:r>
            <a:r>
              <a:rPr lang="en-US" altLang="en-US" sz="1900" b="1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altLang="en-US" sz="1900" b="1" i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ru-RU" altLang="en-US" sz="1800" dirty="0" smtClean="0"/>
              <a:t>Правильность программы можно разделить на </a:t>
            </a:r>
            <a:r>
              <a:rPr lang="ru-RU" altLang="en-US" sz="1800" b="1" i="1" dirty="0" smtClean="0">
                <a:solidFill>
                  <a:schemeClr val="folHlink"/>
                </a:solidFill>
              </a:rPr>
              <a:t>синтаксическую </a:t>
            </a:r>
            <a:r>
              <a:rPr lang="ru-RU" altLang="en-US" sz="1800" i="1" dirty="0" smtClean="0">
                <a:solidFill>
                  <a:schemeClr val="folHlink"/>
                </a:solidFill>
              </a:rPr>
              <a:t>правильность  </a:t>
            </a:r>
            <a:r>
              <a:rPr lang="ru-RU" altLang="en-US" sz="1800" dirty="0" smtClean="0"/>
              <a:t>и </a:t>
            </a:r>
            <a:r>
              <a:rPr lang="ru-RU" altLang="en-US" sz="1800" b="1" i="1" dirty="0" smtClean="0">
                <a:solidFill>
                  <a:schemeClr val="folHlink"/>
                </a:solidFill>
              </a:rPr>
              <a:t>семантическую </a:t>
            </a:r>
            <a:r>
              <a:rPr lang="ru-RU" altLang="en-US" sz="1800" i="1" dirty="0" smtClean="0">
                <a:solidFill>
                  <a:schemeClr val="folHlink"/>
                </a:solidFill>
              </a:rPr>
              <a:t>правильность (</a:t>
            </a:r>
            <a:r>
              <a:rPr lang="ru-RU" altLang="en-US" sz="1800" b="1" i="1" dirty="0" smtClean="0">
                <a:solidFill>
                  <a:schemeClr val="folHlink"/>
                </a:solidFill>
              </a:rPr>
              <a:t>корректность</a:t>
            </a:r>
            <a:r>
              <a:rPr lang="ru-RU" altLang="en-US" sz="1800" i="1" dirty="0" smtClean="0">
                <a:solidFill>
                  <a:schemeClr val="folHlink"/>
                </a:solidFill>
              </a:rPr>
              <a:t>)</a:t>
            </a:r>
            <a:r>
              <a:rPr lang="en-US" altLang="en-US" sz="1800" i="1" dirty="0" smtClean="0">
                <a:solidFill>
                  <a:schemeClr val="folHlink"/>
                </a:solidFill>
              </a:rPr>
              <a:t>.</a:t>
            </a:r>
            <a:endParaRPr lang="en-US" altLang="en-US" sz="1800" dirty="0" smtClean="0"/>
          </a:p>
          <a:p>
            <a:pPr lvl="1">
              <a:defRPr/>
            </a:pPr>
            <a:r>
              <a:rPr lang="ru-RU" altLang="en-US" sz="1800" b="1" i="1" dirty="0" smtClean="0">
                <a:solidFill>
                  <a:schemeClr val="tx2"/>
                </a:solidFill>
              </a:rPr>
              <a:t>Синтаксическая правильность</a:t>
            </a:r>
            <a:r>
              <a:rPr lang="ru-RU" altLang="en-US" sz="1800" b="1" dirty="0" smtClean="0">
                <a:solidFill>
                  <a:schemeClr val="tx2"/>
                </a:solidFill>
              </a:rPr>
              <a:t> </a:t>
            </a:r>
            <a:r>
              <a:rPr lang="ru-RU" altLang="en-US" sz="1600" dirty="0" smtClean="0"/>
              <a:t>– </a:t>
            </a:r>
            <a:r>
              <a:rPr lang="ru-RU" altLang="en-US" sz="1800" dirty="0" smtClean="0"/>
              <a:t>структурная правильность </a:t>
            </a:r>
            <a:r>
              <a:rPr lang="ru-RU" altLang="en-US" sz="1600" dirty="0" smtClean="0"/>
              <a:t>программы, правильность использования конструкций ЯВУ – определяется транслятором при синтаксическом анализе</a:t>
            </a:r>
            <a:r>
              <a:rPr lang="en-US" altLang="en-US" sz="1600" dirty="0" smtClean="0"/>
              <a:t>.</a:t>
            </a:r>
            <a:endParaRPr lang="ru-RU" altLang="en-US" sz="1600" dirty="0" smtClean="0"/>
          </a:p>
          <a:p>
            <a:pPr lvl="1">
              <a:defRPr/>
            </a:pPr>
            <a:r>
              <a:rPr lang="ru-RU" altLang="en-US" sz="1800" b="1" i="1" dirty="0" smtClean="0">
                <a:solidFill>
                  <a:schemeClr val="tx2"/>
                </a:solidFill>
              </a:rPr>
              <a:t>Семантическая правильность </a:t>
            </a:r>
            <a:r>
              <a:rPr lang="ru-RU" altLang="en-US" sz="1600" b="1" i="1" dirty="0" smtClean="0">
                <a:solidFill>
                  <a:schemeClr val="tx2"/>
                </a:solidFill>
              </a:rPr>
              <a:t>(</a:t>
            </a:r>
            <a:r>
              <a:rPr lang="ru-RU" altLang="en-US" sz="2000" b="1" i="1" dirty="0" smtClean="0">
                <a:solidFill>
                  <a:schemeClr val="tx2"/>
                </a:solidFill>
              </a:rPr>
              <a:t>корректность</a:t>
            </a:r>
            <a:r>
              <a:rPr lang="ru-RU" altLang="en-US" sz="1600" b="1" i="1" dirty="0" smtClean="0">
                <a:solidFill>
                  <a:schemeClr val="tx2"/>
                </a:solidFill>
              </a:rPr>
              <a:t>) </a:t>
            </a:r>
            <a:br>
              <a:rPr lang="ru-RU" altLang="en-US" sz="1600" b="1" i="1" dirty="0" smtClean="0">
                <a:solidFill>
                  <a:schemeClr val="tx2"/>
                </a:solidFill>
              </a:rPr>
            </a:br>
            <a:r>
              <a:rPr lang="ru-RU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правильность по отношению к конкретной спецификации</a:t>
            </a:r>
            <a:r>
              <a:rPr lang="en-US" altLang="en-US" sz="1600" dirty="0" smtClean="0"/>
              <a:t>.</a:t>
            </a:r>
            <a:endParaRPr lang="ru-RU" altLang="en-US" sz="1600" dirty="0" smtClean="0"/>
          </a:p>
          <a:p>
            <a:pPr>
              <a:spcBef>
                <a:spcPts val="600"/>
              </a:spcBef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 о корректности программы не имеет 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смысл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 не сказано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</a:t>
            </a:r>
            <a:r>
              <a:rPr lang="ru-RU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программа </a:t>
            </a:r>
            <a:r>
              <a:rPr lang="ru-RU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должна</a:t>
            </a:r>
            <a:r>
              <a:rPr lang="ru-RU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делать</a:t>
            </a:r>
            <a:r>
              <a:rPr lang="en-US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ru-RU" altLang="en-US" sz="1800" dirty="0" smtClean="0"/>
              <a:t>Без информации о том, какую задачу должна решать программа, можно выполнить </a:t>
            </a:r>
            <a:r>
              <a:rPr lang="ru-RU" altLang="en-US" sz="2000" dirty="0" smtClean="0"/>
              <a:t>только </a:t>
            </a:r>
            <a:r>
              <a:rPr lang="en-US" altLang="en-US" sz="2000" dirty="0" smtClean="0"/>
              <a:t>“</a:t>
            </a:r>
            <a:r>
              <a:rPr lang="ru-RU" altLang="en-US" sz="2000" dirty="0" smtClean="0">
                <a:solidFill>
                  <a:schemeClr val="folHlink"/>
                </a:solidFill>
              </a:rPr>
              <a:t>статический анализ кода</a:t>
            </a:r>
            <a:r>
              <a:rPr lang="en-US" altLang="en-US" sz="2000" dirty="0" smtClean="0"/>
              <a:t>” </a:t>
            </a:r>
            <a:r>
              <a:rPr lang="en-US" altLang="en-US" sz="1800" dirty="0" smtClean="0"/>
              <a:t>-</a:t>
            </a:r>
            <a:r>
              <a:rPr lang="ru-RU" altLang="en-US" sz="1800" dirty="0" smtClean="0"/>
              <a:t> найти неиспользуемый код, утечки памяти или ресурсов, явные ошибки именования-разыменования</a:t>
            </a:r>
            <a:r>
              <a:rPr lang="en-US" altLang="en-US" sz="1800" dirty="0" smtClean="0"/>
              <a:t> </a:t>
            </a:r>
            <a:r>
              <a:rPr lang="ru-RU" altLang="en-US" sz="1800" dirty="0" smtClean="0"/>
              <a:t>и проч.</a:t>
            </a:r>
            <a:endParaRPr lang="ru-RU" altLang="ko-KR" sz="1800" dirty="0" smtClean="0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241300" y="5627688"/>
            <a:ext cx="8759825" cy="10779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ru-RU" altLang="ko-KR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Сама по себе программа не может быть ни корректной, ни некорректной</a:t>
            </a:r>
            <a:r>
              <a:rPr lang="en-US" altLang="ko-KR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.</a:t>
            </a:r>
            <a:r>
              <a:rPr lang="ru-RU" altLang="ko-KR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 </a:t>
            </a:r>
            <a:r>
              <a:rPr lang="ru-RU" altLang="en-US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Корректность программы может быть установлена только </a:t>
            </a:r>
            <a:r>
              <a:rPr lang="ru-RU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относительно</a:t>
            </a:r>
            <a:r>
              <a:rPr lang="ru-RU" altLang="en-US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 сформулированных </a:t>
            </a:r>
            <a:r>
              <a:rPr lang="ru-RU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ТРЕБОВАНИЙ к ней</a:t>
            </a:r>
            <a:r>
              <a:rPr lang="ru-RU" altLang="en-US" sz="2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.</a:t>
            </a:r>
            <a:endParaRPr lang="en-US" altLang="en-US" sz="20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Группа 86"/>
          <p:cNvGrpSpPr>
            <a:grpSpLocks/>
          </p:cNvGrpSpPr>
          <p:nvPr/>
        </p:nvGrpSpPr>
        <p:grpSpPr bwMode="auto">
          <a:xfrm>
            <a:off x="136525" y="1557338"/>
            <a:ext cx="1204913" cy="2392362"/>
            <a:chOff x="197591" y="1331232"/>
            <a:chExt cx="1318141" cy="2392124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79943" y="1331232"/>
              <a:ext cx="1022904" cy="1857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>
              <a:normAutofit fontScale="250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en-US" sz="2400" smtClean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845373" y="1516951"/>
              <a:ext cx="0" cy="246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861003" y="3291599"/>
              <a:ext cx="0" cy="244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466777" y="1331232"/>
              <a:ext cx="878760" cy="20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normAutofit fontScale="775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en-US" sz="1200" dirty="0" smtClean="0"/>
                <a:t>начало</a:t>
              </a:r>
              <a:endParaRPr lang="en-US" altLang="en-US" sz="1200" dirty="0" smtClean="0"/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07002" y="3517002"/>
              <a:ext cx="1022904" cy="185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>
              <a:normAutofit fontScale="250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en-US" sz="2400" smtClean="0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93836" y="3517002"/>
              <a:ext cx="878760" cy="20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normAutofit fontScale="775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en-US" sz="1200" smtClean="0"/>
                <a:t>конец</a:t>
              </a:r>
              <a:endParaRPr lang="en-US" altLang="en-US" sz="1200" smtClean="0"/>
            </a:p>
          </p:txBody>
        </p:sp>
        <p:pic>
          <p:nvPicPr>
            <p:cNvPr id="820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591" y="1767433"/>
              <a:ext cx="1318141" cy="1513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686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3686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FC03C2-9B71-4212-B274-A08BFA885D4E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7793038" cy="731837"/>
          </a:xfrm>
        </p:spPr>
        <p:txBody>
          <a:bodyPr/>
          <a:lstStyle/>
          <a:p>
            <a:pPr eaLnBrk="1" hangingPunct="1"/>
            <a:r>
              <a:rPr lang="ru-RU" altLang="en-US" smtClean="0"/>
              <a:t>Структура Крипке как модель вычислений</a:t>
            </a:r>
          </a:p>
        </p:txBody>
      </p:sp>
      <p:sp>
        <p:nvSpPr>
          <p:cNvPr id="31750" name="Text Box 48"/>
          <p:cNvSpPr txBox="1">
            <a:spLocks noChangeArrowheads="1"/>
          </p:cNvSpPr>
          <p:nvPr/>
        </p:nvSpPr>
        <p:spPr bwMode="auto">
          <a:xfrm>
            <a:off x="142875" y="1000125"/>
            <a:ext cx="882015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200" dirty="0" smtClean="0">
                <a:latin typeface="+mn-lt"/>
                <a:sym typeface="Symbol" panose="05050102010706020507" pitchFamily="18" charset="2"/>
              </a:rPr>
              <a:t>Как представить</a:t>
            </a:r>
            <a:r>
              <a:rPr kumimoji="1" lang="ru-RU" altLang="en-US" sz="2200" dirty="0" smtClean="0">
                <a:solidFill>
                  <a:srgbClr val="183266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ru-RU" altLang="en-US" sz="2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anose="05050102010706020507" pitchFamily="18" charset="2"/>
              </a:rPr>
              <a:t>множество возможных бесконечных вычислений </a:t>
            </a:r>
            <a:r>
              <a:rPr kumimoji="1" lang="ru-RU" altLang="en-US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конечным образом</a:t>
            </a:r>
            <a:r>
              <a:rPr kumimoji="1" lang="en-US" altLang="en-US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en-US" altLang="en-US" sz="2200" dirty="0" smtClean="0">
                <a:latin typeface="+mn-lt"/>
                <a:sym typeface="Symbol" panose="05050102010706020507" pitchFamily="18" charset="2"/>
              </a:rPr>
              <a:t>?</a:t>
            </a:r>
            <a:r>
              <a:rPr kumimoji="1" lang="ru-RU" altLang="en-US" sz="2200" dirty="0" smtClean="0">
                <a:latin typeface="+mn-lt"/>
                <a:sym typeface="Symbol" panose="05050102010706020507" pitchFamily="18" charset="2"/>
              </a:rPr>
              <a:t> </a:t>
            </a:r>
            <a:endParaRPr kumimoji="1" lang="en-US" altLang="en-US" sz="2200" dirty="0" smtClean="0">
              <a:latin typeface="+mn-lt"/>
              <a:sym typeface="Symbol" panose="05050102010706020507" pitchFamily="18" charset="2"/>
            </a:endParaRPr>
          </a:p>
        </p:txBody>
      </p:sp>
      <p:sp>
        <p:nvSpPr>
          <p:cNvPr id="387121" name="Text Box 49"/>
          <p:cNvSpPr txBox="1">
            <a:spLocks noChangeArrowheads="1"/>
          </p:cNvSpPr>
          <p:nvPr/>
        </p:nvSpPr>
        <p:spPr bwMode="auto">
          <a:xfrm>
            <a:off x="142875" y="3143250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dirty="0" smtClean="0">
                <a:latin typeface="+mn-lt"/>
              </a:rPr>
              <a:t>Конечная структура </a:t>
            </a:r>
            <a:r>
              <a:rPr kumimoji="1" lang="ru-RU" altLang="en-US" sz="2000" dirty="0" err="1" smtClean="0">
                <a:latin typeface="+mn-lt"/>
              </a:rPr>
              <a:t>Крипке</a:t>
            </a:r>
            <a:r>
              <a:rPr kumimoji="1" lang="ru-RU" altLang="en-US" sz="2000" dirty="0" smtClean="0">
                <a:latin typeface="+mn-lt"/>
              </a:rPr>
              <a:t> как модель вычислений может </a:t>
            </a:r>
            <a:r>
              <a:rPr kumimoji="1"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представлять</a:t>
            </a:r>
            <a:r>
              <a:rPr kumimoji="1" lang="ru-RU" altLang="en-US" sz="2000" dirty="0" smtClean="0">
                <a:solidFill>
                  <a:srgbClr val="183266"/>
                </a:solidFill>
                <a:latin typeface="+mn-lt"/>
              </a:rPr>
              <a:t> </a:t>
            </a:r>
            <a:r>
              <a:rPr kumimoji="1" lang="ru-RU" altLang="en-US" sz="2000" b="1" dirty="0" smtClean="0">
                <a:solidFill>
                  <a:schemeClr val="tx2"/>
                </a:solidFill>
                <a:latin typeface="+mn-lt"/>
              </a:rPr>
              <a:t>конечным образом </a:t>
            </a:r>
            <a:r>
              <a:rPr kumimoji="1" lang="ru-RU" altLang="en-US" sz="2000" b="1" dirty="0" smtClean="0">
                <a:solidFill>
                  <a:srgbClr val="FF0000"/>
                </a:solidFill>
                <a:latin typeface="+mn-lt"/>
              </a:rPr>
              <a:t>бесконечные цепочки </a:t>
            </a:r>
            <a:r>
              <a:rPr kumimoji="1" lang="ru-RU" altLang="en-US" sz="2000" dirty="0" smtClean="0">
                <a:latin typeface="+mn-lt"/>
              </a:rPr>
              <a:t>состояний с наборами атомарных утверждений.  </a:t>
            </a:r>
            <a:endParaRPr kumimoji="1" lang="en-US" altLang="en-US" sz="2000" dirty="0" smtClean="0">
              <a:latin typeface="+mn-lt"/>
            </a:endParaRPr>
          </a:p>
        </p:txBody>
      </p:sp>
      <p:sp>
        <p:nvSpPr>
          <p:cNvPr id="387124" name="Text Box 52"/>
          <p:cNvSpPr txBox="1">
            <a:spLocks noChangeArrowheads="1"/>
          </p:cNvSpPr>
          <p:nvPr/>
        </p:nvSpPr>
        <p:spPr bwMode="auto">
          <a:xfrm>
            <a:off x="142875" y="1857375"/>
            <a:ext cx="8858250" cy="1138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200" dirty="0">
                <a:latin typeface="+mn-lt"/>
              </a:rPr>
              <a:t>Мы живем в линейном мире, в  </a:t>
            </a:r>
            <a:r>
              <a:rPr kumimoji="1" lang="en-US" altLang="en-US" sz="2200" dirty="0">
                <a:latin typeface="+mn-lt"/>
              </a:rPr>
              <a:t>LTL</a:t>
            </a:r>
            <a:r>
              <a:rPr kumimoji="1" lang="ru-RU" altLang="en-US" sz="2200" dirty="0">
                <a:latin typeface="+mn-lt"/>
              </a:rPr>
              <a:t> формализован взгляд на время, как </a:t>
            </a:r>
            <a:r>
              <a:rPr kumimoji="1" lang="ru-RU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 линейную</a:t>
            </a:r>
            <a:r>
              <a:rPr kumimoji="1"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1" lang="ru-RU" altLang="en-US" sz="2200" dirty="0">
                <a:latin typeface="+mn-lt"/>
              </a:rPr>
              <a:t>последовательность (дискретных) возрастающих значений (моментов времени). </a:t>
            </a:r>
            <a:endParaRPr kumimoji="1" lang="ru-RU" altLang="en-US" sz="22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" name="Группа 58"/>
          <p:cNvGrpSpPr>
            <a:grpSpLocks/>
          </p:cNvGrpSpPr>
          <p:nvPr/>
        </p:nvGrpSpPr>
        <p:grpSpPr bwMode="auto">
          <a:xfrm>
            <a:off x="73025" y="4357688"/>
            <a:ext cx="4456113" cy="2063750"/>
            <a:chOff x="73024" y="4429132"/>
            <a:chExt cx="4456114" cy="206377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624137" y="4725990"/>
              <a:ext cx="1905001" cy="1536701"/>
              <a:chOff x="237" y="2976"/>
              <a:chExt cx="1200" cy="968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37" y="2976"/>
                <a:ext cx="1200" cy="968"/>
                <a:chOff x="3789" y="2256"/>
                <a:chExt cx="1200" cy="968"/>
              </a:xfrm>
            </p:grpSpPr>
            <p:sp>
              <p:nvSpPr>
                <p:cNvPr id="36907" name="Oval 5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36908" name="Line 6"/>
                <p:cNvSpPr>
                  <a:spLocks noChangeShapeType="1"/>
                </p:cNvSpPr>
                <p:nvPr/>
              </p:nvSpPr>
              <p:spPr bwMode="auto">
                <a:xfrm>
                  <a:off x="4176" y="225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80" y="2384"/>
                  <a:ext cx="192" cy="2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ru-RU" altLang="en-US" sz="2000">
                      <a:solidFill>
                        <a:srgbClr val="183266"/>
                      </a:solidFill>
                      <a:latin typeface="Arial Narrow" pitchFamily="34" charset="0"/>
                    </a:rPr>
                    <a:t>а</a:t>
                  </a:r>
                </a:p>
              </p:txBody>
            </p:sp>
            <p:sp>
              <p:nvSpPr>
                <p:cNvPr id="36910" name="Oval 8"/>
                <p:cNvSpPr>
                  <a:spLocks noChangeArrowheads="1"/>
                </p:cNvSpPr>
                <p:nvPr/>
              </p:nvSpPr>
              <p:spPr bwMode="auto">
                <a:xfrm>
                  <a:off x="4560" y="2352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369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60" y="2352"/>
                  <a:ext cx="192" cy="21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kumimoji="1" lang="ru-RU" altLang="en-US" sz="1600">
                    <a:solidFill>
                      <a:srgbClr val="183266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6912" name="Oval 10"/>
                <p:cNvSpPr>
                  <a:spLocks noChangeArrowheads="1"/>
                </p:cNvSpPr>
                <p:nvPr/>
              </p:nvSpPr>
              <p:spPr bwMode="auto">
                <a:xfrm>
                  <a:off x="4224" y="2976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36913" name="Oval 11"/>
                <p:cNvSpPr>
                  <a:spLocks noChangeArrowheads="1"/>
                </p:cNvSpPr>
                <p:nvPr/>
              </p:nvSpPr>
              <p:spPr bwMode="auto">
                <a:xfrm>
                  <a:off x="4656" y="2688"/>
                  <a:ext cx="270" cy="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 eaLnBrk="1" hangingPunct="1"/>
                  <a:endParaRPr lang="en-US" altLang="en-US" sz="1000"/>
                </a:p>
              </p:txBody>
            </p:sp>
            <p:sp>
              <p:nvSpPr>
                <p:cNvPr id="369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611" y="2654"/>
                  <a:ext cx="378" cy="2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en-US" sz="2000">
                      <a:solidFill>
                        <a:srgbClr val="183266"/>
                      </a:solidFill>
                      <a:latin typeface="Arial Narrow" pitchFamily="34" charset="0"/>
                    </a:rPr>
                    <a:t>b,</a:t>
                  </a:r>
                  <a:r>
                    <a:rPr kumimoji="1" lang="ru-RU" altLang="en-US" sz="2000">
                      <a:solidFill>
                        <a:srgbClr val="183266"/>
                      </a:solidFill>
                      <a:latin typeface="Arial Narrow" pitchFamily="34" charset="0"/>
                    </a:rPr>
                    <a:t>а</a:t>
                  </a:r>
                </a:p>
              </p:txBody>
            </p:sp>
            <p:sp>
              <p:nvSpPr>
                <p:cNvPr id="36915" name="Oval 13"/>
                <p:cNvSpPr>
                  <a:spLocks noChangeArrowheads="1"/>
                </p:cNvSpPr>
                <p:nvPr/>
              </p:nvSpPr>
              <p:spPr bwMode="auto">
                <a:xfrm>
                  <a:off x="3792" y="2736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369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89" y="2672"/>
                  <a:ext cx="192" cy="2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en-US" sz="2000">
                      <a:solidFill>
                        <a:srgbClr val="183266"/>
                      </a:solidFill>
                      <a:latin typeface="Arial Narrow" pitchFamily="34" charset="0"/>
                    </a:rPr>
                    <a:t>c</a:t>
                  </a:r>
                  <a:endPara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6917" name="Freeform 15"/>
                <p:cNvSpPr>
                  <a:spLocks/>
                </p:cNvSpPr>
                <p:nvPr/>
              </p:nvSpPr>
              <p:spPr bwMode="auto">
                <a:xfrm>
                  <a:off x="4224" y="2304"/>
                  <a:ext cx="384" cy="168"/>
                </a:xfrm>
                <a:custGeom>
                  <a:avLst/>
                  <a:gdLst>
                    <a:gd name="T0" fmla="*/ 0 w 384"/>
                    <a:gd name="T1" fmla="*/ 168 h 168"/>
                    <a:gd name="T2" fmla="*/ 96 w 384"/>
                    <a:gd name="T3" fmla="*/ 24 h 168"/>
                    <a:gd name="T4" fmla="*/ 240 w 384"/>
                    <a:gd name="T5" fmla="*/ 24 h 168"/>
                    <a:gd name="T6" fmla="*/ 384 w 384"/>
                    <a:gd name="T7" fmla="*/ 72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168"/>
                    <a:gd name="T14" fmla="*/ 384 w 384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168">
                      <a:moveTo>
                        <a:pt x="0" y="168"/>
                      </a:moveTo>
                      <a:cubicBezTo>
                        <a:pt x="28" y="108"/>
                        <a:pt x="56" y="48"/>
                        <a:pt x="96" y="24"/>
                      </a:cubicBezTo>
                      <a:cubicBezTo>
                        <a:pt x="136" y="0"/>
                        <a:pt x="192" y="16"/>
                        <a:pt x="240" y="24"/>
                      </a:cubicBezTo>
                      <a:cubicBezTo>
                        <a:pt x="288" y="32"/>
                        <a:pt x="336" y="52"/>
                        <a:pt x="384" y="72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1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936" y="2592"/>
                  <a:ext cx="144" cy="1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1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981" y="2781"/>
                  <a:ext cx="677" cy="9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2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416" y="283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21" name="Line 19"/>
                <p:cNvSpPr>
                  <a:spLocks noChangeShapeType="1"/>
                </p:cNvSpPr>
                <p:nvPr/>
              </p:nvSpPr>
              <p:spPr bwMode="auto">
                <a:xfrm>
                  <a:off x="4704" y="2544"/>
                  <a:ext cx="4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22" name="Line 20"/>
                <p:cNvSpPr>
                  <a:spLocks noChangeShapeType="1"/>
                </p:cNvSpPr>
                <p:nvPr/>
              </p:nvSpPr>
              <p:spPr bwMode="auto">
                <a:xfrm>
                  <a:off x="3888" y="2928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6923" name="Freeform 21"/>
                <p:cNvSpPr>
                  <a:spLocks/>
                </p:cNvSpPr>
                <p:nvPr/>
              </p:nvSpPr>
              <p:spPr bwMode="auto">
                <a:xfrm>
                  <a:off x="4368" y="2880"/>
                  <a:ext cx="432" cy="344"/>
                </a:xfrm>
                <a:custGeom>
                  <a:avLst/>
                  <a:gdLst>
                    <a:gd name="T0" fmla="*/ 0 w 432"/>
                    <a:gd name="T1" fmla="*/ 288 h 344"/>
                    <a:gd name="T2" fmla="*/ 144 w 432"/>
                    <a:gd name="T3" fmla="*/ 336 h 344"/>
                    <a:gd name="T4" fmla="*/ 384 w 432"/>
                    <a:gd name="T5" fmla="*/ 240 h 344"/>
                    <a:gd name="T6" fmla="*/ 432 w 432"/>
                    <a:gd name="T7" fmla="*/ 0 h 3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344"/>
                    <a:gd name="T14" fmla="*/ 432 w 432"/>
                    <a:gd name="T15" fmla="*/ 344 h 3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344">
                      <a:moveTo>
                        <a:pt x="0" y="288"/>
                      </a:moveTo>
                      <a:cubicBezTo>
                        <a:pt x="40" y="316"/>
                        <a:pt x="80" y="344"/>
                        <a:pt x="144" y="336"/>
                      </a:cubicBezTo>
                      <a:cubicBezTo>
                        <a:pt x="208" y="328"/>
                        <a:pt x="336" y="296"/>
                        <a:pt x="384" y="240"/>
                      </a:cubicBezTo>
                      <a:cubicBezTo>
                        <a:pt x="432" y="184"/>
                        <a:pt x="432" y="92"/>
                        <a:pt x="432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36906" name="Text Box 22"/>
              <p:cNvSpPr txBox="1">
                <a:spLocks noChangeArrowheads="1"/>
              </p:cNvSpPr>
              <p:nvPr/>
            </p:nvSpPr>
            <p:spPr bwMode="auto">
              <a:xfrm>
                <a:off x="672" y="3644"/>
                <a:ext cx="19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>
                    <a:solidFill>
                      <a:srgbClr val="183266"/>
                    </a:solidFill>
                    <a:latin typeface="Arial Narrow" pitchFamily="34" charset="0"/>
                  </a:rPr>
                  <a:t>d</a:t>
                </a:r>
                <a:endParaRPr kumimoji="1" lang="ru-RU" altLang="en-US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31783" name="Text Box 50"/>
            <p:cNvSpPr txBox="1">
              <a:spLocks noChangeArrowheads="1"/>
            </p:cNvSpPr>
            <p:nvPr/>
          </p:nvSpPr>
          <p:spPr bwMode="auto">
            <a:xfrm>
              <a:off x="142874" y="4429132"/>
              <a:ext cx="2928939" cy="206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en-US" dirty="0" smtClean="0">
                  <a:latin typeface="+mn-lt"/>
                </a:rPr>
                <a:t>C</a:t>
              </a:r>
              <a:r>
                <a:rPr kumimoji="1" lang="ru-RU" altLang="en-US" dirty="0" err="1" smtClean="0">
                  <a:latin typeface="+mn-lt"/>
                </a:rPr>
                <a:t>труктура</a:t>
              </a:r>
              <a:r>
                <a:rPr kumimoji="1" lang="ru-RU" altLang="en-US" dirty="0" smtClean="0">
                  <a:latin typeface="+mn-lt"/>
                </a:rPr>
                <a:t> </a:t>
              </a:r>
              <a:r>
                <a:rPr kumimoji="1" lang="ru-RU" altLang="en-US" dirty="0" err="1" smtClean="0">
                  <a:latin typeface="+mn-lt"/>
                </a:rPr>
                <a:t>Крипке</a:t>
              </a:r>
              <a:r>
                <a:rPr kumimoji="1" lang="ru-RU" altLang="en-US" dirty="0" smtClean="0">
                  <a:latin typeface="+mn-lt"/>
                </a:rPr>
                <a:t> – </a:t>
              </a:r>
              <a:r>
                <a:rPr kumimoji="1" lang="ru-RU" altLang="en-US" sz="2000" dirty="0" smtClean="0">
                  <a:latin typeface="+mn-lt"/>
                </a:rPr>
                <a:t>система переходов с помеченными состояниями и непомеченными переходами</a:t>
              </a:r>
              <a:endParaRPr kumimoji="1" lang="en-US" altLang="en-US" sz="1800" dirty="0" smtClean="0">
                <a:latin typeface="+mn-lt"/>
              </a:endParaRPr>
            </a:p>
          </p:txBody>
        </p:sp>
        <p:sp>
          <p:nvSpPr>
            <p:cNvPr id="36904" name="Rectangle 53"/>
            <p:cNvSpPr>
              <a:spLocks noChangeArrowheads="1"/>
            </p:cNvSpPr>
            <p:nvPr/>
          </p:nvSpPr>
          <p:spPr bwMode="auto">
            <a:xfrm>
              <a:off x="73024" y="4429132"/>
              <a:ext cx="4356100" cy="206377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5" name="Группа 59"/>
          <p:cNvGrpSpPr>
            <a:grpSpLocks/>
          </p:cNvGrpSpPr>
          <p:nvPr/>
        </p:nvGrpSpPr>
        <p:grpSpPr bwMode="auto">
          <a:xfrm>
            <a:off x="4500563" y="4357688"/>
            <a:ext cx="4500562" cy="2071687"/>
            <a:chOff x="4500561" y="4429132"/>
            <a:chExt cx="4500595" cy="2071702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6934200" y="4437063"/>
              <a:ext cx="2004382" cy="2016125"/>
              <a:chOff x="4416" y="2544"/>
              <a:chExt cx="1232" cy="1392"/>
            </a:xfrm>
          </p:grpSpPr>
          <p:sp>
            <p:nvSpPr>
              <p:cNvPr id="36878" name="Oval 24"/>
              <p:cNvSpPr>
                <a:spLocks noChangeArrowheads="1"/>
              </p:cNvSpPr>
              <p:nvPr/>
            </p:nvSpPr>
            <p:spPr bwMode="auto">
              <a:xfrm>
                <a:off x="4994" y="2775"/>
                <a:ext cx="178" cy="18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6879" name="Text Box 25"/>
              <p:cNvSpPr txBox="1">
                <a:spLocks noChangeArrowheads="1"/>
              </p:cNvSpPr>
              <p:nvPr/>
            </p:nvSpPr>
            <p:spPr bwMode="auto">
              <a:xfrm>
                <a:off x="4984" y="2686"/>
                <a:ext cx="210" cy="2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36880" name="Oval 26"/>
              <p:cNvSpPr>
                <a:spLocks noChangeArrowheads="1"/>
              </p:cNvSpPr>
              <p:nvPr/>
            </p:nvSpPr>
            <p:spPr bwMode="auto">
              <a:xfrm>
                <a:off x="5394" y="3091"/>
                <a:ext cx="178" cy="18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6881" name="Text Box 27"/>
              <p:cNvSpPr txBox="1">
                <a:spLocks noChangeArrowheads="1"/>
              </p:cNvSpPr>
              <p:nvPr/>
            </p:nvSpPr>
            <p:spPr bwMode="auto">
              <a:xfrm>
                <a:off x="5393" y="3091"/>
                <a:ext cx="179" cy="2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ru-RU" altLang="en-US" sz="16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6882" name="Oval 28"/>
              <p:cNvSpPr>
                <a:spLocks noChangeArrowheads="1"/>
              </p:cNvSpPr>
              <p:nvPr/>
            </p:nvSpPr>
            <p:spPr bwMode="auto">
              <a:xfrm>
                <a:off x="4772" y="3137"/>
                <a:ext cx="177" cy="18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6883" name="Text Box 29"/>
              <p:cNvSpPr txBox="1">
                <a:spLocks noChangeArrowheads="1"/>
              </p:cNvSpPr>
              <p:nvPr/>
            </p:nvSpPr>
            <p:spPr bwMode="auto">
              <a:xfrm>
                <a:off x="4764" y="3081"/>
                <a:ext cx="177" cy="2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c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6884" name="Line 30"/>
              <p:cNvSpPr>
                <a:spLocks noChangeShapeType="1"/>
              </p:cNvSpPr>
              <p:nvPr/>
            </p:nvSpPr>
            <p:spPr bwMode="auto">
              <a:xfrm flipH="1">
                <a:off x="5088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85" name="Line 31"/>
              <p:cNvSpPr>
                <a:spLocks noChangeShapeType="1"/>
              </p:cNvSpPr>
              <p:nvPr/>
            </p:nvSpPr>
            <p:spPr bwMode="auto">
              <a:xfrm flipH="1">
                <a:off x="4905" y="2956"/>
                <a:ext cx="133" cy="181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86" name="Line 32"/>
              <p:cNvSpPr>
                <a:spLocks noChangeShapeType="1"/>
              </p:cNvSpPr>
              <p:nvPr/>
            </p:nvSpPr>
            <p:spPr bwMode="auto">
              <a:xfrm>
                <a:off x="5172" y="2911"/>
                <a:ext cx="266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87" name="Line 33"/>
              <p:cNvSpPr>
                <a:spLocks noChangeShapeType="1"/>
              </p:cNvSpPr>
              <p:nvPr/>
            </p:nvSpPr>
            <p:spPr bwMode="auto">
              <a:xfrm>
                <a:off x="5483" y="3272"/>
                <a:ext cx="0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88" name="Oval 34"/>
              <p:cNvSpPr>
                <a:spLocks noChangeArrowheads="1"/>
              </p:cNvSpPr>
              <p:nvPr/>
            </p:nvSpPr>
            <p:spPr bwMode="auto">
              <a:xfrm>
                <a:off x="4460" y="3543"/>
                <a:ext cx="178" cy="18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36889" name="Text Box 35"/>
              <p:cNvSpPr txBox="1">
                <a:spLocks noChangeArrowheads="1"/>
              </p:cNvSpPr>
              <p:nvPr/>
            </p:nvSpPr>
            <p:spPr bwMode="auto">
              <a:xfrm>
                <a:off x="4460" y="3476"/>
                <a:ext cx="179" cy="2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d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6890" name="Oval 36"/>
              <p:cNvSpPr>
                <a:spLocks noChangeArrowheads="1"/>
              </p:cNvSpPr>
              <p:nvPr/>
            </p:nvSpPr>
            <p:spPr bwMode="auto">
              <a:xfrm>
                <a:off x="4896" y="3543"/>
                <a:ext cx="263" cy="2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 sz="1100"/>
              </a:p>
            </p:txBody>
          </p:sp>
          <p:sp>
            <p:nvSpPr>
              <p:cNvPr id="36891" name="Line 37"/>
              <p:cNvSpPr>
                <a:spLocks noChangeShapeType="1"/>
              </p:cNvSpPr>
              <p:nvPr/>
            </p:nvSpPr>
            <p:spPr bwMode="auto">
              <a:xfrm flipH="1">
                <a:off x="4549" y="3272"/>
                <a:ext cx="223" cy="2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92" name="Line 38"/>
              <p:cNvSpPr>
                <a:spLocks noChangeShapeType="1"/>
              </p:cNvSpPr>
              <p:nvPr/>
            </p:nvSpPr>
            <p:spPr bwMode="auto">
              <a:xfrm>
                <a:off x="4949" y="3272"/>
                <a:ext cx="89" cy="271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93" name="Oval 39"/>
              <p:cNvSpPr>
                <a:spLocks noChangeArrowheads="1"/>
              </p:cNvSpPr>
              <p:nvPr/>
            </p:nvSpPr>
            <p:spPr bwMode="auto">
              <a:xfrm>
                <a:off x="5335" y="3569"/>
                <a:ext cx="237" cy="20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 sz="800"/>
              </a:p>
            </p:txBody>
          </p:sp>
          <p:sp>
            <p:nvSpPr>
              <p:cNvPr id="36894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525"/>
                <a:ext cx="311" cy="2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b,</a:t>
                </a:r>
                <a:r>
                  <a: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36895" name="Text Box 41"/>
              <p:cNvSpPr txBox="1">
                <a:spLocks noChangeArrowheads="1"/>
              </p:cNvSpPr>
              <p:nvPr/>
            </p:nvSpPr>
            <p:spPr bwMode="auto">
              <a:xfrm>
                <a:off x="4852" y="3525"/>
                <a:ext cx="320" cy="25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 sz="1800">
                    <a:solidFill>
                      <a:srgbClr val="183266"/>
                    </a:solidFill>
                    <a:latin typeface="Arial Narrow" pitchFamily="34" charset="0"/>
                  </a:rPr>
                  <a:t>b,</a:t>
                </a:r>
                <a:r>
                  <a:rPr kumimoji="1" lang="ru-RU" altLang="en-US" sz="1800">
                    <a:solidFill>
                      <a:srgbClr val="183266"/>
                    </a:solidFill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36896" name="Line 42"/>
              <p:cNvSpPr>
                <a:spLocks noChangeShapeType="1"/>
              </p:cNvSpPr>
              <p:nvPr/>
            </p:nvSpPr>
            <p:spPr bwMode="auto">
              <a:xfrm flipH="1">
                <a:off x="4416" y="3724"/>
                <a:ext cx="89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97" name="Line 43"/>
              <p:cNvSpPr>
                <a:spLocks noChangeShapeType="1"/>
              </p:cNvSpPr>
              <p:nvPr/>
            </p:nvSpPr>
            <p:spPr bwMode="auto">
              <a:xfrm>
                <a:off x="4594" y="3724"/>
                <a:ext cx="110" cy="1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98" name="Line 44"/>
              <p:cNvSpPr>
                <a:spLocks noChangeShapeType="1"/>
              </p:cNvSpPr>
              <p:nvPr/>
            </p:nvSpPr>
            <p:spPr bwMode="auto">
              <a:xfrm flipH="1">
                <a:off x="4852" y="3772"/>
                <a:ext cx="132" cy="163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899" name="Line 45"/>
              <p:cNvSpPr>
                <a:spLocks noChangeShapeType="1"/>
              </p:cNvSpPr>
              <p:nvPr/>
            </p:nvSpPr>
            <p:spPr bwMode="auto">
              <a:xfrm>
                <a:off x="5116" y="3772"/>
                <a:ext cx="132" cy="1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900" name="Line 46"/>
              <p:cNvSpPr>
                <a:spLocks noChangeShapeType="1"/>
              </p:cNvSpPr>
              <p:nvPr/>
            </p:nvSpPr>
            <p:spPr bwMode="auto">
              <a:xfrm flipH="1">
                <a:off x="5291" y="3722"/>
                <a:ext cx="62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36901" name="Line 47"/>
              <p:cNvSpPr>
                <a:spLocks noChangeShapeType="1"/>
              </p:cNvSpPr>
              <p:nvPr/>
            </p:nvSpPr>
            <p:spPr bwMode="auto">
              <a:xfrm>
                <a:off x="5511" y="3772"/>
                <a:ext cx="137" cy="1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31756" name="Text Box 51"/>
            <p:cNvSpPr txBox="1">
              <a:spLocks noChangeArrowheads="1"/>
            </p:cNvSpPr>
            <p:nvPr/>
          </p:nvSpPr>
          <p:spPr bwMode="auto">
            <a:xfrm>
              <a:off x="4500561" y="4429132"/>
              <a:ext cx="2928958" cy="206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ru-RU" altLang="en-US" sz="2000" dirty="0" smtClean="0">
                  <a:latin typeface="+mn-lt"/>
                </a:rPr>
                <a:t>Развертка </a:t>
              </a:r>
              <a:r>
                <a:rPr kumimoji="1" lang="ru-RU" altLang="en-US" dirty="0" smtClean="0">
                  <a:latin typeface="+mn-lt"/>
                </a:rPr>
                <a:t>структуры </a:t>
              </a:r>
              <a:r>
                <a:rPr kumimoji="1" lang="ru-RU" altLang="en-US" dirty="0" err="1" smtClean="0">
                  <a:latin typeface="+mn-lt"/>
                </a:rPr>
                <a:t>Крипке</a:t>
              </a:r>
              <a:r>
                <a:rPr kumimoji="1" lang="ru-RU" altLang="en-US" dirty="0" smtClean="0">
                  <a:latin typeface="+mn-lt"/>
                </a:rPr>
                <a:t> </a:t>
              </a:r>
              <a:r>
                <a:rPr kumimoji="1" lang="ru-RU" altLang="en-US" sz="2000" dirty="0" smtClean="0">
                  <a:latin typeface="+mn-lt"/>
                </a:rPr>
                <a:t>определяет бесконечное число бесконечных цепочек состояний</a:t>
              </a:r>
              <a:r>
                <a:rPr kumimoji="1" lang="en-US" altLang="en-US" sz="2000" dirty="0" smtClean="0">
                  <a:latin typeface="+mn-lt"/>
                </a:rPr>
                <a:t> - </a:t>
              </a:r>
              <a:r>
                <a:rPr kumimoji="1" lang="ru-RU" altLang="en-US" sz="2000" dirty="0" smtClean="0">
                  <a:latin typeface="+mn-lt"/>
                </a:rPr>
                <a:t>ВЫЧИСЛЕНИЯ</a:t>
              </a:r>
              <a:endParaRPr kumimoji="1" lang="en-US" altLang="en-US" sz="2000" dirty="0" smtClean="0">
                <a:latin typeface="+mn-lt"/>
              </a:endParaRPr>
            </a:p>
          </p:txBody>
        </p:sp>
        <p:sp>
          <p:nvSpPr>
            <p:cNvPr id="36877" name="Rectangle 54"/>
            <p:cNvSpPr>
              <a:spLocks noChangeArrowheads="1"/>
            </p:cNvSpPr>
            <p:nvPr/>
          </p:nvSpPr>
          <p:spPr bwMode="auto">
            <a:xfrm>
              <a:off x="4500562" y="4429132"/>
              <a:ext cx="4500594" cy="207170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21" grpId="0"/>
      <p:bldP spid="3871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Дата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7891" name="Номер слайда 7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D566B-FEC5-4C7E-A60C-FB0317423B28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Связь между операторами </a:t>
            </a:r>
            <a:r>
              <a:rPr lang="en-US" altLang="en-US" smtClean="0"/>
              <a:t>LTL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071563"/>
            <a:ext cx="7961312" cy="2878137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ru-RU" altLang="en-US" sz="2800" smtClean="0">
                <a:solidFill>
                  <a:schemeClr val="tx2"/>
                </a:solidFill>
              </a:rPr>
              <a:t>Определение операторов </a:t>
            </a:r>
            <a:r>
              <a:rPr lang="en-US" altLang="en-US" sz="2800" smtClean="0">
                <a:solidFill>
                  <a:schemeClr val="tx2"/>
                </a:solidFill>
              </a:rPr>
              <a:t>LTL </a:t>
            </a:r>
            <a:r>
              <a:rPr lang="ru-RU" altLang="en-US" sz="2800" smtClean="0">
                <a:solidFill>
                  <a:schemeClr val="tx2"/>
                </a:solidFill>
              </a:rPr>
              <a:t>через </a:t>
            </a:r>
            <a:r>
              <a:rPr lang="en-US" altLang="en-US" sz="2800" smtClean="0">
                <a:solidFill>
                  <a:schemeClr val="tx2"/>
                </a:solidFill>
              </a:rPr>
              <a:t>neXtTime</a:t>
            </a:r>
            <a:endParaRPr lang="ru-RU" altLang="en-US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en-US" sz="2400" smtClean="0"/>
              <a:t>pUq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</a:t>
            </a:r>
            <a:r>
              <a:rPr lang="ru-RU" altLang="en-US" sz="2400" smtClean="0"/>
              <a:t> </a:t>
            </a:r>
            <a:r>
              <a:rPr lang="en-US" altLang="en-US" sz="2400" smtClean="0"/>
              <a:t>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</a:t>
            </a:r>
            <a:r>
              <a:rPr lang="ru-RU" altLang="en-US" sz="2400" smtClean="0"/>
              <a:t> </a:t>
            </a:r>
            <a:r>
              <a:rPr lang="en-US" altLang="en-US" sz="2400" smtClean="0"/>
              <a:t>p</a:t>
            </a:r>
            <a:r>
              <a:rPr lang="en-US" altLang="en-US" sz="2400" b="1" smtClean="0">
                <a:sym typeface="Symbol" pitchFamily="18" charset="2"/>
              </a:rPr>
              <a:t></a:t>
            </a:r>
            <a:r>
              <a:rPr lang="en-US" altLang="en-US" sz="2400" smtClean="0"/>
              <a:t>Xq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</a:t>
            </a:r>
            <a:r>
              <a:rPr lang="ru-RU" altLang="en-US" sz="2400" smtClean="0"/>
              <a:t> </a:t>
            </a:r>
            <a:r>
              <a:rPr lang="en-US" altLang="en-US" sz="2400" smtClean="0"/>
              <a:t>p</a:t>
            </a:r>
            <a:r>
              <a:rPr lang="en-US" altLang="en-US" sz="2400" b="1" smtClean="0">
                <a:sym typeface="Symbol" pitchFamily="18" charset="2"/>
              </a:rPr>
              <a:t></a:t>
            </a:r>
            <a:r>
              <a:rPr lang="en-US" altLang="en-US" sz="2400" smtClean="0"/>
              <a:t>Xp</a:t>
            </a:r>
            <a:r>
              <a:rPr lang="en-US" altLang="en-US" sz="2400" b="1" smtClean="0">
                <a:sym typeface="Symbol" pitchFamily="18" charset="2"/>
              </a:rPr>
              <a:t></a:t>
            </a:r>
            <a:r>
              <a:rPr lang="en-US" altLang="en-US" sz="2400" smtClean="0"/>
              <a:t>XXq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</a:t>
            </a:r>
            <a:r>
              <a:rPr lang="ru-RU" altLang="en-US" sz="2400" smtClean="0"/>
              <a:t> …</a:t>
            </a:r>
            <a:endParaRPr lang="en-US" altLang="en-US" sz="2400" smtClean="0"/>
          </a:p>
          <a:p>
            <a:pPr eaLnBrk="1" hangingPunct="1">
              <a:lnSpc>
                <a:spcPct val="170000"/>
              </a:lnSpc>
            </a:pPr>
            <a:r>
              <a:rPr lang="en-US" altLang="en-US" sz="2400" smtClean="0"/>
              <a:t>Fq</a:t>
            </a:r>
            <a:r>
              <a:rPr lang="ru-RU" altLang="en-US" sz="2400" smtClean="0"/>
              <a:t> </a:t>
            </a:r>
            <a:r>
              <a:rPr lang="ru-RU" altLang="en-US" sz="2400" smtClean="0">
                <a:sym typeface="Symbol" pitchFamily="18" charset="2"/>
              </a:rPr>
              <a:t></a:t>
            </a:r>
            <a:r>
              <a:rPr lang="ru-RU" altLang="en-US" sz="2400" smtClean="0"/>
              <a:t>  </a:t>
            </a:r>
            <a:r>
              <a:rPr lang="en-US" altLang="en-US" sz="2400" smtClean="0"/>
              <a:t>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</a:t>
            </a:r>
            <a:r>
              <a:rPr lang="ru-RU" altLang="en-US" sz="2400" smtClean="0"/>
              <a:t> </a:t>
            </a:r>
            <a:r>
              <a:rPr lang="en-US" altLang="en-US" sz="2400" smtClean="0"/>
              <a:t>Xq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</a:t>
            </a:r>
            <a:r>
              <a:rPr lang="ru-RU" altLang="en-US" sz="2400" smtClean="0"/>
              <a:t> </a:t>
            </a:r>
            <a:r>
              <a:rPr lang="en-US" altLang="en-US" sz="2400" smtClean="0"/>
              <a:t>XXq</a:t>
            </a:r>
            <a:r>
              <a:rPr lang="ru-RU" altLang="en-US" sz="2400" smtClean="0"/>
              <a:t> </a:t>
            </a:r>
            <a:r>
              <a:rPr lang="ru-RU" altLang="en-US" sz="2400" b="1" smtClean="0">
                <a:sym typeface="Symbol" pitchFamily="18" charset="2"/>
              </a:rPr>
              <a:t></a:t>
            </a:r>
            <a:r>
              <a:rPr lang="ru-RU" altLang="en-US" sz="2400" smtClean="0"/>
              <a:t>…</a:t>
            </a:r>
            <a:endParaRPr lang="en-US" altLang="en-US" sz="2400" smtClean="0"/>
          </a:p>
          <a:p>
            <a:pPr eaLnBrk="1" hangingPunct="1">
              <a:lnSpc>
                <a:spcPct val="170000"/>
              </a:lnSpc>
            </a:pPr>
            <a:r>
              <a:rPr lang="en-US" altLang="en-US" sz="2400" smtClean="0"/>
              <a:t>Gq</a:t>
            </a:r>
            <a:r>
              <a:rPr lang="ru-RU" altLang="en-US" sz="2400" smtClean="0"/>
              <a:t> </a:t>
            </a:r>
            <a:r>
              <a:rPr lang="ru-RU" altLang="en-US" sz="2400" smtClean="0">
                <a:sym typeface="Symbol" pitchFamily="18" charset="2"/>
              </a:rPr>
              <a:t></a:t>
            </a:r>
            <a:r>
              <a:rPr lang="ru-RU" altLang="en-US" sz="2400" smtClean="0"/>
              <a:t>  </a:t>
            </a:r>
            <a:r>
              <a:rPr lang="en-US" altLang="en-US" sz="2400" smtClean="0"/>
              <a:t>q</a:t>
            </a:r>
            <a:r>
              <a:rPr lang="ru-RU" altLang="en-US" sz="2400" smtClean="0"/>
              <a:t> </a:t>
            </a:r>
            <a:r>
              <a:rPr lang="en-US" altLang="en-US" sz="2400" b="1" smtClean="0">
                <a:sym typeface="Symbol" pitchFamily="18" charset="2"/>
              </a:rPr>
              <a:t></a:t>
            </a:r>
            <a:r>
              <a:rPr lang="ru-RU" altLang="en-US" sz="2400" smtClean="0"/>
              <a:t> </a:t>
            </a:r>
            <a:r>
              <a:rPr lang="en-US" altLang="en-US" sz="2400" smtClean="0"/>
              <a:t>Xq</a:t>
            </a:r>
            <a:r>
              <a:rPr lang="ru-RU" altLang="en-US" sz="2400" smtClean="0"/>
              <a:t> </a:t>
            </a:r>
            <a:r>
              <a:rPr lang="en-US" altLang="en-US" sz="2400" b="1" smtClean="0">
                <a:sym typeface="Symbol" pitchFamily="18" charset="2"/>
              </a:rPr>
              <a:t></a:t>
            </a:r>
            <a:r>
              <a:rPr lang="ru-RU" altLang="en-US" sz="2400" smtClean="0"/>
              <a:t> </a:t>
            </a:r>
            <a:r>
              <a:rPr lang="en-US" altLang="en-US" sz="2400" smtClean="0"/>
              <a:t>XXq</a:t>
            </a:r>
            <a:r>
              <a:rPr lang="ru-RU" altLang="en-US" sz="2400" smtClean="0"/>
              <a:t> </a:t>
            </a:r>
            <a:r>
              <a:rPr lang="en-US" altLang="en-US" sz="2400" b="1" smtClean="0">
                <a:sym typeface="Symbol" pitchFamily="18" charset="2"/>
              </a:rPr>
              <a:t></a:t>
            </a:r>
            <a:r>
              <a:rPr lang="ru-RU" altLang="en-US" sz="2400" smtClean="0"/>
              <a:t>…</a:t>
            </a:r>
            <a:endParaRPr lang="en-US" altLang="en-US" sz="2400" smtClean="0"/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142875" y="4076700"/>
            <a:ext cx="8316913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en-US" sz="2800">
                <a:solidFill>
                  <a:schemeClr val="tx2"/>
                </a:solidFill>
              </a:rPr>
              <a:t>Рекурсивное определение операторов </a:t>
            </a:r>
            <a:r>
              <a:rPr lang="en-US" altLang="en-US" sz="2800">
                <a:solidFill>
                  <a:schemeClr val="tx2"/>
                </a:solidFill>
              </a:rPr>
              <a:t>LTL</a:t>
            </a:r>
            <a:endParaRPr lang="ru-RU" altLang="en-US" sz="280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pUq</a:t>
            </a:r>
            <a:r>
              <a:rPr lang="ru-RU" altLang="en-US"/>
              <a:t> </a:t>
            </a:r>
            <a:r>
              <a:rPr lang="ru-RU" altLang="en-US" b="1">
                <a:sym typeface="Symbol" pitchFamily="18" charset="2"/>
              </a:rPr>
              <a:t></a:t>
            </a:r>
            <a:r>
              <a:rPr lang="ru-RU" altLang="en-US"/>
              <a:t> </a:t>
            </a:r>
            <a:r>
              <a:rPr lang="en-US" altLang="en-US"/>
              <a:t>q</a:t>
            </a:r>
            <a:r>
              <a:rPr lang="ru-RU" altLang="en-US"/>
              <a:t>  </a:t>
            </a:r>
            <a:r>
              <a:rPr lang="ru-RU" altLang="en-US" b="1">
                <a:sym typeface="Symbol" pitchFamily="18" charset="2"/>
              </a:rPr>
              <a:t></a:t>
            </a:r>
            <a:r>
              <a:rPr lang="ru-RU" altLang="en-US"/>
              <a:t>  </a:t>
            </a:r>
            <a:r>
              <a:rPr lang="en-US" altLang="en-US"/>
              <a:t>p</a:t>
            </a:r>
            <a:r>
              <a:rPr lang="ru-RU" altLang="en-US"/>
              <a:t> </a:t>
            </a:r>
            <a:r>
              <a:rPr lang="en-US" altLang="en-US" b="1">
                <a:sym typeface="Symbol" pitchFamily="18" charset="2"/>
              </a:rPr>
              <a:t></a:t>
            </a:r>
            <a:r>
              <a:rPr lang="ru-RU" altLang="en-US" b="1">
                <a:sym typeface="Symbol" pitchFamily="18" charset="2"/>
              </a:rPr>
              <a:t> </a:t>
            </a:r>
            <a:r>
              <a:rPr lang="en-US" altLang="en-US"/>
              <a:t>X</a:t>
            </a:r>
            <a:r>
              <a:rPr lang="ru-RU" altLang="en-US"/>
              <a:t>(</a:t>
            </a:r>
            <a:r>
              <a:rPr lang="en-US" altLang="en-US"/>
              <a:t>pUq</a:t>
            </a:r>
            <a:r>
              <a:rPr lang="ru-RU" altLang="en-US"/>
              <a:t>)</a:t>
            </a:r>
            <a:endParaRPr lang="en-US" altLang="en-US"/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Fq</a:t>
            </a:r>
            <a:r>
              <a:rPr lang="ru-RU" altLang="en-US"/>
              <a:t>   </a:t>
            </a:r>
            <a:r>
              <a:rPr lang="ru-RU" altLang="en-US" b="1">
                <a:sym typeface="Symbol" pitchFamily="18" charset="2"/>
              </a:rPr>
              <a:t></a:t>
            </a:r>
            <a:r>
              <a:rPr lang="ru-RU" altLang="en-US"/>
              <a:t> </a:t>
            </a:r>
            <a:r>
              <a:rPr lang="en-US" altLang="en-US"/>
              <a:t>q</a:t>
            </a:r>
            <a:r>
              <a:rPr lang="ru-RU" altLang="en-US"/>
              <a:t> </a:t>
            </a:r>
            <a:r>
              <a:rPr lang="ru-RU" altLang="en-US" b="1">
                <a:sym typeface="Symbol" pitchFamily="18" charset="2"/>
              </a:rPr>
              <a:t></a:t>
            </a:r>
            <a:r>
              <a:rPr lang="ru-RU" altLang="en-US"/>
              <a:t> </a:t>
            </a:r>
            <a:r>
              <a:rPr lang="en-US" altLang="en-US"/>
              <a:t>XFq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Gq</a:t>
            </a:r>
            <a:r>
              <a:rPr lang="ru-RU" altLang="en-US"/>
              <a:t>  </a:t>
            </a:r>
            <a:r>
              <a:rPr lang="ru-RU" altLang="en-US" b="1">
                <a:sym typeface="Symbol" pitchFamily="18" charset="2"/>
              </a:rPr>
              <a:t></a:t>
            </a:r>
            <a:r>
              <a:rPr lang="ru-RU" altLang="en-US"/>
              <a:t> </a:t>
            </a:r>
            <a:r>
              <a:rPr lang="en-US" altLang="en-US"/>
              <a:t>q</a:t>
            </a:r>
            <a:r>
              <a:rPr lang="ru-RU" altLang="en-US"/>
              <a:t> </a:t>
            </a:r>
            <a:r>
              <a:rPr lang="en-US" altLang="en-US" b="1">
                <a:sym typeface="Symbol" pitchFamily="18" charset="2"/>
              </a:rPr>
              <a:t></a:t>
            </a:r>
            <a:r>
              <a:rPr lang="ru-RU" altLang="en-US"/>
              <a:t> </a:t>
            </a:r>
            <a:r>
              <a:rPr lang="en-US" altLang="en-US"/>
              <a:t>XGq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286375" y="2422525"/>
            <a:ext cx="3835400" cy="339725"/>
            <a:chOff x="3107" y="795"/>
            <a:chExt cx="2416" cy="214"/>
          </a:xfrm>
        </p:grpSpPr>
        <p:sp>
          <p:nvSpPr>
            <p:cNvPr id="3810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07" y="799"/>
              <a:ext cx="241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102" name="Rectangle 7"/>
            <p:cNvSpPr>
              <a:spLocks noChangeArrowheads="1"/>
            </p:cNvSpPr>
            <p:nvPr/>
          </p:nvSpPr>
          <p:spPr bwMode="auto">
            <a:xfrm>
              <a:off x="3124" y="79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103" name="Oval 8"/>
            <p:cNvSpPr>
              <a:spLocks noChangeArrowheads="1"/>
            </p:cNvSpPr>
            <p:nvPr/>
          </p:nvSpPr>
          <p:spPr bwMode="auto">
            <a:xfrm>
              <a:off x="3286" y="849"/>
              <a:ext cx="103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113" y="870"/>
              <a:ext cx="175" cy="64"/>
              <a:chOff x="3113" y="870"/>
              <a:chExt cx="175" cy="64"/>
            </a:xfrm>
          </p:grpSpPr>
          <p:sp>
            <p:nvSpPr>
              <p:cNvPr id="38139" name="Line 10"/>
              <p:cNvSpPr>
                <a:spLocks noChangeShapeType="1"/>
              </p:cNvSpPr>
              <p:nvPr/>
            </p:nvSpPr>
            <p:spPr bwMode="auto">
              <a:xfrm>
                <a:off x="3113" y="901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40" name="Freeform 11"/>
              <p:cNvSpPr>
                <a:spLocks/>
              </p:cNvSpPr>
              <p:nvPr/>
            </p:nvSpPr>
            <p:spPr bwMode="auto">
              <a:xfrm>
                <a:off x="3224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387" y="870"/>
              <a:ext cx="158" cy="64"/>
              <a:chOff x="3387" y="870"/>
              <a:chExt cx="158" cy="64"/>
            </a:xfrm>
          </p:grpSpPr>
          <p:sp>
            <p:nvSpPr>
              <p:cNvPr id="38137" name="Line 13"/>
              <p:cNvSpPr>
                <a:spLocks noChangeShapeType="1"/>
              </p:cNvSpPr>
              <p:nvPr/>
            </p:nvSpPr>
            <p:spPr bwMode="auto">
              <a:xfrm>
                <a:off x="3387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38" name="Freeform 14"/>
              <p:cNvSpPr>
                <a:spLocks/>
              </p:cNvSpPr>
              <p:nvPr/>
            </p:nvSpPr>
            <p:spPr bwMode="auto">
              <a:xfrm>
                <a:off x="3481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06" name="Rectangle 15"/>
            <p:cNvSpPr>
              <a:spLocks noChangeArrowheads="1"/>
            </p:cNvSpPr>
            <p:nvPr/>
          </p:nvSpPr>
          <p:spPr bwMode="auto">
            <a:xfrm>
              <a:off x="5279" y="799"/>
              <a:ext cx="2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8107" name="Rectangle 16"/>
            <p:cNvSpPr>
              <a:spLocks noChangeArrowheads="1"/>
            </p:cNvSpPr>
            <p:nvPr/>
          </p:nvSpPr>
          <p:spPr bwMode="auto">
            <a:xfrm>
              <a:off x="5360" y="83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108" name="Rectangle 17"/>
            <p:cNvSpPr>
              <a:spLocks noChangeArrowheads="1"/>
            </p:cNvSpPr>
            <p:nvPr/>
          </p:nvSpPr>
          <p:spPr bwMode="auto">
            <a:xfrm>
              <a:off x="5445" y="830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109" name="Oval 18"/>
            <p:cNvSpPr>
              <a:spLocks noChangeArrowheads="1"/>
            </p:cNvSpPr>
            <p:nvPr/>
          </p:nvSpPr>
          <p:spPr bwMode="auto">
            <a:xfrm>
              <a:off x="3543" y="849"/>
              <a:ext cx="106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647" y="870"/>
              <a:ext cx="155" cy="64"/>
              <a:chOff x="3647" y="870"/>
              <a:chExt cx="155" cy="64"/>
            </a:xfrm>
          </p:grpSpPr>
          <p:sp>
            <p:nvSpPr>
              <p:cNvPr id="38135" name="Line 20"/>
              <p:cNvSpPr>
                <a:spLocks noChangeShapeType="1"/>
              </p:cNvSpPr>
              <p:nvPr/>
            </p:nvSpPr>
            <p:spPr bwMode="auto">
              <a:xfrm>
                <a:off x="364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36" name="Freeform 21"/>
              <p:cNvSpPr>
                <a:spLocks/>
              </p:cNvSpPr>
              <p:nvPr/>
            </p:nvSpPr>
            <p:spPr bwMode="auto">
              <a:xfrm>
                <a:off x="3739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11" name="Oval 22"/>
            <p:cNvSpPr>
              <a:spLocks noChangeArrowheads="1"/>
            </p:cNvSpPr>
            <p:nvPr/>
          </p:nvSpPr>
          <p:spPr bwMode="auto">
            <a:xfrm>
              <a:off x="3800" y="849"/>
              <a:ext cx="106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904" y="870"/>
              <a:ext cx="156" cy="64"/>
              <a:chOff x="3904" y="870"/>
              <a:chExt cx="156" cy="64"/>
            </a:xfrm>
          </p:grpSpPr>
          <p:sp>
            <p:nvSpPr>
              <p:cNvPr id="38133" name="Line 24"/>
              <p:cNvSpPr>
                <a:spLocks noChangeShapeType="1"/>
              </p:cNvSpPr>
              <p:nvPr/>
            </p:nvSpPr>
            <p:spPr bwMode="auto">
              <a:xfrm>
                <a:off x="390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34" name="Freeform 25"/>
              <p:cNvSpPr>
                <a:spLocks/>
              </p:cNvSpPr>
              <p:nvPr/>
            </p:nvSpPr>
            <p:spPr bwMode="auto">
              <a:xfrm>
                <a:off x="3998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13" name="Oval 26"/>
            <p:cNvSpPr>
              <a:spLocks noChangeArrowheads="1"/>
            </p:cNvSpPr>
            <p:nvPr/>
          </p:nvSpPr>
          <p:spPr bwMode="auto">
            <a:xfrm>
              <a:off x="4060" y="849"/>
              <a:ext cx="105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4163" y="870"/>
              <a:ext cx="154" cy="64"/>
              <a:chOff x="4163" y="870"/>
              <a:chExt cx="154" cy="64"/>
            </a:xfrm>
          </p:grpSpPr>
          <p:sp>
            <p:nvSpPr>
              <p:cNvPr id="38131" name="Line 28"/>
              <p:cNvSpPr>
                <a:spLocks noChangeShapeType="1"/>
              </p:cNvSpPr>
              <p:nvPr/>
            </p:nvSpPr>
            <p:spPr bwMode="auto">
              <a:xfrm>
                <a:off x="4163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32" name="Freeform 29"/>
              <p:cNvSpPr>
                <a:spLocks/>
              </p:cNvSpPr>
              <p:nvPr/>
            </p:nvSpPr>
            <p:spPr bwMode="auto">
              <a:xfrm>
                <a:off x="4255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15" name="Oval 30"/>
            <p:cNvSpPr>
              <a:spLocks noChangeArrowheads="1"/>
            </p:cNvSpPr>
            <p:nvPr/>
          </p:nvSpPr>
          <p:spPr bwMode="auto">
            <a:xfrm>
              <a:off x="4317" y="849"/>
              <a:ext cx="105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421" y="870"/>
              <a:ext cx="157" cy="64"/>
              <a:chOff x="4421" y="870"/>
              <a:chExt cx="157" cy="64"/>
            </a:xfrm>
          </p:grpSpPr>
          <p:sp>
            <p:nvSpPr>
              <p:cNvPr id="38129" name="Line 32"/>
              <p:cNvSpPr>
                <a:spLocks noChangeShapeType="1"/>
              </p:cNvSpPr>
              <p:nvPr/>
            </p:nvSpPr>
            <p:spPr bwMode="auto">
              <a:xfrm>
                <a:off x="4421" y="90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30" name="Freeform 33"/>
              <p:cNvSpPr>
                <a:spLocks/>
              </p:cNvSpPr>
              <p:nvPr/>
            </p:nvSpPr>
            <p:spPr bwMode="auto">
              <a:xfrm>
                <a:off x="4515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17" name="Oval 34"/>
            <p:cNvSpPr>
              <a:spLocks noChangeArrowheads="1"/>
            </p:cNvSpPr>
            <p:nvPr/>
          </p:nvSpPr>
          <p:spPr bwMode="auto">
            <a:xfrm>
              <a:off x="4576" y="849"/>
              <a:ext cx="104" cy="1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678" y="870"/>
              <a:ext cx="157" cy="64"/>
              <a:chOff x="4678" y="870"/>
              <a:chExt cx="157" cy="64"/>
            </a:xfrm>
          </p:grpSpPr>
          <p:sp>
            <p:nvSpPr>
              <p:cNvPr id="38127" name="Line 36"/>
              <p:cNvSpPr>
                <a:spLocks noChangeShapeType="1"/>
              </p:cNvSpPr>
              <p:nvPr/>
            </p:nvSpPr>
            <p:spPr bwMode="auto">
              <a:xfrm>
                <a:off x="4678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28" name="Freeform 37"/>
              <p:cNvSpPr>
                <a:spLocks/>
              </p:cNvSpPr>
              <p:nvPr/>
            </p:nvSpPr>
            <p:spPr bwMode="auto">
              <a:xfrm>
                <a:off x="4772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19" name="Oval 38"/>
            <p:cNvSpPr>
              <a:spLocks noChangeArrowheads="1"/>
            </p:cNvSpPr>
            <p:nvPr/>
          </p:nvSpPr>
          <p:spPr bwMode="auto">
            <a:xfrm>
              <a:off x="4833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5194" y="870"/>
              <a:ext cx="156" cy="64"/>
              <a:chOff x="5194" y="870"/>
              <a:chExt cx="156" cy="64"/>
            </a:xfrm>
          </p:grpSpPr>
          <p:sp>
            <p:nvSpPr>
              <p:cNvPr id="38125" name="Line 40"/>
              <p:cNvSpPr>
                <a:spLocks noChangeShapeType="1"/>
              </p:cNvSpPr>
              <p:nvPr/>
            </p:nvSpPr>
            <p:spPr bwMode="auto">
              <a:xfrm>
                <a:off x="519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26" name="Freeform 41"/>
              <p:cNvSpPr>
                <a:spLocks/>
              </p:cNvSpPr>
              <p:nvPr/>
            </p:nvSpPr>
            <p:spPr bwMode="auto">
              <a:xfrm>
                <a:off x="5289" y="870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37" y="870"/>
              <a:ext cx="156" cy="64"/>
              <a:chOff x="4937" y="870"/>
              <a:chExt cx="156" cy="64"/>
            </a:xfrm>
          </p:grpSpPr>
          <p:sp>
            <p:nvSpPr>
              <p:cNvPr id="38123" name="Line 43"/>
              <p:cNvSpPr>
                <a:spLocks noChangeShapeType="1"/>
              </p:cNvSpPr>
              <p:nvPr/>
            </p:nvSpPr>
            <p:spPr bwMode="auto">
              <a:xfrm>
                <a:off x="493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24" name="Freeform 44"/>
              <p:cNvSpPr>
                <a:spLocks/>
              </p:cNvSpPr>
              <p:nvPr/>
            </p:nvSpPr>
            <p:spPr bwMode="auto">
              <a:xfrm>
                <a:off x="5029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122" name="Oval 45"/>
            <p:cNvSpPr>
              <a:spLocks noChangeArrowheads="1"/>
            </p:cNvSpPr>
            <p:nvPr/>
          </p:nvSpPr>
          <p:spPr bwMode="auto">
            <a:xfrm>
              <a:off x="5091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12" name="Group 46"/>
          <p:cNvGrpSpPr>
            <a:grpSpLocks noChangeAspect="1"/>
          </p:cNvGrpSpPr>
          <p:nvPr/>
        </p:nvGrpSpPr>
        <p:grpSpPr bwMode="auto">
          <a:xfrm>
            <a:off x="5316538" y="3071813"/>
            <a:ext cx="3835400" cy="339725"/>
            <a:chOff x="3107" y="795"/>
            <a:chExt cx="2416" cy="214"/>
          </a:xfrm>
        </p:grpSpPr>
        <p:sp>
          <p:nvSpPr>
            <p:cNvPr id="38061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107" y="799"/>
              <a:ext cx="241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062" name="Rectangle 48"/>
            <p:cNvSpPr>
              <a:spLocks noChangeArrowheads="1"/>
            </p:cNvSpPr>
            <p:nvPr/>
          </p:nvSpPr>
          <p:spPr bwMode="auto">
            <a:xfrm>
              <a:off x="3124" y="79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063" name="Oval 49"/>
            <p:cNvSpPr>
              <a:spLocks noChangeArrowheads="1"/>
            </p:cNvSpPr>
            <p:nvPr/>
          </p:nvSpPr>
          <p:spPr bwMode="auto">
            <a:xfrm>
              <a:off x="3286" y="849"/>
              <a:ext cx="103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113" y="870"/>
              <a:ext cx="175" cy="64"/>
              <a:chOff x="3113" y="870"/>
              <a:chExt cx="175" cy="64"/>
            </a:xfrm>
          </p:grpSpPr>
          <p:sp>
            <p:nvSpPr>
              <p:cNvPr id="38099" name="Line 51"/>
              <p:cNvSpPr>
                <a:spLocks noChangeShapeType="1"/>
              </p:cNvSpPr>
              <p:nvPr/>
            </p:nvSpPr>
            <p:spPr bwMode="auto">
              <a:xfrm>
                <a:off x="3113" y="901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00" name="Freeform 52"/>
              <p:cNvSpPr>
                <a:spLocks/>
              </p:cNvSpPr>
              <p:nvPr/>
            </p:nvSpPr>
            <p:spPr bwMode="auto">
              <a:xfrm>
                <a:off x="3224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387" y="870"/>
              <a:ext cx="158" cy="64"/>
              <a:chOff x="3387" y="870"/>
              <a:chExt cx="158" cy="64"/>
            </a:xfrm>
          </p:grpSpPr>
          <p:sp>
            <p:nvSpPr>
              <p:cNvPr id="38097" name="Line 54"/>
              <p:cNvSpPr>
                <a:spLocks noChangeShapeType="1"/>
              </p:cNvSpPr>
              <p:nvPr/>
            </p:nvSpPr>
            <p:spPr bwMode="auto">
              <a:xfrm>
                <a:off x="3387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98" name="Freeform 55"/>
              <p:cNvSpPr>
                <a:spLocks/>
              </p:cNvSpPr>
              <p:nvPr/>
            </p:nvSpPr>
            <p:spPr bwMode="auto">
              <a:xfrm>
                <a:off x="3481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66" name="Rectangle 56"/>
            <p:cNvSpPr>
              <a:spLocks noChangeArrowheads="1"/>
            </p:cNvSpPr>
            <p:nvPr/>
          </p:nvSpPr>
          <p:spPr bwMode="auto">
            <a:xfrm>
              <a:off x="5279" y="799"/>
              <a:ext cx="2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8067" name="Rectangle 57"/>
            <p:cNvSpPr>
              <a:spLocks noChangeArrowheads="1"/>
            </p:cNvSpPr>
            <p:nvPr/>
          </p:nvSpPr>
          <p:spPr bwMode="auto">
            <a:xfrm>
              <a:off x="5360" y="83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068" name="Rectangle 58"/>
            <p:cNvSpPr>
              <a:spLocks noChangeArrowheads="1"/>
            </p:cNvSpPr>
            <p:nvPr/>
          </p:nvSpPr>
          <p:spPr bwMode="auto">
            <a:xfrm>
              <a:off x="5445" y="830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069" name="Oval 59"/>
            <p:cNvSpPr>
              <a:spLocks noChangeArrowheads="1"/>
            </p:cNvSpPr>
            <p:nvPr/>
          </p:nvSpPr>
          <p:spPr bwMode="auto">
            <a:xfrm>
              <a:off x="3543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3647" y="870"/>
              <a:ext cx="155" cy="64"/>
              <a:chOff x="3647" y="870"/>
              <a:chExt cx="155" cy="64"/>
            </a:xfrm>
          </p:grpSpPr>
          <p:sp>
            <p:nvSpPr>
              <p:cNvPr id="38095" name="Line 61"/>
              <p:cNvSpPr>
                <a:spLocks noChangeShapeType="1"/>
              </p:cNvSpPr>
              <p:nvPr/>
            </p:nvSpPr>
            <p:spPr bwMode="auto">
              <a:xfrm>
                <a:off x="364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96" name="Freeform 62"/>
              <p:cNvSpPr>
                <a:spLocks/>
              </p:cNvSpPr>
              <p:nvPr/>
            </p:nvSpPr>
            <p:spPr bwMode="auto">
              <a:xfrm>
                <a:off x="3739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71" name="Oval 63"/>
            <p:cNvSpPr>
              <a:spLocks noChangeArrowheads="1"/>
            </p:cNvSpPr>
            <p:nvPr/>
          </p:nvSpPr>
          <p:spPr bwMode="auto">
            <a:xfrm>
              <a:off x="3800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3904" y="870"/>
              <a:ext cx="156" cy="64"/>
              <a:chOff x="3904" y="870"/>
              <a:chExt cx="156" cy="64"/>
            </a:xfrm>
          </p:grpSpPr>
          <p:sp>
            <p:nvSpPr>
              <p:cNvPr id="38093" name="Line 65"/>
              <p:cNvSpPr>
                <a:spLocks noChangeShapeType="1"/>
              </p:cNvSpPr>
              <p:nvPr/>
            </p:nvSpPr>
            <p:spPr bwMode="auto">
              <a:xfrm>
                <a:off x="390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94" name="Freeform 66"/>
              <p:cNvSpPr>
                <a:spLocks/>
              </p:cNvSpPr>
              <p:nvPr/>
            </p:nvSpPr>
            <p:spPr bwMode="auto">
              <a:xfrm>
                <a:off x="3998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73" name="Oval 67"/>
            <p:cNvSpPr>
              <a:spLocks noChangeArrowheads="1"/>
            </p:cNvSpPr>
            <p:nvPr/>
          </p:nvSpPr>
          <p:spPr bwMode="auto">
            <a:xfrm>
              <a:off x="4060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4163" y="870"/>
              <a:ext cx="154" cy="64"/>
              <a:chOff x="4163" y="870"/>
              <a:chExt cx="154" cy="64"/>
            </a:xfrm>
          </p:grpSpPr>
          <p:sp>
            <p:nvSpPr>
              <p:cNvPr id="38091" name="Line 69"/>
              <p:cNvSpPr>
                <a:spLocks noChangeShapeType="1"/>
              </p:cNvSpPr>
              <p:nvPr/>
            </p:nvSpPr>
            <p:spPr bwMode="auto">
              <a:xfrm>
                <a:off x="4163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92" name="Freeform 70"/>
              <p:cNvSpPr>
                <a:spLocks/>
              </p:cNvSpPr>
              <p:nvPr/>
            </p:nvSpPr>
            <p:spPr bwMode="auto">
              <a:xfrm>
                <a:off x="4255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75" name="Oval 71"/>
            <p:cNvSpPr>
              <a:spLocks noChangeArrowheads="1"/>
            </p:cNvSpPr>
            <p:nvPr/>
          </p:nvSpPr>
          <p:spPr bwMode="auto">
            <a:xfrm>
              <a:off x="4317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4421" y="870"/>
              <a:ext cx="157" cy="64"/>
              <a:chOff x="4421" y="870"/>
              <a:chExt cx="157" cy="64"/>
            </a:xfrm>
          </p:grpSpPr>
          <p:sp>
            <p:nvSpPr>
              <p:cNvPr id="38089" name="Line 73"/>
              <p:cNvSpPr>
                <a:spLocks noChangeShapeType="1"/>
              </p:cNvSpPr>
              <p:nvPr/>
            </p:nvSpPr>
            <p:spPr bwMode="auto">
              <a:xfrm>
                <a:off x="4421" y="90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90" name="Freeform 74"/>
              <p:cNvSpPr>
                <a:spLocks/>
              </p:cNvSpPr>
              <p:nvPr/>
            </p:nvSpPr>
            <p:spPr bwMode="auto">
              <a:xfrm>
                <a:off x="4515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77" name="Oval 75"/>
            <p:cNvSpPr>
              <a:spLocks noChangeArrowheads="1"/>
            </p:cNvSpPr>
            <p:nvPr/>
          </p:nvSpPr>
          <p:spPr bwMode="auto">
            <a:xfrm>
              <a:off x="4576" y="849"/>
              <a:ext cx="104" cy="1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19" name="Group 76"/>
            <p:cNvGrpSpPr>
              <a:grpSpLocks/>
            </p:cNvGrpSpPr>
            <p:nvPr/>
          </p:nvGrpSpPr>
          <p:grpSpPr bwMode="auto">
            <a:xfrm>
              <a:off x="4678" y="870"/>
              <a:ext cx="157" cy="64"/>
              <a:chOff x="4678" y="870"/>
              <a:chExt cx="157" cy="64"/>
            </a:xfrm>
          </p:grpSpPr>
          <p:sp>
            <p:nvSpPr>
              <p:cNvPr id="38087" name="Line 77"/>
              <p:cNvSpPr>
                <a:spLocks noChangeShapeType="1"/>
              </p:cNvSpPr>
              <p:nvPr/>
            </p:nvSpPr>
            <p:spPr bwMode="auto">
              <a:xfrm>
                <a:off x="4678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88" name="Freeform 78"/>
              <p:cNvSpPr>
                <a:spLocks/>
              </p:cNvSpPr>
              <p:nvPr/>
            </p:nvSpPr>
            <p:spPr bwMode="auto">
              <a:xfrm>
                <a:off x="4772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79" name="Oval 79"/>
            <p:cNvSpPr>
              <a:spLocks noChangeArrowheads="1"/>
            </p:cNvSpPr>
            <p:nvPr/>
          </p:nvSpPr>
          <p:spPr bwMode="auto">
            <a:xfrm>
              <a:off x="4833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0" name="Group 80"/>
            <p:cNvGrpSpPr>
              <a:grpSpLocks/>
            </p:cNvGrpSpPr>
            <p:nvPr/>
          </p:nvGrpSpPr>
          <p:grpSpPr bwMode="auto">
            <a:xfrm>
              <a:off x="5194" y="870"/>
              <a:ext cx="156" cy="64"/>
              <a:chOff x="5194" y="870"/>
              <a:chExt cx="156" cy="64"/>
            </a:xfrm>
          </p:grpSpPr>
          <p:sp>
            <p:nvSpPr>
              <p:cNvPr id="38085" name="Line 81"/>
              <p:cNvSpPr>
                <a:spLocks noChangeShapeType="1"/>
              </p:cNvSpPr>
              <p:nvPr/>
            </p:nvSpPr>
            <p:spPr bwMode="auto">
              <a:xfrm>
                <a:off x="519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86" name="Freeform 82"/>
              <p:cNvSpPr>
                <a:spLocks/>
              </p:cNvSpPr>
              <p:nvPr/>
            </p:nvSpPr>
            <p:spPr bwMode="auto">
              <a:xfrm>
                <a:off x="5289" y="870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" name="Group 83"/>
            <p:cNvGrpSpPr>
              <a:grpSpLocks/>
            </p:cNvGrpSpPr>
            <p:nvPr/>
          </p:nvGrpSpPr>
          <p:grpSpPr bwMode="auto">
            <a:xfrm>
              <a:off x="4937" y="870"/>
              <a:ext cx="156" cy="64"/>
              <a:chOff x="4937" y="870"/>
              <a:chExt cx="156" cy="64"/>
            </a:xfrm>
          </p:grpSpPr>
          <p:sp>
            <p:nvSpPr>
              <p:cNvPr id="38083" name="Line 84"/>
              <p:cNvSpPr>
                <a:spLocks noChangeShapeType="1"/>
              </p:cNvSpPr>
              <p:nvPr/>
            </p:nvSpPr>
            <p:spPr bwMode="auto">
              <a:xfrm>
                <a:off x="493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84" name="Freeform 85"/>
              <p:cNvSpPr>
                <a:spLocks/>
              </p:cNvSpPr>
              <p:nvPr/>
            </p:nvSpPr>
            <p:spPr bwMode="auto">
              <a:xfrm>
                <a:off x="5029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82" name="Oval 86"/>
            <p:cNvSpPr>
              <a:spLocks noChangeArrowheads="1"/>
            </p:cNvSpPr>
            <p:nvPr/>
          </p:nvSpPr>
          <p:spPr bwMode="auto">
            <a:xfrm>
              <a:off x="5091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22" name="Group 87"/>
          <p:cNvGrpSpPr>
            <a:grpSpLocks noChangeAspect="1"/>
          </p:cNvGrpSpPr>
          <p:nvPr/>
        </p:nvGrpSpPr>
        <p:grpSpPr bwMode="auto">
          <a:xfrm>
            <a:off x="5326063" y="3729038"/>
            <a:ext cx="3835400" cy="339725"/>
            <a:chOff x="3107" y="795"/>
            <a:chExt cx="2416" cy="214"/>
          </a:xfrm>
        </p:grpSpPr>
        <p:sp>
          <p:nvSpPr>
            <p:cNvPr id="38021" name="AutoShape 88"/>
            <p:cNvSpPr>
              <a:spLocks noChangeAspect="1" noChangeArrowheads="1" noTextEdit="1"/>
            </p:cNvSpPr>
            <p:nvPr/>
          </p:nvSpPr>
          <p:spPr bwMode="auto">
            <a:xfrm>
              <a:off x="3107" y="799"/>
              <a:ext cx="241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022" name="Rectangle 89"/>
            <p:cNvSpPr>
              <a:spLocks noChangeArrowheads="1"/>
            </p:cNvSpPr>
            <p:nvPr/>
          </p:nvSpPr>
          <p:spPr bwMode="auto">
            <a:xfrm>
              <a:off x="3124" y="79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023" name="Oval 90"/>
            <p:cNvSpPr>
              <a:spLocks noChangeArrowheads="1"/>
            </p:cNvSpPr>
            <p:nvPr/>
          </p:nvSpPr>
          <p:spPr bwMode="auto">
            <a:xfrm>
              <a:off x="3286" y="849"/>
              <a:ext cx="103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3" name="Group 91"/>
            <p:cNvGrpSpPr>
              <a:grpSpLocks/>
            </p:cNvGrpSpPr>
            <p:nvPr/>
          </p:nvGrpSpPr>
          <p:grpSpPr bwMode="auto">
            <a:xfrm>
              <a:off x="3113" y="870"/>
              <a:ext cx="175" cy="64"/>
              <a:chOff x="3113" y="870"/>
              <a:chExt cx="175" cy="64"/>
            </a:xfrm>
          </p:grpSpPr>
          <p:sp>
            <p:nvSpPr>
              <p:cNvPr id="38059" name="Line 92"/>
              <p:cNvSpPr>
                <a:spLocks noChangeShapeType="1"/>
              </p:cNvSpPr>
              <p:nvPr/>
            </p:nvSpPr>
            <p:spPr bwMode="auto">
              <a:xfrm>
                <a:off x="3113" y="901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60" name="Freeform 93"/>
              <p:cNvSpPr>
                <a:spLocks/>
              </p:cNvSpPr>
              <p:nvPr/>
            </p:nvSpPr>
            <p:spPr bwMode="auto">
              <a:xfrm>
                <a:off x="3224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3387" y="870"/>
              <a:ext cx="158" cy="64"/>
              <a:chOff x="3387" y="870"/>
              <a:chExt cx="158" cy="64"/>
            </a:xfrm>
          </p:grpSpPr>
          <p:sp>
            <p:nvSpPr>
              <p:cNvPr id="38057" name="Line 95"/>
              <p:cNvSpPr>
                <a:spLocks noChangeShapeType="1"/>
              </p:cNvSpPr>
              <p:nvPr/>
            </p:nvSpPr>
            <p:spPr bwMode="auto">
              <a:xfrm>
                <a:off x="3387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58" name="Freeform 96"/>
              <p:cNvSpPr>
                <a:spLocks/>
              </p:cNvSpPr>
              <p:nvPr/>
            </p:nvSpPr>
            <p:spPr bwMode="auto">
              <a:xfrm>
                <a:off x="3481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26" name="Rectangle 97"/>
            <p:cNvSpPr>
              <a:spLocks noChangeArrowheads="1"/>
            </p:cNvSpPr>
            <p:nvPr/>
          </p:nvSpPr>
          <p:spPr bwMode="auto">
            <a:xfrm>
              <a:off x="5279" y="799"/>
              <a:ext cx="2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8027" name="Rectangle 98"/>
            <p:cNvSpPr>
              <a:spLocks noChangeArrowheads="1"/>
            </p:cNvSpPr>
            <p:nvPr/>
          </p:nvSpPr>
          <p:spPr bwMode="auto">
            <a:xfrm>
              <a:off x="5360" y="83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028" name="Rectangle 99"/>
            <p:cNvSpPr>
              <a:spLocks noChangeArrowheads="1"/>
            </p:cNvSpPr>
            <p:nvPr/>
          </p:nvSpPr>
          <p:spPr bwMode="auto">
            <a:xfrm>
              <a:off x="5445" y="830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8029" name="Oval 100"/>
            <p:cNvSpPr>
              <a:spLocks noChangeArrowheads="1"/>
            </p:cNvSpPr>
            <p:nvPr/>
          </p:nvSpPr>
          <p:spPr bwMode="auto">
            <a:xfrm>
              <a:off x="3543" y="849"/>
              <a:ext cx="106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5" name="Group 101"/>
            <p:cNvGrpSpPr>
              <a:grpSpLocks/>
            </p:cNvGrpSpPr>
            <p:nvPr/>
          </p:nvGrpSpPr>
          <p:grpSpPr bwMode="auto">
            <a:xfrm>
              <a:off x="3647" y="870"/>
              <a:ext cx="155" cy="64"/>
              <a:chOff x="3647" y="870"/>
              <a:chExt cx="155" cy="64"/>
            </a:xfrm>
          </p:grpSpPr>
          <p:sp>
            <p:nvSpPr>
              <p:cNvPr id="38055" name="Line 102"/>
              <p:cNvSpPr>
                <a:spLocks noChangeShapeType="1"/>
              </p:cNvSpPr>
              <p:nvPr/>
            </p:nvSpPr>
            <p:spPr bwMode="auto">
              <a:xfrm>
                <a:off x="364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56" name="Freeform 103"/>
              <p:cNvSpPr>
                <a:spLocks/>
              </p:cNvSpPr>
              <p:nvPr/>
            </p:nvSpPr>
            <p:spPr bwMode="auto">
              <a:xfrm>
                <a:off x="3739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31" name="Oval 104"/>
            <p:cNvSpPr>
              <a:spLocks noChangeArrowheads="1"/>
            </p:cNvSpPr>
            <p:nvPr/>
          </p:nvSpPr>
          <p:spPr bwMode="auto">
            <a:xfrm>
              <a:off x="3800" y="849"/>
              <a:ext cx="106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6" name="Group 105"/>
            <p:cNvGrpSpPr>
              <a:grpSpLocks/>
            </p:cNvGrpSpPr>
            <p:nvPr/>
          </p:nvGrpSpPr>
          <p:grpSpPr bwMode="auto">
            <a:xfrm>
              <a:off x="3904" y="870"/>
              <a:ext cx="156" cy="64"/>
              <a:chOff x="3904" y="870"/>
              <a:chExt cx="156" cy="64"/>
            </a:xfrm>
          </p:grpSpPr>
          <p:sp>
            <p:nvSpPr>
              <p:cNvPr id="38053" name="Line 106"/>
              <p:cNvSpPr>
                <a:spLocks noChangeShapeType="1"/>
              </p:cNvSpPr>
              <p:nvPr/>
            </p:nvSpPr>
            <p:spPr bwMode="auto">
              <a:xfrm>
                <a:off x="390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54" name="Freeform 107"/>
              <p:cNvSpPr>
                <a:spLocks/>
              </p:cNvSpPr>
              <p:nvPr/>
            </p:nvSpPr>
            <p:spPr bwMode="auto">
              <a:xfrm>
                <a:off x="3998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33" name="Oval 108"/>
            <p:cNvSpPr>
              <a:spLocks noChangeArrowheads="1"/>
            </p:cNvSpPr>
            <p:nvPr/>
          </p:nvSpPr>
          <p:spPr bwMode="auto">
            <a:xfrm>
              <a:off x="4060" y="849"/>
              <a:ext cx="105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7" name="Group 109"/>
            <p:cNvGrpSpPr>
              <a:grpSpLocks/>
            </p:cNvGrpSpPr>
            <p:nvPr/>
          </p:nvGrpSpPr>
          <p:grpSpPr bwMode="auto">
            <a:xfrm>
              <a:off x="4163" y="870"/>
              <a:ext cx="154" cy="64"/>
              <a:chOff x="4163" y="870"/>
              <a:chExt cx="154" cy="64"/>
            </a:xfrm>
          </p:grpSpPr>
          <p:sp>
            <p:nvSpPr>
              <p:cNvPr id="38051" name="Line 110"/>
              <p:cNvSpPr>
                <a:spLocks noChangeShapeType="1"/>
              </p:cNvSpPr>
              <p:nvPr/>
            </p:nvSpPr>
            <p:spPr bwMode="auto">
              <a:xfrm>
                <a:off x="4163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52" name="Freeform 111"/>
              <p:cNvSpPr>
                <a:spLocks/>
              </p:cNvSpPr>
              <p:nvPr/>
            </p:nvSpPr>
            <p:spPr bwMode="auto">
              <a:xfrm>
                <a:off x="4255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35" name="Oval 112"/>
            <p:cNvSpPr>
              <a:spLocks noChangeArrowheads="1"/>
            </p:cNvSpPr>
            <p:nvPr/>
          </p:nvSpPr>
          <p:spPr bwMode="auto">
            <a:xfrm>
              <a:off x="4317" y="849"/>
              <a:ext cx="105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4421" y="870"/>
              <a:ext cx="157" cy="64"/>
              <a:chOff x="4421" y="870"/>
              <a:chExt cx="157" cy="64"/>
            </a:xfrm>
          </p:grpSpPr>
          <p:sp>
            <p:nvSpPr>
              <p:cNvPr id="38049" name="Line 114"/>
              <p:cNvSpPr>
                <a:spLocks noChangeShapeType="1"/>
              </p:cNvSpPr>
              <p:nvPr/>
            </p:nvSpPr>
            <p:spPr bwMode="auto">
              <a:xfrm>
                <a:off x="4421" y="90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50" name="Freeform 115"/>
              <p:cNvSpPr>
                <a:spLocks/>
              </p:cNvSpPr>
              <p:nvPr/>
            </p:nvSpPr>
            <p:spPr bwMode="auto">
              <a:xfrm>
                <a:off x="4515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37" name="Oval 116"/>
            <p:cNvSpPr>
              <a:spLocks noChangeArrowheads="1"/>
            </p:cNvSpPr>
            <p:nvPr/>
          </p:nvSpPr>
          <p:spPr bwMode="auto">
            <a:xfrm>
              <a:off x="4576" y="849"/>
              <a:ext cx="104" cy="1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29" name="Group 117"/>
            <p:cNvGrpSpPr>
              <a:grpSpLocks/>
            </p:cNvGrpSpPr>
            <p:nvPr/>
          </p:nvGrpSpPr>
          <p:grpSpPr bwMode="auto">
            <a:xfrm>
              <a:off x="4678" y="870"/>
              <a:ext cx="157" cy="64"/>
              <a:chOff x="4678" y="870"/>
              <a:chExt cx="157" cy="64"/>
            </a:xfrm>
          </p:grpSpPr>
          <p:sp>
            <p:nvSpPr>
              <p:cNvPr id="38047" name="Line 118"/>
              <p:cNvSpPr>
                <a:spLocks noChangeShapeType="1"/>
              </p:cNvSpPr>
              <p:nvPr/>
            </p:nvSpPr>
            <p:spPr bwMode="auto">
              <a:xfrm>
                <a:off x="4678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48" name="Freeform 119"/>
              <p:cNvSpPr>
                <a:spLocks/>
              </p:cNvSpPr>
              <p:nvPr/>
            </p:nvSpPr>
            <p:spPr bwMode="auto">
              <a:xfrm>
                <a:off x="4772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39" name="Oval 120"/>
            <p:cNvSpPr>
              <a:spLocks noChangeArrowheads="1"/>
            </p:cNvSpPr>
            <p:nvPr/>
          </p:nvSpPr>
          <p:spPr bwMode="auto">
            <a:xfrm>
              <a:off x="4833" y="849"/>
              <a:ext cx="106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0" name="Group 121"/>
            <p:cNvGrpSpPr>
              <a:grpSpLocks/>
            </p:cNvGrpSpPr>
            <p:nvPr/>
          </p:nvGrpSpPr>
          <p:grpSpPr bwMode="auto">
            <a:xfrm>
              <a:off x="5194" y="870"/>
              <a:ext cx="156" cy="64"/>
              <a:chOff x="5194" y="870"/>
              <a:chExt cx="156" cy="64"/>
            </a:xfrm>
          </p:grpSpPr>
          <p:sp>
            <p:nvSpPr>
              <p:cNvPr id="38045" name="Line 122"/>
              <p:cNvSpPr>
                <a:spLocks noChangeShapeType="1"/>
              </p:cNvSpPr>
              <p:nvPr/>
            </p:nvSpPr>
            <p:spPr bwMode="auto">
              <a:xfrm>
                <a:off x="519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46" name="Freeform 123"/>
              <p:cNvSpPr>
                <a:spLocks/>
              </p:cNvSpPr>
              <p:nvPr/>
            </p:nvSpPr>
            <p:spPr bwMode="auto">
              <a:xfrm>
                <a:off x="5289" y="870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1" name="Group 124"/>
            <p:cNvGrpSpPr>
              <a:grpSpLocks/>
            </p:cNvGrpSpPr>
            <p:nvPr/>
          </p:nvGrpSpPr>
          <p:grpSpPr bwMode="auto">
            <a:xfrm>
              <a:off x="4937" y="870"/>
              <a:ext cx="156" cy="64"/>
              <a:chOff x="4937" y="870"/>
              <a:chExt cx="156" cy="64"/>
            </a:xfrm>
          </p:grpSpPr>
          <p:sp>
            <p:nvSpPr>
              <p:cNvPr id="38043" name="Line 125"/>
              <p:cNvSpPr>
                <a:spLocks noChangeShapeType="1"/>
              </p:cNvSpPr>
              <p:nvPr/>
            </p:nvSpPr>
            <p:spPr bwMode="auto">
              <a:xfrm>
                <a:off x="493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44" name="Freeform 126"/>
              <p:cNvSpPr>
                <a:spLocks/>
              </p:cNvSpPr>
              <p:nvPr/>
            </p:nvSpPr>
            <p:spPr bwMode="auto">
              <a:xfrm>
                <a:off x="5029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42" name="Oval 127"/>
            <p:cNvSpPr>
              <a:spLocks noChangeArrowheads="1"/>
            </p:cNvSpPr>
            <p:nvPr/>
          </p:nvSpPr>
          <p:spPr bwMode="auto">
            <a:xfrm>
              <a:off x="5091" y="849"/>
              <a:ext cx="105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37888" name="Group 5"/>
          <p:cNvGrpSpPr>
            <a:grpSpLocks noChangeAspect="1"/>
          </p:cNvGrpSpPr>
          <p:nvPr/>
        </p:nvGrpSpPr>
        <p:grpSpPr bwMode="auto">
          <a:xfrm>
            <a:off x="5197475" y="4908550"/>
            <a:ext cx="3835400" cy="339725"/>
            <a:chOff x="3107" y="795"/>
            <a:chExt cx="2416" cy="214"/>
          </a:xfrm>
        </p:grpSpPr>
        <p:sp>
          <p:nvSpPr>
            <p:cNvPr id="3798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07" y="799"/>
              <a:ext cx="241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82" name="Rectangle 7"/>
            <p:cNvSpPr>
              <a:spLocks noChangeArrowheads="1"/>
            </p:cNvSpPr>
            <p:nvPr/>
          </p:nvSpPr>
          <p:spPr bwMode="auto">
            <a:xfrm>
              <a:off x="3124" y="79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83" name="Oval 8"/>
            <p:cNvSpPr>
              <a:spLocks noChangeArrowheads="1"/>
            </p:cNvSpPr>
            <p:nvPr/>
          </p:nvSpPr>
          <p:spPr bwMode="auto">
            <a:xfrm>
              <a:off x="3286" y="849"/>
              <a:ext cx="103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89" name="Group 9"/>
            <p:cNvGrpSpPr>
              <a:grpSpLocks/>
            </p:cNvGrpSpPr>
            <p:nvPr/>
          </p:nvGrpSpPr>
          <p:grpSpPr bwMode="auto">
            <a:xfrm>
              <a:off x="3113" y="870"/>
              <a:ext cx="175" cy="64"/>
              <a:chOff x="3113" y="870"/>
              <a:chExt cx="175" cy="64"/>
            </a:xfrm>
          </p:grpSpPr>
          <p:sp>
            <p:nvSpPr>
              <p:cNvPr id="38019" name="Line 10"/>
              <p:cNvSpPr>
                <a:spLocks noChangeShapeType="1"/>
              </p:cNvSpPr>
              <p:nvPr/>
            </p:nvSpPr>
            <p:spPr bwMode="auto">
              <a:xfrm>
                <a:off x="3113" y="901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20" name="Freeform 11"/>
              <p:cNvSpPr>
                <a:spLocks/>
              </p:cNvSpPr>
              <p:nvPr/>
            </p:nvSpPr>
            <p:spPr bwMode="auto">
              <a:xfrm>
                <a:off x="3224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7893" name="Group 12"/>
            <p:cNvGrpSpPr>
              <a:grpSpLocks/>
            </p:cNvGrpSpPr>
            <p:nvPr/>
          </p:nvGrpSpPr>
          <p:grpSpPr bwMode="auto">
            <a:xfrm>
              <a:off x="3387" y="870"/>
              <a:ext cx="158" cy="64"/>
              <a:chOff x="3387" y="870"/>
              <a:chExt cx="158" cy="64"/>
            </a:xfrm>
          </p:grpSpPr>
          <p:sp>
            <p:nvSpPr>
              <p:cNvPr id="38017" name="Line 13"/>
              <p:cNvSpPr>
                <a:spLocks noChangeShapeType="1"/>
              </p:cNvSpPr>
              <p:nvPr/>
            </p:nvSpPr>
            <p:spPr bwMode="auto">
              <a:xfrm>
                <a:off x="3387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18" name="Freeform 14"/>
              <p:cNvSpPr>
                <a:spLocks/>
              </p:cNvSpPr>
              <p:nvPr/>
            </p:nvSpPr>
            <p:spPr bwMode="auto">
              <a:xfrm>
                <a:off x="3481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86" name="Rectangle 15"/>
            <p:cNvSpPr>
              <a:spLocks noChangeArrowheads="1"/>
            </p:cNvSpPr>
            <p:nvPr/>
          </p:nvSpPr>
          <p:spPr bwMode="auto">
            <a:xfrm>
              <a:off x="5279" y="799"/>
              <a:ext cx="2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7987" name="Rectangle 16"/>
            <p:cNvSpPr>
              <a:spLocks noChangeArrowheads="1"/>
            </p:cNvSpPr>
            <p:nvPr/>
          </p:nvSpPr>
          <p:spPr bwMode="auto">
            <a:xfrm>
              <a:off x="5360" y="83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88" name="Rectangle 17"/>
            <p:cNvSpPr>
              <a:spLocks noChangeArrowheads="1"/>
            </p:cNvSpPr>
            <p:nvPr/>
          </p:nvSpPr>
          <p:spPr bwMode="auto">
            <a:xfrm>
              <a:off x="5445" y="830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89" name="Oval 18"/>
            <p:cNvSpPr>
              <a:spLocks noChangeArrowheads="1"/>
            </p:cNvSpPr>
            <p:nvPr/>
          </p:nvSpPr>
          <p:spPr bwMode="auto">
            <a:xfrm>
              <a:off x="3543" y="849"/>
              <a:ext cx="106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94" name="Group 19"/>
            <p:cNvGrpSpPr>
              <a:grpSpLocks/>
            </p:cNvGrpSpPr>
            <p:nvPr/>
          </p:nvGrpSpPr>
          <p:grpSpPr bwMode="auto">
            <a:xfrm>
              <a:off x="3647" y="870"/>
              <a:ext cx="155" cy="64"/>
              <a:chOff x="3647" y="870"/>
              <a:chExt cx="155" cy="64"/>
            </a:xfrm>
          </p:grpSpPr>
          <p:sp>
            <p:nvSpPr>
              <p:cNvPr id="38015" name="Line 20"/>
              <p:cNvSpPr>
                <a:spLocks noChangeShapeType="1"/>
              </p:cNvSpPr>
              <p:nvPr/>
            </p:nvSpPr>
            <p:spPr bwMode="auto">
              <a:xfrm>
                <a:off x="364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16" name="Freeform 21"/>
              <p:cNvSpPr>
                <a:spLocks/>
              </p:cNvSpPr>
              <p:nvPr/>
            </p:nvSpPr>
            <p:spPr bwMode="auto">
              <a:xfrm>
                <a:off x="3739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91" name="Oval 22"/>
            <p:cNvSpPr>
              <a:spLocks noChangeArrowheads="1"/>
            </p:cNvSpPr>
            <p:nvPr/>
          </p:nvSpPr>
          <p:spPr bwMode="auto">
            <a:xfrm>
              <a:off x="3800" y="849"/>
              <a:ext cx="106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95" name="Group 23"/>
            <p:cNvGrpSpPr>
              <a:grpSpLocks/>
            </p:cNvGrpSpPr>
            <p:nvPr/>
          </p:nvGrpSpPr>
          <p:grpSpPr bwMode="auto">
            <a:xfrm>
              <a:off x="3904" y="870"/>
              <a:ext cx="156" cy="64"/>
              <a:chOff x="3904" y="870"/>
              <a:chExt cx="156" cy="64"/>
            </a:xfrm>
          </p:grpSpPr>
          <p:sp>
            <p:nvSpPr>
              <p:cNvPr id="38013" name="Line 24"/>
              <p:cNvSpPr>
                <a:spLocks noChangeShapeType="1"/>
              </p:cNvSpPr>
              <p:nvPr/>
            </p:nvSpPr>
            <p:spPr bwMode="auto">
              <a:xfrm>
                <a:off x="390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14" name="Freeform 25"/>
              <p:cNvSpPr>
                <a:spLocks/>
              </p:cNvSpPr>
              <p:nvPr/>
            </p:nvSpPr>
            <p:spPr bwMode="auto">
              <a:xfrm>
                <a:off x="3998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93" name="Oval 26"/>
            <p:cNvSpPr>
              <a:spLocks noChangeArrowheads="1"/>
            </p:cNvSpPr>
            <p:nvPr/>
          </p:nvSpPr>
          <p:spPr bwMode="auto">
            <a:xfrm>
              <a:off x="4060" y="849"/>
              <a:ext cx="105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96" name="Group 27"/>
            <p:cNvGrpSpPr>
              <a:grpSpLocks/>
            </p:cNvGrpSpPr>
            <p:nvPr/>
          </p:nvGrpSpPr>
          <p:grpSpPr bwMode="auto">
            <a:xfrm>
              <a:off x="4163" y="870"/>
              <a:ext cx="154" cy="64"/>
              <a:chOff x="4163" y="870"/>
              <a:chExt cx="154" cy="64"/>
            </a:xfrm>
          </p:grpSpPr>
          <p:sp>
            <p:nvSpPr>
              <p:cNvPr id="38011" name="Line 28"/>
              <p:cNvSpPr>
                <a:spLocks noChangeShapeType="1"/>
              </p:cNvSpPr>
              <p:nvPr/>
            </p:nvSpPr>
            <p:spPr bwMode="auto">
              <a:xfrm>
                <a:off x="4163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12" name="Freeform 29"/>
              <p:cNvSpPr>
                <a:spLocks/>
              </p:cNvSpPr>
              <p:nvPr/>
            </p:nvSpPr>
            <p:spPr bwMode="auto">
              <a:xfrm>
                <a:off x="4255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95" name="Oval 30"/>
            <p:cNvSpPr>
              <a:spLocks noChangeArrowheads="1"/>
            </p:cNvSpPr>
            <p:nvPr/>
          </p:nvSpPr>
          <p:spPr bwMode="auto">
            <a:xfrm>
              <a:off x="4317" y="849"/>
              <a:ext cx="105" cy="1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97" name="Group 31"/>
            <p:cNvGrpSpPr>
              <a:grpSpLocks/>
            </p:cNvGrpSpPr>
            <p:nvPr/>
          </p:nvGrpSpPr>
          <p:grpSpPr bwMode="auto">
            <a:xfrm>
              <a:off x="4421" y="870"/>
              <a:ext cx="157" cy="64"/>
              <a:chOff x="4421" y="870"/>
              <a:chExt cx="157" cy="64"/>
            </a:xfrm>
          </p:grpSpPr>
          <p:sp>
            <p:nvSpPr>
              <p:cNvPr id="38009" name="Line 32"/>
              <p:cNvSpPr>
                <a:spLocks noChangeShapeType="1"/>
              </p:cNvSpPr>
              <p:nvPr/>
            </p:nvSpPr>
            <p:spPr bwMode="auto">
              <a:xfrm>
                <a:off x="4421" y="90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10" name="Freeform 33"/>
              <p:cNvSpPr>
                <a:spLocks/>
              </p:cNvSpPr>
              <p:nvPr/>
            </p:nvSpPr>
            <p:spPr bwMode="auto">
              <a:xfrm>
                <a:off x="4515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97" name="Oval 34"/>
            <p:cNvSpPr>
              <a:spLocks noChangeArrowheads="1"/>
            </p:cNvSpPr>
            <p:nvPr/>
          </p:nvSpPr>
          <p:spPr bwMode="auto">
            <a:xfrm>
              <a:off x="4576" y="849"/>
              <a:ext cx="104" cy="1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98" name="Group 35"/>
            <p:cNvGrpSpPr>
              <a:grpSpLocks/>
            </p:cNvGrpSpPr>
            <p:nvPr/>
          </p:nvGrpSpPr>
          <p:grpSpPr bwMode="auto">
            <a:xfrm>
              <a:off x="4678" y="870"/>
              <a:ext cx="157" cy="64"/>
              <a:chOff x="4678" y="870"/>
              <a:chExt cx="157" cy="64"/>
            </a:xfrm>
          </p:grpSpPr>
          <p:sp>
            <p:nvSpPr>
              <p:cNvPr id="38007" name="Line 36"/>
              <p:cNvSpPr>
                <a:spLocks noChangeShapeType="1"/>
              </p:cNvSpPr>
              <p:nvPr/>
            </p:nvSpPr>
            <p:spPr bwMode="auto">
              <a:xfrm>
                <a:off x="4678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08" name="Freeform 37"/>
              <p:cNvSpPr>
                <a:spLocks/>
              </p:cNvSpPr>
              <p:nvPr/>
            </p:nvSpPr>
            <p:spPr bwMode="auto">
              <a:xfrm>
                <a:off x="4772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99" name="Oval 38"/>
            <p:cNvSpPr>
              <a:spLocks noChangeArrowheads="1"/>
            </p:cNvSpPr>
            <p:nvPr/>
          </p:nvSpPr>
          <p:spPr bwMode="auto">
            <a:xfrm>
              <a:off x="4833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899" name="Group 39"/>
            <p:cNvGrpSpPr>
              <a:grpSpLocks/>
            </p:cNvGrpSpPr>
            <p:nvPr/>
          </p:nvGrpSpPr>
          <p:grpSpPr bwMode="auto">
            <a:xfrm>
              <a:off x="5194" y="870"/>
              <a:ext cx="156" cy="64"/>
              <a:chOff x="5194" y="870"/>
              <a:chExt cx="156" cy="64"/>
            </a:xfrm>
          </p:grpSpPr>
          <p:sp>
            <p:nvSpPr>
              <p:cNvPr id="38005" name="Line 40"/>
              <p:cNvSpPr>
                <a:spLocks noChangeShapeType="1"/>
              </p:cNvSpPr>
              <p:nvPr/>
            </p:nvSpPr>
            <p:spPr bwMode="auto">
              <a:xfrm>
                <a:off x="519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06" name="Freeform 41"/>
              <p:cNvSpPr>
                <a:spLocks/>
              </p:cNvSpPr>
              <p:nvPr/>
            </p:nvSpPr>
            <p:spPr bwMode="auto">
              <a:xfrm>
                <a:off x="5289" y="870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7900" name="Group 42"/>
            <p:cNvGrpSpPr>
              <a:grpSpLocks/>
            </p:cNvGrpSpPr>
            <p:nvPr/>
          </p:nvGrpSpPr>
          <p:grpSpPr bwMode="auto">
            <a:xfrm>
              <a:off x="4937" y="870"/>
              <a:ext cx="156" cy="64"/>
              <a:chOff x="4937" y="870"/>
              <a:chExt cx="156" cy="64"/>
            </a:xfrm>
          </p:grpSpPr>
          <p:sp>
            <p:nvSpPr>
              <p:cNvPr id="38003" name="Line 43"/>
              <p:cNvSpPr>
                <a:spLocks noChangeShapeType="1"/>
              </p:cNvSpPr>
              <p:nvPr/>
            </p:nvSpPr>
            <p:spPr bwMode="auto">
              <a:xfrm>
                <a:off x="493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04" name="Freeform 44"/>
              <p:cNvSpPr>
                <a:spLocks/>
              </p:cNvSpPr>
              <p:nvPr/>
            </p:nvSpPr>
            <p:spPr bwMode="auto">
              <a:xfrm>
                <a:off x="5029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8002" name="Oval 45"/>
            <p:cNvSpPr>
              <a:spLocks noChangeArrowheads="1"/>
            </p:cNvSpPr>
            <p:nvPr/>
          </p:nvSpPr>
          <p:spPr bwMode="auto">
            <a:xfrm>
              <a:off x="5091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37904" name="Group 46"/>
          <p:cNvGrpSpPr>
            <a:grpSpLocks noChangeAspect="1"/>
          </p:cNvGrpSpPr>
          <p:nvPr/>
        </p:nvGrpSpPr>
        <p:grpSpPr bwMode="auto">
          <a:xfrm>
            <a:off x="5133975" y="5557838"/>
            <a:ext cx="3835400" cy="339725"/>
            <a:chOff x="3107" y="795"/>
            <a:chExt cx="2416" cy="214"/>
          </a:xfrm>
        </p:grpSpPr>
        <p:sp>
          <p:nvSpPr>
            <p:cNvPr id="37941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107" y="799"/>
              <a:ext cx="241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42" name="Rectangle 48"/>
            <p:cNvSpPr>
              <a:spLocks noChangeArrowheads="1"/>
            </p:cNvSpPr>
            <p:nvPr/>
          </p:nvSpPr>
          <p:spPr bwMode="auto">
            <a:xfrm>
              <a:off x="3124" y="79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43" name="Oval 49"/>
            <p:cNvSpPr>
              <a:spLocks noChangeArrowheads="1"/>
            </p:cNvSpPr>
            <p:nvPr/>
          </p:nvSpPr>
          <p:spPr bwMode="auto">
            <a:xfrm>
              <a:off x="3286" y="849"/>
              <a:ext cx="103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905" name="Group 50"/>
            <p:cNvGrpSpPr>
              <a:grpSpLocks/>
            </p:cNvGrpSpPr>
            <p:nvPr/>
          </p:nvGrpSpPr>
          <p:grpSpPr bwMode="auto">
            <a:xfrm>
              <a:off x="3113" y="870"/>
              <a:ext cx="175" cy="64"/>
              <a:chOff x="3113" y="870"/>
              <a:chExt cx="175" cy="64"/>
            </a:xfrm>
          </p:grpSpPr>
          <p:sp>
            <p:nvSpPr>
              <p:cNvPr id="37979" name="Line 51"/>
              <p:cNvSpPr>
                <a:spLocks noChangeShapeType="1"/>
              </p:cNvSpPr>
              <p:nvPr/>
            </p:nvSpPr>
            <p:spPr bwMode="auto">
              <a:xfrm>
                <a:off x="3113" y="901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80" name="Freeform 52"/>
              <p:cNvSpPr>
                <a:spLocks/>
              </p:cNvSpPr>
              <p:nvPr/>
            </p:nvSpPr>
            <p:spPr bwMode="auto">
              <a:xfrm>
                <a:off x="3224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7910" name="Group 53"/>
            <p:cNvGrpSpPr>
              <a:grpSpLocks/>
            </p:cNvGrpSpPr>
            <p:nvPr/>
          </p:nvGrpSpPr>
          <p:grpSpPr bwMode="auto">
            <a:xfrm>
              <a:off x="3387" y="870"/>
              <a:ext cx="158" cy="64"/>
              <a:chOff x="3387" y="870"/>
              <a:chExt cx="158" cy="64"/>
            </a:xfrm>
          </p:grpSpPr>
          <p:sp>
            <p:nvSpPr>
              <p:cNvPr id="37977" name="Line 54"/>
              <p:cNvSpPr>
                <a:spLocks noChangeShapeType="1"/>
              </p:cNvSpPr>
              <p:nvPr/>
            </p:nvSpPr>
            <p:spPr bwMode="auto">
              <a:xfrm>
                <a:off x="3387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78" name="Freeform 55"/>
              <p:cNvSpPr>
                <a:spLocks/>
              </p:cNvSpPr>
              <p:nvPr/>
            </p:nvSpPr>
            <p:spPr bwMode="auto">
              <a:xfrm>
                <a:off x="3481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46" name="Rectangle 56"/>
            <p:cNvSpPr>
              <a:spLocks noChangeArrowheads="1"/>
            </p:cNvSpPr>
            <p:nvPr/>
          </p:nvSpPr>
          <p:spPr bwMode="auto">
            <a:xfrm>
              <a:off x="5279" y="799"/>
              <a:ext cx="2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7947" name="Rectangle 57"/>
            <p:cNvSpPr>
              <a:spLocks noChangeArrowheads="1"/>
            </p:cNvSpPr>
            <p:nvPr/>
          </p:nvSpPr>
          <p:spPr bwMode="auto">
            <a:xfrm>
              <a:off x="5360" y="83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48" name="Rectangle 58"/>
            <p:cNvSpPr>
              <a:spLocks noChangeArrowheads="1"/>
            </p:cNvSpPr>
            <p:nvPr/>
          </p:nvSpPr>
          <p:spPr bwMode="auto">
            <a:xfrm>
              <a:off x="5445" y="830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49" name="Oval 59"/>
            <p:cNvSpPr>
              <a:spLocks noChangeArrowheads="1"/>
            </p:cNvSpPr>
            <p:nvPr/>
          </p:nvSpPr>
          <p:spPr bwMode="auto">
            <a:xfrm>
              <a:off x="3543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912" name="Group 60"/>
            <p:cNvGrpSpPr>
              <a:grpSpLocks/>
            </p:cNvGrpSpPr>
            <p:nvPr/>
          </p:nvGrpSpPr>
          <p:grpSpPr bwMode="auto">
            <a:xfrm>
              <a:off x="3647" y="870"/>
              <a:ext cx="155" cy="64"/>
              <a:chOff x="3647" y="870"/>
              <a:chExt cx="155" cy="64"/>
            </a:xfrm>
          </p:grpSpPr>
          <p:sp>
            <p:nvSpPr>
              <p:cNvPr id="37975" name="Line 61"/>
              <p:cNvSpPr>
                <a:spLocks noChangeShapeType="1"/>
              </p:cNvSpPr>
              <p:nvPr/>
            </p:nvSpPr>
            <p:spPr bwMode="auto">
              <a:xfrm>
                <a:off x="364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76" name="Freeform 62"/>
              <p:cNvSpPr>
                <a:spLocks/>
              </p:cNvSpPr>
              <p:nvPr/>
            </p:nvSpPr>
            <p:spPr bwMode="auto">
              <a:xfrm>
                <a:off x="3739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51" name="Oval 63"/>
            <p:cNvSpPr>
              <a:spLocks noChangeArrowheads="1"/>
            </p:cNvSpPr>
            <p:nvPr/>
          </p:nvSpPr>
          <p:spPr bwMode="auto">
            <a:xfrm>
              <a:off x="3800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914" name="Group 64"/>
            <p:cNvGrpSpPr>
              <a:grpSpLocks/>
            </p:cNvGrpSpPr>
            <p:nvPr/>
          </p:nvGrpSpPr>
          <p:grpSpPr bwMode="auto">
            <a:xfrm>
              <a:off x="3904" y="870"/>
              <a:ext cx="156" cy="64"/>
              <a:chOff x="3904" y="870"/>
              <a:chExt cx="156" cy="64"/>
            </a:xfrm>
          </p:grpSpPr>
          <p:sp>
            <p:nvSpPr>
              <p:cNvPr id="37973" name="Line 65"/>
              <p:cNvSpPr>
                <a:spLocks noChangeShapeType="1"/>
              </p:cNvSpPr>
              <p:nvPr/>
            </p:nvSpPr>
            <p:spPr bwMode="auto">
              <a:xfrm>
                <a:off x="390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74" name="Freeform 66"/>
              <p:cNvSpPr>
                <a:spLocks/>
              </p:cNvSpPr>
              <p:nvPr/>
            </p:nvSpPr>
            <p:spPr bwMode="auto">
              <a:xfrm>
                <a:off x="3998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53" name="Oval 67"/>
            <p:cNvSpPr>
              <a:spLocks noChangeArrowheads="1"/>
            </p:cNvSpPr>
            <p:nvPr/>
          </p:nvSpPr>
          <p:spPr bwMode="auto">
            <a:xfrm>
              <a:off x="4060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916" name="Group 68"/>
            <p:cNvGrpSpPr>
              <a:grpSpLocks/>
            </p:cNvGrpSpPr>
            <p:nvPr/>
          </p:nvGrpSpPr>
          <p:grpSpPr bwMode="auto">
            <a:xfrm>
              <a:off x="4163" y="870"/>
              <a:ext cx="154" cy="64"/>
              <a:chOff x="4163" y="870"/>
              <a:chExt cx="154" cy="64"/>
            </a:xfrm>
          </p:grpSpPr>
          <p:sp>
            <p:nvSpPr>
              <p:cNvPr id="37971" name="Line 69"/>
              <p:cNvSpPr>
                <a:spLocks noChangeShapeType="1"/>
              </p:cNvSpPr>
              <p:nvPr/>
            </p:nvSpPr>
            <p:spPr bwMode="auto">
              <a:xfrm>
                <a:off x="4163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72" name="Freeform 70"/>
              <p:cNvSpPr>
                <a:spLocks/>
              </p:cNvSpPr>
              <p:nvPr/>
            </p:nvSpPr>
            <p:spPr bwMode="auto">
              <a:xfrm>
                <a:off x="4255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55" name="Oval 71"/>
            <p:cNvSpPr>
              <a:spLocks noChangeArrowheads="1"/>
            </p:cNvSpPr>
            <p:nvPr/>
          </p:nvSpPr>
          <p:spPr bwMode="auto">
            <a:xfrm>
              <a:off x="4317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7918" name="Group 72"/>
            <p:cNvGrpSpPr>
              <a:grpSpLocks/>
            </p:cNvGrpSpPr>
            <p:nvPr/>
          </p:nvGrpSpPr>
          <p:grpSpPr bwMode="auto">
            <a:xfrm>
              <a:off x="4421" y="870"/>
              <a:ext cx="157" cy="64"/>
              <a:chOff x="4421" y="870"/>
              <a:chExt cx="157" cy="64"/>
            </a:xfrm>
          </p:grpSpPr>
          <p:sp>
            <p:nvSpPr>
              <p:cNvPr id="37969" name="Line 73"/>
              <p:cNvSpPr>
                <a:spLocks noChangeShapeType="1"/>
              </p:cNvSpPr>
              <p:nvPr/>
            </p:nvSpPr>
            <p:spPr bwMode="auto">
              <a:xfrm>
                <a:off x="4421" y="90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70" name="Freeform 74"/>
              <p:cNvSpPr>
                <a:spLocks/>
              </p:cNvSpPr>
              <p:nvPr/>
            </p:nvSpPr>
            <p:spPr bwMode="auto">
              <a:xfrm>
                <a:off x="4515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57" name="Oval 75"/>
            <p:cNvSpPr>
              <a:spLocks noChangeArrowheads="1"/>
            </p:cNvSpPr>
            <p:nvPr/>
          </p:nvSpPr>
          <p:spPr bwMode="auto">
            <a:xfrm>
              <a:off x="4576" y="849"/>
              <a:ext cx="104" cy="1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68" name="Group 76"/>
            <p:cNvGrpSpPr>
              <a:grpSpLocks/>
            </p:cNvGrpSpPr>
            <p:nvPr/>
          </p:nvGrpSpPr>
          <p:grpSpPr bwMode="auto">
            <a:xfrm>
              <a:off x="4678" y="870"/>
              <a:ext cx="157" cy="64"/>
              <a:chOff x="4678" y="870"/>
              <a:chExt cx="157" cy="64"/>
            </a:xfrm>
          </p:grpSpPr>
          <p:sp>
            <p:nvSpPr>
              <p:cNvPr id="37967" name="Line 77"/>
              <p:cNvSpPr>
                <a:spLocks noChangeShapeType="1"/>
              </p:cNvSpPr>
              <p:nvPr/>
            </p:nvSpPr>
            <p:spPr bwMode="auto">
              <a:xfrm>
                <a:off x="4678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68" name="Freeform 78"/>
              <p:cNvSpPr>
                <a:spLocks/>
              </p:cNvSpPr>
              <p:nvPr/>
            </p:nvSpPr>
            <p:spPr bwMode="auto">
              <a:xfrm>
                <a:off x="4772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59" name="Oval 79"/>
            <p:cNvSpPr>
              <a:spLocks noChangeArrowheads="1"/>
            </p:cNvSpPr>
            <p:nvPr/>
          </p:nvSpPr>
          <p:spPr bwMode="auto">
            <a:xfrm>
              <a:off x="4833" y="849"/>
              <a:ext cx="106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69" name="Group 80"/>
            <p:cNvGrpSpPr>
              <a:grpSpLocks/>
            </p:cNvGrpSpPr>
            <p:nvPr/>
          </p:nvGrpSpPr>
          <p:grpSpPr bwMode="auto">
            <a:xfrm>
              <a:off x="5194" y="870"/>
              <a:ext cx="156" cy="64"/>
              <a:chOff x="5194" y="870"/>
              <a:chExt cx="156" cy="64"/>
            </a:xfrm>
          </p:grpSpPr>
          <p:sp>
            <p:nvSpPr>
              <p:cNvPr id="37965" name="Line 81"/>
              <p:cNvSpPr>
                <a:spLocks noChangeShapeType="1"/>
              </p:cNvSpPr>
              <p:nvPr/>
            </p:nvSpPr>
            <p:spPr bwMode="auto">
              <a:xfrm>
                <a:off x="519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66" name="Freeform 82"/>
              <p:cNvSpPr>
                <a:spLocks/>
              </p:cNvSpPr>
              <p:nvPr/>
            </p:nvSpPr>
            <p:spPr bwMode="auto">
              <a:xfrm>
                <a:off x="5289" y="870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70" name="Group 83"/>
            <p:cNvGrpSpPr>
              <a:grpSpLocks/>
            </p:cNvGrpSpPr>
            <p:nvPr/>
          </p:nvGrpSpPr>
          <p:grpSpPr bwMode="auto">
            <a:xfrm>
              <a:off x="4937" y="870"/>
              <a:ext cx="156" cy="64"/>
              <a:chOff x="4937" y="870"/>
              <a:chExt cx="156" cy="64"/>
            </a:xfrm>
          </p:grpSpPr>
          <p:sp>
            <p:nvSpPr>
              <p:cNvPr id="37963" name="Line 84"/>
              <p:cNvSpPr>
                <a:spLocks noChangeShapeType="1"/>
              </p:cNvSpPr>
              <p:nvPr/>
            </p:nvSpPr>
            <p:spPr bwMode="auto">
              <a:xfrm>
                <a:off x="493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64" name="Freeform 85"/>
              <p:cNvSpPr>
                <a:spLocks/>
              </p:cNvSpPr>
              <p:nvPr/>
            </p:nvSpPr>
            <p:spPr bwMode="auto">
              <a:xfrm>
                <a:off x="5029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62" name="Oval 86"/>
            <p:cNvSpPr>
              <a:spLocks noChangeArrowheads="1"/>
            </p:cNvSpPr>
            <p:nvPr/>
          </p:nvSpPr>
          <p:spPr bwMode="auto">
            <a:xfrm>
              <a:off x="5091" y="849"/>
              <a:ext cx="105" cy="1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32771" name="Group 87"/>
          <p:cNvGrpSpPr>
            <a:grpSpLocks noChangeAspect="1"/>
          </p:cNvGrpSpPr>
          <p:nvPr/>
        </p:nvGrpSpPr>
        <p:grpSpPr bwMode="auto">
          <a:xfrm>
            <a:off x="5143500" y="6215063"/>
            <a:ext cx="3835400" cy="339725"/>
            <a:chOff x="3107" y="795"/>
            <a:chExt cx="2416" cy="214"/>
          </a:xfrm>
        </p:grpSpPr>
        <p:sp>
          <p:nvSpPr>
            <p:cNvPr id="37901" name="AutoShape 88"/>
            <p:cNvSpPr>
              <a:spLocks noChangeAspect="1" noChangeArrowheads="1" noTextEdit="1"/>
            </p:cNvSpPr>
            <p:nvPr/>
          </p:nvSpPr>
          <p:spPr bwMode="auto">
            <a:xfrm>
              <a:off x="3107" y="799"/>
              <a:ext cx="241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02" name="Rectangle 89"/>
            <p:cNvSpPr>
              <a:spLocks noChangeArrowheads="1"/>
            </p:cNvSpPr>
            <p:nvPr/>
          </p:nvSpPr>
          <p:spPr bwMode="auto">
            <a:xfrm>
              <a:off x="3124" y="79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03" name="Oval 90"/>
            <p:cNvSpPr>
              <a:spLocks noChangeArrowheads="1"/>
            </p:cNvSpPr>
            <p:nvPr/>
          </p:nvSpPr>
          <p:spPr bwMode="auto">
            <a:xfrm>
              <a:off x="3286" y="849"/>
              <a:ext cx="103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72" name="Group 91"/>
            <p:cNvGrpSpPr>
              <a:grpSpLocks/>
            </p:cNvGrpSpPr>
            <p:nvPr/>
          </p:nvGrpSpPr>
          <p:grpSpPr bwMode="auto">
            <a:xfrm>
              <a:off x="3113" y="870"/>
              <a:ext cx="175" cy="64"/>
              <a:chOff x="3113" y="870"/>
              <a:chExt cx="175" cy="64"/>
            </a:xfrm>
          </p:grpSpPr>
          <p:sp>
            <p:nvSpPr>
              <p:cNvPr id="37939" name="Line 92"/>
              <p:cNvSpPr>
                <a:spLocks noChangeShapeType="1"/>
              </p:cNvSpPr>
              <p:nvPr/>
            </p:nvSpPr>
            <p:spPr bwMode="auto">
              <a:xfrm>
                <a:off x="3113" y="901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40" name="Freeform 93"/>
              <p:cNvSpPr>
                <a:spLocks/>
              </p:cNvSpPr>
              <p:nvPr/>
            </p:nvSpPr>
            <p:spPr bwMode="auto">
              <a:xfrm>
                <a:off x="3224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73" name="Group 94"/>
            <p:cNvGrpSpPr>
              <a:grpSpLocks/>
            </p:cNvGrpSpPr>
            <p:nvPr/>
          </p:nvGrpSpPr>
          <p:grpSpPr bwMode="auto">
            <a:xfrm>
              <a:off x="3387" y="870"/>
              <a:ext cx="158" cy="64"/>
              <a:chOff x="3387" y="870"/>
              <a:chExt cx="158" cy="64"/>
            </a:xfrm>
          </p:grpSpPr>
          <p:sp>
            <p:nvSpPr>
              <p:cNvPr id="37937" name="Line 95"/>
              <p:cNvSpPr>
                <a:spLocks noChangeShapeType="1"/>
              </p:cNvSpPr>
              <p:nvPr/>
            </p:nvSpPr>
            <p:spPr bwMode="auto">
              <a:xfrm>
                <a:off x="3387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38" name="Freeform 96"/>
              <p:cNvSpPr>
                <a:spLocks/>
              </p:cNvSpPr>
              <p:nvPr/>
            </p:nvSpPr>
            <p:spPr bwMode="auto">
              <a:xfrm>
                <a:off x="3481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06" name="Rectangle 97"/>
            <p:cNvSpPr>
              <a:spLocks noChangeArrowheads="1"/>
            </p:cNvSpPr>
            <p:nvPr/>
          </p:nvSpPr>
          <p:spPr bwMode="auto">
            <a:xfrm>
              <a:off x="5279" y="799"/>
              <a:ext cx="2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37907" name="Rectangle 98"/>
            <p:cNvSpPr>
              <a:spLocks noChangeArrowheads="1"/>
            </p:cNvSpPr>
            <p:nvPr/>
          </p:nvSpPr>
          <p:spPr bwMode="auto">
            <a:xfrm>
              <a:off x="5360" y="83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08" name="Rectangle 99"/>
            <p:cNvSpPr>
              <a:spLocks noChangeArrowheads="1"/>
            </p:cNvSpPr>
            <p:nvPr/>
          </p:nvSpPr>
          <p:spPr bwMode="auto">
            <a:xfrm>
              <a:off x="5445" y="830"/>
              <a:ext cx="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37909" name="Oval 100"/>
            <p:cNvSpPr>
              <a:spLocks noChangeArrowheads="1"/>
            </p:cNvSpPr>
            <p:nvPr/>
          </p:nvSpPr>
          <p:spPr bwMode="auto">
            <a:xfrm>
              <a:off x="3543" y="849"/>
              <a:ext cx="106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75" name="Group 101"/>
            <p:cNvGrpSpPr>
              <a:grpSpLocks/>
            </p:cNvGrpSpPr>
            <p:nvPr/>
          </p:nvGrpSpPr>
          <p:grpSpPr bwMode="auto">
            <a:xfrm>
              <a:off x="3647" y="870"/>
              <a:ext cx="155" cy="64"/>
              <a:chOff x="3647" y="870"/>
              <a:chExt cx="155" cy="64"/>
            </a:xfrm>
          </p:grpSpPr>
          <p:sp>
            <p:nvSpPr>
              <p:cNvPr id="37935" name="Line 102"/>
              <p:cNvSpPr>
                <a:spLocks noChangeShapeType="1"/>
              </p:cNvSpPr>
              <p:nvPr/>
            </p:nvSpPr>
            <p:spPr bwMode="auto">
              <a:xfrm>
                <a:off x="364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36" name="Freeform 103"/>
              <p:cNvSpPr>
                <a:spLocks/>
              </p:cNvSpPr>
              <p:nvPr/>
            </p:nvSpPr>
            <p:spPr bwMode="auto">
              <a:xfrm>
                <a:off x="3739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11" name="Oval 104"/>
            <p:cNvSpPr>
              <a:spLocks noChangeArrowheads="1"/>
            </p:cNvSpPr>
            <p:nvPr/>
          </p:nvSpPr>
          <p:spPr bwMode="auto">
            <a:xfrm>
              <a:off x="3800" y="849"/>
              <a:ext cx="106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76" name="Group 105"/>
            <p:cNvGrpSpPr>
              <a:grpSpLocks/>
            </p:cNvGrpSpPr>
            <p:nvPr/>
          </p:nvGrpSpPr>
          <p:grpSpPr bwMode="auto">
            <a:xfrm>
              <a:off x="3904" y="870"/>
              <a:ext cx="156" cy="64"/>
              <a:chOff x="3904" y="870"/>
              <a:chExt cx="156" cy="64"/>
            </a:xfrm>
          </p:grpSpPr>
          <p:sp>
            <p:nvSpPr>
              <p:cNvPr id="37933" name="Line 106"/>
              <p:cNvSpPr>
                <a:spLocks noChangeShapeType="1"/>
              </p:cNvSpPr>
              <p:nvPr/>
            </p:nvSpPr>
            <p:spPr bwMode="auto">
              <a:xfrm>
                <a:off x="390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34" name="Freeform 107"/>
              <p:cNvSpPr>
                <a:spLocks/>
              </p:cNvSpPr>
              <p:nvPr/>
            </p:nvSpPr>
            <p:spPr bwMode="auto">
              <a:xfrm>
                <a:off x="3998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13" name="Oval 108"/>
            <p:cNvSpPr>
              <a:spLocks noChangeArrowheads="1"/>
            </p:cNvSpPr>
            <p:nvPr/>
          </p:nvSpPr>
          <p:spPr bwMode="auto">
            <a:xfrm>
              <a:off x="4060" y="849"/>
              <a:ext cx="105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77" name="Group 109"/>
            <p:cNvGrpSpPr>
              <a:grpSpLocks/>
            </p:cNvGrpSpPr>
            <p:nvPr/>
          </p:nvGrpSpPr>
          <p:grpSpPr bwMode="auto">
            <a:xfrm>
              <a:off x="4163" y="870"/>
              <a:ext cx="154" cy="64"/>
              <a:chOff x="4163" y="870"/>
              <a:chExt cx="154" cy="64"/>
            </a:xfrm>
          </p:grpSpPr>
          <p:sp>
            <p:nvSpPr>
              <p:cNvPr id="37931" name="Line 110"/>
              <p:cNvSpPr>
                <a:spLocks noChangeShapeType="1"/>
              </p:cNvSpPr>
              <p:nvPr/>
            </p:nvSpPr>
            <p:spPr bwMode="auto">
              <a:xfrm>
                <a:off x="4163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32" name="Freeform 111"/>
              <p:cNvSpPr>
                <a:spLocks/>
              </p:cNvSpPr>
              <p:nvPr/>
            </p:nvSpPr>
            <p:spPr bwMode="auto">
              <a:xfrm>
                <a:off x="4255" y="870"/>
                <a:ext cx="62" cy="64"/>
              </a:xfrm>
              <a:custGeom>
                <a:avLst/>
                <a:gdLst>
                  <a:gd name="T0" fmla="*/ 0 w 62"/>
                  <a:gd name="T1" fmla="*/ 64 h 64"/>
                  <a:gd name="T2" fmla="*/ 62 w 62"/>
                  <a:gd name="T3" fmla="*/ 33 h 64"/>
                  <a:gd name="T4" fmla="*/ 0 w 62"/>
                  <a:gd name="T5" fmla="*/ 0 h 64"/>
                  <a:gd name="T6" fmla="*/ 0 w 62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4"/>
                  <a:gd name="T14" fmla="*/ 62 w 62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4">
                    <a:moveTo>
                      <a:pt x="0" y="64"/>
                    </a:moveTo>
                    <a:lnTo>
                      <a:pt x="62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15" name="Oval 112"/>
            <p:cNvSpPr>
              <a:spLocks noChangeArrowheads="1"/>
            </p:cNvSpPr>
            <p:nvPr/>
          </p:nvSpPr>
          <p:spPr bwMode="auto">
            <a:xfrm>
              <a:off x="4317" y="849"/>
              <a:ext cx="105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78" name="Group 113"/>
            <p:cNvGrpSpPr>
              <a:grpSpLocks/>
            </p:cNvGrpSpPr>
            <p:nvPr/>
          </p:nvGrpSpPr>
          <p:grpSpPr bwMode="auto">
            <a:xfrm>
              <a:off x="4421" y="870"/>
              <a:ext cx="157" cy="64"/>
              <a:chOff x="4421" y="870"/>
              <a:chExt cx="157" cy="64"/>
            </a:xfrm>
          </p:grpSpPr>
          <p:sp>
            <p:nvSpPr>
              <p:cNvPr id="37929" name="Line 114"/>
              <p:cNvSpPr>
                <a:spLocks noChangeShapeType="1"/>
              </p:cNvSpPr>
              <p:nvPr/>
            </p:nvSpPr>
            <p:spPr bwMode="auto">
              <a:xfrm>
                <a:off x="4421" y="90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30" name="Freeform 115"/>
              <p:cNvSpPr>
                <a:spLocks/>
              </p:cNvSpPr>
              <p:nvPr/>
            </p:nvSpPr>
            <p:spPr bwMode="auto">
              <a:xfrm>
                <a:off x="4515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17" name="Oval 116"/>
            <p:cNvSpPr>
              <a:spLocks noChangeArrowheads="1"/>
            </p:cNvSpPr>
            <p:nvPr/>
          </p:nvSpPr>
          <p:spPr bwMode="auto">
            <a:xfrm>
              <a:off x="4576" y="849"/>
              <a:ext cx="104" cy="1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79" name="Group 117"/>
            <p:cNvGrpSpPr>
              <a:grpSpLocks/>
            </p:cNvGrpSpPr>
            <p:nvPr/>
          </p:nvGrpSpPr>
          <p:grpSpPr bwMode="auto">
            <a:xfrm>
              <a:off x="4678" y="870"/>
              <a:ext cx="157" cy="64"/>
              <a:chOff x="4678" y="870"/>
              <a:chExt cx="157" cy="64"/>
            </a:xfrm>
          </p:grpSpPr>
          <p:sp>
            <p:nvSpPr>
              <p:cNvPr id="37927" name="Line 118"/>
              <p:cNvSpPr>
                <a:spLocks noChangeShapeType="1"/>
              </p:cNvSpPr>
              <p:nvPr/>
            </p:nvSpPr>
            <p:spPr bwMode="auto">
              <a:xfrm>
                <a:off x="4678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28" name="Freeform 119"/>
              <p:cNvSpPr>
                <a:spLocks/>
              </p:cNvSpPr>
              <p:nvPr/>
            </p:nvSpPr>
            <p:spPr bwMode="auto">
              <a:xfrm>
                <a:off x="4772" y="870"/>
                <a:ext cx="63" cy="64"/>
              </a:xfrm>
              <a:custGeom>
                <a:avLst/>
                <a:gdLst>
                  <a:gd name="T0" fmla="*/ 0 w 63"/>
                  <a:gd name="T1" fmla="*/ 64 h 64"/>
                  <a:gd name="T2" fmla="*/ 63 w 63"/>
                  <a:gd name="T3" fmla="*/ 33 h 64"/>
                  <a:gd name="T4" fmla="*/ 0 w 63"/>
                  <a:gd name="T5" fmla="*/ 0 h 64"/>
                  <a:gd name="T6" fmla="*/ 0 w 63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4"/>
                  <a:gd name="T14" fmla="*/ 63 w 63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4">
                    <a:moveTo>
                      <a:pt x="0" y="64"/>
                    </a:moveTo>
                    <a:lnTo>
                      <a:pt x="63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19" name="Oval 120"/>
            <p:cNvSpPr>
              <a:spLocks noChangeArrowheads="1"/>
            </p:cNvSpPr>
            <p:nvPr/>
          </p:nvSpPr>
          <p:spPr bwMode="auto">
            <a:xfrm>
              <a:off x="4833" y="849"/>
              <a:ext cx="106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grpSp>
          <p:nvGrpSpPr>
            <p:cNvPr id="32780" name="Group 121"/>
            <p:cNvGrpSpPr>
              <a:grpSpLocks/>
            </p:cNvGrpSpPr>
            <p:nvPr/>
          </p:nvGrpSpPr>
          <p:grpSpPr bwMode="auto">
            <a:xfrm>
              <a:off x="5194" y="870"/>
              <a:ext cx="156" cy="64"/>
              <a:chOff x="5194" y="870"/>
              <a:chExt cx="156" cy="64"/>
            </a:xfrm>
          </p:grpSpPr>
          <p:sp>
            <p:nvSpPr>
              <p:cNvPr id="37925" name="Line 122"/>
              <p:cNvSpPr>
                <a:spLocks noChangeShapeType="1"/>
              </p:cNvSpPr>
              <p:nvPr/>
            </p:nvSpPr>
            <p:spPr bwMode="auto">
              <a:xfrm>
                <a:off x="5194" y="90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26" name="Freeform 123"/>
              <p:cNvSpPr>
                <a:spLocks/>
              </p:cNvSpPr>
              <p:nvPr/>
            </p:nvSpPr>
            <p:spPr bwMode="auto">
              <a:xfrm>
                <a:off x="5289" y="870"/>
                <a:ext cx="61" cy="64"/>
              </a:xfrm>
              <a:custGeom>
                <a:avLst/>
                <a:gdLst>
                  <a:gd name="T0" fmla="*/ 0 w 61"/>
                  <a:gd name="T1" fmla="*/ 64 h 64"/>
                  <a:gd name="T2" fmla="*/ 61 w 61"/>
                  <a:gd name="T3" fmla="*/ 33 h 64"/>
                  <a:gd name="T4" fmla="*/ 0 w 61"/>
                  <a:gd name="T5" fmla="*/ 0 h 64"/>
                  <a:gd name="T6" fmla="*/ 0 w 6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"/>
                  <a:gd name="T13" fmla="*/ 0 h 64"/>
                  <a:gd name="T14" fmla="*/ 61 w 6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" h="64">
                    <a:moveTo>
                      <a:pt x="0" y="64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81" name="Group 124"/>
            <p:cNvGrpSpPr>
              <a:grpSpLocks/>
            </p:cNvGrpSpPr>
            <p:nvPr/>
          </p:nvGrpSpPr>
          <p:grpSpPr bwMode="auto">
            <a:xfrm>
              <a:off x="4937" y="870"/>
              <a:ext cx="156" cy="64"/>
              <a:chOff x="4937" y="870"/>
              <a:chExt cx="156" cy="64"/>
            </a:xfrm>
          </p:grpSpPr>
          <p:sp>
            <p:nvSpPr>
              <p:cNvPr id="37923" name="Line 125"/>
              <p:cNvSpPr>
                <a:spLocks noChangeShapeType="1"/>
              </p:cNvSpPr>
              <p:nvPr/>
            </p:nvSpPr>
            <p:spPr bwMode="auto">
              <a:xfrm>
                <a:off x="4937" y="90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24" name="Freeform 126"/>
              <p:cNvSpPr>
                <a:spLocks/>
              </p:cNvSpPr>
              <p:nvPr/>
            </p:nvSpPr>
            <p:spPr bwMode="auto">
              <a:xfrm>
                <a:off x="5029" y="87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3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3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7922" name="Oval 127"/>
            <p:cNvSpPr>
              <a:spLocks noChangeArrowheads="1"/>
            </p:cNvSpPr>
            <p:nvPr/>
          </p:nvSpPr>
          <p:spPr bwMode="auto">
            <a:xfrm>
              <a:off x="5091" y="849"/>
              <a:ext cx="105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Соотношение между операторами</a:t>
            </a:r>
            <a:r>
              <a:rPr lang="en-US" altLang="en-US" smtClean="0"/>
              <a:t> F </a:t>
            </a:r>
            <a:r>
              <a:rPr lang="ru-RU" altLang="en-US" smtClean="0"/>
              <a:t>и </a:t>
            </a:r>
            <a:r>
              <a:rPr lang="en-US" altLang="en-US" smtClean="0"/>
              <a:t>G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14313" y="3714750"/>
            <a:ext cx="8499475" cy="2643188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Отношение между </a:t>
            </a:r>
            <a:r>
              <a:rPr lang="en-US" sz="2400" dirty="0" smtClean="0">
                <a:solidFill>
                  <a:schemeClr val="tx2"/>
                </a:solidFill>
              </a:rPr>
              <a:t>F </a:t>
            </a:r>
            <a:r>
              <a:rPr lang="ru-RU" sz="2400" dirty="0" smtClean="0">
                <a:solidFill>
                  <a:schemeClr val="tx2"/>
                </a:solidFill>
              </a:rPr>
              <a:t>и </a:t>
            </a:r>
            <a:r>
              <a:rPr lang="en-US" sz="2400" dirty="0" smtClean="0">
                <a:solidFill>
                  <a:schemeClr val="tx2"/>
                </a:solidFill>
              </a:rPr>
              <a:t>G </a:t>
            </a:r>
            <a:r>
              <a:rPr lang="ru-RU" sz="2400" dirty="0" smtClean="0">
                <a:solidFill>
                  <a:schemeClr val="tx2"/>
                </a:solidFill>
              </a:rPr>
              <a:t>следует из закона </a:t>
            </a:r>
            <a:r>
              <a:rPr lang="ru-RU" sz="2400" dirty="0" err="1" smtClean="0">
                <a:solidFill>
                  <a:schemeClr val="tx2"/>
                </a:solidFill>
              </a:rPr>
              <a:t>ДеМоргана</a:t>
            </a:r>
            <a:r>
              <a:rPr lang="ru-RU" sz="24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ru-RU" sz="2400" dirty="0" smtClean="0"/>
              <a:t> </a:t>
            </a:r>
            <a:r>
              <a:rPr lang="en-US" sz="2400" dirty="0" err="1" smtClean="0"/>
              <a:t>Fp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p </a:t>
            </a:r>
            <a:r>
              <a:rPr lang="en-US" sz="2400" b="1" dirty="0" smtClean="0">
                <a:sym typeface="Symbol"/>
              </a:rPr>
              <a:t>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Xp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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dirty="0" err="1" smtClean="0">
                <a:sym typeface="Symbol"/>
              </a:rPr>
              <a:t>XXp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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dirty="0" err="1" smtClean="0">
                <a:sym typeface="Symbol"/>
              </a:rPr>
              <a:t>XXXp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</a:t>
            </a:r>
            <a:r>
              <a:rPr lang="en-US" sz="2400" dirty="0" smtClean="0">
                <a:sym typeface="Symbol"/>
              </a:rPr>
              <a:t> …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ym typeface="Symbol"/>
              </a:rPr>
              <a:t> </a:t>
            </a:r>
            <a:r>
              <a:rPr lang="ru-RU" sz="2400" dirty="0" smtClean="0">
                <a:sym typeface="Symbol"/>
              </a:rPr>
              <a:t>    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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smtClean="0">
                <a:sym typeface="Symbol"/>
              </a:rPr>
              <a:t></a:t>
            </a:r>
            <a:r>
              <a:rPr lang="en-US" sz="2400" dirty="0" smtClean="0">
                <a:sym typeface="Symbol"/>
              </a:rPr>
              <a:t>p </a:t>
            </a:r>
            <a:r>
              <a:rPr lang="en-US" sz="2400" b="1" dirty="0" smtClean="0">
                <a:sym typeface="Symbol"/>
              </a:rPr>
              <a:t> </a:t>
            </a:r>
            <a:r>
              <a:rPr lang="en-US" sz="2400" dirty="0" err="1" smtClean="0">
                <a:sym typeface="Symbol"/>
              </a:rPr>
              <a:t>Xp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 </a:t>
            </a:r>
            <a:r>
              <a:rPr lang="en-US" sz="2400" dirty="0" err="1" smtClean="0">
                <a:sym typeface="Symbol"/>
              </a:rPr>
              <a:t>XXp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 </a:t>
            </a:r>
            <a:r>
              <a:rPr lang="en-US" sz="2400" dirty="0" err="1" smtClean="0">
                <a:sym typeface="Symbol"/>
              </a:rPr>
              <a:t>XXXp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 </a:t>
            </a:r>
            <a:r>
              <a:rPr lang="en-US" sz="2400" dirty="0" smtClean="0">
                <a:sym typeface="Symbol"/>
              </a:rPr>
              <a:t>… )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sym typeface="Symbol"/>
              </a:rPr>
              <a:t>     </a:t>
            </a:r>
            <a:r>
              <a:rPr lang="en-US" sz="2400" dirty="0" smtClean="0">
                <a:sym typeface="Symbol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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smtClean="0">
                <a:sym typeface="Symbol"/>
              </a:rPr>
              <a:t></a:t>
            </a:r>
            <a:r>
              <a:rPr lang="en-US" sz="2400" dirty="0" smtClean="0">
                <a:sym typeface="Symbol"/>
              </a:rPr>
              <a:t>p </a:t>
            </a:r>
            <a:r>
              <a:rPr lang="en-US" sz="2400" b="1" dirty="0" smtClean="0">
                <a:sym typeface="Symbol"/>
              </a:rPr>
              <a:t></a:t>
            </a:r>
            <a:r>
              <a:rPr lang="en-US" sz="2400" dirty="0" smtClean="0">
                <a:sym typeface="Symbol"/>
              </a:rPr>
              <a:t>   </a:t>
            </a:r>
            <a:r>
              <a:rPr lang="en-US" sz="2400" dirty="0" err="1" smtClean="0">
                <a:sym typeface="Symbol"/>
              </a:rPr>
              <a:t>X</a:t>
            </a:r>
            <a:r>
              <a:rPr lang="en-US" sz="2400" b="1" dirty="0" err="1" smtClean="0">
                <a:sym typeface="Symbol"/>
              </a:rPr>
              <a:t></a:t>
            </a:r>
            <a:r>
              <a:rPr lang="en-US" sz="2400" dirty="0" err="1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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XX</a:t>
            </a:r>
            <a:r>
              <a:rPr lang="en-US" sz="2400" b="1" dirty="0" err="1" smtClean="0">
                <a:sym typeface="Symbol"/>
              </a:rPr>
              <a:t></a:t>
            </a:r>
            <a:r>
              <a:rPr lang="en-US" sz="2400" dirty="0" err="1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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XXX</a:t>
            </a:r>
            <a:r>
              <a:rPr lang="en-US" sz="2400" b="1" dirty="0" err="1" smtClean="0">
                <a:sym typeface="Symbol"/>
              </a:rPr>
              <a:t></a:t>
            </a:r>
            <a:r>
              <a:rPr lang="en-US" sz="2400" dirty="0" err="1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</a:t>
            </a:r>
            <a:r>
              <a:rPr lang="en-US" sz="2400" dirty="0" smtClean="0">
                <a:sym typeface="Symbol"/>
              </a:rPr>
              <a:t> … )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ym typeface="Symbol"/>
              </a:rPr>
              <a:t> </a:t>
            </a:r>
            <a:r>
              <a:rPr lang="ru-RU" sz="2400" dirty="0" smtClean="0">
                <a:sym typeface="Symbol"/>
              </a:rPr>
              <a:t>    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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="1" dirty="0" err="1" smtClean="0">
                <a:sym typeface="Symbol"/>
              </a:rPr>
              <a:t></a:t>
            </a:r>
            <a:r>
              <a:rPr lang="en-US" sz="2400" dirty="0" err="1" smtClean="0">
                <a:sym typeface="Symbol"/>
              </a:rPr>
              <a:t>p</a:t>
            </a:r>
            <a:endParaRPr lang="en-US" sz="2400" dirty="0" smtClean="0">
              <a:sym typeface="Symbol"/>
            </a:endParaRPr>
          </a:p>
        </p:txBody>
      </p:sp>
      <p:sp>
        <p:nvSpPr>
          <p:cNvPr id="38916" name="Дата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8917" name="Нижний колонтитул 6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38918" name="Номер слайда 7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F02C2-7EB0-434F-9546-8F8C7CED800C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928688" y="2786063"/>
            <a:ext cx="257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ru-RU"/>
              <a:t>Fp = </a:t>
            </a:r>
            <a:r>
              <a:rPr lang="en-US" altLang="ru-RU" b="1">
                <a:sym typeface="Symbol" pitchFamily="18" charset="2"/>
              </a:rPr>
              <a:t></a:t>
            </a:r>
            <a:r>
              <a:rPr lang="en-US" altLang="ru-RU">
                <a:sym typeface="Symbol" pitchFamily="18" charset="2"/>
              </a:rPr>
              <a:t>G</a:t>
            </a:r>
            <a:r>
              <a:rPr lang="en-US" altLang="ru-RU" b="1">
                <a:sym typeface="Symbol" pitchFamily="18" charset="2"/>
              </a:rPr>
              <a:t></a:t>
            </a:r>
            <a:r>
              <a:rPr lang="en-US" altLang="ru-RU">
                <a:sym typeface="Symbol" pitchFamily="18" charset="2"/>
              </a:rPr>
              <a:t>p</a:t>
            </a:r>
            <a:endParaRPr lang="ru-RU" altLang="ru-RU"/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4429125" y="2786063"/>
            <a:ext cx="2428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ru-RU"/>
              <a:t>Gp = </a:t>
            </a:r>
            <a:r>
              <a:rPr lang="en-US" altLang="ru-RU" b="1">
                <a:sym typeface="Symbol" pitchFamily="18" charset="2"/>
              </a:rPr>
              <a:t></a:t>
            </a:r>
            <a:r>
              <a:rPr lang="en-US" altLang="ru-RU">
                <a:sym typeface="Symbol" pitchFamily="18" charset="2"/>
              </a:rPr>
              <a:t>F</a:t>
            </a:r>
            <a:r>
              <a:rPr lang="en-US" altLang="ru-RU" b="1">
                <a:sym typeface="Symbol" pitchFamily="18" charset="2"/>
              </a:rPr>
              <a:t></a:t>
            </a:r>
            <a:r>
              <a:rPr lang="en-US" altLang="ru-RU">
                <a:sym typeface="Symbol" pitchFamily="18" charset="2"/>
              </a:rPr>
              <a:t>p</a:t>
            </a:r>
            <a:endParaRPr lang="ru-RU" altLang="ru-RU"/>
          </a:p>
        </p:txBody>
      </p:sp>
      <p:sp>
        <p:nvSpPr>
          <p:cNvPr id="38921" name="TextBox 54"/>
          <p:cNvSpPr txBox="1">
            <a:spLocks noChangeArrowheads="1"/>
          </p:cNvSpPr>
          <p:nvPr/>
        </p:nvSpPr>
        <p:spPr bwMode="auto">
          <a:xfrm>
            <a:off x="214313" y="1071563"/>
            <a:ext cx="8786812" cy="830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/>
              <a:t>Модель линейного времени: ПОЛНЫЙ линейный порядок на множестве </a:t>
            </a:r>
            <a:r>
              <a:rPr lang="en-US" altLang="ru-RU"/>
              <a:t>‘</a:t>
            </a:r>
            <a:r>
              <a:rPr lang="ru-RU" altLang="ru-RU"/>
              <a:t>миров</a:t>
            </a:r>
            <a:r>
              <a:rPr lang="en-US" altLang="ru-RU"/>
              <a:t>’</a:t>
            </a:r>
            <a:r>
              <a:rPr lang="ru-RU" altLang="ru-RU"/>
              <a:t> структуры Крипке </a:t>
            </a:r>
          </a:p>
        </p:txBody>
      </p:sp>
      <p:grpSp>
        <p:nvGrpSpPr>
          <p:cNvPr id="2" name="Группа 56"/>
          <p:cNvGrpSpPr>
            <a:grpSpLocks/>
          </p:cNvGrpSpPr>
          <p:nvPr/>
        </p:nvGrpSpPr>
        <p:grpSpPr bwMode="auto">
          <a:xfrm>
            <a:off x="785813" y="1785938"/>
            <a:ext cx="7023100" cy="890587"/>
            <a:chOff x="857224" y="1928802"/>
            <a:chExt cx="7023624" cy="890293"/>
          </a:xfrm>
        </p:grpSpPr>
        <p:grpSp>
          <p:nvGrpSpPr>
            <p:cNvPr id="3" name="Группа 8"/>
            <p:cNvGrpSpPr>
              <a:grpSpLocks/>
            </p:cNvGrpSpPr>
            <p:nvPr/>
          </p:nvGrpSpPr>
          <p:grpSpPr bwMode="auto">
            <a:xfrm>
              <a:off x="857224" y="2071678"/>
              <a:ext cx="7023624" cy="747417"/>
              <a:chOff x="1928794" y="785794"/>
              <a:chExt cx="7023624" cy="747417"/>
            </a:xfrm>
          </p:grpSpPr>
          <p:grpSp>
            <p:nvGrpSpPr>
              <p:cNvPr id="5" name="Group 5"/>
              <p:cNvGrpSpPr>
                <a:grpSpLocks noChangeAspect="1"/>
              </p:cNvGrpSpPr>
              <p:nvPr/>
            </p:nvGrpSpPr>
            <p:grpSpPr bwMode="auto">
              <a:xfrm>
                <a:off x="2500298" y="857232"/>
                <a:ext cx="6452120" cy="571504"/>
                <a:chOff x="3107" y="795"/>
                <a:chExt cx="2416" cy="214"/>
              </a:xfrm>
            </p:grpSpPr>
            <p:sp>
              <p:nvSpPr>
                <p:cNvPr id="38934" name="AutoShape 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07" y="799"/>
                  <a:ext cx="2412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35" name="Rectangle 7"/>
                <p:cNvSpPr>
                  <a:spLocks noChangeArrowheads="1"/>
                </p:cNvSpPr>
                <p:nvPr/>
              </p:nvSpPr>
              <p:spPr bwMode="auto">
                <a:xfrm>
                  <a:off x="3124" y="795"/>
                  <a:ext cx="20" cy="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 altLang="en-US" sz="1600">
                    <a:latin typeface="Arial" charset="0"/>
                  </a:endParaRPr>
                </a:p>
              </p:txBody>
            </p:sp>
            <p:sp>
              <p:nvSpPr>
                <p:cNvPr id="20" name="Oval 8"/>
                <p:cNvSpPr>
                  <a:spLocks noChangeArrowheads="1"/>
                </p:cNvSpPr>
                <p:nvPr/>
              </p:nvSpPr>
              <p:spPr bwMode="auto">
                <a:xfrm>
                  <a:off x="3286" y="849"/>
                  <a:ext cx="103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3387" y="870"/>
                  <a:ext cx="158" cy="64"/>
                  <a:chOff x="3387" y="870"/>
                  <a:chExt cx="158" cy="64"/>
                </a:xfrm>
              </p:grpSpPr>
              <p:sp>
                <p:nvSpPr>
                  <p:cNvPr id="389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387" y="901"/>
                    <a:ext cx="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70" name="Freeform 14"/>
                  <p:cNvSpPr>
                    <a:spLocks/>
                  </p:cNvSpPr>
                  <p:nvPr/>
                </p:nvSpPr>
                <p:spPr bwMode="auto">
                  <a:xfrm>
                    <a:off x="3481" y="870"/>
                    <a:ext cx="64" cy="64"/>
                  </a:xfrm>
                  <a:custGeom>
                    <a:avLst/>
                    <a:gdLst>
                      <a:gd name="T0" fmla="*/ 0 w 64"/>
                      <a:gd name="T1" fmla="*/ 64 h 64"/>
                      <a:gd name="T2" fmla="*/ 64 w 64"/>
                      <a:gd name="T3" fmla="*/ 33 h 64"/>
                      <a:gd name="T4" fmla="*/ 0 w 64"/>
                      <a:gd name="T5" fmla="*/ 0 h 64"/>
                      <a:gd name="T6" fmla="*/ 0 w 64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"/>
                      <a:gd name="T13" fmla="*/ 0 h 64"/>
                      <a:gd name="T14" fmla="*/ 64 w 64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" h="64">
                        <a:moveTo>
                          <a:pt x="0" y="64"/>
                        </a:moveTo>
                        <a:lnTo>
                          <a:pt x="64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938" name="Rectangle 15"/>
                <p:cNvSpPr>
                  <a:spLocks noChangeArrowheads="1"/>
                </p:cNvSpPr>
                <p:nvPr/>
              </p:nvSpPr>
              <p:spPr bwMode="auto">
                <a:xfrm>
                  <a:off x="5279" y="799"/>
                  <a:ext cx="244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38939" name="Rectangle 16"/>
                <p:cNvSpPr>
                  <a:spLocks noChangeArrowheads="1"/>
                </p:cNvSpPr>
                <p:nvPr/>
              </p:nvSpPr>
              <p:spPr bwMode="auto">
                <a:xfrm>
                  <a:off x="5360" y="830"/>
                  <a:ext cx="86" cy="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/>
                  <a:r>
                    <a:rPr lang="en-US" alt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...</a:t>
                  </a:r>
                  <a:endParaRPr lang="en-US" altLang="en-US" sz="2800">
                    <a:latin typeface="Arial" charset="0"/>
                  </a:endParaRPr>
                </a:p>
              </p:txBody>
            </p:sp>
            <p:sp>
              <p:nvSpPr>
                <p:cNvPr id="38940" name="Rectangle 17"/>
                <p:cNvSpPr>
                  <a:spLocks noChangeArrowheads="1"/>
                </p:cNvSpPr>
                <p:nvPr/>
              </p:nvSpPr>
              <p:spPr bwMode="auto">
                <a:xfrm>
                  <a:off x="5445" y="830"/>
                  <a:ext cx="28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hangingPunct="1"/>
                  <a:r>
                    <a:rPr lang="en-US" altLang="en-US" sz="140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 altLang="en-US" sz="1600">
                    <a:latin typeface="Arial" charset="0"/>
                  </a:endParaRPr>
                </a:p>
              </p:txBody>
            </p:sp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auto">
                <a:xfrm>
                  <a:off x="3543" y="849"/>
                  <a:ext cx="106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7" name="Group 19"/>
                <p:cNvGrpSpPr>
                  <a:grpSpLocks/>
                </p:cNvGrpSpPr>
                <p:nvPr/>
              </p:nvGrpSpPr>
              <p:grpSpPr bwMode="auto">
                <a:xfrm>
                  <a:off x="3647" y="870"/>
                  <a:ext cx="155" cy="64"/>
                  <a:chOff x="3647" y="870"/>
                  <a:chExt cx="155" cy="64"/>
                </a:xfrm>
              </p:grpSpPr>
              <p:sp>
                <p:nvSpPr>
                  <p:cNvPr id="3896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47" y="901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68" name="Freeform 21"/>
                  <p:cNvSpPr>
                    <a:spLocks/>
                  </p:cNvSpPr>
                  <p:nvPr/>
                </p:nvSpPr>
                <p:spPr bwMode="auto">
                  <a:xfrm>
                    <a:off x="3739" y="870"/>
                    <a:ext cx="63" cy="64"/>
                  </a:xfrm>
                  <a:custGeom>
                    <a:avLst/>
                    <a:gdLst>
                      <a:gd name="T0" fmla="*/ 0 w 63"/>
                      <a:gd name="T1" fmla="*/ 64 h 64"/>
                      <a:gd name="T2" fmla="*/ 63 w 63"/>
                      <a:gd name="T3" fmla="*/ 33 h 64"/>
                      <a:gd name="T4" fmla="*/ 0 w 63"/>
                      <a:gd name="T5" fmla="*/ 0 h 64"/>
                      <a:gd name="T6" fmla="*/ 0 w 63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3"/>
                      <a:gd name="T13" fmla="*/ 0 h 64"/>
                      <a:gd name="T14" fmla="*/ 63 w 63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3" h="64">
                        <a:moveTo>
                          <a:pt x="0" y="64"/>
                        </a:moveTo>
                        <a:lnTo>
                          <a:pt x="63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7" name="Oval 22"/>
                <p:cNvSpPr>
                  <a:spLocks noChangeArrowheads="1"/>
                </p:cNvSpPr>
                <p:nvPr/>
              </p:nvSpPr>
              <p:spPr bwMode="auto">
                <a:xfrm>
                  <a:off x="3800" y="849"/>
                  <a:ext cx="106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8" name="Group 23"/>
                <p:cNvGrpSpPr>
                  <a:grpSpLocks/>
                </p:cNvGrpSpPr>
                <p:nvPr/>
              </p:nvGrpSpPr>
              <p:grpSpPr bwMode="auto">
                <a:xfrm>
                  <a:off x="3904" y="870"/>
                  <a:ext cx="156" cy="64"/>
                  <a:chOff x="3904" y="870"/>
                  <a:chExt cx="156" cy="64"/>
                </a:xfrm>
              </p:grpSpPr>
              <p:sp>
                <p:nvSpPr>
                  <p:cNvPr id="3896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904" y="901"/>
                    <a:ext cx="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66" name="Freeform 25"/>
                  <p:cNvSpPr>
                    <a:spLocks/>
                  </p:cNvSpPr>
                  <p:nvPr/>
                </p:nvSpPr>
                <p:spPr bwMode="auto">
                  <a:xfrm>
                    <a:off x="3998" y="870"/>
                    <a:ext cx="62" cy="64"/>
                  </a:xfrm>
                  <a:custGeom>
                    <a:avLst/>
                    <a:gdLst>
                      <a:gd name="T0" fmla="*/ 0 w 62"/>
                      <a:gd name="T1" fmla="*/ 64 h 64"/>
                      <a:gd name="T2" fmla="*/ 62 w 62"/>
                      <a:gd name="T3" fmla="*/ 33 h 64"/>
                      <a:gd name="T4" fmla="*/ 0 w 62"/>
                      <a:gd name="T5" fmla="*/ 0 h 64"/>
                      <a:gd name="T6" fmla="*/ 0 w 62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2"/>
                      <a:gd name="T13" fmla="*/ 0 h 64"/>
                      <a:gd name="T14" fmla="*/ 62 w 62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2" h="64">
                        <a:moveTo>
                          <a:pt x="0" y="64"/>
                        </a:moveTo>
                        <a:lnTo>
                          <a:pt x="62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9" name="Oval 26"/>
                <p:cNvSpPr>
                  <a:spLocks noChangeArrowheads="1"/>
                </p:cNvSpPr>
                <p:nvPr/>
              </p:nvSpPr>
              <p:spPr bwMode="auto">
                <a:xfrm>
                  <a:off x="4060" y="849"/>
                  <a:ext cx="105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4163" y="870"/>
                  <a:ext cx="154" cy="64"/>
                  <a:chOff x="4163" y="870"/>
                  <a:chExt cx="154" cy="64"/>
                </a:xfrm>
              </p:grpSpPr>
              <p:sp>
                <p:nvSpPr>
                  <p:cNvPr id="3896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163" y="901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64" name="Freeform 29"/>
                  <p:cNvSpPr>
                    <a:spLocks/>
                  </p:cNvSpPr>
                  <p:nvPr/>
                </p:nvSpPr>
                <p:spPr bwMode="auto">
                  <a:xfrm>
                    <a:off x="4255" y="870"/>
                    <a:ext cx="62" cy="64"/>
                  </a:xfrm>
                  <a:custGeom>
                    <a:avLst/>
                    <a:gdLst>
                      <a:gd name="T0" fmla="*/ 0 w 62"/>
                      <a:gd name="T1" fmla="*/ 64 h 64"/>
                      <a:gd name="T2" fmla="*/ 62 w 62"/>
                      <a:gd name="T3" fmla="*/ 33 h 64"/>
                      <a:gd name="T4" fmla="*/ 0 w 62"/>
                      <a:gd name="T5" fmla="*/ 0 h 64"/>
                      <a:gd name="T6" fmla="*/ 0 w 62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2"/>
                      <a:gd name="T13" fmla="*/ 0 h 64"/>
                      <a:gd name="T14" fmla="*/ 62 w 62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2" h="64">
                        <a:moveTo>
                          <a:pt x="0" y="64"/>
                        </a:moveTo>
                        <a:lnTo>
                          <a:pt x="62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>
                  <a:off x="4317" y="849"/>
                  <a:ext cx="105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>
                  <a:off x="4421" y="870"/>
                  <a:ext cx="157" cy="64"/>
                  <a:chOff x="4421" y="870"/>
                  <a:chExt cx="157" cy="64"/>
                </a:xfrm>
              </p:grpSpPr>
              <p:sp>
                <p:nvSpPr>
                  <p:cNvPr id="3896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421" y="901"/>
                    <a:ext cx="9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62" name="Freeform 33"/>
                  <p:cNvSpPr>
                    <a:spLocks/>
                  </p:cNvSpPr>
                  <p:nvPr/>
                </p:nvSpPr>
                <p:spPr bwMode="auto">
                  <a:xfrm>
                    <a:off x="4515" y="870"/>
                    <a:ext cx="63" cy="64"/>
                  </a:xfrm>
                  <a:custGeom>
                    <a:avLst/>
                    <a:gdLst>
                      <a:gd name="T0" fmla="*/ 0 w 63"/>
                      <a:gd name="T1" fmla="*/ 64 h 64"/>
                      <a:gd name="T2" fmla="*/ 63 w 63"/>
                      <a:gd name="T3" fmla="*/ 33 h 64"/>
                      <a:gd name="T4" fmla="*/ 0 w 63"/>
                      <a:gd name="T5" fmla="*/ 0 h 64"/>
                      <a:gd name="T6" fmla="*/ 0 w 63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3"/>
                      <a:gd name="T13" fmla="*/ 0 h 64"/>
                      <a:gd name="T14" fmla="*/ 63 w 63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3" h="64">
                        <a:moveTo>
                          <a:pt x="0" y="64"/>
                        </a:moveTo>
                        <a:lnTo>
                          <a:pt x="63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3" name="Oval 34"/>
                <p:cNvSpPr>
                  <a:spLocks noChangeArrowheads="1"/>
                </p:cNvSpPr>
                <p:nvPr/>
              </p:nvSpPr>
              <p:spPr bwMode="auto">
                <a:xfrm>
                  <a:off x="4576" y="849"/>
                  <a:ext cx="104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11" name="Group 35"/>
                <p:cNvGrpSpPr>
                  <a:grpSpLocks/>
                </p:cNvGrpSpPr>
                <p:nvPr/>
              </p:nvGrpSpPr>
              <p:grpSpPr bwMode="auto">
                <a:xfrm>
                  <a:off x="4678" y="870"/>
                  <a:ext cx="157" cy="64"/>
                  <a:chOff x="4678" y="870"/>
                  <a:chExt cx="157" cy="64"/>
                </a:xfrm>
              </p:grpSpPr>
              <p:sp>
                <p:nvSpPr>
                  <p:cNvPr id="389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678" y="901"/>
                    <a:ext cx="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60" name="Freeform 37"/>
                  <p:cNvSpPr>
                    <a:spLocks/>
                  </p:cNvSpPr>
                  <p:nvPr/>
                </p:nvSpPr>
                <p:spPr bwMode="auto">
                  <a:xfrm>
                    <a:off x="4772" y="870"/>
                    <a:ext cx="63" cy="64"/>
                  </a:xfrm>
                  <a:custGeom>
                    <a:avLst/>
                    <a:gdLst>
                      <a:gd name="T0" fmla="*/ 0 w 63"/>
                      <a:gd name="T1" fmla="*/ 64 h 64"/>
                      <a:gd name="T2" fmla="*/ 63 w 63"/>
                      <a:gd name="T3" fmla="*/ 33 h 64"/>
                      <a:gd name="T4" fmla="*/ 0 w 63"/>
                      <a:gd name="T5" fmla="*/ 0 h 64"/>
                      <a:gd name="T6" fmla="*/ 0 w 63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3"/>
                      <a:gd name="T13" fmla="*/ 0 h 64"/>
                      <a:gd name="T14" fmla="*/ 63 w 63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3" h="64">
                        <a:moveTo>
                          <a:pt x="0" y="64"/>
                        </a:moveTo>
                        <a:lnTo>
                          <a:pt x="63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5" name="Oval 38"/>
                <p:cNvSpPr>
                  <a:spLocks noChangeArrowheads="1"/>
                </p:cNvSpPr>
                <p:nvPr/>
              </p:nvSpPr>
              <p:spPr bwMode="auto">
                <a:xfrm>
                  <a:off x="4833" y="849"/>
                  <a:ext cx="106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  <p:grpSp>
              <p:nvGrpSpPr>
                <p:cNvPr id="12" name="Group 39"/>
                <p:cNvGrpSpPr>
                  <a:grpSpLocks/>
                </p:cNvGrpSpPr>
                <p:nvPr/>
              </p:nvGrpSpPr>
              <p:grpSpPr bwMode="auto">
                <a:xfrm>
                  <a:off x="5194" y="870"/>
                  <a:ext cx="156" cy="64"/>
                  <a:chOff x="5194" y="870"/>
                  <a:chExt cx="156" cy="64"/>
                </a:xfrm>
              </p:grpSpPr>
              <p:sp>
                <p:nvSpPr>
                  <p:cNvPr id="3895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194" y="901"/>
                    <a:ext cx="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58" name="Freeform 41"/>
                  <p:cNvSpPr>
                    <a:spLocks/>
                  </p:cNvSpPr>
                  <p:nvPr/>
                </p:nvSpPr>
                <p:spPr bwMode="auto">
                  <a:xfrm>
                    <a:off x="5289" y="870"/>
                    <a:ext cx="61" cy="64"/>
                  </a:xfrm>
                  <a:custGeom>
                    <a:avLst/>
                    <a:gdLst>
                      <a:gd name="T0" fmla="*/ 0 w 61"/>
                      <a:gd name="T1" fmla="*/ 64 h 64"/>
                      <a:gd name="T2" fmla="*/ 61 w 61"/>
                      <a:gd name="T3" fmla="*/ 33 h 64"/>
                      <a:gd name="T4" fmla="*/ 0 w 61"/>
                      <a:gd name="T5" fmla="*/ 0 h 64"/>
                      <a:gd name="T6" fmla="*/ 0 w 61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1"/>
                      <a:gd name="T13" fmla="*/ 0 h 64"/>
                      <a:gd name="T14" fmla="*/ 61 w 61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1" h="64">
                        <a:moveTo>
                          <a:pt x="0" y="64"/>
                        </a:moveTo>
                        <a:lnTo>
                          <a:pt x="61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3" name="Group 42"/>
                <p:cNvGrpSpPr>
                  <a:grpSpLocks/>
                </p:cNvGrpSpPr>
                <p:nvPr/>
              </p:nvGrpSpPr>
              <p:grpSpPr bwMode="auto">
                <a:xfrm>
                  <a:off x="4937" y="870"/>
                  <a:ext cx="156" cy="64"/>
                  <a:chOff x="4937" y="870"/>
                  <a:chExt cx="156" cy="64"/>
                </a:xfrm>
              </p:grpSpPr>
              <p:sp>
                <p:nvSpPr>
                  <p:cNvPr id="3895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937" y="901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56" name="Freeform 44"/>
                  <p:cNvSpPr>
                    <a:spLocks/>
                  </p:cNvSpPr>
                  <p:nvPr/>
                </p:nvSpPr>
                <p:spPr bwMode="auto">
                  <a:xfrm>
                    <a:off x="5029" y="870"/>
                    <a:ext cx="64" cy="64"/>
                  </a:xfrm>
                  <a:custGeom>
                    <a:avLst/>
                    <a:gdLst>
                      <a:gd name="T0" fmla="*/ 0 w 64"/>
                      <a:gd name="T1" fmla="*/ 64 h 64"/>
                      <a:gd name="T2" fmla="*/ 64 w 64"/>
                      <a:gd name="T3" fmla="*/ 33 h 64"/>
                      <a:gd name="T4" fmla="*/ 0 w 64"/>
                      <a:gd name="T5" fmla="*/ 0 h 64"/>
                      <a:gd name="T6" fmla="*/ 0 w 64"/>
                      <a:gd name="T7" fmla="*/ 64 h 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"/>
                      <a:gd name="T13" fmla="*/ 0 h 64"/>
                      <a:gd name="T14" fmla="*/ 64 w 64"/>
                      <a:gd name="T15" fmla="*/ 64 h 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" h="64">
                        <a:moveTo>
                          <a:pt x="0" y="64"/>
                        </a:moveTo>
                        <a:lnTo>
                          <a:pt x="64" y="33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" name="Oval 45"/>
                <p:cNvSpPr>
                  <a:spLocks noChangeArrowheads="1"/>
                </p:cNvSpPr>
                <p:nvPr/>
              </p:nvSpPr>
              <p:spPr bwMode="auto">
                <a:xfrm>
                  <a:off x="5091" y="849"/>
                  <a:ext cx="105" cy="1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altLang="en-US"/>
                </a:p>
              </p:txBody>
            </p:sp>
          </p:grpSp>
          <p:cxnSp>
            <p:nvCxnSpPr>
              <p:cNvPr id="38927" name="Прямая со стрелкой 10"/>
              <p:cNvCxnSpPr>
                <a:cxnSpLocks noChangeShapeType="1"/>
                <a:endCxn id="20" idx="2"/>
              </p:cNvCxnSpPr>
              <p:nvPr/>
            </p:nvCxnSpPr>
            <p:spPr bwMode="auto">
              <a:xfrm>
                <a:off x="2643174" y="928670"/>
                <a:ext cx="335158" cy="2143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928" name="TextBox 11"/>
              <p:cNvSpPr txBox="1">
                <a:spLocks noChangeArrowheads="1"/>
              </p:cNvSpPr>
              <p:nvPr/>
            </p:nvSpPr>
            <p:spPr bwMode="auto">
              <a:xfrm>
                <a:off x="5786446" y="1071546"/>
                <a:ext cx="50006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>
                    <a:solidFill>
                      <a:srgbClr val="183266"/>
                    </a:solidFill>
                    <a:sym typeface="Symbol" pitchFamily="18" charset="2"/>
                  </a:rPr>
                  <a:t>s</a:t>
                </a:r>
                <a:r>
                  <a:rPr kumimoji="1" lang="ru-RU" altLang="en-US" baseline="-25000">
                    <a:solidFill>
                      <a:srgbClr val="183266"/>
                    </a:solidFill>
                    <a:sym typeface="Symbol" pitchFamily="18" charset="2"/>
                  </a:rPr>
                  <a:t>4</a:t>
                </a:r>
                <a:endParaRPr lang="ru-RU" altLang="ru-RU"/>
              </a:p>
            </p:txBody>
          </p:sp>
          <p:sp>
            <p:nvSpPr>
              <p:cNvPr id="38929" name="TextBox 12"/>
              <p:cNvSpPr txBox="1">
                <a:spLocks noChangeArrowheads="1"/>
              </p:cNvSpPr>
              <p:nvPr/>
            </p:nvSpPr>
            <p:spPr bwMode="auto">
              <a:xfrm>
                <a:off x="5143504" y="1071546"/>
                <a:ext cx="50006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>
                    <a:solidFill>
                      <a:srgbClr val="183266"/>
                    </a:solidFill>
                    <a:sym typeface="Symbol" pitchFamily="18" charset="2"/>
                  </a:rPr>
                  <a:t>s</a:t>
                </a:r>
                <a:r>
                  <a:rPr kumimoji="1" lang="ru-RU" altLang="en-US" baseline="-25000">
                    <a:solidFill>
                      <a:srgbClr val="183266"/>
                    </a:solidFill>
                    <a:sym typeface="Symbol" pitchFamily="18" charset="2"/>
                  </a:rPr>
                  <a:t>3</a:t>
                </a:r>
                <a:endParaRPr lang="ru-RU" altLang="ru-RU"/>
              </a:p>
            </p:txBody>
          </p:sp>
          <p:sp>
            <p:nvSpPr>
              <p:cNvPr id="38930" name="TextBox 13"/>
              <p:cNvSpPr txBox="1">
                <a:spLocks noChangeArrowheads="1"/>
              </p:cNvSpPr>
              <p:nvPr/>
            </p:nvSpPr>
            <p:spPr bwMode="auto">
              <a:xfrm>
                <a:off x="4429124" y="1071546"/>
                <a:ext cx="50006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>
                    <a:solidFill>
                      <a:srgbClr val="183266"/>
                    </a:solidFill>
                    <a:sym typeface="Symbol" pitchFamily="18" charset="2"/>
                  </a:rPr>
                  <a:t>s</a:t>
                </a:r>
                <a:r>
                  <a:rPr kumimoji="1" lang="ru-RU" altLang="en-US" baseline="-25000">
                    <a:solidFill>
                      <a:srgbClr val="183266"/>
                    </a:solidFill>
                    <a:sym typeface="Symbol" pitchFamily="18" charset="2"/>
                  </a:rPr>
                  <a:t>2</a:t>
                </a:r>
                <a:endParaRPr lang="ru-RU" altLang="ru-RU"/>
              </a:p>
            </p:txBody>
          </p:sp>
          <p:sp>
            <p:nvSpPr>
              <p:cNvPr id="38931" name="TextBox 14"/>
              <p:cNvSpPr txBox="1">
                <a:spLocks noChangeArrowheads="1"/>
              </p:cNvSpPr>
              <p:nvPr/>
            </p:nvSpPr>
            <p:spPr bwMode="auto">
              <a:xfrm>
                <a:off x="1928794" y="785794"/>
                <a:ext cx="92869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 sz="3600">
                    <a:solidFill>
                      <a:srgbClr val="183266"/>
                    </a:solidFill>
                    <a:sym typeface="Symbol" pitchFamily="18" charset="2"/>
                  </a:rPr>
                  <a:t></a:t>
                </a:r>
                <a:r>
                  <a:rPr kumimoji="1" lang="ru-RU" altLang="en-US" sz="2800">
                    <a:solidFill>
                      <a:srgbClr val="183266"/>
                    </a:solidFill>
                    <a:sym typeface="Symbol" pitchFamily="18" charset="2"/>
                  </a:rPr>
                  <a:t>=</a:t>
                </a:r>
                <a:endParaRPr lang="ru-RU" altLang="ru-RU" sz="2800"/>
              </a:p>
            </p:txBody>
          </p:sp>
          <p:sp>
            <p:nvSpPr>
              <p:cNvPr id="38932" name="TextBox 15"/>
              <p:cNvSpPr txBox="1">
                <a:spLocks noChangeArrowheads="1"/>
              </p:cNvSpPr>
              <p:nvPr/>
            </p:nvSpPr>
            <p:spPr bwMode="auto">
              <a:xfrm>
                <a:off x="3000364" y="1071546"/>
                <a:ext cx="50006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>
                    <a:solidFill>
                      <a:srgbClr val="183266"/>
                    </a:solidFill>
                    <a:sym typeface="Symbol" pitchFamily="18" charset="2"/>
                  </a:rPr>
                  <a:t>s</a:t>
                </a:r>
                <a:r>
                  <a:rPr kumimoji="1" lang="en-US" altLang="en-US" baseline="-25000">
                    <a:solidFill>
                      <a:srgbClr val="183266"/>
                    </a:solidFill>
                    <a:sym typeface="Symbol" pitchFamily="18" charset="2"/>
                  </a:rPr>
                  <a:t>0</a:t>
                </a:r>
                <a:endParaRPr lang="ru-RU" altLang="ru-RU"/>
              </a:p>
            </p:txBody>
          </p:sp>
          <p:sp>
            <p:nvSpPr>
              <p:cNvPr id="38933" name="TextBox 16"/>
              <p:cNvSpPr txBox="1">
                <a:spLocks noChangeArrowheads="1"/>
              </p:cNvSpPr>
              <p:nvPr/>
            </p:nvSpPr>
            <p:spPr bwMode="auto">
              <a:xfrm>
                <a:off x="3786182" y="1071546"/>
                <a:ext cx="50006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>
                    <a:solidFill>
                      <a:srgbClr val="183266"/>
                    </a:solidFill>
                    <a:sym typeface="Symbol" pitchFamily="18" charset="2"/>
                  </a:rPr>
                  <a:t>s</a:t>
                </a:r>
                <a:r>
                  <a:rPr kumimoji="1" lang="ru-RU" altLang="en-US" baseline="-25000">
                    <a:solidFill>
                      <a:srgbClr val="183266"/>
                    </a:solidFill>
                    <a:sym typeface="Symbol" pitchFamily="18" charset="2"/>
                  </a:rPr>
                  <a:t>1</a:t>
                </a:r>
                <a:endParaRPr lang="ru-RU" altLang="ru-RU"/>
              </a:p>
            </p:txBody>
          </p:sp>
        </p:grpSp>
        <p:sp>
          <p:nvSpPr>
            <p:cNvPr id="38925" name="TextBox 55"/>
            <p:cNvSpPr txBox="1">
              <a:spLocks noChangeArrowheads="1"/>
            </p:cNvSpPr>
            <p:nvPr/>
          </p:nvSpPr>
          <p:spPr bwMode="auto">
            <a:xfrm>
              <a:off x="4643438" y="1928802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ru-RU"/>
                <a:t>р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072188" y="4214813"/>
            <a:ext cx="2857500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dirty="0"/>
              <a:t>А</a:t>
            </a:r>
            <a:r>
              <a:rPr lang="ru-RU" b="1" dirty="0">
                <a:sym typeface="Symbol"/>
              </a:rPr>
              <a:t></a:t>
            </a:r>
            <a:r>
              <a:rPr lang="ru-RU" dirty="0">
                <a:sym typeface="Symbol"/>
              </a:rPr>
              <a:t>В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</a:t>
            </a:r>
            <a:r>
              <a:rPr lang="ru-RU" dirty="0">
                <a:sym typeface="Symbol"/>
              </a:rPr>
              <a:t> </a:t>
            </a:r>
            <a:r>
              <a:rPr lang="ru-RU" b="1" dirty="0">
                <a:sym typeface="Symbol"/>
              </a:rPr>
              <a:t></a:t>
            </a:r>
            <a:r>
              <a:rPr lang="ru-RU" dirty="0">
                <a:sym typeface="Symbol"/>
              </a:rPr>
              <a:t>(</a:t>
            </a:r>
            <a:r>
              <a:rPr lang="ru-RU" b="1" dirty="0">
                <a:sym typeface="Symbol"/>
              </a:rPr>
              <a:t></a:t>
            </a:r>
            <a:r>
              <a:rPr lang="ru-RU" dirty="0">
                <a:sym typeface="Symbol"/>
              </a:rPr>
              <a:t>А</a:t>
            </a:r>
            <a:r>
              <a:rPr lang="ru-RU" b="1" dirty="0">
                <a:sym typeface="Symbol"/>
              </a:rPr>
              <a:t></a:t>
            </a:r>
            <a:r>
              <a:rPr lang="ru-RU" dirty="0">
                <a:sym typeface="Symbol"/>
              </a:rPr>
              <a:t>В)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39939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9370B3-96B0-4CB0-9410-DBDAE2F603E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42875"/>
            <a:ext cx="7858125" cy="731838"/>
          </a:xfrm>
        </p:spPr>
        <p:txBody>
          <a:bodyPr/>
          <a:lstStyle/>
          <a:p>
            <a:pPr eaLnBrk="1" hangingPunct="1"/>
            <a:r>
              <a:rPr kumimoji="1" lang="en-US" altLang="en-US" smtClean="0">
                <a:sym typeface="Symbol" pitchFamily="18" charset="2"/>
              </a:rPr>
              <a:t>C</a:t>
            </a:r>
            <a:r>
              <a:rPr kumimoji="1" lang="ru-RU" altLang="en-US" smtClean="0">
                <a:sym typeface="Symbol" pitchFamily="18" charset="2"/>
              </a:rPr>
              <a:t>емантика операторов </a:t>
            </a:r>
            <a:r>
              <a:rPr kumimoji="1" lang="en-US" altLang="en-US" smtClean="0">
                <a:sym typeface="Symbol" pitchFamily="18" charset="2"/>
              </a:rPr>
              <a:t>LTL</a:t>
            </a:r>
            <a:r>
              <a:rPr kumimoji="1" lang="ru-RU" altLang="en-US" smtClean="0">
                <a:sym typeface="Symbol" pitchFamily="18" charset="2"/>
              </a:rPr>
              <a:t>.</a:t>
            </a:r>
            <a:br>
              <a:rPr kumimoji="1" lang="ru-RU" altLang="en-US" smtClean="0">
                <a:sym typeface="Symbol" pitchFamily="18" charset="2"/>
              </a:rPr>
            </a:br>
            <a:r>
              <a:rPr kumimoji="1" lang="ru-RU" altLang="en-US" smtClean="0">
                <a:sym typeface="Symbol" pitchFamily="18" charset="2"/>
              </a:rPr>
              <a:t>Формулы </a:t>
            </a:r>
            <a:r>
              <a:rPr kumimoji="1" lang="en-US" altLang="en-US" smtClean="0">
                <a:sym typeface="Symbol" pitchFamily="18" charset="2"/>
              </a:rPr>
              <a:t>LTL </a:t>
            </a:r>
            <a:r>
              <a:rPr kumimoji="1" lang="ru-RU" altLang="en-US" smtClean="0">
                <a:sym typeface="Symbol" pitchFamily="18" charset="2"/>
              </a:rPr>
              <a:t>интерпретируются на поведениях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714500"/>
            <a:ext cx="9001125" cy="25717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 = 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en-US" altLang="en-US" sz="2400" baseline="-25000" dirty="0" smtClean="0">
                <a:solidFill>
                  <a:srgbClr val="183266"/>
                </a:solidFill>
                <a:sym typeface="Symbol" pitchFamily="18" charset="2"/>
              </a:rPr>
              <a:t>0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en-US" altLang="en-US" sz="2400" baseline="-25000" dirty="0" smtClean="0">
                <a:solidFill>
                  <a:srgbClr val="183266"/>
                </a:solidFill>
                <a:sym typeface="Symbol" pitchFamily="18" charset="2"/>
              </a:rPr>
              <a:t>1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en-US" altLang="en-US" sz="2400" baseline="-25000" dirty="0" smtClean="0">
                <a:solidFill>
                  <a:srgbClr val="183266"/>
                </a:solidFill>
                <a:sym typeface="Symbol" pitchFamily="18" charset="2"/>
              </a:rPr>
              <a:t>2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....;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 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dirty="0" smtClean="0">
                <a:solidFill>
                  <a:srgbClr val="183266"/>
                </a:solidFill>
                <a:sym typeface="Symbol" pitchFamily="18" charset="2"/>
              </a:rPr>
              <a:t>|= </a:t>
            </a:r>
            <a:r>
              <a:rPr kumimoji="1" lang="en-US" altLang="en-US" sz="2400" dirty="0" smtClean="0">
                <a:sym typeface="Symbol" pitchFamily="18" charset="2"/>
              </a:rPr>
              <a:t></a:t>
            </a:r>
            <a:r>
              <a:rPr kumimoji="1" lang="en-US" altLang="en-US" dirty="0" smtClean="0">
                <a:sym typeface="Symbol" pitchFamily="18" charset="2"/>
              </a:rPr>
              <a:t> </a:t>
            </a:r>
            <a:r>
              <a:rPr kumimoji="1" lang="ru-RU" altLang="en-US" dirty="0" smtClean="0">
                <a:sym typeface="Symbol" pitchFamily="18" charset="2"/>
              </a:rPr>
              <a:t> означает: в состоянии </a:t>
            </a:r>
            <a:r>
              <a:rPr kumimoji="1" lang="en-US" altLang="en-US" sz="2400" dirty="0" err="1" smtClean="0">
                <a:sym typeface="Symbol" pitchFamily="18" charset="2"/>
              </a:rPr>
              <a:t>s</a:t>
            </a:r>
            <a:r>
              <a:rPr kumimoji="1" lang="en-US" altLang="en-US" sz="2400" baseline="-25000" dirty="0" err="1" smtClean="0">
                <a:sym typeface="Symbol" pitchFamily="18" charset="2"/>
              </a:rPr>
              <a:t>i</a:t>
            </a:r>
            <a:r>
              <a:rPr kumimoji="1" lang="ru-RU" altLang="en-US" sz="2400" dirty="0" smtClean="0">
                <a:sym typeface="Symbol" pitchFamily="18" charset="2"/>
              </a:rPr>
              <a:t> </a:t>
            </a:r>
            <a:r>
              <a:rPr kumimoji="1" lang="ru-RU" altLang="en-US" dirty="0" smtClean="0">
                <a:sym typeface="Symbol" pitchFamily="18" charset="2"/>
              </a:rPr>
              <a:t>вычисления 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ru-RU" altLang="en-US" sz="2400" dirty="0" smtClean="0">
                <a:sym typeface="Symbol" pitchFamily="18" charset="2"/>
              </a:rPr>
              <a:t> </a:t>
            </a:r>
            <a:r>
              <a:rPr kumimoji="1" lang="ru-RU" altLang="en-US" dirty="0" smtClean="0">
                <a:sym typeface="Symbol" pitchFamily="18" charset="2"/>
              </a:rPr>
              <a:t>истинно</a:t>
            </a:r>
            <a:r>
              <a:rPr kumimoji="1" lang="ru-RU" altLang="en-US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</a:t>
            </a:r>
            <a:endParaRPr kumimoji="1" lang="en-US" altLang="en-US" dirty="0" smtClean="0">
              <a:solidFill>
                <a:srgbClr val="183266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ru-RU" altLang="en-US" sz="2200" dirty="0" smtClean="0">
                <a:solidFill>
                  <a:schemeClr val="tx2"/>
                </a:solidFill>
                <a:sym typeface="Symbol" pitchFamily="18" charset="2"/>
              </a:rPr>
              <a:t>Базовые операторы </a:t>
            </a:r>
            <a:r>
              <a:rPr lang="ru-RU" altLang="en-US" sz="2200" dirty="0" smtClean="0">
                <a:solidFill>
                  <a:schemeClr val="tx2"/>
                </a:solidFill>
              </a:rPr>
              <a:t> </a:t>
            </a:r>
            <a:r>
              <a:rPr lang="ru-RU" altLang="en-US" sz="2200" b="1" dirty="0" smtClean="0">
                <a:solidFill>
                  <a:schemeClr val="tx2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kumimoji="1" lang="ru-RU" alt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</a:t>
            </a:r>
            <a:r>
              <a:rPr kumimoji="1" lang="en-US" altLang="en-US" sz="2200" dirty="0" smtClean="0">
                <a:solidFill>
                  <a:schemeClr val="tx2"/>
                </a:solidFill>
                <a:sym typeface="Symbol" pitchFamily="18" charset="2"/>
              </a:rPr>
              <a:t>, U, X</a:t>
            </a:r>
            <a:endParaRPr kumimoji="1" lang="ru-RU" altLang="en-US" sz="2200" dirty="0" smtClean="0">
              <a:solidFill>
                <a:schemeClr val="tx2"/>
              </a:solidFill>
              <a:sym typeface="Symbol" pitchFamily="18" charset="2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ru-RU" altLang="en-US" sz="20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b="1" dirty="0" smtClean="0"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p         </a:t>
            </a:r>
            <a:r>
              <a:rPr kumimoji="1" lang="en-US" altLang="en-US" sz="2000" dirty="0" err="1" smtClean="0">
                <a:sym typeface="Symbol" pitchFamily="18" charset="2"/>
              </a:rPr>
              <a:t>iff</a:t>
            </a:r>
            <a:r>
              <a:rPr kumimoji="1" lang="ru-RU" altLang="en-US" sz="2000" dirty="0" smtClean="0">
                <a:sym typeface="Symbol" pitchFamily="18" charset="2"/>
              </a:rPr>
              <a:t>	в </a:t>
            </a:r>
            <a:r>
              <a:rPr kumimoji="1" lang="en-US" altLang="en-US" sz="2000" dirty="0" smtClean="0">
                <a:sym typeface="Symbol" pitchFamily="18" charset="2"/>
              </a:rPr>
              <a:t>c</a:t>
            </a:r>
            <a:r>
              <a:rPr kumimoji="1" lang="ru-RU" altLang="en-US" sz="2000" dirty="0" err="1" smtClean="0">
                <a:sym typeface="Symbol" pitchFamily="18" charset="2"/>
              </a:rPr>
              <a:t>остоянии</a:t>
            </a:r>
            <a:r>
              <a:rPr kumimoji="1" lang="ru-RU" altLang="en-US" sz="2000" dirty="0" smtClean="0">
                <a:sym typeface="Symbol" pitchFamily="18" charset="2"/>
              </a:rPr>
              <a:t> </a:t>
            </a:r>
            <a:r>
              <a:rPr kumimoji="1" lang="en-US" altLang="en-US" sz="2000" dirty="0" err="1" smtClean="0">
                <a:sym typeface="Symbol" pitchFamily="18" charset="2"/>
              </a:rPr>
              <a:t>s</a:t>
            </a:r>
            <a:r>
              <a:rPr kumimoji="1" lang="en-US" altLang="en-US" sz="20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0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000" dirty="0" smtClean="0">
                <a:solidFill>
                  <a:srgbClr val="183266"/>
                </a:solidFill>
                <a:sym typeface="Symbol" pitchFamily="18" charset="2"/>
              </a:rPr>
              <a:t>истинно атомарное утверждение</a:t>
            </a:r>
            <a:r>
              <a:rPr kumimoji="1" lang="en-US" altLang="en-US" sz="2000" dirty="0" smtClean="0">
                <a:sym typeface="Symbol" pitchFamily="18" charset="2"/>
              </a:rPr>
              <a:t> p</a:t>
            </a:r>
            <a:endParaRPr kumimoji="1" lang="en-US" altLang="en-US" sz="2000" dirty="0" smtClean="0">
              <a:solidFill>
                <a:srgbClr val="183266"/>
              </a:solidFill>
              <a:sym typeface="Symbol" pitchFamily="18" charset="2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dirty="0" smtClean="0">
                <a:sym typeface="Symbol" pitchFamily="18" charset="2"/>
              </a:rPr>
              <a:t> 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</a:t>
            </a:r>
            <a:r>
              <a:rPr kumimoji="1" lang="en-US" altLang="en-US" sz="2400" dirty="0" smtClean="0">
                <a:sym typeface="Symbol" pitchFamily="18" charset="2"/>
              </a:rPr>
              <a:t> </a:t>
            </a:r>
            <a:r>
              <a:rPr kumimoji="1" lang="ru-RU" altLang="en-US" sz="2400" dirty="0" smtClean="0">
                <a:sym typeface="Symbol" pitchFamily="18" charset="2"/>
              </a:rPr>
              <a:t>	   </a:t>
            </a:r>
            <a:r>
              <a:rPr kumimoji="1" lang="en-US" altLang="en-US" sz="2400" dirty="0" err="1" smtClean="0">
                <a:sym typeface="Symbol" pitchFamily="18" charset="2"/>
              </a:rPr>
              <a:t>iff</a:t>
            </a:r>
            <a:r>
              <a:rPr kumimoji="1" lang="en-US" altLang="en-US" sz="2400" dirty="0" smtClean="0">
                <a:sym typeface="Symbol" pitchFamily="18" charset="2"/>
              </a:rPr>
              <a:t> </a:t>
            </a:r>
            <a:r>
              <a:rPr kumimoji="1" lang="ru-RU" altLang="en-US" sz="2400" dirty="0" smtClean="0">
                <a:sym typeface="Symbol" pitchFamily="18" charset="2"/>
              </a:rPr>
              <a:t>	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</a:t>
            </a:r>
            <a:r>
              <a:rPr kumimoji="1" lang="en-US" altLang="en-US" sz="2400" dirty="0" smtClean="0">
                <a:sym typeface="Symbol" pitchFamily="18" charset="2"/>
              </a:rPr>
              <a:t> </a:t>
            </a:r>
            <a:endParaRPr kumimoji="1" lang="en-US" altLang="en-US" sz="2400" dirty="0" smtClean="0">
              <a:solidFill>
                <a:srgbClr val="183266"/>
              </a:solidFill>
              <a:sym typeface="Symbol" pitchFamily="18" charset="2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b="1" dirty="0" smtClean="0"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 </a:t>
            </a:r>
            <a:r>
              <a:rPr lang="ru-RU" altLang="en-US" sz="2400" b="1" dirty="0" smtClean="0">
                <a:sym typeface="Symbol" pitchFamily="18" charset="2"/>
              </a:rPr>
              <a:t>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</a:t>
            </a:r>
            <a:r>
              <a:rPr kumimoji="1" lang="ru-RU" altLang="en-US" sz="2400" dirty="0" smtClean="0">
                <a:sym typeface="Symbol" pitchFamily="18" charset="2"/>
              </a:rPr>
              <a:t>   </a:t>
            </a:r>
            <a:r>
              <a:rPr kumimoji="1" lang="en-US" altLang="en-US" sz="2400" dirty="0" err="1" smtClean="0">
                <a:sym typeface="Symbol" pitchFamily="18" charset="2"/>
              </a:rPr>
              <a:t>iff</a:t>
            </a:r>
            <a:r>
              <a:rPr kumimoji="1" lang="ru-RU" altLang="en-US" sz="2400" dirty="0" smtClean="0">
                <a:sym typeface="Symbol" pitchFamily="18" charset="2"/>
              </a:rPr>
              <a:t>	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b="1" dirty="0" smtClean="0"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 </a:t>
            </a:r>
            <a:r>
              <a:rPr kumimoji="1" lang="ru-RU" altLang="en-US" sz="2400" dirty="0" smtClean="0">
                <a:sym typeface="Symbol" pitchFamily="18" charset="2"/>
              </a:rPr>
              <a:t>или 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dirty="0" smtClean="0">
                <a:sym typeface="Symbol" pitchFamily="18" charset="2"/>
              </a:rPr>
              <a:t>  </a:t>
            </a:r>
            <a:endParaRPr kumimoji="1" lang="en-US" altLang="en-US" sz="2400" dirty="0" smtClean="0">
              <a:solidFill>
                <a:srgbClr val="183266"/>
              </a:solidFill>
              <a:sym typeface="Symbol" pitchFamily="18" charset="2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dirty="0" smtClean="0">
                <a:sym typeface="Symbol" pitchFamily="18" charset="2"/>
              </a:rPr>
              <a:t> X       </a:t>
            </a:r>
            <a:r>
              <a:rPr kumimoji="1" lang="en-US" altLang="en-US" sz="2400" dirty="0" err="1" smtClean="0">
                <a:sym typeface="Symbol" pitchFamily="18" charset="2"/>
              </a:rPr>
              <a:t>iff</a:t>
            </a:r>
            <a:r>
              <a:rPr kumimoji="1" lang="ru-RU" altLang="en-US" sz="2400" dirty="0" smtClean="0">
                <a:sym typeface="Symbol" pitchFamily="18" charset="2"/>
              </a:rPr>
              <a:t>	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smtClean="0">
                <a:solidFill>
                  <a:srgbClr val="183266"/>
                </a:solidFill>
                <a:sym typeface="Symbol" pitchFamily="18" charset="2"/>
              </a:rPr>
              <a:t>i+1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b="1" dirty="0" smtClean="0"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</a:t>
            </a:r>
            <a:endParaRPr kumimoji="1" lang="en-US" altLang="en-US" sz="2400" dirty="0" smtClean="0">
              <a:solidFill>
                <a:srgbClr val="183266"/>
              </a:solidFill>
              <a:sym typeface="Symbol" pitchFamily="18" charset="2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en-US" altLang="en-US" sz="2400" baseline="-25000" dirty="0" err="1" smtClean="0">
                <a:solidFill>
                  <a:srgbClr val="183266"/>
                </a:solidFill>
                <a:sym typeface="Symbol" pitchFamily="18" charset="2"/>
              </a:rPr>
              <a:t>i</a:t>
            </a:r>
            <a:r>
              <a:rPr kumimoji="1"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dirty="0" smtClean="0">
                <a:sym typeface="Symbol" pitchFamily="18" charset="2"/>
              </a:rPr>
              <a:t>  </a:t>
            </a:r>
            <a:r>
              <a:rPr lang="en-US" altLang="en-US" sz="2400" dirty="0" smtClean="0">
                <a:sym typeface="Symbol" pitchFamily="18" charset="2"/>
              </a:rPr>
              <a:t>U </a:t>
            </a:r>
            <a:r>
              <a:rPr kumimoji="1" lang="en-US" altLang="en-US" sz="2400" dirty="0" smtClean="0">
                <a:sym typeface="Symbol" pitchFamily="18" charset="2"/>
              </a:rPr>
              <a:t></a:t>
            </a:r>
            <a:r>
              <a:rPr kumimoji="1" lang="ru-RU" altLang="en-US" sz="2400" dirty="0" smtClean="0">
                <a:sym typeface="Symbol" pitchFamily="18" charset="2"/>
              </a:rPr>
              <a:t>   </a:t>
            </a:r>
            <a:r>
              <a:rPr kumimoji="1" lang="en-US" altLang="en-US" sz="2400" dirty="0" err="1" smtClean="0">
                <a:sym typeface="Symbol" pitchFamily="18" charset="2"/>
              </a:rPr>
              <a:t>iff</a:t>
            </a:r>
            <a:r>
              <a:rPr kumimoji="1" lang="en-US" altLang="en-US" sz="2400" dirty="0" smtClean="0">
                <a:sym typeface="Symbol" pitchFamily="18" charset="2"/>
              </a:rPr>
              <a:t> </a:t>
            </a:r>
            <a:r>
              <a:rPr kumimoji="1" lang="ru-RU" altLang="en-US" sz="2400" dirty="0" smtClean="0">
                <a:sym typeface="Symbol" pitchFamily="18" charset="2"/>
              </a:rPr>
              <a:t>	</a:t>
            </a:r>
            <a:r>
              <a:rPr lang="ru-RU" altLang="en-US" sz="2400" dirty="0" smtClean="0">
                <a:solidFill>
                  <a:srgbClr val="183266"/>
                </a:solidFill>
              </a:rPr>
              <a:t>(</a:t>
            </a:r>
            <a:r>
              <a:rPr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</a:t>
            </a:r>
            <a:r>
              <a:rPr lang="en-US" altLang="en-US" sz="2400" dirty="0" smtClean="0">
                <a:solidFill>
                  <a:srgbClr val="183266"/>
                </a:solidFill>
              </a:rPr>
              <a:t>j</a:t>
            </a:r>
            <a:r>
              <a:rPr lang="ru-RU" altLang="en-US" sz="2400" b="1" dirty="0" smtClean="0">
                <a:solidFill>
                  <a:srgbClr val="183266"/>
                </a:solidFill>
                <a:sym typeface="Symbol" pitchFamily="18" charset="2"/>
              </a:rPr>
              <a:t></a:t>
            </a:r>
            <a:r>
              <a:rPr lang="en-US" altLang="en-US" sz="2400" dirty="0" err="1" smtClean="0">
                <a:solidFill>
                  <a:srgbClr val="183266"/>
                </a:solidFill>
              </a:rPr>
              <a:t>i</a:t>
            </a:r>
            <a:r>
              <a:rPr lang="en-US" altLang="en-US" sz="2400" dirty="0" smtClean="0">
                <a:solidFill>
                  <a:srgbClr val="183266"/>
                </a:solidFill>
              </a:rPr>
              <a:t>) 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lang="en-US" altLang="en-US" sz="2400" baseline="-25000" dirty="0" smtClean="0"/>
              <a:t>j</a:t>
            </a:r>
            <a:r>
              <a:rPr lang="ru-RU" altLang="en-US" sz="2400" baseline="-25000" dirty="0" smtClean="0"/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b="1" dirty="0" smtClean="0">
                <a:sym typeface="Symbol" pitchFamily="18" charset="2"/>
              </a:rPr>
              <a:t> </a:t>
            </a:r>
            <a:r>
              <a:rPr kumimoji="1" lang="en-US" altLang="en-US" sz="2400" dirty="0" smtClean="0">
                <a:sym typeface="Symbol" pitchFamily="18" charset="2"/>
              </a:rPr>
              <a:t></a:t>
            </a:r>
            <a:r>
              <a:rPr lang="en-US" altLang="en-US" sz="2400" dirty="0" smtClean="0"/>
              <a:t> </a:t>
            </a:r>
            <a:r>
              <a:rPr lang="ru-RU" altLang="en-US" sz="2400" dirty="0" smtClean="0"/>
              <a:t>и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183266"/>
                </a:solidFill>
              </a:rPr>
              <a:t>(</a:t>
            </a:r>
            <a:r>
              <a:rPr lang="ru-RU" altLang="en-US" sz="2400" b="1" dirty="0" smtClean="0">
                <a:solidFill>
                  <a:srgbClr val="183266"/>
                </a:solidFill>
                <a:sym typeface="Symbol" pitchFamily="18" charset="2"/>
              </a:rPr>
              <a:t></a:t>
            </a:r>
            <a:r>
              <a:rPr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 </a:t>
            </a:r>
            <a:r>
              <a:rPr lang="en-US" altLang="en-US" sz="2400" dirty="0" smtClean="0">
                <a:solidFill>
                  <a:srgbClr val="183266"/>
                </a:solidFill>
              </a:rPr>
              <a:t>k</a:t>
            </a:r>
            <a:r>
              <a:rPr lang="ru-RU" altLang="en-US" sz="2400" dirty="0" smtClean="0">
                <a:solidFill>
                  <a:srgbClr val="183266"/>
                </a:solidFill>
              </a:rPr>
              <a:t>:</a:t>
            </a:r>
            <a:r>
              <a:rPr lang="en-US" altLang="en-US" sz="2400" dirty="0" smtClean="0">
                <a:solidFill>
                  <a:srgbClr val="183266"/>
                </a:solidFill>
              </a:rPr>
              <a:t> </a:t>
            </a:r>
            <a:r>
              <a:rPr lang="en-US" altLang="en-US" sz="2400" dirty="0" err="1" smtClean="0">
                <a:solidFill>
                  <a:srgbClr val="183266"/>
                </a:solidFill>
              </a:rPr>
              <a:t>i</a:t>
            </a:r>
            <a:r>
              <a:rPr lang="ru-RU" altLang="en-US" sz="2400" b="1" dirty="0" smtClean="0">
                <a:solidFill>
                  <a:srgbClr val="183266"/>
                </a:solidFill>
                <a:sym typeface="Symbol" pitchFamily="18" charset="2"/>
              </a:rPr>
              <a:t></a:t>
            </a:r>
            <a:r>
              <a:rPr lang="ru-RU" altLang="en-US" sz="2400" dirty="0" smtClean="0">
                <a:solidFill>
                  <a:srgbClr val="183266"/>
                </a:solidFill>
              </a:rPr>
              <a:t> </a:t>
            </a:r>
            <a:r>
              <a:rPr lang="en-US" altLang="en-US" sz="2400" dirty="0" smtClean="0">
                <a:solidFill>
                  <a:srgbClr val="183266"/>
                </a:solidFill>
              </a:rPr>
              <a:t>k</a:t>
            </a:r>
            <a:r>
              <a:rPr lang="en-US" altLang="en-US" sz="2400" dirty="0" smtClean="0">
                <a:solidFill>
                  <a:srgbClr val="183266"/>
                </a:solidFill>
                <a:sym typeface="Symbol" pitchFamily="18" charset="2"/>
              </a:rPr>
              <a:t>&lt;</a:t>
            </a:r>
            <a:r>
              <a:rPr lang="en-US" altLang="en-US" sz="2400" dirty="0" smtClean="0">
                <a:solidFill>
                  <a:srgbClr val="183266"/>
                </a:solidFill>
              </a:rPr>
              <a:t> j</a:t>
            </a:r>
            <a:r>
              <a:rPr lang="ru-RU" altLang="en-US" sz="2400" dirty="0" smtClean="0">
                <a:solidFill>
                  <a:srgbClr val="183266"/>
                </a:solidFill>
              </a:rPr>
              <a:t> )</a:t>
            </a:r>
            <a:r>
              <a:rPr lang="en-US" altLang="en-US" sz="2400" dirty="0" smtClean="0">
                <a:solidFill>
                  <a:srgbClr val="183266"/>
                </a:solidFill>
              </a:rPr>
              <a:t> </a:t>
            </a:r>
            <a:r>
              <a:rPr kumimoji="1" lang="ru-RU" altLang="en-US" sz="2400" dirty="0" smtClean="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lang="en-US" altLang="en-US" sz="2400" baseline="-25000" dirty="0" smtClean="0"/>
              <a:t>k</a:t>
            </a:r>
            <a:r>
              <a:rPr lang="en-US" altLang="en-US" sz="2400" dirty="0" smtClean="0"/>
              <a:t> </a:t>
            </a:r>
            <a:r>
              <a:rPr kumimoji="1" lang="ru-RU" altLang="en-US" sz="2400" b="1" dirty="0" smtClean="0">
                <a:sym typeface="Symbol" pitchFamily="18" charset="2"/>
              </a:rPr>
              <a:t></a:t>
            </a:r>
            <a:r>
              <a:rPr kumimoji="1" lang="en-US" altLang="en-US" sz="2400" dirty="0" smtClean="0">
                <a:sym typeface="Symbol" pitchFamily="18" charset="2"/>
              </a:rPr>
              <a:t>  </a:t>
            </a:r>
            <a:endParaRPr kumimoji="1" lang="en-US" altLang="en-US" sz="2000" dirty="0" smtClean="0">
              <a:sym typeface="Symbol" pitchFamily="18" charset="2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1809750" y="2976563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142875" y="4416425"/>
            <a:ext cx="8208963" cy="1027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SzPct val="90000"/>
              <a:buFont typeface="Wingdings" pitchFamily="2" charset="2"/>
              <a:buNone/>
            </a:pPr>
            <a:r>
              <a:rPr kumimoji="1" lang="ru-RU" altLang="en-US" sz="2200">
                <a:solidFill>
                  <a:schemeClr val="tx2"/>
                </a:solidFill>
                <a:latin typeface="Arial" charset="0"/>
                <a:sym typeface="Symbol" pitchFamily="18" charset="2"/>
              </a:rPr>
              <a:t>Выводимые операторы </a:t>
            </a:r>
            <a:r>
              <a:rPr kumimoji="1" lang="en-US" altLang="en-US" sz="2200">
                <a:solidFill>
                  <a:schemeClr val="tx2"/>
                </a:solidFill>
                <a:latin typeface="Arial" charset="0"/>
                <a:sym typeface="Symbol" pitchFamily="18" charset="2"/>
              </a:rPr>
              <a:t>Fp</a:t>
            </a:r>
            <a:r>
              <a:rPr kumimoji="1" lang="ru-RU" altLang="en-US" sz="2200">
                <a:solidFill>
                  <a:schemeClr val="tx2"/>
                </a:solidFill>
                <a:latin typeface="Arial" charset="0"/>
                <a:sym typeface="Symbol" pitchFamily="18" charset="2"/>
              </a:rPr>
              <a:t>, </a:t>
            </a:r>
            <a:r>
              <a:rPr kumimoji="1" lang="en-US" altLang="en-US" sz="2200">
                <a:solidFill>
                  <a:schemeClr val="tx2"/>
                </a:solidFill>
                <a:latin typeface="Arial" charset="0"/>
                <a:sym typeface="Symbol" pitchFamily="18" charset="2"/>
              </a:rPr>
              <a:t>Gp</a:t>
            </a:r>
            <a:endParaRPr kumimoji="1" lang="ru-RU" altLang="en-US" sz="2200">
              <a:solidFill>
                <a:schemeClr val="tx2"/>
              </a:solidFill>
              <a:latin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kumimoji="1" lang="ru-RU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</a:t>
            </a:r>
            <a:r>
              <a:rPr kumimoji="1" lang="en-US" altLang="en-US" baseline="-25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i</a:t>
            </a:r>
            <a:r>
              <a:rPr kumimoji="1" lang="en-US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ru-RU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</a:t>
            </a:r>
            <a:r>
              <a:rPr kumimoji="1" lang="en-US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 G </a:t>
            </a:r>
            <a:r>
              <a:rPr kumimoji="1" lang="en-US" altLang="en-US">
                <a:solidFill>
                  <a:srgbClr val="6E0000"/>
                </a:solidFill>
                <a:latin typeface="Arial" charset="0"/>
                <a:sym typeface="Symbol" pitchFamily="18" charset="2"/>
              </a:rPr>
              <a:t></a:t>
            </a:r>
            <a:r>
              <a:rPr kumimoji="1" lang="en-US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ru-RU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  </a:t>
            </a:r>
            <a:r>
              <a:rPr kumimoji="1" lang="en-US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iff </a:t>
            </a:r>
            <a:r>
              <a:rPr kumimoji="1" lang="ru-RU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	</a:t>
            </a:r>
            <a:r>
              <a:rPr lang="ru-RU" altLang="en-US">
                <a:solidFill>
                  <a:srgbClr val="183266"/>
                </a:solidFill>
                <a:latin typeface="Arial" charset="0"/>
              </a:rPr>
              <a:t>(</a:t>
            </a:r>
            <a:r>
              <a:rPr lang="ru-RU" altLang="en-US" b="1">
                <a:solidFill>
                  <a:srgbClr val="183266"/>
                </a:solidFill>
                <a:latin typeface="Arial" charset="0"/>
                <a:sym typeface="Symbol" pitchFamily="18" charset="2"/>
              </a:rPr>
              <a:t></a:t>
            </a:r>
            <a:r>
              <a:rPr lang="en-US" altLang="en-US">
                <a:solidFill>
                  <a:srgbClr val="183266"/>
                </a:solidFill>
                <a:latin typeface="Arial" charset="0"/>
              </a:rPr>
              <a:t>j</a:t>
            </a:r>
            <a:r>
              <a:rPr lang="ru-RU" altLang="en-US" b="1">
                <a:solidFill>
                  <a:srgbClr val="183266"/>
                </a:solidFill>
                <a:latin typeface="Arial" charset="0"/>
                <a:sym typeface="Symbol" pitchFamily="18" charset="2"/>
              </a:rPr>
              <a:t></a:t>
            </a:r>
            <a:r>
              <a:rPr lang="en-US" altLang="en-US">
                <a:solidFill>
                  <a:srgbClr val="183266"/>
                </a:solidFill>
                <a:latin typeface="Arial" charset="0"/>
              </a:rPr>
              <a:t>i) </a:t>
            </a:r>
            <a:r>
              <a:rPr kumimoji="1" lang="ru-RU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</a:t>
            </a:r>
            <a:r>
              <a:rPr lang="en-US" altLang="en-US" baseline="-25000">
                <a:solidFill>
                  <a:srgbClr val="183266"/>
                </a:solidFill>
                <a:latin typeface="Arial" charset="0"/>
              </a:rPr>
              <a:t>j</a:t>
            </a:r>
            <a:r>
              <a:rPr kumimoji="1" lang="en-US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ru-RU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</a:t>
            </a:r>
            <a:r>
              <a:rPr kumimoji="1" lang="en-US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en-US" altLang="en-US">
                <a:solidFill>
                  <a:srgbClr val="6E0000"/>
                </a:solidFill>
                <a:latin typeface="Arial" charset="0"/>
                <a:sym typeface="Symbol" pitchFamily="18" charset="2"/>
              </a:rPr>
              <a:t></a:t>
            </a:r>
            <a:endParaRPr kumimoji="1" lang="en-US" altLang="en-US">
              <a:solidFill>
                <a:srgbClr val="183266"/>
              </a:solidFill>
              <a:latin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kumimoji="1" lang="ru-RU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</a:t>
            </a:r>
            <a:r>
              <a:rPr kumimoji="1" lang="en-US" altLang="en-US" baseline="-25000">
                <a:solidFill>
                  <a:srgbClr val="183266"/>
                </a:solidFill>
                <a:latin typeface="Arial" charset="0"/>
                <a:sym typeface="Symbol" pitchFamily="18" charset="2"/>
              </a:rPr>
              <a:t>i</a:t>
            </a:r>
            <a:r>
              <a:rPr kumimoji="1" lang="en-US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ru-RU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</a:t>
            </a:r>
            <a:r>
              <a:rPr kumimoji="1" lang="en-US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 F </a:t>
            </a:r>
            <a:r>
              <a:rPr kumimoji="1" lang="en-US" altLang="en-US">
                <a:solidFill>
                  <a:srgbClr val="6E0000"/>
                </a:solidFill>
                <a:latin typeface="Arial" charset="0"/>
                <a:sym typeface="Symbol" pitchFamily="18" charset="2"/>
              </a:rPr>
              <a:t></a:t>
            </a:r>
            <a:r>
              <a:rPr kumimoji="1" lang="en-US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ru-RU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   </a:t>
            </a:r>
            <a:r>
              <a:rPr kumimoji="1" lang="en-US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iff </a:t>
            </a:r>
            <a:r>
              <a:rPr kumimoji="1" lang="ru-RU" altLang="en-US">
                <a:solidFill>
                  <a:srgbClr val="616183"/>
                </a:solidFill>
                <a:latin typeface="Arial" charset="0"/>
                <a:sym typeface="Symbol" pitchFamily="18" charset="2"/>
              </a:rPr>
              <a:t>	</a:t>
            </a:r>
            <a:r>
              <a:rPr lang="ru-RU" altLang="en-US">
                <a:solidFill>
                  <a:srgbClr val="183266"/>
                </a:solidFill>
                <a:latin typeface="Arial" charset="0"/>
              </a:rPr>
              <a:t>(</a:t>
            </a:r>
            <a:r>
              <a:rPr lang="en-US" altLang="en-US">
                <a:solidFill>
                  <a:srgbClr val="183266"/>
                </a:solidFill>
                <a:latin typeface="Arial" charset="0"/>
              </a:rPr>
              <a:t> </a:t>
            </a:r>
            <a:r>
              <a:rPr lang="ru-RU" altLang="en-US" b="1">
                <a:solidFill>
                  <a:srgbClr val="183266"/>
                </a:solidFill>
                <a:latin typeface="Arial" charset="0"/>
                <a:sym typeface="Symbol" pitchFamily="18" charset="2"/>
              </a:rPr>
              <a:t></a:t>
            </a:r>
            <a:r>
              <a:rPr lang="en-US" altLang="en-US">
                <a:solidFill>
                  <a:srgbClr val="183266"/>
                </a:solidFill>
                <a:latin typeface="Arial" charset="0"/>
              </a:rPr>
              <a:t>j</a:t>
            </a:r>
            <a:r>
              <a:rPr lang="ru-RU" altLang="en-US" b="1">
                <a:solidFill>
                  <a:srgbClr val="183266"/>
                </a:solidFill>
                <a:latin typeface="Arial" charset="0"/>
                <a:sym typeface="Symbol" pitchFamily="18" charset="2"/>
              </a:rPr>
              <a:t></a:t>
            </a:r>
            <a:r>
              <a:rPr lang="en-US" altLang="en-US">
                <a:solidFill>
                  <a:srgbClr val="183266"/>
                </a:solidFill>
                <a:latin typeface="Arial" charset="0"/>
              </a:rPr>
              <a:t>i) </a:t>
            </a:r>
            <a:r>
              <a:rPr kumimoji="1" lang="ru-RU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</a:t>
            </a:r>
            <a:r>
              <a:rPr lang="en-US" altLang="en-US" baseline="-25000">
                <a:solidFill>
                  <a:srgbClr val="616183"/>
                </a:solidFill>
                <a:latin typeface="Arial" charset="0"/>
              </a:rPr>
              <a:t>j </a:t>
            </a:r>
            <a:r>
              <a:rPr kumimoji="1" lang="ru-RU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</a:t>
            </a:r>
            <a:r>
              <a:rPr kumimoji="1" lang="en-US" altLang="en-US" b="1">
                <a:solidFill>
                  <a:srgbClr val="616183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en-US" altLang="en-US">
                <a:solidFill>
                  <a:srgbClr val="6E0000"/>
                </a:solidFill>
                <a:latin typeface="Arial" charset="0"/>
                <a:sym typeface="Symbol" pitchFamily="18" charset="2"/>
              </a:rPr>
              <a:t>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142875" y="5434013"/>
            <a:ext cx="8532813" cy="11382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ru-RU" altLang="en-US" dirty="0" smtClean="0">
                <a:latin typeface="Arial" pitchFamily="34" charset="0"/>
              </a:rPr>
              <a:t>Истинность темпоральной формулы на ВЫЧИСЛЕНИИ определяется</a:t>
            </a:r>
            <a:r>
              <a:rPr kumimoji="1" lang="en-US" altLang="en-US" dirty="0" smtClean="0">
                <a:latin typeface="Arial" pitchFamily="34" charset="0"/>
              </a:rPr>
              <a:t> </a:t>
            </a:r>
            <a:r>
              <a:rPr kumimoji="1" lang="ru-RU" altLang="en-US" sz="2400" dirty="0" smtClean="0">
                <a:latin typeface="Arial" pitchFamily="34" charset="0"/>
              </a:rPr>
              <a:t>относительно начального состояния</a:t>
            </a:r>
            <a:r>
              <a:rPr kumimoji="1" lang="en-US" altLang="en-US" sz="2400" dirty="0" smtClean="0">
                <a:latin typeface="Arial" pitchFamily="34" charset="0"/>
              </a:rPr>
              <a:t> </a:t>
            </a:r>
            <a:r>
              <a:rPr kumimoji="1" lang="ru-RU" altLang="en-US" sz="2400" dirty="0" smtClean="0">
                <a:latin typeface="Arial" pitchFamily="34" charset="0"/>
              </a:rPr>
              <a:t>вычисления, т.е.</a:t>
            </a:r>
            <a:r>
              <a:rPr kumimoji="1" lang="en-US" altLang="en-US" sz="2400" dirty="0" smtClean="0">
                <a:latin typeface="Arial" pitchFamily="34" charset="0"/>
              </a:rPr>
              <a:t>    </a:t>
            </a:r>
            <a:r>
              <a:rPr kumimoji="1" lang="ru-RU" altLang="en-US" dirty="0" smtClean="0">
                <a:latin typeface="Arial" pitchFamily="34" charset="0"/>
              </a:rPr>
              <a:t/>
            </a:r>
            <a:br>
              <a:rPr kumimoji="1" lang="ru-RU" altLang="en-US" dirty="0" smtClean="0">
                <a:latin typeface="Arial" pitchFamily="34" charset="0"/>
              </a:rPr>
            </a:br>
            <a:r>
              <a:rPr kumimoji="1"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Ф</a:t>
            </a:r>
            <a:r>
              <a:rPr kumimoji="1"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выполняется на вычислении  </a:t>
            </a:r>
            <a:r>
              <a:rPr kumimoji="1"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kumimoji="1" lang="en-US" altLang="en-US" sz="24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iff</a:t>
            </a:r>
            <a:r>
              <a:rPr kumimoji="1" lang="en-US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kumimoji="1"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 </a:t>
            </a:r>
            <a:r>
              <a:rPr kumimoji="1"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</a:t>
            </a:r>
            <a:r>
              <a:rPr kumimoji="1" lang="en-US" altLang="en-US" sz="2400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0</a:t>
            </a:r>
            <a:r>
              <a:rPr kumimoji="1"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</a:t>
            </a:r>
            <a:r>
              <a:rPr kumimoji="1" lang="ru-RU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</a:t>
            </a:r>
            <a:r>
              <a:rPr kumimoji="1"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</a:t>
            </a:r>
            <a:r>
              <a:rPr kumimoji="1" lang="ru-RU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Ф</a:t>
            </a:r>
            <a:r>
              <a:rPr kumimoji="1"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</a:t>
            </a:r>
            <a:endParaRPr kumimoji="1" lang="en-US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sym typeface="Symbol" pitchFamily="18" charset="2"/>
            </a:endParaRPr>
          </a:p>
        </p:txBody>
      </p:sp>
      <p:sp>
        <p:nvSpPr>
          <p:cNvPr id="39945" name="AutoShape 6"/>
          <p:cNvSpPr>
            <a:spLocks noChangeAspect="1" noChangeArrowheads="1" noTextEdit="1"/>
          </p:cNvSpPr>
          <p:nvPr/>
        </p:nvSpPr>
        <p:spPr bwMode="auto">
          <a:xfrm>
            <a:off x="2500313" y="977900"/>
            <a:ext cx="64404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6" name="Rectangle 7"/>
          <p:cNvSpPr>
            <a:spLocks noChangeArrowheads="1"/>
          </p:cNvSpPr>
          <p:nvPr/>
        </p:nvSpPr>
        <p:spPr bwMode="auto">
          <a:xfrm>
            <a:off x="2546350" y="966788"/>
            <a:ext cx="523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39947" name="Oval 8"/>
          <p:cNvSpPr>
            <a:spLocks noChangeArrowheads="1"/>
          </p:cNvSpPr>
          <p:nvPr/>
        </p:nvSpPr>
        <p:spPr bwMode="auto">
          <a:xfrm>
            <a:off x="2978150" y="1111250"/>
            <a:ext cx="274638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 flipV="1">
            <a:off x="3282950" y="1260475"/>
            <a:ext cx="395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49" name="Rectangle 15"/>
          <p:cNvSpPr>
            <a:spLocks noChangeArrowheads="1"/>
          </p:cNvSpPr>
          <p:nvPr/>
        </p:nvSpPr>
        <p:spPr bwMode="auto">
          <a:xfrm>
            <a:off x="8301038" y="977900"/>
            <a:ext cx="6508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0" name="Rectangle 16"/>
          <p:cNvSpPr>
            <a:spLocks noChangeArrowheads="1"/>
          </p:cNvSpPr>
          <p:nvPr/>
        </p:nvSpPr>
        <p:spPr bwMode="auto">
          <a:xfrm>
            <a:off x="8643938" y="1071563"/>
            <a:ext cx="230187" cy="368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...</a:t>
            </a:r>
            <a:endParaRPr lang="en-US" altLang="en-US" sz="2800">
              <a:latin typeface="Arial" charset="0"/>
            </a:endParaRPr>
          </a:p>
        </p:txBody>
      </p:sp>
      <p:sp>
        <p:nvSpPr>
          <p:cNvPr id="39951" name="Oval 18"/>
          <p:cNvSpPr>
            <a:spLocks noChangeArrowheads="1"/>
          </p:cNvSpPr>
          <p:nvPr/>
        </p:nvSpPr>
        <p:spPr bwMode="auto">
          <a:xfrm>
            <a:off x="3663950" y="1111250"/>
            <a:ext cx="284163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2" name="Oval 22"/>
          <p:cNvSpPr>
            <a:spLocks noChangeArrowheads="1"/>
          </p:cNvSpPr>
          <p:nvPr/>
        </p:nvSpPr>
        <p:spPr bwMode="auto">
          <a:xfrm>
            <a:off x="4351338" y="1111250"/>
            <a:ext cx="282575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3" name="Oval 26"/>
          <p:cNvSpPr>
            <a:spLocks noChangeArrowheads="1"/>
          </p:cNvSpPr>
          <p:nvPr/>
        </p:nvSpPr>
        <p:spPr bwMode="auto">
          <a:xfrm>
            <a:off x="5045075" y="1111250"/>
            <a:ext cx="280988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4" name="Oval 30"/>
          <p:cNvSpPr>
            <a:spLocks noChangeArrowheads="1"/>
          </p:cNvSpPr>
          <p:nvPr/>
        </p:nvSpPr>
        <p:spPr bwMode="auto">
          <a:xfrm>
            <a:off x="5730875" y="1111250"/>
            <a:ext cx="280988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5" name="Oval 34"/>
          <p:cNvSpPr>
            <a:spLocks noChangeArrowheads="1"/>
          </p:cNvSpPr>
          <p:nvPr/>
        </p:nvSpPr>
        <p:spPr bwMode="auto">
          <a:xfrm>
            <a:off x="6423025" y="1111250"/>
            <a:ext cx="277813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6" name="Oval 38"/>
          <p:cNvSpPr>
            <a:spLocks noChangeArrowheads="1"/>
          </p:cNvSpPr>
          <p:nvPr/>
        </p:nvSpPr>
        <p:spPr bwMode="auto">
          <a:xfrm>
            <a:off x="7108825" y="1111250"/>
            <a:ext cx="284163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39957" name="Oval 45"/>
          <p:cNvSpPr>
            <a:spLocks noChangeArrowheads="1"/>
          </p:cNvSpPr>
          <p:nvPr/>
        </p:nvSpPr>
        <p:spPr bwMode="auto">
          <a:xfrm>
            <a:off x="7797800" y="1111250"/>
            <a:ext cx="280988" cy="2825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cxnSp>
        <p:nvCxnSpPr>
          <p:cNvPr id="39958" name="Прямая со стрелкой 50"/>
          <p:cNvCxnSpPr>
            <a:cxnSpLocks noChangeShapeType="1"/>
            <a:endCxn id="39947" idx="2"/>
          </p:cNvCxnSpPr>
          <p:nvPr/>
        </p:nvCxnSpPr>
        <p:spPr bwMode="auto">
          <a:xfrm>
            <a:off x="2643188" y="1038225"/>
            <a:ext cx="334962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9" name="TextBox 51"/>
          <p:cNvSpPr txBox="1">
            <a:spLocks noChangeArrowheads="1"/>
          </p:cNvSpPr>
          <p:nvPr/>
        </p:nvSpPr>
        <p:spPr bwMode="auto">
          <a:xfrm>
            <a:off x="5857875" y="1214438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en-US" sz="200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ru-RU" altLang="en-US" sz="2000" baseline="-25000">
                <a:solidFill>
                  <a:srgbClr val="183266"/>
                </a:solidFill>
                <a:sym typeface="Symbol" pitchFamily="18" charset="2"/>
              </a:rPr>
              <a:t>4</a:t>
            </a:r>
            <a:endParaRPr lang="ru-RU" altLang="ru-RU" sz="2000"/>
          </a:p>
        </p:txBody>
      </p:sp>
      <p:sp>
        <p:nvSpPr>
          <p:cNvPr id="39960" name="TextBox 52"/>
          <p:cNvSpPr txBox="1">
            <a:spLocks noChangeArrowheads="1"/>
          </p:cNvSpPr>
          <p:nvPr/>
        </p:nvSpPr>
        <p:spPr bwMode="auto">
          <a:xfrm>
            <a:off x="5143500" y="1214438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en-US" sz="200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ru-RU" altLang="en-US" sz="2000" baseline="-25000">
                <a:solidFill>
                  <a:srgbClr val="183266"/>
                </a:solidFill>
                <a:sym typeface="Symbol" pitchFamily="18" charset="2"/>
              </a:rPr>
              <a:t>3</a:t>
            </a:r>
            <a:endParaRPr lang="ru-RU" altLang="ru-RU" sz="2000"/>
          </a:p>
        </p:txBody>
      </p:sp>
      <p:sp>
        <p:nvSpPr>
          <p:cNvPr id="39961" name="TextBox 53"/>
          <p:cNvSpPr txBox="1">
            <a:spLocks noChangeArrowheads="1"/>
          </p:cNvSpPr>
          <p:nvPr/>
        </p:nvSpPr>
        <p:spPr bwMode="auto">
          <a:xfrm>
            <a:off x="4429125" y="1214438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en-US" sz="200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ru-RU" altLang="en-US" sz="2000" baseline="-25000">
                <a:solidFill>
                  <a:srgbClr val="183266"/>
                </a:solidFill>
                <a:sym typeface="Symbol" pitchFamily="18" charset="2"/>
              </a:rPr>
              <a:t>2</a:t>
            </a:r>
            <a:endParaRPr lang="ru-RU" altLang="ru-RU" sz="2000"/>
          </a:p>
        </p:txBody>
      </p:sp>
      <p:sp>
        <p:nvSpPr>
          <p:cNvPr id="39962" name="TextBox 54"/>
          <p:cNvSpPr txBox="1">
            <a:spLocks noChangeArrowheads="1"/>
          </p:cNvSpPr>
          <p:nvPr/>
        </p:nvSpPr>
        <p:spPr bwMode="auto">
          <a:xfrm>
            <a:off x="1928813" y="895350"/>
            <a:ext cx="928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en-US" sz="3600">
                <a:solidFill>
                  <a:srgbClr val="183266"/>
                </a:solidFill>
                <a:sym typeface="Symbol" pitchFamily="18" charset="2"/>
              </a:rPr>
              <a:t></a:t>
            </a:r>
            <a:r>
              <a:rPr kumimoji="1" lang="ru-RU" altLang="en-US" sz="2800">
                <a:solidFill>
                  <a:srgbClr val="183266"/>
                </a:solidFill>
                <a:sym typeface="Symbol" pitchFamily="18" charset="2"/>
              </a:rPr>
              <a:t>=</a:t>
            </a:r>
            <a:endParaRPr lang="ru-RU" altLang="ru-RU" sz="2800"/>
          </a:p>
        </p:txBody>
      </p:sp>
      <p:sp>
        <p:nvSpPr>
          <p:cNvPr id="39963" name="TextBox 55"/>
          <p:cNvSpPr txBox="1">
            <a:spLocks noChangeArrowheads="1"/>
          </p:cNvSpPr>
          <p:nvPr/>
        </p:nvSpPr>
        <p:spPr bwMode="auto">
          <a:xfrm>
            <a:off x="3000375" y="1243013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en-US" sz="200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en-US" altLang="en-US" sz="2000" baseline="-25000">
                <a:solidFill>
                  <a:srgbClr val="183266"/>
                </a:solidFill>
                <a:sym typeface="Symbol" pitchFamily="18" charset="2"/>
              </a:rPr>
              <a:t>0</a:t>
            </a:r>
            <a:endParaRPr lang="ru-RU" altLang="ru-RU" sz="2000"/>
          </a:p>
        </p:txBody>
      </p:sp>
      <p:sp>
        <p:nvSpPr>
          <p:cNvPr id="39964" name="TextBox 56"/>
          <p:cNvSpPr txBox="1">
            <a:spLocks noChangeArrowheads="1"/>
          </p:cNvSpPr>
          <p:nvPr/>
        </p:nvSpPr>
        <p:spPr bwMode="auto">
          <a:xfrm>
            <a:off x="3714750" y="1243013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en-US" sz="2000">
                <a:solidFill>
                  <a:srgbClr val="183266"/>
                </a:solidFill>
                <a:sym typeface="Symbol" pitchFamily="18" charset="2"/>
              </a:rPr>
              <a:t>s</a:t>
            </a:r>
            <a:r>
              <a:rPr kumimoji="1" lang="ru-RU" altLang="en-US" sz="2000" baseline="-25000">
                <a:solidFill>
                  <a:srgbClr val="183266"/>
                </a:solidFill>
                <a:sym typeface="Symbol" pitchFamily="18" charset="2"/>
              </a:rPr>
              <a:t>1</a:t>
            </a:r>
            <a:endParaRPr lang="ru-RU" altLang="ru-RU" sz="2000"/>
          </a:p>
        </p:txBody>
      </p:sp>
      <p:sp>
        <p:nvSpPr>
          <p:cNvPr id="39965" name="Line 13"/>
          <p:cNvSpPr>
            <a:spLocks noChangeShapeType="1"/>
          </p:cNvSpPr>
          <p:nvPr/>
        </p:nvSpPr>
        <p:spPr bwMode="auto">
          <a:xfrm flipV="1">
            <a:off x="3929063" y="1260475"/>
            <a:ext cx="395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66" name="Line 13"/>
          <p:cNvSpPr>
            <a:spLocks noChangeShapeType="1"/>
          </p:cNvSpPr>
          <p:nvPr/>
        </p:nvSpPr>
        <p:spPr bwMode="auto">
          <a:xfrm flipV="1">
            <a:off x="5319713" y="1260475"/>
            <a:ext cx="395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67" name="Line 13"/>
          <p:cNvSpPr>
            <a:spLocks noChangeShapeType="1"/>
          </p:cNvSpPr>
          <p:nvPr/>
        </p:nvSpPr>
        <p:spPr bwMode="auto">
          <a:xfrm flipV="1">
            <a:off x="6000750" y="1260475"/>
            <a:ext cx="395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68" name="Line 13"/>
          <p:cNvSpPr>
            <a:spLocks noChangeShapeType="1"/>
          </p:cNvSpPr>
          <p:nvPr/>
        </p:nvSpPr>
        <p:spPr bwMode="auto">
          <a:xfrm flipV="1">
            <a:off x="6715125" y="1260475"/>
            <a:ext cx="395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69" name="Line 13"/>
          <p:cNvSpPr>
            <a:spLocks noChangeShapeType="1"/>
          </p:cNvSpPr>
          <p:nvPr/>
        </p:nvSpPr>
        <p:spPr bwMode="auto">
          <a:xfrm flipV="1">
            <a:off x="4643438" y="1260475"/>
            <a:ext cx="395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70" name="Line 13"/>
          <p:cNvSpPr>
            <a:spLocks noChangeShapeType="1"/>
          </p:cNvSpPr>
          <p:nvPr/>
        </p:nvSpPr>
        <p:spPr bwMode="auto">
          <a:xfrm flipV="1">
            <a:off x="8105775" y="1260475"/>
            <a:ext cx="395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71" name="Line 13"/>
          <p:cNvSpPr>
            <a:spLocks noChangeShapeType="1"/>
          </p:cNvSpPr>
          <p:nvPr/>
        </p:nvSpPr>
        <p:spPr bwMode="auto">
          <a:xfrm flipV="1">
            <a:off x="7391400" y="1260475"/>
            <a:ext cx="395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nimBg="1"/>
      <p:bldP spid="381957" grpId="0"/>
      <p:bldP spid="3819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Модель ветвящегося времени</a:t>
            </a:r>
          </a:p>
        </p:txBody>
      </p:sp>
      <p:sp>
        <p:nvSpPr>
          <p:cNvPr id="40963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ru-RU" smtClean="0"/>
              <a:t>Ю.Г.Карпов </a:t>
            </a:r>
          </a:p>
        </p:txBody>
      </p:sp>
      <p:sp>
        <p:nvSpPr>
          <p:cNvPr id="4096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2AC198-E3FE-45AE-BB4C-3CEB1E2ADD96}" type="slidenum">
              <a:rPr lang="en-US" altLang="ru-RU" smtClean="0"/>
              <a:pPr/>
              <a:t>34</a:t>
            </a:fld>
            <a:endParaRPr lang="en-US" altLang="ru-RU" smtClean="0"/>
          </a:p>
        </p:txBody>
      </p:sp>
      <p:sp>
        <p:nvSpPr>
          <p:cNvPr id="39941" name="TextBox 83"/>
          <p:cNvSpPr txBox="1">
            <a:spLocks noChangeArrowheads="1"/>
          </p:cNvSpPr>
          <p:nvPr/>
        </p:nvSpPr>
        <p:spPr bwMode="auto">
          <a:xfrm>
            <a:off x="117475" y="1000125"/>
            <a:ext cx="9026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dirty="0" smtClean="0">
                <a:latin typeface="+mn-lt"/>
              </a:rPr>
              <a:t>В отношении </a:t>
            </a:r>
            <a:r>
              <a:rPr kumimoji="1" lang="en-US" altLang="en-US" b="1" dirty="0" smtClean="0">
                <a:latin typeface="+mn-lt"/>
                <a:sym typeface="Symbol" panose="05050102010706020507" pitchFamily="18" charset="2"/>
              </a:rPr>
              <a:t></a:t>
            </a:r>
            <a:r>
              <a:rPr kumimoji="1" lang="ru-RU" altLang="en-US" sz="2000" dirty="0" smtClean="0">
                <a:latin typeface="+mn-lt"/>
                <a:sym typeface="Symbol" panose="05050102010706020507" pitchFamily="18" charset="2"/>
              </a:rPr>
              <a:t> могут находиться не обязательно ВСЕ моменты времени </a:t>
            </a:r>
            <a:br>
              <a:rPr kumimoji="1" lang="ru-RU" altLang="en-US" sz="2000" dirty="0" smtClean="0">
                <a:latin typeface="+mn-lt"/>
                <a:sym typeface="Symbol" panose="05050102010706020507" pitchFamily="18" charset="2"/>
              </a:rPr>
            </a:br>
            <a:r>
              <a:rPr kumimoji="1" lang="ru-RU" altLang="en-US" sz="20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kumimoji="1" lang="ru-RU" altLang="en-US" b="1" dirty="0" smtClean="0">
                <a:latin typeface="+mn-lt"/>
                <a:sym typeface="Symbol" panose="05050102010706020507" pitchFamily="18" charset="2"/>
              </a:rPr>
              <a:t>т.е. отношение между моментами времени может быть частичным порядком</a:t>
            </a:r>
            <a:r>
              <a:rPr kumimoji="1" lang="ru-RU" altLang="en-US" sz="2000" dirty="0" smtClean="0">
                <a:latin typeface="+mn-lt"/>
                <a:sym typeface="Symbol" panose="05050102010706020507" pitchFamily="18" charset="2"/>
              </a:rPr>
              <a:t>)</a:t>
            </a:r>
            <a:r>
              <a:rPr lang="ru-RU" altLang="ru-RU" sz="2000" dirty="0" smtClean="0">
                <a:latin typeface="+mn-lt"/>
              </a:rPr>
              <a:t> </a:t>
            </a:r>
          </a:p>
        </p:txBody>
      </p:sp>
      <p:grpSp>
        <p:nvGrpSpPr>
          <p:cNvPr id="2" name="Группа 84"/>
          <p:cNvGrpSpPr>
            <a:grpSpLocks/>
          </p:cNvGrpSpPr>
          <p:nvPr/>
        </p:nvGrpSpPr>
        <p:grpSpPr bwMode="auto">
          <a:xfrm>
            <a:off x="8077200" y="179388"/>
            <a:ext cx="839788" cy="657225"/>
            <a:chOff x="8150274" y="4816494"/>
            <a:chExt cx="839799" cy="657234"/>
          </a:xfrm>
        </p:grpSpPr>
        <p:sp>
          <p:nvSpPr>
            <p:cNvPr id="41030" name="Прямоугольник 85"/>
            <p:cNvSpPr>
              <a:spLocks noChangeArrowheads="1"/>
            </p:cNvSpPr>
            <p:nvPr/>
          </p:nvSpPr>
          <p:spPr bwMode="auto">
            <a:xfrm>
              <a:off x="8223300" y="4926033"/>
              <a:ext cx="693747" cy="547695"/>
            </a:xfrm>
            <a:prstGeom prst="rect">
              <a:avLst/>
            </a:prstGeom>
            <a:solidFill>
              <a:srgbClr val="F995CC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1031" name="TextBox 86"/>
            <p:cNvSpPr txBox="1">
              <a:spLocks noChangeArrowheads="1"/>
            </p:cNvSpPr>
            <p:nvPr/>
          </p:nvSpPr>
          <p:spPr bwMode="auto">
            <a:xfrm>
              <a:off x="8150274" y="4816494"/>
              <a:ext cx="83979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en-US">
                  <a:latin typeface="Arial Unicode MS" pitchFamily="34" charset="-128"/>
                </a:rPr>
                <a:t>(</a:t>
              </a:r>
              <a:r>
                <a:rPr kumimoji="1" lang="en-US" altLang="en-US" sz="3600">
                  <a:latin typeface="Arial Unicode MS" pitchFamily="34" charset="-128"/>
                  <a:sym typeface="Symbol" pitchFamily="18" charset="2"/>
                </a:rPr>
                <a:t></a:t>
              </a:r>
              <a:r>
                <a:rPr kumimoji="1" lang="ru-RU" altLang="en-US">
                  <a:latin typeface="Arial Unicode MS" pitchFamily="34" charset="-128"/>
                  <a:sym typeface="Symbol" pitchFamily="18" charset="2"/>
                </a:rPr>
                <a:t>)</a:t>
              </a:r>
              <a:endParaRPr lang="ru-RU" altLang="ru-RU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00125" y="5511800"/>
            <a:ext cx="6858000" cy="892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dirty="0">
                <a:solidFill>
                  <a:srgbClr val="C00000"/>
                </a:solidFill>
              </a:rPr>
              <a:t>Развертка структуры </a:t>
            </a:r>
            <a:r>
              <a:rPr lang="ru-RU" dirty="0" err="1">
                <a:solidFill>
                  <a:srgbClr val="C00000"/>
                </a:solidFill>
              </a:rPr>
              <a:t>Крипке</a:t>
            </a:r>
            <a:r>
              <a:rPr lang="ru-RU" dirty="0">
                <a:solidFill>
                  <a:srgbClr val="C00000"/>
                </a:solidFill>
              </a:rPr>
              <a:t> может быть моделью </a:t>
            </a:r>
            <a:r>
              <a:rPr lang="ru-RU" sz="2800" dirty="0">
                <a:solidFill>
                  <a:srgbClr val="C00000"/>
                </a:solidFill>
              </a:rPr>
              <a:t>ветвящегося времени 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3" name="Группа 170"/>
          <p:cNvGrpSpPr>
            <a:grpSpLocks/>
          </p:cNvGrpSpPr>
          <p:nvPr/>
        </p:nvGrpSpPr>
        <p:grpSpPr bwMode="auto">
          <a:xfrm>
            <a:off x="2357438" y="2143125"/>
            <a:ext cx="6453187" cy="2957513"/>
            <a:chOff x="-274720" y="2114532"/>
            <a:chExt cx="6453293" cy="2957553"/>
          </a:xfrm>
        </p:grpSpPr>
        <p:sp>
          <p:nvSpPr>
            <p:cNvPr id="40990" name="Овал 88"/>
            <p:cNvSpPr>
              <a:spLocks noChangeArrowheads="1"/>
            </p:cNvSpPr>
            <p:nvPr/>
          </p:nvSpPr>
          <p:spPr bwMode="auto">
            <a:xfrm>
              <a:off x="555570" y="3392485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cxnSp>
          <p:nvCxnSpPr>
            <p:cNvPr id="40991" name="Прямая со стрелкой 91"/>
            <p:cNvCxnSpPr>
              <a:cxnSpLocks noChangeShapeType="1"/>
            </p:cNvCxnSpPr>
            <p:nvPr/>
          </p:nvCxnSpPr>
          <p:spPr bwMode="auto">
            <a:xfrm rot="5400000" flipH="1" flipV="1">
              <a:off x="1030239" y="2844792"/>
              <a:ext cx="345576" cy="85675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92" name="Прямая со стрелкой 92"/>
            <p:cNvCxnSpPr>
              <a:cxnSpLocks noChangeShapeType="1"/>
            </p:cNvCxnSpPr>
            <p:nvPr/>
          </p:nvCxnSpPr>
          <p:spPr bwMode="auto">
            <a:xfrm>
              <a:off x="774648" y="3575052"/>
              <a:ext cx="876312" cy="34817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93" name="Овал 94"/>
            <p:cNvSpPr>
              <a:spLocks noChangeArrowheads="1"/>
            </p:cNvSpPr>
            <p:nvPr/>
          </p:nvSpPr>
          <p:spPr bwMode="auto">
            <a:xfrm>
              <a:off x="1650960" y="3830643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0994" name="Овал 95"/>
            <p:cNvSpPr>
              <a:spLocks noChangeArrowheads="1"/>
            </p:cNvSpPr>
            <p:nvPr/>
          </p:nvSpPr>
          <p:spPr bwMode="auto">
            <a:xfrm>
              <a:off x="1614447" y="2990844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0995" name="Овал 96"/>
            <p:cNvSpPr>
              <a:spLocks noChangeArrowheads="1"/>
            </p:cNvSpPr>
            <p:nvPr/>
          </p:nvSpPr>
          <p:spPr bwMode="auto">
            <a:xfrm>
              <a:off x="2709837" y="2735252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0996" name="Овал 97"/>
            <p:cNvSpPr>
              <a:spLocks noChangeArrowheads="1"/>
            </p:cNvSpPr>
            <p:nvPr/>
          </p:nvSpPr>
          <p:spPr bwMode="auto">
            <a:xfrm>
              <a:off x="3805227" y="2552688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0997" name="Овал 98"/>
            <p:cNvSpPr>
              <a:spLocks noChangeArrowheads="1"/>
            </p:cNvSpPr>
            <p:nvPr/>
          </p:nvSpPr>
          <p:spPr bwMode="auto">
            <a:xfrm>
              <a:off x="3805227" y="3063869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0998" name="Овал 100"/>
            <p:cNvSpPr>
              <a:spLocks noChangeArrowheads="1"/>
            </p:cNvSpPr>
            <p:nvPr/>
          </p:nvSpPr>
          <p:spPr bwMode="auto">
            <a:xfrm>
              <a:off x="2709837" y="3721104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0999" name="Овал 101"/>
            <p:cNvSpPr>
              <a:spLocks noChangeArrowheads="1"/>
            </p:cNvSpPr>
            <p:nvPr/>
          </p:nvSpPr>
          <p:spPr bwMode="auto">
            <a:xfrm>
              <a:off x="3805227" y="4451363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1000" name="Овал 102"/>
            <p:cNvSpPr>
              <a:spLocks noChangeArrowheads="1"/>
            </p:cNvSpPr>
            <p:nvPr/>
          </p:nvSpPr>
          <p:spPr bwMode="auto">
            <a:xfrm>
              <a:off x="2709837" y="4524390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1001" name="Овал 103"/>
            <p:cNvSpPr>
              <a:spLocks noChangeArrowheads="1"/>
            </p:cNvSpPr>
            <p:nvPr/>
          </p:nvSpPr>
          <p:spPr bwMode="auto">
            <a:xfrm>
              <a:off x="3805227" y="4049720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1002" name="Овал 104"/>
            <p:cNvSpPr>
              <a:spLocks noChangeArrowheads="1"/>
            </p:cNvSpPr>
            <p:nvPr/>
          </p:nvSpPr>
          <p:spPr bwMode="auto">
            <a:xfrm>
              <a:off x="3805227" y="3575051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41003" name="Овал 105"/>
            <p:cNvSpPr>
              <a:spLocks noChangeArrowheads="1"/>
            </p:cNvSpPr>
            <p:nvPr/>
          </p:nvSpPr>
          <p:spPr bwMode="auto">
            <a:xfrm>
              <a:off x="3805227" y="4853006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cxnSp>
          <p:nvCxnSpPr>
            <p:cNvPr id="41004" name="Прямая соединительная линия 107"/>
            <p:cNvCxnSpPr>
              <a:cxnSpLocks noChangeShapeType="1"/>
            </p:cNvCxnSpPr>
            <p:nvPr/>
          </p:nvCxnSpPr>
          <p:spPr bwMode="auto">
            <a:xfrm rot="10800000">
              <a:off x="4864107" y="2187565"/>
              <a:ext cx="1304955" cy="269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05" name="Прямая со стрелкой 111"/>
            <p:cNvCxnSpPr>
              <a:cxnSpLocks noChangeShapeType="1"/>
            </p:cNvCxnSpPr>
            <p:nvPr/>
          </p:nvCxnSpPr>
          <p:spPr bwMode="auto">
            <a:xfrm flipV="1">
              <a:off x="1833525" y="2844792"/>
              <a:ext cx="876312" cy="2360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06" name="Прямая со стрелкой 114"/>
            <p:cNvCxnSpPr>
              <a:cxnSpLocks noChangeShapeType="1"/>
              <a:stCxn id="40993" idx="5"/>
              <a:endCxn id="41000" idx="1"/>
            </p:cNvCxnSpPr>
            <p:nvPr/>
          </p:nvCxnSpPr>
          <p:spPr bwMode="auto">
            <a:xfrm rot="16200000" flipH="1">
              <a:off x="2020520" y="3835073"/>
              <a:ext cx="538834" cy="903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07" name="Прямая со стрелкой 118"/>
            <p:cNvCxnSpPr>
              <a:cxnSpLocks noChangeShapeType="1"/>
              <a:endCxn id="40998" idx="2"/>
            </p:cNvCxnSpPr>
            <p:nvPr/>
          </p:nvCxnSpPr>
          <p:spPr bwMode="auto">
            <a:xfrm flipV="1">
              <a:off x="1870038" y="3830644"/>
              <a:ext cx="839799" cy="1095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08" name="Прямая со стрелкой 120"/>
            <p:cNvCxnSpPr>
              <a:cxnSpLocks noChangeShapeType="1"/>
              <a:stCxn id="41000" idx="6"/>
            </p:cNvCxnSpPr>
            <p:nvPr/>
          </p:nvCxnSpPr>
          <p:spPr bwMode="auto">
            <a:xfrm>
              <a:off x="2928915" y="4633930"/>
              <a:ext cx="876312" cy="3116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09" name="Прямая со стрелкой 122"/>
            <p:cNvCxnSpPr>
              <a:cxnSpLocks noChangeShapeType="1"/>
              <a:endCxn id="40999" idx="2"/>
            </p:cNvCxnSpPr>
            <p:nvPr/>
          </p:nvCxnSpPr>
          <p:spPr bwMode="auto">
            <a:xfrm flipV="1">
              <a:off x="2928915" y="4560903"/>
              <a:ext cx="876312" cy="365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010" name="Овал 127"/>
            <p:cNvSpPr>
              <a:spLocks noChangeArrowheads="1"/>
            </p:cNvSpPr>
            <p:nvPr/>
          </p:nvSpPr>
          <p:spPr bwMode="auto">
            <a:xfrm>
              <a:off x="3805227" y="2114532"/>
              <a:ext cx="219078" cy="21907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ru-RU" altLang="ru-RU"/>
            </a:p>
          </p:txBody>
        </p:sp>
        <p:cxnSp>
          <p:nvCxnSpPr>
            <p:cNvPr id="41011" name="Прямая со стрелкой 129"/>
            <p:cNvCxnSpPr>
              <a:cxnSpLocks noChangeShapeType="1"/>
              <a:endCxn id="41010" idx="2"/>
            </p:cNvCxnSpPr>
            <p:nvPr/>
          </p:nvCxnSpPr>
          <p:spPr bwMode="auto">
            <a:xfrm flipV="1">
              <a:off x="2928915" y="2224072"/>
              <a:ext cx="876312" cy="56465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2" name="Прямая со стрелкой 130"/>
            <p:cNvCxnSpPr>
              <a:cxnSpLocks noChangeShapeType="1"/>
              <a:endCxn id="40996" idx="2"/>
            </p:cNvCxnSpPr>
            <p:nvPr/>
          </p:nvCxnSpPr>
          <p:spPr bwMode="auto">
            <a:xfrm flipV="1">
              <a:off x="2928915" y="2662228"/>
              <a:ext cx="876312" cy="1995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3" name="Прямая со стрелкой 131"/>
            <p:cNvCxnSpPr>
              <a:cxnSpLocks noChangeShapeType="1"/>
              <a:endCxn id="40997" idx="2"/>
            </p:cNvCxnSpPr>
            <p:nvPr/>
          </p:nvCxnSpPr>
          <p:spPr bwMode="auto">
            <a:xfrm flipV="1">
              <a:off x="2928915" y="3173409"/>
              <a:ext cx="876312" cy="6207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4" name="Прямая со стрелкой 132"/>
            <p:cNvCxnSpPr>
              <a:cxnSpLocks noChangeShapeType="1"/>
              <a:endCxn id="41002" idx="2"/>
            </p:cNvCxnSpPr>
            <p:nvPr/>
          </p:nvCxnSpPr>
          <p:spPr bwMode="auto">
            <a:xfrm flipV="1">
              <a:off x="2928915" y="3684591"/>
              <a:ext cx="876312" cy="1630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5" name="Прямая со стрелкой 140"/>
            <p:cNvCxnSpPr>
              <a:cxnSpLocks noChangeShapeType="1"/>
              <a:endCxn id="41001" idx="2"/>
            </p:cNvCxnSpPr>
            <p:nvPr/>
          </p:nvCxnSpPr>
          <p:spPr bwMode="auto">
            <a:xfrm>
              <a:off x="2892402" y="3903672"/>
              <a:ext cx="912825" cy="255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6" name="Прямая со стрелкой 142"/>
            <p:cNvCxnSpPr>
              <a:cxnSpLocks noChangeShapeType="1"/>
              <a:stCxn id="41010" idx="6"/>
            </p:cNvCxnSpPr>
            <p:nvPr/>
          </p:nvCxnSpPr>
          <p:spPr bwMode="auto">
            <a:xfrm flipV="1">
              <a:off x="4024305" y="2187558"/>
              <a:ext cx="839799" cy="365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7" name="Прямая соединительная линия 152"/>
            <p:cNvCxnSpPr>
              <a:cxnSpLocks noChangeShapeType="1"/>
            </p:cNvCxnSpPr>
            <p:nvPr/>
          </p:nvCxnSpPr>
          <p:spPr bwMode="auto">
            <a:xfrm rot="10800000" flipV="1">
              <a:off x="4864107" y="2643171"/>
              <a:ext cx="1304955" cy="190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18" name="Прямая со стрелкой 153"/>
            <p:cNvCxnSpPr>
              <a:cxnSpLocks noChangeShapeType="1"/>
            </p:cNvCxnSpPr>
            <p:nvPr/>
          </p:nvCxnSpPr>
          <p:spPr bwMode="auto">
            <a:xfrm flipV="1">
              <a:off x="4024304" y="2662229"/>
              <a:ext cx="839799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9" name="Прямая соединительная линия 159"/>
            <p:cNvCxnSpPr>
              <a:cxnSpLocks noChangeShapeType="1"/>
            </p:cNvCxnSpPr>
            <p:nvPr/>
          </p:nvCxnSpPr>
          <p:spPr bwMode="auto">
            <a:xfrm rot="10800000" flipV="1">
              <a:off x="4864105" y="3173407"/>
              <a:ext cx="1314468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20" name="Прямая со стрелкой 160"/>
            <p:cNvCxnSpPr>
              <a:cxnSpLocks noChangeShapeType="1"/>
            </p:cNvCxnSpPr>
            <p:nvPr/>
          </p:nvCxnSpPr>
          <p:spPr bwMode="auto">
            <a:xfrm flipV="1">
              <a:off x="4024305" y="3173409"/>
              <a:ext cx="839799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21" name="Прямая соединительная линия 161"/>
            <p:cNvCxnSpPr>
              <a:cxnSpLocks noChangeShapeType="1"/>
            </p:cNvCxnSpPr>
            <p:nvPr/>
          </p:nvCxnSpPr>
          <p:spPr bwMode="auto">
            <a:xfrm rot="10800000" flipV="1">
              <a:off x="4864105" y="3684589"/>
              <a:ext cx="1314468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22" name="Прямая со стрелкой 162"/>
            <p:cNvCxnSpPr>
              <a:cxnSpLocks noChangeShapeType="1"/>
            </p:cNvCxnSpPr>
            <p:nvPr/>
          </p:nvCxnSpPr>
          <p:spPr bwMode="auto">
            <a:xfrm flipV="1">
              <a:off x="4024305" y="3684591"/>
              <a:ext cx="839799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23" name="Прямая соединительная линия 163"/>
            <p:cNvCxnSpPr>
              <a:cxnSpLocks noChangeShapeType="1"/>
            </p:cNvCxnSpPr>
            <p:nvPr/>
          </p:nvCxnSpPr>
          <p:spPr bwMode="auto">
            <a:xfrm rot="10800000" flipV="1">
              <a:off x="4864105" y="4159260"/>
              <a:ext cx="1314468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24" name="Прямая со стрелкой 164"/>
            <p:cNvCxnSpPr>
              <a:cxnSpLocks noChangeShapeType="1"/>
            </p:cNvCxnSpPr>
            <p:nvPr/>
          </p:nvCxnSpPr>
          <p:spPr bwMode="auto">
            <a:xfrm flipV="1">
              <a:off x="4024305" y="4159262"/>
              <a:ext cx="839799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25" name="Прямая соединительная линия 165"/>
            <p:cNvCxnSpPr>
              <a:cxnSpLocks noChangeShapeType="1"/>
            </p:cNvCxnSpPr>
            <p:nvPr/>
          </p:nvCxnSpPr>
          <p:spPr bwMode="auto">
            <a:xfrm rot="10800000" flipV="1">
              <a:off x="4864105" y="4560901"/>
              <a:ext cx="1314468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26" name="Прямая со стрелкой 166"/>
            <p:cNvCxnSpPr>
              <a:cxnSpLocks noChangeShapeType="1"/>
            </p:cNvCxnSpPr>
            <p:nvPr/>
          </p:nvCxnSpPr>
          <p:spPr bwMode="auto">
            <a:xfrm flipV="1">
              <a:off x="4024305" y="4560903"/>
              <a:ext cx="839799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27" name="Прямая соединительная линия 167"/>
            <p:cNvCxnSpPr>
              <a:cxnSpLocks noChangeShapeType="1"/>
            </p:cNvCxnSpPr>
            <p:nvPr/>
          </p:nvCxnSpPr>
          <p:spPr bwMode="auto">
            <a:xfrm rot="10800000" flipV="1">
              <a:off x="4864105" y="4962544"/>
              <a:ext cx="1314468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28" name="Прямая со стрелкой 168"/>
            <p:cNvCxnSpPr>
              <a:cxnSpLocks noChangeShapeType="1"/>
            </p:cNvCxnSpPr>
            <p:nvPr/>
          </p:nvCxnSpPr>
          <p:spPr bwMode="auto">
            <a:xfrm flipV="1">
              <a:off x="4024305" y="4962546"/>
              <a:ext cx="839799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029" name="TextBox 169"/>
            <p:cNvSpPr txBox="1">
              <a:spLocks noChangeArrowheads="1"/>
            </p:cNvSpPr>
            <p:nvPr/>
          </p:nvSpPr>
          <p:spPr bwMode="auto">
            <a:xfrm>
              <a:off x="-274720" y="2828913"/>
              <a:ext cx="1571658" cy="400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ru-RU" sz="2000" i="1">
                  <a:solidFill>
                    <a:schemeClr val="tx2"/>
                  </a:solidFill>
                </a:rPr>
                <a:t>настоящее</a:t>
              </a:r>
            </a:p>
          </p:txBody>
        </p:sp>
      </p:grpSp>
      <p:grpSp>
        <p:nvGrpSpPr>
          <p:cNvPr id="4" name="Группа 96"/>
          <p:cNvGrpSpPr>
            <a:grpSpLocks/>
          </p:cNvGrpSpPr>
          <p:nvPr/>
        </p:nvGrpSpPr>
        <p:grpSpPr bwMode="auto">
          <a:xfrm>
            <a:off x="142875" y="2500313"/>
            <a:ext cx="2000250" cy="1714500"/>
            <a:chOff x="7000892" y="2071678"/>
            <a:chExt cx="2000264" cy="1714512"/>
          </a:xfrm>
        </p:grpSpPr>
        <p:sp>
          <p:nvSpPr>
            <p:cNvPr id="34826" name="Овал 54"/>
            <p:cNvSpPr>
              <a:spLocks noChangeArrowheads="1"/>
            </p:cNvSpPr>
            <p:nvPr/>
          </p:nvSpPr>
          <p:spPr bwMode="auto">
            <a:xfrm>
              <a:off x="7215207" y="2500306"/>
              <a:ext cx="285752" cy="2857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34827" name="Овал 55"/>
            <p:cNvSpPr>
              <a:spLocks noChangeArrowheads="1"/>
            </p:cNvSpPr>
            <p:nvPr/>
          </p:nvSpPr>
          <p:spPr bwMode="auto">
            <a:xfrm>
              <a:off x="7929587" y="2071678"/>
              <a:ext cx="285752" cy="2857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34828" name="Овал 56"/>
            <p:cNvSpPr>
              <a:spLocks noChangeArrowheads="1"/>
            </p:cNvSpPr>
            <p:nvPr/>
          </p:nvSpPr>
          <p:spPr bwMode="auto">
            <a:xfrm>
              <a:off x="7929587" y="2643182"/>
              <a:ext cx="285752" cy="2857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34829" name="Овал 57"/>
            <p:cNvSpPr>
              <a:spLocks noChangeArrowheads="1"/>
            </p:cNvSpPr>
            <p:nvPr/>
          </p:nvSpPr>
          <p:spPr bwMode="auto">
            <a:xfrm>
              <a:off x="7572396" y="3286123"/>
              <a:ext cx="285752" cy="2857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34830" name="Овал 58"/>
            <p:cNvSpPr>
              <a:spLocks noChangeArrowheads="1"/>
            </p:cNvSpPr>
            <p:nvPr/>
          </p:nvSpPr>
          <p:spPr bwMode="auto">
            <a:xfrm>
              <a:off x="8715404" y="2428867"/>
              <a:ext cx="285752" cy="2857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34831" name="Овал 59"/>
            <p:cNvSpPr>
              <a:spLocks noChangeArrowheads="1"/>
            </p:cNvSpPr>
            <p:nvPr/>
          </p:nvSpPr>
          <p:spPr bwMode="auto">
            <a:xfrm>
              <a:off x="8358215" y="3500438"/>
              <a:ext cx="285752" cy="2857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ru-RU"/>
            </a:p>
          </p:txBody>
        </p:sp>
        <p:cxnSp>
          <p:nvCxnSpPr>
            <p:cNvPr id="40977" name="Прямая со стрелкой 61"/>
            <p:cNvCxnSpPr>
              <a:cxnSpLocks noChangeShapeType="1"/>
              <a:endCxn id="34826" idx="1"/>
            </p:cNvCxnSpPr>
            <p:nvPr/>
          </p:nvCxnSpPr>
          <p:spPr bwMode="auto">
            <a:xfrm>
              <a:off x="7000892" y="2428868"/>
              <a:ext cx="256161" cy="1132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78" name="Прямая со стрелкой 63"/>
            <p:cNvCxnSpPr>
              <a:cxnSpLocks noChangeShapeType="1"/>
              <a:stCxn id="34826" idx="7"/>
              <a:endCxn id="34827" idx="3"/>
            </p:cNvCxnSpPr>
            <p:nvPr/>
          </p:nvCxnSpPr>
          <p:spPr bwMode="auto">
            <a:xfrm rot="5400000" flipH="1" flipV="1">
              <a:off x="7601987" y="2172707"/>
              <a:ext cx="226570" cy="5123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79" name="Прямая со стрелкой 64"/>
            <p:cNvCxnSpPr>
              <a:cxnSpLocks noChangeShapeType="1"/>
              <a:endCxn id="34829" idx="1"/>
            </p:cNvCxnSpPr>
            <p:nvPr/>
          </p:nvCxnSpPr>
          <p:spPr bwMode="auto">
            <a:xfrm rot="16200000" flipH="1">
              <a:off x="7215206" y="2928933"/>
              <a:ext cx="541913" cy="2561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0" name="Прямая со стрелкой 67"/>
            <p:cNvCxnSpPr>
              <a:cxnSpLocks noChangeShapeType="1"/>
              <a:endCxn id="34830" idx="1"/>
            </p:cNvCxnSpPr>
            <p:nvPr/>
          </p:nvCxnSpPr>
          <p:spPr bwMode="auto">
            <a:xfrm>
              <a:off x="8215338" y="2226810"/>
              <a:ext cx="541913" cy="2439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1" name="Прямая со стрелкой 69"/>
            <p:cNvCxnSpPr>
              <a:cxnSpLocks noChangeShapeType="1"/>
              <a:endCxn id="34828" idx="3"/>
            </p:cNvCxnSpPr>
            <p:nvPr/>
          </p:nvCxnSpPr>
          <p:spPr bwMode="auto">
            <a:xfrm rot="5400000" flipH="1" flipV="1">
              <a:off x="7673425" y="3000373"/>
              <a:ext cx="411293" cy="1847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2" name="Прямая со стрелкой 70"/>
            <p:cNvCxnSpPr>
              <a:cxnSpLocks noChangeShapeType="1"/>
            </p:cNvCxnSpPr>
            <p:nvPr/>
          </p:nvCxnSpPr>
          <p:spPr bwMode="auto">
            <a:xfrm>
              <a:off x="7858148" y="3500438"/>
              <a:ext cx="500066" cy="20205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3" name="Прямая со стрелкой 73"/>
            <p:cNvCxnSpPr>
              <a:cxnSpLocks noChangeShapeType="1"/>
              <a:stCxn id="34830" idx="2"/>
              <a:endCxn id="34828" idx="6"/>
            </p:cNvCxnSpPr>
            <p:nvPr/>
          </p:nvCxnSpPr>
          <p:spPr bwMode="auto">
            <a:xfrm rot="10800000" flipV="1">
              <a:off x="8215338" y="2571744"/>
              <a:ext cx="500066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4" name="Прямая со стрелкой 74"/>
            <p:cNvCxnSpPr>
              <a:cxnSpLocks noChangeShapeType="1"/>
              <a:stCxn id="34830" idx="3"/>
              <a:endCxn id="34831" idx="0"/>
            </p:cNvCxnSpPr>
            <p:nvPr/>
          </p:nvCxnSpPr>
          <p:spPr bwMode="auto">
            <a:xfrm rot="5400000">
              <a:off x="8215339" y="2958525"/>
              <a:ext cx="827665" cy="2561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5" name="Прямая со стрелкой 78"/>
            <p:cNvCxnSpPr>
              <a:cxnSpLocks noChangeShapeType="1"/>
              <a:stCxn id="34831" idx="7"/>
              <a:endCxn id="34830" idx="4"/>
            </p:cNvCxnSpPr>
            <p:nvPr/>
          </p:nvCxnSpPr>
          <p:spPr bwMode="auto">
            <a:xfrm rot="5400000" flipH="1" flipV="1">
              <a:off x="8316367" y="3000373"/>
              <a:ext cx="827665" cy="2561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6" name="Прямая со стрелкой 83"/>
            <p:cNvCxnSpPr>
              <a:cxnSpLocks noChangeShapeType="1"/>
              <a:stCxn id="34831" idx="2"/>
            </p:cNvCxnSpPr>
            <p:nvPr/>
          </p:nvCxnSpPr>
          <p:spPr bwMode="auto">
            <a:xfrm rot="10800000">
              <a:off x="7858148" y="3429000"/>
              <a:ext cx="500066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7" name="Прямая со стрелкой 89"/>
            <p:cNvCxnSpPr>
              <a:cxnSpLocks noChangeShapeType="1"/>
              <a:endCxn id="34827" idx="4"/>
            </p:cNvCxnSpPr>
            <p:nvPr/>
          </p:nvCxnSpPr>
          <p:spPr bwMode="auto">
            <a:xfrm rot="5400000" flipH="1" flipV="1">
              <a:off x="7923458" y="2506434"/>
              <a:ext cx="29800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8" name="Прямая со стрелкой 90"/>
            <p:cNvCxnSpPr>
              <a:cxnSpLocks noChangeShapeType="1"/>
              <a:endCxn id="34826" idx="5"/>
            </p:cNvCxnSpPr>
            <p:nvPr/>
          </p:nvCxnSpPr>
          <p:spPr bwMode="auto">
            <a:xfrm rot="10800000" flipV="1">
              <a:off x="7459112" y="2726875"/>
              <a:ext cx="470475" cy="173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89" name="Прямая со стрелкой 91"/>
            <p:cNvCxnSpPr>
              <a:cxnSpLocks noChangeShapeType="1"/>
              <a:endCxn id="34831" idx="1"/>
            </p:cNvCxnSpPr>
            <p:nvPr/>
          </p:nvCxnSpPr>
          <p:spPr bwMode="auto">
            <a:xfrm rot="16200000" flipH="1">
              <a:off x="7935714" y="3077937"/>
              <a:ext cx="672533" cy="2561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40970" name="Прямая со стрелкой 71"/>
          <p:cNvCxnSpPr>
            <a:cxnSpLocks noChangeShapeType="1"/>
            <a:stCxn id="41029" idx="2"/>
            <a:endCxn id="40990" idx="1"/>
          </p:cNvCxnSpPr>
          <p:nvPr/>
        </p:nvCxnSpPr>
        <p:spPr bwMode="auto">
          <a:xfrm rot="16200000" flipH="1">
            <a:off x="3083718" y="3317082"/>
            <a:ext cx="195263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Структуры Крипке как модели ветвящегося времени</a:t>
            </a:r>
            <a:endParaRPr lang="en-US" alt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71438" y="1108075"/>
            <a:ext cx="4857750" cy="3748088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 smtClean="0"/>
              <a:t>Saul </a:t>
            </a:r>
            <a:r>
              <a:rPr lang="en-US" altLang="en-US" dirty="0" err="1" smtClean="0"/>
              <a:t>Kripke</a:t>
            </a:r>
            <a:r>
              <a:rPr lang="en-US" altLang="en-US" dirty="0" smtClean="0"/>
              <a:t>: “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В недетерминированных системах мы, возможно, должны рассматривать время не как линейную последовательность отсчетов, как это мы делаем обычно.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altLang="en-US" sz="1800" i="1" dirty="0" smtClean="0">
                <a:solidFill>
                  <a:schemeClr val="tx2"/>
                </a:solidFill>
              </a:rPr>
              <a:t>В каждый данный момент времени существует несколько возможностей того, каким будет следующий момент, и для каждого возможного следующего момента существует несколько возможностей после него.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altLang="en-US" sz="18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Таким образом, время принимает форму не линейной последовательности, а дерева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.</a:t>
            </a:r>
            <a:r>
              <a:rPr lang="en-US" altLang="en-US" sz="1800" dirty="0" smtClean="0"/>
              <a:t>”</a:t>
            </a:r>
            <a:r>
              <a:rPr lang="ru-RU" altLang="en-US" sz="1800" dirty="0" smtClean="0"/>
              <a:t> </a:t>
            </a:r>
          </a:p>
        </p:txBody>
      </p:sp>
      <p:sp>
        <p:nvSpPr>
          <p:cNvPr id="103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4BC2B8-802C-4F1E-9600-E077F01B3D76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9025" y="3611563"/>
            <a:ext cx="4244975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3" name="Straight Connector 2"/>
          <p:cNvCxnSpPr>
            <a:cxnSpLocks noChangeShapeType="1"/>
          </p:cNvCxnSpPr>
          <p:nvPr/>
        </p:nvCxnSpPr>
        <p:spPr bwMode="auto">
          <a:xfrm>
            <a:off x="4795838" y="1149350"/>
            <a:ext cx="63500" cy="5510213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1035" name="TextBox 39948"/>
          <p:cNvSpPr txBox="1">
            <a:spLocks noChangeArrowheads="1"/>
          </p:cNvSpPr>
          <p:nvPr/>
        </p:nvSpPr>
        <p:spPr bwMode="auto">
          <a:xfrm>
            <a:off x="142875" y="4940300"/>
            <a:ext cx="4500563" cy="163195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altLang="en-US" dirty="0">
                <a:solidFill>
                  <a:srgbClr val="C00000"/>
                </a:solidFill>
              </a:rPr>
              <a:t>Когда </a:t>
            </a:r>
            <a:r>
              <a:rPr lang="ru-RU" altLang="en-US" dirty="0" err="1">
                <a:solidFill>
                  <a:srgbClr val="C00000"/>
                </a:solidFill>
              </a:rPr>
              <a:t>Сол</a:t>
            </a:r>
            <a:r>
              <a:rPr lang="ru-RU" altLang="en-US" dirty="0">
                <a:solidFill>
                  <a:srgbClr val="C00000"/>
                </a:solidFill>
              </a:rPr>
              <a:t> </a:t>
            </a:r>
            <a:r>
              <a:rPr lang="ru-RU" altLang="en-US" dirty="0" err="1">
                <a:solidFill>
                  <a:srgbClr val="C00000"/>
                </a:solidFill>
              </a:rPr>
              <a:t>Крипке</a:t>
            </a:r>
            <a:r>
              <a:rPr lang="ru-RU" altLang="en-US" dirty="0">
                <a:solidFill>
                  <a:srgbClr val="C00000"/>
                </a:solidFill>
              </a:rPr>
              <a:t> это писал, он был студентом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ru-RU" altLang="en-US" dirty="0">
                <a:solidFill>
                  <a:srgbClr val="C00000"/>
                </a:solidFill>
              </a:rPr>
              <a:t>колледжа </a:t>
            </a:r>
            <a:br>
              <a:rPr lang="ru-RU" altLang="en-US" dirty="0">
                <a:solidFill>
                  <a:srgbClr val="C00000"/>
                </a:solidFill>
              </a:rPr>
            </a:br>
            <a:r>
              <a:rPr lang="ru-RU" altLang="en-US" dirty="0">
                <a:solidFill>
                  <a:srgbClr val="C00000"/>
                </a:solidFill>
              </a:rPr>
              <a:t>в г.</a:t>
            </a:r>
            <a:r>
              <a:rPr lang="en-US" altLang="en-US" dirty="0">
                <a:solidFill>
                  <a:srgbClr val="C00000"/>
                </a:solidFill>
              </a:rPr>
              <a:t> Omaha, Nebraska</a:t>
            </a:r>
            <a:r>
              <a:rPr lang="ru-RU" altLang="en-US" dirty="0">
                <a:solidFill>
                  <a:srgbClr val="C00000"/>
                </a:solidFill>
              </a:rPr>
              <a:t>,</a:t>
            </a:r>
            <a:br>
              <a:rPr lang="ru-RU" altLang="en-US" dirty="0">
                <a:solidFill>
                  <a:srgbClr val="C00000"/>
                </a:solidFill>
              </a:rPr>
            </a:br>
            <a:r>
              <a:rPr lang="ru-RU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ему было 18 лет.</a:t>
            </a:r>
            <a:endParaRPr lang="en-US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Группа 60"/>
          <p:cNvGrpSpPr>
            <a:grpSpLocks/>
          </p:cNvGrpSpPr>
          <p:nvPr/>
        </p:nvGrpSpPr>
        <p:grpSpPr bwMode="auto">
          <a:xfrm>
            <a:off x="4876800" y="836613"/>
            <a:ext cx="4408488" cy="2701925"/>
            <a:chOff x="4876800" y="836613"/>
            <a:chExt cx="4408488" cy="2701925"/>
          </a:xfrm>
        </p:grpSpPr>
        <p:cxnSp>
          <p:nvCxnSpPr>
            <p:cNvPr id="1036" name="Straight Connector 98"/>
            <p:cNvCxnSpPr>
              <a:cxnSpLocks noChangeShapeType="1"/>
            </p:cNvCxnSpPr>
            <p:nvPr/>
          </p:nvCxnSpPr>
          <p:spPr bwMode="auto">
            <a:xfrm>
              <a:off x="4876800" y="3538538"/>
              <a:ext cx="4267200" cy="0"/>
            </a:xfrm>
            <a:prstGeom prst="line">
              <a:avLst/>
            </a:prstGeom>
            <a:noFill/>
            <a:ln w="57150" algn="ctr">
              <a:solidFill>
                <a:srgbClr val="0070C0"/>
              </a:solidFill>
              <a:round/>
              <a:headEnd/>
              <a:tailEnd/>
            </a:ln>
          </p:spPr>
        </p:cxn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4891088" y="836613"/>
              <a:ext cx="4394200" cy="2616200"/>
              <a:chOff x="4771622" y="2085114"/>
              <a:chExt cx="4393227" cy="2616015"/>
            </a:xfrm>
          </p:grpSpPr>
          <p:grpSp>
            <p:nvGrpSpPr>
              <p:cNvPr id="5" name="Group 46"/>
              <p:cNvGrpSpPr>
                <a:grpSpLocks/>
              </p:cNvGrpSpPr>
              <p:nvPr/>
            </p:nvGrpSpPr>
            <p:grpSpPr bwMode="auto">
              <a:xfrm>
                <a:off x="4771622" y="3237942"/>
                <a:ext cx="541741" cy="531676"/>
                <a:chOff x="5370607" y="2645229"/>
                <a:chExt cx="541649" cy="531743"/>
              </a:xfrm>
            </p:grpSpPr>
            <p:sp>
              <p:nvSpPr>
                <p:cNvPr id="48" name="Freeform 47"/>
                <p:cNvSpPr/>
                <p:nvPr/>
              </p:nvSpPr>
              <p:spPr bwMode="auto">
                <a:xfrm>
                  <a:off x="5370607" y="2644844"/>
                  <a:ext cx="539539" cy="531841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5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en-US" altLang="en-US" sz="2000" baseline="-25000"/>
                    <a:t>0</a:t>
                  </a:r>
                </a:p>
              </p:txBody>
            </p:sp>
          </p:grpSp>
          <p:grpSp>
            <p:nvGrpSpPr>
              <p:cNvPr id="6" name="Group 51"/>
              <p:cNvGrpSpPr>
                <a:grpSpLocks/>
              </p:cNvGrpSpPr>
              <p:nvPr/>
            </p:nvGrpSpPr>
            <p:grpSpPr bwMode="auto">
              <a:xfrm>
                <a:off x="5508104" y="2890932"/>
                <a:ext cx="541741" cy="531676"/>
                <a:chOff x="5370607" y="2645229"/>
                <a:chExt cx="541649" cy="531743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>
                  <a:off x="5370562" y="2645804"/>
                  <a:ext cx="539539" cy="531841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3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en-US" altLang="en-US" sz="2000" baseline="-25000"/>
                    <a:t>1</a:t>
                  </a:r>
                </a:p>
              </p:txBody>
            </p:sp>
          </p:grpSp>
          <p:grpSp>
            <p:nvGrpSpPr>
              <p:cNvPr id="7" name="Group 54"/>
              <p:cNvGrpSpPr>
                <a:grpSpLocks/>
              </p:cNvGrpSpPr>
              <p:nvPr/>
            </p:nvGrpSpPr>
            <p:grpSpPr bwMode="auto">
              <a:xfrm>
                <a:off x="5758451" y="3745775"/>
                <a:ext cx="541741" cy="531676"/>
                <a:chOff x="5370607" y="2645229"/>
                <a:chExt cx="541649" cy="531743"/>
              </a:xfrm>
            </p:grpSpPr>
            <p:sp>
              <p:nvSpPr>
                <p:cNvPr id="56" name="Freeform 55"/>
                <p:cNvSpPr/>
                <p:nvPr/>
              </p:nvSpPr>
              <p:spPr bwMode="auto">
                <a:xfrm>
                  <a:off x="5370984" y="2644976"/>
                  <a:ext cx="539539" cy="531841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1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2</a:t>
                  </a:r>
                  <a:endParaRPr lang="en-US" altLang="en-US" sz="2000" baseline="-25000"/>
                </a:p>
              </p:txBody>
            </p:sp>
          </p:grpSp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6613886" y="2315281"/>
                <a:ext cx="541741" cy="531676"/>
                <a:chOff x="5370607" y="2645229"/>
                <a:chExt cx="541649" cy="531743"/>
              </a:xfrm>
            </p:grpSpPr>
            <p:sp>
              <p:nvSpPr>
                <p:cNvPr id="59" name="Freeform 58"/>
                <p:cNvSpPr/>
                <p:nvPr/>
              </p:nvSpPr>
              <p:spPr bwMode="auto">
                <a:xfrm>
                  <a:off x="5371022" y="2645233"/>
                  <a:ext cx="539539" cy="531842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9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3</a:t>
                  </a:r>
                  <a:endParaRPr lang="en-US" altLang="en-US" sz="2000" baseline="-25000"/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6818235" y="4157464"/>
                <a:ext cx="541741" cy="531676"/>
                <a:chOff x="5370607" y="2645229"/>
                <a:chExt cx="541649" cy="531743"/>
              </a:xfrm>
            </p:grpSpPr>
            <p:sp>
              <p:nvSpPr>
                <p:cNvPr id="62" name="Freeform 61"/>
                <p:cNvSpPr/>
                <p:nvPr/>
              </p:nvSpPr>
              <p:spPr bwMode="auto">
                <a:xfrm>
                  <a:off x="5369828" y="2646007"/>
                  <a:ext cx="541126" cy="530254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5</a:t>
                  </a:r>
                  <a:endParaRPr lang="en-US" altLang="en-US" sz="2000" baseline="-2500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/>
            </p:nvGrpSpPr>
            <p:grpSpPr bwMode="auto">
              <a:xfrm>
                <a:off x="6627351" y="3213737"/>
                <a:ext cx="541741" cy="531676"/>
                <a:chOff x="5370607" y="2645229"/>
                <a:chExt cx="541649" cy="531743"/>
              </a:xfrm>
            </p:grpSpPr>
            <p:sp>
              <p:nvSpPr>
                <p:cNvPr id="65" name="Freeform 64"/>
                <p:cNvSpPr/>
                <p:nvPr/>
              </p:nvSpPr>
              <p:spPr bwMode="auto">
                <a:xfrm>
                  <a:off x="5370254" y="2645238"/>
                  <a:ext cx="541126" cy="531842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5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2</a:t>
                  </a:r>
                  <a:endParaRPr lang="en-US" altLang="en-US" sz="2000" baseline="-25000"/>
                </a:p>
              </p:txBody>
            </p:sp>
          </p:grpSp>
          <p:cxnSp>
            <p:nvCxnSpPr>
              <p:cNvPr id="1044" name="Straight Arrow Connector 66"/>
              <p:cNvCxnSpPr>
                <a:cxnSpLocks noChangeShapeType="1"/>
              </p:cNvCxnSpPr>
              <p:nvPr/>
            </p:nvCxnSpPr>
            <p:spPr bwMode="auto">
              <a:xfrm>
                <a:off x="5316663" y="3562897"/>
                <a:ext cx="444945" cy="34094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>
                <a:off x="7759150" y="3446737"/>
                <a:ext cx="541741" cy="531676"/>
                <a:chOff x="5370607" y="2645229"/>
                <a:chExt cx="541649" cy="531743"/>
              </a:xfrm>
            </p:grpSpPr>
            <p:sp>
              <p:nvSpPr>
                <p:cNvPr id="70" name="Freeform 69"/>
                <p:cNvSpPr/>
                <p:nvPr/>
              </p:nvSpPr>
              <p:spPr bwMode="auto">
                <a:xfrm>
                  <a:off x="5370092" y="2645585"/>
                  <a:ext cx="541125" cy="531841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3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7</a:t>
                  </a:r>
                  <a:endParaRPr lang="en-US" altLang="en-US" sz="2000" baseline="-25000"/>
                </a:p>
              </p:txBody>
            </p:sp>
          </p:grpSp>
          <p:cxnSp>
            <p:nvCxnSpPr>
              <p:cNvPr id="1046" name="Straight Arrow Connector 71"/>
              <p:cNvCxnSpPr>
                <a:cxnSpLocks noChangeShapeType="1"/>
                <a:endCxn id="65" idx="2"/>
              </p:cNvCxnSpPr>
              <p:nvPr/>
            </p:nvCxnSpPr>
            <p:spPr bwMode="auto">
              <a:xfrm>
                <a:off x="6052992" y="3220872"/>
                <a:ext cx="584303" cy="2144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7" name="Straight Arrow Connector 72"/>
              <p:cNvCxnSpPr>
                <a:cxnSpLocks noChangeShapeType="1"/>
              </p:cNvCxnSpPr>
              <p:nvPr/>
            </p:nvCxnSpPr>
            <p:spPr bwMode="auto">
              <a:xfrm flipV="1">
                <a:off x="8411536" y="3969423"/>
                <a:ext cx="390689" cy="29405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8" name="Straight Arrow Connector 73"/>
              <p:cNvCxnSpPr>
                <a:cxnSpLocks noChangeShapeType="1"/>
                <a:endCxn id="1077" idx="1"/>
              </p:cNvCxnSpPr>
              <p:nvPr/>
            </p:nvCxnSpPr>
            <p:spPr bwMode="auto">
              <a:xfrm>
                <a:off x="6308952" y="4118059"/>
                <a:ext cx="510872" cy="26305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9" name="Straight Arrow Connector 74"/>
              <p:cNvCxnSpPr>
                <a:cxnSpLocks noChangeShapeType="1"/>
                <a:endCxn id="59" idx="2"/>
              </p:cNvCxnSpPr>
              <p:nvPr/>
            </p:nvCxnSpPr>
            <p:spPr bwMode="auto">
              <a:xfrm flipV="1">
                <a:off x="6059752" y="2537506"/>
                <a:ext cx="564700" cy="40737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0" name="Straight Arrow Connector 75"/>
              <p:cNvCxnSpPr>
                <a:cxnSpLocks noChangeShapeType="1"/>
              </p:cNvCxnSpPr>
              <p:nvPr/>
            </p:nvCxnSpPr>
            <p:spPr bwMode="auto">
              <a:xfrm flipV="1">
                <a:off x="8282007" y="3402300"/>
                <a:ext cx="267033" cy="23409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1" name="Straight Arrow Connector 76"/>
              <p:cNvCxnSpPr>
                <a:cxnSpLocks noChangeShapeType="1"/>
              </p:cNvCxnSpPr>
              <p:nvPr/>
            </p:nvCxnSpPr>
            <p:spPr bwMode="auto">
              <a:xfrm flipV="1">
                <a:off x="7355676" y="4470425"/>
                <a:ext cx="594524" cy="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2" name="Straight Arrow Connector 77"/>
              <p:cNvCxnSpPr>
                <a:cxnSpLocks noChangeShapeType="1"/>
                <a:stCxn id="48" idx="21"/>
              </p:cNvCxnSpPr>
              <p:nvPr/>
            </p:nvCxnSpPr>
            <p:spPr bwMode="auto">
              <a:xfrm flipV="1">
                <a:off x="5266315" y="3203826"/>
                <a:ext cx="316923" cy="1757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3" name="Straight Arrow Connector 88"/>
              <p:cNvCxnSpPr>
                <a:cxnSpLocks noChangeShapeType="1"/>
              </p:cNvCxnSpPr>
              <p:nvPr/>
            </p:nvCxnSpPr>
            <p:spPr bwMode="auto">
              <a:xfrm>
                <a:off x="7155627" y="2610826"/>
                <a:ext cx="2750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4" name="TextBox 39941"/>
              <p:cNvSpPr txBox="1">
                <a:spLocks noChangeArrowheads="1"/>
              </p:cNvSpPr>
              <p:nvPr/>
            </p:nvSpPr>
            <p:spPr bwMode="auto">
              <a:xfrm>
                <a:off x="8202945" y="2576262"/>
                <a:ext cx="703076" cy="4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1055" name="Straight Arrow Connector 91"/>
              <p:cNvCxnSpPr>
                <a:cxnSpLocks noChangeShapeType="1"/>
              </p:cNvCxnSpPr>
              <p:nvPr/>
            </p:nvCxnSpPr>
            <p:spPr bwMode="auto">
              <a:xfrm flipV="1">
                <a:off x="7092403" y="2262905"/>
                <a:ext cx="302635" cy="2166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6" name="Straight Arrow Connector 92"/>
              <p:cNvCxnSpPr>
                <a:cxnSpLocks noChangeShapeType="1"/>
              </p:cNvCxnSpPr>
              <p:nvPr/>
            </p:nvCxnSpPr>
            <p:spPr bwMode="auto">
              <a:xfrm flipV="1">
                <a:off x="8136584" y="2635103"/>
                <a:ext cx="202033" cy="308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7" name="TextBox 93"/>
              <p:cNvSpPr txBox="1">
                <a:spLocks noChangeArrowheads="1"/>
              </p:cNvSpPr>
              <p:nvPr/>
            </p:nvSpPr>
            <p:spPr bwMode="auto">
              <a:xfrm>
                <a:off x="8461773" y="3919505"/>
                <a:ext cx="703076" cy="4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sp>
            <p:nvSpPr>
              <p:cNvPr id="1058" name="TextBox 95"/>
              <p:cNvSpPr txBox="1">
                <a:spLocks noChangeArrowheads="1"/>
              </p:cNvSpPr>
              <p:nvPr/>
            </p:nvSpPr>
            <p:spPr bwMode="auto">
              <a:xfrm>
                <a:off x="7321083" y="2085114"/>
                <a:ext cx="703076" cy="4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1059" name="Straight Arrow Connector 96"/>
              <p:cNvCxnSpPr>
                <a:cxnSpLocks noChangeShapeType="1"/>
                <a:endCxn id="1069" idx="1"/>
              </p:cNvCxnSpPr>
              <p:nvPr/>
            </p:nvCxnSpPr>
            <p:spPr bwMode="auto">
              <a:xfrm flipV="1">
                <a:off x="7159178" y="2983696"/>
                <a:ext cx="464495" cy="47423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0" name="Straight Arrow Connector 97"/>
              <p:cNvCxnSpPr>
                <a:cxnSpLocks noChangeShapeType="1"/>
              </p:cNvCxnSpPr>
              <p:nvPr/>
            </p:nvCxnSpPr>
            <p:spPr bwMode="auto">
              <a:xfrm flipV="1">
                <a:off x="7321083" y="3769618"/>
                <a:ext cx="544025" cy="49386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61" name="TextBox 103"/>
              <p:cNvSpPr txBox="1">
                <a:spLocks noChangeArrowheads="1"/>
              </p:cNvSpPr>
              <p:nvPr/>
            </p:nvSpPr>
            <p:spPr bwMode="auto">
              <a:xfrm>
                <a:off x="8300891" y="3277114"/>
                <a:ext cx="703076" cy="4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en-US"/>
                  <a:t>…</a:t>
                </a:r>
              </a:p>
            </p:txBody>
          </p:sp>
          <p:cxnSp>
            <p:nvCxnSpPr>
              <p:cNvPr id="1062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4896036" y="2965259"/>
                <a:ext cx="0" cy="28372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12" name="Group 60"/>
              <p:cNvGrpSpPr>
                <a:grpSpLocks/>
              </p:cNvGrpSpPr>
              <p:nvPr/>
            </p:nvGrpSpPr>
            <p:grpSpPr bwMode="auto">
              <a:xfrm>
                <a:off x="7920032" y="4169453"/>
                <a:ext cx="541741" cy="531676"/>
                <a:chOff x="5370607" y="2645229"/>
                <a:chExt cx="541649" cy="531743"/>
              </a:xfrm>
            </p:grpSpPr>
            <p:sp>
              <p:nvSpPr>
                <p:cNvPr id="80" name="Freeform 79"/>
                <p:cNvSpPr/>
                <p:nvPr/>
              </p:nvSpPr>
              <p:spPr bwMode="auto">
                <a:xfrm>
                  <a:off x="5371100" y="2645130"/>
                  <a:ext cx="539539" cy="531842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3</a:t>
                  </a:r>
                  <a:endParaRPr lang="en-US" altLang="en-US" sz="2000" baseline="-25000"/>
                </a:p>
              </p:txBody>
            </p:sp>
          </p:grpSp>
          <p:cxnSp>
            <p:nvCxnSpPr>
              <p:cNvPr id="1064" name="Straight Arrow Connector 76"/>
              <p:cNvCxnSpPr>
                <a:cxnSpLocks noChangeShapeType="1"/>
              </p:cNvCxnSpPr>
              <p:nvPr/>
            </p:nvCxnSpPr>
            <p:spPr bwMode="auto">
              <a:xfrm flipV="1">
                <a:off x="8411536" y="4412337"/>
                <a:ext cx="380926" cy="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7622084" y="2760048"/>
                <a:ext cx="541741" cy="531676"/>
                <a:chOff x="5370607" y="2645229"/>
                <a:chExt cx="541649" cy="531743"/>
              </a:xfrm>
            </p:grpSpPr>
            <p:sp>
              <p:nvSpPr>
                <p:cNvPr id="86" name="Freeform 85"/>
                <p:cNvSpPr/>
                <p:nvPr/>
              </p:nvSpPr>
              <p:spPr bwMode="auto">
                <a:xfrm>
                  <a:off x="5370664" y="2644934"/>
                  <a:ext cx="539539" cy="531842"/>
                </a:xfrm>
                <a:custGeom>
                  <a:avLst/>
                  <a:gdLst>
                    <a:gd name="connsiteX0" fmla="*/ 83137 w 910451"/>
                    <a:gd name="connsiteY0" fmla="*/ 54428 h 653142"/>
                    <a:gd name="connsiteX1" fmla="*/ 28708 w 910451"/>
                    <a:gd name="connsiteY1" fmla="*/ 87085 h 653142"/>
                    <a:gd name="connsiteX2" fmla="*/ 17823 w 910451"/>
                    <a:gd name="connsiteY2" fmla="*/ 272142 h 653142"/>
                    <a:gd name="connsiteX3" fmla="*/ 61365 w 910451"/>
                    <a:gd name="connsiteY3" fmla="*/ 337457 h 653142"/>
                    <a:gd name="connsiteX4" fmla="*/ 148451 w 910451"/>
                    <a:gd name="connsiteY4" fmla="*/ 359228 h 653142"/>
                    <a:gd name="connsiteX5" fmla="*/ 159337 w 910451"/>
                    <a:gd name="connsiteY5" fmla="*/ 391885 h 653142"/>
                    <a:gd name="connsiteX6" fmla="*/ 191994 w 910451"/>
                    <a:gd name="connsiteY6" fmla="*/ 413657 h 653142"/>
                    <a:gd name="connsiteX7" fmla="*/ 246423 w 910451"/>
                    <a:gd name="connsiteY7" fmla="*/ 468085 h 653142"/>
                    <a:gd name="connsiteX8" fmla="*/ 268194 w 910451"/>
                    <a:gd name="connsiteY8" fmla="*/ 489857 h 653142"/>
                    <a:gd name="connsiteX9" fmla="*/ 311737 w 910451"/>
                    <a:gd name="connsiteY9" fmla="*/ 555171 h 653142"/>
                    <a:gd name="connsiteX10" fmla="*/ 333508 w 910451"/>
                    <a:gd name="connsiteY10" fmla="*/ 620485 h 653142"/>
                    <a:gd name="connsiteX11" fmla="*/ 442365 w 910451"/>
                    <a:gd name="connsiteY11" fmla="*/ 653142 h 653142"/>
                    <a:gd name="connsiteX12" fmla="*/ 638308 w 910451"/>
                    <a:gd name="connsiteY12" fmla="*/ 642257 h 653142"/>
                    <a:gd name="connsiteX13" fmla="*/ 714508 w 910451"/>
                    <a:gd name="connsiteY13" fmla="*/ 598714 h 653142"/>
                    <a:gd name="connsiteX14" fmla="*/ 768937 w 910451"/>
                    <a:gd name="connsiteY14" fmla="*/ 587828 h 653142"/>
                    <a:gd name="connsiteX15" fmla="*/ 834251 w 910451"/>
                    <a:gd name="connsiteY15" fmla="*/ 544285 h 653142"/>
                    <a:gd name="connsiteX16" fmla="*/ 899565 w 910451"/>
                    <a:gd name="connsiteY16" fmla="*/ 522514 h 653142"/>
                    <a:gd name="connsiteX17" fmla="*/ 910451 w 910451"/>
                    <a:gd name="connsiteY17" fmla="*/ 489857 h 653142"/>
                    <a:gd name="connsiteX18" fmla="*/ 877794 w 910451"/>
                    <a:gd name="connsiteY18" fmla="*/ 337457 h 653142"/>
                    <a:gd name="connsiteX19" fmla="*/ 856023 w 910451"/>
                    <a:gd name="connsiteY19" fmla="*/ 304800 h 653142"/>
                    <a:gd name="connsiteX20" fmla="*/ 845137 w 910451"/>
                    <a:gd name="connsiteY20" fmla="*/ 250371 h 653142"/>
                    <a:gd name="connsiteX21" fmla="*/ 834251 w 910451"/>
                    <a:gd name="connsiteY21" fmla="*/ 174171 h 653142"/>
                    <a:gd name="connsiteX22" fmla="*/ 823365 w 910451"/>
                    <a:gd name="connsiteY22" fmla="*/ 141514 h 653142"/>
                    <a:gd name="connsiteX23" fmla="*/ 790708 w 910451"/>
                    <a:gd name="connsiteY23" fmla="*/ 130628 h 653142"/>
                    <a:gd name="connsiteX24" fmla="*/ 670965 w 910451"/>
                    <a:gd name="connsiteY24" fmla="*/ 119742 h 653142"/>
                    <a:gd name="connsiteX25" fmla="*/ 572994 w 910451"/>
                    <a:gd name="connsiteY25" fmla="*/ 87085 h 653142"/>
                    <a:gd name="connsiteX26" fmla="*/ 377051 w 910451"/>
                    <a:gd name="connsiteY26" fmla="*/ 65314 h 653142"/>
                    <a:gd name="connsiteX27" fmla="*/ 344394 w 910451"/>
                    <a:gd name="connsiteY27" fmla="*/ 54428 h 653142"/>
                    <a:gd name="connsiteX28" fmla="*/ 268194 w 910451"/>
                    <a:gd name="connsiteY28" fmla="*/ 32657 h 653142"/>
                    <a:gd name="connsiteX29" fmla="*/ 191994 w 910451"/>
                    <a:gd name="connsiteY29" fmla="*/ 0 h 653142"/>
                    <a:gd name="connsiteX30" fmla="*/ 159337 w 910451"/>
                    <a:gd name="connsiteY30" fmla="*/ 10885 h 653142"/>
                    <a:gd name="connsiteX31" fmla="*/ 137565 w 910451"/>
                    <a:gd name="connsiteY31" fmla="*/ 32657 h 653142"/>
                    <a:gd name="connsiteX32" fmla="*/ 83137 w 910451"/>
                    <a:gd name="connsiteY32" fmla="*/ 54428 h 6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910451" h="653142">
                      <a:moveTo>
                        <a:pt x="83137" y="54428"/>
                      </a:moveTo>
                      <a:cubicBezTo>
                        <a:pt x="64994" y="63499"/>
                        <a:pt x="44772" y="73316"/>
                        <a:pt x="28708" y="87085"/>
                      </a:cubicBezTo>
                      <a:cubicBezTo>
                        <a:pt x="-21684" y="130278"/>
                        <a:pt x="7448" y="230641"/>
                        <a:pt x="17823" y="272142"/>
                      </a:cubicBezTo>
                      <a:cubicBezTo>
                        <a:pt x="24169" y="297527"/>
                        <a:pt x="36541" y="329183"/>
                        <a:pt x="61365" y="337457"/>
                      </a:cubicBezTo>
                      <a:cubicBezTo>
                        <a:pt x="111576" y="354192"/>
                        <a:pt x="82771" y="346092"/>
                        <a:pt x="148451" y="359228"/>
                      </a:cubicBezTo>
                      <a:cubicBezTo>
                        <a:pt x="152080" y="370114"/>
                        <a:pt x="152169" y="382925"/>
                        <a:pt x="159337" y="391885"/>
                      </a:cubicBezTo>
                      <a:cubicBezTo>
                        <a:pt x="167510" y="402101"/>
                        <a:pt x="182148" y="405042"/>
                        <a:pt x="191994" y="413657"/>
                      </a:cubicBezTo>
                      <a:cubicBezTo>
                        <a:pt x="211304" y="430553"/>
                        <a:pt x="228280" y="449942"/>
                        <a:pt x="246423" y="468085"/>
                      </a:cubicBezTo>
                      <a:cubicBezTo>
                        <a:pt x="253680" y="475342"/>
                        <a:pt x="262501" y="481318"/>
                        <a:pt x="268194" y="489857"/>
                      </a:cubicBezTo>
                      <a:cubicBezTo>
                        <a:pt x="282708" y="511628"/>
                        <a:pt x="303463" y="530348"/>
                        <a:pt x="311737" y="555171"/>
                      </a:cubicBezTo>
                      <a:cubicBezTo>
                        <a:pt x="318994" y="576942"/>
                        <a:pt x="312200" y="611962"/>
                        <a:pt x="333508" y="620485"/>
                      </a:cubicBezTo>
                      <a:cubicBezTo>
                        <a:pt x="405116" y="649129"/>
                        <a:pt x="368776" y="638425"/>
                        <a:pt x="442365" y="653142"/>
                      </a:cubicBezTo>
                      <a:cubicBezTo>
                        <a:pt x="507679" y="649514"/>
                        <a:pt x="573188" y="648459"/>
                        <a:pt x="638308" y="642257"/>
                      </a:cubicBezTo>
                      <a:cubicBezTo>
                        <a:pt x="683350" y="637967"/>
                        <a:pt x="669418" y="618754"/>
                        <a:pt x="714508" y="598714"/>
                      </a:cubicBezTo>
                      <a:cubicBezTo>
                        <a:pt x="731416" y="591200"/>
                        <a:pt x="750794" y="591457"/>
                        <a:pt x="768937" y="587828"/>
                      </a:cubicBezTo>
                      <a:cubicBezTo>
                        <a:pt x="790708" y="573314"/>
                        <a:pt x="809428" y="552559"/>
                        <a:pt x="834251" y="544285"/>
                      </a:cubicBezTo>
                      <a:lnTo>
                        <a:pt x="899565" y="522514"/>
                      </a:lnTo>
                      <a:cubicBezTo>
                        <a:pt x="903194" y="511628"/>
                        <a:pt x="910451" y="501332"/>
                        <a:pt x="910451" y="489857"/>
                      </a:cubicBezTo>
                      <a:cubicBezTo>
                        <a:pt x="910451" y="459918"/>
                        <a:pt x="898043" y="367832"/>
                        <a:pt x="877794" y="337457"/>
                      </a:cubicBezTo>
                      <a:lnTo>
                        <a:pt x="856023" y="304800"/>
                      </a:lnTo>
                      <a:cubicBezTo>
                        <a:pt x="852394" y="286657"/>
                        <a:pt x="848179" y="268622"/>
                        <a:pt x="845137" y="250371"/>
                      </a:cubicBezTo>
                      <a:cubicBezTo>
                        <a:pt x="840919" y="225062"/>
                        <a:pt x="839283" y="199331"/>
                        <a:pt x="834251" y="174171"/>
                      </a:cubicBezTo>
                      <a:cubicBezTo>
                        <a:pt x="832001" y="162919"/>
                        <a:pt x="831479" y="149628"/>
                        <a:pt x="823365" y="141514"/>
                      </a:cubicBezTo>
                      <a:cubicBezTo>
                        <a:pt x="815251" y="133400"/>
                        <a:pt x="802067" y="132251"/>
                        <a:pt x="790708" y="130628"/>
                      </a:cubicBezTo>
                      <a:cubicBezTo>
                        <a:pt x="751032" y="124960"/>
                        <a:pt x="710879" y="123371"/>
                        <a:pt x="670965" y="119742"/>
                      </a:cubicBezTo>
                      <a:lnTo>
                        <a:pt x="572994" y="87085"/>
                      </a:lnTo>
                      <a:cubicBezTo>
                        <a:pt x="488591" y="58951"/>
                        <a:pt x="551763" y="76962"/>
                        <a:pt x="377051" y="65314"/>
                      </a:cubicBezTo>
                      <a:cubicBezTo>
                        <a:pt x="366165" y="61685"/>
                        <a:pt x="355427" y="57580"/>
                        <a:pt x="344394" y="54428"/>
                      </a:cubicBezTo>
                      <a:cubicBezTo>
                        <a:pt x="248687" y="27082"/>
                        <a:pt x="346514" y="58762"/>
                        <a:pt x="268194" y="32657"/>
                      </a:cubicBezTo>
                      <a:cubicBezTo>
                        <a:pt x="241528" y="14879"/>
                        <a:pt x="227143" y="0"/>
                        <a:pt x="191994" y="0"/>
                      </a:cubicBezTo>
                      <a:cubicBezTo>
                        <a:pt x="180520" y="0"/>
                        <a:pt x="170223" y="7257"/>
                        <a:pt x="159337" y="10885"/>
                      </a:cubicBezTo>
                      <a:cubicBezTo>
                        <a:pt x="152080" y="18142"/>
                        <a:pt x="146366" y="27377"/>
                        <a:pt x="137565" y="32657"/>
                      </a:cubicBezTo>
                      <a:cubicBezTo>
                        <a:pt x="101466" y="54316"/>
                        <a:pt x="101280" y="45357"/>
                        <a:pt x="83137" y="54428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69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5372196" y="2668850"/>
                  <a:ext cx="54006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altLang="en-US" sz="2000"/>
                    <a:t>w</a:t>
                  </a:r>
                  <a:r>
                    <a:rPr lang="ru-RU" altLang="en-US" sz="2000" baseline="-25000"/>
                    <a:t>5</a:t>
                  </a:r>
                  <a:endParaRPr lang="en-US" altLang="en-US" sz="2000" baseline="-25000"/>
                </a:p>
              </p:txBody>
            </p:sp>
          </p:grpSp>
          <p:cxnSp>
            <p:nvCxnSpPr>
              <p:cNvPr id="1066" name="Straight Arrow Connector 75"/>
              <p:cNvCxnSpPr>
                <a:cxnSpLocks noChangeShapeType="1"/>
              </p:cNvCxnSpPr>
              <p:nvPr/>
            </p:nvCxnSpPr>
            <p:spPr bwMode="auto">
              <a:xfrm>
                <a:off x="8300891" y="3733368"/>
                <a:ext cx="267033" cy="1167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7" name="Straight Arrow Connector 92"/>
              <p:cNvCxnSpPr>
                <a:cxnSpLocks noChangeShapeType="1"/>
              </p:cNvCxnSpPr>
              <p:nvPr/>
            </p:nvCxnSpPr>
            <p:spPr bwMode="auto">
              <a:xfrm>
                <a:off x="8176368" y="3026985"/>
                <a:ext cx="378115" cy="8789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aphicFrame>
          <p:nvGraphicFramePr>
            <p:cNvPr id="3" name="Object 1" descr="Marbre blanc"/>
            <p:cNvGraphicFramePr>
              <a:graphicFrameLocks noChangeAspect="1"/>
            </p:cNvGraphicFramePr>
            <p:nvPr/>
          </p:nvGraphicFramePr>
          <p:xfrm>
            <a:off x="4899025" y="1185863"/>
            <a:ext cx="547688" cy="866775"/>
          </p:xfrm>
          <a:graphic>
            <a:graphicData uri="http://schemas.openxmlformats.org/presentationml/2006/ole">
              <p:oleObj spid="_x0000_s1027" name="Clip" r:id="rId4" imgW="1391220" imgH="2992906" progId="">
                <p:embed/>
              </p:oleObj>
            </a:graphicData>
          </a:graphic>
        </p:graphicFrame>
      </p:grpSp>
      <p:graphicFrame>
        <p:nvGraphicFramePr>
          <p:cNvPr id="1027" name="Object 4" descr="Marbre blanc"/>
          <p:cNvGraphicFramePr>
            <a:graphicFrameLocks noChangeAspect="1"/>
          </p:cNvGraphicFramePr>
          <p:nvPr/>
        </p:nvGraphicFramePr>
        <p:xfrm>
          <a:off x="6616700" y="5367338"/>
          <a:ext cx="922338" cy="1457325"/>
        </p:xfrm>
        <a:graphic>
          <a:graphicData uri="http://schemas.openxmlformats.org/presentationml/2006/ole">
            <p:oleObj spid="_x0000_s1026" name="Clip" r:id="rId5" imgW="1391220" imgH="29929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1987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293726-3CDC-4CCA-9CDB-99C4EABBD43A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804150" cy="768350"/>
          </a:xfrm>
        </p:spPr>
        <p:txBody>
          <a:bodyPr/>
          <a:lstStyle/>
          <a:p>
            <a:pPr eaLnBrk="1" hangingPunct="1"/>
            <a:r>
              <a:rPr lang="ru-RU" altLang="en-US" smtClean="0"/>
              <a:t>Как идеи </a:t>
            </a:r>
            <a:r>
              <a:rPr lang="en-US" altLang="en-US" smtClean="0"/>
              <a:t>TL</a:t>
            </a:r>
            <a:r>
              <a:rPr lang="ru-RU" altLang="en-US" smtClean="0"/>
              <a:t> применить к ветвящемуся времени?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00875" y="2857500"/>
            <a:ext cx="2071688" cy="2500313"/>
            <a:chOff x="4329" y="1747"/>
            <a:chExt cx="1305" cy="1575"/>
          </a:xfrm>
        </p:grpSpPr>
        <p:sp>
          <p:nvSpPr>
            <p:cNvPr id="42019" name="Oval 24"/>
            <p:cNvSpPr>
              <a:spLocks noChangeArrowheads="1"/>
            </p:cNvSpPr>
            <p:nvPr/>
          </p:nvSpPr>
          <p:spPr bwMode="auto">
            <a:xfrm>
              <a:off x="4994" y="1882"/>
              <a:ext cx="235" cy="2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200"/>
            </a:p>
          </p:txBody>
        </p:sp>
        <p:sp>
          <p:nvSpPr>
            <p:cNvPr id="42020" name="Text Box 25"/>
            <p:cNvSpPr txBox="1">
              <a:spLocks noChangeArrowheads="1"/>
            </p:cNvSpPr>
            <p:nvPr/>
          </p:nvSpPr>
          <p:spPr bwMode="auto">
            <a:xfrm>
              <a:off x="5004" y="1882"/>
              <a:ext cx="17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ru-RU" altLang="en-US">
                  <a:solidFill>
                    <a:srgbClr val="183266"/>
                  </a:solidFill>
                  <a:latin typeface="Arial Narrow" pitchFamily="34" charset="0"/>
                </a:rPr>
                <a:t>а</a:t>
              </a:r>
            </a:p>
          </p:txBody>
        </p:sp>
        <p:sp>
          <p:nvSpPr>
            <p:cNvPr id="42021" name="Oval 26"/>
            <p:cNvSpPr>
              <a:spLocks noChangeArrowheads="1"/>
            </p:cNvSpPr>
            <p:nvPr/>
          </p:nvSpPr>
          <p:spPr bwMode="auto">
            <a:xfrm>
              <a:off x="5319" y="2227"/>
              <a:ext cx="253" cy="2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200"/>
            </a:p>
          </p:txBody>
        </p:sp>
        <p:sp>
          <p:nvSpPr>
            <p:cNvPr id="42022" name="Text Box 27"/>
            <p:cNvSpPr txBox="1">
              <a:spLocks noChangeArrowheads="1"/>
            </p:cNvSpPr>
            <p:nvPr/>
          </p:nvSpPr>
          <p:spPr bwMode="auto">
            <a:xfrm>
              <a:off x="5393" y="2227"/>
              <a:ext cx="179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42023" name="Oval 28"/>
            <p:cNvSpPr>
              <a:spLocks noChangeArrowheads="1"/>
            </p:cNvSpPr>
            <p:nvPr/>
          </p:nvSpPr>
          <p:spPr bwMode="auto">
            <a:xfrm>
              <a:off x="4704" y="2273"/>
              <a:ext cx="390" cy="409"/>
            </a:xfrm>
            <a:prstGeom prst="ellipse">
              <a:avLst/>
            </a:prstGeom>
            <a:noFill/>
            <a:ln w="25400">
              <a:solidFill>
                <a:srgbClr val="236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2024" name="Text Box 29"/>
            <p:cNvSpPr txBox="1">
              <a:spLocks noChangeArrowheads="1"/>
            </p:cNvSpPr>
            <p:nvPr/>
          </p:nvSpPr>
          <p:spPr bwMode="auto">
            <a:xfrm>
              <a:off x="4644" y="2197"/>
              <a:ext cx="540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  <a:t>c</a:t>
              </a:r>
              <a:r>
                <a:rPr kumimoji="1" lang="ru-RU" altLang="en-US">
                  <a:solidFill>
                    <a:srgbClr val="183266"/>
                  </a:solidFill>
                  <a:latin typeface="Arial Narrow" pitchFamily="34" charset="0"/>
                </a:rPr>
                <a:t>,</a:t>
              </a:r>
              <a: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  <a:t/>
              </a:r>
              <a:b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</a:br>
              <a:r>
                <a:rPr kumimoji="1" lang="ru-RU" altLang="en-US">
                  <a:solidFill>
                    <a:schemeClr val="tx2"/>
                  </a:solidFill>
                  <a:latin typeface="Arial Narrow" pitchFamily="34" charset="0"/>
                </a:rPr>
                <a:t>с</a:t>
              </a:r>
              <a:r>
                <a:rPr kumimoji="1" lang="en-US" altLang="en-US" b="1">
                  <a:solidFill>
                    <a:schemeClr val="tx2"/>
                  </a:solidFill>
                  <a:latin typeface="Arial Narrow" pitchFamily="34" charset="0"/>
                </a:rPr>
                <a:t>U</a:t>
              </a:r>
              <a:r>
                <a:rPr kumimoji="1" lang="en-US" altLang="en-US">
                  <a:solidFill>
                    <a:schemeClr val="tx2"/>
                  </a:solidFill>
                  <a:latin typeface="Arial Narrow" pitchFamily="34" charset="0"/>
                </a:rPr>
                <a:t>b</a:t>
              </a:r>
              <a:endParaRPr kumimoji="1" lang="ru-RU" altLang="en-U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2025" name="Line 30"/>
            <p:cNvSpPr>
              <a:spLocks noChangeShapeType="1"/>
            </p:cNvSpPr>
            <p:nvPr/>
          </p:nvSpPr>
          <p:spPr bwMode="auto">
            <a:xfrm>
              <a:off x="5094" y="1747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2026" name="Line 31"/>
            <p:cNvSpPr>
              <a:spLocks noChangeShapeType="1"/>
            </p:cNvSpPr>
            <p:nvPr/>
          </p:nvSpPr>
          <p:spPr bwMode="auto">
            <a:xfrm flipH="1">
              <a:off x="4905" y="2092"/>
              <a:ext cx="133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2027" name="Line 32"/>
            <p:cNvSpPr>
              <a:spLocks noChangeShapeType="1"/>
            </p:cNvSpPr>
            <p:nvPr/>
          </p:nvSpPr>
          <p:spPr bwMode="auto">
            <a:xfrm>
              <a:off x="5229" y="2062"/>
              <a:ext cx="209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28" name="Line 33"/>
            <p:cNvSpPr>
              <a:spLocks noChangeShapeType="1"/>
            </p:cNvSpPr>
            <p:nvPr/>
          </p:nvSpPr>
          <p:spPr bwMode="auto">
            <a:xfrm>
              <a:off x="5454" y="2467"/>
              <a:ext cx="29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29" name="Oval 34"/>
            <p:cNvSpPr>
              <a:spLocks noChangeArrowheads="1"/>
            </p:cNvSpPr>
            <p:nvPr/>
          </p:nvSpPr>
          <p:spPr bwMode="auto">
            <a:xfrm>
              <a:off x="4374" y="2900"/>
              <a:ext cx="225" cy="2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100"/>
            </a:p>
          </p:txBody>
        </p:sp>
        <p:sp>
          <p:nvSpPr>
            <p:cNvPr id="42030" name="Text Box 35"/>
            <p:cNvSpPr txBox="1">
              <a:spLocks noChangeArrowheads="1"/>
            </p:cNvSpPr>
            <p:nvPr/>
          </p:nvSpPr>
          <p:spPr bwMode="auto">
            <a:xfrm>
              <a:off x="4374" y="2827"/>
              <a:ext cx="220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800">
                  <a:solidFill>
                    <a:srgbClr val="183266"/>
                  </a:solidFill>
                  <a:latin typeface="Arial Narrow" pitchFamily="34" charset="0"/>
                </a:rPr>
                <a:t>d</a:t>
              </a:r>
              <a:endParaRPr kumimoji="1" lang="ru-RU" altLang="en-US" sz="28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42031" name="Oval 36"/>
            <p:cNvSpPr>
              <a:spLocks noChangeArrowheads="1"/>
            </p:cNvSpPr>
            <p:nvPr/>
          </p:nvSpPr>
          <p:spPr bwMode="auto">
            <a:xfrm>
              <a:off x="4869" y="2900"/>
              <a:ext cx="315" cy="300"/>
            </a:xfrm>
            <a:prstGeom prst="ellipse">
              <a:avLst/>
            </a:prstGeom>
            <a:noFill/>
            <a:ln w="25400">
              <a:solidFill>
                <a:srgbClr val="236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600"/>
            </a:p>
          </p:txBody>
        </p:sp>
        <p:sp>
          <p:nvSpPr>
            <p:cNvPr id="42032" name="Line 37"/>
            <p:cNvSpPr>
              <a:spLocks noChangeShapeType="1"/>
            </p:cNvSpPr>
            <p:nvPr/>
          </p:nvSpPr>
          <p:spPr bwMode="auto">
            <a:xfrm flipH="1">
              <a:off x="4509" y="2602"/>
              <a:ext cx="225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33" name="Line 38"/>
            <p:cNvSpPr>
              <a:spLocks noChangeShapeType="1"/>
            </p:cNvSpPr>
            <p:nvPr/>
          </p:nvSpPr>
          <p:spPr bwMode="auto">
            <a:xfrm>
              <a:off x="4914" y="2692"/>
              <a:ext cx="124" cy="208"/>
            </a:xfrm>
            <a:prstGeom prst="line">
              <a:avLst/>
            </a:prstGeom>
            <a:noFill/>
            <a:ln w="25400">
              <a:solidFill>
                <a:srgbClr val="236C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34" name="Oval 39"/>
            <p:cNvSpPr>
              <a:spLocks noChangeArrowheads="1"/>
            </p:cNvSpPr>
            <p:nvPr/>
          </p:nvSpPr>
          <p:spPr bwMode="auto">
            <a:xfrm>
              <a:off x="5274" y="2705"/>
              <a:ext cx="298" cy="27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400"/>
            </a:p>
          </p:txBody>
        </p:sp>
        <p:sp>
          <p:nvSpPr>
            <p:cNvPr id="42035" name="Text Box 40"/>
            <p:cNvSpPr txBox="1">
              <a:spLocks noChangeArrowheads="1"/>
            </p:cNvSpPr>
            <p:nvPr/>
          </p:nvSpPr>
          <p:spPr bwMode="auto">
            <a:xfrm>
              <a:off x="5229" y="2692"/>
              <a:ext cx="4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  <a:t>b,</a:t>
              </a:r>
              <a:r>
                <a:rPr kumimoji="1" lang="ru-RU" altLang="en-US">
                  <a:solidFill>
                    <a:srgbClr val="183266"/>
                  </a:solidFill>
                  <a:latin typeface="Arial Narrow" pitchFamily="34" charset="0"/>
                </a:rPr>
                <a:t>а</a:t>
              </a:r>
            </a:p>
          </p:txBody>
        </p:sp>
        <p:sp>
          <p:nvSpPr>
            <p:cNvPr id="42036" name="Text Box 41"/>
            <p:cNvSpPr txBox="1">
              <a:spLocks noChangeArrowheads="1"/>
            </p:cNvSpPr>
            <p:nvPr/>
          </p:nvSpPr>
          <p:spPr bwMode="auto">
            <a:xfrm>
              <a:off x="4869" y="2917"/>
              <a:ext cx="36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  <a:t>b,</a:t>
              </a:r>
              <a:r>
                <a:rPr kumimoji="1" lang="ru-RU" altLang="en-US">
                  <a:solidFill>
                    <a:srgbClr val="183266"/>
                  </a:solidFill>
                  <a:latin typeface="Arial Narrow" pitchFamily="34" charset="0"/>
                </a:rPr>
                <a:t>а</a:t>
              </a:r>
            </a:p>
          </p:txBody>
        </p:sp>
        <p:sp>
          <p:nvSpPr>
            <p:cNvPr id="42037" name="Line 42"/>
            <p:cNvSpPr>
              <a:spLocks noChangeShapeType="1"/>
            </p:cNvSpPr>
            <p:nvPr/>
          </p:nvSpPr>
          <p:spPr bwMode="auto">
            <a:xfrm flipH="1">
              <a:off x="4329" y="3097"/>
              <a:ext cx="89" cy="13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2038" name="Line 43"/>
            <p:cNvSpPr>
              <a:spLocks noChangeShapeType="1"/>
            </p:cNvSpPr>
            <p:nvPr/>
          </p:nvSpPr>
          <p:spPr bwMode="auto">
            <a:xfrm>
              <a:off x="4594" y="3081"/>
              <a:ext cx="89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39" name="Line 44"/>
            <p:cNvSpPr>
              <a:spLocks noChangeShapeType="1"/>
            </p:cNvSpPr>
            <p:nvPr/>
          </p:nvSpPr>
          <p:spPr bwMode="auto">
            <a:xfrm flipH="1">
              <a:off x="4869" y="3142"/>
              <a:ext cx="45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40" name="Line 45"/>
            <p:cNvSpPr>
              <a:spLocks noChangeShapeType="1"/>
            </p:cNvSpPr>
            <p:nvPr/>
          </p:nvSpPr>
          <p:spPr bwMode="auto">
            <a:xfrm>
              <a:off x="5139" y="3187"/>
              <a:ext cx="89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2041" name="Line 46"/>
            <p:cNvSpPr>
              <a:spLocks noChangeShapeType="1"/>
            </p:cNvSpPr>
            <p:nvPr/>
          </p:nvSpPr>
          <p:spPr bwMode="auto">
            <a:xfrm flipH="1">
              <a:off x="5319" y="2962"/>
              <a:ext cx="9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2042" name="Line 47"/>
            <p:cNvSpPr>
              <a:spLocks noChangeShapeType="1"/>
            </p:cNvSpPr>
            <p:nvPr/>
          </p:nvSpPr>
          <p:spPr bwMode="auto">
            <a:xfrm>
              <a:off x="5499" y="2962"/>
              <a:ext cx="45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</p:grpSp>
      <p:sp>
        <p:nvSpPr>
          <p:cNvPr id="391216" name="Text Box 48"/>
          <p:cNvSpPr txBox="1">
            <a:spLocks noChangeArrowheads="1"/>
          </p:cNvSpPr>
          <p:nvPr/>
        </p:nvSpPr>
        <p:spPr bwMode="auto">
          <a:xfrm>
            <a:off x="0" y="5214938"/>
            <a:ext cx="9144000" cy="1384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ru-RU" altLang="en-US" dirty="0">
                <a:latin typeface="Arial" pitchFamily="34" charset="0"/>
                <a:sym typeface="Symbol" pitchFamily="18" charset="2"/>
              </a:rPr>
              <a:t>Формулы </a:t>
            </a:r>
            <a:r>
              <a:rPr kumimoji="1" lang="en-US" altLang="en-US" dirty="0">
                <a:latin typeface="Arial" pitchFamily="34" charset="0"/>
                <a:sym typeface="Symbol" pitchFamily="18" charset="2"/>
              </a:rPr>
              <a:t>TL</a:t>
            </a:r>
            <a:r>
              <a:rPr kumimoji="1" lang="ru-RU" altLang="en-US" dirty="0">
                <a:latin typeface="Arial" pitchFamily="34" charset="0"/>
                <a:sym typeface="Symbol" pitchFamily="18" charset="2"/>
              </a:rPr>
              <a:t> можно разделить на два класса:</a:t>
            </a:r>
          </a:p>
          <a:p>
            <a:pPr eaLnBrk="1" hangingPunct="1">
              <a:defRPr/>
            </a:pPr>
            <a:r>
              <a:rPr kumimoji="1" lang="ru-RU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   - </a:t>
            </a:r>
            <a:r>
              <a:rPr kumimoji="1" lang="ru-RU" alt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формула состояний </a:t>
            </a:r>
            <a:r>
              <a:rPr kumimoji="1" lang="en-US" altLang="en-US" sz="18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– </a:t>
            </a:r>
            <a:r>
              <a:rPr kumimoji="1" lang="ru-RU" altLang="en-US" sz="18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характеризует одно текущее состояние</a:t>
            </a:r>
            <a:endParaRPr kumimoji="1" lang="ru-RU" altLang="en-US" sz="1800" dirty="0">
              <a:latin typeface="Arial" pitchFamily="34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kumimoji="1" lang="ru-RU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  </a:t>
            </a:r>
            <a:r>
              <a:rPr kumimoji="1"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</a:t>
            </a:r>
            <a:r>
              <a:rPr kumimoji="1" lang="ru-RU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- </a:t>
            </a:r>
            <a:r>
              <a:rPr kumimoji="1" lang="ru-RU" alt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формула пути</a:t>
            </a:r>
            <a:r>
              <a:rPr kumimoji="1" lang="ru-RU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 </a:t>
            </a:r>
            <a:r>
              <a:rPr kumimoji="1" lang="ru-RU" altLang="en-US" sz="18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- характеризует какой-то из возможных путей из тек. состояния </a:t>
            </a:r>
            <a:br>
              <a:rPr kumimoji="1" lang="ru-RU" altLang="en-US" sz="18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</a:br>
            <a:r>
              <a:rPr kumimoji="1" lang="ru-RU" altLang="en-US" sz="20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(</a:t>
            </a:r>
            <a:r>
              <a:rPr kumimoji="1"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Надо  обязательно дополнительно указать, какой это путь</a:t>
            </a:r>
            <a:r>
              <a:rPr kumimoji="1" lang="ru-RU" altLang="en-US" sz="20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!)</a:t>
            </a:r>
          </a:p>
        </p:txBody>
      </p:sp>
      <p:sp>
        <p:nvSpPr>
          <p:cNvPr id="40968" name="Text Box 49"/>
          <p:cNvSpPr txBox="1">
            <a:spLocks noChangeArrowheads="1"/>
          </p:cNvSpPr>
          <p:nvPr/>
        </p:nvSpPr>
        <p:spPr bwMode="auto">
          <a:xfrm>
            <a:off x="142875" y="1000125"/>
            <a:ext cx="7358063" cy="14462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altLang="en-US" sz="2000" i="1" dirty="0">
                <a:solidFill>
                  <a:srgbClr val="C00000"/>
                </a:solidFill>
                <a:latin typeface="Arial" pitchFamily="34" charset="0"/>
              </a:rPr>
              <a:t>Каждое состояние может иметь не одну, а множество цепочек –продолжений и является корнем </a:t>
            </a:r>
            <a:r>
              <a:rPr lang="ru-RU" alt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своего </a:t>
            </a:r>
            <a:r>
              <a:rPr lang="ru-RU" altLang="en-US" sz="2000" i="1" dirty="0">
                <a:solidFill>
                  <a:srgbClr val="C00000"/>
                </a:solidFill>
                <a:latin typeface="Arial" pitchFamily="34" charset="0"/>
              </a:rPr>
              <a:t>дерева</a:t>
            </a:r>
            <a:r>
              <a:rPr lang="en-US" altLang="en-US" sz="20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ru-RU" altLang="en-US" sz="2000" i="1" dirty="0">
                <a:solidFill>
                  <a:srgbClr val="C00000"/>
                </a:solidFill>
                <a:latin typeface="Arial" pitchFamily="34" charset="0"/>
              </a:rPr>
              <a:t>историй (вычислений).</a:t>
            </a:r>
          </a:p>
          <a:p>
            <a:pPr eaLnBrk="1" hangingPunct="1">
              <a:defRPr/>
            </a:pPr>
            <a:r>
              <a:rPr lang="ru-RU" altLang="en-US" sz="2000" dirty="0">
                <a:latin typeface="Arial" pitchFamily="34" charset="0"/>
              </a:rPr>
              <a:t>Как понимать формулы </a:t>
            </a:r>
            <a:r>
              <a:rPr lang="en-US" altLang="en-US" sz="2000" dirty="0">
                <a:latin typeface="Arial" pitchFamily="34" charset="0"/>
              </a:rPr>
              <a:t>LTL</a:t>
            </a:r>
            <a:r>
              <a:rPr lang="ru-RU" altLang="en-US" sz="2000" dirty="0">
                <a:latin typeface="Arial" pitchFamily="34" charset="0"/>
              </a:rPr>
              <a:t>: </a:t>
            </a:r>
            <a:r>
              <a:rPr lang="en-US" altLang="en-US" sz="2000" b="1" dirty="0" err="1">
                <a:latin typeface="Arial" pitchFamily="34" charset="0"/>
              </a:rPr>
              <a:t>FG</a:t>
            </a:r>
            <a:r>
              <a:rPr lang="en-US" altLang="en-US" sz="2000" dirty="0" err="1">
                <a:latin typeface="Arial" pitchFamily="34" charset="0"/>
              </a:rPr>
              <a:t>p</a:t>
            </a:r>
            <a:r>
              <a:rPr lang="en-US" altLang="en-US" sz="2000" dirty="0">
                <a:latin typeface="Arial" pitchFamily="34" charset="0"/>
              </a:rPr>
              <a:t>, </a:t>
            </a:r>
            <a:r>
              <a:rPr lang="en-US" altLang="en-US" sz="2000" dirty="0" err="1">
                <a:latin typeface="Arial" pitchFamily="34" charset="0"/>
              </a:rPr>
              <a:t>p</a:t>
            </a:r>
            <a:r>
              <a:rPr lang="en-US" altLang="en-US" sz="2000" b="1" dirty="0" err="1">
                <a:latin typeface="Arial" pitchFamily="34" charset="0"/>
              </a:rPr>
              <a:t>U</a:t>
            </a:r>
            <a:r>
              <a:rPr lang="en-US" altLang="en-US" sz="2000" dirty="0" err="1">
                <a:latin typeface="Arial" pitchFamily="34" charset="0"/>
              </a:rPr>
              <a:t>q</a:t>
            </a:r>
            <a:r>
              <a:rPr lang="en-US" altLang="en-US" sz="2000" dirty="0">
                <a:latin typeface="Arial" pitchFamily="34" charset="0"/>
              </a:rPr>
              <a:t>, … </a:t>
            </a:r>
            <a:r>
              <a:rPr lang="ru-RU" altLang="en-US" dirty="0">
                <a:latin typeface="Arial" pitchFamily="34" charset="0"/>
              </a:rPr>
              <a:t>в состоянии </a:t>
            </a:r>
            <a:r>
              <a:rPr lang="en-US" altLang="en-US" dirty="0">
                <a:latin typeface="Arial" pitchFamily="34" charset="0"/>
              </a:rPr>
              <a:t>s?</a:t>
            </a:r>
            <a:endParaRPr lang="en-US" altLang="en-US" dirty="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391218" name="Text Box 50"/>
          <p:cNvSpPr txBox="1">
            <a:spLocks noChangeArrowheads="1"/>
          </p:cNvSpPr>
          <p:nvPr/>
        </p:nvSpPr>
        <p:spPr bwMode="auto">
          <a:xfrm>
            <a:off x="214313" y="2395538"/>
            <a:ext cx="5786437" cy="4619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en-US">
                <a:latin typeface="Arial" charset="0"/>
              </a:rPr>
              <a:t>Ввести </a:t>
            </a:r>
            <a:r>
              <a:rPr kumimoji="1" lang="en-US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“</a:t>
            </a:r>
            <a:r>
              <a:rPr kumimoji="1" lang="ru-RU" altLang="en-US" i="1">
                <a:solidFill>
                  <a:srgbClr val="C00000"/>
                </a:solidFill>
                <a:latin typeface="Arial" charset="0"/>
                <a:sym typeface="Symbol" pitchFamily="18" charset="2"/>
              </a:rPr>
              <a:t>квантор</a:t>
            </a:r>
            <a:r>
              <a:rPr kumimoji="1" lang="ru-RU" altLang="en-US">
                <a:solidFill>
                  <a:srgbClr val="C00000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ru-RU" altLang="en-US" i="1">
                <a:solidFill>
                  <a:srgbClr val="C00000"/>
                </a:solidFill>
                <a:latin typeface="Arial" charset="0"/>
                <a:sym typeface="Symbol" pitchFamily="18" charset="2"/>
              </a:rPr>
              <a:t>пути</a:t>
            </a:r>
            <a:r>
              <a:rPr kumimoji="1" lang="en-US" altLang="en-US">
                <a:solidFill>
                  <a:srgbClr val="183266"/>
                </a:solidFill>
                <a:latin typeface="Arial" charset="0"/>
                <a:sym typeface="Symbol" pitchFamily="18" charset="2"/>
              </a:rPr>
              <a:t>” </a:t>
            </a:r>
            <a:r>
              <a:rPr kumimoji="1" lang="ru-RU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(</a:t>
            </a:r>
            <a:r>
              <a:rPr kumimoji="1" lang="en-US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path </a:t>
            </a:r>
            <a:r>
              <a:rPr kumimoji="1" lang="ru-RU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quantifier</a:t>
            </a:r>
            <a:r>
              <a:rPr kumimoji="1" lang="en-US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)</a:t>
            </a:r>
          </a:p>
        </p:txBody>
      </p:sp>
      <p:sp>
        <p:nvSpPr>
          <p:cNvPr id="391219" name="Text Box 51"/>
          <p:cNvSpPr txBox="1">
            <a:spLocks noChangeArrowheads="1"/>
          </p:cNvSpPr>
          <p:nvPr/>
        </p:nvSpPr>
        <p:spPr bwMode="auto">
          <a:xfrm>
            <a:off x="142875" y="2944813"/>
            <a:ext cx="6143625" cy="7699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ru-RU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Е </a:t>
            </a:r>
            <a:r>
              <a:rPr kumimoji="1" lang="ru-RU" altLang="en-US" dirty="0">
                <a:latin typeface="Arial" pitchFamily="34" charset="0"/>
                <a:sym typeface="Symbol" pitchFamily="18" charset="2"/>
              </a:rPr>
              <a:t> </a:t>
            </a:r>
            <a:r>
              <a:rPr kumimoji="1" lang="ru-RU" altLang="en-US" b="1" dirty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</a:t>
            </a:r>
            <a:r>
              <a:rPr kumimoji="1" lang="ru-RU" altLang="en-US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en-US" sz="20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“</a:t>
            </a:r>
            <a:r>
              <a:rPr kumimoji="1"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существует</a:t>
            </a:r>
            <a:r>
              <a:rPr kumimoji="1" lang="ru-RU" altLang="en-US" sz="2000" i="1" dirty="0">
                <a:solidFill>
                  <a:srgbClr val="236C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ru-RU" altLang="en-US" sz="2000" i="1" dirty="0">
                <a:latin typeface="Arial" pitchFamily="34" charset="0"/>
                <a:sym typeface="Symbol" pitchFamily="18" charset="2"/>
              </a:rPr>
              <a:t>такой путь из данного состояния, на котором </a:t>
            </a:r>
            <a:r>
              <a:rPr kumimoji="1" lang="en-US" altLang="en-US" sz="2000" i="1" dirty="0">
                <a:latin typeface="Arial" pitchFamily="34" charset="0"/>
                <a:sym typeface="Symbol" pitchFamily="18" charset="2"/>
              </a:rPr>
              <a:t>LTL </a:t>
            </a:r>
            <a:r>
              <a:rPr kumimoji="1" lang="ru-RU" altLang="en-US" sz="2000" i="1" dirty="0">
                <a:latin typeface="Arial" pitchFamily="34" charset="0"/>
                <a:sym typeface="Symbol" pitchFamily="18" charset="2"/>
              </a:rPr>
              <a:t>формула </a:t>
            </a:r>
            <a:r>
              <a:rPr kumimoji="1" lang="ru-RU" altLang="en-US" sz="2000" dirty="0">
                <a:latin typeface="Arial" pitchFamily="34" charset="0"/>
                <a:sym typeface="Symbol" pitchFamily="18" charset="2"/>
              </a:rPr>
              <a:t> </a:t>
            </a:r>
            <a:r>
              <a:rPr kumimoji="1" lang="ru-RU" altLang="en-US" sz="2000" i="1" dirty="0">
                <a:latin typeface="Arial" pitchFamily="34" charset="0"/>
                <a:sym typeface="Symbol" pitchFamily="18" charset="2"/>
              </a:rPr>
              <a:t>истинна</a:t>
            </a:r>
            <a:r>
              <a:rPr kumimoji="1" lang="en-US" altLang="en-US" sz="2000" dirty="0">
                <a:latin typeface="Arial" pitchFamily="34" charset="0"/>
                <a:sym typeface="Symbol" pitchFamily="18" charset="2"/>
              </a:rPr>
              <a:t>”</a:t>
            </a:r>
          </a:p>
        </p:txBody>
      </p:sp>
      <p:sp>
        <p:nvSpPr>
          <p:cNvPr id="391220" name="Text Box 52"/>
          <p:cNvSpPr txBox="1">
            <a:spLocks noChangeArrowheads="1"/>
          </p:cNvSpPr>
          <p:nvPr/>
        </p:nvSpPr>
        <p:spPr bwMode="auto">
          <a:xfrm>
            <a:off x="142875" y="3802063"/>
            <a:ext cx="6143625" cy="7699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ru-RU" altLang="en-US" dirty="0">
                <a:latin typeface="Arial" pitchFamily="34" charset="0"/>
                <a:sym typeface="Symbol" pitchFamily="18" charset="2"/>
              </a:rPr>
              <a:t>А  </a:t>
            </a:r>
            <a:r>
              <a:rPr kumimoji="1" lang="ru-RU" altLang="en-US" b="1" dirty="0">
                <a:solidFill>
                  <a:srgbClr val="183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 </a:t>
            </a:r>
            <a:r>
              <a:rPr kumimoji="1" lang="en-US" altLang="en-US" sz="2000" dirty="0">
                <a:solidFill>
                  <a:srgbClr val="183266"/>
                </a:solidFill>
                <a:latin typeface="Arial" pitchFamily="34" charset="0"/>
                <a:sym typeface="Symbol" pitchFamily="18" charset="2"/>
              </a:rPr>
              <a:t>“</a:t>
            </a:r>
            <a:r>
              <a:rPr kumimoji="1"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для всех путей </a:t>
            </a:r>
            <a:r>
              <a:rPr kumimoji="1" lang="ru-RU" altLang="en-US" sz="2000" i="1" dirty="0">
                <a:latin typeface="Arial" pitchFamily="34" charset="0"/>
                <a:sym typeface="Symbol" pitchFamily="18" charset="2"/>
              </a:rPr>
              <a:t>из данного состояния </a:t>
            </a:r>
            <a:br>
              <a:rPr kumimoji="1" lang="ru-RU" altLang="en-US" sz="2000" i="1" dirty="0">
                <a:latin typeface="Arial" pitchFamily="34" charset="0"/>
                <a:sym typeface="Symbol" pitchFamily="18" charset="2"/>
              </a:rPr>
            </a:br>
            <a:r>
              <a:rPr kumimoji="1" lang="en-US" altLang="en-US" sz="2000" i="1" dirty="0">
                <a:latin typeface="Arial" pitchFamily="34" charset="0"/>
                <a:sym typeface="Symbol" pitchFamily="18" charset="2"/>
              </a:rPr>
              <a:t>LTL</a:t>
            </a:r>
            <a:r>
              <a:rPr kumimoji="1" lang="ru-RU" altLang="en-US" sz="2000" i="1" dirty="0">
                <a:latin typeface="Arial" pitchFamily="34" charset="0"/>
                <a:sym typeface="Symbol" pitchFamily="18" charset="2"/>
              </a:rPr>
              <a:t> формула </a:t>
            </a:r>
            <a:r>
              <a:rPr kumimoji="1" lang="ru-RU" altLang="en-US" sz="2000" dirty="0">
                <a:latin typeface="Arial" pitchFamily="34" charset="0"/>
                <a:sym typeface="Symbol" pitchFamily="18" charset="2"/>
              </a:rPr>
              <a:t> </a:t>
            </a:r>
            <a:r>
              <a:rPr kumimoji="1" lang="ru-RU" altLang="en-US" sz="2000" i="1" dirty="0">
                <a:latin typeface="Arial" pitchFamily="34" charset="0"/>
                <a:sym typeface="Symbol" pitchFamily="18" charset="2"/>
              </a:rPr>
              <a:t>истинна</a:t>
            </a:r>
            <a:r>
              <a:rPr kumimoji="1" lang="en-US" altLang="en-US" sz="2000" dirty="0">
                <a:latin typeface="Arial" pitchFamily="34" charset="0"/>
                <a:sym typeface="Symbol" pitchFamily="18" charset="2"/>
              </a:rPr>
              <a:t>”</a:t>
            </a:r>
            <a:r>
              <a:rPr kumimoji="1" lang="ru-RU" altLang="en-US" sz="2000" dirty="0">
                <a:latin typeface="Arial" pitchFamily="34" charset="0"/>
                <a:sym typeface="Symbol" pitchFamily="18" charset="2"/>
              </a:rPr>
              <a:t>  </a:t>
            </a:r>
            <a:endParaRPr lang="ru-RU" altLang="en-US" sz="2000" dirty="0">
              <a:latin typeface="Arial" pitchFamily="34" charset="0"/>
            </a:endParaRPr>
          </a:p>
        </p:txBody>
      </p:sp>
      <p:sp>
        <p:nvSpPr>
          <p:cNvPr id="391221" name="Text Box 53"/>
          <p:cNvSpPr txBox="1">
            <a:spLocks noChangeArrowheads="1"/>
          </p:cNvSpPr>
          <p:nvPr/>
        </p:nvSpPr>
        <p:spPr bwMode="auto">
          <a:xfrm>
            <a:off x="1357313" y="4643438"/>
            <a:ext cx="4500562" cy="584200"/>
          </a:xfrm>
          <a:prstGeom prst="rect">
            <a:avLst/>
          </a:prstGeom>
          <a:noFill/>
          <a:ln w="19050">
            <a:solidFill>
              <a:srgbClr val="FC231E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ru-R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Очевидно, </a:t>
            </a:r>
            <a:r>
              <a:rPr kumimoji="1" lang="ru-RU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А   Е </a:t>
            </a:r>
            <a:endParaRPr lang="ru-RU" sz="32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cxnSp>
        <p:nvCxnSpPr>
          <p:cNvPr id="41996" name="Прямая со стрелкой 3"/>
          <p:cNvCxnSpPr>
            <a:cxnSpLocks noChangeShapeType="1"/>
          </p:cNvCxnSpPr>
          <p:nvPr/>
        </p:nvCxnSpPr>
        <p:spPr bwMode="auto">
          <a:xfrm>
            <a:off x="6858000" y="3357563"/>
            <a:ext cx="781050" cy="4619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18375" y="3848100"/>
            <a:ext cx="377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41998" name="TextBox 2"/>
          <p:cNvSpPr txBox="1">
            <a:spLocks noChangeArrowheads="1"/>
          </p:cNvSpPr>
          <p:nvPr/>
        </p:nvSpPr>
        <p:spPr bwMode="auto">
          <a:xfrm>
            <a:off x="7500938" y="3357563"/>
            <a:ext cx="441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/>
              <a:t>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15188" y="857250"/>
            <a:ext cx="1752600" cy="1536700"/>
            <a:chOff x="4560" y="720"/>
            <a:chExt cx="1104" cy="96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560" y="720"/>
              <a:ext cx="1104" cy="968"/>
              <a:chOff x="3792" y="2256"/>
              <a:chExt cx="1104" cy="968"/>
            </a:xfrm>
          </p:grpSpPr>
          <p:sp>
            <p:nvSpPr>
              <p:cNvPr id="42002" name="Oval 5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2003" name="Line 6"/>
              <p:cNvSpPr>
                <a:spLocks noChangeShapeType="1"/>
              </p:cNvSpPr>
              <p:nvPr/>
            </p:nvSpPr>
            <p:spPr bwMode="auto">
              <a:xfrm>
                <a:off x="4176" y="225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04" name="Text Box 7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19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ru-RU" altLang="en-US" sz="1600">
                    <a:solidFill>
                      <a:srgbClr val="183266"/>
                    </a:solidFill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42005" name="Oval 8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2006" name="Text Box 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19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ru-RU" altLang="en-US" sz="16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007" name="Oval 1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2008" name="Oval 11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2009" name="Text Box 12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288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 sz="1600">
                    <a:solidFill>
                      <a:srgbClr val="183266"/>
                    </a:solidFill>
                    <a:latin typeface="Arial Narrow" pitchFamily="34" charset="0"/>
                  </a:rPr>
                  <a:t>b,</a:t>
                </a:r>
                <a:r>
                  <a:rPr kumimoji="1" lang="ru-RU" altLang="en-US" sz="1600">
                    <a:solidFill>
                      <a:srgbClr val="183266"/>
                    </a:solidFill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42010" name="Oval 13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2011" name="Text Box 14"/>
              <p:cNvSpPr txBox="1">
                <a:spLocks noChangeArrowheads="1"/>
              </p:cNvSpPr>
              <p:nvPr/>
            </p:nvSpPr>
            <p:spPr bwMode="auto">
              <a:xfrm>
                <a:off x="3792" y="2736"/>
                <a:ext cx="19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en-US" sz="1600">
                    <a:solidFill>
                      <a:srgbClr val="183266"/>
                    </a:solidFill>
                    <a:latin typeface="Arial Narrow" pitchFamily="34" charset="0"/>
                  </a:rPr>
                  <a:t>c</a:t>
                </a:r>
                <a:endParaRPr kumimoji="1" lang="ru-RU" altLang="en-US" sz="16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012" name="Freeform 15"/>
              <p:cNvSpPr>
                <a:spLocks/>
              </p:cNvSpPr>
              <p:nvPr/>
            </p:nvSpPr>
            <p:spPr bwMode="auto">
              <a:xfrm>
                <a:off x="4224" y="2304"/>
                <a:ext cx="384" cy="168"/>
              </a:xfrm>
              <a:custGeom>
                <a:avLst/>
                <a:gdLst>
                  <a:gd name="T0" fmla="*/ 0 w 384"/>
                  <a:gd name="T1" fmla="*/ 168 h 168"/>
                  <a:gd name="T2" fmla="*/ 96 w 384"/>
                  <a:gd name="T3" fmla="*/ 24 h 168"/>
                  <a:gd name="T4" fmla="*/ 240 w 384"/>
                  <a:gd name="T5" fmla="*/ 24 h 168"/>
                  <a:gd name="T6" fmla="*/ 384 w 384"/>
                  <a:gd name="T7" fmla="*/ 72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68"/>
                  <a:gd name="T14" fmla="*/ 384 w 384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68">
                    <a:moveTo>
                      <a:pt x="0" y="168"/>
                    </a:moveTo>
                    <a:cubicBezTo>
                      <a:pt x="28" y="108"/>
                      <a:pt x="56" y="48"/>
                      <a:pt x="96" y="24"/>
                    </a:cubicBezTo>
                    <a:cubicBezTo>
                      <a:pt x="136" y="0"/>
                      <a:pt x="192" y="16"/>
                      <a:pt x="240" y="24"/>
                    </a:cubicBezTo>
                    <a:cubicBezTo>
                      <a:pt x="288" y="32"/>
                      <a:pt x="336" y="52"/>
                      <a:pt x="384" y="72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13" name="Line 16"/>
              <p:cNvSpPr>
                <a:spLocks noChangeShapeType="1"/>
              </p:cNvSpPr>
              <p:nvPr/>
            </p:nvSpPr>
            <p:spPr bwMode="auto">
              <a:xfrm flipH="1">
                <a:off x="3927" y="2592"/>
                <a:ext cx="153" cy="1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14" name="Line 17"/>
              <p:cNvSpPr>
                <a:spLocks noChangeShapeType="1"/>
              </p:cNvSpPr>
              <p:nvPr/>
            </p:nvSpPr>
            <p:spPr bwMode="auto">
              <a:xfrm flipV="1">
                <a:off x="3972" y="2781"/>
                <a:ext cx="686" cy="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15" name="Line 18"/>
              <p:cNvSpPr>
                <a:spLocks noChangeShapeType="1"/>
              </p:cNvSpPr>
              <p:nvPr/>
            </p:nvSpPr>
            <p:spPr bwMode="auto">
              <a:xfrm flipH="1">
                <a:off x="4416" y="283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16" name="Line 19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17" name="Line 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2018" name="Freeform 21"/>
              <p:cNvSpPr>
                <a:spLocks/>
              </p:cNvSpPr>
              <p:nvPr/>
            </p:nvSpPr>
            <p:spPr bwMode="auto">
              <a:xfrm>
                <a:off x="4368" y="2880"/>
                <a:ext cx="432" cy="344"/>
              </a:xfrm>
              <a:custGeom>
                <a:avLst/>
                <a:gdLst>
                  <a:gd name="T0" fmla="*/ 0 w 432"/>
                  <a:gd name="T1" fmla="*/ 288 h 344"/>
                  <a:gd name="T2" fmla="*/ 144 w 432"/>
                  <a:gd name="T3" fmla="*/ 336 h 344"/>
                  <a:gd name="T4" fmla="*/ 384 w 432"/>
                  <a:gd name="T5" fmla="*/ 240 h 344"/>
                  <a:gd name="T6" fmla="*/ 432 w 432"/>
                  <a:gd name="T7" fmla="*/ 0 h 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344"/>
                  <a:gd name="T14" fmla="*/ 432 w 432"/>
                  <a:gd name="T15" fmla="*/ 344 h 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344">
                    <a:moveTo>
                      <a:pt x="0" y="288"/>
                    </a:moveTo>
                    <a:cubicBezTo>
                      <a:pt x="40" y="316"/>
                      <a:pt x="80" y="344"/>
                      <a:pt x="144" y="336"/>
                    </a:cubicBezTo>
                    <a:cubicBezTo>
                      <a:pt x="208" y="328"/>
                      <a:pt x="336" y="296"/>
                      <a:pt x="384" y="240"/>
                    </a:cubicBezTo>
                    <a:cubicBezTo>
                      <a:pt x="432" y="184"/>
                      <a:pt x="432" y="92"/>
                      <a:pt x="432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42001" name="Text Box 22"/>
            <p:cNvSpPr txBox="1">
              <a:spLocks noChangeArrowheads="1"/>
            </p:cNvSpPr>
            <p:nvPr/>
          </p:nvSpPr>
          <p:spPr bwMode="auto">
            <a:xfrm>
              <a:off x="4992" y="1440"/>
              <a:ext cx="19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d</a:t>
              </a: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16" grpId="0"/>
      <p:bldP spid="391218" grpId="0"/>
      <p:bldP spid="391219" grpId="0" animBg="1"/>
      <p:bldP spid="391220" grpId="0" animBg="1"/>
      <p:bldP spid="3912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301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4301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AC5DE8-E564-459E-8A15-63F47B1869EC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32713" cy="768350"/>
          </a:xfrm>
        </p:spPr>
        <p:txBody>
          <a:bodyPr/>
          <a:lstStyle/>
          <a:p>
            <a:pPr eaLnBrk="1" hangingPunct="1"/>
            <a:r>
              <a:rPr lang="ru-RU" altLang="en-US" smtClean="0"/>
              <a:t>Общая логика ветвящегося времени – </a:t>
            </a:r>
            <a:r>
              <a:rPr lang="en-US" altLang="en-US" smtClean="0"/>
              <a:t>CTL*</a:t>
            </a:r>
            <a:r>
              <a:rPr lang="ru-RU" altLang="en-US" smtClean="0"/>
              <a:t/>
            </a:r>
            <a:br>
              <a:rPr lang="ru-RU" altLang="en-US" smtClean="0"/>
            </a:br>
            <a:r>
              <a:rPr lang="en-US" altLang="en-US" smtClean="0"/>
              <a:t>Computational Tree Logic</a:t>
            </a:r>
            <a:r>
              <a:rPr lang="ru-RU" altLang="en-US" smtClean="0"/>
              <a:t>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31050" y="357188"/>
            <a:ext cx="1905000" cy="2500312"/>
            <a:chOff x="4416" y="1776"/>
            <a:chExt cx="1200" cy="1452"/>
          </a:xfrm>
        </p:grpSpPr>
        <p:sp>
          <p:nvSpPr>
            <p:cNvPr id="43018" name="Oval 4"/>
            <p:cNvSpPr>
              <a:spLocks noChangeArrowheads="1"/>
            </p:cNvSpPr>
            <p:nvPr/>
          </p:nvSpPr>
          <p:spPr bwMode="auto">
            <a:xfrm>
              <a:off x="4994" y="1900"/>
              <a:ext cx="240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200"/>
            </a:p>
          </p:txBody>
        </p:sp>
        <p:sp>
          <p:nvSpPr>
            <p:cNvPr id="43019" name="Text Box 5"/>
            <p:cNvSpPr txBox="1">
              <a:spLocks noChangeArrowheads="1"/>
            </p:cNvSpPr>
            <p:nvPr/>
          </p:nvSpPr>
          <p:spPr bwMode="auto">
            <a:xfrm>
              <a:off x="4964" y="1859"/>
              <a:ext cx="298" cy="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ru-RU" altLang="en-US">
                  <a:solidFill>
                    <a:srgbClr val="183266"/>
                  </a:solidFill>
                  <a:latin typeface="Arial Narrow" pitchFamily="34" charset="0"/>
                </a:rPr>
                <a:t>а</a:t>
              </a:r>
            </a:p>
          </p:txBody>
        </p:sp>
        <p:sp>
          <p:nvSpPr>
            <p:cNvPr id="43020" name="Oval 6"/>
            <p:cNvSpPr>
              <a:spLocks noChangeArrowheads="1"/>
            </p:cNvSpPr>
            <p:nvPr/>
          </p:nvSpPr>
          <p:spPr bwMode="auto">
            <a:xfrm>
              <a:off x="5394" y="2227"/>
              <a:ext cx="178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3021" name="Text Box 7"/>
            <p:cNvSpPr txBox="1">
              <a:spLocks noChangeArrowheads="1"/>
            </p:cNvSpPr>
            <p:nvPr/>
          </p:nvSpPr>
          <p:spPr bwMode="auto">
            <a:xfrm>
              <a:off x="5393" y="2227"/>
              <a:ext cx="179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43022" name="Oval 8"/>
            <p:cNvSpPr>
              <a:spLocks noChangeArrowheads="1"/>
            </p:cNvSpPr>
            <p:nvPr/>
          </p:nvSpPr>
          <p:spPr bwMode="auto">
            <a:xfrm>
              <a:off x="4559" y="2273"/>
              <a:ext cx="720" cy="377"/>
            </a:xfrm>
            <a:prstGeom prst="ellipse">
              <a:avLst/>
            </a:prstGeom>
            <a:noFill/>
            <a:ln w="25400">
              <a:solidFill>
                <a:srgbClr val="236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1999" name="Text Box 9"/>
            <p:cNvSpPr txBox="1">
              <a:spLocks noChangeArrowheads="1"/>
            </p:cNvSpPr>
            <p:nvPr/>
          </p:nvSpPr>
          <p:spPr bwMode="auto">
            <a:xfrm>
              <a:off x="4514" y="2194"/>
              <a:ext cx="810" cy="4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0"/>
                </a:spcBef>
                <a:defRPr/>
              </a:pPr>
              <a:r>
                <a:rPr kumimoji="1" lang="en-US" altLang="en-US" dirty="0">
                  <a:solidFill>
                    <a:srgbClr val="183266"/>
                  </a:solidFill>
                  <a:latin typeface="Arial Narrow" pitchFamily="34" charset="0"/>
                </a:rPr>
                <a:t>c</a:t>
              </a:r>
              <a:r>
                <a:rPr kumimoji="1" lang="ru-RU" altLang="en-US" sz="2000" dirty="0">
                  <a:solidFill>
                    <a:srgbClr val="183266"/>
                  </a:solidFill>
                  <a:latin typeface="Arial Narrow" pitchFamily="34" charset="0"/>
                </a:rPr>
                <a:t>,</a:t>
              </a:r>
              <a:r>
                <a:rPr kumimoji="1" lang="en-US" altLang="en-US" sz="2000" dirty="0">
                  <a:solidFill>
                    <a:srgbClr val="183266"/>
                  </a:solidFill>
                  <a:latin typeface="Arial Narrow" pitchFamily="34" charset="0"/>
                </a:rPr>
                <a:t/>
              </a:r>
              <a:br>
                <a:rPr kumimoji="1" lang="en-US" altLang="en-US" sz="2000" dirty="0">
                  <a:solidFill>
                    <a:srgbClr val="183266"/>
                  </a:solidFill>
                  <a:latin typeface="Arial Narrow" pitchFamily="34" charset="0"/>
                </a:rPr>
              </a:br>
              <a:r>
                <a:rPr kumimoji="1" lang="en-US" altLang="en-US" sz="2000" b="1" dirty="0">
                  <a:solidFill>
                    <a:srgbClr val="183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E</a:t>
              </a:r>
              <a:r>
                <a:rPr kumimoji="1" lang="ru-RU" altLang="en-US" sz="2000" b="1" dirty="0">
                  <a:solidFill>
                    <a:srgbClr val="183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(</a:t>
              </a:r>
              <a:r>
                <a:rPr kumimoji="1" lang="ru-RU" altLang="en-US" sz="2000" b="1" dirty="0">
                  <a:solidFill>
                    <a:srgbClr val="183266"/>
                  </a:solidFill>
                  <a:latin typeface="Arial Narrow" pitchFamily="34" charset="0"/>
                </a:rPr>
                <a:t>с </a:t>
              </a:r>
              <a:r>
                <a:rPr kumimoji="1" lang="en-US" altLang="en-US" sz="2000" b="1" dirty="0">
                  <a:solidFill>
                    <a:srgbClr val="183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U</a:t>
              </a:r>
              <a:r>
                <a:rPr kumimoji="1" lang="ru-RU" altLang="en-US" sz="2000" b="1" dirty="0">
                  <a:solidFill>
                    <a:srgbClr val="183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Х</a:t>
              </a:r>
              <a:r>
                <a:rPr kumimoji="1" lang="en-US" altLang="en-US" sz="2000" b="1" dirty="0">
                  <a:solidFill>
                    <a:srgbClr val="183266"/>
                  </a:solidFill>
                  <a:latin typeface="Arial Narrow" pitchFamily="34" charset="0"/>
                </a:rPr>
                <a:t>b</a:t>
              </a:r>
              <a:r>
                <a:rPr kumimoji="1" lang="ru-RU" altLang="en-US" sz="2000" b="1" dirty="0">
                  <a:solidFill>
                    <a:srgbClr val="183266"/>
                  </a:solidFill>
                  <a:latin typeface="Arial Narrow" pitchFamily="34" charset="0"/>
                </a:rPr>
                <a:t>)</a:t>
              </a:r>
            </a:p>
          </p:txBody>
        </p:sp>
        <p:sp>
          <p:nvSpPr>
            <p:cNvPr id="43024" name="Line 10"/>
            <p:cNvSpPr>
              <a:spLocks noChangeShapeType="1"/>
            </p:cNvSpPr>
            <p:nvPr/>
          </p:nvSpPr>
          <p:spPr bwMode="auto">
            <a:xfrm>
              <a:off x="5083" y="1776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3025" name="Line 11"/>
            <p:cNvSpPr>
              <a:spLocks noChangeShapeType="1"/>
            </p:cNvSpPr>
            <p:nvPr/>
          </p:nvSpPr>
          <p:spPr bwMode="auto">
            <a:xfrm flipH="1">
              <a:off x="4905" y="2092"/>
              <a:ext cx="133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3026" name="Line 12"/>
            <p:cNvSpPr>
              <a:spLocks noChangeShapeType="1"/>
            </p:cNvSpPr>
            <p:nvPr/>
          </p:nvSpPr>
          <p:spPr bwMode="auto">
            <a:xfrm>
              <a:off x="5234" y="2025"/>
              <a:ext cx="225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3027" name="Line 13"/>
            <p:cNvSpPr>
              <a:spLocks noChangeShapeType="1"/>
            </p:cNvSpPr>
            <p:nvPr/>
          </p:nvSpPr>
          <p:spPr bwMode="auto">
            <a:xfrm>
              <a:off x="5483" y="2408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3028" name="Oval 14"/>
            <p:cNvSpPr>
              <a:spLocks noChangeArrowheads="1"/>
            </p:cNvSpPr>
            <p:nvPr/>
          </p:nvSpPr>
          <p:spPr bwMode="auto">
            <a:xfrm>
              <a:off x="4460" y="2900"/>
              <a:ext cx="178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3029" name="Text Box 15"/>
            <p:cNvSpPr txBox="1">
              <a:spLocks noChangeArrowheads="1"/>
            </p:cNvSpPr>
            <p:nvPr/>
          </p:nvSpPr>
          <p:spPr bwMode="auto">
            <a:xfrm>
              <a:off x="4460" y="2900"/>
              <a:ext cx="179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d</a:t>
              </a: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43030" name="Oval 16"/>
            <p:cNvSpPr>
              <a:spLocks noChangeArrowheads="1"/>
            </p:cNvSpPr>
            <p:nvPr/>
          </p:nvSpPr>
          <p:spPr bwMode="auto">
            <a:xfrm>
              <a:off x="4949" y="2900"/>
              <a:ext cx="285" cy="251"/>
            </a:xfrm>
            <a:prstGeom prst="ellipse">
              <a:avLst/>
            </a:prstGeom>
            <a:noFill/>
            <a:ln w="25400">
              <a:solidFill>
                <a:srgbClr val="236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400"/>
            </a:p>
          </p:txBody>
        </p:sp>
        <p:sp>
          <p:nvSpPr>
            <p:cNvPr id="43031" name="Line 17"/>
            <p:cNvSpPr>
              <a:spLocks noChangeShapeType="1"/>
            </p:cNvSpPr>
            <p:nvPr/>
          </p:nvSpPr>
          <p:spPr bwMode="auto">
            <a:xfrm flipH="1">
              <a:off x="4549" y="2644"/>
              <a:ext cx="145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3032" name="Line 18"/>
            <p:cNvSpPr>
              <a:spLocks noChangeShapeType="1"/>
            </p:cNvSpPr>
            <p:nvPr/>
          </p:nvSpPr>
          <p:spPr bwMode="auto">
            <a:xfrm>
              <a:off x="4874" y="2689"/>
              <a:ext cx="164" cy="211"/>
            </a:xfrm>
            <a:prstGeom prst="line">
              <a:avLst/>
            </a:prstGeom>
            <a:noFill/>
            <a:ln w="25400">
              <a:solidFill>
                <a:srgbClr val="236C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3033" name="Oval 19"/>
            <p:cNvSpPr>
              <a:spLocks noChangeArrowheads="1"/>
            </p:cNvSpPr>
            <p:nvPr/>
          </p:nvSpPr>
          <p:spPr bwMode="auto">
            <a:xfrm>
              <a:off x="5394" y="2705"/>
              <a:ext cx="178" cy="1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3034" name="Text Box 20"/>
            <p:cNvSpPr txBox="1">
              <a:spLocks noChangeArrowheads="1"/>
            </p:cNvSpPr>
            <p:nvPr/>
          </p:nvSpPr>
          <p:spPr bwMode="auto">
            <a:xfrm>
              <a:off x="5349" y="2704"/>
              <a:ext cx="26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b,</a:t>
              </a:r>
              <a: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  <a:t>а</a:t>
              </a:r>
            </a:p>
          </p:txBody>
        </p:sp>
        <p:sp>
          <p:nvSpPr>
            <p:cNvPr id="43035" name="Text Box 21"/>
            <p:cNvSpPr txBox="1">
              <a:spLocks noChangeArrowheads="1"/>
            </p:cNvSpPr>
            <p:nvPr/>
          </p:nvSpPr>
          <p:spPr bwMode="auto">
            <a:xfrm>
              <a:off x="4919" y="2896"/>
              <a:ext cx="357" cy="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  <a:t>b,</a:t>
              </a:r>
              <a:r>
                <a:rPr kumimoji="1" lang="ru-RU" altLang="en-US">
                  <a:solidFill>
                    <a:srgbClr val="183266"/>
                  </a:solidFill>
                  <a:latin typeface="Arial Narrow" pitchFamily="34" charset="0"/>
                </a:rPr>
                <a:t>а</a:t>
              </a:r>
            </a:p>
          </p:txBody>
        </p:sp>
        <p:sp>
          <p:nvSpPr>
            <p:cNvPr id="43036" name="Line 22"/>
            <p:cNvSpPr>
              <a:spLocks noChangeShapeType="1"/>
            </p:cNvSpPr>
            <p:nvPr/>
          </p:nvSpPr>
          <p:spPr bwMode="auto">
            <a:xfrm flipH="1">
              <a:off x="4416" y="3081"/>
              <a:ext cx="89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3037" name="Line 23"/>
            <p:cNvSpPr>
              <a:spLocks noChangeShapeType="1"/>
            </p:cNvSpPr>
            <p:nvPr/>
          </p:nvSpPr>
          <p:spPr bwMode="auto">
            <a:xfrm>
              <a:off x="4594" y="3081"/>
              <a:ext cx="89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3038" name="Line 24"/>
            <p:cNvSpPr>
              <a:spLocks noChangeShapeType="1"/>
            </p:cNvSpPr>
            <p:nvPr/>
          </p:nvSpPr>
          <p:spPr bwMode="auto">
            <a:xfrm flipH="1">
              <a:off x="4874" y="3081"/>
              <a:ext cx="90" cy="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3039" name="Line 25"/>
            <p:cNvSpPr>
              <a:spLocks noChangeShapeType="1"/>
            </p:cNvSpPr>
            <p:nvPr/>
          </p:nvSpPr>
          <p:spPr bwMode="auto">
            <a:xfrm>
              <a:off x="5234" y="3062"/>
              <a:ext cx="89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43040" name="Line 26"/>
            <p:cNvSpPr>
              <a:spLocks noChangeShapeType="1"/>
            </p:cNvSpPr>
            <p:nvPr/>
          </p:nvSpPr>
          <p:spPr bwMode="auto">
            <a:xfrm flipH="1">
              <a:off x="5394" y="2860"/>
              <a:ext cx="44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43041" name="Line 27"/>
            <p:cNvSpPr>
              <a:spLocks noChangeShapeType="1"/>
            </p:cNvSpPr>
            <p:nvPr/>
          </p:nvSpPr>
          <p:spPr bwMode="auto">
            <a:xfrm>
              <a:off x="5527" y="2860"/>
              <a:ext cx="89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</p:grpSp>
      <p:sp>
        <p:nvSpPr>
          <p:cNvPr id="393244" name="Text Box 28"/>
          <p:cNvSpPr txBox="1">
            <a:spLocks noChangeArrowheads="1"/>
          </p:cNvSpPr>
          <p:nvPr/>
        </p:nvSpPr>
        <p:spPr bwMode="auto">
          <a:xfrm>
            <a:off x="71438" y="2928938"/>
            <a:ext cx="9001125" cy="2062162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ru-RU" alt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Грамматика.</a:t>
            </a:r>
            <a:r>
              <a:rPr kumimoji="1"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 </a:t>
            </a:r>
            <a:r>
              <a:rPr kumimoji="1" lang="ru-RU" altLang="en-US" sz="2000" dirty="0">
                <a:latin typeface="+mn-lt"/>
                <a:sym typeface="Symbol" pitchFamily="18" charset="2"/>
              </a:rPr>
              <a:t>Формула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CTL* </a:t>
            </a:r>
            <a:r>
              <a:rPr kumimoji="1" lang="ru-RU" altLang="en-US" sz="2000" dirty="0">
                <a:latin typeface="+mn-lt"/>
                <a:sym typeface="Symbol" pitchFamily="18" charset="2"/>
              </a:rPr>
              <a:t>- это формула состояний  :</a:t>
            </a:r>
            <a:endParaRPr kumimoji="1" lang="ru-RU" altLang="en-US" sz="1800" dirty="0">
              <a:latin typeface="+mn-lt"/>
              <a:sym typeface="Symbol" pitchFamily="18" charset="2"/>
            </a:endParaRPr>
          </a:p>
          <a:p>
            <a:pPr marL="914400" lvl="1" indent="-457200" eaLnBrk="1" hangingPunct="1">
              <a:defRPr/>
            </a:pPr>
            <a:r>
              <a:rPr kumimoji="1" lang="ru-RU" altLang="en-US" dirty="0">
                <a:latin typeface="+mn-lt"/>
                <a:sym typeface="Symbol" pitchFamily="18" charset="2"/>
              </a:rPr>
              <a:t>-</a:t>
            </a:r>
            <a:r>
              <a:rPr kumimoji="1" lang="en-US" altLang="en-US" dirty="0">
                <a:latin typeface="+mn-lt"/>
                <a:sym typeface="Symbol" pitchFamily="18" charset="2"/>
              </a:rPr>
              <a:t> </a:t>
            </a:r>
            <a:r>
              <a:rPr kumimoji="1"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Формулы состояний </a:t>
            </a:r>
            <a:r>
              <a:rPr kumimoji="1" lang="ru-RU" altLang="en-US" dirty="0">
                <a:latin typeface="+mn-lt"/>
                <a:sym typeface="Symbol" pitchFamily="18" charset="2"/>
              </a:rPr>
              <a:t> ::= </a:t>
            </a:r>
            <a:r>
              <a:rPr kumimoji="1" lang="ru-RU" altLang="en-US" dirty="0" err="1">
                <a:latin typeface="+mn-lt"/>
                <a:sym typeface="Symbol" pitchFamily="18" charset="2"/>
              </a:rPr>
              <a:t>р</a:t>
            </a:r>
            <a:r>
              <a:rPr kumimoji="1" lang="ru-RU" altLang="en-US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dirty="0">
                <a:latin typeface="+mn-lt"/>
                <a:sym typeface="Symbol" pitchFamily="18" charset="2"/>
              </a:rPr>
              <a:t>| </a:t>
            </a:r>
            <a:r>
              <a:rPr kumimoji="1" lang="en-US" altLang="en-US" b="1" dirty="0">
                <a:latin typeface="+mn-lt"/>
                <a:sym typeface="Symbol" pitchFamily="18" charset="2"/>
              </a:rPr>
              <a:t></a:t>
            </a:r>
            <a:r>
              <a:rPr kumimoji="1" lang="en-US" altLang="en-US" dirty="0">
                <a:latin typeface="+mn-lt"/>
                <a:sym typeface="Symbol" pitchFamily="18" charset="2"/>
              </a:rPr>
              <a:t> </a:t>
            </a:r>
            <a:r>
              <a:rPr kumimoji="1" lang="ru-RU" altLang="en-US" dirty="0">
                <a:latin typeface="+mn-lt"/>
                <a:sym typeface="Symbol" pitchFamily="18" charset="2"/>
              </a:rPr>
              <a:t></a:t>
            </a:r>
            <a:r>
              <a:rPr kumimoji="1" lang="en-US" altLang="en-US" dirty="0">
                <a:latin typeface="+mn-lt"/>
                <a:sym typeface="Symbol" pitchFamily="18" charset="2"/>
              </a:rPr>
              <a:t> | </a:t>
            </a:r>
            <a:r>
              <a:rPr kumimoji="1" lang="ru-RU" altLang="en-US" dirty="0">
                <a:latin typeface="+mn-lt"/>
                <a:sym typeface="Symbol" pitchFamily="18" charset="2"/>
              </a:rPr>
              <a:t> </a:t>
            </a:r>
            <a:r>
              <a:rPr kumimoji="1" lang="en-US" altLang="en-US" b="1" dirty="0">
                <a:latin typeface="+mn-lt"/>
                <a:sym typeface="Symbol" pitchFamily="18" charset="2"/>
              </a:rPr>
              <a:t></a:t>
            </a:r>
            <a:r>
              <a:rPr kumimoji="1" lang="ru-RU" altLang="en-US" dirty="0">
                <a:latin typeface="+mn-lt"/>
                <a:sym typeface="Symbol" pitchFamily="18" charset="2"/>
              </a:rPr>
              <a:t> </a:t>
            </a:r>
            <a:r>
              <a:rPr kumimoji="1" lang="en-US" altLang="en-US" dirty="0">
                <a:latin typeface="+mn-lt"/>
                <a:sym typeface="Symbol" pitchFamily="18" charset="2"/>
              </a:rPr>
              <a:t> | </a:t>
            </a:r>
            <a:r>
              <a:rPr kumimoji="1" lang="ru-RU" altLang="en-US" sz="2800" dirty="0">
                <a:latin typeface="+mn-lt"/>
                <a:sym typeface="Symbol" pitchFamily="18" charset="2"/>
              </a:rPr>
              <a:t>Е</a:t>
            </a:r>
            <a:r>
              <a:rPr kumimoji="1" lang="ru-RU" altLang="en-US" dirty="0">
                <a:latin typeface="+mn-lt"/>
                <a:sym typeface="Symbol" pitchFamily="18" charset="2"/>
              </a:rPr>
              <a:t> 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en-US" altLang="en-US" dirty="0">
                <a:latin typeface="+mn-lt"/>
                <a:sym typeface="Symbol" pitchFamily="18" charset="2"/>
              </a:rPr>
              <a:t> | </a:t>
            </a:r>
            <a:r>
              <a:rPr kumimoji="1" lang="en-US" alt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A</a:t>
            </a:r>
            <a:r>
              <a:rPr kumimoji="1" lang="el-GR" altLang="en-US" dirty="0">
                <a:solidFill>
                  <a:srgbClr val="0066FF"/>
                </a:solidFill>
                <a:latin typeface="+mn-lt"/>
                <a:sym typeface="Symbol" pitchFamily="18" charset="2"/>
              </a:rPr>
              <a:t>α</a:t>
            </a:r>
            <a:endParaRPr kumimoji="1" lang="ru-RU" altLang="en-US" dirty="0">
              <a:solidFill>
                <a:srgbClr val="0066FF"/>
              </a:solidFill>
              <a:latin typeface="+mn-lt"/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kumimoji="1" lang="en-US" altLang="en-US" sz="2000" dirty="0">
                <a:solidFill>
                  <a:srgbClr val="236CFF"/>
                </a:solidFill>
                <a:latin typeface="+mn-lt"/>
                <a:sym typeface="Symbol" pitchFamily="18" charset="2"/>
              </a:rPr>
              <a:t>	</a:t>
            </a:r>
            <a:r>
              <a:rPr kumimoji="1" lang="en-US" altLang="en-US" dirty="0">
                <a:solidFill>
                  <a:srgbClr val="236CFF"/>
                </a:solidFill>
                <a:latin typeface="+mn-lt"/>
                <a:sym typeface="Symbol" pitchFamily="18" charset="2"/>
              </a:rPr>
              <a:t>- </a:t>
            </a:r>
            <a:r>
              <a:rPr kumimoji="1"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Формулы путей</a:t>
            </a:r>
            <a:r>
              <a:rPr kumimoji="1"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        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ru-RU" altLang="en-US" dirty="0">
                <a:latin typeface="+mn-lt"/>
                <a:sym typeface="Symbol" pitchFamily="18" charset="2"/>
              </a:rPr>
              <a:t> ::=  </a:t>
            </a:r>
            <a:r>
              <a:rPr kumimoji="1" lang="en-US" altLang="en-US" dirty="0">
                <a:latin typeface="+mn-lt"/>
                <a:sym typeface="Symbol" pitchFamily="18" charset="2"/>
              </a:rPr>
              <a:t>|</a:t>
            </a:r>
            <a:r>
              <a:rPr kumimoji="1" lang="ru-RU" altLang="en-US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b="1" dirty="0">
                <a:latin typeface="+mn-lt"/>
                <a:sym typeface="Symbol" pitchFamily="18" charset="2"/>
              </a:rPr>
              <a:t></a:t>
            </a:r>
            <a:r>
              <a:rPr kumimoji="1" lang="en-US" altLang="en-US" dirty="0">
                <a:latin typeface="+mn-lt"/>
                <a:sym typeface="Symbol" pitchFamily="18" charset="2"/>
              </a:rPr>
              <a:t> 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ru-RU" altLang="en-US" dirty="0">
                <a:latin typeface="+mn-lt"/>
                <a:sym typeface="Symbol" pitchFamily="18" charset="2"/>
              </a:rPr>
              <a:t> | 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ru-RU" altLang="en-US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b="1" dirty="0">
                <a:latin typeface="+mn-lt"/>
                <a:sym typeface="Symbol" pitchFamily="18" charset="2"/>
              </a:rPr>
              <a:t></a:t>
            </a:r>
            <a:r>
              <a:rPr kumimoji="1" lang="ru-RU" altLang="en-US" dirty="0">
                <a:latin typeface="+mn-lt"/>
                <a:sym typeface="Symbol" pitchFamily="18" charset="2"/>
              </a:rPr>
              <a:t> 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ru-RU" altLang="en-US" dirty="0">
                <a:latin typeface="+mn-lt"/>
                <a:sym typeface="Symbol" pitchFamily="18" charset="2"/>
              </a:rPr>
              <a:t> | 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U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en-US" altLang="en-US" dirty="0">
                <a:latin typeface="+mn-lt"/>
                <a:sym typeface="Symbol" pitchFamily="18" charset="2"/>
              </a:rPr>
              <a:t>| </a:t>
            </a:r>
            <a:r>
              <a:rPr kumimoji="1"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X</a:t>
            </a:r>
            <a:r>
              <a:rPr kumimoji="1" lang="el-GR" altLang="en-US" dirty="0">
                <a:latin typeface="+mn-lt"/>
                <a:sym typeface="Symbol" pitchFamily="18" charset="2"/>
              </a:rPr>
              <a:t>α</a:t>
            </a:r>
            <a:r>
              <a:rPr kumimoji="1" lang="en-US" altLang="en-US" dirty="0">
                <a:latin typeface="+mn-lt"/>
                <a:sym typeface="Symbol" pitchFamily="18" charset="2"/>
              </a:rPr>
              <a:t> </a:t>
            </a:r>
            <a:endParaRPr kumimoji="1" lang="ru-RU" altLang="en-US" sz="2000" dirty="0">
              <a:latin typeface="+mn-lt"/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kumimoji="1" lang="ru-RU" altLang="en-US" sz="1800" dirty="0">
                <a:latin typeface="+mn-lt"/>
                <a:sym typeface="Symbol" pitchFamily="18" charset="2"/>
              </a:rPr>
              <a:t>      </a:t>
            </a:r>
            <a:r>
              <a:rPr kumimoji="1" lang="ru-RU" altLang="en-US" sz="2200" dirty="0">
                <a:latin typeface="+mn-lt"/>
                <a:sym typeface="Symbol" pitchFamily="18" charset="2"/>
              </a:rPr>
              <a:t>формула</a:t>
            </a:r>
            <a:r>
              <a:rPr kumimoji="1" lang="en-US" altLang="en-US" sz="2200" dirty="0">
                <a:latin typeface="+mn-lt"/>
                <a:sym typeface="Symbol" pitchFamily="18" charset="2"/>
              </a:rPr>
              <a:t> </a:t>
            </a:r>
            <a:r>
              <a:rPr kumimoji="1" lang="ru-RU" altLang="en-US" sz="2200" dirty="0">
                <a:latin typeface="+mn-lt"/>
                <a:sym typeface="Symbol" pitchFamily="18" charset="2"/>
              </a:rPr>
              <a:t> состояния</a:t>
            </a:r>
            <a:r>
              <a:rPr kumimoji="1" lang="en-US" altLang="en-US" sz="2200" dirty="0">
                <a:latin typeface="+mn-lt"/>
                <a:sym typeface="Symbol" pitchFamily="18" charset="2"/>
              </a:rPr>
              <a:t> s</a:t>
            </a:r>
            <a:r>
              <a:rPr kumimoji="1" lang="ru-RU" altLang="en-US" sz="2200" dirty="0">
                <a:latin typeface="+mn-lt"/>
                <a:sym typeface="Symbol" pitchFamily="18" charset="2"/>
              </a:rPr>
              <a:t> является формулой пути</a:t>
            </a:r>
            <a:r>
              <a:rPr kumimoji="1" lang="en-US" altLang="en-US" sz="2200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200" b="1" dirty="0">
                <a:latin typeface="+mn-lt"/>
                <a:sym typeface="Symbol" pitchFamily="18" charset="2"/>
              </a:rPr>
              <a:t></a:t>
            </a:r>
            <a:r>
              <a:rPr kumimoji="1" lang="ru-RU" altLang="en-US" sz="2200" dirty="0">
                <a:latin typeface="+mn-lt"/>
                <a:sym typeface="Symbol" pitchFamily="18" charset="2"/>
              </a:rPr>
              <a:t>, если состояние </a:t>
            </a:r>
            <a:r>
              <a:rPr kumimoji="1" lang="en-US" altLang="en-US" sz="2200" dirty="0">
                <a:latin typeface="+mn-lt"/>
                <a:sym typeface="Symbol" pitchFamily="18" charset="2"/>
              </a:rPr>
              <a:t>s </a:t>
            </a:r>
            <a:r>
              <a:rPr kumimoji="1" lang="ru-RU" altLang="en-US" sz="2200" dirty="0">
                <a:latin typeface="+mn-lt"/>
                <a:sym typeface="Symbol" pitchFamily="18" charset="2"/>
              </a:rPr>
              <a:t>является начальным состоянием пути</a:t>
            </a:r>
            <a:r>
              <a:rPr kumimoji="1" lang="en-US" altLang="en-US" sz="2200" dirty="0">
                <a:latin typeface="+mn-lt"/>
                <a:sym typeface="Symbol" pitchFamily="18" charset="2"/>
              </a:rPr>
              <a:t> </a:t>
            </a:r>
            <a:r>
              <a:rPr kumimoji="1" lang="ru-RU" altLang="en-US" sz="2200" dirty="0">
                <a:latin typeface="+mn-lt"/>
                <a:sym typeface="Symbol" pitchFamily="18" charset="2"/>
              </a:rPr>
              <a:t>.</a:t>
            </a:r>
          </a:p>
        </p:txBody>
      </p:sp>
      <p:sp>
        <p:nvSpPr>
          <p:cNvPr id="393245" name="Text Box 29"/>
          <p:cNvSpPr txBox="1">
            <a:spLocks noChangeArrowheads="1"/>
          </p:cNvSpPr>
          <p:nvPr/>
        </p:nvSpPr>
        <p:spPr bwMode="auto">
          <a:xfrm>
            <a:off x="142875" y="1071563"/>
            <a:ext cx="6929438" cy="171767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ru-RU" alt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Темпоральные</a:t>
            </a:r>
            <a:r>
              <a:rPr lang="ru-RU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логики ветвящегося времени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altLang="en-US" dirty="0">
                <a:latin typeface="+mn-lt"/>
              </a:rPr>
              <a:t>рассматривают ДЕРЕВЬЯ вычислений на развертке структуры </a:t>
            </a:r>
            <a:r>
              <a:rPr lang="ru-RU" altLang="en-US" dirty="0" err="1">
                <a:latin typeface="+mn-lt"/>
              </a:rPr>
              <a:t>Крипке</a:t>
            </a:r>
            <a:r>
              <a:rPr lang="ru-RU" altLang="en-US" dirty="0">
                <a:latin typeface="+mn-lt"/>
              </a:rPr>
              <a:t>.</a:t>
            </a:r>
            <a:endParaRPr lang="ru-RU" altLang="en-US" sz="2000" dirty="0">
              <a:latin typeface="+mn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ru-RU" altLang="en-US" dirty="0">
                <a:latin typeface="+mn-lt"/>
              </a:rPr>
              <a:t>С</a:t>
            </a:r>
            <a:r>
              <a:rPr lang="en-US" altLang="en-US" dirty="0">
                <a:latin typeface="+mn-lt"/>
              </a:rPr>
              <a:t>TL</a:t>
            </a:r>
            <a:r>
              <a:rPr lang="ru-RU" altLang="en-US" dirty="0">
                <a:latin typeface="+mn-lt"/>
              </a:rPr>
              <a:t>*</a:t>
            </a:r>
            <a:r>
              <a:rPr lang="en-US" altLang="en-US" dirty="0">
                <a:latin typeface="+mn-lt"/>
              </a:rPr>
              <a:t> –</a:t>
            </a:r>
            <a:r>
              <a:rPr lang="ru-RU" altLang="en-US" dirty="0">
                <a:latin typeface="+mn-lt"/>
              </a:rPr>
              <a:t> одна из логик ветвящегося времени</a:t>
            </a:r>
            <a:r>
              <a:rPr lang="ru-RU" altLang="en-US" sz="2000" dirty="0">
                <a:latin typeface="+mn-lt"/>
              </a:rPr>
              <a:t>.</a:t>
            </a:r>
            <a:endParaRPr kumimoji="1" lang="ru-RU" altLang="en-US" sz="2000" dirty="0">
              <a:solidFill>
                <a:srgbClr val="183266"/>
              </a:solidFill>
              <a:latin typeface="+mn-lt"/>
            </a:endParaRP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71438" y="5357813"/>
            <a:ext cx="9001125" cy="892175"/>
          </a:xfrm>
          <a:prstGeom prst="rect">
            <a:avLst/>
          </a:prstGeom>
          <a:noFill/>
          <a:ln w="25400">
            <a:solidFill>
              <a:srgbClr val="236C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ru-RU" altLang="en-US" sz="2400" dirty="0" smtClean="0">
                <a:solidFill>
                  <a:schemeClr val="tx2"/>
                </a:solidFill>
                <a:latin typeface="+mn-lt"/>
              </a:rPr>
              <a:t>Формула пути</a:t>
            </a:r>
            <a:r>
              <a:rPr kumimoji="1" lang="en-US" altLang="en-US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kumimoji="1" lang="ru-RU" altLang="en-US" sz="2400" dirty="0" smtClean="0">
                <a:solidFill>
                  <a:schemeClr val="tx2"/>
                </a:solidFill>
                <a:latin typeface="+mn-lt"/>
              </a:rPr>
              <a:t>имеет смысл, только если зафиксирован путь! </a:t>
            </a:r>
            <a:br>
              <a:rPr kumimoji="1" lang="ru-RU" altLang="en-US" sz="2400" dirty="0" smtClean="0">
                <a:solidFill>
                  <a:schemeClr val="tx2"/>
                </a:solidFill>
                <a:latin typeface="+mn-lt"/>
              </a:rPr>
            </a:br>
            <a:r>
              <a:rPr kumimoji="1" lang="ru-RU" alt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 состояниях могут стоять  </a:t>
            </a:r>
            <a:r>
              <a:rPr kumimoji="1" lang="ru-RU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только </a:t>
            </a:r>
            <a:r>
              <a:rPr kumimoji="1" lang="en-US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 formulas!</a:t>
            </a:r>
            <a:endParaRPr kumimoji="1" lang="en-US" altLang="en-US" sz="24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44" grpId="0" animBg="1" autoUpdateAnimBg="0"/>
      <p:bldP spid="39324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403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4403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14986A-39E9-4CAE-84F4-F306AF5D990B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Язык формул темпоральной логики </a:t>
            </a:r>
            <a:r>
              <a:rPr lang="en-US" altLang="en-US" sz="2800" smtClean="0"/>
              <a:t>CTL*</a:t>
            </a:r>
            <a:endParaRPr lang="ru-RU" altLang="en-US" sz="2800" smtClean="0"/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214313" y="1071563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ru-RU" altLang="en-US" dirty="0" smtClean="0">
                <a:solidFill>
                  <a:srgbClr val="183266"/>
                </a:solidFill>
                <a:latin typeface="+mn-lt"/>
              </a:rPr>
              <a:t>Возможные формулы </a:t>
            </a:r>
            <a:r>
              <a:rPr kumimoji="1" lang="en-US" altLang="en-US" sz="2800" dirty="0" smtClean="0">
                <a:solidFill>
                  <a:srgbClr val="183266"/>
                </a:solidFill>
                <a:latin typeface="+mn-lt"/>
              </a:rPr>
              <a:t>CTL*:</a:t>
            </a:r>
            <a:r>
              <a:rPr kumimoji="1" lang="en-US" altLang="en-US" dirty="0" smtClean="0">
                <a:solidFill>
                  <a:srgbClr val="183266"/>
                </a:solidFill>
                <a:latin typeface="+mn-lt"/>
              </a:rPr>
              <a:t> </a:t>
            </a:r>
            <a:r>
              <a:rPr kumimoji="1" lang="ru-RU" altLang="en-US" dirty="0" smtClean="0">
                <a:solidFill>
                  <a:srgbClr val="183266"/>
                </a:solidFill>
                <a:latin typeface="+mn-lt"/>
              </a:rPr>
              <a:t> </a:t>
            </a:r>
            <a:r>
              <a:rPr kumimoji="1" lang="en-US" altLang="en-US" sz="2800" dirty="0" smtClean="0">
                <a:solidFill>
                  <a:schemeClr val="tx2"/>
                </a:solidFill>
                <a:latin typeface="+mn-lt"/>
              </a:rPr>
              <a:t>A(</a:t>
            </a:r>
            <a:r>
              <a:rPr kumimoji="1" lang="en-US" altLang="en-US" sz="2800" dirty="0" err="1" smtClean="0">
                <a:solidFill>
                  <a:schemeClr val="tx2"/>
                </a:solidFill>
                <a:latin typeface="+mn-lt"/>
              </a:rPr>
              <a:t>pUGr</a:t>
            </a:r>
            <a:r>
              <a:rPr kumimoji="1" lang="en-US" altLang="en-US" sz="2800" dirty="0" smtClean="0">
                <a:solidFill>
                  <a:schemeClr val="tx2"/>
                </a:solidFill>
                <a:latin typeface="+mn-lt"/>
              </a:rPr>
              <a:t>)</a:t>
            </a:r>
            <a:r>
              <a:rPr kumimoji="1" lang="en-US" altLang="en-US" sz="2800" dirty="0" smtClean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,</a:t>
            </a:r>
            <a:r>
              <a:rPr kumimoji="1" lang="ru-RU" altLang="en-US" sz="2800" dirty="0" smtClean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en-US" altLang="en-US" sz="2800" dirty="0" smtClean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kumimoji="1" lang="en-US" altLang="en-US" sz="2800" dirty="0" err="1" smtClean="0">
                <a:solidFill>
                  <a:schemeClr val="tx2"/>
                </a:solidFill>
                <a:latin typeface="+mn-lt"/>
                <a:sym typeface="Symbol" panose="05050102010706020507" pitchFamily="18" charset="2"/>
              </a:rPr>
              <a:t>EGFp</a:t>
            </a:r>
            <a:endParaRPr kumimoji="1" lang="ru-RU" altLang="en-US" sz="2800" dirty="0" smtClean="0">
              <a:solidFill>
                <a:schemeClr val="tx2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1785938" y="4643438"/>
            <a:ext cx="6143625" cy="5842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ru-RU" altLang="en-US" sz="3200" dirty="0">
                <a:solidFill>
                  <a:srgbClr val="FF3300"/>
                </a:solidFill>
                <a:latin typeface="+mn-lt"/>
              </a:rPr>
              <a:t>Базис </a:t>
            </a:r>
            <a:r>
              <a:rPr kumimoji="1" lang="en-US" altLang="en-US" sz="3200" dirty="0">
                <a:solidFill>
                  <a:srgbClr val="FF3300"/>
                </a:solidFill>
                <a:latin typeface="+mn-lt"/>
              </a:rPr>
              <a:t>CTL* = {</a:t>
            </a:r>
            <a:r>
              <a:rPr kumimoji="1" lang="en-US" altLang="en-US" sz="3200" dirty="0">
                <a:solidFill>
                  <a:srgbClr val="FF3300"/>
                </a:solidFill>
                <a:latin typeface="+mn-lt"/>
                <a:sym typeface="Symbol" pitchFamily="18" charset="2"/>
              </a:rPr>
              <a:t>¬, </a:t>
            </a:r>
            <a:r>
              <a:rPr kumimoji="1" lang="ru-RU" altLang="en-US" sz="3200" b="1" dirty="0">
                <a:solidFill>
                  <a:srgbClr val="FF33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en-US" sz="3200" dirty="0">
                <a:solidFill>
                  <a:srgbClr val="FF3300"/>
                </a:solidFill>
                <a:latin typeface="+mn-lt"/>
                <a:sym typeface="Symbol" pitchFamily="18" charset="2"/>
              </a:rPr>
              <a:t>, </a:t>
            </a:r>
            <a:r>
              <a:rPr kumimoji="1" lang="en-US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U</a:t>
            </a:r>
            <a:r>
              <a:rPr kumimoji="1" lang="en-US" altLang="en-US" sz="3200" dirty="0">
                <a:solidFill>
                  <a:srgbClr val="FF3300"/>
                </a:solidFill>
                <a:latin typeface="+mn-lt"/>
                <a:sym typeface="Symbol" pitchFamily="18" charset="2"/>
              </a:rPr>
              <a:t>, </a:t>
            </a:r>
            <a:r>
              <a:rPr kumimoji="1" lang="en-US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X</a:t>
            </a:r>
            <a:r>
              <a:rPr kumimoji="1" lang="en-US" altLang="en-US" sz="3200" dirty="0">
                <a:solidFill>
                  <a:srgbClr val="FF3300"/>
                </a:solidFill>
                <a:latin typeface="+mn-lt"/>
                <a:sym typeface="Symbol" pitchFamily="18" charset="2"/>
              </a:rPr>
              <a:t>, </a:t>
            </a:r>
            <a:r>
              <a:rPr kumimoji="1" lang="en-US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E</a:t>
            </a:r>
            <a:r>
              <a:rPr kumimoji="1" lang="en-US" altLang="en-US" sz="3200" dirty="0">
                <a:solidFill>
                  <a:srgbClr val="FF3300"/>
                </a:solidFill>
                <a:latin typeface="+mn-lt"/>
                <a:sym typeface="Symbol" pitchFamily="18" charset="2"/>
              </a:rPr>
              <a:t>}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875" y="1700213"/>
            <a:ext cx="9001125" cy="3101975"/>
            <a:chOff x="90" y="1071"/>
            <a:chExt cx="5670" cy="1954"/>
          </a:xfrm>
        </p:grpSpPr>
        <p:sp>
          <p:nvSpPr>
            <p:cNvPr id="43020" name="Text Box 6"/>
            <p:cNvSpPr txBox="1">
              <a:spLocks noChangeArrowheads="1"/>
            </p:cNvSpPr>
            <p:nvPr/>
          </p:nvSpPr>
          <p:spPr bwMode="auto">
            <a:xfrm>
              <a:off x="1890" y="1117"/>
              <a:ext cx="21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en-US" dirty="0" smtClean="0">
                  <a:latin typeface="+mn-lt"/>
                </a:rPr>
                <a:t>Четыре </a:t>
              </a:r>
              <a:r>
                <a:rPr lang="ru-RU" altLang="en-US" dirty="0" err="1" smtClean="0">
                  <a:latin typeface="+mn-lt"/>
                </a:rPr>
                <a:t>темпоральных</a:t>
              </a:r>
              <a:r>
                <a:rPr lang="ru-RU" altLang="en-US" dirty="0" smtClean="0">
                  <a:latin typeface="+mn-lt"/>
                </a:rPr>
                <a:t> оператора</a:t>
              </a:r>
            </a:p>
          </p:txBody>
        </p:sp>
        <p:sp>
          <p:nvSpPr>
            <p:cNvPr id="43021" name="Text Box 7"/>
            <p:cNvSpPr txBox="1">
              <a:spLocks noChangeArrowheads="1"/>
            </p:cNvSpPr>
            <p:nvPr/>
          </p:nvSpPr>
          <p:spPr bwMode="auto">
            <a:xfrm>
              <a:off x="2154" y="1630"/>
              <a:ext cx="2031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en-US" dirty="0" smtClean="0">
                  <a:latin typeface="+mn-lt"/>
                </a:rPr>
                <a:t>1.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X</a:t>
              </a:r>
              <a:r>
                <a:rPr lang="en-US" altLang="en-US" dirty="0" smtClean="0">
                  <a:latin typeface="+mn-lt"/>
                </a:rPr>
                <a:t> – “</a:t>
              </a:r>
              <a:r>
                <a:rPr lang="en-US" altLang="en-US" dirty="0" err="1" smtClean="0">
                  <a:latin typeface="+mn-lt"/>
                </a:rPr>
                <a:t>neXt</a:t>
              </a:r>
              <a:r>
                <a:rPr lang="en-US" altLang="en-US" dirty="0" smtClean="0">
                  <a:latin typeface="+mn-lt"/>
                </a:rPr>
                <a:t> time”</a:t>
              </a: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altLang="en-US" dirty="0" smtClean="0">
                  <a:latin typeface="+mn-lt"/>
                </a:rPr>
                <a:t>2</a:t>
              </a:r>
              <a:r>
                <a:rPr lang="en-US" altLang="en-US" dirty="0" smtClean="0">
                  <a:latin typeface="+mn-lt"/>
                </a:rPr>
                <a:t>.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U</a:t>
              </a:r>
              <a:r>
                <a:rPr lang="en-US" altLang="en-US" dirty="0" smtClean="0">
                  <a:latin typeface="+mn-lt"/>
                </a:rPr>
                <a:t> – “Until” </a:t>
              </a:r>
              <a:endParaRPr lang="ru-RU" altLang="en-US" dirty="0" smtClean="0">
                <a:latin typeface="+mn-lt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altLang="en-US" dirty="0" smtClean="0">
                  <a:latin typeface="+mn-lt"/>
                </a:rPr>
                <a:t>3</a:t>
              </a:r>
              <a:r>
                <a:rPr lang="en-US" altLang="en-US" dirty="0" smtClean="0">
                  <a:latin typeface="+mn-lt"/>
                </a:rPr>
                <a:t>. </a:t>
              </a:r>
              <a:r>
                <a:rPr lang="en-US" altLang="en-US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</a:t>
              </a:r>
              <a:r>
                <a:rPr lang="en-US" altLang="en-US" dirty="0" smtClean="0">
                  <a:solidFill>
                    <a:schemeClr val="folHlink"/>
                  </a:solidFill>
                  <a:latin typeface="+mn-lt"/>
                </a:rPr>
                <a:t> – “in the Future”</a:t>
              </a: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altLang="en-US" dirty="0" smtClean="0">
                  <a:latin typeface="+mn-lt"/>
                </a:rPr>
                <a:t>4</a:t>
              </a:r>
              <a:r>
                <a:rPr lang="en-US" altLang="en-US" dirty="0" smtClean="0">
                  <a:latin typeface="+mn-lt"/>
                </a:rPr>
                <a:t>. </a:t>
              </a:r>
              <a:r>
                <a:rPr lang="en-US" altLang="en-US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G</a:t>
              </a:r>
              <a:r>
                <a:rPr lang="en-US" altLang="en-US" dirty="0" smtClean="0">
                  <a:solidFill>
                    <a:schemeClr val="folHlink"/>
                  </a:solidFill>
                  <a:latin typeface="+mn-lt"/>
                </a:rPr>
                <a:t> – “Globally” </a:t>
              </a:r>
              <a:endParaRPr lang="ru-RU" altLang="en-US" dirty="0" smtClean="0">
                <a:solidFill>
                  <a:schemeClr val="folHlink"/>
                </a:solidFill>
                <a:latin typeface="+mn-lt"/>
              </a:endParaRPr>
            </a:p>
          </p:txBody>
        </p:sp>
        <p:sp>
          <p:nvSpPr>
            <p:cNvPr id="43022" name="Text Box 8"/>
            <p:cNvSpPr txBox="1">
              <a:spLocks noChangeArrowheads="1"/>
            </p:cNvSpPr>
            <p:nvPr/>
          </p:nvSpPr>
          <p:spPr bwMode="auto">
            <a:xfrm>
              <a:off x="4005" y="1117"/>
              <a:ext cx="175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en-US" dirty="0" smtClean="0">
                  <a:latin typeface="+mn-lt"/>
                </a:rPr>
                <a:t>Два квантора пути</a:t>
              </a:r>
            </a:p>
          </p:txBody>
        </p:sp>
        <p:sp>
          <p:nvSpPr>
            <p:cNvPr id="43023" name="Text Box 9"/>
            <p:cNvSpPr txBox="1">
              <a:spLocks noChangeArrowheads="1"/>
            </p:cNvSpPr>
            <p:nvPr/>
          </p:nvSpPr>
          <p:spPr bwMode="auto">
            <a:xfrm>
              <a:off x="4185" y="1616"/>
              <a:ext cx="148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en-US" dirty="0" smtClean="0">
                  <a:latin typeface="+mn-lt"/>
                </a:rPr>
                <a:t>1</a:t>
              </a:r>
              <a:r>
                <a:rPr lang="en-US" altLang="en-US" dirty="0" smtClean="0">
                  <a:latin typeface="+mn-lt"/>
                </a:rPr>
                <a:t>. </a:t>
              </a:r>
              <a:r>
                <a:rPr lang="en-US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</a:t>
              </a:r>
              <a:r>
                <a:rPr lang="en-US" altLang="en-US" dirty="0" smtClean="0">
                  <a:latin typeface="+mn-lt"/>
                </a:rPr>
                <a:t> – “Exists” </a:t>
              </a:r>
              <a:endParaRPr lang="ru-RU" altLang="en-US" dirty="0" smtClean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en-US" dirty="0" smtClean="0">
                  <a:latin typeface="+mn-lt"/>
                </a:rPr>
                <a:t>2</a:t>
              </a:r>
              <a:r>
                <a:rPr lang="en-US" altLang="en-US" dirty="0" smtClean="0">
                  <a:latin typeface="+mn-lt"/>
                </a:rPr>
                <a:t>. </a:t>
              </a:r>
              <a:r>
                <a:rPr lang="ru-RU" altLang="en-US" dirty="0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А</a:t>
              </a:r>
              <a:r>
                <a:rPr lang="en-US" altLang="en-US" dirty="0" smtClean="0">
                  <a:solidFill>
                    <a:schemeClr val="folHlink"/>
                  </a:solidFill>
                  <a:latin typeface="+mn-lt"/>
                </a:rPr>
                <a:t> – “Always”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en-US" altLang="en-US" dirty="0" smtClean="0">
                <a:solidFill>
                  <a:schemeClr val="folHlink"/>
                </a:solidFill>
                <a:latin typeface="+mn-lt"/>
              </a:endParaRPr>
            </a:p>
          </p:txBody>
        </p:sp>
        <p:sp>
          <p:nvSpPr>
            <p:cNvPr id="43024" name="Text Box 10"/>
            <p:cNvSpPr txBox="1">
              <a:spLocks noChangeArrowheads="1"/>
            </p:cNvSpPr>
            <p:nvPr/>
          </p:nvSpPr>
          <p:spPr bwMode="auto">
            <a:xfrm>
              <a:off x="158" y="1112"/>
              <a:ext cx="167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en-US" dirty="0" smtClean="0">
                  <a:latin typeface="+mn-lt"/>
                </a:rPr>
                <a:t>Операции логики высказываний</a:t>
              </a:r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90" y="1610"/>
              <a:ext cx="2087" cy="1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defRPr/>
              </a:pPr>
              <a:r>
                <a:rPr lang="en-US" dirty="0">
                  <a:latin typeface="+mn-lt"/>
                </a:rPr>
                <a:t>1. </a:t>
              </a:r>
              <a:r>
                <a:rPr kumimoji="1" lang="en-US" dirty="0">
                  <a:latin typeface="+mn-lt"/>
                  <a:sym typeface="Symbol" pitchFamily="18" charset="2"/>
                </a:rPr>
                <a:t>¬</a:t>
              </a:r>
              <a:r>
                <a:rPr kumimoji="1" lang="ru-RU" dirty="0">
                  <a:solidFill>
                    <a:srgbClr val="FF3300"/>
                  </a:solidFill>
                  <a:latin typeface="+mn-lt"/>
                  <a:sym typeface="Symbol" pitchFamily="18" charset="2"/>
                </a:rPr>
                <a:t> </a:t>
              </a:r>
              <a:r>
                <a:rPr kumimoji="1"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 </a:t>
              </a:r>
              <a:r>
                <a:rPr lang="en-US" dirty="0">
                  <a:latin typeface="+mn-lt"/>
                </a:rPr>
                <a:t> – </a:t>
              </a:r>
              <a:r>
                <a:rPr lang="ru-RU" dirty="0">
                  <a:latin typeface="+mn-lt"/>
                </a:rPr>
                <a:t> Отрицание</a:t>
              </a:r>
              <a:endParaRPr lang="en-US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. </a:t>
              </a:r>
              <a:r>
                <a:rPr kumimoji="1" lang="ru-RU" b="1" dirty="0">
                  <a:latin typeface="+mn-lt"/>
                  <a:sym typeface="Symbol" pitchFamily="18" charset="2"/>
                </a:rPr>
                <a:t></a:t>
              </a:r>
              <a:r>
                <a:rPr lang="ru-RU" dirty="0">
                  <a:latin typeface="+mn-lt"/>
                </a:rPr>
                <a:t>  </a:t>
              </a:r>
              <a:r>
                <a:rPr lang="en-US" dirty="0">
                  <a:latin typeface="+mn-lt"/>
                </a:rPr>
                <a:t> – </a:t>
              </a:r>
              <a:r>
                <a:rPr lang="ru-RU" dirty="0">
                  <a:latin typeface="+mn-lt"/>
                </a:rPr>
                <a:t> Дизъюнкция</a:t>
              </a:r>
              <a:r>
                <a:rPr lang="en-US" dirty="0">
                  <a:latin typeface="+mn-lt"/>
                </a:rPr>
                <a:t> </a:t>
              </a:r>
              <a:endParaRPr lang="ru-RU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dirty="0">
                  <a:latin typeface="+mn-lt"/>
                </a:rPr>
                <a:t>3</a:t>
              </a:r>
              <a:r>
                <a:rPr lang="en-US" dirty="0">
                  <a:latin typeface="+mn-lt"/>
                </a:rPr>
                <a:t>. </a:t>
              </a:r>
              <a:r>
                <a:rPr lang="en-US" dirty="0">
                  <a:solidFill>
                    <a:schemeClr val="folHlink"/>
                  </a:solidFill>
                  <a:latin typeface="+mn-lt"/>
                  <a:sym typeface="Symbol" pitchFamily="18" charset="2"/>
                </a:rPr>
                <a:t></a:t>
              </a:r>
              <a:r>
                <a:rPr kumimoji="1" lang="ru-RU" b="1" dirty="0">
                  <a:solidFill>
                    <a:schemeClr val="folHlink"/>
                  </a:solidFill>
                  <a:latin typeface="+mn-lt"/>
                  <a:sym typeface="Symbol" pitchFamily="18" charset="2"/>
                </a:rPr>
                <a:t>   </a:t>
              </a:r>
              <a:r>
                <a:rPr lang="en-US" dirty="0">
                  <a:solidFill>
                    <a:schemeClr val="folHlink"/>
                  </a:solidFill>
                  <a:latin typeface="+mn-lt"/>
                </a:rPr>
                <a:t> – </a:t>
              </a:r>
              <a:r>
                <a:rPr lang="ru-RU" dirty="0">
                  <a:solidFill>
                    <a:schemeClr val="folHlink"/>
                  </a:solidFill>
                  <a:latin typeface="+mn-lt"/>
                </a:rPr>
                <a:t>Конъюнкция</a:t>
              </a:r>
              <a:endParaRPr lang="en-US" dirty="0">
                <a:solidFill>
                  <a:schemeClr val="folHlink"/>
                </a:solidFill>
                <a:latin typeface="+mn-lt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dirty="0">
                  <a:latin typeface="+mn-lt"/>
                </a:rPr>
                <a:t>4</a:t>
              </a:r>
              <a:r>
                <a:rPr lang="en-US" dirty="0">
                  <a:latin typeface="+mn-lt"/>
                </a:rPr>
                <a:t>. </a:t>
              </a:r>
              <a:r>
                <a:rPr lang="en-US" dirty="0">
                  <a:solidFill>
                    <a:schemeClr val="folHlink"/>
                  </a:solidFill>
                  <a:latin typeface="+mn-lt"/>
                  <a:sym typeface="Symbol" pitchFamily="18" charset="2"/>
                </a:rPr>
                <a:t></a:t>
              </a:r>
              <a:r>
                <a:rPr lang="ru-RU" dirty="0">
                  <a:solidFill>
                    <a:schemeClr val="folHlink"/>
                  </a:solidFill>
                  <a:latin typeface="+mn-lt"/>
                  <a:sym typeface="Symbol" pitchFamily="18" charset="2"/>
                </a:rPr>
                <a:t> </a:t>
              </a:r>
              <a:r>
                <a:rPr lang="en-US" dirty="0">
                  <a:solidFill>
                    <a:schemeClr val="folHlink"/>
                  </a:solidFill>
                  <a:latin typeface="+mn-lt"/>
                </a:rPr>
                <a:t> – </a:t>
              </a:r>
              <a:r>
                <a:rPr lang="ru-RU" dirty="0">
                  <a:solidFill>
                    <a:schemeClr val="folHlink"/>
                  </a:solidFill>
                  <a:latin typeface="+mn-lt"/>
                </a:rPr>
                <a:t>Импликация</a:t>
              </a: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ru-RU" dirty="0">
                  <a:latin typeface="+mn-lt"/>
                </a:rPr>
                <a:t>   …</a:t>
              </a:r>
              <a:r>
                <a:rPr lang="en-US" dirty="0">
                  <a:latin typeface="+mn-lt"/>
                </a:rPr>
                <a:t> </a:t>
              </a:r>
              <a:endParaRPr lang="ru-RU" dirty="0">
                <a:latin typeface="+mn-lt"/>
              </a:endParaRPr>
            </a:p>
          </p:txBody>
        </p:sp>
        <p:sp>
          <p:nvSpPr>
            <p:cNvPr id="44050" name="Line 12"/>
            <p:cNvSpPr>
              <a:spLocks noChangeShapeType="1"/>
            </p:cNvSpPr>
            <p:nvPr/>
          </p:nvSpPr>
          <p:spPr bwMode="auto">
            <a:xfrm>
              <a:off x="113" y="1071"/>
              <a:ext cx="5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71438" y="5275263"/>
            <a:ext cx="9001125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en-US" sz="3200" dirty="0"/>
              <a:t> </a:t>
            </a:r>
            <a:r>
              <a:rPr lang="ru-RU" altLang="en-US" sz="3200" dirty="0"/>
              <a:t>и </a:t>
            </a:r>
            <a:r>
              <a:rPr lang="ru-RU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altLang="en-US" dirty="0"/>
              <a:t>    определяют путь</a:t>
            </a:r>
            <a:r>
              <a:rPr lang="en-US" altLang="en-US" dirty="0"/>
              <a:t> </a:t>
            </a:r>
            <a:r>
              <a:rPr lang="ru-RU" altLang="en-US" dirty="0"/>
              <a:t>(кванторы пути)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sz="3200" dirty="0"/>
              <a:t>,</a:t>
            </a: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3200" dirty="0"/>
              <a:t>,</a:t>
            </a:r>
            <a:r>
              <a:rPr lang="en-US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3200" dirty="0">
                <a:solidFill>
                  <a:schemeClr val="folHlink"/>
                </a:solidFill>
              </a:rPr>
              <a:t>,</a:t>
            </a:r>
            <a:r>
              <a:rPr lang="en-US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en-US" sz="2800" dirty="0"/>
              <a:t> </a:t>
            </a:r>
            <a:r>
              <a:rPr lang="ru-RU" altLang="en-US" dirty="0"/>
              <a:t>характеризуют </a:t>
            </a:r>
            <a:r>
              <a:rPr lang="ru-RU" altLang="en-US" dirty="0" err="1"/>
              <a:t>темпоральные</a:t>
            </a:r>
            <a:r>
              <a:rPr lang="ru-RU" altLang="en-US" dirty="0"/>
              <a:t> свойства вычислений</a:t>
            </a:r>
            <a:endParaRPr lang="en-US" altLang="en-US" dirty="0"/>
          </a:p>
        </p:txBody>
      </p:sp>
      <p:cxnSp>
        <p:nvCxnSpPr>
          <p:cNvPr id="18" name="Прямая соединительная линия 17"/>
          <p:cNvCxnSpPr>
            <a:cxnSpLocks noChangeShapeType="1"/>
          </p:cNvCxnSpPr>
          <p:nvPr/>
        </p:nvCxnSpPr>
        <p:spPr bwMode="auto">
          <a:xfrm rot="5400000">
            <a:off x="2248694" y="3536156"/>
            <a:ext cx="2216150" cy="15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" name="Прямая соединительная линия 19"/>
          <p:cNvCxnSpPr>
            <a:cxnSpLocks noChangeShapeType="1"/>
          </p:cNvCxnSpPr>
          <p:nvPr/>
        </p:nvCxnSpPr>
        <p:spPr bwMode="auto">
          <a:xfrm rot="5400000">
            <a:off x="5394325" y="3535363"/>
            <a:ext cx="2214563" cy="1587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 autoUpdateAnimBg="0"/>
      <p:bldP spid="3952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2643188" y="4916488"/>
            <a:ext cx="4808537" cy="17986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56100" y="5353050"/>
            <a:ext cx="2016125" cy="1079500"/>
          </a:xfrm>
          <a:prstGeom prst="ellipse">
            <a:avLst/>
          </a:prstGeom>
          <a:solidFill>
            <a:srgbClr val="29C7FF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/>
            <a:endParaRPr lang="en-US" alt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67038" y="5256213"/>
            <a:ext cx="2036762" cy="1158875"/>
          </a:xfrm>
          <a:prstGeom prst="ellipse">
            <a:avLst/>
          </a:prstGeom>
          <a:solidFill>
            <a:schemeClr val="accent2">
              <a:lumMod val="60000"/>
              <a:lumOff val="40000"/>
              <a:alpha val="41960"/>
            </a:scheme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45061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506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2C1418-6B2F-4598-950D-A7AC7636AF24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228600" y="3084513"/>
            <a:ext cx="2843213" cy="173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b="1" dirty="0">
                <a:latin typeface="+mn-lt"/>
              </a:rPr>
              <a:t>Формулы </a:t>
            </a:r>
            <a:r>
              <a:rPr kumimoji="1" lang="en-US" altLang="en-US" sz="2000" b="1" dirty="0">
                <a:latin typeface="+mn-lt"/>
              </a:rPr>
              <a:t>LTL:</a:t>
            </a:r>
            <a:endParaRPr kumimoji="1" lang="ru-RU" altLang="en-US" sz="2000" b="1" dirty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en-US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G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( p 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F</a:t>
            </a:r>
            <a:r>
              <a:rPr kumimoji="1"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q 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kumimoji="1" lang="ru-RU" altLang="en-US" b="1" dirty="0">
                <a:solidFill>
                  <a:srgbClr val="C00000"/>
                </a:solidFill>
                <a:latin typeface="+mn-lt"/>
              </a:rPr>
              <a:t>А</a:t>
            </a:r>
            <a:r>
              <a:rPr kumimoji="1" lang="en-US" altLang="en-US" sz="2000" dirty="0">
                <a:latin typeface="+mn-lt"/>
              </a:rPr>
              <a:t> (</a:t>
            </a:r>
            <a:r>
              <a:rPr kumimoji="1" lang="ru-RU" altLang="en-US" sz="2000" b="1" dirty="0">
                <a:latin typeface="+mn-lt"/>
                <a:sym typeface="Symbol" pitchFamily="18" charset="2"/>
              </a:rPr>
              <a:t></a:t>
            </a:r>
            <a:r>
              <a:rPr kumimoji="1" lang="ru-RU" altLang="en-US" sz="2000" dirty="0">
                <a:latin typeface="+mn-lt"/>
              </a:rPr>
              <a:t>а</a:t>
            </a:r>
            <a:r>
              <a:rPr kumimoji="1" lang="ru-RU" altLang="en-US" sz="2000" b="1" dirty="0">
                <a:latin typeface="+mn-lt"/>
                <a:sym typeface="Symbol" pitchFamily="18" charset="2"/>
              </a:rPr>
              <a:t></a:t>
            </a:r>
            <a:r>
              <a:rPr kumimoji="1"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b="1" dirty="0" err="1">
                <a:solidFill>
                  <a:schemeClr val="tx2"/>
                </a:solidFill>
                <a:latin typeface="+mn-lt"/>
                <a:sym typeface="Symbol" pitchFamily="18" charset="2"/>
              </a:rPr>
              <a:t>G</a:t>
            </a:r>
            <a:r>
              <a:rPr kumimoji="1" lang="en-US" altLang="en-US" sz="2000" dirty="0" err="1">
                <a:latin typeface="+mn-lt"/>
                <a:sym typeface="Symbol" pitchFamily="18" charset="2"/>
              </a:rPr>
              <a:t>b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</a:rPr>
              <a:t>&amp; (</a:t>
            </a:r>
            <a:r>
              <a:rPr kumimoji="1" lang="en-US" altLang="en-US" sz="2000" dirty="0" err="1">
                <a:latin typeface="+mn-lt"/>
                <a:sym typeface="Symbol" pitchFamily="18" charset="2"/>
              </a:rPr>
              <a:t>a</a:t>
            </a:r>
            <a:r>
              <a:rPr kumimoji="1" lang="en-US" altLang="en-US" b="1" dirty="0" err="1">
                <a:solidFill>
                  <a:schemeClr val="tx2"/>
                </a:solidFill>
                <a:latin typeface="+mn-lt"/>
              </a:rPr>
              <a:t>U</a:t>
            </a:r>
            <a:r>
              <a:rPr kumimoji="1" lang="en-US" altLang="en-US" sz="2000" dirty="0">
                <a:latin typeface="+mn-lt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c))</a:t>
            </a:r>
            <a:endParaRPr kumimoji="1" lang="ru-RU" altLang="en-US" sz="20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ru-RU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А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( a 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U</a:t>
            </a:r>
            <a:r>
              <a:rPr kumimoji="1" lang="en-US" altLang="en-US" sz="2000" dirty="0">
                <a:latin typeface="+mn-lt"/>
              </a:rPr>
              <a:t> </a:t>
            </a:r>
            <a:r>
              <a:rPr kumimoji="1" lang="en-US" altLang="en-US" sz="2000" b="1" dirty="0">
                <a:latin typeface="+mn-lt"/>
                <a:sym typeface="Symbol" pitchFamily="18" charset="2"/>
              </a:rPr>
              <a:t>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b) </a:t>
            </a:r>
            <a:endParaRPr kumimoji="1" lang="ru-RU" altLang="en-US" sz="2000" dirty="0">
              <a:latin typeface="+mn-lt"/>
              <a:sym typeface="Symbol" pitchFamily="18" charset="2"/>
            </a:endParaRP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3265488" y="3059113"/>
            <a:ext cx="2735262" cy="1738312"/>
          </a:xfrm>
          <a:prstGeom prst="rect">
            <a:avLst/>
          </a:prstGeom>
          <a:solidFill>
            <a:srgbClr val="81DEFF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b="1" dirty="0">
                <a:latin typeface="+mn-lt"/>
              </a:rPr>
              <a:t>Формулы С</a:t>
            </a:r>
            <a:r>
              <a:rPr kumimoji="1" lang="en-US" altLang="en-US" sz="2000" b="1" dirty="0">
                <a:latin typeface="+mn-lt"/>
              </a:rPr>
              <a:t>TL:</a:t>
            </a:r>
            <a:endParaRPr kumimoji="1" lang="ru-RU" altLang="en-US" sz="2000" b="1" dirty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en-US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G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(</a:t>
            </a:r>
            <a:r>
              <a:rPr kumimoji="1" lang="ru-RU" altLang="en-US" sz="2000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p</a:t>
            </a:r>
            <a:r>
              <a:rPr kumimoji="1" lang="en-US" altLang="en-US" sz="2000" dirty="0">
                <a:latin typeface="+mn-lt"/>
              </a:rPr>
              <a:t>&amp;</a:t>
            </a:r>
            <a:r>
              <a:rPr kumimoji="1" lang="en-US" altLang="en-US" sz="2000" b="1" dirty="0">
                <a:latin typeface="+mn-lt"/>
                <a:sym typeface="Symbol" pitchFamily="18" charset="2"/>
              </a:rPr>
              <a:t></a:t>
            </a:r>
            <a:r>
              <a:rPr kumimoji="1" lang="en-US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E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F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(</a:t>
            </a:r>
            <a:r>
              <a:rPr kumimoji="1" lang="en-US" altLang="en-US" sz="2000" dirty="0" err="1">
                <a:latin typeface="+mn-lt"/>
                <a:sym typeface="Symbol" pitchFamily="18" charset="2"/>
              </a:rPr>
              <a:t>qr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) 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kumimoji="1" lang="en-US" altLang="en-US" b="1" dirty="0">
                <a:solidFill>
                  <a:srgbClr val="C00000"/>
                </a:solidFill>
                <a:latin typeface="+mn-lt"/>
              </a:rPr>
              <a:t>E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F</a:t>
            </a:r>
            <a:r>
              <a:rPr kumimoji="1" lang="en-US" altLang="en-US" sz="2000" dirty="0">
                <a:latin typeface="+mn-lt"/>
              </a:rPr>
              <a:t>(</a:t>
            </a:r>
            <a:r>
              <a:rPr kumimoji="1" lang="ru-RU" altLang="en-US" sz="2000" b="1" dirty="0">
                <a:latin typeface="+mn-lt"/>
                <a:sym typeface="Symbol" pitchFamily="18" charset="2"/>
              </a:rPr>
              <a:t> </a:t>
            </a:r>
            <a:r>
              <a:rPr kumimoji="1" lang="ru-RU" altLang="en-US" sz="2000" dirty="0">
                <a:latin typeface="+mn-lt"/>
              </a:rPr>
              <a:t>а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</a:rPr>
              <a:t>&amp; </a:t>
            </a:r>
            <a:r>
              <a:rPr kumimoji="1" lang="en-US" altLang="en-US" b="1" dirty="0">
                <a:solidFill>
                  <a:srgbClr val="C00000"/>
                </a:solidFill>
                <a:latin typeface="+mn-lt"/>
              </a:rPr>
              <a:t>E</a:t>
            </a:r>
            <a:r>
              <a:rPr kumimoji="1" lang="en-US" altLang="en-US" sz="2000" dirty="0">
                <a:latin typeface="+mn-lt"/>
              </a:rPr>
              <a:t>(</a:t>
            </a:r>
            <a:r>
              <a:rPr kumimoji="1" lang="en-US" altLang="en-US" sz="2000" dirty="0" err="1">
                <a:latin typeface="+mn-lt"/>
                <a:sym typeface="Symbol" pitchFamily="18" charset="2"/>
              </a:rPr>
              <a:t>a</a:t>
            </a:r>
            <a:r>
              <a:rPr kumimoji="1" lang="en-US" altLang="en-US" b="1" dirty="0" err="1">
                <a:solidFill>
                  <a:schemeClr val="tx2"/>
                </a:solidFill>
                <a:latin typeface="+mn-lt"/>
              </a:rPr>
              <a:t>U</a:t>
            </a:r>
            <a:r>
              <a:rPr kumimoji="1" lang="en-US" altLang="en-US" sz="2000" dirty="0">
                <a:latin typeface="+mn-lt"/>
              </a:rPr>
              <a:t> </a:t>
            </a:r>
            <a:r>
              <a:rPr kumimoji="1" lang="en-US" altLang="en-US" sz="2000" b="1" dirty="0">
                <a:latin typeface="+mn-lt"/>
                <a:sym typeface="Symbol" pitchFamily="18" charset="2"/>
              </a:rPr>
              <a:t>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c))</a:t>
            </a:r>
            <a:endParaRPr kumimoji="1" lang="ru-RU" altLang="en-US" sz="20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en-US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en-US" sz="2000" dirty="0">
                <a:solidFill>
                  <a:srgbClr val="C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(a</a:t>
            </a:r>
            <a:r>
              <a:rPr kumimoji="1" lang="en-US" altLang="en-US" dirty="0">
                <a:solidFill>
                  <a:schemeClr val="tx2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U</a:t>
            </a:r>
            <a:r>
              <a:rPr kumimoji="1" lang="en-US" altLang="en-US" dirty="0">
                <a:solidFill>
                  <a:schemeClr val="tx2"/>
                </a:solidFill>
                <a:latin typeface="+mn-lt"/>
              </a:rPr>
              <a:t> </a:t>
            </a:r>
            <a:r>
              <a:rPr kumimoji="1" lang="en-US" altLang="en-US" sz="2000" b="1" dirty="0">
                <a:latin typeface="+mn-lt"/>
                <a:sym typeface="Symbol" pitchFamily="18" charset="2"/>
              </a:rPr>
              <a:t>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b )</a:t>
            </a:r>
            <a:r>
              <a:rPr kumimoji="1" lang="ru-RU" altLang="en-US" sz="2000" dirty="0">
                <a:latin typeface="+mn-lt"/>
              </a:rPr>
              <a:t> </a:t>
            </a:r>
          </a:p>
        </p:txBody>
      </p:sp>
      <p:sp>
        <p:nvSpPr>
          <p:cNvPr id="69641" name="Text Box 4"/>
          <p:cNvSpPr txBox="1">
            <a:spLocks noChangeArrowheads="1"/>
          </p:cNvSpPr>
          <p:nvPr/>
        </p:nvSpPr>
        <p:spPr bwMode="auto">
          <a:xfrm>
            <a:off x="6227763" y="3041650"/>
            <a:ext cx="2763837" cy="1738313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sz="2000" b="1" dirty="0">
                <a:latin typeface="+mn-lt"/>
              </a:rPr>
              <a:t>Формулы С</a:t>
            </a:r>
            <a:r>
              <a:rPr kumimoji="1" lang="en-US" altLang="en-US" sz="2000" b="1" dirty="0">
                <a:latin typeface="+mn-lt"/>
              </a:rPr>
              <a:t>TL*:</a:t>
            </a:r>
            <a:endParaRPr kumimoji="1" lang="ru-RU" altLang="en-US" sz="2000" b="1" dirty="0"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ru-RU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Е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(p </a:t>
            </a:r>
            <a:r>
              <a:rPr kumimoji="1" lang="en-US" altLang="en-US" sz="2000" dirty="0">
                <a:latin typeface="+mn-lt"/>
              </a:rPr>
              <a:t>&amp;</a:t>
            </a:r>
            <a:r>
              <a:rPr kumimoji="1" lang="en-US" alt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X</a:t>
            </a:r>
            <a:r>
              <a:rPr kumimoji="1" lang="ru-RU" altLang="en-US" b="1" dirty="0">
                <a:solidFill>
                  <a:schemeClr val="tx2"/>
                </a:solidFill>
                <a:latin typeface="+mn-lt"/>
              </a:rPr>
              <a:t> </a:t>
            </a:r>
            <a:r>
              <a:rPr kumimoji="1" lang="en-US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ru-RU" altLang="en-US" b="1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F</a:t>
            </a:r>
            <a:r>
              <a:rPr kumimoji="1" lang="en-US" altLang="en-US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q)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kumimoji="1" lang="ru-RU" altLang="en-US" b="1" dirty="0">
                <a:solidFill>
                  <a:srgbClr val="C00000"/>
                </a:solidFill>
                <a:latin typeface="+mn-lt"/>
              </a:rPr>
              <a:t>Е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X</a:t>
            </a:r>
            <a:r>
              <a:rPr kumimoji="1" lang="en-US" altLang="en-US" dirty="0">
                <a:latin typeface="+mn-lt"/>
              </a:rPr>
              <a:t> </a:t>
            </a:r>
            <a:r>
              <a:rPr kumimoji="1" lang="en-US" altLang="en-US" sz="2000" dirty="0">
                <a:latin typeface="+mn-lt"/>
              </a:rPr>
              <a:t>(</a:t>
            </a:r>
            <a:r>
              <a:rPr kumimoji="1" lang="ru-RU" altLang="en-US" sz="2000" dirty="0">
                <a:latin typeface="+mn-lt"/>
              </a:rPr>
              <a:t>а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</a:rPr>
              <a:t>&amp; </a:t>
            </a:r>
            <a:r>
              <a:rPr kumimoji="1" lang="en-US" alt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X</a:t>
            </a:r>
            <a:r>
              <a:rPr kumimoji="1" lang="en-US" altLang="en-US" sz="2000" dirty="0">
                <a:latin typeface="+mn-lt"/>
              </a:rPr>
              <a:t>(</a:t>
            </a:r>
            <a:r>
              <a:rPr kumimoji="1" lang="en-US" altLang="en-US" sz="2000" dirty="0" err="1">
                <a:latin typeface="+mn-lt"/>
                <a:sym typeface="Symbol" pitchFamily="18" charset="2"/>
              </a:rPr>
              <a:t>b</a:t>
            </a:r>
            <a:r>
              <a:rPr kumimoji="1" lang="en-US" altLang="en-US" b="1" dirty="0" err="1">
                <a:solidFill>
                  <a:schemeClr val="tx2"/>
                </a:solidFill>
                <a:latin typeface="+mn-lt"/>
              </a:rPr>
              <a:t>U</a:t>
            </a:r>
            <a:r>
              <a:rPr kumimoji="1" lang="en-US" altLang="en-US" sz="2000" dirty="0" err="1">
                <a:latin typeface="+mn-lt"/>
                <a:sym typeface="Symbol" pitchFamily="18" charset="2"/>
              </a:rPr>
              <a:t>c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)</a:t>
            </a:r>
            <a:r>
              <a:rPr kumimoji="1" lang="ru-RU" altLang="en-US" sz="2000" dirty="0">
                <a:latin typeface="+mn-lt"/>
                <a:sym typeface="Symbol" pitchFamily="18" charset="2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]</a:t>
            </a:r>
            <a:endParaRPr kumimoji="1" lang="ru-RU" altLang="en-US" sz="20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ru-RU" altLang="en-US" b="1" dirty="0">
                <a:solidFill>
                  <a:srgbClr val="C00000"/>
                </a:solidFill>
                <a:latin typeface="+mn-lt"/>
                <a:sym typeface="Symbol" pitchFamily="18" charset="2"/>
              </a:rPr>
              <a:t>А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(a 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</a:rPr>
              <a:t>U</a:t>
            </a:r>
            <a:r>
              <a:rPr kumimoji="1" lang="en-US" altLang="en-US" sz="2000" dirty="0">
                <a:latin typeface="+mn-lt"/>
              </a:rPr>
              <a:t> 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 (</a:t>
            </a:r>
            <a:r>
              <a:rPr kumimoji="1" lang="en-US" altLang="en-US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F</a:t>
            </a:r>
            <a:r>
              <a:rPr kumimoji="1" lang="en-US" altLang="en-US" sz="2000" dirty="0">
                <a:latin typeface="+mn-lt"/>
                <a:sym typeface="Symbol" pitchFamily="18" charset="2"/>
              </a:rPr>
              <a:t> b) ) </a:t>
            </a:r>
            <a:r>
              <a:rPr kumimoji="1" lang="ru-RU" altLang="en-US" sz="2000" dirty="0">
                <a:latin typeface="+mn-lt"/>
              </a:rPr>
              <a:t> </a:t>
            </a:r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1835150" y="4757738"/>
            <a:ext cx="1573213" cy="1173162"/>
          </a:xfrm>
          <a:prstGeom prst="line">
            <a:avLst/>
          </a:prstGeom>
          <a:noFill/>
          <a:ln w="25400">
            <a:solidFill>
              <a:srgbClr val="FC231E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5219700" y="4714875"/>
            <a:ext cx="0" cy="1008063"/>
          </a:xfrm>
          <a:prstGeom prst="line">
            <a:avLst/>
          </a:prstGeom>
          <a:noFill/>
          <a:ln w="25400">
            <a:solidFill>
              <a:srgbClr val="FC231E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5068" name="Line 8"/>
          <p:cNvSpPr>
            <a:spLocks noChangeShapeType="1"/>
          </p:cNvSpPr>
          <p:nvPr/>
        </p:nvSpPr>
        <p:spPr bwMode="auto">
          <a:xfrm flipH="1">
            <a:off x="6588125" y="4716463"/>
            <a:ext cx="360363" cy="1119187"/>
          </a:xfrm>
          <a:prstGeom prst="line">
            <a:avLst/>
          </a:prstGeom>
          <a:noFill/>
          <a:ln w="25400">
            <a:solidFill>
              <a:srgbClr val="FC231E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5069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z="2800" smtClean="0"/>
              <a:t>LTL </a:t>
            </a:r>
            <a:r>
              <a:rPr lang="ru-RU" altLang="en-US" sz="2800" smtClean="0"/>
              <a:t>и </a:t>
            </a:r>
            <a:r>
              <a:rPr lang="en-US" altLang="en-US" sz="2800" smtClean="0"/>
              <a:t>CTL – </a:t>
            </a:r>
            <a:r>
              <a:rPr lang="ru-RU" altLang="en-US" sz="2800" smtClean="0"/>
              <a:t>подклассы </a:t>
            </a:r>
            <a:r>
              <a:rPr lang="en-US" altLang="en-US" sz="2800" smtClean="0"/>
              <a:t>CTL*</a:t>
            </a:r>
            <a:endParaRPr lang="ru-RU" altLang="en-US" sz="2800" smtClean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179388" y="1679575"/>
            <a:ext cx="8785225" cy="708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LTL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все формулы пути должны выполняться для всех вычислений, поэтому, фактически, они </a:t>
            </a:r>
            <a:r>
              <a:rPr lang="ru-RU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НЕЯВНО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предваряются квантором пути А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142875" y="2500313"/>
            <a:ext cx="8858250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CTL </a:t>
            </a:r>
            <a:r>
              <a:rPr lang="ru-R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каждый</a:t>
            </a:r>
            <a:r>
              <a:rPr lang="ru-R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alt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темпоральный</a:t>
            </a:r>
            <a:r>
              <a:rPr lang="ru-RU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оператор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предваряется квантором пути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072" name="TextBox 1"/>
          <p:cNvSpPr txBox="1">
            <a:spLocks noChangeArrowheads="1"/>
          </p:cNvSpPr>
          <p:nvPr/>
        </p:nvSpPr>
        <p:spPr bwMode="auto">
          <a:xfrm>
            <a:off x="0" y="1052513"/>
            <a:ext cx="9144000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>
                <a:solidFill>
                  <a:srgbClr val="FF0000"/>
                </a:solidFill>
              </a:rPr>
              <a:t>Анализ выполнения формул </a:t>
            </a:r>
            <a:r>
              <a:rPr lang="en-US" altLang="en-US">
                <a:solidFill>
                  <a:srgbClr val="FF0000"/>
                </a:solidFill>
              </a:rPr>
              <a:t>CTL* </a:t>
            </a:r>
            <a:r>
              <a:rPr lang="ru-RU" altLang="en-US">
                <a:solidFill>
                  <a:srgbClr val="FF0000"/>
                </a:solidFill>
              </a:rPr>
              <a:t>сложен </a:t>
            </a:r>
            <a:r>
              <a:rPr lang="ru-RU" altLang="en-US">
                <a:solidFill>
                  <a:srgbClr val="FF0000"/>
                </a:solidFill>
                <a:sym typeface="Symbol" pitchFamily="18" charset="2"/>
              </a:rPr>
              <a:t> нужны подклассы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563086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2063" y="5630863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75" name="TextBox 19"/>
          <p:cNvSpPr txBox="1">
            <a:spLocks noChangeArrowheads="1"/>
          </p:cNvSpPr>
          <p:nvPr/>
        </p:nvSpPr>
        <p:spPr bwMode="auto">
          <a:xfrm>
            <a:off x="5643563" y="4987925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ru-RU" sz="2800" b="1"/>
              <a:t>CTL*</a:t>
            </a:r>
            <a:endParaRPr lang="ru-RU" altLang="ru-RU" sz="2800" b="1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  <a:solidFill>
            <a:srgbClr val="C1FFEF"/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rgbClr val="C1FFE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4054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en-US" sz="1600" b="1">
                  <a:latin typeface="Arial" pitchFamily="34" charset="0"/>
                </a:rPr>
                <a:t>CTL*</a:t>
              </a: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  <a:grpFill/>
          </p:grpSpPr>
          <p:sp>
            <p:nvSpPr>
              <p:cNvPr id="27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44060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en-US" sz="1400" b="1">
                    <a:latin typeface="Arial" pitchFamily="34" charset="0"/>
                  </a:rPr>
                  <a:t>LTL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  <a:grpFill/>
          </p:grpSpPr>
          <p:sp>
            <p:nvSpPr>
              <p:cNvPr id="44057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29C7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44058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en-US" sz="1400" b="1" dirty="0">
                    <a:latin typeface="Arial" pitchFamily="34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400386" grpId="0" animBg="1" autoUpdateAnimBg="0"/>
      <p:bldP spid="400387" grpId="0" animBg="1" autoUpdateAnimBg="0"/>
      <p:bldP spid="400390" grpId="0" animBg="1"/>
      <p:bldP spid="400391" grpId="0" animBg="1"/>
      <p:bldP spid="400394" grpId="0" animBg="1"/>
      <p:bldP spid="400395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9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B4C410-E46B-4BA1-B891-D098CB902307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44450"/>
            <a:ext cx="8964613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250825" y="2192338"/>
            <a:ext cx="3313113" cy="13239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en-US" sz="2000">
                <a:solidFill>
                  <a:schemeClr val="tx2"/>
                </a:solidFill>
              </a:rPr>
              <a:t>Тестирование: просмотр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ru-RU" altLang="en-US" sz="2000">
                <a:solidFill>
                  <a:schemeClr val="tx2"/>
                </a:solidFill>
              </a:rPr>
              <a:t>отдельных траекторий поведения</a:t>
            </a:r>
            <a:br>
              <a:rPr lang="ru-RU" altLang="en-US" sz="2000">
                <a:solidFill>
                  <a:schemeClr val="tx2"/>
                </a:solidFill>
              </a:rPr>
            </a:br>
            <a:r>
              <a:rPr lang="ru-RU" altLang="en-US" sz="2000" b="1">
                <a:solidFill>
                  <a:schemeClr val="tx2"/>
                </a:solidFill>
              </a:rPr>
              <a:t>фонариком 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50825" y="5157788"/>
            <a:ext cx="33131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Тестированием невозможно ДОКАЗАТЬ отсутствие ошибок в программе (</a:t>
            </a:r>
            <a:r>
              <a:rPr lang="ru-RU" alt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Э.Дейкстра</a:t>
            </a:r>
            <a:r>
              <a:rPr lang="ru-RU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0" y="3214688"/>
            <a:ext cx="3643313" cy="2738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Программа считается правильной не тогда, когда в ней не удалось найти ошибки, а тогда, когда удалось </a:t>
            </a:r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ДОКАЗАТЬ,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что ошибок в ней нет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CTL – </a:t>
            </a:r>
            <a:r>
              <a:rPr lang="ru-RU" altLang="en-US" smtClean="0"/>
              <a:t>логика ветвящегося времени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214813" y="1228725"/>
            <a:ext cx="4786312" cy="1643063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William Ockham: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   “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God knows the future but humans have a</a:t>
            </a:r>
            <a:r>
              <a:rPr lang="ru-RU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 between different possible futures</a:t>
            </a:r>
            <a:r>
              <a:rPr lang="en-US" sz="2400" i="1" dirty="0" smtClean="0">
                <a:solidFill>
                  <a:schemeClr val="tx2"/>
                </a:solidFill>
              </a:rPr>
              <a:t>”.</a:t>
            </a:r>
            <a:endParaRPr lang="en-US" altLang="en-US" sz="2400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4A15D1-CD87-4804-BFD9-0BE824E764EC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157288"/>
            <a:ext cx="29464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9063" y="3270250"/>
            <a:ext cx="8953500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000" dirty="0">
                <a:solidFill>
                  <a:schemeClr val="tx2"/>
                </a:solidFill>
              </a:rPr>
              <a:t>Разработано несколько логик </a:t>
            </a:r>
            <a:r>
              <a:rPr lang="en-US" sz="2000" dirty="0">
                <a:solidFill>
                  <a:schemeClr val="tx2"/>
                </a:solidFill>
              </a:rPr>
              <a:t>‘</a:t>
            </a:r>
            <a:r>
              <a:rPr lang="ru-RU" sz="2000" i="1" dirty="0">
                <a:solidFill>
                  <a:schemeClr val="tx2"/>
                </a:solidFill>
              </a:rPr>
              <a:t>ветвящегося времени</a:t>
            </a:r>
            <a:r>
              <a:rPr lang="en-US" sz="2000" dirty="0">
                <a:solidFill>
                  <a:schemeClr val="tx2"/>
                </a:solidFill>
              </a:rPr>
              <a:t>’</a:t>
            </a:r>
            <a:r>
              <a:rPr lang="ru-RU" sz="2000" dirty="0">
                <a:solidFill>
                  <a:schemeClr val="tx2"/>
                </a:solidFill>
              </a:rPr>
              <a:t>, в частности, логика </a:t>
            </a:r>
            <a:r>
              <a:rPr lang="en-US" sz="2000" dirty="0">
                <a:solidFill>
                  <a:schemeClr val="tx2"/>
                </a:solidFill>
              </a:rPr>
              <a:t>CTL –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Tree Logic</a:t>
            </a:r>
            <a:r>
              <a:rPr lang="ru-RU" sz="2000" dirty="0">
                <a:solidFill>
                  <a:schemeClr val="tx2"/>
                </a:solidFill>
              </a:rPr>
              <a:t>, в рамках которой можно формально выразить утверждения, учитывающие НЕЛИНЕЙНОСТЬ времени.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0563"/>
            <a:ext cx="8739188" cy="1462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dirty="0"/>
              <a:t>Не существует логики</a:t>
            </a:r>
            <a:r>
              <a:rPr lang="ru-RU" sz="2000" dirty="0"/>
              <a:t> </a:t>
            </a:r>
            <a:r>
              <a:rPr lang="en-US" sz="2000" dirty="0"/>
              <a:t>“</a:t>
            </a:r>
            <a:r>
              <a:rPr lang="ru-RU" sz="2000" dirty="0"/>
              <a:t>ветвящегося времени</a:t>
            </a:r>
            <a:r>
              <a:rPr lang="en-US" sz="2000" dirty="0"/>
              <a:t>”</a:t>
            </a:r>
            <a:r>
              <a:rPr lang="ru-RU" sz="2000" dirty="0"/>
              <a:t> </a:t>
            </a:r>
            <a:r>
              <a:rPr lang="ru-RU" dirty="0"/>
              <a:t>для прошлого </a:t>
            </a:r>
            <a:r>
              <a:rPr lang="ru-RU" sz="2000" dirty="0"/>
              <a:t>– есть только </a:t>
            </a:r>
            <a:r>
              <a:rPr lang="ru-R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</a:t>
            </a:r>
            <a:r>
              <a:rPr lang="ru-RU" sz="2000" dirty="0"/>
              <a:t> 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линейная </a:t>
            </a:r>
            <a:r>
              <a:rPr lang="ru-RU" sz="20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темпоральная</a:t>
            </a:r>
            <a:r>
              <a:rPr lang="ru-RU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логика прошлого</a:t>
            </a:r>
            <a:r>
              <a:rPr lang="ru-RU" sz="2000" dirty="0"/>
              <a:t>.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sz="2000" dirty="0"/>
              <a:t>Например, не может быть двух таких историй: </a:t>
            </a:r>
            <a:r>
              <a:rPr lang="ru-R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одной истории </a:t>
            </a:r>
            <a:r>
              <a:rPr lang="ru-RU" sz="2000" dirty="0"/>
              <a:t>мы с вами родились, а в </a:t>
            </a:r>
            <a:r>
              <a:rPr lang="ru-R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другой истории </a:t>
            </a:r>
            <a:r>
              <a:rPr lang="ru-RU" sz="2000" dirty="0"/>
              <a:t>мы с вами НЕ родились. </a:t>
            </a:r>
          </a:p>
        </p:txBody>
      </p:sp>
      <p:graphicFrame>
        <p:nvGraphicFramePr>
          <p:cNvPr id="100354" name="Object 4" descr="Marbre blanc"/>
          <p:cNvGraphicFramePr>
            <a:graphicFrameLocks noChangeAspect="1"/>
          </p:cNvGraphicFramePr>
          <p:nvPr/>
        </p:nvGraphicFramePr>
        <p:xfrm>
          <a:off x="214313" y="1800225"/>
          <a:ext cx="714375" cy="1128713"/>
        </p:xfrm>
        <a:graphic>
          <a:graphicData uri="http://schemas.openxmlformats.org/presentationml/2006/ole">
            <p:oleObj spid="_x0000_s2050" name="Clip" r:id="rId4" imgW="1391220" imgH="29929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6083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E191E8-C150-434F-827A-637AFFC2703E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Сравнение логик </a:t>
            </a:r>
            <a:r>
              <a:rPr lang="en-US" altLang="en-US" smtClean="0"/>
              <a:t>LTL</a:t>
            </a:r>
            <a:r>
              <a:rPr lang="ru-RU" altLang="en-US" smtClean="0"/>
              <a:t> и </a:t>
            </a:r>
            <a:r>
              <a:rPr lang="en-US" altLang="en-US" smtClean="0"/>
              <a:t>CTL 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9001125" cy="5305425"/>
          </a:xfrm>
        </p:spPr>
        <p:txBody>
          <a:bodyPr/>
          <a:lstStyle/>
          <a:p>
            <a:pPr eaLnBrk="1" hangingPunct="1">
              <a:spcAft>
                <a:spcPct val="10000"/>
              </a:spcAft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 этих двух логик характеризуют свойства разных объектов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Aft>
                <a:spcPct val="10000"/>
              </a:spcAft>
              <a:defRPr/>
            </a:pPr>
            <a:r>
              <a:rPr lang="en-US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 – </a:t>
            </a: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 бесконечного пути, С</a:t>
            </a:r>
            <a:r>
              <a:rPr lang="en-US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</a:t>
            </a: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свойство текущего состояния.</a:t>
            </a:r>
          </a:p>
          <a:p>
            <a:pPr eaLnBrk="1" hangingPunct="1">
              <a:spcAft>
                <a:spcPct val="10000"/>
              </a:spcAft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Выражают свойства вычислений, которые представлены по-разному</a:t>
            </a:r>
            <a:endParaRPr lang="ru-RU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Aft>
                <a:spcPct val="10000"/>
              </a:spcAft>
              <a:defRPr/>
            </a:pP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 –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 поведений,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 –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деревья поведений.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altLang="en-US" sz="18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Aft>
                <a:spcPct val="10000"/>
              </a:spcAft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Интерпретируются по-разному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на бесконечном множестве поведений;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 –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конечном множестве состояний.</a:t>
            </a:r>
          </a:p>
          <a:p>
            <a:pPr eaLnBrk="1" hangingPunct="1">
              <a:spcAft>
                <a:spcPct val="10000"/>
              </a:spcAft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анализа - алгоритмы М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checking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совершенно разные.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Aft>
                <a:spcPct val="10000"/>
              </a:spcAft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Выразительность несравнима: е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сть формулы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невыразимые в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и наоборот: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формула </a:t>
            </a:r>
            <a:r>
              <a:rPr lang="en-US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FG</a:t>
            </a:r>
            <a:r>
              <a:rPr lang="en-US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 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не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может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быть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выражена в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CTL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/>
            </a:r>
            <a:b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</a:b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( </a:t>
            </a:r>
            <a:r>
              <a:rPr lang="en-US" alt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сильнее, </a:t>
            </a:r>
            <a:r>
              <a:rPr lang="en-US" alt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слабее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en-US" sz="2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Aft>
                <a:spcPct val="10000"/>
              </a:spcAft>
              <a:defRPr/>
            </a:pP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формула </a:t>
            </a: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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может быть выражена в </a:t>
            </a:r>
            <a:r>
              <a:rPr lang="en-US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</a:t>
            </a:r>
            <a:r>
              <a:rPr lang="ru-RU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en-US" sz="2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6088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46094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46091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9019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6092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710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4710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5F1707-2AAB-4A0D-94D8-B14D7103EB84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72400" cy="609600"/>
          </a:xfrm>
        </p:spPr>
        <p:txBody>
          <a:bodyPr/>
          <a:lstStyle/>
          <a:p>
            <a:pPr eaLnBrk="1" hangingPunct="1"/>
            <a:r>
              <a:rPr lang="ru-RU" altLang="en-US" smtClean="0"/>
              <a:t>Примеры: выражение свойств в </a:t>
            </a:r>
            <a:r>
              <a:rPr lang="en-US" altLang="en-US" smtClean="0"/>
              <a:t>CTL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71563"/>
            <a:ext cx="8548687" cy="3714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ru-RU" altLang="en-US" sz="2400" smtClean="0"/>
              <a:t>Обозначение:    р = “</a:t>
            </a:r>
            <a:r>
              <a:rPr lang="ru-RU" altLang="en-US" sz="2400" i="1" smtClean="0">
                <a:solidFill>
                  <a:schemeClr val="folHlink"/>
                </a:solidFill>
              </a:rPr>
              <a:t>Я люблю Машу</a:t>
            </a:r>
            <a:r>
              <a:rPr lang="ru-RU" altLang="en-US" sz="2400" smtClean="0"/>
              <a:t>”</a:t>
            </a:r>
            <a:endParaRPr lang="en-US" altLang="en-US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A</a:t>
            </a:r>
            <a:r>
              <a:rPr lang="en-US" altLang="en-US" sz="2400" smtClean="0"/>
              <a:t>Gp</a:t>
            </a:r>
            <a:r>
              <a:rPr lang="ru-RU" altLang="en-US" sz="2400" smtClean="0">
                <a:solidFill>
                  <a:schemeClr val="tx2"/>
                </a:solidFill>
              </a:rPr>
              <a:t>:</a:t>
            </a:r>
            <a:br>
              <a:rPr lang="ru-RU" altLang="en-US" sz="2400" smtClean="0">
                <a:solidFill>
                  <a:schemeClr val="tx2"/>
                </a:solidFill>
              </a:rPr>
            </a:br>
            <a:r>
              <a:rPr lang="ru-RU" altLang="en-US" sz="2400" smtClean="0">
                <a:solidFill>
                  <a:schemeClr val="tx2"/>
                </a:solidFill>
              </a:rPr>
              <a:t> </a:t>
            </a:r>
            <a:r>
              <a:rPr lang="ru-RU" altLang="en-US" smtClean="0">
                <a:solidFill>
                  <a:schemeClr val="tx2"/>
                </a:solidFill>
              </a:rPr>
              <a:t>“</a:t>
            </a:r>
            <a:r>
              <a:rPr lang="ru-RU" altLang="en-US" i="1" smtClean="0">
                <a:solidFill>
                  <a:schemeClr val="tx2"/>
                </a:solidFill>
              </a:rPr>
              <a:t>Я люблю Машу, и, что бы ни случилось, я буду любить ее всегда”</a:t>
            </a:r>
            <a:endParaRPr lang="en-GB" alt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A</a:t>
            </a:r>
            <a:r>
              <a:rPr lang="en-US" altLang="en-US" sz="2400" smtClean="0"/>
              <a:t>F</a:t>
            </a:r>
            <a:r>
              <a:rPr lang="ru-RU" altLang="en-US" sz="2400" smtClean="0">
                <a:solidFill>
                  <a:srgbClr val="FF0000"/>
                </a:solidFill>
              </a:rPr>
              <a:t>А</a:t>
            </a:r>
            <a:r>
              <a:rPr lang="en-US" altLang="en-US" sz="2400" smtClean="0"/>
              <a:t>Gp</a:t>
            </a:r>
            <a:r>
              <a:rPr lang="ru-RU" altLang="en-US" sz="2400" smtClean="0"/>
              <a:t>:</a:t>
            </a:r>
            <a:r>
              <a:rPr lang="ru-RU" altLang="en-US" smtClean="0"/>
              <a:t> </a:t>
            </a:r>
            <a:br>
              <a:rPr lang="ru-RU" altLang="en-US" smtClean="0"/>
            </a:br>
            <a:r>
              <a:rPr lang="ru-RU" altLang="en-US" smtClean="0">
                <a:solidFill>
                  <a:srgbClr val="0066FF"/>
                </a:solidFill>
              </a:rPr>
              <a:t>“</a:t>
            </a:r>
            <a:r>
              <a:rPr lang="ru-RU" altLang="en-US" smtClean="0">
                <a:solidFill>
                  <a:schemeClr val="tx2"/>
                </a:solidFill>
              </a:rPr>
              <a:t>Ч</a:t>
            </a:r>
            <a:r>
              <a:rPr lang="ru-RU" altLang="en-US" i="1" smtClean="0">
                <a:solidFill>
                  <a:schemeClr val="tx2"/>
                </a:solidFill>
              </a:rPr>
              <a:t>то бы ни случилось, я в будущем полюблю Машу навсегда”</a:t>
            </a:r>
            <a:r>
              <a:rPr lang="ru-RU" altLang="en-US" smtClean="0">
                <a:solidFill>
                  <a:schemeClr val="tx2"/>
                </a:solidFill>
              </a:rPr>
              <a:t> </a:t>
            </a:r>
            <a:endParaRPr lang="en-GB" alt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E</a:t>
            </a:r>
            <a:r>
              <a:rPr lang="en-US" altLang="en-US" sz="2400" smtClean="0"/>
              <a:t>Fp</a:t>
            </a:r>
            <a:r>
              <a:rPr lang="ru-RU" altLang="en-US" sz="2400" smtClean="0"/>
              <a:t>: </a:t>
            </a:r>
            <a:br>
              <a:rPr lang="ru-RU" altLang="en-US" sz="2400" smtClean="0"/>
            </a:br>
            <a:r>
              <a:rPr lang="en-US" altLang="en-US" sz="2400" smtClean="0"/>
              <a:t>“</a:t>
            </a:r>
            <a:r>
              <a:rPr lang="ru-RU" altLang="en-US" i="1" smtClean="0">
                <a:solidFill>
                  <a:schemeClr val="tx2"/>
                </a:solidFill>
              </a:rPr>
              <a:t>Я не исключаю такого развития событий, что в будущем я полюблю Машу”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7113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47119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47116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9019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7117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813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4813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DB4DFB-5496-4131-A56B-E7F6067062F8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85750"/>
            <a:ext cx="7772400" cy="609600"/>
          </a:xfrm>
        </p:spPr>
        <p:txBody>
          <a:bodyPr/>
          <a:lstStyle/>
          <a:p>
            <a:pPr eaLnBrk="1" hangingPunct="1"/>
            <a:r>
              <a:rPr lang="ru-RU" altLang="en-US" smtClean="0"/>
              <a:t>Пример: выражение свойства в </a:t>
            </a:r>
            <a:r>
              <a:rPr lang="en-US" altLang="en-US" smtClean="0"/>
              <a:t>LTL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48688" cy="49958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 sz="2400" dirty="0" smtClean="0"/>
              <a:t>Обозначение:    </a:t>
            </a:r>
            <a:r>
              <a:rPr lang="en-US" altLang="en-US" sz="2400" dirty="0" smtClean="0"/>
              <a:t>q</a:t>
            </a:r>
            <a:r>
              <a:rPr lang="ru-RU" altLang="en-US" sz="2400" dirty="0" smtClean="0"/>
              <a:t> =</a:t>
            </a:r>
            <a:r>
              <a:rPr lang="en-US" altLang="en-US" sz="2400" i="1" dirty="0" smtClean="0">
                <a:solidFill>
                  <a:schemeClr val="tx2"/>
                </a:solidFill>
                <a:sym typeface="Symbol" pitchFamily="18" charset="2"/>
              </a:rPr>
              <a:t> ‘</a:t>
            </a:r>
            <a:r>
              <a:rPr lang="ru-RU" altLang="en-US" sz="2400" i="1" dirty="0" smtClean="0">
                <a:solidFill>
                  <a:schemeClr val="tx2"/>
                </a:solidFill>
                <a:sym typeface="Symbol" pitchFamily="18" charset="2"/>
              </a:rPr>
              <a:t>я живой</a:t>
            </a:r>
            <a:r>
              <a:rPr lang="en-US" altLang="en-US" sz="2400" i="1" dirty="0" smtClean="0">
                <a:solidFill>
                  <a:schemeClr val="tx2"/>
                </a:solidFill>
                <a:sym typeface="Symbol" pitchFamily="18" charset="2"/>
              </a:rPr>
              <a:t>’</a:t>
            </a:r>
            <a:endParaRPr lang="en-US" altLang="en-US" sz="2400" i="1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en-US" sz="2800" dirty="0" smtClean="0"/>
              <a:t>q </a:t>
            </a:r>
            <a:r>
              <a:rPr lang="en-US" altLang="en-US" sz="3200" b="1" dirty="0" smtClean="0">
                <a:sym typeface="Symbol" pitchFamily="18" charset="2"/>
              </a:rPr>
              <a:t></a:t>
            </a:r>
            <a:r>
              <a:rPr lang="en-US" altLang="en-US" sz="2800" dirty="0" smtClean="0">
                <a:sym typeface="Symbol" pitchFamily="18" charset="2"/>
              </a:rPr>
              <a:t> X</a:t>
            </a:r>
            <a:r>
              <a:rPr lang="ru-RU" altLang="en-US" sz="2800" dirty="0" smtClean="0">
                <a:sym typeface="Symbol" pitchFamily="18" charset="2"/>
              </a:rPr>
              <a:t>(</a:t>
            </a:r>
            <a:r>
              <a:rPr lang="en-US" altLang="en-US" sz="2800" dirty="0" err="1" smtClean="0">
                <a:sym typeface="Symbol" pitchFamily="18" charset="2"/>
              </a:rPr>
              <a:t>qU</a:t>
            </a:r>
            <a:r>
              <a:rPr lang="en-US" altLang="en-US" sz="2800" b="1" dirty="0" err="1" smtClean="0">
                <a:sym typeface="Symbol" pitchFamily="18" charset="2"/>
              </a:rPr>
              <a:t></a:t>
            </a:r>
            <a:r>
              <a:rPr lang="en-US" altLang="en-US" sz="2800" dirty="0" err="1" smtClean="0">
                <a:sym typeface="Symbol" pitchFamily="18" charset="2"/>
              </a:rPr>
              <a:t>q</a:t>
            </a:r>
            <a:r>
              <a:rPr lang="ru-RU" altLang="en-US" sz="2800" dirty="0" smtClean="0">
                <a:sym typeface="Symbol" pitchFamily="18" charset="2"/>
              </a:rPr>
              <a:t>)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3200" b="1" dirty="0" smtClean="0">
                <a:sym typeface="Symbol" pitchFamily="18" charset="2"/>
              </a:rPr>
              <a:t></a:t>
            </a:r>
            <a:r>
              <a:rPr lang="en-US" altLang="en-US" sz="2800" dirty="0" smtClean="0">
                <a:sym typeface="Symbol" pitchFamily="18" charset="2"/>
              </a:rPr>
              <a:t> G(</a:t>
            </a:r>
            <a:r>
              <a:rPr lang="en-US" altLang="en-US" sz="2800" b="1" dirty="0" smtClean="0">
                <a:sym typeface="Symbol" pitchFamily="18" charset="2"/>
              </a:rPr>
              <a:t></a:t>
            </a:r>
            <a:r>
              <a:rPr lang="en-US" altLang="en-US" sz="2800" dirty="0" smtClean="0">
                <a:sym typeface="Symbol" pitchFamily="18" charset="2"/>
              </a:rPr>
              <a:t>q </a:t>
            </a:r>
            <a:r>
              <a:rPr lang="en-US" altLang="en-US" sz="2800" b="1" dirty="0" smtClean="0">
                <a:sym typeface="Symbol" pitchFamily="18" charset="2"/>
              </a:rPr>
              <a:t>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dirty="0" err="1" smtClean="0">
                <a:sym typeface="Symbol" pitchFamily="18" charset="2"/>
              </a:rPr>
              <a:t>X</a:t>
            </a:r>
            <a:r>
              <a:rPr lang="en-US" altLang="en-US" sz="2800" b="1" dirty="0" err="1" smtClean="0">
                <a:sym typeface="Symbol" pitchFamily="18" charset="2"/>
              </a:rPr>
              <a:t></a:t>
            </a:r>
            <a:r>
              <a:rPr lang="en-US" altLang="en-US" sz="2800" dirty="0" err="1" smtClean="0">
                <a:sym typeface="Symbol" pitchFamily="18" charset="2"/>
              </a:rPr>
              <a:t>q</a:t>
            </a:r>
            <a:r>
              <a:rPr lang="en-US" altLang="en-US" sz="2800" dirty="0" smtClean="0">
                <a:sym typeface="Symbol" pitchFamily="18" charset="2"/>
              </a:rPr>
              <a:t> ):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 “</a:t>
            </a:r>
            <a:r>
              <a:rPr lang="ru-RU" altLang="en-US" sz="2800" i="1" dirty="0" smtClean="0">
                <a:solidFill>
                  <a:schemeClr val="tx2"/>
                </a:solidFill>
              </a:rPr>
              <a:t>Я живу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”</a:t>
            </a:r>
          </a:p>
          <a:p>
            <a:pPr marL="0" indent="0"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ru-RU" altLang="en-US" sz="2400" i="1" dirty="0" smtClean="0">
                <a:solidFill>
                  <a:schemeClr val="tx2"/>
                </a:solidFill>
              </a:rPr>
              <a:t>Я живу сейчас, и когда-то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, </a:t>
            </a:r>
            <a:r>
              <a:rPr lang="ru-RU" altLang="en-US" sz="2400" i="1" dirty="0" smtClean="0">
                <a:solidFill>
                  <a:schemeClr val="tx2"/>
                </a:solidFill>
              </a:rPr>
              <a:t>в какой-то один из </a:t>
            </a:r>
            <a:r>
              <a:rPr lang="ru-RU" alt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следующих</a:t>
            </a:r>
            <a:r>
              <a:rPr lang="ru-RU" altLang="en-US" sz="2400" i="1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(X) </a:t>
            </a:r>
            <a:r>
              <a:rPr lang="ru-RU" altLang="en-US" sz="2400" i="1" dirty="0" smtClean="0">
                <a:solidFill>
                  <a:schemeClr val="tx2"/>
                </a:solidFill>
              </a:rPr>
              <a:t>моментов времени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 </a:t>
            </a:r>
            <a:r>
              <a:rPr lang="ru-RU" altLang="en-US" sz="2400" i="1" dirty="0" smtClean="0">
                <a:solidFill>
                  <a:schemeClr val="tx2"/>
                </a:solidFill>
              </a:rPr>
              <a:t>обязательно кончу жить – умру </a:t>
            </a:r>
            <a:r>
              <a:rPr lang="ru-RU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qU</a:t>
            </a:r>
            <a:r>
              <a:rPr lang="en-US" altLang="en-US" sz="2800" b="1" dirty="0" err="1" smtClean="0">
                <a:solidFill>
                  <a:schemeClr val="tx2"/>
                </a:solidFill>
                <a:sym typeface="Symbol"/>
              </a:rPr>
              <a:t>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/>
              </a:rPr>
              <a:t>q</a:t>
            </a:r>
            <a:r>
              <a:rPr lang="en-US" altLang="en-US" sz="2400" dirty="0" smtClean="0">
                <a:solidFill>
                  <a:schemeClr val="tx2"/>
                </a:solidFill>
              </a:rPr>
              <a:t>)</a:t>
            </a:r>
            <a:r>
              <a:rPr lang="ru-RU" altLang="en-US" sz="2400" dirty="0" smtClean="0">
                <a:solidFill>
                  <a:schemeClr val="tx2"/>
                </a:solidFill>
              </a:rPr>
              <a:t>.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</a:p>
          <a:p>
            <a:pPr marL="0" indent="0"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ru-RU" altLang="en-US" sz="2400" i="1" dirty="0" smtClean="0">
                <a:solidFill>
                  <a:schemeClr val="tx2"/>
                </a:solidFill>
              </a:rPr>
              <a:t>До конца жизни я живу непрерывно, но уж если умру, то навсегда, не воскресну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( 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G(</a:t>
            </a:r>
            <a:r>
              <a:rPr lang="en-US" altLang="en-US" sz="2400" b="1" dirty="0" smtClean="0">
                <a:solidFill>
                  <a:schemeClr val="tx2"/>
                </a:solidFill>
                <a:sym typeface="Symbol" pitchFamily="18" charset="2"/>
              </a:rPr>
              <a:t>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q </a:t>
            </a:r>
            <a:r>
              <a:rPr lang="en-US" altLang="en-US" sz="2400" b="1" dirty="0" smtClean="0">
                <a:solidFill>
                  <a:schemeClr val="tx2"/>
                </a:solidFill>
                <a:sym typeface="Symbol" pitchFamily="18" charset="2"/>
              </a:rPr>
              <a:t>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altLang="en-US" sz="2400" b="1" dirty="0" err="1" smtClean="0">
                <a:solidFill>
                  <a:schemeClr val="tx2"/>
                </a:solidFill>
                <a:sym typeface="Symbol" pitchFamily="18" charset="2"/>
              </a:rPr>
              <a:t>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itchFamily="18" charset="2"/>
              </a:rPr>
              <a:t>q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 ) ).</a:t>
            </a:r>
          </a:p>
          <a:p>
            <a:pPr marL="0" indent="0"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endParaRPr lang="en-US" altLang="en-US" sz="2400" i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8137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48143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48140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9019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8141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49155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2555E4-A08A-4A77-B5DA-15839785CE42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2800" smtClean="0"/>
              <a:t>Пример  формализации в С</a:t>
            </a:r>
            <a:r>
              <a:rPr lang="en-US" altLang="en-US" sz="2800" smtClean="0"/>
              <a:t>TL</a:t>
            </a:r>
            <a:r>
              <a:rPr lang="ru-RU" altLang="en-US" sz="2800" smtClean="0"/>
              <a:t>*</a:t>
            </a:r>
            <a:endParaRPr lang="en-US" altLang="en-US" sz="28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313" y="4229100"/>
            <a:ext cx="2806700" cy="1593850"/>
            <a:chOff x="311" y="445"/>
            <a:chExt cx="1677" cy="1004"/>
          </a:xfrm>
        </p:grpSpPr>
        <p:sp>
          <p:nvSpPr>
            <p:cNvPr id="49308" name="Oval 6"/>
            <p:cNvSpPr>
              <a:spLocks noChangeArrowheads="1"/>
            </p:cNvSpPr>
            <p:nvPr/>
          </p:nvSpPr>
          <p:spPr bwMode="auto">
            <a:xfrm>
              <a:off x="1370" y="1099"/>
              <a:ext cx="354" cy="350"/>
            </a:xfrm>
            <a:prstGeom prst="ellipse">
              <a:avLst/>
            </a:prstGeom>
            <a:solidFill>
              <a:srgbClr val="C0C0C0">
                <a:alpha val="6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309" name="Text Box 7"/>
            <p:cNvSpPr txBox="1">
              <a:spLocks noChangeArrowheads="1"/>
            </p:cNvSpPr>
            <p:nvPr/>
          </p:nvSpPr>
          <p:spPr bwMode="auto">
            <a:xfrm>
              <a:off x="1355" y="1181"/>
              <a:ext cx="4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death</a:t>
              </a:r>
            </a:p>
          </p:txBody>
        </p:sp>
        <p:sp>
          <p:nvSpPr>
            <p:cNvPr id="49310" name="Line 8"/>
            <p:cNvSpPr>
              <a:spLocks noChangeShapeType="1"/>
            </p:cNvSpPr>
            <p:nvPr/>
          </p:nvSpPr>
          <p:spPr bwMode="auto">
            <a:xfrm>
              <a:off x="755" y="52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11" name="Line 9"/>
            <p:cNvSpPr>
              <a:spLocks noChangeShapeType="1"/>
            </p:cNvSpPr>
            <p:nvPr/>
          </p:nvSpPr>
          <p:spPr bwMode="auto">
            <a:xfrm flipV="1">
              <a:off x="920" y="663"/>
              <a:ext cx="462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12" name="Oval 10"/>
            <p:cNvSpPr>
              <a:spLocks noChangeArrowheads="1"/>
            </p:cNvSpPr>
            <p:nvPr/>
          </p:nvSpPr>
          <p:spPr bwMode="auto">
            <a:xfrm>
              <a:off x="575" y="757"/>
              <a:ext cx="354" cy="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313" name="Text Box 11"/>
            <p:cNvSpPr txBox="1">
              <a:spLocks noChangeArrowheads="1"/>
            </p:cNvSpPr>
            <p:nvPr/>
          </p:nvSpPr>
          <p:spPr bwMode="auto">
            <a:xfrm>
              <a:off x="629" y="864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" charset="0"/>
                </a:rPr>
                <a:t>life</a:t>
              </a:r>
            </a:p>
          </p:txBody>
        </p:sp>
        <p:sp>
          <p:nvSpPr>
            <p:cNvPr id="49314" name="Freeform 12"/>
            <p:cNvSpPr>
              <a:spLocks/>
            </p:cNvSpPr>
            <p:nvPr/>
          </p:nvSpPr>
          <p:spPr bwMode="auto">
            <a:xfrm>
              <a:off x="311" y="757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15" name="Freeform 13"/>
            <p:cNvSpPr>
              <a:spLocks/>
            </p:cNvSpPr>
            <p:nvPr/>
          </p:nvSpPr>
          <p:spPr bwMode="auto">
            <a:xfrm flipH="1">
              <a:off x="1697" y="1099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16" name="Oval 14"/>
            <p:cNvSpPr>
              <a:spLocks noChangeArrowheads="1"/>
            </p:cNvSpPr>
            <p:nvPr/>
          </p:nvSpPr>
          <p:spPr bwMode="auto">
            <a:xfrm>
              <a:off x="1370" y="445"/>
              <a:ext cx="354" cy="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317" name="Text Box 15"/>
            <p:cNvSpPr txBox="1">
              <a:spLocks noChangeArrowheads="1"/>
            </p:cNvSpPr>
            <p:nvPr/>
          </p:nvSpPr>
          <p:spPr bwMode="auto">
            <a:xfrm>
              <a:off x="1409" y="527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" charset="0"/>
                </a:rPr>
                <a:t>life</a:t>
              </a:r>
            </a:p>
          </p:txBody>
        </p:sp>
        <p:sp>
          <p:nvSpPr>
            <p:cNvPr id="49318" name="Freeform 16"/>
            <p:cNvSpPr>
              <a:spLocks/>
            </p:cNvSpPr>
            <p:nvPr/>
          </p:nvSpPr>
          <p:spPr bwMode="auto">
            <a:xfrm flipH="1">
              <a:off x="1697" y="445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19" name="Line 17"/>
            <p:cNvSpPr>
              <a:spLocks noChangeShapeType="1"/>
            </p:cNvSpPr>
            <p:nvPr/>
          </p:nvSpPr>
          <p:spPr bwMode="auto">
            <a:xfrm>
              <a:off x="920" y="1017"/>
              <a:ext cx="462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0" y="4157663"/>
            <a:ext cx="866775" cy="4619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M1</a:t>
            </a:r>
            <a:r>
              <a:rPr lang="en-US" altLang="en-US" sz="2000" b="1">
                <a:latin typeface="Arial" charset="0"/>
              </a:rPr>
              <a:t>::</a:t>
            </a:r>
          </a:p>
        </p:txBody>
      </p:sp>
      <p:sp>
        <p:nvSpPr>
          <p:cNvPr id="40968" name="Text Box 19"/>
          <p:cNvSpPr txBox="1">
            <a:spLocks noChangeArrowheads="1"/>
          </p:cNvSpPr>
          <p:nvPr/>
        </p:nvSpPr>
        <p:spPr bwMode="auto">
          <a:xfrm>
            <a:off x="7358063" y="5357813"/>
            <a:ext cx="13573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dirty="0">
                <a:latin typeface="Arial" pitchFamily="34" charset="0"/>
              </a:rPr>
              <a:t>M1 |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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ru-RU" altLang="en-US" dirty="0">
                <a:latin typeface="Arial" pitchFamily="34" charset="0"/>
                <a:sym typeface="Symbol" pitchFamily="18" charset="2"/>
              </a:rPr>
              <a:t></a:t>
            </a:r>
            <a:r>
              <a:rPr lang="en-US" altLang="en-US" baseline="-25000" dirty="0">
                <a:latin typeface="Arial" pitchFamily="34" charset="0"/>
              </a:rPr>
              <a:t> 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315913" y="2770188"/>
            <a:ext cx="2565400" cy="963612"/>
            <a:chOff x="3138" y="2883"/>
            <a:chExt cx="1616" cy="607"/>
          </a:xfrm>
        </p:grpSpPr>
        <p:sp>
          <p:nvSpPr>
            <p:cNvPr id="49300" name="Oval 99"/>
            <p:cNvSpPr>
              <a:spLocks noChangeArrowheads="1"/>
            </p:cNvSpPr>
            <p:nvPr/>
          </p:nvSpPr>
          <p:spPr bwMode="auto">
            <a:xfrm>
              <a:off x="4136" y="3140"/>
              <a:ext cx="354" cy="350"/>
            </a:xfrm>
            <a:prstGeom prst="ellipse">
              <a:avLst/>
            </a:prstGeom>
            <a:solidFill>
              <a:srgbClr val="C0C0C0">
                <a:alpha val="6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301" name="Text Box 100"/>
            <p:cNvSpPr txBox="1">
              <a:spLocks noChangeArrowheads="1"/>
            </p:cNvSpPr>
            <p:nvPr/>
          </p:nvSpPr>
          <p:spPr bwMode="auto">
            <a:xfrm>
              <a:off x="4121" y="3222"/>
              <a:ext cx="4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death</a:t>
              </a:r>
            </a:p>
          </p:txBody>
        </p:sp>
        <p:sp>
          <p:nvSpPr>
            <p:cNvPr id="49302" name="Line 101"/>
            <p:cNvSpPr>
              <a:spLocks noChangeShapeType="1"/>
            </p:cNvSpPr>
            <p:nvPr/>
          </p:nvSpPr>
          <p:spPr bwMode="auto">
            <a:xfrm>
              <a:off x="3582" y="288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03" name="Line 102"/>
            <p:cNvSpPr>
              <a:spLocks noChangeShapeType="1"/>
            </p:cNvSpPr>
            <p:nvPr/>
          </p:nvSpPr>
          <p:spPr bwMode="auto">
            <a:xfrm>
              <a:off x="3751" y="3303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04" name="Oval 103"/>
            <p:cNvSpPr>
              <a:spLocks noChangeArrowheads="1"/>
            </p:cNvSpPr>
            <p:nvPr/>
          </p:nvSpPr>
          <p:spPr bwMode="auto">
            <a:xfrm>
              <a:off x="3402" y="3113"/>
              <a:ext cx="354" cy="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305" name="Text Box 104"/>
            <p:cNvSpPr txBox="1">
              <a:spLocks noChangeArrowheads="1"/>
            </p:cNvSpPr>
            <p:nvPr/>
          </p:nvSpPr>
          <p:spPr bwMode="auto">
            <a:xfrm>
              <a:off x="3456" y="3220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life</a:t>
              </a:r>
            </a:p>
          </p:txBody>
        </p:sp>
        <p:sp>
          <p:nvSpPr>
            <p:cNvPr id="49306" name="Freeform 105"/>
            <p:cNvSpPr>
              <a:spLocks/>
            </p:cNvSpPr>
            <p:nvPr/>
          </p:nvSpPr>
          <p:spPr bwMode="auto">
            <a:xfrm>
              <a:off x="3138" y="3113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307" name="Freeform 106"/>
            <p:cNvSpPr>
              <a:spLocks/>
            </p:cNvSpPr>
            <p:nvPr/>
          </p:nvSpPr>
          <p:spPr bwMode="auto">
            <a:xfrm flipH="1">
              <a:off x="4463" y="3140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70" name="Text Box 107"/>
          <p:cNvSpPr txBox="1">
            <a:spLocks noChangeArrowheads="1"/>
          </p:cNvSpPr>
          <p:nvPr/>
        </p:nvSpPr>
        <p:spPr bwMode="auto">
          <a:xfrm>
            <a:off x="0" y="2728913"/>
            <a:ext cx="647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en-US"/>
              <a:t>М::</a:t>
            </a:r>
            <a:endParaRPr lang="en-US" altLang="en-US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75" y="2133600"/>
            <a:ext cx="4714875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en-US" sz="2800" dirty="0">
                <a:latin typeface="Arial" pitchFamily="34" charset="0"/>
                <a:sym typeface="Symbol" pitchFamily="18" charset="2"/>
              </a:rPr>
              <a:t> </a:t>
            </a:r>
            <a:r>
              <a:rPr lang="en-US" altLang="en-US" dirty="0">
                <a:latin typeface="Arial" pitchFamily="34" charset="0"/>
              </a:rPr>
              <a:t>=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 altLang="en-US" b="1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[( </a:t>
            </a:r>
            <a:r>
              <a:rPr lang="en-US" altLang="en-US" b="1" dirty="0">
                <a:latin typeface="Arial" pitchFamily="34" charset="0"/>
              </a:rPr>
              <a:t>G </a:t>
            </a:r>
            <a:r>
              <a:rPr lang="en-US" altLang="en-US" i="1" dirty="0">
                <a:latin typeface="Arial" pitchFamily="34" charset="0"/>
              </a:rPr>
              <a:t>life</a:t>
            </a:r>
            <a:r>
              <a:rPr lang="en-US" altLang="en-US" dirty="0">
                <a:latin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</a:t>
            </a:r>
            <a:r>
              <a:rPr lang="en-US" altLang="en-US" dirty="0">
                <a:latin typeface="Arial" pitchFamily="34" charset="0"/>
              </a:rPr>
              <a:t> (</a:t>
            </a:r>
            <a:r>
              <a:rPr lang="en-US" altLang="en-US" b="1" dirty="0">
                <a:latin typeface="Arial" pitchFamily="34" charset="0"/>
              </a:rPr>
              <a:t>G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</a:rPr>
              <a:t>E</a:t>
            </a:r>
            <a:r>
              <a:rPr lang="en-US" altLang="en-US" b="1" dirty="0">
                <a:latin typeface="Arial" pitchFamily="34" charset="0"/>
              </a:rPr>
              <a:t>X </a:t>
            </a:r>
            <a:r>
              <a:rPr lang="en-US" altLang="en-US" i="1" dirty="0">
                <a:latin typeface="Arial" pitchFamily="34" charset="0"/>
              </a:rPr>
              <a:t>death</a:t>
            </a:r>
            <a:r>
              <a:rPr lang="en-US" altLang="en-US" dirty="0">
                <a:latin typeface="Arial" pitchFamily="34" charset="0"/>
              </a:rPr>
              <a:t>)]</a:t>
            </a:r>
          </a:p>
        </p:txBody>
      </p:sp>
      <p:sp>
        <p:nvSpPr>
          <p:cNvPr id="49163" name="Text Box 109"/>
          <p:cNvSpPr txBox="1">
            <a:spLocks noChangeArrowheads="1"/>
          </p:cNvSpPr>
          <p:nvPr/>
        </p:nvSpPr>
        <p:spPr bwMode="auto">
          <a:xfrm>
            <a:off x="0" y="1000125"/>
            <a:ext cx="8143875" cy="107791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altLang="en-US" sz="200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ru-RU" altLang="en-US" sz="2000" i="1">
                <a:solidFill>
                  <a:schemeClr val="tx2"/>
                </a:solidFill>
                <a:latin typeface="Arial" charset="0"/>
              </a:rPr>
              <a:t>Летят за днями дни, и каждый час уносит </a:t>
            </a:r>
            <a:br>
              <a:rPr lang="ru-RU" altLang="en-US" sz="2000" i="1">
                <a:solidFill>
                  <a:schemeClr val="tx2"/>
                </a:solidFill>
                <a:latin typeface="Arial" charset="0"/>
              </a:rPr>
            </a:br>
            <a:r>
              <a:rPr lang="ru-RU" altLang="en-US" sz="2000" i="1">
                <a:solidFill>
                  <a:schemeClr val="tx2"/>
                </a:solidFill>
                <a:latin typeface="Arial" charset="0"/>
              </a:rPr>
              <a:t>Частичку бытия, а мы с тобой вдвоем</a:t>
            </a:r>
            <a:r>
              <a:rPr lang="ru-RU" altLang="en-US" sz="2000">
                <a:solidFill>
                  <a:schemeClr val="tx2"/>
                </a:solidFill>
                <a:latin typeface="Arial" charset="0"/>
              </a:rPr>
              <a:t> </a:t>
            </a:r>
            <a:br>
              <a:rPr lang="ru-RU" altLang="en-US" sz="2000">
                <a:solidFill>
                  <a:schemeClr val="tx2"/>
                </a:solidFill>
                <a:latin typeface="Arial" charset="0"/>
              </a:rPr>
            </a:br>
            <a:r>
              <a:rPr lang="ru-RU" altLang="en-US" sz="2000" i="1">
                <a:solidFill>
                  <a:schemeClr val="tx2"/>
                </a:solidFill>
                <a:latin typeface="Arial" charset="0"/>
              </a:rPr>
              <a:t>Предполагаем жить, и глядь — как раз - умрем” </a:t>
            </a:r>
            <a:r>
              <a:rPr lang="en-US" altLang="en-US" sz="2000" i="1">
                <a:solidFill>
                  <a:schemeClr val="tx2"/>
                </a:solidFill>
                <a:latin typeface="Arial" charset="0"/>
              </a:rPr>
              <a:t> </a:t>
            </a:r>
            <a:r>
              <a:rPr lang="ru-RU" altLang="en-US" i="1">
                <a:solidFill>
                  <a:schemeClr val="tx2"/>
                </a:solidFill>
                <a:latin typeface="Arial" charset="0"/>
              </a:rPr>
              <a:t>А.С.Пушкин</a:t>
            </a:r>
            <a:endParaRPr lang="en-US" altLang="en-US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3566" name="Text Box 110"/>
          <p:cNvSpPr txBox="1">
            <a:spLocks noChangeArrowheads="1"/>
          </p:cNvSpPr>
          <p:nvPr/>
        </p:nvSpPr>
        <p:spPr bwMode="auto">
          <a:xfrm>
            <a:off x="115888" y="5786438"/>
            <a:ext cx="8885237" cy="830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en-US" dirty="0" smtClean="0"/>
              <a:t>На М1 формула </a:t>
            </a:r>
            <a:r>
              <a:rPr lang="ru-RU" altLang="en-US" sz="2400" dirty="0" smtClean="0">
                <a:sym typeface="Symbol" pitchFamily="18" charset="2"/>
              </a:rPr>
              <a:t></a:t>
            </a:r>
            <a:r>
              <a:rPr lang="ru-RU" altLang="en-US" dirty="0" smtClean="0">
                <a:sym typeface="Symbol" pitchFamily="18" charset="2"/>
              </a:rPr>
              <a:t> не выполняется: ее развертка имеет траектории </a:t>
            </a:r>
            <a:r>
              <a:rPr lang="en-US" altLang="en-US" dirty="0" smtClean="0">
                <a:sym typeface="Symbol" pitchFamily="18" charset="2"/>
              </a:rPr>
              <a:t>“</a:t>
            </a:r>
            <a:r>
              <a:rPr lang="ru-RU" alt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вечной жизни</a:t>
            </a:r>
            <a:r>
              <a:rPr lang="en-US" altLang="en-US" dirty="0" smtClean="0">
                <a:sym typeface="Symbol" pitchFamily="18" charset="2"/>
              </a:rPr>
              <a:t>”</a:t>
            </a:r>
            <a:r>
              <a:rPr lang="ru-RU" altLang="en-US" dirty="0" smtClean="0">
                <a:sym typeface="Symbol" pitchFamily="18" charset="2"/>
              </a:rPr>
              <a:t> </a:t>
            </a:r>
            <a:r>
              <a:rPr lang="ru-RU" altLang="en-US" b="1" dirty="0" smtClean="0">
                <a:solidFill>
                  <a:srgbClr val="FF0000"/>
                </a:solidFill>
                <a:sym typeface="Symbol" pitchFamily="18" charset="2"/>
              </a:rPr>
              <a:t>без возможного ответвления на состояния </a:t>
            </a:r>
            <a:r>
              <a:rPr lang="en-US" altLang="en-US" sz="2400" b="1" i="1" dirty="0" smtClean="0">
                <a:solidFill>
                  <a:srgbClr val="FF0000"/>
                </a:solidFill>
                <a:sym typeface="Symbol" pitchFamily="18" charset="2"/>
              </a:rPr>
              <a:t>death</a:t>
            </a:r>
            <a:endParaRPr lang="ru-RU" altLang="en-US" b="1" i="1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5" name="Группа 4"/>
          <p:cNvGrpSpPr>
            <a:grpSpLocks/>
          </p:cNvGrpSpPr>
          <p:nvPr/>
        </p:nvGrpSpPr>
        <p:grpSpPr bwMode="auto">
          <a:xfrm>
            <a:off x="6500813" y="2657475"/>
            <a:ext cx="2286000" cy="2865438"/>
            <a:chOff x="4068167" y="2610933"/>
            <a:chExt cx="2286015" cy="2864419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068167" y="3159189"/>
              <a:ext cx="2232025" cy="2316163"/>
              <a:chOff x="2717" y="1806"/>
              <a:chExt cx="2044" cy="2037"/>
            </a:xfrm>
          </p:grpSpPr>
          <p:sp>
            <p:nvSpPr>
              <p:cNvPr id="49224" name="Text Box 21"/>
              <p:cNvSpPr txBox="1">
                <a:spLocks noChangeArrowheads="1"/>
              </p:cNvSpPr>
              <p:nvPr/>
            </p:nvSpPr>
            <p:spPr bwMode="auto">
              <a:xfrm>
                <a:off x="4078" y="1806"/>
                <a:ext cx="38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  <p:sp>
            <p:nvSpPr>
              <p:cNvPr id="49225" name="Oval 22"/>
              <p:cNvSpPr>
                <a:spLocks noChangeArrowheads="1"/>
              </p:cNvSpPr>
              <p:nvPr/>
            </p:nvSpPr>
            <p:spPr bwMode="auto">
              <a:xfrm>
                <a:off x="2717" y="1969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9226" name="Line 23"/>
              <p:cNvSpPr>
                <a:spLocks noChangeShapeType="1"/>
              </p:cNvSpPr>
              <p:nvPr/>
            </p:nvSpPr>
            <p:spPr bwMode="auto">
              <a:xfrm flipV="1">
                <a:off x="2907" y="1915"/>
                <a:ext cx="191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3088" y="1806"/>
                <a:ext cx="336" cy="192"/>
                <a:chOff x="336" y="336"/>
                <a:chExt cx="336" cy="192"/>
              </a:xfrm>
            </p:grpSpPr>
            <p:sp>
              <p:nvSpPr>
                <p:cNvPr id="49298" name="Oval 25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99" name="Line 26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3424" y="1806"/>
                <a:ext cx="336" cy="192"/>
                <a:chOff x="336" y="336"/>
                <a:chExt cx="336" cy="192"/>
              </a:xfrm>
            </p:grpSpPr>
            <p:sp>
              <p:nvSpPr>
                <p:cNvPr id="49296" name="Oval 2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97" name="Line 2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760" y="1815"/>
                <a:ext cx="336" cy="192"/>
                <a:chOff x="336" y="336"/>
                <a:chExt cx="336" cy="192"/>
              </a:xfrm>
            </p:grpSpPr>
            <p:sp>
              <p:nvSpPr>
                <p:cNvPr id="49294" name="Oval 3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95" name="Line 3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30" name="Line 33"/>
              <p:cNvSpPr>
                <a:spLocks noChangeShapeType="1"/>
              </p:cNvSpPr>
              <p:nvPr/>
            </p:nvSpPr>
            <p:spPr bwMode="auto">
              <a:xfrm>
                <a:off x="2717" y="1806"/>
                <a:ext cx="54" cy="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31" name="Oval 34"/>
              <p:cNvSpPr>
                <a:spLocks noChangeArrowheads="1"/>
              </p:cNvSpPr>
              <p:nvPr/>
            </p:nvSpPr>
            <p:spPr bwMode="auto">
              <a:xfrm>
                <a:off x="2853" y="2623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9232" name="Line 35"/>
              <p:cNvSpPr>
                <a:spLocks noChangeShapeType="1"/>
              </p:cNvSpPr>
              <p:nvPr/>
            </p:nvSpPr>
            <p:spPr bwMode="auto">
              <a:xfrm>
                <a:off x="2826" y="2160"/>
                <a:ext cx="108" cy="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33" name="Text Box 36"/>
              <p:cNvSpPr txBox="1">
                <a:spLocks noChangeArrowheads="1"/>
              </p:cNvSpPr>
              <p:nvPr/>
            </p:nvSpPr>
            <p:spPr bwMode="auto">
              <a:xfrm>
                <a:off x="4078" y="2106"/>
                <a:ext cx="38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3424" y="2106"/>
                <a:ext cx="336" cy="192"/>
                <a:chOff x="336" y="336"/>
                <a:chExt cx="336" cy="192"/>
              </a:xfrm>
            </p:grpSpPr>
            <p:sp>
              <p:nvSpPr>
                <p:cNvPr id="49292" name="Oval 3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93" name="Line 3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60" y="2115"/>
                <a:ext cx="336" cy="192"/>
                <a:chOff x="336" y="336"/>
                <a:chExt cx="336" cy="192"/>
              </a:xfrm>
            </p:grpSpPr>
            <p:sp>
              <p:nvSpPr>
                <p:cNvPr id="49290" name="Oval 4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91" name="Line 4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2" name="Group 43"/>
              <p:cNvGrpSpPr>
                <a:grpSpLocks/>
              </p:cNvGrpSpPr>
              <p:nvPr/>
            </p:nvGrpSpPr>
            <p:grpSpPr bwMode="auto">
              <a:xfrm>
                <a:off x="3097" y="2118"/>
                <a:ext cx="336" cy="192"/>
                <a:chOff x="336" y="336"/>
                <a:chExt cx="336" cy="192"/>
              </a:xfrm>
            </p:grpSpPr>
            <p:sp>
              <p:nvSpPr>
                <p:cNvPr id="49288" name="Oval 44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89" name="Line 45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37" name="Line 46"/>
              <p:cNvSpPr>
                <a:spLocks noChangeShapeType="1"/>
              </p:cNvSpPr>
              <p:nvPr/>
            </p:nvSpPr>
            <p:spPr bwMode="auto">
              <a:xfrm>
                <a:off x="2907" y="2106"/>
                <a:ext cx="191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" name="Group 47"/>
              <p:cNvGrpSpPr>
                <a:grpSpLocks/>
              </p:cNvGrpSpPr>
              <p:nvPr/>
            </p:nvGrpSpPr>
            <p:grpSpPr bwMode="auto">
              <a:xfrm>
                <a:off x="3041" y="2445"/>
                <a:ext cx="1554" cy="624"/>
                <a:chOff x="2905" y="2445"/>
                <a:chExt cx="1554" cy="624"/>
              </a:xfrm>
            </p:grpSpPr>
            <p:sp>
              <p:nvSpPr>
                <p:cNvPr id="4926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074" y="2445"/>
                  <a:ext cx="385" cy="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...</a:t>
                  </a:r>
                </a:p>
              </p:txBody>
            </p:sp>
            <p:sp>
              <p:nvSpPr>
                <p:cNvPr id="4926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905" y="2554"/>
                  <a:ext cx="191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4" name="Group 50"/>
                <p:cNvGrpSpPr>
                  <a:grpSpLocks/>
                </p:cNvGrpSpPr>
                <p:nvPr/>
              </p:nvGrpSpPr>
              <p:grpSpPr bwMode="auto">
                <a:xfrm>
                  <a:off x="3086" y="2445"/>
                  <a:ext cx="336" cy="192"/>
                  <a:chOff x="336" y="336"/>
                  <a:chExt cx="336" cy="192"/>
                </a:xfrm>
              </p:grpSpPr>
              <p:sp>
                <p:nvSpPr>
                  <p:cNvPr id="4928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8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Group 53"/>
                <p:cNvGrpSpPr>
                  <a:grpSpLocks/>
                </p:cNvGrpSpPr>
                <p:nvPr/>
              </p:nvGrpSpPr>
              <p:grpSpPr bwMode="auto">
                <a:xfrm>
                  <a:off x="3422" y="2445"/>
                  <a:ext cx="336" cy="192"/>
                  <a:chOff x="336" y="336"/>
                  <a:chExt cx="336" cy="192"/>
                </a:xfrm>
              </p:grpSpPr>
              <p:sp>
                <p:nvSpPr>
                  <p:cNvPr id="4928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8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" name="Group 56"/>
                <p:cNvGrpSpPr>
                  <a:grpSpLocks/>
                </p:cNvGrpSpPr>
                <p:nvPr/>
              </p:nvGrpSpPr>
              <p:grpSpPr bwMode="auto">
                <a:xfrm>
                  <a:off x="3758" y="2454"/>
                  <a:ext cx="336" cy="192"/>
                  <a:chOff x="336" y="336"/>
                  <a:chExt cx="336" cy="192"/>
                </a:xfrm>
              </p:grpSpPr>
              <p:sp>
                <p:nvSpPr>
                  <p:cNvPr id="49282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27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74" y="2746"/>
                  <a:ext cx="385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...</a:t>
                  </a:r>
                </a:p>
              </p:txBody>
            </p:sp>
            <p:grpSp>
              <p:nvGrpSpPr>
                <p:cNvPr id="17" name="Group 60"/>
                <p:cNvGrpSpPr>
                  <a:grpSpLocks/>
                </p:cNvGrpSpPr>
                <p:nvPr/>
              </p:nvGrpSpPr>
              <p:grpSpPr bwMode="auto">
                <a:xfrm>
                  <a:off x="3422" y="2745"/>
                  <a:ext cx="336" cy="192"/>
                  <a:chOff x="336" y="336"/>
                  <a:chExt cx="336" cy="192"/>
                </a:xfrm>
              </p:grpSpPr>
              <p:sp>
                <p:nvSpPr>
                  <p:cNvPr id="49280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81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8" name="Group 63"/>
                <p:cNvGrpSpPr>
                  <a:grpSpLocks/>
                </p:cNvGrpSpPr>
                <p:nvPr/>
              </p:nvGrpSpPr>
              <p:grpSpPr bwMode="auto">
                <a:xfrm>
                  <a:off x="3758" y="2754"/>
                  <a:ext cx="336" cy="192"/>
                  <a:chOff x="336" y="336"/>
                  <a:chExt cx="336" cy="192"/>
                </a:xfrm>
              </p:grpSpPr>
              <p:sp>
                <p:nvSpPr>
                  <p:cNvPr id="4927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7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9" name="Group 66"/>
                <p:cNvGrpSpPr>
                  <a:grpSpLocks/>
                </p:cNvGrpSpPr>
                <p:nvPr/>
              </p:nvGrpSpPr>
              <p:grpSpPr bwMode="auto">
                <a:xfrm>
                  <a:off x="3095" y="2757"/>
                  <a:ext cx="336" cy="192"/>
                  <a:chOff x="336" y="336"/>
                  <a:chExt cx="336" cy="192"/>
                </a:xfrm>
              </p:grpSpPr>
              <p:sp>
                <p:nvSpPr>
                  <p:cNvPr id="49276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7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275" name="Line 69"/>
                <p:cNvSpPr>
                  <a:spLocks noChangeShapeType="1"/>
                </p:cNvSpPr>
                <p:nvPr/>
              </p:nvSpPr>
              <p:spPr bwMode="auto">
                <a:xfrm>
                  <a:off x="2905" y="2745"/>
                  <a:ext cx="191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39" name="Oval 70"/>
              <p:cNvSpPr>
                <a:spLocks noChangeArrowheads="1"/>
              </p:cNvSpPr>
              <p:nvPr/>
            </p:nvSpPr>
            <p:spPr bwMode="auto">
              <a:xfrm>
                <a:off x="3016" y="327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9240" name="Line 71"/>
              <p:cNvSpPr>
                <a:spLocks noChangeShapeType="1"/>
              </p:cNvSpPr>
              <p:nvPr/>
            </p:nvSpPr>
            <p:spPr bwMode="auto">
              <a:xfrm>
                <a:off x="3152" y="3466"/>
                <a:ext cx="54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3207" y="3099"/>
                <a:ext cx="1554" cy="624"/>
                <a:chOff x="3313" y="3071"/>
                <a:chExt cx="1554" cy="624"/>
              </a:xfrm>
            </p:grpSpPr>
            <p:sp>
              <p:nvSpPr>
                <p:cNvPr id="4924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82" y="3071"/>
                  <a:ext cx="385" cy="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...</a:t>
                  </a:r>
                </a:p>
              </p:txBody>
            </p:sp>
            <p:sp>
              <p:nvSpPr>
                <p:cNvPr id="49245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313" y="3180"/>
                  <a:ext cx="191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1" name="Group 75"/>
                <p:cNvGrpSpPr>
                  <a:grpSpLocks/>
                </p:cNvGrpSpPr>
                <p:nvPr/>
              </p:nvGrpSpPr>
              <p:grpSpPr bwMode="auto">
                <a:xfrm>
                  <a:off x="3494" y="3071"/>
                  <a:ext cx="336" cy="192"/>
                  <a:chOff x="336" y="336"/>
                  <a:chExt cx="336" cy="192"/>
                </a:xfrm>
              </p:grpSpPr>
              <p:sp>
                <p:nvSpPr>
                  <p:cNvPr id="49264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65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2" name="Group 78"/>
                <p:cNvGrpSpPr>
                  <a:grpSpLocks/>
                </p:cNvGrpSpPr>
                <p:nvPr/>
              </p:nvGrpSpPr>
              <p:grpSpPr bwMode="auto">
                <a:xfrm>
                  <a:off x="3830" y="3071"/>
                  <a:ext cx="336" cy="192"/>
                  <a:chOff x="336" y="336"/>
                  <a:chExt cx="336" cy="192"/>
                </a:xfrm>
              </p:grpSpPr>
              <p:sp>
                <p:nvSpPr>
                  <p:cNvPr id="4926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6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3" name="Group 81"/>
                <p:cNvGrpSpPr>
                  <a:grpSpLocks/>
                </p:cNvGrpSpPr>
                <p:nvPr/>
              </p:nvGrpSpPr>
              <p:grpSpPr bwMode="auto">
                <a:xfrm>
                  <a:off x="4166" y="3080"/>
                  <a:ext cx="336" cy="192"/>
                  <a:chOff x="336" y="336"/>
                  <a:chExt cx="336" cy="192"/>
                </a:xfrm>
              </p:grpSpPr>
              <p:sp>
                <p:nvSpPr>
                  <p:cNvPr id="49260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6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249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482" y="3373"/>
                  <a:ext cx="385" cy="3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Arial" charset="0"/>
                    </a:rPr>
                    <a:t>...</a:t>
                  </a:r>
                </a:p>
              </p:txBody>
            </p:sp>
            <p:grpSp>
              <p:nvGrpSpPr>
                <p:cNvPr id="24" name="Group 85"/>
                <p:cNvGrpSpPr>
                  <a:grpSpLocks/>
                </p:cNvGrpSpPr>
                <p:nvPr/>
              </p:nvGrpSpPr>
              <p:grpSpPr bwMode="auto">
                <a:xfrm>
                  <a:off x="3830" y="3371"/>
                  <a:ext cx="336" cy="192"/>
                  <a:chOff x="336" y="336"/>
                  <a:chExt cx="336" cy="192"/>
                </a:xfrm>
              </p:grpSpPr>
              <p:sp>
                <p:nvSpPr>
                  <p:cNvPr id="492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5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5" name="Group 88"/>
                <p:cNvGrpSpPr>
                  <a:grpSpLocks/>
                </p:cNvGrpSpPr>
                <p:nvPr/>
              </p:nvGrpSpPr>
              <p:grpSpPr bwMode="auto">
                <a:xfrm>
                  <a:off x="4166" y="3380"/>
                  <a:ext cx="336" cy="192"/>
                  <a:chOff x="336" y="336"/>
                  <a:chExt cx="336" cy="192"/>
                </a:xfrm>
              </p:grpSpPr>
              <p:sp>
                <p:nvSpPr>
                  <p:cNvPr id="49256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5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6" name="Group 91"/>
                <p:cNvGrpSpPr>
                  <a:grpSpLocks/>
                </p:cNvGrpSpPr>
                <p:nvPr/>
              </p:nvGrpSpPr>
              <p:grpSpPr bwMode="auto">
                <a:xfrm>
                  <a:off x="3503" y="3383"/>
                  <a:ext cx="336" cy="192"/>
                  <a:chOff x="336" y="336"/>
                  <a:chExt cx="336" cy="192"/>
                </a:xfrm>
              </p:grpSpPr>
              <p:sp>
                <p:nvSpPr>
                  <p:cNvPr id="4925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36"/>
                    <a:ext cx="192" cy="19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endParaRPr lang="en-US" altLang="en-US"/>
                  </a:p>
                </p:txBody>
              </p:sp>
              <p:sp>
                <p:nvSpPr>
                  <p:cNvPr id="4925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253" name="Line 94"/>
                <p:cNvSpPr>
                  <a:spLocks noChangeShapeType="1"/>
                </p:cNvSpPr>
                <p:nvPr/>
              </p:nvSpPr>
              <p:spPr bwMode="auto">
                <a:xfrm>
                  <a:off x="3313" y="3371"/>
                  <a:ext cx="191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42" name="Line 95"/>
              <p:cNvSpPr>
                <a:spLocks noChangeShapeType="1"/>
              </p:cNvSpPr>
              <p:nvPr/>
            </p:nvSpPr>
            <p:spPr bwMode="auto">
              <a:xfrm>
                <a:off x="2989" y="2813"/>
                <a:ext cx="108" cy="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43" name="Text Box 96"/>
              <p:cNvSpPr txBox="1">
                <a:spLocks noChangeArrowheads="1"/>
              </p:cNvSpPr>
              <p:nvPr/>
            </p:nvSpPr>
            <p:spPr bwMode="auto">
              <a:xfrm>
                <a:off x="3179" y="3521"/>
                <a:ext cx="386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</p:grpSp>
        <p:sp>
          <p:nvSpPr>
            <p:cNvPr id="49223" name="TextBox 1"/>
            <p:cNvSpPr txBox="1">
              <a:spLocks noChangeArrowheads="1"/>
            </p:cNvSpPr>
            <p:nvPr/>
          </p:nvSpPr>
          <p:spPr bwMode="auto">
            <a:xfrm>
              <a:off x="4111135" y="2610933"/>
              <a:ext cx="2243047" cy="461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/>
                <a:t>Развертка М1:</a:t>
              </a:r>
              <a:endParaRPr lang="en-US" altLang="en-US"/>
            </a:p>
          </p:txBody>
        </p:sp>
      </p:grpSp>
      <p:grpSp>
        <p:nvGrpSpPr>
          <p:cNvPr id="27" name="Группа 3"/>
          <p:cNvGrpSpPr>
            <a:grpSpLocks/>
          </p:cNvGrpSpPr>
          <p:nvPr/>
        </p:nvGrpSpPr>
        <p:grpSpPr bwMode="auto">
          <a:xfrm>
            <a:off x="3857625" y="2657475"/>
            <a:ext cx="2297113" cy="2867025"/>
            <a:chOff x="6561139" y="2493475"/>
            <a:chExt cx="2297806" cy="2866665"/>
          </a:xfrm>
        </p:grpSpPr>
        <p:sp>
          <p:nvSpPr>
            <p:cNvPr id="49177" name="Oval 22"/>
            <p:cNvSpPr>
              <a:spLocks noChangeArrowheads="1"/>
            </p:cNvSpPr>
            <p:nvPr/>
          </p:nvSpPr>
          <p:spPr bwMode="auto">
            <a:xfrm>
              <a:off x="6561139" y="3229316"/>
              <a:ext cx="209662" cy="2183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178" name="Line 33"/>
            <p:cNvSpPr>
              <a:spLocks noChangeShapeType="1"/>
            </p:cNvSpPr>
            <p:nvPr/>
          </p:nvSpPr>
          <p:spPr bwMode="auto">
            <a:xfrm>
              <a:off x="6561139" y="3043977"/>
              <a:ext cx="58967" cy="185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179" name="Oval 34"/>
            <p:cNvSpPr>
              <a:spLocks noChangeArrowheads="1"/>
            </p:cNvSpPr>
            <p:nvPr/>
          </p:nvSpPr>
          <p:spPr bwMode="auto">
            <a:xfrm>
              <a:off x="6709649" y="3972944"/>
              <a:ext cx="209662" cy="2183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180" name="Line 35"/>
            <p:cNvSpPr>
              <a:spLocks noChangeShapeType="1"/>
            </p:cNvSpPr>
            <p:nvPr/>
          </p:nvSpPr>
          <p:spPr bwMode="auto">
            <a:xfrm>
              <a:off x="6680166" y="3446491"/>
              <a:ext cx="117935" cy="526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8" name="Группа 2"/>
            <p:cNvGrpSpPr>
              <a:grpSpLocks/>
            </p:cNvGrpSpPr>
            <p:nvPr/>
          </p:nvGrpSpPr>
          <p:grpSpPr bwMode="auto">
            <a:xfrm>
              <a:off x="6768616" y="3212976"/>
              <a:ext cx="1763824" cy="367266"/>
              <a:chOff x="6768616" y="3212976"/>
              <a:chExt cx="1763824" cy="367266"/>
            </a:xfrm>
          </p:grpSpPr>
          <p:sp>
            <p:nvSpPr>
              <p:cNvPr id="49211" name="Text Box 36"/>
              <p:cNvSpPr txBox="1">
                <a:spLocks noChangeArrowheads="1"/>
              </p:cNvSpPr>
              <p:nvPr/>
            </p:nvSpPr>
            <p:spPr bwMode="auto">
              <a:xfrm>
                <a:off x="8113116" y="3212976"/>
                <a:ext cx="419324" cy="36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  <p:grpSp>
            <p:nvGrpSpPr>
              <p:cNvPr id="29" name="Group 37"/>
              <p:cNvGrpSpPr>
                <a:grpSpLocks/>
              </p:cNvGrpSpPr>
              <p:nvPr/>
            </p:nvGrpSpPr>
            <p:grpSpPr bwMode="auto">
              <a:xfrm>
                <a:off x="7398955" y="3212976"/>
                <a:ext cx="366908" cy="218313"/>
                <a:chOff x="336" y="336"/>
                <a:chExt cx="336" cy="192"/>
              </a:xfrm>
            </p:grpSpPr>
            <p:sp>
              <p:nvSpPr>
                <p:cNvPr id="49220" name="Oval 3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21" name="Line 3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0" name="Group 40"/>
              <p:cNvGrpSpPr>
                <a:grpSpLocks/>
              </p:cNvGrpSpPr>
              <p:nvPr/>
            </p:nvGrpSpPr>
            <p:grpSpPr bwMode="auto">
              <a:xfrm>
                <a:off x="7765863" y="3223209"/>
                <a:ext cx="366908" cy="218313"/>
                <a:chOff x="336" y="336"/>
                <a:chExt cx="336" cy="192"/>
              </a:xfrm>
            </p:grpSpPr>
            <p:sp>
              <p:nvSpPr>
                <p:cNvPr id="49218" name="Oval 4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19" name="Line 4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1" name="Group 43"/>
              <p:cNvGrpSpPr>
                <a:grpSpLocks/>
              </p:cNvGrpSpPr>
              <p:nvPr/>
            </p:nvGrpSpPr>
            <p:grpSpPr bwMode="auto">
              <a:xfrm>
                <a:off x="7041875" y="3226620"/>
                <a:ext cx="366908" cy="218313"/>
                <a:chOff x="336" y="336"/>
                <a:chExt cx="336" cy="192"/>
              </a:xfrm>
            </p:grpSpPr>
            <p:sp>
              <p:nvSpPr>
                <p:cNvPr id="49216" name="Oval 44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17" name="Line 45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15" name="Line 46"/>
              <p:cNvSpPr>
                <a:spLocks noChangeShapeType="1"/>
              </p:cNvSpPr>
              <p:nvPr/>
            </p:nvSpPr>
            <p:spPr bwMode="auto">
              <a:xfrm flipV="1">
                <a:off x="6768616" y="3315621"/>
                <a:ext cx="267537" cy="7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9182" name="Oval 70"/>
            <p:cNvSpPr>
              <a:spLocks noChangeArrowheads="1"/>
            </p:cNvSpPr>
            <p:nvPr/>
          </p:nvSpPr>
          <p:spPr bwMode="auto">
            <a:xfrm>
              <a:off x="6887644" y="4713161"/>
              <a:ext cx="209662" cy="2183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9183" name="Line 71"/>
            <p:cNvSpPr>
              <a:spLocks noChangeShapeType="1"/>
            </p:cNvSpPr>
            <p:nvPr/>
          </p:nvSpPr>
          <p:spPr bwMode="auto">
            <a:xfrm>
              <a:off x="7036154" y="4931474"/>
              <a:ext cx="58967" cy="216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184" name="Line 95"/>
            <p:cNvSpPr>
              <a:spLocks noChangeShapeType="1"/>
            </p:cNvSpPr>
            <p:nvPr/>
          </p:nvSpPr>
          <p:spPr bwMode="auto">
            <a:xfrm>
              <a:off x="6858160" y="4188982"/>
              <a:ext cx="117935" cy="526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185" name="Text Box 96"/>
            <p:cNvSpPr txBox="1">
              <a:spLocks noChangeArrowheads="1"/>
            </p:cNvSpPr>
            <p:nvPr/>
          </p:nvSpPr>
          <p:spPr bwMode="auto">
            <a:xfrm>
              <a:off x="7065638" y="4994011"/>
              <a:ext cx="421508" cy="366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charset="0"/>
                </a:rPr>
                <a:t>...</a:t>
              </a:r>
            </a:p>
          </p:txBody>
        </p:sp>
        <p:sp>
          <p:nvSpPr>
            <p:cNvPr id="49186" name="TextBox 189"/>
            <p:cNvSpPr txBox="1">
              <a:spLocks noChangeArrowheads="1"/>
            </p:cNvSpPr>
            <p:nvPr/>
          </p:nvSpPr>
          <p:spPr bwMode="auto">
            <a:xfrm>
              <a:off x="6590622" y="2493475"/>
              <a:ext cx="2114305" cy="461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/>
                <a:t>Развертка М:</a:t>
              </a:r>
              <a:endParaRPr lang="en-US" altLang="en-US"/>
            </a:p>
          </p:txBody>
        </p:sp>
        <p:grpSp>
          <p:nvGrpSpPr>
            <p:cNvPr id="49320" name="Группа 191"/>
            <p:cNvGrpSpPr>
              <a:grpSpLocks/>
            </p:cNvGrpSpPr>
            <p:nvPr/>
          </p:nvGrpSpPr>
          <p:grpSpPr bwMode="auto">
            <a:xfrm>
              <a:off x="6921016" y="3972944"/>
              <a:ext cx="1763824" cy="367266"/>
              <a:chOff x="6768616" y="3212976"/>
              <a:chExt cx="1763824" cy="367266"/>
            </a:xfrm>
          </p:grpSpPr>
          <p:sp>
            <p:nvSpPr>
              <p:cNvPr id="49200" name="Text Box 36"/>
              <p:cNvSpPr txBox="1">
                <a:spLocks noChangeArrowheads="1"/>
              </p:cNvSpPr>
              <p:nvPr/>
            </p:nvSpPr>
            <p:spPr bwMode="auto">
              <a:xfrm>
                <a:off x="8113116" y="3212976"/>
                <a:ext cx="419324" cy="36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  <p:grpSp>
            <p:nvGrpSpPr>
              <p:cNvPr id="49321" name="Group 37"/>
              <p:cNvGrpSpPr>
                <a:grpSpLocks/>
              </p:cNvGrpSpPr>
              <p:nvPr/>
            </p:nvGrpSpPr>
            <p:grpSpPr bwMode="auto">
              <a:xfrm>
                <a:off x="7398955" y="3212976"/>
                <a:ext cx="366908" cy="218313"/>
                <a:chOff x="336" y="336"/>
                <a:chExt cx="336" cy="192"/>
              </a:xfrm>
            </p:grpSpPr>
            <p:sp>
              <p:nvSpPr>
                <p:cNvPr id="49209" name="Oval 3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10" name="Line 3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9322" name="Group 40"/>
              <p:cNvGrpSpPr>
                <a:grpSpLocks/>
              </p:cNvGrpSpPr>
              <p:nvPr/>
            </p:nvGrpSpPr>
            <p:grpSpPr bwMode="auto">
              <a:xfrm>
                <a:off x="7765863" y="3223209"/>
                <a:ext cx="366908" cy="218313"/>
                <a:chOff x="336" y="336"/>
                <a:chExt cx="336" cy="192"/>
              </a:xfrm>
            </p:grpSpPr>
            <p:sp>
              <p:nvSpPr>
                <p:cNvPr id="49207" name="Oval 4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08" name="Line 4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9323" name="Group 43"/>
              <p:cNvGrpSpPr>
                <a:grpSpLocks/>
              </p:cNvGrpSpPr>
              <p:nvPr/>
            </p:nvGrpSpPr>
            <p:grpSpPr bwMode="auto">
              <a:xfrm>
                <a:off x="7041875" y="3226620"/>
                <a:ext cx="366908" cy="218313"/>
                <a:chOff x="336" y="336"/>
                <a:chExt cx="336" cy="192"/>
              </a:xfrm>
            </p:grpSpPr>
            <p:sp>
              <p:nvSpPr>
                <p:cNvPr id="49205" name="Oval 44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206" name="Line 45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04" name="Line 46"/>
              <p:cNvSpPr>
                <a:spLocks noChangeShapeType="1"/>
              </p:cNvSpPr>
              <p:nvPr/>
            </p:nvSpPr>
            <p:spPr bwMode="auto">
              <a:xfrm flipV="1">
                <a:off x="6768616" y="3315621"/>
                <a:ext cx="267537" cy="7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9324" name="Группа 203"/>
            <p:cNvGrpSpPr>
              <a:grpSpLocks/>
            </p:cNvGrpSpPr>
            <p:nvPr/>
          </p:nvGrpSpPr>
          <p:grpSpPr bwMode="auto">
            <a:xfrm>
              <a:off x="7095121" y="4715434"/>
              <a:ext cx="1763824" cy="367266"/>
              <a:chOff x="6768616" y="3212976"/>
              <a:chExt cx="1763824" cy="367266"/>
            </a:xfrm>
          </p:grpSpPr>
          <p:sp>
            <p:nvSpPr>
              <p:cNvPr id="49189" name="Text Box 36"/>
              <p:cNvSpPr txBox="1">
                <a:spLocks noChangeArrowheads="1"/>
              </p:cNvSpPr>
              <p:nvPr/>
            </p:nvSpPr>
            <p:spPr bwMode="auto">
              <a:xfrm>
                <a:off x="8113116" y="3212976"/>
                <a:ext cx="419324" cy="367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  <p:grpSp>
            <p:nvGrpSpPr>
              <p:cNvPr id="49325" name="Group 37"/>
              <p:cNvGrpSpPr>
                <a:grpSpLocks/>
              </p:cNvGrpSpPr>
              <p:nvPr/>
            </p:nvGrpSpPr>
            <p:grpSpPr bwMode="auto">
              <a:xfrm>
                <a:off x="7398955" y="3212976"/>
                <a:ext cx="366908" cy="218313"/>
                <a:chOff x="336" y="336"/>
                <a:chExt cx="336" cy="192"/>
              </a:xfrm>
            </p:grpSpPr>
            <p:sp>
              <p:nvSpPr>
                <p:cNvPr id="49198" name="Oval 3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199" name="Line 3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9326" name="Group 40"/>
              <p:cNvGrpSpPr>
                <a:grpSpLocks/>
              </p:cNvGrpSpPr>
              <p:nvPr/>
            </p:nvGrpSpPr>
            <p:grpSpPr bwMode="auto">
              <a:xfrm>
                <a:off x="7765863" y="3223209"/>
                <a:ext cx="366908" cy="218313"/>
                <a:chOff x="336" y="336"/>
                <a:chExt cx="336" cy="192"/>
              </a:xfrm>
            </p:grpSpPr>
            <p:sp>
              <p:nvSpPr>
                <p:cNvPr id="49196" name="Oval 4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197" name="Line 4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9327" name="Group 43"/>
              <p:cNvGrpSpPr>
                <a:grpSpLocks/>
              </p:cNvGrpSpPr>
              <p:nvPr/>
            </p:nvGrpSpPr>
            <p:grpSpPr bwMode="auto">
              <a:xfrm>
                <a:off x="7041875" y="3226620"/>
                <a:ext cx="366908" cy="218313"/>
                <a:chOff x="336" y="336"/>
                <a:chExt cx="336" cy="192"/>
              </a:xfrm>
            </p:grpSpPr>
            <p:sp>
              <p:nvSpPr>
                <p:cNvPr id="49194" name="Oval 44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49195" name="Line 45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193" name="Line 46"/>
              <p:cNvSpPr>
                <a:spLocks noChangeShapeType="1"/>
              </p:cNvSpPr>
              <p:nvPr/>
            </p:nvSpPr>
            <p:spPr bwMode="auto">
              <a:xfrm flipV="1">
                <a:off x="6768616" y="3315621"/>
                <a:ext cx="267537" cy="7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59" name="Text Box 19"/>
          <p:cNvSpPr txBox="1">
            <a:spLocks noChangeArrowheads="1"/>
          </p:cNvSpPr>
          <p:nvPr/>
        </p:nvSpPr>
        <p:spPr bwMode="auto">
          <a:xfrm>
            <a:off x="4357688" y="5357813"/>
            <a:ext cx="15843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M |= </a:t>
            </a:r>
            <a:r>
              <a:rPr lang="ru-RU" altLang="en-US">
                <a:latin typeface="Arial" charset="0"/>
                <a:sym typeface="Symbol" pitchFamily="18" charset="2"/>
              </a:rPr>
              <a:t></a:t>
            </a:r>
            <a:r>
              <a:rPr lang="en-US" altLang="en-US" baseline="-25000">
                <a:latin typeface="Arial" charset="0"/>
              </a:rPr>
              <a:t> </a:t>
            </a:r>
          </a:p>
        </p:txBody>
      </p:sp>
      <p:grpSp>
        <p:nvGrpSpPr>
          <p:cNvPr id="49328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49170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49329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167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49176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49330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49173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9019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9174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70" grpId="0"/>
      <p:bldP spid="3" grpId="0" animBg="1"/>
      <p:bldP spid="403566" grpId="0"/>
      <p:bldP spid="1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0179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018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F03E1E-FF95-40DA-A9D4-E9304FB86B2D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04800"/>
            <a:ext cx="7705725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LTL </a:t>
            </a:r>
            <a:r>
              <a:rPr lang="ru-RU" altLang="en-US" smtClean="0"/>
              <a:t>рассматривает только поведения.</a:t>
            </a:r>
            <a:br>
              <a:rPr lang="ru-RU" altLang="en-US" smtClean="0"/>
            </a:br>
            <a:r>
              <a:rPr lang="en-US" altLang="en-US" smtClean="0"/>
              <a:t>CTL* </a:t>
            </a:r>
            <a:r>
              <a:rPr lang="ru-RU" altLang="en-US" smtClean="0"/>
              <a:t>анализирует деревья поведений</a:t>
            </a:r>
            <a:endParaRPr lang="en-US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2500313"/>
            <a:ext cx="2806700" cy="1593850"/>
            <a:chOff x="311" y="445"/>
            <a:chExt cx="1677" cy="1004"/>
          </a:xfrm>
        </p:grpSpPr>
        <p:sp>
          <p:nvSpPr>
            <p:cNvPr id="50284" name="Oval 4"/>
            <p:cNvSpPr>
              <a:spLocks noChangeArrowheads="1"/>
            </p:cNvSpPr>
            <p:nvPr/>
          </p:nvSpPr>
          <p:spPr bwMode="auto">
            <a:xfrm>
              <a:off x="1370" y="1099"/>
              <a:ext cx="354" cy="350"/>
            </a:xfrm>
            <a:prstGeom prst="ellipse">
              <a:avLst/>
            </a:prstGeom>
            <a:solidFill>
              <a:srgbClr val="C0C0C0">
                <a:alpha val="6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0285" name="Text Box 5"/>
            <p:cNvSpPr txBox="1">
              <a:spLocks noChangeArrowheads="1"/>
            </p:cNvSpPr>
            <p:nvPr/>
          </p:nvSpPr>
          <p:spPr bwMode="auto">
            <a:xfrm>
              <a:off x="1355" y="1181"/>
              <a:ext cx="4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death</a:t>
              </a:r>
            </a:p>
          </p:txBody>
        </p:sp>
        <p:sp>
          <p:nvSpPr>
            <p:cNvPr id="50286" name="Line 6"/>
            <p:cNvSpPr>
              <a:spLocks noChangeShapeType="1"/>
            </p:cNvSpPr>
            <p:nvPr/>
          </p:nvSpPr>
          <p:spPr bwMode="auto">
            <a:xfrm>
              <a:off x="755" y="52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87" name="Line 7"/>
            <p:cNvSpPr>
              <a:spLocks noChangeShapeType="1"/>
            </p:cNvSpPr>
            <p:nvPr/>
          </p:nvSpPr>
          <p:spPr bwMode="auto">
            <a:xfrm flipV="1">
              <a:off x="920" y="663"/>
              <a:ext cx="462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88" name="Oval 8"/>
            <p:cNvSpPr>
              <a:spLocks noChangeArrowheads="1"/>
            </p:cNvSpPr>
            <p:nvPr/>
          </p:nvSpPr>
          <p:spPr bwMode="auto">
            <a:xfrm>
              <a:off x="575" y="757"/>
              <a:ext cx="354" cy="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0289" name="Text Box 9"/>
            <p:cNvSpPr txBox="1">
              <a:spLocks noChangeArrowheads="1"/>
            </p:cNvSpPr>
            <p:nvPr/>
          </p:nvSpPr>
          <p:spPr bwMode="auto">
            <a:xfrm>
              <a:off x="629" y="864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" charset="0"/>
                </a:rPr>
                <a:t>life</a:t>
              </a:r>
            </a:p>
          </p:txBody>
        </p:sp>
        <p:sp>
          <p:nvSpPr>
            <p:cNvPr id="50290" name="Freeform 10"/>
            <p:cNvSpPr>
              <a:spLocks/>
            </p:cNvSpPr>
            <p:nvPr/>
          </p:nvSpPr>
          <p:spPr bwMode="auto">
            <a:xfrm>
              <a:off x="311" y="757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91" name="Freeform 11"/>
            <p:cNvSpPr>
              <a:spLocks/>
            </p:cNvSpPr>
            <p:nvPr/>
          </p:nvSpPr>
          <p:spPr bwMode="auto">
            <a:xfrm flipH="1">
              <a:off x="1697" y="1099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92" name="Oval 12"/>
            <p:cNvSpPr>
              <a:spLocks noChangeArrowheads="1"/>
            </p:cNvSpPr>
            <p:nvPr/>
          </p:nvSpPr>
          <p:spPr bwMode="auto">
            <a:xfrm>
              <a:off x="1370" y="445"/>
              <a:ext cx="354" cy="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0293" name="Text Box 13"/>
            <p:cNvSpPr txBox="1">
              <a:spLocks noChangeArrowheads="1"/>
            </p:cNvSpPr>
            <p:nvPr/>
          </p:nvSpPr>
          <p:spPr bwMode="auto">
            <a:xfrm>
              <a:off x="1409" y="527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" charset="0"/>
                </a:rPr>
                <a:t>life</a:t>
              </a:r>
            </a:p>
          </p:txBody>
        </p:sp>
        <p:sp>
          <p:nvSpPr>
            <p:cNvPr id="50294" name="Freeform 14"/>
            <p:cNvSpPr>
              <a:spLocks/>
            </p:cNvSpPr>
            <p:nvPr/>
          </p:nvSpPr>
          <p:spPr bwMode="auto">
            <a:xfrm flipH="1">
              <a:off x="1697" y="445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95" name="Line 15"/>
            <p:cNvSpPr>
              <a:spLocks noChangeShapeType="1"/>
            </p:cNvSpPr>
            <p:nvPr/>
          </p:nvSpPr>
          <p:spPr bwMode="auto">
            <a:xfrm>
              <a:off x="920" y="1017"/>
              <a:ext cx="462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66725" y="1316038"/>
            <a:ext cx="2565400" cy="963612"/>
            <a:chOff x="3138" y="2883"/>
            <a:chExt cx="1616" cy="607"/>
          </a:xfrm>
        </p:grpSpPr>
        <p:sp>
          <p:nvSpPr>
            <p:cNvPr id="50276" name="Oval 17"/>
            <p:cNvSpPr>
              <a:spLocks noChangeArrowheads="1"/>
            </p:cNvSpPr>
            <p:nvPr/>
          </p:nvSpPr>
          <p:spPr bwMode="auto">
            <a:xfrm>
              <a:off x="4136" y="3140"/>
              <a:ext cx="354" cy="350"/>
            </a:xfrm>
            <a:prstGeom prst="ellipse">
              <a:avLst/>
            </a:prstGeom>
            <a:solidFill>
              <a:srgbClr val="C0C0C0">
                <a:alpha val="6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0277" name="Text Box 18"/>
            <p:cNvSpPr txBox="1">
              <a:spLocks noChangeArrowheads="1"/>
            </p:cNvSpPr>
            <p:nvPr/>
          </p:nvSpPr>
          <p:spPr bwMode="auto">
            <a:xfrm>
              <a:off x="4121" y="3222"/>
              <a:ext cx="4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death</a:t>
              </a:r>
            </a:p>
          </p:txBody>
        </p:sp>
        <p:sp>
          <p:nvSpPr>
            <p:cNvPr id="50278" name="Line 19"/>
            <p:cNvSpPr>
              <a:spLocks noChangeShapeType="1"/>
            </p:cNvSpPr>
            <p:nvPr/>
          </p:nvSpPr>
          <p:spPr bwMode="auto">
            <a:xfrm>
              <a:off x="3582" y="288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79" name="Line 20"/>
            <p:cNvSpPr>
              <a:spLocks noChangeShapeType="1"/>
            </p:cNvSpPr>
            <p:nvPr/>
          </p:nvSpPr>
          <p:spPr bwMode="auto">
            <a:xfrm>
              <a:off x="3751" y="3303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80" name="Oval 21"/>
            <p:cNvSpPr>
              <a:spLocks noChangeArrowheads="1"/>
            </p:cNvSpPr>
            <p:nvPr/>
          </p:nvSpPr>
          <p:spPr bwMode="auto">
            <a:xfrm>
              <a:off x="3402" y="3113"/>
              <a:ext cx="354" cy="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0281" name="Text Box 22"/>
            <p:cNvSpPr txBox="1">
              <a:spLocks noChangeArrowheads="1"/>
            </p:cNvSpPr>
            <p:nvPr/>
          </p:nvSpPr>
          <p:spPr bwMode="auto">
            <a:xfrm>
              <a:off x="3456" y="3220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life</a:t>
              </a:r>
            </a:p>
          </p:txBody>
        </p:sp>
        <p:sp>
          <p:nvSpPr>
            <p:cNvPr id="50282" name="Freeform 23"/>
            <p:cNvSpPr>
              <a:spLocks/>
            </p:cNvSpPr>
            <p:nvPr/>
          </p:nvSpPr>
          <p:spPr bwMode="auto">
            <a:xfrm>
              <a:off x="3138" y="3113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83" name="Freeform 24"/>
            <p:cNvSpPr>
              <a:spLocks/>
            </p:cNvSpPr>
            <p:nvPr/>
          </p:nvSpPr>
          <p:spPr bwMode="auto">
            <a:xfrm flipH="1">
              <a:off x="4463" y="3140"/>
              <a:ext cx="291" cy="344"/>
            </a:xfrm>
            <a:custGeom>
              <a:avLst/>
              <a:gdLst>
                <a:gd name="T0" fmla="*/ 291 w 291"/>
                <a:gd name="T1" fmla="*/ 91 h 344"/>
                <a:gd name="T2" fmla="*/ 155 w 291"/>
                <a:gd name="T3" fmla="*/ 9 h 344"/>
                <a:gd name="T4" fmla="*/ 18 w 291"/>
                <a:gd name="T5" fmla="*/ 145 h 344"/>
                <a:gd name="T6" fmla="*/ 46 w 291"/>
                <a:gd name="T7" fmla="*/ 308 h 344"/>
                <a:gd name="T8" fmla="*/ 182 w 291"/>
                <a:gd name="T9" fmla="*/ 335 h 344"/>
                <a:gd name="T10" fmla="*/ 291 w 291"/>
                <a:gd name="T11" fmla="*/ 25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1"/>
                <a:gd name="T19" fmla="*/ 0 h 344"/>
                <a:gd name="T20" fmla="*/ 291 w 291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1" h="344">
                  <a:moveTo>
                    <a:pt x="291" y="91"/>
                  </a:moveTo>
                  <a:cubicBezTo>
                    <a:pt x="245" y="45"/>
                    <a:pt x="200" y="0"/>
                    <a:pt x="155" y="9"/>
                  </a:cubicBezTo>
                  <a:cubicBezTo>
                    <a:pt x="110" y="18"/>
                    <a:pt x="36" y="95"/>
                    <a:pt x="18" y="145"/>
                  </a:cubicBezTo>
                  <a:cubicBezTo>
                    <a:pt x="0" y="195"/>
                    <a:pt x="19" y="276"/>
                    <a:pt x="46" y="308"/>
                  </a:cubicBezTo>
                  <a:cubicBezTo>
                    <a:pt x="73" y="340"/>
                    <a:pt x="141" y="344"/>
                    <a:pt x="182" y="335"/>
                  </a:cubicBezTo>
                  <a:cubicBezTo>
                    <a:pt x="223" y="326"/>
                    <a:pt x="257" y="290"/>
                    <a:pt x="291" y="2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0184" name="Text Box 25"/>
          <p:cNvSpPr txBox="1">
            <a:spLocks noChangeArrowheads="1"/>
          </p:cNvSpPr>
          <p:nvPr/>
        </p:nvSpPr>
        <p:spPr bwMode="auto">
          <a:xfrm>
            <a:off x="142875" y="1143000"/>
            <a:ext cx="830263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M</a:t>
            </a:r>
            <a:r>
              <a:rPr lang="en-US" altLang="en-US" sz="2000">
                <a:latin typeface="Arial" charset="0"/>
              </a:rPr>
              <a:t>::</a:t>
            </a:r>
          </a:p>
        </p:txBody>
      </p:sp>
      <p:sp>
        <p:nvSpPr>
          <p:cNvPr id="50185" name="Text Box 26"/>
          <p:cNvSpPr txBox="1">
            <a:spLocks noChangeArrowheads="1"/>
          </p:cNvSpPr>
          <p:nvPr/>
        </p:nvSpPr>
        <p:spPr bwMode="auto">
          <a:xfrm>
            <a:off x="320675" y="2387600"/>
            <a:ext cx="720725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M</a:t>
            </a:r>
            <a:r>
              <a:rPr lang="en-US" altLang="en-US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::</a:t>
            </a:r>
          </a:p>
        </p:txBody>
      </p:sp>
      <p:sp>
        <p:nvSpPr>
          <p:cNvPr id="50186" name="Text Box 27"/>
          <p:cNvSpPr txBox="1">
            <a:spLocks noChangeArrowheads="1"/>
          </p:cNvSpPr>
          <p:nvPr/>
        </p:nvSpPr>
        <p:spPr bwMode="auto">
          <a:xfrm>
            <a:off x="4071938" y="4357688"/>
            <a:ext cx="15843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800" dirty="0">
                <a:latin typeface="+mn-lt"/>
              </a:rPr>
              <a:t>M |= </a:t>
            </a:r>
            <a:r>
              <a:rPr lang="ru-RU" altLang="en-US" sz="2800" dirty="0">
                <a:latin typeface="+mn-lt"/>
                <a:sym typeface="Symbol" pitchFamily="18" charset="2"/>
              </a:rPr>
              <a:t></a:t>
            </a:r>
            <a:r>
              <a:rPr lang="en-US" altLang="en-US" sz="2800" baseline="-25000" dirty="0">
                <a:latin typeface="+mn-lt"/>
              </a:rPr>
              <a:t> </a:t>
            </a:r>
          </a:p>
        </p:txBody>
      </p:sp>
      <p:sp>
        <p:nvSpPr>
          <p:cNvPr id="50187" name="Text Box 28"/>
          <p:cNvSpPr txBox="1">
            <a:spLocks noChangeArrowheads="1"/>
          </p:cNvSpPr>
          <p:nvPr/>
        </p:nvSpPr>
        <p:spPr bwMode="auto">
          <a:xfrm>
            <a:off x="6215063" y="4357688"/>
            <a:ext cx="15843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800" dirty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 |</a:t>
            </a:r>
            <a:r>
              <a:rPr lang="en-US" altLang="en-US" sz="2800" dirty="0">
                <a:latin typeface="+mn-lt"/>
                <a:sym typeface="Symbol" pitchFamily="18" charset="2"/>
              </a:rPr>
              <a:t></a:t>
            </a:r>
            <a:r>
              <a:rPr lang="en-US" altLang="en-US" sz="2800" dirty="0">
                <a:latin typeface="+mn-lt"/>
              </a:rPr>
              <a:t> </a:t>
            </a:r>
            <a:r>
              <a:rPr lang="ru-RU" altLang="en-US" sz="2800" dirty="0">
                <a:latin typeface="+mn-lt"/>
                <a:sym typeface="Symbol" pitchFamily="18" charset="2"/>
              </a:rPr>
              <a:t></a:t>
            </a:r>
            <a:r>
              <a:rPr lang="en-US" altLang="en-US" sz="2800" baseline="-25000" dirty="0">
                <a:latin typeface="+mn-lt"/>
              </a:rPr>
              <a:t> </a:t>
            </a:r>
          </a:p>
        </p:txBody>
      </p:sp>
      <p:sp>
        <p:nvSpPr>
          <p:cNvPr id="76812" name="Text Box 29"/>
          <p:cNvSpPr txBox="1">
            <a:spLocks noChangeArrowheads="1"/>
          </p:cNvSpPr>
          <p:nvPr/>
        </p:nvSpPr>
        <p:spPr bwMode="auto">
          <a:xfrm>
            <a:off x="2214563" y="928688"/>
            <a:ext cx="6527800" cy="4619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en-US" i="1" dirty="0">
                <a:solidFill>
                  <a:srgbClr val="0066FF"/>
                </a:solidFill>
                <a:latin typeface="+mn-lt"/>
              </a:rPr>
              <a:t>Множества</a:t>
            </a:r>
            <a:r>
              <a:rPr lang="ru-RU" altLang="en-US" dirty="0">
                <a:latin typeface="+mn-lt"/>
              </a:rPr>
              <a:t> поведений у М и М</a:t>
            </a:r>
            <a:r>
              <a:rPr lang="ru-RU" altLang="en-US" baseline="-25000" dirty="0">
                <a:latin typeface="+mn-lt"/>
              </a:rPr>
              <a:t>1  </a:t>
            </a:r>
            <a:r>
              <a:rPr lang="ru-RU" altLang="en-US" dirty="0">
                <a:latin typeface="+mn-lt"/>
              </a:rPr>
              <a:t>совпадают</a:t>
            </a:r>
            <a:endParaRPr lang="en-US" altLang="en-US" dirty="0">
              <a:latin typeface="+mn-lt"/>
            </a:endParaRPr>
          </a:p>
        </p:txBody>
      </p:sp>
      <p:sp>
        <p:nvSpPr>
          <p:cNvPr id="404510" name="Text Box 30"/>
          <p:cNvSpPr txBox="1">
            <a:spLocks noChangeArrowheads="1"/>
          </p:cNvSpPr>
          <p:nvPr/>
        </p:nvSpPr>
        <p:spPr bwMode="auto">
          <a:xfrm>
            <a:off x="357188" y="5000625"/>
            <a:ext cx="8501062" cy="14620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Следствие. 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Ни одна 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LTL 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формула не может различить структуры М и М</a:t>
            </a:r>
            <a:r>
              <a:rPr lang="ru-RU" altLang="en-US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а </a:t>
            </a:r>
            <a:r>
              <a:rPr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CTL* - 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может.</a:t>
            </a:r>
          </a:p>
          <a:p>
            <a:pPr algn="ctr" eaLnBrk="1" hangingPunct="1">
              <a:spcBef>
                <a:spcPts val="600"/>
              </a:spcBef>
              <a:defRPr/>
            </a:pPr>
            <a:r>
              <a:rPr lang="ru-RU" altLang="en-US" dirty="0">
                <a:solidFill>
                  <a:srgbClr val="FF3300"/>
                </a:solidFill>
                <a:latin typeface="+mn-lt"/>
              </a:rPr>
              <a:t> </a:t>
            </a:r>
            <a:r>
              <a:rPr lang="ru-RU" altLang="en-US" sz="2800" dirty="0">
                <a:solidFill>
                  <a:srgbClr val="FF3300"/>
                </a:solidFill>
                <a:latin typeface="+mn-lt"/>
              </a:rPr>
              <a:t>=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&gt; </a:t>
            </a:r>
            <a:r>
              <a:rPr lang="en-US" altLang="en-US" sz="3200" dirty="0">
                <a:solidFill>
                  <a:srgbClr val="FF3300"/>
                </a:solidFill>
                <a:latin typeface="+mn-lt"/>
              </a:rPr>
              <a:t>CTL*</a:t>
            </a:r>
            <a:r>
              <a:rPr lang="en-US" altLang="en-US" sz="2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ru-RU" altLang="en-US" sz="2800" dirty="0">
                <a:solidFill>
                  <a:srgbClr val="FF3300"/>
                </a:solidFill>
                <a:latin typeface="+mn-lt"/>
              </a:rPr>
              <a:t>мощнее </a:t>
            </a:r>
            <a:r>
              <a:rPr lang="en-US" altLang="en-US" sz="3200" dirty="0">
                <a:solidFill>
                  <a:srgbClr val="FF3300"/>
                </a:solidFill>
                <a:latin typeface="+mn-lt"/>
              </a:rPr>
              <a:t>LTL</a:t>
            </a:r>
            <a:endParaRPr lang="en-US" altLang="en-US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76814" name="Text Box 31"/>
          <p:cNvSpPr txBox="1">
            <a:spLocks noChangeArrowheads="1"/>
          </p:cNvSpPr>
          <p:nvPr/>
        </p:nvSpPr>
        <p:spPr bwMode="auto">
          <a:xfrm>
            <a:off x="4357688" y="1357313"/>
            <a:ext cx="3641725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3200" i="1" dirty="0">
                <a:latin typeface="+mn-lt"/>
              </a:rPr>
              <a:t>life</a:t>
            </a:r>
            <a:r>
              <a:rPr lang="en-US" altLang="en-US" sz="3200" i="1" baseline="30000" dirty="0">
                <a:latin typeface="+mn-lt"/>
                <a:sym typeface="Symbol" pitchFamily="18" charset="2"/>
              </a:rPr>
              <a:t></a:t>
            </a:r>
            <a:r>
              <a:rPr lang="ru-RU" altLang="en-US" sz="3200" i="1" baseline="30000" dirty="0">
                <a:latin typeface="+mn-lt"/>
                <a:sym typeface="Symbol" pitchFamily="18" charset="2"/>
              </a:rPr>
              <a:t> </a:t>
            </a:r>
            <a:r>
              <a:rPr lang="en-US" altLang="en-US" sz="3200" i="1" dirty="0">
                <a:latin typeface="+mn-lt"/>
                <a:sym typeface="Symbol" pitchFamily="18" charset="2"/>
              </a:rPr>
              <a:t></a:t>
            </a:r>
            <a:r>
              <a:rPr lang="ru-RU" altLang="en-US" sz="3200" i="1" dirty="0">
                <a:latin typeface="+mn-lt"/>
                <a:sym typeface="Symbol" pitchFamily="18" charset="2"/>
              </a:rPr>
              <a:t> </a:t>
            </a:r>
            <a:r>
              <a:rPr lang="en-US" altLang="en-US" sz="3200" i="1" dirty="0">
                <a:latin typeface="+mn-lt"/>
              </a:rPr>
              <a:t>life</a:t>
            </a:r>
            <a:r>
              <a:rPr lang="ru-RU" altLang="en-US" sz="3200" i="1" baseline="30000" dirty="0">
                <a:latin typeface="+mn-lt"/>
              </a:rPr>
              <a:t>+ </a:t>
            </a:r>
            <a:r>
              <a:rPr lang="en-US" altLang="en-US" sz="3200" i="1" dirty="0">
                <a:latin typeface="+mn-lt"/>
              </a:rPr>
              <a:t>death</a:t>
            </a:r>
            <a:r>
              <a:rPr lang="en-US" altLang="en-US" sz="3200" i="1" baseline="30000" dirty="0">
                <a:latin typeface="+mn-lt"/>
                <a:sym typeface="Symbol" pitchFamily="18" charset="2"/>
              </a:rPr>
              <a:t></a:t>
            </a:r>
            <a:r>
              <a:rPr lang="en-US" altLang="en-US" sz="3200" dirty="0">
                <a:latin typeface="+mn-lt"/>
              </a:rPr>
              <a:t> 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143500" y="2000250"/>
            <a:ext cx="2566988" cy="1866900"/>
            <a:chOff x="2925" y="1071"/>
            <a:chExt cx="2116" cy="1634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007" y="1516"/>
              <a:ext cx="2016" cy="368"/>
              <a:chOff x="336" y="336"/>
              <a:chExt cx="2016" cy="368"/>
            </a:xfrm>
          </p:grpSpPr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336" y="336"/>
                <a:ext cx="336" cy="192"/>
                <a:chOff x="336" y="336"/>
                <a:chExt cx="336" cy="192"/>
              </a:xfrm>
            </p:grpSpPr>
            <p:sp>
              <p:nvSpPr>
                <p:cNvPr id="50274" name="Oval 35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75" name="Line 36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672" y="336"/>
                <a:ext cx="336" cy="192"/>
                <a:chOff x="336" y="336"/>
                <a:chExt cx="336" cy="192"/>
              </a:xfrm>
            </p:grpSpPr>
            <p:sp>
              <p:nvSpPr>
                <p:cNvPr id="50272" name="Oval 3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73" name="Line 3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1008" y="336"/>
                <a:ext cx="336" cy="192"/>
                <a:chOff x="336" y="336"/>
                <a:chExt cx="336" cy="192"/>
              </a:xfrm>
            </p:grpSpPr>
            <p:sp>
              <p:nvSpPr>
                <p:cNvPr id="50270" name="Oval 4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71" name="Line 4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1344" y="336"/>
                <a:ext cx="336" cy="192"/>
                <a:chOff x="336" y="336"/>
                <a:chExt cx="336" cy="192"/>
              </a:xfrm>
            </p:grpSpPr>
            <p:sp>
              <p:nvSpPr>
                <p:cNvPr id="50268" name="Oval 44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69" name="Line 45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0" name="Group 46"/>
              <p:cNvGrpSpPr>
                <a:grpSpLocks/>
              </p:cNvGrpSpPr>
              <p:nvPr/>
            </p:nvGrpSpPr>
            <p:grpSpPr bwMode="auto">
              <a:xfrm>
                <a:off x="1680" y="336"/>
                <a:ext cx="336" cy="192"/>
                <a:chOff x="336" y="336"/>
                <a:chExt cx="336" cy="192"/>
              </a:xfrm>
            </p:grpSpPr>
            <p:sp>
              <p:nvSpPr>
                <p:cNvPr id="50266" name="Oval 47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67" name="Line 48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0265" name="Text Box 49"/>
              <p:cNvSpPr txBox="1">
                <a:spLocks noChangeArrowheads="1"/>
              </p:cNvSpPr>
              <p:nvPr/>
            </p:nvSpPr>
            <p:spPr bwMode="auto">
              <a:xfrm>
                <a:off x="1967" y="384"/>
                <a:ext cx="38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</p:grp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007" y="1843"/>
              <a:ext cx="2016" cy="368"/>
              <a:chOff x="336" y="336"/>
              <a:chExt cx="2016" cy="368"/>
            </a:xfrm>
          </p:grpSpPr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336" y="336"/>
                <a:ext cx="336" cy="192"/>
                <a:chOff x="336" y="336"/>
                <a:chExt cx="336" cy="192"/>
              </a:xfrm>
            </p:grpSpPr>
            <p:sp>
              <p:nvSpPr>
                <p:cNvPr id="50258" name="Oval 52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59" name="Line 53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672" y="336"/>
                <a:ext cx="336" cy="192"/>
                <a:chOff x="336" y="336"/>
                <a:chExt cx="336" cy="192"/>
              </a:xfrm>
            </p:grpSpPr>
            <p:sp>
              <p:nvSpPr>
                <p:cNvPr id="50256" name="Oval 55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57" name="Line 56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>
                <a:off x="1008" y="336"/>
                <a:ext cx="336" cy="192"/>
                <a:chOff x="336" y="336"/>
                <a:chExt cx="336" cy="192"/>
              </a:xfrm>
            </p:grpSpPr>
            <p:sp>
              <p:nvSpPr>
                <p:cNvPr id="50254" name="Oval 5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55" name="Line 5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5" name="Group 60"/>
              <p:cNvGrpSpPr>
                <a:grpSpLocks/>
              </p:cNvGrpSpPr>
              <p:nvPr/>
            </p:nvGrpSpPr>
            <p:grpSpPr bwMode="auto">
              <a:xfrm>
                <a:off x="1344" y="336"/>
                <a:ext cx="336" cy="192"/>
                <a:chOff x="336" y="336"/>
                <a:chExt cx="336" cy="192"/>
              </a:xfrm>
            </p:grpSpPr>
            <p:sp>
              <p:nvSpPr>
                <p:cNvPr id="50252" name="Oval 6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53" name="Line 6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6" name="Group 63"/>
              <p:cNvGrpSpPr>
                <a:grpSpLocks/>
              </p:cNvGrpSpPr>
              <p:nvPr/>
            </p:nvGrpSpPr>
            <p:grpSpPr bwMode="auto">
              <a:xfrm>
                <a:off x="1680" y="336"/>
                <a:ext cx="336" cy="192"/>
                <a:chOff x="336" y="336"/>
                <a:chExt cx="336" cy="192"/>
              </a:xfrm>
            </p:grpSpPr>
            <p:sp>
              <p:nvSpPr>
                <p:cNvPr id="50250" name="Oval 64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51" name="Line 65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0249" name="Text Box 66"/>
              <p:cNvSpPr txBox="1">
                <a:spLocks noChangeArrowheads="1"/>
              </p:cNvSpPr>
              <p:nvPr/>
            </p:nvSpPr>
            <p:spPr bwMode="auto">
              <a:xfrm>
                <a:off x="1967" y="384"/>
                <a:ext cx="38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3007" y="1180"/>
              <a:ext cx="2016" cy="367"/>
              <a:chOff x="336" y="336"/>
              <a:chExt cx="2016" cy="367"/>
            </a:xfrm>
          </p:grpSpPr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336" y="336"/>
                <a:ext cx="336" cy="192"/>
                <a:chOff x="336" y="336"/>
                <a:chExt cx="336" cy="192"/>
              </a:xfrm>
            </p:grpSpPr>
            <p:sp>
              <p:nvSpPr>
                <p:cNvPr id="50242" name="Oval 69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43" name="Line 70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672" y="336"/>
                <a:ext cx="336" cy="192"/>
                <a:chOff x="336" y="336"/>
                <a:chExt cx="336" cy="192"/>
              </a:xfrm>
            </p:grpSpPr>
            <p:sp>
              <p:nvSpPr>
                <p:cNvPr id="50240" name="Oval 72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41" name="Line 73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0" name="Group 74"/>
              <p:cNvGrpSpPr>
                <a:grpSpLocks/>
              </p:cNvGrpSpPr>
              <p:nvPr/>
            </p:nvGrpSpPr>
            <p:grpSpPr bwMode="auto">
              <a:xfrm>
                <a:off x="1008" y="336"/>
                <a:ext cx="336" cy="192"/>
                <a:chOff x="336" y="336"/>
                <a:chExt cx="336" cy="192"/>
              </a:xfrm>
            </p:grpSpPr>
            <p:sp>
              <p:nvSpPr>
                <p:cNvPr id="50238" name="Oval 75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39" name="Line 76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1344" y="336"/>
                <a:ext cx="336" cy="192"/>
                <a:chOff x="336" y="336"/>
                <a:chExt cx="336" cy="192"/>
              </a:xfrm>
            </p:grpSpPr>
            <p:sp>
              <p:nvSpPr>
                <p:cNvPr id="50236" name="Oval 78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37" name="Line 79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2" name="Group 80"/>
              <p:cNvGrpSpPr>
                <a:grpSpLocks/>
              </p:cNvGrpSpPr>
              <p:nvPr/>
            </p:nvGrpSpPr>
            <p:grpSpPr bwMode="auto">
              <a:xfrm>
                <a:off x="1680" y="336"/>
                <a:ext cx="336" cy="192"/>
                <a:chOff x="336" y="336"/>
                <a:chExt cx="336" cy="192"/>
              </a:xfrm>
            </p:grpSpPr>
            <p:sp>
              <p:nvSpPr>
                <p:cNvPr id="50234" name="Oval 81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35" name="Line 82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0233" name="Text Box 83"/>
              <p:cNvSpPr txBox="1">
                <a:spLocks noChangeArrowheads="1"/>
              </p:cNvSpPr>
              <p:nvPr/>
            </p:nvSpPr>
            <p:spPr bwMode="auto">
              <a:xfrm>
                <a:off x="1967" y="384"/>
                <a:ext cx="385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</p:grpSp>
        <p:sp>
          <p:nvSpPr>
            <p:cNvPr id="50206" name="Line 84"/>
            <p:cNvSpPr>
              <a:spLocks noChangeShapeType="1"/>
            </p:cNvSpPr>
            <p:nvPr/>
          </p:nvSpPr>
          <p:spPr bwMode="auto">
            <a:xfrm>
              <a:off x="2953" y="1071"/>
              <a:ext cx="8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07" name="Line 85"/>
            <p:cNvSpPr>
              <a:spLocks noChangeShapeType="1"/>
            </p:cNvSpPr>
            <p:nvPr/>
          </p:nvSpPr>
          <p:spPr bwMode="auto">
            <a:xfrm>
              <a:off x="2925" y="1425"/>
              <a:ext cx="8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08" name="Line 86"/>
            <p:cNvSpPr>
              <a:spLocks noChangeShapeType="1"/>
            </p:cNvSpPr>
            <p:nvPr/>
          </p:nvSpPr>
          <p:spPr bwMode="auto">
            <a:xfrm>
              <a:off x="2953" y="1779"/>
              <a:ext cx="8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209" name="Text Box 87"/>
            <p:cNvSpPr txBox="1">
              <a:spLocks noChangeArrowheads="1"/>
            </p:cNvSpPr>
            <p:nvPr/>
          </p:nvSpPr>
          <p:spPr bwMode="auto">
            <a:xfrm>
              <a:off x="2925" y="2387"/>
              <a:ext cx="601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charset="0"/>
                </a:rPr>
                <a:t>...</a:t>
              </a:r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>
              <a:off x="3025" y="2179"/>
              <a:ext cx="2016" cy="366"/>
              <a:chOff x="336" y="336"/>
              <a:chExt cx="2016" cy="366"/>
            </a:xfrm>
          </p:grpSpPr>
          <p:grpSp>
            <p:nvGrpSpPr>
              <p:cNvPr id="24" name="Group 89"/>
              <p:cNvGrpSpPr>
                <a:grpSpLocks/>
              </p:cNvGrpSpPr>
              <p:nvPr/>
            </p:nvGrpSpPr>
            <p:grpSpPr bwMode="auto">
              <a:xfrm>
                <a:off x="336" y="336"/>
                <a:ext cx="336" cy="192"/>
                <a:chOff x="336" y="336"/>
                <a:chExt cx="336" cy="192"/>
              </a:xfrm>
            </p:grpSpPr>
            <p:sp>
              <p:nvSpPr>
                <p:cNvPr id="50226" name="Oval 90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27" name="Line 91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5" name="Group 92"/>
              <p:cNvGrpSpPr>
                <a:grpSpLocks/>
              </p:cNvGrpSpPr>
              <p:nvPr/>
            </p:nvGrpSpPr>
            <p:grpSpPr bwMode="auto">
              <a:xfrm>
                <a:off x="672" y="336"/>
                <a:ext cx="336" cy="192"/>
                <a:chOff x="336" y="336"/>
                <a:chExt cx="336" cy="192"/>
              </a:xfrm>
            </p:grpSpPr>
            <p:sp>
              <p:nvSpPr>
                <p:cNvPr id="50224" name="Oval 93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25" name="Line 94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6" name="Group 95"/>
              <p:cNvGrpSpPr>
                <a:grpSpLocks/>
              </p:cNvGrpSpPr>
              <p:nvPr/>
            </p:nvGrpSpPr>
            <p:grpSpPr bwMode="auto">
              <a:xfrm>
                <a:off x="1008" y="336"/>
                <a:ext cx="336" cy="192"/>
                <a:chOff x="336" y="336"/>
                <a:chExt cx="336" cy="192"/>
              </a:xfrm>
            </p:grpSpPr>
            <p:sp>
              <p:nvSpPr>
                <p:cNvPr id="50222" name="Oval 96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23" name="Line 97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7" name="Group 98"/>
              <p:cNvGrpSpPr>
                <a:grpSpLocks/>
              </p:cNvGrpSpPr>
              <p:nvPr/>
            </p:nvGrpSpPr>
            <p:grpSpPr bwMode="auto">
              <a:xfrm>
                <a:off x="1344" y="336"/>
                <a:ext cx="336" cy="192"/>
                <a:chOff x="336" y="336"/>
                <a:chExt cx="336" cy="192"/>
              </a:xfrm>
            </p:grpSpPr>
            <p:sp>
              <p:nvSpPr>
                <p:cNvPr id="50220" name="Oval 99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21" name="Line 100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1680" y="336"/>
                <a:ext cx="336" cy="192"/>
                <a:chOff x="336" y="336"/>
                <a:chExt cx="336" cy="192"/>
              </a:xfrm>
            </p:grpSpPr>
            <p:sp>
              <p:nvSpPr>
                <p:cNvPr id="50218" name="Oval 102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192" cy="19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0219" name="Line 103"/>
                <p:cNvSpPr>
                  <a:spLocks noChangeShapeType="1"/>
                </p:cNvSpPr>
                <p:nvPr/>
              </p:nvSpPr>
              <p:spPr bwMode="auto">
                <a:xfrm>
                  <a:off x="528" y="43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0217" name="Text Box 104"/>
              <p:cNvSpPr txBox="1">
                <a:spLocks noChangeArrowheads="1"/>
              </p:cNvSpPr>
              <p:nvPr/>
            </p:nvSpPr>
            <p:spPr bwMode="auto">
              <a:xfrm>
                <a:off x="1967" y="384"/>
                <a:ext cx="38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Arial" charset="0"/>
                  </a:rPr>
                  <a:t>...</a:t>
                </a:r>
              </a:p>
            </p:txBody>
          </p:sp>
        </p:grpSp>
        <p:sp>
          <p:nvSpPr>
            <p:cNvPr id="50211" name="Line 105"/>
            <p:cNvSpPr>
              <a:spLocks noChangeShapeType="1"/>
            </p:cNvSpPr>
            <p:nvPr/>
          </p:nvSpPr>
          <p:spPr bwMode="auto">
            <a:xfrm>
              <a:off x="2971" y="2115"/>
              <a:ext cx="8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9" name="Text Box 108"/>
          <p:cNvSpPr txBox="1">
            <a:spLocks noChangeArrowheads="1"/>
          </p:cNvSpPr>
          <p:nvPr/>
        </p:nvSpPr>
        <p:spPr bwMode="auto">
          <a:xfrm>
            <a:off x="4214813" y="3786188"/>
            <a:ext cx="4643437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en-US" sz="2800" dirty="0">
                <a:latin typeface="+mn-lt"/>
                <a:sym typeface="Symbol" pitchFamily="18" charset="2"/>
              </a:rPr>
              <a:t>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[( </a:t>
            </a:r>
            <a:r>
              <a:rPr lang="en-US" altLang="en-US" b="1" dirty="0">
                <a:latin typeface="+mn-lt"/>
              </a:rPr>
              <a:t>G </a:t>
            </a:r>
            <a:r>
              <a:rPr lang="en-US" altLang="en-US" i="1" dirty="0">
                <a:latin typeface="+mn-lt"/>
              </a:rPr>
              <a:t>life</a:t>
            </a:r>
            <a:r>
              <a:rPr lang="en-US" altLang="en-US" dirty="0">
                <a:latin typeface="+mn-lt"/>
              </a:rPr>
              <a:t>) </a:t>
            </a:r>
            <a:r>
              <a:rPr lang="en-US" altLang="en-US" dirty="0">
                <a:latin typeface="+mn-lt"/>
                <a:sym typeface="Symbol" pitchFamily="18" charset="2"/>
              </a:rPr>
              <a:t></a:t>
            </a:r>
            <a:r>
              <a:rPr lang="en-US" altLang="en-US" dirty="0">
                <a:latin typeface="+mn-lt"/>
              </a:rPr>
              <a:t> (</a:t>
            </a:r>
            <a:r>
              <a:rPr lang="en-US" altLang="en-US" b="1" dirty="0">
                <a:latin typeface="+mn-lt"/>
              </a:rPr>
              <a:t>G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altLang="en-US" b="1" dirty="0">
                <a:latin typeface="+mn-lt"/>
              </a:rPr>
              <a:t>X </a:t>
            </a:r>
            <a:r>
              <a:rPr lang="en-US" altLang="en-US" i="1" dirty="0">
                <a:latin typeface="+mn-lt"/>
              </a:rPr>
              <a:t>death</a:t>
            </a:r>
            <a:r>
              <a:rPr lang="en-US" altLang="en-US" dirty="0">
                <a:latin typeface="+mn-lt"/>
              </a:rPr>
              <a:t>)]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2875" y="4214813"/>
            <a:ext cx="321468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dirty="0">
                <a:sym typeface="Symbol"/>
              </a:rPr>
              <a:t> - формула </a:t>
            </a:r>
            <a:r>
              <a:rPr lang="en-US" dirty="0">
                <a:sym typeface="Symbol"/>
              </a:rPr>
              <a:t>CTL*</a:t>
            </a:r>
            <a:endParaRPr lang="ru-RU" dirty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</p:grpSpPr>
        <p:sp>
          <p:nvSpPr>
            <p:cNvPr id="112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50196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118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50202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31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50199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9019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0200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  <p:bldP spid="50187" grpId="0"/>
      <p:bldP spid="404510" grpId="0" animBg="1"/>
      <p:bldP spid="109" grpId="0"/>
      <p:bldP spid="1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1203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120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C0C697-3D43-4794-BD70-AEBFC44F9B6E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2286000" y="2214563"/>
            <a:ext cx="3429000" cy="4619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ru-RU" altLang="en-US" dirty="0">
                <a:latin typeface="Arial" pitchFamily="34" charset="0"/>
                <a:sym typeface="Symbol" pitchFamily="18" charset="2"/>
              </a:rPr>
              <a:t>Ф</a:t>
            </a:r>
            <a:r>
              <a:rPr kumimoji="1" lang="en-US" altLang="en-US" dirty="0">
                <a:latin typeface="Arial" pitchFamily="34" charset="0"/>
                <a:sym typeface="Symbol" pitchFamily="18" charset="2"/>
              </a:rPr>
              <a:t> </a:t>
            </a:r>
            <a:r>
              <a:rPr kumimoji="1" lang="ru-RU" altLang="en-US" dirty="0">
                <a:latin typeface="Arial" pitchFamily="34" charset="0"/>
                <a:sym typeface="Symbol" pitchFamily="18" charset="2"/>
              </a:rPr>
              <a:t>=</a:t>
            </a:r>
            <a:r>
              <a:rPr kumimoji="1" lang="en-US" altLang="en-US" dirty="0"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en-US" b="1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A</a:t>
            </a:r>
            <a:r>
              <a:rPr kumimoji="1" lang="en-US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G</a:t>
            </a:r>
            <a:r>
              <a:rPr kumimoji="1" lang="en-US" altLang="en-US" dirty="0">
                <a:latin typeface="Arial" pitchFamily="34" charset="0"/>
                <a:sym typeface="Symbol" pitchFamily="18" charset="2"/>
              </a:rPr>
              <a:t> [ p=&gt; </a:t>
            </a:r>
            <a:r>
              <a:rPr kumimoji="1" lang="en-US" altLang="en-US" b="1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E</a:t>
            </a:r>
            <a:r>
              <a:rPr kumimoji="1" lang="en-US" altLang="en-US" dirty="0">
                <a:latin typeface="Arial" pitchFamily="34" charset="0"/>
                <a:sym typeface="Symbol" pitchFamily="18" charset="2"/>
              </a:rPr>
              <a:t>(</a:t>
            </a:r>
            <a:r>
              <a:rPr kumimoji="1" lang="en-US" altLang="en-US" dirty="0" err="1">
                <a:latin typeface="Arial" pitchFamily="34" charset="0"/>
                <a:sym typeface="Symbol" pitchFamily="18" charset="2"/>
              </a:rPr>
              <a:t>q</a:t>
            </a:r>
            <a:r>
              <a:rPr kumimoji="1" lang="en-US" alt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sym typeface="Symbol" pitchFamily="18" charset="2"/>
              </a:rPr>
              <a:t>U</a:t>
            </a:r>
            <a:r>
              <a:rPr kumimoji="1" lang="en-US" altLang="en-US" b="1" dirty="0" err="1">
                <a:latin typeface="Arial" pitchFamily="34" charset="0"/>
                <a:sym typeface="Symbol" pitchFamily="18" charset="2"/>
              </a:rPr>
              <a:t></a:t>
            </a:r>
            <a:r>
              <a:rPr kumimoji="1" lang="en-US" altLang="en-US" dirty="0" err="1">
                <a:latin typeface="Arial" pitchFamily="34" charset="0"/>
                <a:sym typeface="Symbol" pitchFamily="18" charset="2"/>
              </a:rPr>
              <a:t>r</a:t>
            </a:r>
            <a:r>
              <a:rPr kumimoji="1" lang="en-US" altLang="en-US" dirty="0">
                <a:latin typeface="Arial" pitchFamily="34" charset="0"/>
                <a:sym typeface="Symbol" pitchFamily="18" charset="2"/>
              </a:rPr>
              <a:t>) 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13238" y="2681288"/>
            <a:ext cx="2093912" cy="1392237"/>
            <a:chOff x="2604" y="2840"/>
            <a:chExt cx="1319" cy="877"/>
          </a:xfrm>
        </p:grpSpPr>
        <p:sp>
          <p:nvSpPr>
            <p:cNvPr id="51273" name="Freeform 4"/>
            <p:cNvSpPr>
              <a:spLocks/>
            </p:cNvSpPr>
            <p:nvPr/>
          </p:nvSpPr>
          <p:spPr bwMode="auto">
            <a:xfrm>
              <a:off x="2604" y="2840"/>
              <a:ext cx="1319" cy="877"/>
            </a:xfrm>
            <a:custGeom>
              <a:avLst/>
              <a:gdLst>
                <a:gd name="T0" fmla="*/ 191 w 1319"/>
                <a:gd name="T1" fmla="*/ 31143433 h 784"/>
                <a:gd name="T2" fmla="*/ 223 w 1319"/>
                <a:gd name="T3" fmla="*/ 24991244 h 784"/>
                <a:gd name="T4" fmla="*/ 319 w 1319"/>
                <a:gd name="T5" fmla="*/ 8450311 h 784"/>
                <a:gd name="T6" fmla="*/ 375 w 1319"/>
                <a:gd name="T7" fmla="*/ 9452701 h 784"/>
                <a:gd name="T8" fmla="*/ 423 w 1319"/>
                <a:gd name="T9" fmla="*/ 11402612 h 784"/>
                <a:gd name="T10" fmla="*/ 511 w 1319"/>
                <a:gd name="T11" fmla="*/ 10391995 h 784"/>
                <a:gd name="T12" fmla="*/ 583 w 1319"/>
                <a:gd name="T13" fmla="*/ 4082063 h 784"/>
                <a:gd name="T14" fmla="*/ 655 w 1319"/>
                <a:gd name="T15" fmla="*/ 0 h 784"/>
                <a:gd name="T16" fmla="*/ 807 w 1319"/>
                <a:gd name="T17" fmla="*/ 5107948 h 784"/>
                <a:gd name="T18" fmla="*/ 1039 w 1319"/>
                <a:gd name="T19" fmla="*/ 2066377 h 784"/>
                <a:gd name="T20" fmla="*/ 1103 w 1319"/>
                <a:gd name="T21" fmla="*/ 3134110 h 784"/>
                <a:gd name="T22" fmla="*/ 1215 w 1319"/>
                <a:gd name="T23" fmla="*/ 12420665 h 784"/>
                <a:gd name="T24" fmla="*/ 1295 w 1319"/>
                <a:gd name="T25" fmla="*/ 17529269 h 784"/>
                <a:gd name="T26" fmla="*/ 1319 w 1319"/>
                <a:gd name="T27" fmla="*/ 23781628 h 784"/>
                <a:gd name="T28" fmla="*/ 1279 w 1319"/>
                <a:gd name="T29" fmla="*/ 44521464 h 784"/>
                <a:gd name="T30" fmla="*/ 1207 w 1319"/>
                <a:gd name="T31" fmla="*/ 51665289 h 784"/>
                <a:gd name="T32" fmla="*/ 1175 w 1319"/>
                <a:gd name="T33" fmla="*/ 64168477 h 784"/>
                <a:gd name="T34" fmla="*/ 1055 w 1319"/>
                <a:gd name="T35" fmla="*/ 96071383 h 784"/>
                <a:gd name="T36" fmla="*/ 943 w 1319"/>
                <a:gd name="T37" fmla="*/ 95206911 h 784"/>
                <a:gd name="T38" fmla="*/ 919 w 1319"/>
                <a:gd name="T39" fmla="*/ 93037393 h 784"/>
                <a:gd name="T40" fmla="*/ 847 w 1319"/>
                <a:gd name="T41" fmla="*/ 88965895 h 784"/>
                <a:gd name="T42" fmla="*/ 791 w 1319"/>
                <a:gd name="T43" fmla="*/ 83879010 h 784"/>
                <a:gd name="T44" fmla="*/ 727 w 1319"/>
                <a:gd name="T45" fmla="*/ 81763186 h 784"/>
                <a:gd name="T46" fmla="*/ 591 w 1319"/>
                <a:gd name="T47" fmla="*/ 85844134 h 784"/>
                <a:gd name="T48" fmla="*/ 431 w 1319"/>
                <a:gd name="T49" fmla="*/ 96071383 h 784"/>
                <a:gd name="T50" fmla="*/ 255 w 1319"/>
                <a:gd name="T51" fmla="*/ 101393017 h 784"/>
                <a:gd name="T52" fmla="*/ 55 w 1319"/>
                <a:gd name="T53" fmla="*/ 98290657 h 784"/>
                <a:gd name="T54" fmla="*/ 15 w 1319"/>
                <a:gd name="T55" fmla="*/ 87029551 h 784"/>
                <a:gd name="T56" fmla="*/ 143 w 1319"/>
                <a:gd name="T57" fmla="*/ 51665289 h 784"/>
                <a:gd name="T58" fmla="*/ 191 w 1319"/>
                <a:gd name="T59" fmla="*/ 41288950 h 784"/>
                <a:gd name="T60" fmla="*/ 207 w 1319"/>
                <a:gd name="T61" fmla="*/ 35014151 h 784"/>
                <a:gd name="T62" fmla="*/ 215 w 1319"/>
                <a:gd name="T63" fmla="*/ 32038975 h 784"/>
                <a:gd name="T64" fmla="*/ 191 w 1319"/>
                <a:gd name="T65" fmla="*/ 31143433 h 7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19"/>
                <a:gd name="T100" fmla="*/ 0 h 784"/>
                <a:gd name="T101" fmla="*/ 1319 w 1319"/>
                <a:gd name="T102" fmla="*/ 784 h 7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19" h="784">
                  <a:moveTo>
                    <a:pt x="191" y="240"/>
                  </a:moveTo>
                  <a:cubicBezTo>
                    <a:pt x="202" y="224"/>
                    <a:pt x="217" y="210"/>
                    <a:pt x="223" y="192"/>
                  </a:cubicBezTo>
                  <a:cubicBezTo>
                    <a:pt x="240" y="142"/>
                    <a:pt x="266" y="82"/>
                    <a:pt x="319" y="64"/>
                  </a:cubicBezTo>
                  <a:cubicBezTo>
                    <a:pt x="338" y="67"/>
                    <a:pt x="357" y="68"/>
                    <a:pt x="375" y="72"/>
                  </a:cubicBezTo>
                  <a:cubicBezTo>
                    <a:pt x="391" y="76"/>
                    <a:pt x="423" y="88"/>
                    <a:pt x="423" y="88"/>
                  </a:cubicBezTo>
                  <a:cubicBezTo>
                    <a:pt x="452" y="85"/>
                    <a:pt x="483" y="88"/>
                    <a:pt x="511" y="80"/>
                  </a:cubicBezTo>
                  <a:cubicBezTo>
                    <a:pt x="539" y="72"/>
                    <a:pt x="559" y="48"/>
                    <a:pt x="583" y="32"/>
                  </a:cubicBezTo>
                  <a:cubicBezTo>
                    <a:pt x="602" y="19"/>
                    <a:pt x="633" y="7"/>
                    <a:pt x="655" y="0"/>
                  </a:cubicBezTo>
                  <a:cubicBezTo>
                    <a:pt x="706" y="9"/>
                    <a:pt x="757" y="23"/>
                    <a:pt x="807" y="40"/>
                  </a:cubicBezTo>
                  <a:cubicBezTo>
                    <a:pt x="886" y="34"/>
                    <a:pt x="961" y="26"/>
                    <a:pt x="1039" y="16"/>
                  </a:cubicBezTo>
                  <a:cubicBezTo>
                    <a:pt x="1060" y="19"/>
                    <a:pt x="1083" y="17"/>
                    <a:pt x="1103" y="24"/>
                  </a:cubicBezTo>
                  <a:cubicBezTo>
                    <a:pt x="1124" y="31"/>
                    <a:pt x="1195" y="86"/>
                    <a:pt x="1215" y="96"/>
                  </a:cubicBezTo>
                  <a:cubicBezTo>
                    <a:pt x="1243" y="110"/>
                    <a:pt x="1269" y="119"/>
                    <a:pt x="1295" y="136"/>
                  </a:cubicBezTo>
                  <a:cubicBezTo>
                    <a:pt x="1303" y="148"/>
                    <a:pt x="1319" y="167"/>
                    <a:pt x="1319" y="184"/>
                  </a:cubicBezTo>
                  <a:cubicBezTo>
                    <a:pt x="1319" y="222"/>
                    <a:pt x="1312" y="311"/>
                    <a:pt x="1279" y="344"/>
                  </a:cubicBezTo>
                  <a:cubicBezTo>
                    <a:pt x="1259" y="364"/>
                    <a:pt x="1231" y="384"/>
                    <a:pt x="1207" y="400"/>
                  </a:cubicBezTo>
                  <a:cubicBezTo>
                    <a:pt x="1196" y="434"/>
                    <a:pt x="1182" y="460"/>
                    <a:pt x="1175" y="496"/>
                  </a:cubicBezTo>
                  <a:cubicBezTo>
                    <a:pt x="1168" y="651"/>
                    <a:pt x="1200" y="708"/>
                    <a:pt x="1055" y="744"/>
                  </a:cubicBezTo>
                  <a:cubicBezTo>
                    <a:pt x="1018" y="741"/>
                    <a:pt x="980" y="743"/>
                    <a:pt x="943" y="736"/>
                  </a:cubicBezTo>
                  <a:cubicBezTo>
                    <a:pt x="934" y="734"/>
                    <a:pt x="928" y="724"/>
                    <a:pt x="919" y="720"/>
                  </a:cubicBezTo>
                  <a:cubicBezTo>
                    <a:pt x="896" y="708"/>
                    <a:pt x="870" y="700"/>
                    <a:pt x="847" y="688"/>
                  </a:cubicBezTo>
                  <a:cubicBezTo>
                    <a:pt x="826" y="678"/>
                    <a:pt x="812" y="657"/>
                    <a:pt x="791" y="648"/>
                  </a:cubicBezTo>
                  <a:cubicBezTo>
                    <a:pt x="771" y="639"/>
                    <a:pt x="748" y="639"/>
                    <a:pt x="727" y="632"/>
                  </a:cubicBezTo>
                  <a:cubicBezTo>
                    <a:pt x="683" y="639"/>
                    <a:pt x="632" y="644"/>
                    <a:pt x="591" y="664"/>
                  </a:cubicBezTo>
                  <a:cubicBezTo>
                    <a:pt x="540" y="690"/>
                    <a:pt x="485" y="722"/>
                    <a:pt x="431" y="744"/>
                  </a:cubicBezTo>
                  <a:cubicBezTo>
                    <a:pt x="375" y="767"/>
                    <a:pt x="314" y="772"/>
                    <a:pt x="255" y="784"/>
                  </a:cubicBezTo>
                  <a:cubicBezTo>
                    <a:pt x="178" y="779"/>
                    <a:pt x="125" y="777"/>
                    <a:pt x="55" y="760"/>
                  </a:cubicBezTo>
                  <a:cubicBezTo>
                    <a:pt x="17" y="735"/>
                    <a:pt x="26" y="714"/>
                    <a:pt x="15" y="672"/>
                  </a:cubicBezTo>
                  <a:cubicBezTo>
                    <a:pt x="0" y="540"/>
                    <a:pt x="5" y="446"/>
                    <a:pt x="143" y="400"/>
                  </a:cubicBezTo>
                  <a:cubicBezTo>
                    <a:pt x="167" y="376"/>
                    <a:pt x="177" y="350"/>
                    <a:pt x="191" y="320"/>
                  </a:cubicBezTo>
                  <a:cubicBezTo>
                    <a:pt x="198" y="305"/>
                    <a:pt x="202" y="288"/>
                    <a:pt x="207" y="272"/>
                  </a:cubicBezTo>
                  <a:cubicBezTo>
                    <a:pt x="210" y="264"/>
                    <a:pt x="215" y="248"/>
                    <a:pt x="215" y="248"/>
                  </a:cubicBezTo>
                  <a:cubicBezTo>
                    <a:pt x="205" y="217"/>
                    <a:pt x="213" y="218"/>
                    <a:pt x="191" y="240"/>
                  </a:cubicBezTo>
                  <a:close/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274" name="Text Box 5"/>
            <p:cNvSpPr txBox="1">
              <a:spLocks noChangeArrowheads="1"/>
            </p:cNvSpPr>
            <p:nvPr/>
          </p:nvSpPr>
          <p:spPr bwMode="auto">
            <a:xfrm>
              <a:off x="3239" y="2855"/>
              <a:ext cx="36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 sz="1400">
                  <a:latin typeface="Arial" charset="0"/>
                </a:rPr>
                <a:t>И</a:t>
              </a:r>
            </a:p>
          </p:txBody>
        </p:sp>
        <p:sp>
          <p:nvSpPr>
            <p:cNvPr id="51275" name="Oval 6"/>
            <p:cNvSpPr>
              <a:spLocks noChangeArrowheads="1"/>
            </p:cNvSpPr>
            <p:nvPr/>
          </p:nvSpPr>
          <p:spPr bwMode="auto">
            <a:xfrm>
              <a:off x="3193" y="2991"/>
              <a:ext cx="91" cy="91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76" name="Text Box 7"/>
            <p:cNvSpPr txBox="1">
              <a:spLocks noChangeArrowheads="1"/>
            </p:cNvSpPr>
            <p:nvPr/>
          </p:nvSpPr>
          <p:spPr bwMode="auto">
            <a:xfrm>
              <a:off x="3104" y="3263"/>
              <a:ext cx="36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 sz="1400">
                  <a:latin typeface="Arial" charset="0"/>
                </a:rPr>
                <a:t>Л</a:t>
              </a:r>
            </a:p>
          </p:txBody>
        </p:sp>
        <p:sp>
          <p:nvSpPr>
            <p:cNvPr id="51277" name="Oval 8"/>
            <p:cNvSpPr>
              <a:spLocks noChangeArrowheads="1"/>
            </p:cNvSpPr>
            <p:nvPr/>
          </p:nvSpPr>
          <p:spPr bwMode="auto">
            <a:xfrm>
              <a:off x="3058" y="3399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0988" y="2538413"/>
            <a:ext cx="2449512" cy="1992312"/>
            <a:chOff x="64" y="2750"/>
            <a:chExt cx="1543" cy="1255"/>
          </a:xfrm>
        </p:grpSpPr>
        <p:sp>
          <p:nvSpPr>
            <p:cNvPr id="51226" name="Freeform 10"/>
            <p:cNvSpPr>
              <a:spLocks/>
            </p:cNvSpPr>
            <p:nvPr/>
          </p:nvSpPr>
          <p:spPr bwMode="auto">
            <a:xfrm>
              <a:off x="64" y="2750"/>
              <a:ext cx="1543" cy="1255"/>
            </a:xfrm>
            <a:custGeom>
              <a:avLst/>
              <a:gdLst>
                <a:gd name="T0" fmla="*/ 2147483647 w 1319"/>
                <a:gd name="T1" fmla="*/ 2147483647 h 784"/>
                <a:gd name="T2" fmla="*/ 2147483647 w 1319"/>
                <a:gd name="T3" fmla="*/ 2147483647 h 784"/>
                <a:gd name="T4" fmla="*/ 2147483647 w 1319"/>
                <a:gd name="T5" fmla="*/ 2147483647 h 784"/>
                <a:gd name="T6" fmla="*/ 2147483647 w 1319"/>
                <a:gd name="T7" fmla="*/ 2147483647 h 784"/>
                <a:gd name="T8" fmla="*/ 2147483647 w 1319"/>
                <a:gd name="T9" fmla="*/ 2147483647 h 784"/>
                <a:gd name="T10" fmla="*/ 2147483647 w 1319"/>
                <a:gd name="T11" fmla="*/ 2147483647 h 784"/>
                <a:gd name="T12" fmla="*/ 2147483647 w 1319"/>
                <a:gd name="T13" fmla="*/ 2147483647 h 784"/>
                <a:gd name="T14" fmla="*/ 2147483647 w 1319"/>
                <a:gd name="T15" fmla="*/ 0 h 784"/>
                <a:gd name="T16" fmla="*/ 2147483647 w 1319"/>
                <a:gd name="T17" fmla="*/ 2147483647 h 784"/>
                <a:gd name="T18" fmla="*/ 2147483647 w 1319"/>
                <a:gd name="T19" fmla="*/ 2147483647 h 784"/>
                <a:gd name="T20" fmla="*/ 2147483647 w 1319"/>
                <a:gd name="T21" fmla="*/ 2147483647 h 784"/>
                <a:gd name="T22" fmla="*/ 2147483647 w 1319"/>
                <a:gd name="T23" fmla="*/ 2147483647 h 784"/>
                <a:gd name="T24" fmla="*/ 2147483647 w 1319"/>
                <a:gd name="T25" fmla="*/ 2147483647 h 784"/>
                <a:gd name="T26" fmla="*/ 2147483647 w 1319"/>
                <a:gd name="T27" fmla="*/ 2147483647 h 784"/>
                <a:gd name="T28" fmla="*/ 2147483647 w 1319"/>
                <a:gd name="T29" fmla="*/ 2147483647 h 784"/>
                <a:gd name="T30" fmla="*/ 2147483647 w 1319"/>
                <a:gd name="T31" fmla="*/ 2147483647 h 784"/>
                <a:gd name="T32" fmla="*/ 2147483647 w 1319"/>
                <a:gd name="T33" fmla="*/ 2147483647 h 784"/>
                <a:gd name="T34" fmla="*/ 2147483647 w 1319"/>
                <a:gd name="T35" fmla="*/ 2147483647 h 784"/>
                <a:gd name="T36" fmla="*/ 2147483647 w 1319"/>
                <a:gd name="T37" fmla="*/ 2147483647 h 784"/>
                <a:gd name="T38" fmla="*/ 2147483647 w 1319"/>
                <a:gd name="T39" fmla="*/ 2147483647 h 784"/>
                <a:gd name="T40" fmla="*/ 2147483647 w 1319"/>
                <a:gd name="T41" fmla="*/ 2147483647 h 784"/>
                <a:gd name="T42" fmla="*/ 2147483647 w 1319"/>
                <a:gd name="T43" fmla="*/ 2147483647 h 784"/>
                <a:gd name="T44" fmla="*/ 2147483647 w 1319"/>
                <a:gd name="T45" fmla="*/ 2147483647 h 784"/>
                <a:gd name="T46" fmla="*/ 2147483647 w 1319"/>
                <a:gd name="T47" fmla="*/ 2147483647 h 784"/>
                <a:gd name="T48" fmla="*/ 2147483647 w 1319"/>
                <a:gd name="T49" fmla="*/ 2147483647 h 784"/>
                <a:gd name="T50" fmla="*/ 2147483647 w 1319"/>
                <a:gd name="T51" fmla="*/ 2147483647 h 784"/>
                <a:gd name="T52" fmla="*/ 778200511 w 1319"/>
                <a:gd name="T53" fmla="*/ 2147483647 h 784"/>
                <a:gd name="T54" fmla="*/ 221883084 w 1319"/>
                <a:gd name="T55" fmla="*/ 2147483647 h 784"/>
                <a:gd name="T56" fmla="*/ 2027106635 w 1319"/>
                <a:gd name="T57" fmla="*/ 2147483647 h 784"/>
                <a:gd name="T58" fmla="*/ 2147483647 w 1319"/>
                <a:gd name="T59" fmla="*/ 2147483647 h 784"/>
                <a:gd name="T60" fmla="*/ 2147483647 w 1319"/>
                <a:gd name="T61" fmla="*/ 2147483647 h 784"/>
                <a:gd name="T62" fmla="*/ 2147483647 w 1319"/>
                <a:gd name="T63" fmla="*/ 2147483647 h 784"/>
                <a:gd name="T64" fmla="*/ 2147483647 w 1319"/>
                <a:gd name="T65" fmla="*/ 2147483647 h 7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19"/>
                <a:gd name="T100" fmla="*/ 0 h 784"/>
                <a:gd name="T101" fmla="*/ 1319 w 1319"/>
                <a:gd name="T102" fmla="*/ 784 h 7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19" h="784">
                  <a:moveTo>
                    <a:pt x="191" y="240"/>
                  </a:moveTo>
                  <a:cubicBezTo>
                    <a:pt x="202" y="224"/>
                    <a:pt x="217" y="210"/>
                    <a:pt x="223" y="192"/>
                  </a:cubicBezTo>
                  <a:cubicBezTo>
                    <a:pt x="240" y="142"/>
                    <a:pt x="266" y="82"/>
                    <a:pt x="319" y="64"/>
                  </a:cubicBezTo>
                  <a:cubicBezTo>
                    <a:pt x="338" y="67"/>
                    <a:pt x="357" y="68"/>
                    <a:pt x="375" y="72"/>
                  </a:cubicBezTo>
                  <a:cubicBezTo>
                    <a:pt x="391" y="76"/>
                    <a:pt x="423" y="88"/>
                    <a:pt x="423" y="88"/>
                  </a:cubicBezTo>
                  <a:cubicBezTo>
                    <a:pt x="452" y="85"/>
                    <a:pt x="483" y="88"/>
                    <a:pt x="511" y="80"/>
                  </a:cubicBezTo>
                  <a:cubicBezTo>
                    <a:pt x="539" y="72"/>
                    <a:pt x="559" y="48"/>
                    <a:pt x="583" y="32"/>
                  </a:cubicBezTo>
                  <a:cubicBezTo>
                    <a:pt x="602" y="19"/>
                    <a:pt x="633" y="7"/>
                    <a:pt x="655" y="0"/>
                  </a:cubicBezTo>
                  <a:cubicBezTo>
                    <a:pt x="706" y="9"/>
                    <a:pt x="757" y="23"/>
                    <a:pt x="807" y="40"/>
                  </a:cubicBezTo>
                  <a:cubicBezTo>
                    <a:pt x="886" y="34"/>
                    <a:pt x="961" y="26"/>
                    <a:pt x="1039" y="16"/>
                  </a:cubicBezTo>
                  <a:cubicBezTo>
                    <a:pt x="1060" y="19"/>
                    <a:pt x="1083" y="17"/>
                    <a:pt x="1103" y="24"/>
                  </a:cubicBezTo>
                  <a:cubicBezTo>
                    <a:pt x="1124" y="31"/>
                    <a:pt x="1195" y="86"/>
                    <a:pt x="1215" y="96"/>
                  </a:cubicBezTo>
                  <a:cubicBezTo>
                    <a:pt x="1243" y="110"/>
                    <a:pt x="1269" y="119"/>
                    <a:pt x="1295" y="136"/>
                  </a:cubicBezTo>
                  <a:cubicBezTo>
                    <a:pt x="1303" y="148"/>
                    <a:pt x="1319" y="167"/>
                    <a:pt x="1319" y="184"/>
                  </a:cubicBezTo>
                  <a:cubicBezTo>
                    <a:pt x="1319" y="222"/>
                    <a:pt x="1312" y="311"/>
                    <a:pt x="1279" y="344"/>
                  </a:cubicBezTo>
                  <a:cubicBezTo>
                    <a:pt x="1259" y="364"/>
                    <a:pt x="1231" y="384"/>
                    <a:pt x="1207" y="400"/>
                  </a:cubicBezTo>
                  <a:cubicBezTo>
                    <a:pt x="1196" y="434"/>
                    <a:pt x="1182" y="460"/>
                    <a:pt x="1175" y="496"/>
                  </a:cubicBezTo>
                  <a:cubicBezTo>
                    <a:pt x="1168" y="651"/>
                    <a:pt x="1200" y="708"/>
                    <a:pt x="1055" y="744"/>
                  </a:cubicBezTo>
                  <a:cubicBezTo>
                    <a:pt x="1018" y="741"/>
                    <a:pt x="980" y="743"/>
                    <a:pt x="943" y="736"/>
                  </a:cubicBezTo>
                  <a:cubicBezTo>
                    <a:pt x="934" y="734"/>
                    <a:pt x="928" y="724"/>
                    <a:pt x="919" y="720"/>
                  </a:cubicBezTo>
                  <a:cubicBezTo>
                    <a:pt x="896" y="708"/>
                    <a:pt x="870" y="700"/>
                    <a:pt x="847" y="688"/>
                  </a:cubicBezTo>
                  <a:cubicBezTo>
                    <a:pt x="826" y="678"/>
                    <a:pt x="812" y="657"/>
                    <a:pt x="791" y="648"/>
                  </a:cubicBezTo>
                  <a:cubicBezTo>
                    <a:pt x="771" y="639"/>
                    <a:pt x="748" y="639"/>
                    <a:pt x="727" y="632"/>
                  </a:cubicBezTo>
                  <a:cubicBezTo>
                    <a:pt x="683" y="639"/>
                    <a:pt x="632" y="644"/>
                    <a:pt x="591" y="664"/>
                  </a:cubicBezTo>
                  <a:cubicBezTo>
                    <a:pt x="540" y="690"/>
                    <a:pt x="485" y="722"/>
                    <a:pt x="431" y="744"/>
                  </a:cubicBezTo>
                  <a:cubicBezTo>
                    <a:pt x="375" y="767"/>
                    <a:pt x="314" y="772"/>
                    <a:pt x="255" y="784"/>
                  </a:cubicBezTo>
                  <a:cubicBezTo>
                    <a:pt x="178" y="779"/>
                    <a:pt x="125" y="777"/>
                    <a:pt x="55" y="760"/>
                  </a:cubicBezTo>
                  <a:cubicBezTo>
                    <a:pt x="17" y="735"/>
                    <a:pt x="26" y="714"/>
                    <a:pt x="15" y="672"/>
                  </a:cubicBezTo>
                  <a:cubicBezTo>
                    <a:pt x="0" y="540"/>
                    <a:pt x="5" y="446"/>
                    <a:pt x="143" y="400"/>
                  </a:cubicBezTo>
                  <a:cubicBezTo>
                    <a:pt x="167" y="376"/>
                    <a:pt x="177" y="350"/>
                    <a:pt x="191" y="320"/>
                  </a:cubicBezTo>
                  <a:cubicBezTo>
                    <a:pt x="198" y="305"/>
                    <a:pt x="202" y="288"/>
                    <a:pt x="207" y="272"/>
                  </a:cubicBezTo>
                  <a:cubicBezTo>
                    <a:pt x="210" y="264"/>
                    <a:pt x="215" y="248"/>
                    <a:pt x="215" y="248"/>
                  </a:cubicBezTo>
                  <a:cubicBezTo>
                    <a:pt x="205" y="217"/>
                    <a:pt x="213" y="218"/>
                    <a:pt x="191" y="240"/>
                  </a:cubicBezTo>
                  <a:close/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00" y="2795"/>
              <a:ext cx="1226" cy="1088"/>
              <a:chOff x="158" y="2795"/>
              <a:chExt cx="1226" cy="1088"/>
            </a:xfrm>
          </p:grpSpPr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58" y="3339"/>
                <a:ext cx="454" cy="544"/>
                <a:chOff x="158" y="3385"/>
                <a:chExt cx="454" cy="544"/>
              </a:xfrm>
            </p:grpSpPr>
            <p:sp>
              <p:nvSpPr>
                <p:cNvPr id="512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4" y="3385"/>
                  <a:ext cx="408" cy="1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ru-RU" altLang="en-US" sz="1400">
                      <a:latin typeface="Arial" charset="0"/>
                    </a:rPr>
                    <a:t>К2</a:t>
                  </a:r>
                </a:p>
              </p:txBody>
            </p:sp>
            <p:sp>
              <p:nvSpPr>
                <p:cNvPr id="51262" name="Oval 14"/>
                <p:cNvSpPr>
                  <a:spLocks noChangeArrowheads="1"/>
                </p:cNvSpPr>
                <p:nvPr/>
              </p:nvSpPr>
              <p:spPr bwMode="auto">
                <a:xfrm>
                  <a:off x="249" y="3566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63" name="Oval 15"/>
                <p:cNvSpPr>
                  <a:spLocks noChangeArrowheads="1"/>
                </p:cNvSpPr>
                <p:nvPr/>
              </p:nvSpPr>
              <p:spPr bwMode="auto">
                <a:xfrm>
                  <a:off x="158" y="3748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64" name="Oval 16"/>
                <p:cNvSpPr>
                  <a:spLocks noChangeArrowheads="1"/>
                </p:cNvSpPr>
                <p:nvPr/>
              </p:nvSpPr>
              <p:spPr bwMode="auto">
                <a:xfrm>
                  <a:off x="476" y="361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65" name="Oval 17"/>
                <p:cNvSpPr>
                  <a:spLocks noChangeArrowheads="1"/>
                </p:cNvSpPr>
                <p:nvPr/>
              </p:nvSpPr>
              <p:spPr bwMode="auto">
                <a:xfrm>
                  <a:off x="340" y="365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66" name="Oval 18"/>
                <p:cNvSpPr>
                  <a:spLocks noChangeArrowheads="1"/>
                </p:cNvSpPr>
                <p:nvPr/>
              </p:nvSpPr>
              <p:spPr bwMode="auto">
                <a:xfrm>
                  <a:off x="340" y="3838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67" name="Freeform 19"/>
                <p:cNvSpPr>
                  <a:spLocks/>
                </p:cNvSpPr>
                <p:nvPr/>
              </p:nvSpPr>
              <p:spPr bwMode="auto">
                <a:xfrm>
                  <a:off x="295" y="3558"/>
                  <a:ext cx="181" cy="54"/>
                </a:xfrm>
                <a:custGeom>
                  <a:avLst/>
                  <a:gdLst>
                    <a:gd name="T0" fmla="*/ 0 w 181"/>
                    <a:gd name="T1" fmla="*/ 8 h 54"/>
                    <a:gd name="T2" fmla="*/ 90 w 181"/>
                    <a:gd name="T3" fmla="*/ 8 h 54"/>
                    <a:gd name="T4" fmla="*/ 181 w 181"/>
                    <a:gd name="T5" fmla="*/ 54 h 54"/>
                    <a:gd name="T6" fmla="*/ 0 60000 65536"/>
                    <a:gd name="T7" fmla="*/ 0 60000 65536"/>
                    <a:gd name="T8" fmla="*/ 0 60000 65536"/>
                    <a:gd name="T9" fmla="*/ 0 w 181"/>
                    <a:gd name="T10" fmla="*/ 0 h 54"/>
                    <a:gd name="T11" fmla="*/ 181 w 181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1" h="54">
                      <a:moveTo>
                        <a:pt x="0" y="8"/>
                      </a:moveTo>
                      <a:cubicBezTo>
                        <a:pt x="30" y="4"/>
                        <a:pt x="60" y="0"/>
                        <a:pt x="90" y="8"/>
                      </a:cubicBezTo>
                      <a:cubicBezTo>
                        <a:pt x="120" y="16"/>
                        <a:pt x="150" y="35"/>
                        <a:pt x="181" y="5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68" name="Freeform 20"/>
                <p:cNvSpPr>
                  <a:spLocks/>
                </p:cNvSpPr>
                <p:nvPr/>
              </p:nvSpPr>
              <p:spPr bwMode="auto">
                <a:xfrm>
                  <a:off x="385" y="3657"/>
                  <a:ext cx="98" cy="196"/>
                </a:xfrm>
                <a:custGeom>
                  <a:avLst/>
                  <a:gdLst>
                    <a:gd name="T0" fmla="*/ 91 w 98"/>
                    <a:gd name="T1" fmla="*/ 0 h 196"/>
                    <a:gd name="T2" fmla="*/ 91 w 98"/>
                    <a:gd name="T3" fmla="*/ 91 h 196"/>
                    <a:gd name="T4" fmla="*/ 46 w 98"/>
                    <a:gd name="T5" fmla="*/ 181 h 196"/>
                    <a:gd name="T6" fmla="*/ 0 w 98"/>
                    <a:gd name="T7" fmla="*/ 181 h 1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196"/>
                    <a:gd name="T14" fmla="*/ 98 w 98"/>
                    <a:gd name="T15" fmla="*/ 196 h 1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196">
                      <a:moveTo>
                        <a:pt x="91" y="0"/>
                      </a:moveTo>
                      <a:cubicBezTo>
                        <a:pt x="94" y="30"/>
                        <a:pt x="98" y="61"/>
                        <a:pt x="91" y="91"/>
                      </a:cubicBezTo>
                      <a:cubicBezTo>
                        <a:pt x="84" y="121"/>
                        <a:pt x="61" y="166"/>
                        <a:pt x="46" y="181"/>
                      </a:cubicBezTo>
                      <a:cubicBezTo>
                        <a:pt x="31" y="196"/>
                        <a:pt x="15" y="188"/>
                        <a:pt x="0" y="18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69" name="Freeform 21"/>
                <p:cNvSpPr>
                  <a:spLocks/>
                </p:cNvSpPr>
                <p:nvPr/>
              </p:nvSpPr>
              <p:spPr bwMode="auto">
                <a:xfrm>
                  <a:off x="204" y="3702"/>
                  <a:ext cx="181" cy="91"/>
                </a:xfrm>
                <a:custGeom>
                  <a:avLst/>
                  <a:gdLst>
                    <a:gd name="T0" fmla="*/ 2147483647 w 143"/>
                    <a:gd name="T1" fmla="*/ 0 h 136"/>
                    <a:gd name="T2" fmla="*/ 2147483647 w 143"/>
                    <a:gd name="T3" fmla="*/ 1 h 136"/>
                    <a:gd name="T4" fmla="*/ 2147483647 w 143"/>
                    <a:gd name="T5" fmla="*/ 1 h 136"/>
                    <a:gd name="T6" fmla="*/ 0 w 143"/>
                    <a:gd name="T7" fmla="*/ 1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136"/>
                    <a:gd name="T14" fmla="*/ 143 w 143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136">
                      <a:moveTo>
                        <a:pt x="136" y="0"/>
                      </a:moveTo>
                      <a:cubicBezTo>
                        <a:pt x="139" y="34"/>
                        <a:pt x="143" y="68"/>
                        <a:pt x="136" y="91"/>
                      </a:cubicBezTo>
                      <a:cubicBezTo>
                        <a:pt x="129" y="114"/>
                        <a:pt x="114" y="136"/>
                        <a:pt x="91" y="136"/>
                      </a:cubicBezTo>
                      <a:cubicBezTo>
                        <a:pt x="68" y="136"/>
                        <a:pt x="34" y="113"/>
                        <a:pt x="0" y="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70" name="Freeform 22"/>
                <p:cNvSpPr>
                  <a:spLocks/>
                </p:cNvSpPr>
                <p:nvPr/>
              </p:nvSpPr>
              <p:spPr bwMode="auto">
                <a:xfrm>
                  <a:off x="197" y="3612"/>
                  <a:ext cx="52" cy="136"/>
                </a:xfrm>
                <a:custGeom>
                  <a:avLst/>
                  <a:gdLst>
                    <a:gd name="T0" fmla="*/ 52 w 52"/>
                    <a:gd name="T1" fmla="*/ 0 h 136"/>
                    <a:gd name="T2" fmla="*/ 7 w 52"/>
                    <a:gd name="T3" fmla="*/ 45 h 136"/>
                    <a:gd name="T4" fmla="*/ 7 w 52"/>
                    <a:gd name="T5" fmla="*/ 136 h 136"/>
                    <a:gd name="T6" fmla="*/ 0 60000 65536"/>
                    <a:gd name="T7" fmla="*/ 0 60000 65536"/>
                    <a:gd name="T8" fmla="*/ 0 60000 65536"/>
                    <a:gd name="T9" fmla="*/ 0 w 52"/>
                    <a:gd name="T10" fmla="*/ 0 h 136"/>
                    <a:gd name="T11" fmla="*/ 52 w 52"/>
                    <a:gd name="T12" fmla="*/ 136 h 1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" h="136">
                      <a:moveTo>
                        <a:pt x="52" y="0"/>
                      </a:moveTo>
                      <a:cubicBezTo>
                        <a:pt x="33" y="11"/>
                        <a:pt x="14" y="22"/>
                        <a:pt x="7" y="45"/>
                      </a:cubicBezTo>
                      <a:cubicBezTo>
                        <a:pt x="0" y="68"/>
                        <a:pt x="3" y="102"/>
                        <a:pt x="7" y="1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40" y="3657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72" name="Freeform 24"/>
                <p:cNvSpPr>
                  <a:spLocks/>
                </p:cNvSpPr>
                <p:nvPr/>
              </p:nvSpPr>
              <p:spPr bwMode="auto">
                <a:xfrm>
                  <a:off x="158" y="3748"/>
                  <a:ext cx="182" cy="181"/>
                </a:xfrm>
                <a:custGeom>
                  <a:avLst/>
                  <a:gdLst>
                    <a:gd name="T0" fmla="*/ 6 w 196"/>
                    <a:gd name="T1" fmla="*/ 0 h 106"/>
                    <a:gd name="T2" fmla="*/ 6 w 196"/>
                    <a:gd name="T3" fmla="*/ 2147483647 h 106"/>
                    <a:gd name="T4" fmla="*/ 6 w 196"/>
                    <a:gd name="T5" fmla="*/ 2147483647 h 106"/>
                    <a:gd name="T6" fmla="*/ 6 w 196"/>
                    <a:gd name="T7" fmla="*/ 2147483647 h 1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6"/>
                    <a:gd name="T13" fmla="*/ 0 h 106"/>
                    <a:gd name="T14" fmla="*/ 196 w 196"/>
                    <a:gd name="T15" fmla="*/ 106 h 1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6" h="106">
                      <a:moveTo>
                        <a:pt x="15" y="0"/>
                      </a:moveTo>
                      <a:cubicBezTo>
                        <a:pt x="7" y="38"/>
                        <a:pt x="0" y="76"/>
                        <a:pt x="15" y="91"/>
                      </a:cubicBezTo>
                      <a:cubicBezTo>
                        <a:pt x="30" y="106"/>
                        <a:pt x="76" y="99"/>
                        <a:pt x="106" y="91"/>
                      </a:cubicBezTo>
                      <a:cubicBezTo>
                        <a:pt x="136" y="83"/>
                        <a:pt x="166" y="64"/>
                        <a:pt x="196" y="4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51229" name="Text Box 25"/>
              <p:cNvSpPr txBox="1">
                <a:spLocks noChangeArrowheads="1"/>
              </p:cNvSpPr>
              <p:nvPr/>
            </p:nvSpPr>
            <p:spPr bwMode="auto">
              <a:xfrm>
                <a:off x="703" y="2795"/>
                <a:ext cx="408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en-US" sz="1400">
                    <a:latin typeface="Arial" charset="0"/>
                  </a:rPr>
                  <a:t>К1</a:t>
                </a:r>
              </a:p>
            </p:txBody>
          </p: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340" y="2976"/>
                <a:ext cx="635" cy="363"/>
                <a:chOff x="340" y="2976"/>
                <a:chExt cx="635" cy="363"/>
              </a:xfrm>
            </p:grpSpPr>
            <p:sp>
              <p:nvSpPr>
                <p:cNvPr id="51245" name="Oval 27"/>
                <p:cNvSpPr>
                  <a:spLocks noChangeArrowheads="1"/>
                </p:cNvSpPr>
                <p:nvPr/>
              </p:nvSpPr>
              <p:spPr bwMode="auto">
                <a:xfrm>
                  <a:off x="567" y="2984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46" name="Oval 28"/>
                <p:cNvSpPr>
                  <a:spLocks noChangeArrowheads="1"/>
                </p:cNvSpPr>
                <p:nvPr/>
              </p:nvSpPr>
              <p:spPr bwMode="auto">
                <a:xfrm>
                  <a:off x="476" y="3166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47" name="Oval 29"/>
                <p:cNvSpPr>
                  <a:spLocks noChangeArrowheads="1"/>
                </p:cNvSpPr>
                <p:nvPr/>
              </p:nvSpPr>
              <p:spPr bwMode="auto">
                <a:xfrm>
                  <a:off x="794" y="3030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48" name="Oval 30"/>
                <p:cNvSpPr>
                  <a:spLocks noChangeArrowheads="1"/>
                </p:cNvSpPr>
                <p:nvPr/>
              </p:nvSpPr>
              <p:spPr bwMode="auto">
                <a:xfrm>
                  <a:off x="658" y="3075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49" name="Freeform 31"/>
                <p:cNvSpPr>
                  <a:spLocks/>
                </p:cNvSpPr>
                <p:nvPr/>
              </p:nvSpPr>
              <p:spPr bwMode="auto">
                <a:xfrm>
                  <a:off x="613" y="2976"/>
                  <a:ext cx="181" cy="54"/>
                </a:xfrm>
                <a:custGeom>
                  <a:avLst/>
                  <a:gdLst>
                    <a:gd name="T0" fmla="*/ 0 w 181"/>
                    <a:gd name="T1" fmla="*/ 8 h 54"/>
                    <a:gd name="T2" fmla="*/ 90 w 181"/>
                    <a:gd name="T3" fmla="*/ 8 h 54"/>
                    <a:gd name="T4" fmla="*/ 181 w 181"/>
                    <a:gd name="T5" fmla="*/ 54 h 54"/>
                    <a:gd name="T6" fmla="*/ 0 60000 65536"/>
                    <a:gd name="T7" fmla="*/ 0 60000 65536"/>
                    <a:gd name="T8" fmla="*/ 0 60000 65536"/>
                    <a:gd name="T9" fmla="*/ 0 w 181"/>
                    <a:gd name="T10" fmla="*/ 0 h 54"/>
                    <a:gd name="T11" fmla="*/ 181 w 181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1" h="54">
                      <a:moveTo>
                        <a:pt x="0" y="8"/>
                      </a:moveTo>
                      <a:cubicBezTo>
                        <a:pt x="30" y="4"/>
                        <a:pt x="60" y="0"/>
                        <a:pt x="90" y="8"/>
                      </a:cubicBezTo>
                      <a:cubicBezTo>
                        <a:pt x="120" y="16"/>
                        <a:pt x="150" y="35"/>
                        <a:pt x="181" y="54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0" name="Freeform 32"/>
                <p:cNvSpPr>
                  <a:spLocks/>
                </p:cNvSpPr>
                <p:nvPr/>
              </p:nvSpPr>
              <p:spPr bwMode="auto">
                <a:xfrm>
                  <a:off x="703" y="3075"/>
                  <a:ext cx="98" cy="196"/>
                </a:xfrm>
                <a:custGeom>
                  <a:avLst/>
                  <a:gdLst>
                    <a:gd name="T0" fmla="*/ 91 w 98"/>
                    <a:gd name="T1" fmla="*/ 0 h 196"/>
                    <a:gd name="T2" fmla="*/ 91 w 98"/>
                    <a:gd name="T3" fmla="*/ 91 h 196"/>
                    <a:gd name="T4" fmla="*/ 46 w 98"/>
                    <a:gd name="T5" fmla="*/ 181 h 196"/>
                    <a:gd name="T6" fmla="*/ 0 w 98"/>
                    <a:gd name="T7" fmla="*/ 181 h 1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196"/>
                    <a:gd name="T14" fmla="*/ 98 w 98"/>
                    <a:gd name="T15" fmla="*/ 196 h 1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196">
                      <a:moveTo>
                        <a:pt x="91" y="0"/>
                      </a:moveTo>
                      <a:cubicBezTo>
                        <a:pt x="94" y="30"/>
                        <a:pt x="98" y="61"/>
                        <a:pt x="91" y="91"/>
                      </a:cubicBezTo>
                      <a:cubicBezTo>
                        <a:pt x="84" y="121"/>
                        <a:pt x="61" y="166"/>
                        <a:pt x="46" y="181"/>
                      </a:cubicBezTo>
                      <a:cubicBezTo>
                        <a:pt x="31" y="196"/>
                        <a:pt x="15" y="188"/>
                        <a:pt x="0" y="181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1" name="Freeform 33"/>
                <p:cNvSpPr>
                  <a:spLocks/>
                </p:cNvSpPr>
                <p:nvPr/>
              </p:nvSpPr>
              <p:spPr bwMode="auto">
                <a:xfrm>
                  <a:off x="515" y="3030"/>
                  <a:ext cx="52" cy="136"/>
                </a:xfrm>
                <a:custGeom>
                  <a:avLst/>
                  <a:gdLst>
                    <a:gd name="T0" fmla="*/ 52 w 52"/>
                    <a:gd name="T1" fmla="*/ 0 h 136"/>
                    <a:gd name="T2" fmla="*/ 7 w 52"/>
                    <a:gd name="T3" fmla="*/ 45 h 136"/>
                    <a:gd name="T4" fmla="*/ 7 w 52"/>
                    <a:gd name="T5" fmla="*/ 136 h 136"/>
                    <a:gd name="T6" fmla="*/ 0 60000 65536"/>
                    <a:gd name="T7" fmla="*/ 0 60000 65536"/>
                    <a:gd name="T8" fmla="*/ 0 60000 65536"/>
                    <a:gd name="T9" fmla="*/ 0 w 52"/>
                    <a:gd name="T10" fmla="*/ 0 h 136"/>
                    <a:gd name="T11" fmla="*/ 52 w 52"/>
                    <a:gd name="T12" fmla="*/ 136 h 1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" h="136">
                      <a:moveTo>
                        <a:pt x="52" y="0"/>
                      </a:moveTo>
                      <a:cubicBezTo>
                        <a:pt x="33" y="11"/>
                        <a:pt x="14" y="22"/>
                        <a:pt x="7" y="45"/>
                      </a:cubicBezTo>
                      <a:cubicBezTo>
                        <a:pt x="0" y="68"/>
                        <a:pt x="3" y="102"/>
                        <a:pt x="7" y="136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658" y="3075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3" name="Freeform 35"/>
                <p:cNvSpPr>
                  <a:spLocks/>
                </p:cNvSpPr>
                <p:nvPr/>
              </p:nvSpPr>
              <p:spPr bwMode="auto">
                <a:xfrm>
                  <a:off x="476" y="3158"/>
                  <a:ext cx="182" cy="181"/>
                </a:xfrm>
                <a:custGeom>
                  <a:avLst/>
                  <a:gdLst>
                    <a:gd name="T0" fmla="*/ 6 w 196"/>
                    <a:gd name="T1" fmla="*/ 0 h 106"/>
                    <a:gd name="T2" fmla="*/ 6 w 196"/>
                    <a:gd name="T3" fmla="*/ 2147483647 h 106"/>
                    <a:gd name="T4" fmla="*/ 6 w 196"/>
                    <a:gd name="T5" fmla="*/ 2147483647 h 106"/>
                    <a:gd name="T6" fmla="*/ 6 w 196"/>
                    <a:gd name="T7" fmla="*/ 2147483647 h 1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6"/>
                    <a:gd name="T13" fmla="*/ 0 h 106"/>
                    <a:gd name="T14" fmla="*/ 196 w 196"/>
                    <a:gd name="T15" fmla="*/ 106 h 1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6" h="106">
                      <a:moveTo>
                        <a:pt x="15" y="0"/>
                      </a:moveTo>
                      <a:cubicBezTo>
                        <a:pt x="7" y="38"/>
                        <a:pt x="0" y="76"/>
                        <a:pt x="15" y="91"/>
                      </a:cubicBezTo>
                      <a:cubicBezTo>
                        <a:pt x="30" y="106"/>
                        <a:pt x="76" y="99"/>
                        <a:pt x="106" y="91"/>
                      </a:cubicBezTo>
                      <a:cubicBezTo>
                        <a:pt x="136" y="83"/>
                        <a:pt x="166" y="64"/>
                        <a:pt x="196" y="45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4" name="Oval 36"/>
                <p:cNvSpPr>
                  <a:spLocks noChangeArrowheads="1"/>
                </p:cNvSpPr>
                <p:nvPr/>
              </p:nvSpPr>
              <p:spPr bwMode="auto">
                <a:xfrm>
                  <a:off x="340" y="3120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55" name="Freeform 37"/>
                <p:cNvSpPr>
                  <a:spLocks/>
                </p:cNvSpPr>
                <p:nvPr/>
              </p:nvSpPr>
              <p:spPr bwMode="auto">
                <a:xfrm>
                  <a:off x="385" y="2976"/>
                  <a:ext cx="182" cy="137"/>
                </a:xfrm>
                <a:custGeom>
                  <a:avLst/>
                  <a:gdLst>
                    <a:gd name="T0" fmla="*/ 0 w 182"/>
                    <a:gd name="T1" fmla="*/ 137 h 137"/>
                    <a:gd name="T2" fmla="*/ 46 w 182"/>
                    <a:gd name="T3" fmla="*/ 46 h 137"/>
                    <a:gd name="T4" fmla="*/ 182 w 182"/>
                    <a:gd name="T5" fmla="*/ 0 h 137"/>
                    <a:gd name="T6" fmla="*/ 0 60000 65536"/>
                    <a:gd name="T7" fmla="*/ 0 60000 65536"/>
                    <a:gd name="T8" fmla="*/ 0 60000 65536"/>
                    <a:gd name="T9" fmla="*/ 0 w 182"/>
                    <a:gd name="T10" fmla="*/ 0 h 137"/>
                    <a:gd name="T11" fmla="*/ 182 w 182"/>
                    <a:gd name="T12" fmla="*/ 137 h 1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2" h="137">
                      <a:moveTo>
                        <a:pt x="0" y="137"/>
                      </a:moveTo>
                      <a:cubicBezTo>
                        <a:pt x="8" y="103"/>
                        <a:pt x="16" y="69"/>
                        <a:pt x="46" y="46"/>
                      </a:cubicBezTo>
                      <a:cubicBezTo>
                        <a:pt x="76" y="23"/>
                        <a:pt x="129" y="11"/>
                        <a:pt x="182" y="0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40" y="3158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21" y="3113"/>
                  <a:ext cx="136" cy="45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58" name="Oval 40"/>
                <p:cNvSpPr>
                  <a:spLocks noChangeArrowheads="1"/>
                </p:cNvSpPr>
                <p:nvPr/>
              </p:nvSpPr>
              <p:spPr bwMode="auto">
                <a:xfrm>
                  <a:off x="930" y="3158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59" name="Freeform 41"/>
                <p:cNvSpPr>
                  <a:spLocks/>
                </p:cNvSpPr>
                <p:nvPr/>
              </p:nvSpPr>
              <p:spPr bwMode="auto">
                <a:xfrm>
                  <a:off x="839" y="3052"/>
                  <a:ext cx="106" cy="106"/>
                </a:xfrm>
                <a:custGeom>
                  <a:avLst/>
                  <a:gdLst>
                    <a:gd name="T0" fmla="*/ 0 w 106"/>
                    <a:gd name="T1" fmla="*/ 15 h 106"/>
                    <a:gd name="T2" fmla="*/ 91 w 106"/>
                    <a:gd name="T3" fmla="*/ 15 h 106"/>
                    <a:gd name="T4" fmla="*/ 91 w 106"/>
                    <a:gd name="T5" fmla="*/ 106 h 106"/>
                    <a:gd name="T6" fmla="*/ 0 60000 65536"/>
                    <a:gd name="T7" fmla="*/ 0 60000 65536"/>
                    <a:gd name="T8" fmla="*/ 0 60000 65536"/>
                    <a:gd name="T9" fmla="*/ 0 w 106"/>
                    <a:gd name="T10" fmla="*/ 0 h 106"/>
                    <a:gd name="T11" fmla="*/ 106 w 106"/>
                    <a:gd name="T12" fmla="*/ 106 h 1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6" h="106">
                      <a:moveTo>
                        <a:pt x="0" y="15"/>
                      </a:moveTo>
                      <a:cubicBezTo>
                        <a:pt x="38" y="7"/>
                        <a:pt x="76" y="0"/>
                        <a:pt x="91" y="15"/>
                      </a:cubicBezTo>
                      <a:cubicBezTo>
                        <a:pt x="106" y="30"/>
                        <a:pt x="98" y="68"/>
                        <a:pt x="91" y="106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60" name="Freeform 42"/>
                <p:cNvSpPr>
                  <a:spLocks/>
                </p:cNvSpPr>
                <p:nvPr/>
              </p:nvSpPr>
              <p:spPr bwMode="auto">
                <a:xfrm>
                  <a:off x="703" y="3203"/>
                  <a:ext cx="227" cy="91"/>
                </a:xfrm>
                <a:custGeom>
                  <a:avLst/>
                  <a:gdLst>
                    <a:gd name="T0" fmla="*/ 227 w 227"/>
                    <a:gd name="T1" fmla="*/ 0 h 91"/>
                    <a:gd name="T2" fmla="*/ 181 w 227"/>
                    <a:gd name="T3" fmla="*/ 46 h 91"/>
                    <a:gd name="T4" fmla="*/ 0 w 227"/>
                    <a:gd name="T5" fmla="*/ 91 h 91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91"/>
                    <a:gd name="T11" fmla="*/ 227 w 227"/>
                    <a:gd name="T12" fmla="*/ 91 h 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91">
                      <a:moveTo>
                        <a:pt x="227" y="0"/>
                      </a:moveTo>
                      <a:cubicBezTo>
                        <a:pt x="223" y="15"/>
                        <a:pt x="219" y="31"/>
                        <a:pt x="181" y="46"/>
                      </a:cubicBezTo>
                      <a:cubicBezTo>
                        <a:pt x="143" y="61"/>
                        <a:pt x="71" y="76"/>
                        <a:pt x="0" y="91"/>
                      </a:cubicBezTo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658" y="3249"/>
                <a:ext cx="726" cy="604"/>
                <a:chOff x="658" y="3249"/>
                <a:chExt cx="726" cy="604"/>
              </a:xfrm>
            </p:grpSpPr>
            <p:sp>
              <p:nvSpPr>
                <p:cNvPr id="512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976" y="3249"/>
                  <a:ext cx="408" cy="1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ru-RU" altLang="en-US" sz="1400">
                      <a:latin typeface="Arial" charset="0"/>
                    </a:rPr>
                    <a:t>К3</a:t>
                  </a:r>
                </a:p>
              </p:txBody>
            </p:sp>
            <p:sp>
              <p:nvSpPr>
                <p:cNvPr id="51233" name="Oval 45"/>
                <p:cNvSpPr>
                  <a:spLocks noChangeArrowheads="1"/>
                </p:cNvSpPr>
                <p:nvPr/>
              </p:nvSpPr>
              <p:spPr bwMode="auto">
                <a:xfrm>
                  <a:off x="1021" y="343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34" name="Oval 46"/>
                <p:cNvSpPr>
                  <a:spLocks noChangeArrowheads="1"/>
                </p:cNvSpPr>
                <p:nvPr/>
              </p:nvSpPr>
              <p:spPr bwMode="auto">
                <a:xfrm>
                  <a:off x="930" y="361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35" name="Oval 47"/>
                <p:cNvSpPr>
                  <a:spLocks noChangeArrowheads="1"/>
                </p:cNvSpPr>
                <p:nvPr/>
              </p:nvSpPr>
              <p:spPr bwMode="auto">
                <a:xfrm>
                  <a:off x="1248" y="3476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36" name="Oval 48"/>
                <p:cNvSpPr>
                  <a:spLocks noChangeArrowheads="1"/>
                </p:cNvSpPr>
                <p:nvPr/>
              </p:nvSpPr>
              <p:spPr bwMode="auto">
                <a:xfrm>
                  <a:off x="1112" y="3521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37" name="Oval 49"/>
                <p:cNvSpPr>
                  <a:spLocks noChangeArrowheads="1"/>
                </p:cNvSpPr>
                <p:nvPr/>
              </p:nvSpPr>
              <p:spPr bwMode="auto">
                <a:xfrm>
                  <a:off x="1112" y="370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38" name="Freeform 50"/>
                <p:cNvSpPr>
                  <a:spLocks/>
                </p:cNvSpPr>
                <p:nvPr/>
              </p:nvSpPr>
              <p:spPr bwMode="auto">
                <a:xfrm>
                  <a:off x="1067" y="3422"/>
                  <a:ext cx="181" cy="54"/>
                </a:xfrm>
                <a:custGeom>
                  <a:avLst/>
                  <a:gdLst>
                    <a:gd name="T0" fmla="*/ 0 w 181"/>
                    <a:gd name="T1" fmla="*/ 8 h 54"/>
                    <a:gd name="T2" fmla="*/ 90 w 181"/>
                    <a:gd name="T3" fmla="*/ 8 h 54"/>
                    <a:gd name="T4" fmla="*/ 181 w 181"/>
                    <a:gd name="T5" fmla="*/ 54 h 54"/>
                    <a:gd name="T6" fmla="*/ 0 60000 65536"/>
                    <a:gd name="T7" fmla="*/ 0 60000 65536"/>
                    <a:gd name="T8" fmla="*/ 0 60000 65536"/>
                    <a:gd name="T9" fmla="*/ 0 w 181"/>
                    <a:gd name="T10" fmla="*/ 0 h 54"/>
                    <a:gd name="T11" fmla="*/ 181 w 181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1" h="54">
                      <a:moveTo>
                        <a:pt x="0" y="8"/>
                      </a:moveTo>
                      <a:cubicBezTo>
                        <a:pt x="30" y="4"/>
                        <a:pt x="60" y="0"/>
                        <a:pt x="90" y="8"/>
                      </a:cubicBezTo>
                      <a:cubicBezTo>
                        <a:pt x="120" y="16"/>
                        <a:pt x="150" y="35"/>
                        <a:pt x="181" y="5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39" name="Freeform 51"/>
                <p:cNvSpPr>
                  <a:spLocks/>
                </p:cNvSpPr>
                <p:nvPr/>
              </p:nvSpPr>
              <p:spPr bwMode="auto">
                <a:xfrm>
                  <a:off x="1157" y="3521"/>
                  <a:ext cx="98" cy="196"/>
                </a:xfrm>
                <a:custGeom>
                  <a:avLst/>
                  <a:gdLst>
                    <a:gd name="T0" fmla="*/ 91 w 98"/>
                    <a:gd name="T1" fmla="*/ 0 h 196"/>
                    <a:gd name="T2" fmla="*/ 91 w 98"/>
                    <a:gd name="T3" fmla="*/ 91 h 196"/>
                    <a:gd name="T4" fmla="*/ 46 w 98"/>
                    <a:gd name="T5" fmla="*/ 181 h 196"/>
                    <a:gd name="T6" fmla="*/ 0 w 98"/>
                    <a:gd name="T7" fmla="*/ 181 h 1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196"/>
                    <a:gd name="T14" fmla="*/ 98 w 98"/>
                    <a:gd name="T15" fmla="*/ 196 h 1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196">
                      <a:moveTo>
                        <a:pt x="91" y="0"/>
                      </a:moveTo>
                      <a:cubicBezTo>
                        <a:pt x="94" y="30"/>
                        <a:pt x="98" y="61"/>
                        <a:pt x="91" y="91"/>
                      </a:cubicBezTo>
                      <a:cubicBezTo>
                        <a:pt x="84" y="121"/>
                        <a:pt x="61" y="166"/>
                        <a:pt x="46" y="181"/>
                      </a:cubicBezTo>
                      <a:cubicBezTo>
                        <a:pt x="31" y="196"/>
                        <a:pt x="15" y="188"/>
                        <a:pt x="0" y="18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40" name="Freeform 52"/>
                <p:cNvSpPr>
                  <a:spLocks/>
                </p:cNvSpPr>
                <p:nvPr/>
              </p:nvSpPr>
              <p:spPr bwMode="auto">
                <a:xfrm>
                  <a:off x="976" y="3566"/>
                  <a:ext cx="181" cy="91"/>
                </a:xfrm>
                <a:custGeom>
                  <a:avLst/>
                  <a:gdLst>
                    <a:gd name="T0" fmla="*/ 2147483647 w 143"/>
                    <a:gd name="T1" fmla="*/ 0 h 136"/>
                    <a:gd name="T2" fmla="*/ 2147483647 w 143"/>
                    <a:gd name="T3" fmla="*/ 1 h 136"/>
                    <a:gd name="T4" fmla="*/ 2147483647 w 143"/>
                    <a:gd name="T5" fmla="*/ 1 h 136"/>
                    <a:gd name="T6" fmla="*/ 0 w 143"/>
                    <a:gd name="T7" fmla="*/ 1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136"/>
                    <a:gd name="T14" fmla="*/ 143 w 143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136">
                      <a:moveTo>
                        <a:pt x="136" y="0"/>
                      </a:moveTo>
                      <a:cubicBezTo>
                        <a:pt x="139" y="34"/>
                        <a:pt x="143" y="68"/>
                        <a:pt x="136" y="91"/>
                      </a:cubicBezTo>
                      <a:cubicBezTo>
                        <a:pt x="129" y="114"/>
                        <a:pt x="114" y="136"/>
                        <a:pt x="91" y="136"/>
                      </a:cubicBezTo>
                      <a:cubicBezTo>
                        <a:pt x="68" y="136"/>
                        <a:pt x="34" y="113"/>
                        <a:pt x="0" y="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41" name="Freeform 53"/>
                <p:cNvSpPr>
                  <a:spLocks/>
                </p:cNvSpPr>
                <p:nvPr/>
              </p:nvSpPr>
              <p:spPr bwMode="auto">
                <a:xfrm>
                  <a:off x="969" y="3476"/>
                  <a:ext cx="52" cy="136"/>
                </a:xfrm>
                <a:custGeom>
                  <a:avLst/>
                  <a:gdLst>
                    <a:gd name="T0" fmla="*/ 52 w 52"/>
                    <a:gd name="T1" fmla="*/ 0 h 136"/>
                    <a:gd name="T2" fmla="*/ 7 w 52"/>
                    <a:gd name="T3" fmla="*/ 45 h 136"/>
                    <a:gd name="T4" fmla="*/ 7 w 52"/>
                    <a:gd name="T5" fmla="*/ 136 h 136"/>
                    <a:gd name="T6" fmla="*/ 0 60000 65536"/>
                    <a:gd name="T7" fmla="*/ 0 60000 65536"/>
                    <a:gd name="T8" fmla="*/ 0 60000 65536"/>
                    <a:gd name="T9" fmla="*/ 0 w 52"/>
                    <a:gd name="T10" fmla="*/ 0 h 136"/>
                    <a:gd name="T11" fmla="*/ 52 w 52"/>
                    <a:gd name="T12" fmla="*/ 136 h 1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" h="136">
                      <a:moveTo>
                        <a:pt x="52" y="0"/>
                      </a:moveTo>
                      <a:cubicBezTo>
                        <a:pt x="33" y="11"/>
                        <a:pt x="14" y="22"/>
                        <a:pt x="7" y="45"/>
                      </a:cubicBezTo>
                      <a:cubicBezTo>
                        <a:pt x="0" y="68"/>
                        <a:pt x="3" y="102"/>
                        <a:pt x="7" y="13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4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112" y="3521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243" name="Oval 55"/>
                <p:cNvSpPr>
                  <a:spLocks noChangeArrowheads="1"/>
                </p:cNvSpPr>
                <p:nvPr/>
              </p:nvSpPr>
              <p:spPr bwMode="auto">
                <a:xfrm>
                  <a:off x="658" y="3256"/>
                  <a:ext cx="45" cy="45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1244" name="Freeform 56"/>
                <p:cNvSpPr>
                  <a:spLocks/>
                </p:cNvSpPr>
                <p:nvPr/>
              </p:nvSpPr>
              <p:spPr bwMode="auto">
                <a:xfrm>
                  <a:off x="1051" y="3702"/>
                  <a:ext cx="120" cy="151"/>
                </a:xfrm>
                <a:custGeom>
                  <a:avLst/>
                  <a:gdLst>
                    <a:gd name="T0" fmla="*/ 60 w 120"/>
                    <a:gd name="T1" fmla="*/ 0 h 151"/>
                    <a:gd name="T2" fmla="*/ 15 w 120"/>
                    <a:gd name="T3" fmla="*/ 46 h 151"/>
                    <a:gd name="T4" fmla="*/ 15 w 120"/>
                    <a:gd name="T5" fmla="*/ 136 h 151"/>
                    <a:gd name="T6" fmla="*/ 105 w 120"/>
                    <a:gd name="T7" fmla="*/ 136 h 151"/>
                    <a:gd name="T8" fmla="*/ 105 w 120"/>
                    <a:gd name="T9" fmla="*/ 46 h 1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0"/>
                    <a:gd name="T16" fmla="*/ 0 h 151"/>
                    <a:gd name="T17" fmla="*/ 120 w 120"/>
                    <a:gd name="T18" fmla="*/ 151 h 1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0" h="151">
                      <a:moveTo>
                        <a:pt x="60" y="0"/>
                      </a:moveTo>
                      <a:cubicBezTo>
                        <a:pt x="41" y="11"/>
                        <a:pt x="22" y="23"/>
                        <a:pt x="15" y="46"/>
                      </a:cubicBezTo>
                      <a:cubicBezTo>
                        <a:pt x="8" y="69"/>
                        <a:pt x="0" y="121"/>
                        <a:pt x="15" y="136"/>
                      </a:cubicBezTo>
                      <a:cubicBezTo>
                        <a:pt x="30" y="151"/>
                        <a:pt x="90" y="151"/>
                        <a:pt x="105" y="136"/>
                      </a:cubicBezTo>
                      <a:cubicBezTo>
                        <a:pt x="120" y="121"/>
                        <a:pt x="112" y="83"/>
                        <a:pt x="105" y="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408633" name="Text Box 57"/>
          <p:cNvSpPr txBox="1">
            <a:spLocks noChangeArrowheads="1"/>
          </p:cNvSpPr>
          <p:nvPr/>
        </p:nvSpPr>
        <p:spPr bwMode="auto">
          <a:xfrm>
            <a:off x="6500813" y="2643188"/>
            <a:ext cx="2463800" cy="1631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en-US" sz="2000" dirty="0" smtClean="0">
                <a:latin typeface="+mn-lt"/>
              </a:rPr>
              <a:t>Интерпретациями формулы Ф </a:t>
            </a:r>
            <a:r>
              <a:rPr lang="ru-RU" altLang="en-US" sz="2000" dirty="0" err="1" smtClean="0">
                <a:latin typeface="+mn-lt"/>
              </a:rPr>
              <a:t>темпоральной</a:t>
            </a:r>
            <a:r>
              <a:rPr lang="ru-RU" altLang="en-US" sz="2000" dirty="0" smtClean="0">
                <a:latin typeface="+mn-lt"/>
              </a:rPr>
              <a:t> логики являются структуры </a:t>
            </a:r>
            <a:r>
              <a:rPr lang="ru-RU" altLang="en-US" sz="2000" dirty="0" err="1" smtClean="0">
                <a:latin typeface="+mn-lt"/>
              </a:rPr>
              <a:t>Крипке</a:t>
            </a:r>
            <a:endParaRPr lang="ru-RU" altLang="en-US" sz="1800" dirty="0" smtClean="0">
              <a:latin typeface="+mn-lt"/>
            </a:endParaRP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71438" y="2736850"/>
            <a:ext cx="9001125" cy="2235200"/>
            <a:chOff x="-49" y="2886"/>
            <a:chExt cx="5670" cy="1408"/>
          </a:xfrm>
        </p:grpSpPr>
        <p:sp>
          <p:nvSpPr>
            <p:cNvPr id="4" name="Text Box 59"/>
            <p:cNvSpPr txBox="1">
              <a:spLocks noChangeArrowheads="1"/>
            </p:cNvSpPr>
            <p:nvPr/>
          </p:nvSpPr>
          <p:spPr bwMode="auto">
            <a:xfrm>
              <a:off x="-49" y="4042"/>
              <a:ext cx="5670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Модели логической формулы Ф </a:t>
              </a:r>
              <a:r>
                <a:rPr lang="ru-RU" altLang="en-US" sz="2000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– интерпретации, на которых Ф истинна.</a:t>
              </a:r>
            </a:p>
          </p:txBody>
        </p:sp>
        <p:sp>
          <p:nvSpPr>
            <p:cNvPr id="51223" name="Freeform 60"/>
            <p:cNvSpPr>
              <a:spLocks/>
            </p:cNvSpPr>
            <p:nvPr/>
          </p:nvSpPr>
          <p:spPr bwMode="auto">
            <a:xfrm>
              <a:off x="1289" y="3475"/>
              <a:ext cx="1724" cy="234"/>
            </a:xfrm>
            <a:custGeom>
              <a:avLst/>
              <a:gdLst>
                <a:gd name="T0" fmla="*/ 0 w 1724"/>
                <a:gd name="T1" fmla="*/ 137 h 234"/>
                <a:gd name="T2" fmla="*/ 409 w 1724"/>
                <a:gd name="T3" fmla="*/ 227 h 234"/>
                <a:gd name="T4" fmla="*/ 1044 w 1724"/>
                <a:gd name="T5" fmla="*/ 182 h 234"/>
                <a:gd name="T6" fmla="*/ 1724 w 1724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4"/>
                <a:gd name="T13" fmla="*/ 0 h 234"/>
                <a:gd name="T14" fmla="*/ 1724 w 1724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4" h="234">
                  <a:moveTo>
                    <a:pt x="0" y="137"/>
                  </a:moveTo>
                  <a:cubicBezTo>
                    <a:pt x="117" y="178"/>
                    <a:pt x="235" y="220"/>
                    <a:pt x="409" y="227"/>
                  </a:cubicBezTo>
                  <a:cubicBezTo>
                    <a:pt x="583" y="234"/>
                    <a:pt x="825" y="220"/>
                    <a:pt x="1044" y="182"/>
                  </a:cubicBezTo>
                  <a:cubicBezTo>
                    <a:pt x="1263" y="144"/>
                    <a:pt x="1493" y="72"/>
                    <a:pt x="17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224" name="Freeform 61"/>
            <p:cNvSpPr>
              <a:spLocks/>
            </p:cNvSpPr>
            <p:nvPr/>
          </p:nvSpPr>
          <p:spPr bwMode="auto">
            <a:xfrm>
              <a:off x="563" y="3521"/>
              <a:ext cx="2495" cy="453"/>
            </a:xfrm>
            <a:custGeom>
              <a:avLst/>
              <a:gdLst>
                <a:gd name="T0" fmla="*/ 0 w 2495"/>
                <a:gd name="T1" fmla="*/ 227 h 453"/>
                <a:gd name="T2" fmla="*/ 363 w 2495"/>
                <a:gd name="T3" fmla="*/ 363 h 453"/>
                <a:gd name="T4" fmla="*/ 998 w 2495"/>
                <a:gd name="T5" fmla="*/ 453 h 453"/>
                <a:gd name="T6" fmla="*/ 1996 w 2495"/>
                <a:gd name="T7" fmla="*/ 363 h 453"/>
                <a:gd name="T8" fmla="*/ 2359 w 2495"/>
                <a:gd name="T9" fmla="*/ 227 h 453"/>
                <a:gd name="T10" fmla="*/ 2495 w 2495"/>
                <a:gd name="T11" fmla="*/ 0 h 4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5"/>
                <a:gd name="T19" fmla="*/ 0 h 453"/>
                <a:gd name="T20" fmla="*/ 2495 w 2495"/>
                <a:gd name="T21" fmla="*/ 453 h 4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5" h="453">
                  <a:moveTo>
                    <a:pt x="0" y="227"/>
                  </a:moveTo>
                  <a:cubicBezTo>
                    <a:pt x="98" y="276"/>
                    <a:pt x="197" y="325"/>
                    <a:pt x="363" y="363"/>
                  </a:cubicBezTo>
                  <a:cubicBezTo>
                    <a:pt x="529" y="401"/>
                    <a:pt x="726" y="453"/>
                    <a:pt x="998" y="453"/>
                  </a:cubicBezTo>
                  <a:cubicBezTo>
                    <a:pt x="1270" y="453"/>
                    <a:pt x="1769" y="401"/>
                    <a:pt x="1996" y="363"/>
                  </a:cubicBezTo>
                  <a:cubicBezTo>
                    <a:pt x="2223" y="325"/>
                    <a:pt x="2276" y="287"/>
                    <a:pt x="2359" y="227"/>
                  </a:cubicBezTo>
                  <a:cubicBezTo>
                    <a:pt x="2442" y="167"/>
                    <a:pt x="2468" y="83"/>
                    <a:pt x="249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225" name="Freeform 62"/>
            <p:cNvSpPr>
              <a:spLocks/>
            </p:cNvSpPr>
            <p:nvPr/>
          </p:nvSpPr>
          <p:spPr bwMode="auto">
            <a:xfrm>
              <a:off x="1062" y="2886"/>
              <a:ext cx="2132" cy="272"/>
            </a:xfrm>
            <a:custGeom>
              <a:avLst/>
              <a:gdLst>
                <a:gd name="T0" fmla="*/ 0 w 2586"/>
                <a:gd name="T1" fmla="*/ 2147483647 h 181"/>
                <a:gd name="T2" fmla="*/ 2 w 2586"/>
                <a:gd name="T3" fmla="*/ 2147483647 h 181"/>
                <a:gd name="T4" fmla="*/ 2 w 2586"/>
                <a:gd name="T5" fmla="*/ 0 h 181"/>
                <a:gd name="T6" fmla="*/ 2 w 2586"/>
                <a:gd name="T7" fmla="*/ 2147483647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6"/>
                <a:gd name="T13" fmla="*/ 0 h 181"/>
                <a:gd name="T14" fmla="*/ 2586 w 258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6" h="181">
                  <a:moveTo>
                    <a:pt x="0" y="181"/>
                  </a:moveTo>
                  <a:cubicBezTo>
                    <a:pt x="185" y="151"/>
                    <a:pt x="370" y="121"/>
                    <a:pt x="635" y="91"/>
                  </a:cubicBezTo>
                  <a:cubicBezTo>
                    <a:pt x="900" y="61"/>
                    <a:pt x="1263" y="0"/>
                    <a:pt x="1588" y="0"/>
                  </a:cubicBezTo>
                  <a:cubicBezTo>
                    <a:pt x="1913" y="0"/>
                    <a:pt x="2249" y="45"/>
                    <a:pt x="2586" y="91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1210" name="Rectangle 63"/>
          <p:cNvSpPr>
            <a:spLocks noGrp="1" noChangeArrowheads="1"/>
          </p:cNvSpPr>
          <p:nvPr>
            <p:ph type="title"/>
          </p:nvPr>
        </p:nvSpPr>
        <p:spPr>
          <a:xfrm>
            <a:off x="1187450" y="285750"/>
            <a:ext cx="4956175" cy="609600"/>
          </a:xfrm>
          <a:noFill/>
        </p:spPr>
        <p:txBody>
          <a:bodyPr anchor="ctr"/>
          <a:lstStyle/>
          <a:p>
            <a:pPr eaLnBrk="1" hangingPunct="1"/>
            <a:r>
              <a:rPr lang="ru-RU" altLang="en-US" smtClean="0"/>
              <a:t>Задачи верификации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ru-RU" altLang="en-US" smtClean="0"/>
              <a:t>методом </a:t>
            </a:r>
            <a:r>
              <a:rPr lang="en-US" altLang="en-US" smtClean="0"/>
              <a:t>Model checking</a:t>
            </a:r>
          </a:p>
        </p:txBody>
      </p:sp>
      <p:sp>
        <p:nvSpPr>
          <p:cNvPr id="51211" name="Text Box 64"/>
          <p:cNvSpPr txBox="1">
            <a:spLocks noChangeArrowheads="1"/>
          </p:cNvSpPr>
          <p:nvPr/>
        </p:nvSpPr>
        <p:spPr bwMode="auto">
          <a:xfrm>
            <a:off x="142875" y="1143000"/>
            <a:ext cx="8858250" cy="10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altLang="en-US" sz="2000" dirty="0" smtClean="0">
                <a:latin typeface="+mn-lt"/>
              </a:rPr>
              <a:t>Алгоритм </a:t>
            </a:r>
            <a:r>
              <a:rPr lang="en-US" altLang="en-US" sz="2000" dirty="0" smtClean="0">
                <a:latin typeface="+mn-lt"/>
              </a:rPr>
              <a:t>Model Checking – </a:t>
            </a:r>
            <a:r>
              <a:rPr lang="ru-RU" altLang="en-US" sz="2000" dirty="0" smtClean="0">
                <a:latin typeface="+mn-lt"/>
              </a:rPr>
              <a:t>это алгоритм проверки того, выполняется ли данная формула </a:t>
            </a:r>
            <a:r>
              <a:rPr lang="ru-RU" altLang="en-US" sz="2000" b="1" dirty="0" err="1" smtClean="0">
                <a:latin typeface="+mn-lt"/>
              </a:rPr>
              <a:t>темпоральной</a:t>
            </a:r>
            <a:r>
              <a:rPr lang="ru-RU" altLang="en-US" sz="2000" b="1" dirty="0" smtClean="0">
                <a:latin typeface="+mn-lt"/>
              </a:rPr>
              <a:t> </a:t>
            </a:r>
            <a:r>
              <a:rPr lang="ru-RU" altLang="en-US" sz="2000" dirty="0" smtClean="0">
                <a:latin typeface="+mn-lt"/>
              </a:rPr>
              <a:t> логики Ф на произвольной структуре </a:t>
            </a:r>
            <a:r>
              <a:rPr lang="ru-RU" altLang="en-US" sz="2000" dirty="0" err="1" smtClean="0">
                <a:latin typeface="+mn-lt"/>
              </a:rPr>
              <a:t>Крипке</a:t>
            </a:r>
            <a:r>
              <a:rPr lang="ru-RU" altLang="en-US" sz="2000" dirty="0" smtClean="0">
                <a:latin typeface="+mn-lt"/>
              </a:rPr>
              <a:t> (которая представляет модель технической системы).</a:t>
            </a:r>
          </a:p>
        </p:txBody>
      </p:sp>
      <p:sp>
        <p:nvSpPr>
          <p:cNvPr id="408641" name="Text Box 65"/>
          <p:cNvSpPr txBox="1">
            <a:spLocks noChangeArrowheads="1"/>
          </p:cNvSpPr>
          <p:nvPr/>
        </p:nvSpPr>
        <p:spPr bwMode="auto">
          <a:xfrm>
            <a:off x="265113" y="4973638"/>
            <a:ext cx="8785225" cy="13541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Для логики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CTL* 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этот алгоритм очень сложен.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Лекция 5, 6 </a:t>
            </a:r>
            <a:r>
              <a:rPr lang="ru-RU" altLang="en-US" sz="2000" dirty="0">
                <a:solidFill>
                  <a:schemeClr val="tx2"/>
                </a:solidFill>
                <a:latin typeface="+mn-lt"/>
              </a:rPr>
              <a:t>– </a:t>
            </a:r>
            <a:r>
              <a:rPr lang="ru-RU" altLang="en-US" dirty="0">
                <a:solidFill>
                  <a:schemeClr val="tx2"/>
                </a:solidFill>
                <a:latin typeface="+mn-lt"/>
              </a:rPr>
              <a:t>алгоритм </a:t>
            </a:r>
            <a:r>
              <a:rPr lang="en-US" altLang="en-US" dirty="0">
                <a:solidFill>
                  <a:schemeClr val="tx2"/>
                </a:solidFill>
                <a:latin typeface="+mn-lt"/>
              </a:rPr>
              <a:t>Model checking </a:t>
            </a:r>
            <a:r>
              <a:rPr lang="ru-RU" altLang="en-US" dirty="0">
                <a:solidFill>
                  <a:schemeClr val="tx2"/>
                </a:solidFill>
                <a:latin typeface="+mn-lt"/>
              </a:rPr>
              <a:t>для </a:t>
            </a:r>
            <a:r>
              <a:rPr lang="en-US" altLang="en-US" b="1" dirty="0">
                <a:solidFill>
                  <a:schemeClr val="tx2"/>
                </a:solidFill>
                <a:latin typeface="+mn-lt"/>
              </a:rPr>
              <a:t>LTL</a:t>
            </a:r>
            <a:r>
              <a:rPr lang="ru-RU" altLang="en-US" dirty="0">
                <a:solidFill>
                  <a:schemeClr val="tx2"/>
                </a:solidFill>
                <a:latin typeface="+mn-lt"/>
              </a:rPr>
              <a:t>.</a:t>
            </a:r>
            <a:endParaRPr lang="ru-RU" altLang="en-US" sz="2000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Лекция 7 </a:t>
            </a:r>
            <a:r>
              <a:rPr lang="ru-RU" altLang="en-US" sz="2000" dirty="0">
                <a:solidFill>
                  <a:schemeClr val="tx2"/>
                </a:solidFill>
                <a:latin typeface="+mn-lt"/>
              </a:rPr>
              <a:t>– </a:t>
            </a:r>
            <a:r>
              <a:rPr lang="ru-RU" altLang="en-US" dirty="0">
                <a:solidFill>
                  <a:schemeClr val="tx2"/>
                </a:solidFill>
                <a:latin typeface="+mn-lt"/>
              </a:rPr>
              <a:t>алгоритм </a:t>
            </a:r>
            <a:r>
              <a:rPr lang="en-US" altLang="en-US" dirty="0">
                <a:solidFill>
                  <a:schemeClr val="tx2"/>
                </a:solidFill>
                <a:latin typeface="+mn-lt"/>
              </a:rPr>
              <a:t>Model checking </a:t>
            </a:r>
            <a:r>
              <a:rPr lang="ru-RU" altLang="en-US" dirty="0">
                <a:solidFill>
                  <a:schemeClr val="tx2"/>
                </a:solidFill>
                <a:latin typeface="+mn-lt"/>
              </a:rPr>
              <a:t>для </a:t>
            </a:r>
            <a:r>
              <a:rPr lang="en-US" altLang="en-US" b="1" dirty="0">
                <a:solidFill>
                  <a:schemeClr val="tx2"/>
                </a:solidFill>
                <a:latin typeface="+mn-lt"/>
              </a:rPr>
              <a:t>CTL</a:t>
            </a:r>
            <a:r>
              <a:rPr lang="ru-RU" altLang="en-US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7100888" y="71438"/>
            <a:ext cx="2016125" cy="1008062"/>
            <a:chOff x="4286" y="119"/>
            <a:chExt cx="1270" cy="635"/>
          </a:xfrm>
        </p:grpSpPr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51215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51221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51218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7842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1219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633" grpId="0" animBg="1"/>
      <p:bldP spid="4086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0BDEC1-373A-4905-B916-D3F1DA34EB30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4313" y="1857375"/>
            <a:ext cx="8574087" cy="1081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altLang="en-US" sz="3200" kern="0" dirty="0" smtClean="0">
                <a:solidFill>
                  <a:schemeClr val="tx2"/>
                </a:solidFill>
              </a:rPr>
              <a:t>Откуда берутся структуры </a:t>
            </a:r>
            <a:r>
              <a:rPr lang="ru-RU" altLang="en-US" sz="3200" kern="0" dirty="0" err="1" smtClean="0">
                <a:solidFill>
                  <a:schemeClr val="tx2"/>
                </a:solidFill>
              </a:rPr>
              <a:t>Крипке</a:t>
            </a:r>
            <a:r>
              <a:rPr lang="ru-RU" altLang="en-US" sz="3200" kern="0" dirty="0" smtClean="0">
                <a:solidFill>
                  <a:schemeClr val="tx2"/>
                </a:solidFill>
              </a:rPr>
              <a:t> при верификации аппаратуры и программ? </a:t>
            </a:r>
            <a:endParaRPr lang="en-US" altLang="en-US" sz="3200" kern="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32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32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637E9F-DBF9-4C6E-8548-F717F1A93F2F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42238" cy="609600"/>
          </a:xfrm>
        </p:spPr>
        <p:txBody>
          <a:bodyPr/>
          <a:lstStyle/>
          <a:p>
            <a:pPr eaLnBrk="1" hangingPunct="1"/>
            <a:r>
              <a:rPr lang="ru-RU" altLang="en-US" smtClean="0"/>
              <a:t>Спецификация свойств ПОВЕДЕНИЯ</a:t>
            </a:r>
            <a:br>
              <a:rPr lang="ru-RU" altLang="en-US" smtClean="0"/>
            </a:br>
            <a:r>
              <a:rPr lang="ru-RU" altLang="en-US" smtClean="0"/>
              <a:t>дискретных</a:t>
            </a:r>
            <a:r>
              <a:rPr lang="en-US" altLang="en-US" smtClean="0"/>
              <a:t> </a:t>
            </a:r>
            <a:r>
              <a:rPr lang="ru-RU" altLang="en-US" smtClean="0"/>
              <a:t>синхронных логических </a:t>
            </a:r>
            <a:r>
              <a:rPr lang="ru-RU" altLang="en-US" sz="2800" smtClean="0"/>
              <a:t>схем</a:t>
            </a:r>
            <a:endParaRPr lang="en-US" altLang="en-US" sz="2800" smtClean="0"/>
          </a:p>
        </p:txBody>
      </p:sp>
      <p:pic>
        <p:nvPicPr>
          <p:cNvPr id="53254" name="Picture 3" descr="always_if_p_q_timelin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196975"/>
            <a:ext cx="8785225" cy="1830388"/>
          </a:xfrm>
          <a:noFill/>
        </p:spPr>
      </p:pic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285750" y="4071938"/>
            <a:ext cx="2520950" cy="22463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ts val="600"/>
              </a:spcBef>
            </a:pPr>
            <a:r>
              <a:rPr lang="ru-RU" altLang="en-US" i="1">
                <a:latin typeface="Arial" charset="0"/>
              </a:rPr>
              <a:t>σ</a:t>
            </a:r>
            <a:r>
              <a:rPr lang="en-US" altLang="en-US" baseline="-25000">
                <a:latin typeface="Arial" charset="0"/>
              </a:rPr>
              <a:t>0 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¬</a:t>
            </a:r>
            <a:r>
              <a:rPr lang="ru-RU" altLang="en-US" i="1">
                <a:latin typeface="Arial" charset="0"/>
              </a:rPr>
              <a:t>p</a:t>
            </a:r>
            <a:r>
              <a:rPr lang="ru-RU" altLang="en-US">
                <a:latin typeface="Arial" charset="0"/>
              </a:rPr>
              <a:t> </a:t>
            </a:r>
            <a:endParaRPr lang="ru-RU" altLang="en-US" i="1">
              <a:latin typeface="Arial" charset="0"/>
            </a:endParaRPr>
          </a:p>
          <a:p>
            <a:pPr marL="457200" indent="-457200" eaLnBrk="1" hangingPunct="1">
              <a:spcBef>
                <a:spcPts val="600"/>
              </a:spcBef>
            </a:pPr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en-US" altLang="en-US" baseline="-25000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⊧ </a:t>
            </a:r>
            <a:r>
              <a:rPr lang="en-US" altLang="en-US">
                <a:latin typeface="Arial" charset="0"/>
                <a:sym typeface="Symbol" pitchFamily="18" charset="2"/>
              </a:rPr>
              <a:t>F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¬</a:t>
            </a:r>
            <a:r>
              <a:rPr lang="ru-RU" altLang="en-US" i="1">
                <a:latin typeface="Arial" charset="0"/>
              </a:rPr>
              <a:t>q</a:t>
            </a:r>
            <a:r>
              <a:rPr lang="ru-RU" altLang="en-US">
                <a:latin typeface="Arial" charset="0"/>
              </a:rPr>
              <a:t> </a:t>
            </a:r>
            <a:endParaRPr lang="ru-RU" altLang="en-US" i="1">
              <a:latin typeface="Arial" charset="0"/>
            </a:endParaRPr>
          </a:p>
          <a:p>
            <a:pPr marL="457200" indent="-457200" eaLnBrk="1" hangingPunct="1">
              <a:spcBef>
                <a:spcPts val="600"/>
              </a:spcBef>
            </a:pPr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en-US" altLang="en-US" baseline="-25000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G</a:t>
            </a:r>
            <a:r>
              <a:rPr lang="ru-RU" altLang="en-US">
                <a:latin typeface="Arial" charset="0"/>
              </a:rPr>
              <a:t>(</a:t>
            </a:r>
            <a:r>
              <a:rPr lang="ru-RU" altLang="en-US" i="1">
                <a:latin typeface="Arial" charset="0"/>
              </a:rPr>
              <a:t>p</a:t>
            </a:r>
            <a:r>
              <a:rPr lang="ru-RU" altLang="en-US">
                <a:latin typeface="Arial" charset="0"/>
              </a:rPr>
              <a:t>→</a:t>
            </a:r>
            <a:r>
              <a:rPr lang="ru-RU" altLang="en-US" i="1">
                <a:latin typeface="Arial" charset="0"/>
              </a:rPr>
              <a:t>q</a:t>
            </a:r>
            <a:r>
              <a:rPr lang="ru-RU" altLang="en-US">
                <a:latin typeface="Arial" charset="0"/>
              </a:rPr>
              <a:t>)</a:t>
            </a:r>
            <a:endParaRPr lang="en-US" altLang="en-US">
              <a:latin typeface="Arial" charset="0"/>
            </a:endParaRPr>
          </a:p>
          <a:p>
            <a:pPr marL="457200" indent="-457200" eaLnBrk="1" hangingPunct="1">
              <a:spcBef>
                <a:spcPts val="600"/>
              </a:spcBef>
            </a:pPr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q</a:t>
            </a:r>
            <a:r>
              <a:rPr lang="en-US" altLang="en-US">
                <a:latin typeface="Arial" charset="0"/>
              </a:rPr>
              <a:t> U </a:t>
            </a:r>
            <a:r>
              <a:rPr lang="ru-RU" altLang="en-US">
                <a:latin typeface="Arial" charset="0"/>
              </a:rPr>
              <a:t>p</a:t>
            </a:r>
            <a:endParaRPr lang="en-US" altLang="en-US">
              <a:latin typeface="Arial" charset="0"/>
            </a:endParaRPr>
          </a:p>
          <a:p>
            <a:pPr marL="457200" indent="-457200" eaLnBrk="1" hangingPunct="1">
              <a:spcBef>
                <a:spcPts val="600"/>
              </a:spcBef>
            </a:pPr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FG(</a:t>
            </a:r>
            <a:r>
              <a:rPr lang="ru-RU" altLang="en-US">
                <a:latin typeface="Arial" charset="0"/>
              </a:rPr>
              <a:t>¬p</a:t>
            </a:r>
            <a:r>
              <a:rPr lang="ru-RU" altLang="en-US">
                <a:latin typeface="Arial" charset="0"/>
                <a:sym typeface="Symbol" pitchFamily="18" charset="2"/>
              </a:rPr>
              <a:t></a:t>
            </a:r>
            <a:r>
              <a:rPr lang="en-US" altLang="en-US">
                <a:latin typeface="Arial" charset="0"/>
                <a:sym typeface="Symbol" pitchFamily="18" charset="2"/>
              </a:rPr>
              <a:t>q)</a:t>
            </a:r>
            <a:endParaRPr lang="ru-RU" altLang="en-US">
              <a:latin typeface="Arial" charset="0"/>
              <a:sym typeface="Symbol" pitchFamily="18" charset="2"/>
            </a:endParaRP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6429375" y="4000500"/>
            <a:ext cx="2376488" cy="2554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ru-RU" altLang="en-US" i="1">
                <a:latin typeface="Arial" charset="0"/>
              </a:rPr>
              <a:t>σ</a:t>
            </a:r>
            <a:r>
              <a:rPr lang="en-US" altLang="en-US" baseline="-25000">
                <a:latin typeface="Arial" charset="0"/>
              </a:rPr>
              <a:t>0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¬</a:t>
            </a:r>
            <a:r>
              <a:rPr lang="ru-RU" altLang="en-US" i="1">
                <a:latin typeface="Arial" charset="0"/>
              </a:rPr>
              <a:t>p</a:t>
            </a:r>
            <a:r>
              <a:rPr lang="ru-RU" altLang="en-US">
                <a:latin typeface="Arial" charset="0"/>
              </a:rPr>
              <a:t> </a:t>
            </a:r>
            <a:endParaRPr lang="ru-RU" altLang="en-US" i="1">
              <a:latin typeface="Arial" charset="0"/>
            </a:endParaRPr>
          </a:p>
          <a:p>
            <a:pPr marL="457200" indent="-457200" eaLnBrk="1" hangingPunct="1"/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 sz="3600" b="1">
                <a:latin typeface="Arial" charset="0"/>
                <a:sym typeface="Symbol" pitchFamily="18" charset="2"/>
              </a:rPr>
              <a:t>◊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¬</a:t>
            </a:r>
            <a:r>
              <a:rPr lang="ru-RU" altLang="en-US" i="1">
                <a:latin typeface="Arial" charset="0"/>
              </a:rPr>
              <a:t>q</a:t>
            </a:r>
            <a:r>
              <a:rPr lang="ru-RU" altLang="en-US">
                <a:latin typeface="Arial" charset="0"/>
              </a:rPr>
              <a:t> </a:t>
            </a:r>
            <a:endParaRPr lang="ru-RU" altLang="en-US" i="1">
              <a:latin typeface="Arial" charset="0"/>
            </a:endParaRPr>
          </a:p>
          <a:p>
            <a:pPr marL="457200" indent="-457200" eaLnBrk="1" hangingPunct="1"/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 sz="3600" b="1">
                <a:latin typeface="Arial" charset="0"/>
              </a:rPr>
              <a:t>□</a:t>
            </a:r>
            <a:r>
              <a:rPr lang="ru-RU" altLang="en-US">
                <a:latin typeface="Arial" charset="0"/>
              </a:rPr>
              <a:t>(</a:t>
            </a:r>
            <a:r>
              <a:rPr lang="ru-RU" altLang="en-US" i="1">
                <a:latin typeface="Arial" charset="0"/>
              </a:rPr>
              <a:t>p</a:t>
            </a:r>
            <a:r>
              <a:rPr lang="ru-RU" altLang="en-US">
                <a:latin typeface="Arial" charset="0"/>
              </a:rPr>
              <a:t>→</a:t>
            </a:r>
            <a:r>
              <a:rPr lang="ru-RU" altLang="en-US" i="1">
                <a:latin typeface="Arial" charset="0"/>
              </a:rPr>
              <a:t>q</a:t>
            </a:r>
            <a:r>
              <a:rPr lang="ru-RU" altLang="en-US">
                <a:latin typeface="Arial" charset="0"/>
              </a:rPr>
              <a:t>)</a:t>
            </a:r>
            <a:endParaRPr lang="en-US" altLang="en-US">
              <a:latin typeface="Arial" charset="0"/>
            </a:endParaRPr>
          </a:p>
          <a:p>
            <a:pPr marL="457200" indent="-457200" eaLnBrk="1" hangingPunct="1"/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 </a:t>
            </a:r>
            <a:r>
              <a:rPr lang="ru-RU" altLang="en-US" i="1">
                <a:latin typeface="Arial" charset="0"/>
              </a:rPr>
              <a:t>q</a:t>
            </a:r>
            <a:r>
              <a:rPr lang="en-US" altLang="en-US" i="1"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U </a:t>
            </a:r>
            <a:r>
              <a:rPr lang="ru-RU" altLang="en-US" i="1">
                <a:latin typeface="Arial" charset="0"/>
              </a:rPr>
              <a:t>p</a:t>
            </a:r>
            <a:endParaRPr lang="en-US" altLang="en-US" i="1">
              <a:latin typeface="Arial" charset="0"/>
            </a:endParaRPr>
          </a:p>
          <a:p>
            <a:pPr marL="457200" indent="-457200" eaLnBrk="1" hangingPunct="1"/>
            <a:r>
              <a:rPr lang="ru-RU" altLang="en-US" i="1">
                <a:latin typeface="Arial" charset="0"/>
              </a:rPr>
              <a:t>σ</a:t>
            </a:r>
            <a:r>
              <a:rPr lang="ru-RU" altLang="en-US" baseline="-25000">
                <a:latin typeface="Arial" charset="0"/>
              </a:rPr>
              <a:t>0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>
                <a:latin typeface="Arial" charset="0"/>
              </a:rPr>
              <a:t>⊧</a:t>
            </a:r>
            <a:r>
              <a:rPr lang="en-US" altLang="en-US">
                <a:latin typeface="Arial" charset="0"/>
              </a:rPr>
              <a:t> </a:t>
            </a:r>
            <a:r>
              <a:rPr lang="ru-RU" altLang="en-US" sz="3600" b="1">
                <a:latin typeface="Arial" charset="0"/>
                <a:sym typeface="Symbol" pitchFamily="18" charset="2"/>
              </a:rPr>
              <a:t>◊</a:t>
            </a:r>
            <a:r>
              <a:rPr lang="ru-RU" altLang="en-US" sz="4000" b="1">
                <a:latin typeface="Arial" charset="0"/>
              </a:rPr>
              <a:t>□</a:t>
            </a:r>
            <a:r>
              <a:rPr lang="en-US" altLang="en-US">
                <a:latin typeface="Arial" charset="0"/>
              </a:rPr>
              <a:t>(</a:t>
            </a:r>
            <a:r>
              <a:rPr lang="ru-RU" altLang="en-US">
                <a:latin typeface="Arial" charset="0"/>
              </a:rPr>
              <a:t>¬p</a:t>
            </a:r>
            <a:r>
              <a:rPr lang="ru-RU" altLang="en-US" sz="3200" b="1">
                <a:latin typeface="Arial" charset="0"/>
                <a:sym typeface="Symbol" pitchFamily="18" charset="2"/>
              </a:rPr>
              <a:t></a:t>
            </a:r>
            <a:r>
              <a:rPr lang="en-US" altLang="en-US">
                <a:latin typeface="Arial" charset="0"/>
                <a:sym typeface="Symbol" pitchFamily="18" charset="2"/>
              </a:rPr>
              <a:t>q)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95288" y="3357563"/>
            <a:ext cx="8415337" cy="533400"/>
            <a:chOff x="249" y="2387"/>
            <a:chExt cx="5301" cy="336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651" y="2483"/>
              <a:ext cx="313" cy="240"/>
              <a:chOff x="1392" y="1488"/>
              <a:chExt cx="336" cy="240"/>
            </a:xfrm>
          </p:grpSpPr>
          <p:sp>
            <p:nvSpPr>
              <p:cNvPr id="53334" name="Oval 8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35" name="Text Box 9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p,q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259" y="2483"/>
              <a:ext cx="312" cy="240"/>
              <a:chOff x="1392" y="1488"/>
              <a:chExt cx="336" cy="240"/>
            </a:xfrm>
          </p:grpSpPr>
          <p:sp>
            <p:nvSpPr>
              <p:cNvPr id="53332" name="Oval 11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33" name="Text Box 12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p,q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857" y="2483"/>
              <a:ext cx="312" cy="240"/>
              <a:chOff x="1392" y="1488"/>
              <a:chExt cx="336" cy="240"/>
            </a:xfrm>
          </p:grpSpPr>
          <p:sp>
            <p:nvSpPr>
              <p:cNvPr id="53330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31" name="Text Box 15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49" y="2483"/>
              <a:ext cx="313" cy="240"/>
              <a:chOff x="1392" y="1488"/>
              <a:chExt cx="336" cy="240"/>
            </a:xfrm>
          </p:grpSpPr>
          <p:sp>
            <p:nvSpPr>
              <p:cNvPr id="53328" name="Oval 17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29" name="Text Box 18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q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053" y="2483"/>
              <a:ext cx="312" cy="240"/>
              <a:chOff x="1392" y="1488"/>
              <a:chExt cx="336" cy="240"/>
            </a:xfrm>
          </p:grpSpPr>
          <p:sp>
            <p:nvSpPr>
              <p:cNvPr id="53326" name="Oval 20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27" name="Text Box 21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q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455" y="2483"/>
              <a:ext cx="312" cy="240"/>
              <a:chOff x="1392" y="1488"/>
              <a:chExt cx="336" cy="240"/>
            </a:xfrm>
          </p:grpSpPr>
          <p:sp>
            <p:nvSpPr>
              <p:cNvPr id="53324" name="Oval 23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25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53292" name="Line 25"/>
            <p:cNvSpPr>
              <a:spLocks noChangeShapeType="1"/>
            </p:cNvSpPr>
            <p:nvPr/>
          </p:nvSpPr>
          <p:spPr bwMode="auto">
            <a:xfrm>
              <a:off x="249" y="2387"/>
              <a:ext cx="8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3" name="Line 26"/>
            <p:cNvSpPr>
              <a:spLocks noChangeShapeType="1"/>
            </p:cNvSpPr>
            <p:nvPr/>
          </p:nvSpPr>
          <p:spPr bwMode="auto">
            <a:xfrm>
              <a:off x="517" y="2579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4" name="Line 27"/>
            <p:cNvSpPr>
              <a:spLocks noChangeShapeType="1"/>
            </p:cNvSpPr>
            <p:nvPr/>
          </p:nvSpPr>
          <p:spPr bwMode="auto">
            <a:xfrm>
              <a:off x="919" y="2579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5" name="Line 28"/>
            <p:cNvSpPr>
              <a:spLocks noChangeShapeType="1"/>
            </p:cNvSpPr>
            <p:nvPr/>
          </p:nvSpPr>
          <p:spPr bwMode="auto">
            <a:xfrm>
              <a:off x="1321" y="2579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6" name="Line 29"/>
            <p:cNvSpPr>
              <a:spLocks noChangeShapeType="1"/>
            </p:cNvSpPr>
            <p:nvPr/>
          </p:nvSpPr>
          <p:spPr bwMode="auto">
            <a:xfrm>
              <a:off x="1723" y="2579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7" name="Line 30"/>
            <p:cNvSpPr>
              <a:spLocks noChangeShapeType="1"/>
            </p:cNvSpPr>
            <p:nvPr/>
          </p:nvSpPr>
          <p:spPr bwMode="auto">
            <a:xfrm>
              <a:off x="2125" y="2579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8" name="Line 31"/>
            <p:cNvSpPr>
              <a:spLocks noChangeShapeType="1"/>
            </p:cNvSpPr>
            <p:nvPr/>
          </p:nvSpPr>
          <p:spPr bwMode="auto">
            <a:xfrm>
              <a:off x="2526" y="2579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99" name="Text Box 32"/>
            <p:cNvSpPr txBox="1">
              <a:spLocks noChangeArrowheads="1"/>
            </p:cNvSpPr>
            <p:nvPr/>
          </p:nvSpPr>
          <p:spPr bwMode="auto">
            <a:xfrm>
              <a:off x="5193" y="2432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charset="0"/>
                </a:rPr>
                <a:t>…</a:t>
              </a:r>
            </a:p>
          </p:txBody>
        </p: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477" y="2478"/>
              <a:ext cx="312" cy="240"/>
              <a:chOff x="1392" y="1488"/>
              <a:chExt cx="336" cy="240"/>
            </a:xfrm>
          </p:grpSpPr>
          <p:sp>
            <p:nvSpPr>
              <p:cNvPr id="53322" name="Oval 3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23" name="Text Box 35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</a:t>
                </a:r>
              </a:p>
            </p:txBody>
          </p:sp>
        </p:grp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075" y="2478"/>
              <a:ext cx="312" cy="240"/>
              <a:chOff x="1392" y="1488"/>
              <a:chExt cx="336" cy="240"/>
            </a:xfrm>
          </p:grpSpPr>
          <p:sp>
            <p:nvSpPr>
              <p:cNvPr id="53320" name="Oval 37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21" name="Text Box 38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q  </a:t>
                </a: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2673" y="2478"/>
              <a:ext cx="312" cy="240"/>
              <a:chOff x="1392" y="1488"/>
              <a:chExt cx="336" cy="240"/>
            </a:xfrm>
          </p:grpSpPr>
          <p:sp>
            <p:nvSpPr>
              <p:cNvPr id="53318" name="Oval 40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19" name="Text Box 41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p q</a:t>
                </a:r>
              </a:p>
            </p:txBody>
          </p:sp>
        </p:grpSp>
        <p:sp>
          <p:nvSpPr>
            <p:cNvPr id="53303" name="Line 42"/>
            <p:cNvSpPr>
              <a:spLocks noChangeShapeType="1"/>
            </p:cNvSpPr>
            <p:nvPr/>
          </p:nvSpPr>
          <p:spPr bwMode="auto">
            <a:xfrm>
              <a:off x="2941" y="2574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304" name="Line 43"/>
            <p:cNvSpPr>
              <a:spLocks noChangeShapeType="1"/>
            </p:cNvSpPr>
            <p:nvPr/>
          </p:nvSpPr>
          <p:spPr bwMode="auto">
            <a:xfrm>
              <a:off x="3343" y="2574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305" name="Line 44"/>
            <p:cNvSpPr>
              <a:spLocks noChangeShapeType="1"/>
            </p:cNvSpPr>
            <p:nvPr/>
          </p:nvSpPr>
          <p:spPr bwMode="auto">
            <a:xfrm>
              <a:off x="3744" y="2574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4682" y="2464"/>
              <a:ext cx="312" cy="240"/>
              <a:chOff x="1392" y="1488"/>
              <a:chExt cx="336" cy="240"/>
            </a:xfrm>
          </p:grpSpPr>
          <p:sp>
            <p:nvSpPr>
              <p:cNvPr id="53316" name="Oval 46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17" name="Text Box 47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q</a:t>
                </a:r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4280" y="2464"/>
              <a:ext cx="312" cy="240"/>
              <a:chOff x="1392" y="1488"/>
              <a:chExt cx="336" cy="240"/>
            </a:xfrm>
          </p:grpSpPr>
          <p:sp>
            <p:nvSpPr>
              <p:cNvPr id="53314" name="Oval 4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15" name="Text Box 50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 q</a:t>
                </a:r>
              </a:p>
            </p:txBody>
          </p:sp>
        </p:grpSp>
        <p:grpSp>
          <p:nvGrpSpPr>
            <p:cNvPr id="15" name="Group 51"/>
            <p:cNvGrpSpPr>
              <a:grpSpLocks/>
            </p:cNvGrpSpPr>
            <p:nvPr/>
          </p:nvGrpSpPr>
          <p:grpSpPr bwMode="auto">
            <a:xfrm>
              <a:off x="3878" y="2464"/>
              <a:ext cx="312" cy="240"/>
              <a:chOff x="1392" y="1488"/>
              <a:chExt cx="336" cy="240"/>
            </a:xfrm>
          </p:grpSpPr>
          <p:sp>
            <p:nvSpPr>
              <p:cNvPr id="53312" name="Oval 52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3313" name="Text Box 53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q</a:t>
                </a:r>
              </a:p>
            </p:txBody>
          </p:sp>
        </p:grpSp>
        <p:sp>
          <p:nvSpPr>
            <p:cNvPr id="53309" name="Line 54"/>
            <p:cNvSpPr>
              <a:spLocks noChangeShapeType="1"/>
            </p:cNvSpPr>
            <p:nvPr/>
          </p:nvSpPr>
          <p:spPr bwMode="auto">
            <a:xfrm>
              <a:off x="4146" y="2560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310" name="Line 55"/>
            <p:cNvSpPr>
              <a:spLocks noChangeShapeType="1"/>
            </p:cNvSpPr>
            <p:nvPr/>
          </p:nvSpPr>
          <p:spPr bwMode="auto">
            <a:xfrm>
              <a:off x="4548" y="2560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311" name="Line 56"/>
            <p:cNvSpPr>
              <a:spLocks noChangeShapeType="1"/>
            </p:cNvSpPr>
            <p:nvPr/>
          </p:nvSpPr>
          <p:spPr bwMode="auto">
            <a:xfrm>
              <a:off x="4949" y="2560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84213" y="1268413"/>
            <a:ext cx="6911975" cy="2089150"/>
            <a:chOff x="431" y="1071"/>
            <a:chExt cx="4354" cy="1316"/>
          </a:xfrm>
        </p:grpSpPr>
        <p:sp>
          <p:nvSpPr>
            <p:cNvPr id="53274" name="Line 58"/>
            <p:cNvSpPr>
              <a:spLocks noChangeShapeType="1"/>
            </p:cNvSpPr>
            <p:nvPr/>
          </p:nvSpPr>
          <p:spPr bwMode="auto">
            <a:xfrm>
              <a:off x="431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75" name="Line 59"/>
            <p:cNvSpPr>
              <a:spLocks noChangeShapeType="1"/>
            </p:cNvSpPr>
            <p:nvPr/>
          </p:nvSpPr>
          <p:spPr bwMode="auto">
            <a:xfrm>
              <a:off x="2835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76" name="Line 60"/>
            <p:cNvSpPr>
              <a:spLocks noChangeShapeType="1"/>
            </p:cNvSpPr>
            <p:nvPr/>
          </p:nvSpPr>
          <p:spPr bwMode="auto">
            <a:xfrm>
              <a:off x="839" y="107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77" name="Line 61"/>
            <p:cNvSpPr>
              <a:spLocks noChangeShapeType="1"/>
            </p:cNvSpPr>
            <p:nvPr/>
          </p:nvSpPr>
          <p:spPr bwMode="auto">
            <a:xfrm>
              <a:off x="1202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78" name="Line 62"/>
            <p:cNvSpPr>
              <a:spLocks noChangeShapeType="1"/>
            </p:cNvSpPr>
            <p:nvPr/>
          </p:nvSpPr>
          <p:spPr bwMode="auto">
            <a:xfrm>
              <a:off x="1610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79" name="Line 63"/>
            <p:cNvSpPr>
              <a:spLocks noChangeShapeType="1"/>
            </p:cNvSpPr>
            <p:nvPr/>
          </p:nvSpPr>
          <p:spPr bwMode="auto">
            <a:xfrm>
              <a:off x="2018" y="107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80" name="Line 64"/>
            <p:cNvSpPr>
              <a:spLocks noChangeShapeType="1"/>
            </p:cNvSpPr>
            <p:nvPr/>
          </p:nvSpPr>
          <p:spPr bwMode="auto">
            <a:xfrm>
              <a:off x="2426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81" name="Line 65"/>
            <p:cNvSpPr>
              <a:spLocks noChangeShapeType="1"/>
            </p:cNvSpPr>
            <p:nvPr/>
          </p:nvSpPr>
          <p:spPr bwMode="auto">
            <a:xfrm>
              <a:off x="3243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82" name="Line 66"/>
            <p:cNvSpPr>
              <a:spLocks noChangeShapeType="1"/>
            </p:cNvSpPr>
            <p:nvPr/>
          </p:nvSpPr>
          <p:spPr bwMode="auto">
            <a:xfrm>
              <a:off x="3606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83" name="Line 67"/>
            <p:cNvSpPr>
              <a:spLocks noChangeShapeType="1"/>
            </p:cNvSpPr>
            <p:nvPr/>
          </p:nvSpPr>
          <p:spPr bwMode="auto">
            <a:xfrm>
              <a:off x="4014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84" name="Line 68"/>
            <p:cNvSpPr>
              <a:spLocks noChangeShapeType="1"/>
            </p:cNvSpPr>
            <p:nvPr/>
          </p:nvSpPr>
          <p:spPr bwMode="auto">
            <a:xfrm>
              <a:off x="4422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285" name="Line 69"/>
            <p:cNvSpPr>
              <a:spLocks noChangeShapeType="1"/>
            </p:cNvSpPr>
            <p:nvPr/>
          </p:nvSpPr>
          <p:spPr bwMode="auto">
            <a:xfrm>
              <a:off x="4785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429000" y="4249738"/>
            <a:ext cx="1851025" cy="1876425"/>
            <a:chOff x="3429454" y="4489446"/>
            <a:chExt cx="1850684" cy="1877437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4835710" y="4571535"/>
              <a:ext cx="261343" cy="485607"/>
              <a:chOff x="4152106" y="4581525"/>
              <a:chExt cx="407740" cy="863302"/>
            </a:xfrm>
          </p:grpSpPr>
          <p:cxnSp>
            <p:nvCxnSpPr>
              <p:cNvPr id="53270" name="Straight Connector 2"/>
              <p:cNvCxnSpPr>
                <a:cxnSpLocks noChangeShapeType="1"/>
              </p:cNvCxnSpPr>
              <p:nvPr/>
            </p:nvCxnSpPr>
            <p:spPr bwMode="auto">
              <a:xfrm flipH="1">
                <a:off x="4152106" y="4581525"/>
                <a:ext cx="203870" cy="43165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71" name="Straight Connector 74"/>
              <p:cNvCxnSpPr>
                <a:cxnSpLocks noChangeShapeType="1"/>
              </p:cNvCxnSpPr>
              <p:nvPr/>
            </p:nvCxnSpPr>
            <p:spPr bwMode="auto">
              <a:xfrm flipH="1">
                <a:off x="4355976" y="5013176"/>
                <a:ext cx="203870" cy="43165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72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4355976" y="4581525"/>
                <a:ext cx="203870" cy="43165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73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4152106" y="5013175"/>
                <a:ext cx="203870" cy="43165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3262" name="TextBox 5"/>
            <p:cNvSpPr txBox="1">
              <a:spLocks noChangeArrowheads="1"/>
            </p:cNvSpPr>
            <p:nvPr/>
          </p:nvSpPr>
          <p:spPr bwMode="auto">
            <a:xfrm>
              <a:off x="3429454" y="4489446"/>
              <a:ext cx="8436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3600"/>
                <a:t>F</a:t>
              </a:r>
            </a:p>
          </p:txBody>
        </p:sp>
        <p:sp>
          <p:nvSpPr>
            <p:cNvPr id="53263" name="TextBox 6"/>
            <p:cNvSpPr txBox="1">
              <a:spLocks noChangeArrowheads="1"/>
            </p:cNvSpPr>
            <p:nvPr/>
          </p:nvSpPr>
          <p:spPr bwMode="auto">
            <a:xfrm>
              <a:off x="4152106" y="4571535"/>
              <a:ext cx="4191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=</a:t>
              </a:r>
            </a:p>
          </p:txBody>
        </p:sp>
        <p:sp>
          <p:nvSpPr>
            <p:cNvPr id="53264" name="TextBox 86"/>
            <p:cNvSpPr txBox="1">
              <a:spLocks noChangeArrowheads="1"/>
            </p:cNvSpPr>
            <p:nvPr/>
          </p:nvSpPr>
          <p:spPr bwMode="auto">
            <a:xfrm>
              <a:off x="3470341" y="5085184"/>
              <a:ext cx="8436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3600"/>
                <a:t>G</a:t>
              </a:r>
            </a:p>
          </p:txBody>
        </p:sp>
        <p:sp>
          <p:nvSpPr>
            <p:cNvPr id="53265" name="TextBox 87"/>
            <p:cNvSpPr txBox="1">
              <a:spLocks noChangeArrowheads="1"/>
            </p:cNvSpPr>
            <p:nvPr/>
          </p:nvSpPr>
          <p:spPr bwMode="auto">
            <a:xfrm>
              <a:off x="4192993" y="5189055"/>
              <a:ext cx="4191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=</a:t>
              </a:r>
            </a:p>
          </p:txBody>
        </p:sp>
        <p:sp>
          <p:nvSpPr>
            <p:cNvPr id="31762" name="TextBox 7"/>
            <p:cNvSpPr txBox="1">
              <a:spLocks noChangeArrowheads="1"/>
            </p:cNvSpPr>
            <p:nvPr/>
          </p:nvSpPr>
          <p:spPr bwMode="auto">
            <a:xfrm>
              <a:off x="4570657" y="5142260"/>
              <a:ext cx="709481" cy="584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ru-RU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 pitchFamily="18" charset="2"/>
                </a:rPr>
                <a:t></a:t>
              </a:r>
              <a:endPara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267" name="TextBox 96"/>
            <p:cNvSpPr txBox="1">
              <a:spLocks noChangeArrowheads="1"/>
            </p:cNvSpPr>
            <p:nvPr/>
          </p:nvSpPr>
          <p:spPr bwMode="auto">
            <a:xfrm>
              <a:off x="3491880" y="5720552"/>
              <a:ext cx="8436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 sz="3600"/>
                <a:t>Х</a:t>
              </a:r>
              <a:endParaRPr lang="en-US" altLang="en-US" sz="3600"/>
            </a:p>
          </p:txBody>
        </p:sp>
        <p:sp>
          <p:nvSpPr>
            <p:cNvPr id="53268" name="TextBox 97"/>
            <p:cNvSpPr txBox="1">
              <a:spLocks noChangeArrowheads="1"/>
            </p:cNvSpPr>
            <p:nvPr/>
          </p:nvSpPr>
          <p:spPr bwMode="auto">
            <a:xfrm>
              <a:off x="4214532" y="5802641"/>
              <a:ext cx="4191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/>
                <a:t>=</a:t>
              </a:r>
            </a:p>
          </p:txBody>
        </p:sp>
        <p:sp>
          <p:nvSpPr>
            <p:cNvPr id="53269" name="TextBox 98"/>
            <p:cNvSpPr txBox="1">
              <a:spLocks noChangeArrowheads="1"/>
            </p:cNvSpPr>
            <p:nvPr/>
          </p:nvSpPr>
          <p:spPr bwMode="auto">
            <a:xfrm>
              <a:off x="4568119" y="5749363"/>
              <a:ext cx="7089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altLang="en-US" sz="3200"/>
                <a:t>О</a:t>
              </a:r>
              <a:endParaRPr lang="en-US" altLang="en-US" sz="3200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2924175"/>
            <a:ext cx="684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sym typeface="Symbol" pitchFamily="18" charset="2"/>
              </a:rPr>
              <a:t></a:t>
            </a:r>
            <a:r>
              <a:rPr lang="en-US" altLang="en-US" baseline="-25000">
                <a:sym typeface="Symbol" pitchFamily="18" charset="2"/>
              </a:rPr>
              <a:t>0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4" grpId="0"/>
      <p:bldP spid="435205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427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427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00B49C-079A-4C33-B17F-19AD65EADC57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Структура Крипке и синхронные схемы</a:t>
            </a:r>
            <a:r>
              <a:rPr lang="en-US" altLang="en-US" smtClean="0"/>
              <a:t> c </a:t>
            </a:r>
            <a:r>
              <a:rPr lang="ru-RU" altLang="en-US" smtClean="0"/>
              <a:t>памятью</a:t>
            </a:r>
            <a:endParaRPr lang="en-US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395913"/>
            <a:ext cx="5132387" cy="1104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Переходы выполняются в каждом такте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Входной сигнал - </a:t>
            </a:r>
            <a:r>
              <a:rPr lang="en-US" altLang="en-US" sz="1800" smtClean="0"/>
              <a:t>p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Задержка: логическая схема 0, память 1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ru-RU" altLang="en-US" sz="1800" smtClean="0"/>
              <a:t>Два начальных состояния </a:t>
            </a:r>
            <a:endParaRPr lang="en-US" alt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2525" y="1412875"/>
            <a:ext cx="649288" cy="431800"/>
            <a:chOff x="1111" y="799"/>
            <a:chExt cx="409" cy="272"/>
          </a:xfrm>
        </p:grpSpPr>
        <p:sp>
          <p:nvSpPr>
            <p:cNvPr id="54384" name="Rectangle 5"/>
            <p:cNvSpPr>
              <a:spLocks noChangeArrowheads="1"/>
            </p:cNvSpPr>
            <p:nvPr/>
          </p:nvSpPr>
          <p:spPr bwMode="auto">
            <a:xfrm>
              <a:off x="1111" y="799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4385" name="Text Box 6"/>
            <p:cNvSpPr txBox="1">
              <a:spLocks noChangeArrowheads="1"/>
            </p:cNvSpPr>
            <p:nvPr/>
          </p:nvSpPr>
          <p:spPr bwMode="auto">
            <a:xfrm>
              <a:off x="1111" y="81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XOR</a:t>
              </a:r>
            </a:p>
          </p:txBody>
        </p:sp>
      </p:grp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431800" y="14859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576263" y="1701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>
            <a:off x="1800225" y="16287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52525" y="2062163"/>
            <a:ext cx="649288" cy="431800"/>
            <a:chOff x="1111" y="799"/>
            <a:chExt cx="409" cy="272"/>
          </a:xfrm>
        </p:grpSpPr>
        <p:sp>
          <p:nvSpPr>
            <p:cNvPr id="54382" name="Rectangle 11"/>
            <p:cNvSpPr>
              <a:spLocks noChangeArrowheads="1"/>
            </p:cNvSpPr>
            <p:nvPr/>
          </p:nvSpPr>
          <p:spPr bwMode="auto">
            <a:xfrm>
              <a:off x="1111" y="799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4383" name="Text Box 12"/>
            <p:cNvSpPr txBox="1">
              <a:spLocks noChangeArrowheads="1"/>
            </p:cNvSpPr>
            <p:nvPr/>
          </p:nvSpPr>
          <p:spPr bwMode="auto">
            <a:xfrm>
              <a:off x="1111" y="815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OR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32025" y="1412875"/>
            <a:ext cx="649288" cy="431800"/>
            <a:chOff x="1111" y="799"/>
            <a:chExt cx="409" cy="272"/>
          </a:xfrm>
        </p:grpSpPr>
        <p:sp>
          <p:nvSpPr>
            <p:cNvPr id="54380" name="Rectangle 14"/>
            <p:cNvSpPr>
              <a:spLocks noChangeArrowheads="1"/>
            </p:cNvSpPr>
            <p:nvPr/>
          </p:nvSpPr>
          <p:spPr bwMode="auto">
            <a:xfrm>
              <a:off x="1111" y="799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4381" name="Text Box 15"/>
            <p:cNvSpPr txBox="1">
              <a:spLocks noChangeArrowheads="1"/>
            </p:cNvSpPr>
            <p:nvPr/>
          </p:nvSpPr>
          <p:spPr bwMode="auto">
            <a:xfrm>
              <a:off x="1111" y="814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NOT</a:t>
              </a:r>
            </a:p>
          </p:txBody>
        </p:sp>
      </p:grpSp>
      <p:sp>
        <p:nvSpPr>
          <p:cNvPr id="54285" name="Freeform 16"/>
          <p:cNvSpPr>
            <a:spLocks/>
          </p:cNvSpPr>
          <p:nvPr/>
        </p:nvSpPr>
        <p:spPr bwMode="auto">
          <a:xfrm>
            <a:off x="865188" y="1485900"/>
            <a:ext cx="287337" cy="647700"/>
          </a:xfrm>
          <a:custGeom>
            <a:avLst/>
            <a:gdLst>
              <a:gd name="T0" fmla="*/ 0 w 181"/>
              <a:gd name="T1" fmla="*/ 0 h 499"/>
              <a:gd name="T2" fmla="*/ 0 w 181"/>
              <a:gd name="T3" fmla="*/ 2147483647 h 499"/>
              <a:gd name="T4" fmla="*/ 2147483647 w 181"/>
              <a:gd name="T5" fmla="*/ 2147483647 h 499"/>
              <a:gd name="T6" fmla="*/ 0 60000 65536"/>
              <a:gd name="T7" fmla="*/ 0 60000 65536"/>
              <a:gd name="T8" fmla="*/ 0 60000 65536"/>
              <a:gd name="T9" fmla="*/ 0 w 181"/>
              <a:gd name="T10" fmla="*/ 0 h 499"/>
              <a:gd name="T11" fmla="*/ 181 w 181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499">
                <a:moveTo>
                  <a:pt x="0" y="0"/>
                </a:moveTo>
                <a:lnTo>
                  <a:pt x="0" y="499"/>
                </a:lnTo>
                <a:lnTo>
                  <a:pt x="181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86" name="Line 17"/>
          <p:cNvSpPr>
            <a:spLocks noChangeShapeType="1"/>
          </p:cNvSpPr>
          <p:nvPr/>
        </p:nvSpPr>
        <p:spPr bwMode="auto">
          <a:xfrm>
            <a:off x="2879725" y="1482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87" name="Line 18"/>
          <p:cNvSpPr>
            <a:spLocks noChangeShapeType="1"/>
          </p:cNvSpPr>
          <p:nvPr/>
        </p:nvSpPr>
        <p:spPr bwMode="auto">
          <a:xfrm flipV="1">
            <a:off x="576263" y="17018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88" name="Rectangle 19"/>
          <p:cNvSpPr>
            <a:spLocks noChangeArrowheads="1"/>
          </p:cNvSpPr>
          <p:nvPr/>
        </p:nvSpPr>
        <p:spPr bwMode="auto">
          <a:xfrm>
            <a:off x="431800" y="1270000"/>
            <a:ext cx="2592388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4289" name="Line 20"/>
          <p:cNvSpPr>
            <a:spLocks noChangeShapeType="1"/>
          </p:cNvSpPr>
          <p:nvPr/>
        </p:nvSpPr>
        <p:spPr bwMode="auto">
          <a:xfrm>
            <a:off x="-71438" y="14859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223963" y="2636838"/>
            <a:ext cx="490537" cy="360362"/>
            <a:chOff x="1111" y="799"/>
            <a:chExt cx="463" cy="272"/>
          </a:xfrm>
        </p:grpSpPr>
        <p:sp>
          <p:nvSpPr>
            <p:cNvPr id="54378" name="Rectangle 22"/>
            <p:cNvSpPr>
              <a:spLocks noChangeArrowheads="1"/>
            </p:cNvSpPr>
            <p:nvPr/>
          </p:nvSpPr>
          <p:spPr bwMode="auto">
            <a:xfrm>
              <a:off x="1111" y="799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4379" name="Text Box 23"/>
            <p:cNvSpPr txBox="1">
              <a:spLocks noChangeArrowheads="1"/>
            </p:cNvSpPr>
            <p:nvPr/>
          </p:nvSpPr>
          <p:spPr bwMode="auto">
            <a:xfrm>
              <a:off x="1111" y="815"/>
              <a:ext cx="463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m</a:t>
              </a:r>
            </a:p>
          </p:txBody>
        </p:sp>
      </p:grpSp>
      <p:sp>
        <p:nvSpPr>
          <p:cNvPr id="54291" name="Freeform 24"/>
          <p:cNvSpPr>
            <a:spLocks/>
          </p:cNvSpPr>
          <p:nvPr/>
        </p:nvSpPr>
        <p:spPr bwMode="auto">
          <a:xfrm>
            <a:off x="1657350" y="2278063"/>
            <a:ext cx="503238" cy="574675"/>
          </a:xfrm>
          <a:custGeom>
            <a:avLst/>
            <a:gdLst>
              <a:gd name="T0" fmla="*/ 2147483647 w 317"/>
              <a:gd name="T1" fmla="*/ 0 h 362"/>
              <a:gd name="T2" fmla="*/ 2147483647 w 317"/>
              <a:gd name="T3" fmla="*/ 0 h 362"/>
              <a:gd name="T4" fmla="*/ 2147483647 w 317"/>
              <a:gd name="T5" fmla="*/ 2147483647 h 362"/>
              <a:gd name="T6" fmla="*/ 0 w 317"/>
              <a:gd name="T7" fmla="*/ 2147483647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362"/>
              <a:gd name="T14" fmla="*/ 317 w 317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362">
                <a:moveTo>
                  <a:pt x="90" y="0"/>
                </a:moveTo>
                <a:lnTo>
                  <a:pt x="317" y="0"/>
                </a:lnTo>
                <a:lnTo>
                  <a:pt x="317" y="362"/>
                </a:lnTo>
                <a:lnTo>
                  <a:pt x="0" y="3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92" name="Freeform 25"/>
          <p:cNvSpPr>
            <a:spLocks/>
          </p:cNvSpPr>
          <p:nvPr/>
        </p:nvSpPr>
        <p:spPr bwMode="auto">
          <a:xfrm>
            <a:off x="576263" y="2349500"/>
            <a:ext cx="647700" cy="503238"/>
          </a:xfrm>
          <a:custGeom>
            <a:avLst/>
            <a:gdLst>
              <a:gd name="T0" fmla="*/ 2147483647 w 408"/>
              <a:gd name="T1" fmla="*/ 2147483647 h 272"/>
              <a:gd name="T2" fmla="*/ 0 w 408"/>
              <a:gd name="T3" fmla="*/ 2147483647 h 272"/>
              <a:gd name="T4" fmla="*/ 0 w 408"/>
              <a:gd name="T5" fmla="*/ 0 h 272"/>
              <a:gd name="T6" fmla="*/ 0 60000 65536"/>
              <a:gd name="T7" fmla="*/ 0 60000 65536"/>
              <a:gd name="T8" fmla="*/ 0 60000 65536"/>
              <a:gd name="T9" fmla="*/ 0 w 408"/>
              <a:gd name="T10" fmla="*/ 0 h 272"/>
              <a:gd name="T11" fmla="*/ 408 w 408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72">
                <a:moveTo>
                  <a:pt x="408" y="272"/>
                </a:moveTo>
                <a:lnTo>
                  <a:pt x="0" y="27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93" name="Line 26"/>
          <p:cNvSpPr>
            <a:spLocks noChangeShapeType="1"/>
          </p:cNvSpPr>
          <p:nvPr/>
        </p:nvSpPr>
        <p:spPr bwMode="auto">
          <a:xfrm>
            <a:off x="576263" y="23495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4294" name="Text Box 27"/>
          <p:cNvSpPr txBox="1">
            <a:spLocks noChangeArrowheads="1"/>
          </p:cNvSpPr>
          <p:nvPr/>
        </p:nvSpPr>
        <p:spPr bwMode="auto">
          <a:xfrm>
            <a:off x="0" y="1052513"/>
            <a:ext cx="433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/>
              <a:t>p</a:t>
            </a:r>
          </a:p>
        </p:txBody>
      </p:sp>
      <p:sp>
        <p:nvSpPr>
          <p:cNvPr id="54295" name="Text Box 28"/>
          <p:cNvSpPr txBox="1">
            <a:spLocks noChangeArrowheads="1"/>
          </p:cNvSpPr>
          <p:nvPr/>
        </p:nvSpPr>
        <p:spPr bwMode="auto">
          <a:xfrm>
            <a:off x="3286125" y="1214438"/>
            <a:ext cx="433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grpSp>
        <p:nvGrpSpPr>
          <p:cNvPr id="6" name="Группа 1"/>
          <p:cNvGrpSpPr>
            <a:grpSpLocks/>
          </p:cNvGrpSpPr>
          <p:nvPr/>
        </p:nvGrpSpPr>
        <p:grpSpPr bwMode="auto">
          <a:xfrm>
            <a:off x="5218113" y="1125538"/>
            <a:ext cx="3675062" cy="2303462"/>
            <a:chOff x="5218113" y="1125538"/>
            <a:chExt cx="3675062" cy="2303462"/>
          </a:xfrm>
        </p:grpSpPr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5722938" y="1412875"/>
              <a:ext cx="792162" cy="792163"/>
              <a:chOff x="3424" y="890"/>
              <a:chExt cx="499" cy="499"/>
            </a:xfrm>
          </p:grpSpPr>
          <p:sp>
            <p:nvSpPr>
              <p:cNvPr id="54376" name="AutoShape 47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77" name="Text Box 48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p=0, r=0,</a:t>
                </a:r>
                <a:br>
                  <a:rPr lang="en-US" altLang="en-US" sz="1400"/>
                </a:br>
                <a:r>
                  <a:rPr lang="en-US" altLang="en-US" sz="1400"/>
                  <a:t>q=1</a:t>
                </a:r>
              </a:p>
            </p:txBody>
          </p:sp>
        </p:grpSp>
        <p:sp>
          <p:nvSpPr>
            <p:cNvPr id="54349" name="Line 49"/>
            <p:cNvSpPr>
              <a:spLocks noChangeShapeType="1"/>
            </p:cNvSpPr>
            <p:nvPr/>
          </p:nvSpPr>
          <p:spPr bwMode="auto">
            <a:xfrm>
              <a:off x="6154738" y="112553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7523163" y="1412875"/>
              <a:ext cx="792162" cy="792163"/>
              <a:chOff x="3424" y="890"/>
              <a:chExt cx="499" cy="499"/>
            </a:xfrm>
          </p:grpSpPr>
          <p:sp>
            <p:nvSpPr>
              <p:cNvPr id="54374" name="AutoShape 51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75" name="Text Box 52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p=1, r=0,</a:t>
                </a:r>
                <a:br>
                  <a:rPr lang="en-US" altLang="en-US" sz="1400"/>
                </a:br>
                <a:r>
                  <a:rPr lang="en-US" altLang="en-US" sz="1400"/>
                  <a:t>q=0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5722938" y="2636838"/>
              <a:ext cx="792162" cy="792162"/>
              <a:chOff x="3424" y="890"/>
              <a:chExt cx="499" cy="499"/>
            </a:xfrm>
          </p:grpSpPr>
          <p:sp>
            <p:nvSpPr>
              <p:cNvPr id="54372" name="AutoShape 54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73" name="Text Box 55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p=0, r=1,</a:t>
                </a:r>
                <a:br>
                  <a:rPr lang="en-US" altLang="en-US" sz="1400"/>
                </a:br>
                <a:r>
                  <a:rPr lang="en-US" altLang="en-US" sz="1400"/>
                  <a:t>q=0</a:t>
                </a:r>
              </a:p>
            </p:txBody>
          </p:sp>
        </p:grpSp>
        <p:sp>
          <p:nvSpPr>
            <p:cNvPr id="54352" name="Line 56"/>
            <p:cNvSpPr>
              <a:spLocks noChangeShapeType="1"/>
            </p:cNvSpPr>
            <p:nvPr/>
          </p:nvSpPr>
          <p:spPr bwMode="auto">
            <a:xfrm>
              <a:off x="7883525" y="112553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53" name="Line 57"/>
            <p:cNvSpPr>
              <a:spLocks noChangeShapeType="1"/>
            </p:cNvSpPr>
            <p:nvPr/>
          </p:nvSpPr>
          <p:spPr bwMode="auto">
            <a:xfrm>
              <a:off x="6515100" y="1700213"/>
              <a:ext cx="1008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54" name="Text Box 58"/>
            <p:cNvSpPr txBox="1">
              <a:spLocks noChangeArrowheads="1"/>
            </p:cNvSpPr>
            <p:nvPr/>
          </p:nvSpPr>
          <p:spPr bwMode="auto">
            <a:xfrm>
              <a:off x="6731000" y="1341438"/>
              <a:ext cx="649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54355" name="Freeform 59"/>
            <p:cNvSpPr>
              <a:spLocks/>
            </p:cNvSpPr>
            <p:nvPr/>
          </p:nvSpPr>
          <p:spPr bwMode="auto">
            <a:xfrm>
              <a:off x="5219700" y="1628775"/>
              <a:ext cx="503238" cy="431800"/>
            </a:xfrm>
            <a:custGeom>
              <a:avLst/>
              <a:gdLst>
                <a:gd name="T0" fmla="*/ 2147483647 w 249"/>
                <a:gd name="T1" fmla="*/ 2147483647 h 227"/>
                <a:gd name="T2" fmla="*/ 2147483647 w 249"/>
                <a:gd name="T3" fmla="*/ 0 h 227"/>
                <a:gd name="T4" fmla="*/ 2147483647 w 249"/>
                <a:gd name="T5" fmla="*/ 2147483647 h 227"/>
                <a:gd name="T6" fmla="*/ 2147483647 w 249"/>
                <a:gd name="T7" fmla="*/ 2147483647 h 227"/>
                <a:gd name="T8" fmla="*/ 2147483647 w 249"/>
                <a:gd name="T9" fmla="*/ 2147483647 h 227"/>
                <a:gd name="T10" fmla="*/ 2147483647 w 249"/>
                <a:gd name="T11" fmla="*/ 214748364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27"/>
                <a:gd name="T20" fmla="*/ 249 w 249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27">
                  <a:moveTo>
                    <a:pt x="249" y="45"/>
                  </a:moveTo>
                  <a:cubicBezTo>
                    <a:pt x="200" y="22"/>
                    <a:pt x="151" y="0"/>
                    <a:pt x="113" y="0"/>
                  </a:cubicBezTo>
                  <a:cubicBezTo>
                    <a:pt x="75" y="0"/>
                    <a:pt x="38" y="15"/>
                    <a:pt x="23" y="45"/>
                  </a:cubicBezTo>
                  <a:cubicBezTo>
                    <a:pt x="8" y="75"/>
                    <a:pt x="0" y="152"/>
                    <a:pt x="23" y="182"/>
                  </a:cubicBezTo>
                  <a:cubicBezTo>
                    <a:pt x="46" y="212"/>
                    <a:pt x="121" y="227"/>
                    <a:pt x="159" y="227"/>
                  </a:cubicBezTo>
                  <a:cubicBezTo>
                    <a:pt x="197" y="227"/>
                    <a:pt x="223" y="204"/>
                    <a:pt x="24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56" name="Text Box 60"/>
            <p:cNvSpPr txBox="1">
              <a:spLocks noChangeArrowheads="1"/>
            </p:cNvSpPr>
            <p:nvPr/>
          </p:nvSpPr>
          <p:spPr bwMode="auto">
            <a:xfrm>
              <a:off x="5218113" y="1341438"/>
              <a:ext cx="6492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0</a:t>
              </a:r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7596188" y="2636838"/>
              <a:ext cx="792162" cy="792162"/>
              <a:chOff x="3424" y="890"/>
              <a:chExt cx="499" cy="499"/>
            </a:xfrm>
          </p:grpSpPr>
          <p:sp>
            <p:nvSpPr>
              <p:cNvPr id="54370" name="AutoShape 62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71" name="Text Box 63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p=1, r=1,</a:t>
                </a:r>
                <a:br>
                  <a:rPr lang="en-US" altLang="en-US" sz="1400"/>
                </a:br>
                <a:r>
                  <a:rPr lang="en-US" altLang="en-US" sz="1400"/>
                  <a:t>q=1</a:t>
                </a:r>
              </a:p>
            </p:txBody>
          </p:sp>
        </p:grpSp>
        <p:sp>
          <p:nvSpPr>
            <p:cNvPr id="54358" name="Line 64"/>
            <p:cNvSpPr>
              <a:spLocks noChangeShapeType="1"/>
            </p:cNvSpPr>
            <p:nvPr/>
          </p:nvSpPr>
          <p:spPr bwMode="auto">
            <a:xfrm>
              <a:off x="7954963" y="220503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59" name="Text Box 65"/>
            <p:cNvSpPr txBox="1">
              <a:spLocks noChangeArrowheads="1"/>
            </p:cNvSpPr>
            <p:nvPr/>
          </p:nvSpPr>
          <p:spPr bwMode="auto">
            <a:xfrm>
              <a:off x="7883525" y="2276475"/>
              <a:ext cx="649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54360" name="Line 66"/>
            <p:cNvSpPr>
              <a:spLocks noChangeShapeType="1"/>
            </p:cNvSpPr>
            <p:nvPr/>
          </p:nvSpPr>
          <p:spPr bwMode="auto">
            <a:xfrm flipH="1">
              <a:off x="6443663" y="1989138"/>
              <a:ext cx="10795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61" name="Text Box 67"/>
            <p:cNvSpPr txBox="1">
              <a:spLocks noChangeArrowheads="1"/>
            </p:cNvSpPr>
            <p:nvPr/>
          </p:nvSpPr>
          <p:spPr bwMode="auto">
            <a:xfrm>
              <a:off x="6659563" y="1989138"/>
              <a:ext cx="6492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0</a:t>
              </a:r>
            </a:p>
          </p:txBody>
        </p:sp>
        <p:sp>
          <p:nvSpPr>
            <p:cNvPr id="54362" name="Freeform 68"/>
            <p:cNvSpPr>
              <a:spLocks/>
            </p:cNvSpPr>
            <p:nvPr/>
          </p:nvSpPr>
          <p:spPr bwMode="auto">
            <a:xfrm>
              <a:off x="6515100" y="2757488"/>
              <a:ext cx="1081088" cy="166687"/>
            </a:xfrm>
            <a:custGeom>
              <a:avLst/>
              <a:gdLst>
                <a:gd name="T0" fmla="*/ 0 w 681"/>
                <a:gd name="T1" fmla="*/ 2147483647 h 105"/>
                <a:gd name="T2" fmla="*/ 2147483647 w 681"/>
                <a:gd name="T3" fmla="*/ 2147483647 h 105"/>
                <a:gd name="T4" fmla="*/ 2147483647 w 681"/>
                <a:gd name="T5" fmla="*/ 2147483647 h 105"/>
                <a:gd name="T6" fmla="*/ 2147483647 w 681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1"/>
                <a:gd name="T13" fmla="*/ 0 h 105"/>
                <a:gd name="T14" fmla="*/ 681 w 681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1" h="105">
                  <a:moveTo>
                    <a:pt x="0" y="105"/>
                  </a:moveTo>
                  <a:cubicBezTo>
                    <a:pt x="72" y="67"/>
                    <a:pt x="144" y="30"/>
                    <a:pt x="227" y="15"/>
                  </a:cubicBezTo>
                  <a:cubicBezTo>
                    <a:pt x="310" y="0"/>
                    <a:pt x="423" y="7"/>
                    <a:pt x="499" y="15"/>
                  </a:cubicBezTo>
                  <a:cubicBezTo>
                    <a:pt x="575" y="23"/>
                    <a:pt x="628" y="41"/>
                    <a:pt x="681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63" name="Freeform 69"/>
            <p:cNvSpPr>
              <a:spLocks/>
            </p:cNvSpPr>
            <p:nvPr/>
          </p:nvSpPr>
          <p:spPr bwMode="auto">
            <a:xfrm flipH="1" flipV="1">
              <a:off x="6515100" y="3068638"/>
              <a:ext cx="1081088" cy="166687"/>
            </a:xfrm>
            <a:custGeom>
              <a:avLst/>
              <a:gdLst>
                <a:gd name="T0" fmla="*/ 0 w 681"/>
                <a:gd name="T1" fmla="*/ 2147483647 h 105"/>
                <a:gd name="T2" fmla="*/ 2147483647 w 681"/>
                <a:gd name="T3" fmla="*/ 2147483647 h 105"/>
                <a:gd name="T4" fmla="*/ 2147483647 w 681"/>
                <a:gd name="T5" fmla="*/ 2147483647 h 105"/>
                <a:gd name="T6" fmla="*/ 2147483647 w 681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1"/>
                <a:gd name="T13" fmla="*/ 0 h 105"/>
                <a:gd name="T14" fmla="*/ 681 w 681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1" h="105">
                  <a:moveTo>
                    <a:pt x="0" y="105"/>
                  </a:moveTo>
                  <a:cubicBezTo>
                    <a:pt x="72" y="67"/>
                    <a:pt x="144" y="30"/>
                    <a:pt x="227" y="15"/>
                  </a:cubicBezTo>
                  <a:cubicBezTo>
                    <a:pt x="310" y="0"/>
                    <a:pt x="423" y="7"/>
                    <a:pt x="499" y="15"/>
                  </a:cubicBezTo>
                  <a:cubicBezTo>
                    <a:pt x="575" y="23"/>
                    <a:pt x="628" y="41"/>
                    <a:pt x="681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64" name="Text Box 70"/>
            <p:cNvSpPr txBox="1">
              <a:spLocks noChangeArrowheads="1"/>
            </p:cNvSpPr>
            <p:nvPr/>
          </p:nvSpPr>
          <p:spPr bwMode="auto">
            <a:xfrm>
              <a:off x="6731000" y="2420938"/>
              <a:ext cx="649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54365" name="Text Box 71"/>
            <p:cNvSpPr txBox="1">
              <a:spLocks noChangeArrowheads="1"/>
            </p:cNvSpPr>
            <p:nvPr/>
          </p:nvSpPr>
          <p:spPr bwMode="auto">
            <a:xfrm>
              <a:off x="6804025" y="2924175"/>
              <a:ext cx="649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0</a:t>
              </a:r>
            </a:p>
          </p:txBody>
        </p:sp>
        <p:sp>
          <p:nvSpPr>
            <p:cNvPr id="54366" name="Freeform 72"/>
            <p:cNvSpPr>
              <a:spLocks/>
            </p:cNvSpPr>
            <p:nvPr/>
          </p:nvSpPr>
          <p:spPr bwMode="auto">
            <a:xfrm>
              <a:off x="5219700" y="2781300"/>
              <a:ext cx="503238" cy="431800"/>
            </a:xfrm>
            <a:custGeom>
              <a:avLst/>
              <a:gdLst>
                <a:gd name="T0" fmla="*/ 2147483647 w 249"/>
                <a:gd name="T1" fmla="*/ 2147483647 h 227"/>
                <a:gd name="T2" fmla="*/ 2147483647 w 249"/>
                <a:gd name="T3" fmla="*/ 0 h 227"/>
                <a:gd name="T4" fmla="*/ 2147483647 w 249"/>
                <a:gd name="T5" fmla="*/ 2147483647 h 227"/>
                <a:gd name="T6" fmla="*/ 2147483647 w 249"/>
                <a:gd name="T7" fmla="*/ 2147483647 h 227"/>
                <a:gd name="T8" fmla="*/ 2147483647 w 249"/>
                <a:gd name="T9" fmla="*/ 2147483647 h 227"/>
                <a:gd name="T10" fmla="*/ 2147483647 w 249"/>
                <a:gd name="T11" fmla="*/ 214748364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27"/>
                <a:gd name="T20" fmla="*/ 249 w 249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27">
                  <a:moveTo>
                    <a:pt x="249" y="45"/>
                  </a:moveTo>
                  <a:cubicBezTo>
                    <a:pt x="200" y="22"/>
                    <a:pt x="151" y="0"/>
                    <a:pt x="113" y="0"/>
                  </a:cubicBezTo>
                  <a:cubicBezTo>
                    <a:pt x="75" y="0"/>
                    <a:pt x="38" y="15"/>
                    <a:pt x="23" y="45"/>
                  </a:cubicBezTo>
                  <a:cubicBezTo>
                    <a:pt x="8" y="75"/>
                    <a:pt x="0" y="152"/>
                    <a:pt x="23" y="182"/>
                  </a:cubicBezTo>
                  <a:cubicBezTo>
                    <a:pt x="46" y="212"/>
                    <a:pt x="121" y="227"/>
                    <a:pt x="159" y="227"/>
                  </a:cubicBezTo>
                  <a:cubicBezTo>
                    <a:pt x="197" y="227"/>
                    <a:pt x="223" y="204"/>
                    <a:pt x="24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67" name="Text Box 73"/>
            <p:cNvSpPr txBox="1">
              <a:spLocks noChangeArrowheads="1"/>
            </p:cNvSpPr>
            <p:nvPr/>
          </p:nvSpPr>
          <p:spPr bwMode="auto">
            <a:xfrm>
              <a:off x="5218113" y="2493963"/>
              <a:ext cx="6492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0</a:t>
              </a:r>
            </a:p>
          </p:txBody>
        </p:sp>
        <p:sp>
          <p:nvSpPr>
            <p:cNvPr id="54368" name="Freeform 74"/>
            <p:cNvSpPr>
              <a:spLocks/>
            </p:cNvSpPr>
            <p:nvPr/>
          </p:nvSpPr>
          <p:spPr bwMode="auto">
            <a:xfrm flipH="1">
              <a:off x="8389938" y="2779713"/>
              <a:ext cx="503237" cy="431800"/>
            </a:xfrm>
            <a:custGeom>
              <a:avLst/>
              <a:gdLst>
                <a:gd name="T0" fmla="*/ 2147483647 w 249"/>
                <a:gd name="T1" fmla="*/ 2147483647 h 227"/>
                <a:gd name="T2" fmla="*/ 2147483647 w 249"/>
                <a:gd name="T3" fmla="*/ 0 h 227"/>
                <a:gd name="T4" fmla="*/ 2147483647 w 249"/>
                <a:gd name="T5" fmla="*/ 2147483647 h 227"/>
                <a:gd name="T6" fmla="*/ 2147483647 w 249"/>
                <a:gd name="T7" fmla="*/ 2147483647 h 227"/>
                <a:gd name="T8" fmla="*/ 2147483647 w 249"/>
                <a:gd name="T9" fmla="*/ 2147483647 h 227"/>
                <a:gd name="T10" fmla="*/ 2147483647 w 249"/>
                <a:gd name="T11" fmla="*/ 214748364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27"/>
                <a:gd name="T20" fmla="*/ 249 w 249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27">
                  <a:moveTo>
                    <a:pt x="249" y="45"/>
                  </a:moveTo>
                  <a:cubicBezTo>
                    <a:pt x="200" y="22"/>
                    <a:pt x="151" y="0"/>
                    <a:pt x="113" y="0"/>
                  </a:cubicBezTo>
                  <a:cubicBezTo>
                    <a:pt x="75" y="0"/>
                    <a:pt x="38" y="15"/>
                    <a:pt x="23" y="45"/>
                  </a:cubicBezTo>
                  <a:cubicBezTo>
                    <a:pt x="8" y="75"/>
                    <a:pt x="0" y="152"/>
                    <a:pt x="23" y="182"/>
                  </a:cubicBezTo>
                  <a:cubicBezTo>
                    <a:pt x="46" y="212"/>
                    <a:pt x="121" y="227"/>
                    <a:pt x="159" y="227"/>
                  </a:cubicBezTo>
                  <a:cubicBezTo>
                    <a:pt x="197" y="227"/>
                    <a:pt x="223" y="204"/>
                    <a:pt x="24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69" name="Text Box 75"/>
            <p:cNvSpPr txBox="1">
              <a:spLocks noChangeArrowheads="1"/>
            </p:cNvSpPr>
            <p:nvPr/>
          </p:nvSpPr>
          <p:spPr bwMode="auto">
            <a:xfrm>
              <a:off x="8172450" y="2492375"/>
              <a:ext cx="649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</p:grpSp>
      <p:sp>
        <p:nvSpPr>
          <p:cNvPr id="54297" name="Text Box 76"/>
          <p:cNvSpPr txBox="1">
            <a:spLocks noChangeArrowheads="1"/>
          </p:cNvSpPr>
          <p:nvPr/>
        </p:nvSpPr>
        <p:spPr bwMode="auto">
          <a:xfrm>
            <a:off x="2963863" y="1639888"/>
            <a:ext cx="136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q</a:t>
            </a:r>
            <a:r>
              <a:rPr lang="ru-RU" altLang="en-US" sz="1800"/>
              <a:t> </a:t>
            </a:r>
            <a:r>
              <a:rPr lang="en-US" altLang="en-US" sz="1800"/>
              <a:t>=</a:t>
            </a:r>
            <a:r>
              <a:rPr lang="en-US" altLang="en-US" sz="1800">
                <a:sym typeface="Symbol" pitchFamily="18" charset="2"/>
              </a:rPr>
              <a:t>(pr)</a:t>
            </a:r>
          </a:p>
        </p:txBody>
      </p:sp>
      <p:grpSp>
        <p:nvGrpSpPr>
          <p:cNvPr id="11" name="Группа 2"/>
          <p:cNvGrpSpPr>
            <a:grpSpLocks/>
          </p:cNvGrpSpPr>
          <p:nvPr/>
        </p:nvGrpSpPr>
        <p:grpSpPr bwMode="auto">
          <a:xfrm>
            <a:off x="250825" y="3357563"/>
            <a:ext cx="4897438" cy="2016125"/>
            <a:chOff x="250825" y="3357563"/>
            <a:chExt cx="4897438" cy="2016125"/>
          </a:xfrm>
        </p:grpSpPr>
        <p:sp>
          <p:nvSpPr>
            <p:cNvPr id="54329" name="Line 29"/>
            <p:cNvSpPr>
              <a:spLocks noChangeShapeType="1"/>
            </p:cNvSpPr>
            <p:nvPr/>
          </p:nvSpPr>
          <p:spPr bwMode="auto">
            <a:xfrm>
              <a:off x="611188" y="3860800"/>
              <a:ext cx="4465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0" name="Line 30"/>
            <p:cNvSpPr>
              <a:spLocks noChangeShapeType="1"/>
            </p:cNvSpPr>
            <p:nvPr/>
          </p:nvSpPr>
          <p:spPr bwMode="auto">
            <a:xfrm>
              <a:off x="611188" y="4510088"/>
              <a:ext cx="4465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1" name="Line 31"/>
            <p:cNvSpPr>
              <a:spLocks noChangeShapeType="1"/>
            </p:cNvSpPr>
            <p:nvPr/>
          </p:nvSpPr>
          <p:spPr bwMode="auto">
            <a:xfrm>
              <a:off x="900113" y="3357563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2" name="Line 32"/>
            <p:cNvSpPr>
              <a:spLocks noChangeShapeType="1"/>
            </p:cNvSpPr>
            <p:nvPr/>
          </p:nvSpPr>
          <p:spPr bwMode="auto">
            <a:xfrm>
              <a:off x="1476375" y="3357563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3" name="Line 33"/>
            <p:cNvSpPr>
              <a:spLocks noChangeShapeType="1"/>
            </p:cNvSpPr>
            <p:nvPr/>
          </p:nvSpPr>
          <p:spPr bwMode="auto">
            <a:xfrm>
              <a:off x="3203575" y="3357563"/>
              <a:ext cx="0" cy="20161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4" name="Line 34"/>
            <p:cNvSpPr>
              <a:spLocks noChangeShapeType="1"/>
            </p:cNvSpPr>
            <p:nvPr/>
          </p:nvSpPr>
          <p:spPr bwMode="auto">
            <a:xfrm>
              <a:off x="2627313" y="3357563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5" name="Line 35"/>
            <p:cNvSpPr>
              <a:spLocks noChangeShapeType="1"/>
            </p:cNvSpPr>
            <p:nvPr/>
          </p:nvSpPr>
          <p:spPr bwMode="auto">
            <a:xfrm>
              <a:off x="2051050" y="3357563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6" name="Line 36"/>
            <p:cNvSpPr>
              <a:spLocks noChangeShapeType="1"/>
            </p:cNvSpPr>
            <p:nvPr/>
          </p:nvSpPr>
          <p:spPr bwMode="auto">
            <a:xfrm>
              <a:off x="4356100" y="3357563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7" name="Line 37"/>
            <p:cNvSpPr>
              <a:spLocks noChangeShapeType="1"/>
            </p:cNvSpPr>
            <p:nvPr/>
          </p:nvSpPr>
          <p:spPr bwMode="auto">
            <a:xfrm>
              <a:off x="3779838" y="3357563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8" name="Freeform 38"/>
            <p:cNvSpPr>
              <a:spLocks/>
            </p:cNvSpPr>
            <p:nvPr/>
          </p:nvSpPr>
          <p:spPr bwMode="auto">
            <a:xfrm>
              <a:off x="1763713" y="3502025"/>
              <a:ext cx="1728787" cy="360363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39" name="Freeform 39"/>
            <p:cNvSpPr>
              <a:spLocks/>
            </p:cNvSpPr>
            <p:nvPr/>
          </p:nvSpPr>
          <p:spPr bwMode="auto">
            <a:xfrm>
              <a:off x="611188" y="4797425"/>
              <a:ext cx="1152525" cy="360363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40" name="Line 40"/>
            <p:cNvSpPr>
              <a:spLocks noChangeShapeType="1"/>
            </p:cNvSpPr>
            <p:nvPr/>
          </p:nvSpPr>
          <p:spPr bwMode="auto">
            <a:xfrm>
              <a:off x="539750" y="5157788"/>
              <a:ext cx="4608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41" name="Freeform 41"/>
            <p:cNvSpPr>
              <a:spLocks/>
            </p:cNvSpPr>
            <p:nvPr/>
          </p:nvSpPr>
          <p:spPr bwMode="auto">
            <a:xfrm>
              <a:off x="4067175" y="3502025"/>
              <a:ext cx="576263" cy="360363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42" name="Freeform 42"/>
            <p:cNvSpPr>
              <a:spLocks/>
            </p:cNvSpPr>
            <p:nvPr/>
          </p:nvSpPr>
          <p:spPr bwMode="auto">
            <a:xfrm>
              <a:off x="2339975" y="4797425"/>
              <a:ext cx="1152525" cy="360363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43" name="Text Box 43"/>
            <p:cNvSpPr txBox="1">
              <a:spLocks noChangeArrowheads="1"/>
            </p:cNvSpPr>
            <p:nvPr/>
          </p:nvSpPr>
          <p:spPr bwMode="auto">
            <a:xfrm>
              <a:off x="250825" y="3502025"/>
              <a:ext cx="4333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p</a:t>
              </a:r>
            </a:p>
          </p:txBody>
        </p:sp>
        <p:sp>
          <p:nvSpPr>
            <p:cNvPr id="54344" name="Text Box 44"/>
            <p:cNvSpPr txBox="1">
              <a:spLocks noChangeArrowheads="1"/>
            </p:cNvSpPr>
            <p:nvPr/>
          </p:nvSpPr>
          <p:spPr bwMode="auto">
            <a:xfrm>
              <a:off x="250825" y="4797425"/>
              <a:ext cx="4333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q</a:t>
              </a:r>
            </a:p>
          </p:txBody>
        </p:sp>
        <p:sp>
          <p:nvSpPr>
            <p:cNvPr id="54345" name="Text Box 45"/>
            <p:cNvSpPr txBox="1">
              <a:spLocks noChangeArrowheads="1"/>
            </p:cNvSpPr>
            <p:nvPr/>
          </p:nvSpPr>
          <p:spPr bwMode="auto">
            <a:xfrm>
              <a:off x="250825" y="4149725"/>
              <a:ext cx="4333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folHlink"/>
                  </a:solidFill>
                </a:rPr>
                <a:t>r</a:t>
              </a:r>
            </a:p>
          </p:txBody>
        </p:sp>
        <p:sp>
          <p:nvSpPr>
            <p:cNvPr id="54346" name="Freeform 77"/>
            <p:cNvSpPr>
              <a:spLocks/>
            </p:cNvSpPr>
            <p:nvPr/>
          </p:nvSpPr>
          <p:spPr bwMode="auto">
            <a:xfrm>
              <a:off x="4067175" y="4797425"/>
              <a:ext cx="576263" cy="360363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47" name="Freeform 78"/>
            <p:cNvSpPr>
              <a:spLocks/>
            </p:cNvSpPr>
            <p:nvPr/>
          </p:nvSpPr>
          <p:spPr bwMode="auto">
            <a:xfrm>
              <a:off x="2339975" y="4149725"/>
              <a:ext cx="2736850" cy="360363"/>
            </a:xfrm>
            <a:custGeom>
              <a:avLst/>
              <a:gdLst>
                <a:gd name="T0" fmla="*/ 0 w 1497"/>
                <a:gd name="T1" fmla="*/ 2147483647 h 227"/>
                <a:gd name="T2" fmla="*/ 0 w 1497"/>
                <a:gd name="T3" fmla="*/ 0 h 227"/>
                <a:gd name="T4" fmla="*/ 2147483647 w 1497"/>
                <a:gd name="T5" fmla="*/ 0 h 227"/>
                <a:gd name="T6" fmla="*/ 0 60000 65536"/>
                <a:gd name="T7" fmla="*/ 0 60000 65536"/>
                <a:gd name="T8" fmla="*/ 0 60000 65536"/>
                <a:gd name="T9" fmla="*/ 0 w 1497"/>
                <a:gd name="T10" fmla="*/ 0 h 227"/>
                <a:gd name="T11" fmla="*/ 1497 w 149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7" h="227">
                  <a:moveTo>
                    <a:pt x="0" y="227"/>
                  </a:moveTo>
                  <a:lnTo>
                    <a:pt x="0" y="0"/>
                  </a:lnTo>
                  <a:lnTo>
                    <a:pt x="149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1570" name="Freeform 79"/>
          <p:cNvSpPr>
            <a:spLocks/>
          </p:cNvSpPr>
          <p:nvPr/>
        </p:nvSpPr>
        <p:spPr bwMode="auto">
          <a:xfrm>
            <a:off x="3203575" y="3367088"/>
            <a:ext cx="4392613" cy="638175"/>
          </a:xfrm>
          <a:custGeom>
            <a:avLst/>
            <a:gdLst>
              <a:gd name="T0" fmla="*/ 2147483647 w 1270"/>
              <a:gd name="T1" fmla="*/ 0 h 545"/>
              <a:gd name="T2" fmla="*/ 2147483647 w 1270"/>
              <a:gd name="T3" fmla="*/ 2147483647 h 545"/>
              <a:gd name="T4" fmla="*/ 2147483647 w 1270"/>
              <a:gd name="T5" fmla="*/ 2147483647 h 545"/>
              <a:gd name="T6" fmla="*/ 0 w 1270"/>
              <a:gd name="T7" fmla="*/ 2147483647 h 545"/>
              <a:gd name="T8" fmla="*/ 0 60000 65536"/>
              <a:gd name="T9" fmla="*/ 0 60000 65536"/>
              <a:gd name="T10" fmla="*/ 0 60000 65536"/>
              <a:gd name="T11" fmla="*/ 0 60000 65536"/>
              <a:gd name="T12" fmla="*/ 0 w 1270"/>
              <a:gd name="T13" fmla="*/ 0 h 545"/>
              <a:gd name="T14" fmla="*/ 1270 w 1270"/>
              <a:gd name="T15" fmla="*/ 545 h 5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0" h="545">
                <a:moveTo>
                  <a:pt x="1270" y="0"/>
                </a:moveTo>
                <a:cubicBezTo>
                  <a:pt x="1258" y="53"/>
                  <a:pt x="1247" y="106"/>
                  <a:pt x="1134" y="182"/>
                </a:cubicBezTo>
                <a:cubicBezTo>
                  <a:pt x="1021" y="258"/>
                  <a:pt x="779" y="394"/>
                  <a:pt x="590" y="454"/>
                </a:cubicBezTo>
                <a:cubicBezTo>
                  <a:pt x="401" y="514"/>
                  <a:pt x="200" y="529"/>
                  <a:pt x="0" y="545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grpSp>
        <p:nvGrpSpPr>
          <p:cNvPr id="12" name="Группа 3"/>
          <p:cNvGrpSpPr>
            <a:grpSpLocks/>
          </p:cNvGrpSpPr>
          <p:nvPr/>
        </p:nvGrpSpPr>
        <p:grpSpPr bwMode="auto">
          <a:xfrm>
            <a:off x="5364163" y="3716338"/>
            <a:ext cx="3673475" cy="2663825"/>
            <a:chOff x="5364163" y="3716338"/>
            <a:chExt cx="3673475" cy="2663825"/>
          </a:xfrm>
        </p:grpSpPr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5867400" y="4364038"/>
              <a:ext cx="792163" cy="792162"/>
              <a:chOff x="3424" y="890"/>
              <a:chExt cx="499" cy="499"/>
            </a:xfrm>
          </p:grpSpPr>
          <p:sp>
            <p:nvSpPr>
              <p:cNvPr id="54327" name="AutoShape 81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28" name="Text Box 82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q</a:t>
                </a:r>
              </a:p>
            </p:txBody>
          </p:sp>
        </p:grpSp>
        <p:sp>
          <p:nvSpPr>
            <p:cNvPr id="54307" name="Line 83"/>
            <p:cNvSpPr>
              <a:spLocks noChangeShapeType="1"/>
            </p:cNvSpPr>
            <p:nvPr/>
          </p:nvSpPr>
          <p:spPr bwMode="auto">
            <a:xfrm>
              <a:off x="6299200" y="407670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7667625" y="4364038"/>
              <a:ext cx="792163" cy="792162"/>
              <a:chOff x="3424" y="890"/>
              <a:chExt cx="499" cy="499"/>
            </a:xfrm>
          </p:grpSpPr>
          <p:sp>
            <p:nvSpPr>
              <p:cNvPr id="54325" name="AutoShape 85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26" name="Text Box 86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p</a:t>
                </a:r>
              </a:p>
            </p:txBody>
          </p:sp>
        </p:grp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5867400" y="5588000"/>
              <a:ext cx="792163" cy="792163"/>
              <a:chOff x="3424" y="890"/>
              <a:chExt cx="499" cy="499"/>
            </a:xfrm>
          </p:grpSpPr>
          <p:sp>
            <p:nvSpPr>
              <p:cNvPr id="54323" name="AutoShape 88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24" name="Text Box 89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r</a:t>
                </a:r>
              </a:p>
            </p:txBody>
          </p:sp>
        </p:grpSp>
        <p:sp>
          <p:nvSpPr>
            <p:cNvPr id="54310" name="Line 90"/>
            <p:cNvSpPr>
              <a:spLocks noChangeShapeType="1"/>
            </p:cNvSpPr>
            <p:nvPr/>
          </p:nvSpPr>
          <p:spPr bwMode="auto">
            <a:xfrm>
              <a:off x="8027988" y="407670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1" name="Line 91"/>
            <p:cNvSpPr>
              <a:spLocks noChangeShapeType="1"/>
            </p:cNvSpPr>
            <p:nvPr/>
          </p:nvSpPr>
          <p:spPr bwMode="auto">
            <a:xfrm>
              <a:off x="6659563" y="4651375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2" name="Freeform 92"/>
            <p:cNvSpPr>
              <a:spLocks/>
            </p:cNvSpPr>
            <p:nvPr/>
          </p:nvSpPr>
          <p:spPr bwMode="auto">
            <a:xfrm>
              <a:off x="5364163" y="4579938"/>
              <a:ext cx="503237" cy="431800"/>
            </a:xfrm>
            <a:custGeom>
              <a:avLst/>
              <a:gdLst>
                <a:gd name="T0" fmla="*/ 2147483647 w 249"/>
                <a:gd name="T1" fmla="*/ 2147483647 h 227"/>
                <a:gd name="T2" fmla="*/ 2147483647 w 249"/>
                <a:gd name="T3" fmla="*/ 0 h 227"/>
                <a:gd name="T4" fmla="*/ 2147483647 w 249"/>
                <a:gd name="T5" fmla="*/ 2147483647 h 227"/>
                <a:gd name="T6" fmla="*/ 2147483647 w 249"/>
                <a:gd name="T7" fmla="*/ 2147483647 h 227"/>
                <a:gd name="T8" fmla="*/ 2147483647 w 249"/>
                <a:gd name="T9" fmla="*/ 2147483647 h 227"/>
                <a:gd name="T10" fmla="*/ 2147483647 w 249"/>
                <a:gd name="T11" fmla="*/ 214748364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27"/>
                <a:gd name="T20" fmla="*/ 249 w 249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27">
                  <a:moveTo>
                    <a:pt x="249" y="45"/>
                  </a:moveTo>
                  <a:cubicBezTo>
                    <a:pt x="200" y="22"/>
                    <a:pt x="151" y="0"/>
                    <a:pt x="113" y="0"/>
                  </a:cubicBezTo>
                  <a:cubicBezTo>
                    <a:pt x="75" y="0"/>
                    <a:pt x="38" y="15"/>
                    <a:pt x="23" y="45"/>
                  </a:cubicBezTo>
                  <a:cubicBezTo>
                    <a:pt x="8" y="75"/>
                    <a:pt x="0" y="152"/>
                    <a:pt x="23" y="182"/>
                  </a:cubicBezTo>
                  <a:cubicBezTo>
                    <a:pt x="46" y="212"/>
                    <a:pt x="121" y="227"/>
                    <a:pt x="159" y="227"/>
                  </a:cubicBezTo>
                  <a:cubicBezTo>
                    <a:pt x="197" y="227"/>
                    <a:pt x="223" y="204"/>
                    <a:pt x="24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3" name="Line 93"/>
            <p:cNvSpPr>
              <a:spLocks noChangeShapeType="1"/>
            </p:cNvSpPr>
            <p:nvPr/>
          </p:nvSpPr>
          <p:spPr bwMode="auto">
            <a:xfrm>
              <a:off x="8099425" y="5156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4" name="Line 94"/>
            <p:cNvSpPr>
              <a:spLocks noChangeShapeType="1"/>
            </p:cNvSpPr>
            <p:nvPr/>
          </p:nvSpPr>
          <p:spPr bwMode="auto">
            <a:xfrm flipH="1">
              <a:off x="6588125" y="4940300"/>
              <a:ext cx="10795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5" name="Freeform 95"/>
            <p:cNvSpPr>
              <a:spLocks/>
            </p:cNvSpPr>
            <p:nvPr/>
          </p:nvSpPr>
          <p:spPr bwMode="auto">
            <a:xfrm>
              <a:off x="6659563" y="5708650"/>
              <a:ext cx="1081087" cy="166688"/>
            </a:xfrm>
            <a:custGeom>
              <a:avLst/>
              <a:gdLst>
                <a:gd name="T0" fmla="*/ 0 w 681"/>
                <a:gd name="T1" fmla="*/ 2147483647 h 105"/>
                <a:gd name="T2" fmla="*/ 2147483647 w 681"/>
                <a:gd name="T3" fmla="*/ 2147483647 h 105"/>
                <a:gd name="T4" fmla="*/ 2147483647 w 681"/>
                <a:gd name="T5" fmla="*/ 2147483647 h 105"/>
                <a:gd name="T6" fmla="*/ 2147483647 w 681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1"/>
                <a:gd name="T13" fmla="*/ 0 h 105"/>
                <a:gd name="T14" fmla="*/ 681 w 681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1" h="105">
                  <a:moveTo>
                    <a:pt x="0" y="105"/>
                  </a:moveTo>
                  <a:cubicBezTo>
                    <a:pt x="72" y="67"/>
                    <a:pt x="144" y="30"/>
                    <a:pt x="227" y="15"/>
                  </a:cubicBezTo>
                  <a:cubicBezTo>
                    <a:pt x="310" y="0"/>
                    <a:pt x="423" y="7"/>
                    <a:pt x="499" y="15"/>
                  </a:cubicBezTo>
                  <a:cubicBezTo>
                    <a:pt x="575" y="23"/>
                    <a:pt x="628" y="41"/>
                    <a:pt x="681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6" name="Freeform 96"/>
            <p:cNvSpPr>
              <a:spLocks/>
            </p:cNvSpPr>
            <p:nvPr/>
          </p:nvSpPr>
          <p:spPr bwMode="auto">
            <a:xfrm flipH="1" flipV="1">
              <a:off x="6659563" y="6019800"/>
              <a:ext cx="1081087" cy="166688"/>
            </a:xfrm>
            <a:custGeom>
              <a:avLst/>
              <a:gdLst>
                <a:gd name="T0" fmla="*/ 0 w 681"/>
                <a:gd name="T1" fmla="*/ 2147483647 h 105"/>
                <a:gd name="T2" fmla="*/ 2147483647 w 681"/>
                <a:gd name="T3" fmla="*/ 2147483647 h 105"/>
                <a:gd name="T4" fmla="*/ 2147483647 w 681"/>
                <a:gd name="T5" fmla="*/ 2147483647 h 105"/>
                <a:gd name="T6" fmla="*/ 2147483647 w 681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1"/>
                <a:gd name="T13" fmla="*/ 0 h 105"/>
                <a:gd name="T14" fmla="*/ 681 w 681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1" h="105">
                  <a:moveTo>
                    <a:pt x="0" y="105"/>
                  </a:moveTo>
                  <a:cubicBezTo>
                    <a:pt x="72" y="67"/>
                    <a:pt x="144" y="30"/>
                    <a:pt x="227" y="15"/>
                  </a:cubicBezTo>
                  <a:cubicBezTo>
                    <a:pt x="310" y="0"/>
                    <a:pt x="423" y="7"/>
                    <a:pt x="499" y="15"/>
                  </a:cubicBezTo>
                  <a:cubicBezTo>
                    <a:pt x="575" y="23"/>
                    <a:pt x="628" y="41"/>
                    <a:pt x="681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7" name="Freeform 97"/>
            <p:cNvSpPr>
              <a:spLocks/>
            </p:cNvSpPr>
            <p:nvPr/>
          </p:nvSpPr>
          <p:spPr bwMode="auto">
            <a:xfrm>
              <a:off x="5364163" y="5732463"/>
              <a:ext cx="503237" cy="431800"/>
            </a:xfrm>
            <a:custGeom>
              <a:avLst/>
              <a:gdLst>
                <a:gd name="T0" fmla="*/ 2147483647 w 249"/>
                <a:gd name="T1" fmla="*/ 2147483647 h 227"/>
                <a:gd name="T2" fmla="*/ 2147483647 w 249"/>
                <a:gd name="T3" fmla="*/ 0 h 227"/>
                <a:gd name="T4" fmla="*/ 2147483647 w 249"/>
                <a:gd name="T5" fmla="*/ 2147483647 h 227"/>
                <a:gd name="T6" fmla="*/ 2147483647 w 249"/>
                <a:gd name="T7" fmla="*/ 2147483647 h 227"/>
                <a:gd name="T8" fmla="*/ 2147483647 w 249"/>
                <a:gd name="T9" fmla="*/ 2147483647 h 227"/>
                <a:gd name="T10" fmla="*/ 2147483647 w 249"/>
                <a:gd name="T11" fmla="*/ 214748364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27"/>
                <a:gd name="T20" fmla="*/ 249 w 249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27">
                  <a:moveTo>
                    <a:pt x="249" y="45"/>
                  </a:moveTo>
                  <a:cubicBezTo>
                    <a:pt x="200" y="22"/>
                    <a:pt x="151" y="0"/>
                    <a:pt x="113" y="0"/>
                  </a:cubicBezTo>
                  <a:cubicBezTo>
                    <a:pt x="75" y="0"/>
                    <a:pt x="38" y="15"/>
                    <a:pt x="23" y="45"/>
                  </a:cubicBezTo>
                  <a:cubicBezTo>
                    <a:pt x="8" y="75"/>
                    <a:pt x="0" y="152"/>
                    <a:pt x="23" y="182"/>
                  </a:cubicBezTo>
                  <a:cubicBezTo>
                    <a:pt x="46" y="212"/>
                    <a:pt x="121" y="227"/>
                    <a:pt x="159" y="227"/>
                  </a:cubicBezTo>
                  <a:cubicBezTo>
                    <a:pt x="197" y="227"/>
                    <a:pt x="223" y="204"/>
                    <a:pt x="24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4318" name="Freeform 98"/>
            <p:cNvSpPr>
              <a:spLocks/>
            </p:cNvSpPr>
            <p:nvPr/>
          </p:nvSpPr>
          <p:spPr bwMode="auto">
            <a:xfrm flipH="1">
              <a:off x="8534400" y="5730875"/>
              <a:ext cx="503238" cy="431800"/>
            </a:xfrm>
            <a:custGeom>
              <a:avLst/>
              <a:gdLst>
                <a:gd name="T0" fmla="*/ 2147483647 w 249"/>
                <a:gd name="T1" fmla="*/ 2147483647 h 227"/>
                <a:gd name="T2" fmla="*/ 2147483647 w 249"/>
                <a:gd name="T3" fmla="*/ 0 h 227"/>
                <a:gd name="T4" fmla="*/ 2147483647 w 249"/>
                <a:gd name="T5" fmla="*/ 2147483647 h 227"/>
                <a:gd name="T6" fmla="*/ 2147483647 w 249"/>
                <a:gd name="T7" fmla="*/ 2147483647 h 227"/>
                <a:gd name="T8" fmla="*/ 2147483647 w 249"/>
                <a:gd name="T9" fmla="*/ 2147483647 h 227"/>
                <a:gd name="T10" fmla="*/ 2147483647 w 249"/>
                <a:gd name="T11" fmla="*/ 214748364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27"/>
                <a:gd name="T20" fmla="*/ 249 w 249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27">
                  <a:moveTo>
                    <a:pt x="249" y="45"/>
                  </a:moveTo>
                  <a:cubicBezTo>
                    <a:pt x="200" y="22"/>
                    <a:pt x="151" y="0"/>
                    <a:pt x="113" y="0"/>
                  </a:cubicBezTo>
                  <a:cubicBezTo>
                    <a:pt x="75" y="0"/>
                    <a:pt x="38" y="15"/>
                    <a:pt x="23" y="45"/>
                  </a:cubicBezTo>
                  <a:cubicBezTo>
                    <a:pt x="8" y="75"/>
                    <a:pt x="0" y="152"/>
                    <a:pt x="23" y="182"/>
                  </a:cubicBezTo>
                  <a:cubicBezTo>
                    <a:pt x="46" y="212"/>
                    <a:pt x="121" y="227"/>
                    <a:pt x="159" y="227"/>
                  </a:cubicBezTo>
                  <a:cubicBezTo>
                    <a:pt x="197" y="227"/>
                    <a:pt x="223" y="204"/>
                    <a:pt x="24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16" name="Group 99"/>
            <p:cNvGrpSpPr>
              <a:grpSpLocks/>
            </p:cNvGrpSpPr>
            <p:nvPr/>
          </p:nvGrpSpPr>
          <p:grpSpPr bwMode="auto">
            <a:xfrm>
              <a:off x="7740650" y="5588000"/>
              <a:ext cx="792163" cy="792163"/>
              <a:chOff x="3424" y="890"/>
              <a:chExt cx="499" cy="499"/>
            </a:xfrm>
          </p:grpSpPr>
          <p:sp>
            <p:nvSpPr>
              <p:cNvPr id="54321" name="AutoShape 100"/>
              <p:cNvSpPr>
                <a:spLocks noChangeArrowheads="1"/>
              </p:cNvSpPr>
              <p:nvPr/>
            </p:nvSpPr>
            <p:spPr bwMode="auto">
              <a:xfrm>
                <a:off x="3424" y="890"/>
                <a:ext cx="499" cy="4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4322" name="Text Box 101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49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p, r,</a:t>
                </a:r>
                <a:br>
                  <a:rPr lang="en-US" altLang="en-US" sz="2000"/>
                </a:br>
                <a:r>
                  <a:rPr lang="en-US" altLang="en-US" sz="2000"/>
                  <a:t>q</a:t>
                </a:r>
              </a:p>
            </p:txBody>
          </p:sp>
        </p:grpSp>
        <p:sp>
          <p:nvSpPr>
            <p:cNvPr id="54320" name="Text Box 102"/>
            <p:cNvSpPr txBox="1">
              <a:spLocks noChangeArrowheads="1"/>
            </p:cNvSpPr>
            <p:nvPr/>
          </p:nvSpPr>
          <p:spPr bwMode="auto">
            <a:xfrm>
              <a:off x="6227763" y="3716338"/>
              <a:ext cx="25923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 sz="1800">
                  <a:solidFill>
                    <a:schemeClr val="folHlink"/>
                  </a:solidFill>
                </a:rPr>
                <a:t>Структура Крипке: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</p:grpSp>
      <p:sp>
        <p:nvSpPr>
          <p:cNvPr id="54301" name="Text Box 76"/>
          <p:cNvSpPr txBox="1">
            <a:spLocks noChangeArrowheads="1"/>
          </p:cNvSpPr>
          <p:nvPr/>
        </p:nvSpPr>
        <p:spPr bwMode="auto">
          <a:xfrm>
            <a:off x="2990850" y="1987550"/>
            <a:ext cx="1187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en-US" sz="1800"/>
              <a:t>х </a:t>
            </a:r>
            <a:r>
              <a:rPr lang="en-US" altLang="en-US" sz="1800"/>
              <a:t>=</a:t>
            </a:r>
            <a:r>
              <a:rPr lang="ru-RU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p</a:t>
            </a:r>
            <a:r>
              <a:rPr lang="ru-RU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</a:t>
            </a:r>
            <a:r>
              <a:rPr lang="ru-RU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r</a:t>
            </a:r>
          </a:p>
        </p:txBody>
      </p:sp>
      <p:sp>
        <p:nvSpPr>
          <p:cNvPr id="54302" name="Text Box 76"/>
          <p:cNvSpPr txBox="1">
            <a:spLocks noChangeArrowheads="1"/>
          </p:cNvSpPr>
          <p:nvPr/>
        </p:nvSpPr>
        <p:spPr bwMode="auto">
          <a:xfrm>
            <a:off x="2963863" y="2344738"/>
            <a:ext cx="828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r’=</a:t>
            </a:r>
            <a:r>
              <a:rPr lang="ru-RU" altLang="en-US" sz="1800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x</a:t>
            </a:r>
          </a:p>
        </p:txBody>
      </p:sp>
      <p:sp>
        <p:nvSpPr>
          <p:cNvPr id="54303" name="Text Box 76"/>
          <p:cNvSpPr txBox="1">
            <a:spLocks noChangeArrowheads="1"/>
          </p:cNvSpPr>
          <p:nvPr/>
        </p:nvSpPr>
        <p:spPr bwMode="auto">
          <a:xfrm>
            <a:off x="1908175" y="1990725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en-US" sz="1600"/>
              <a:t>х</a:t>
            </a:r>
            <a:endParaRPr lang="en-US" altLang="en-US" sz="1600">
              <a:sym typeface="Symbol" pitchFamily="18" charset="2"/>
            </a:endParaRPr>
          </a:p>
        </p:txBody>
      </p:sp>
      <p:sp>
        <p:nvSpPr>
          <p:cNvPr id="54304" name="Text Box 76"/>
          <p:cNvSpPr txBox="1">
            <a:spLocks noChangeArrowheads="1"/>
          </p:cNvSpPr>
          <p:nvPr/>
        </p:nvSpPr>
        <p:spPr bwMode="auto">
          <a:xfrm>
            <a:off x="892175" y="2571750"/>
            <a:ext cx="234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endParaRPr lang="en-US" altLang="en-US" sz="1800">
              <a:sym typeface="Symbol" pitchFamily="18" charset="2"/>
            </a:endParaRPr>
          </a:p>
        </p:txBody>
      </p:sp>
      <p:sp>
        <p:nvSpPr>
          <p:cNvPr id="54305" name="TextBox 112"/>
          <p:cNvSpPr txBox="1">
            <a:spLocks noChangeArrowheads="1"/>
          </p:cNvSpPr>
          <p:nvPr/>
        </p:nvSpPr>
        <p:spPr bwMode="auto">
          <a:xfrm>
            <a:off x="3071813" y="2640013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r </a:t>
            </a:r>
            <a:r>
              <a:rPr lang="ru-RU" sz="1600"/>
              <a:t>в следующем такте = х в предыдущем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  <p:bldP spid="215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4D5E89-2F6B-402F-AC4A-D368CBDD39B9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04775"/>
            <a:ext cx="7793038" cy="731838"/>
          </a:xfrm>
        </p:spPr>
        <p:txBody>
          <a:bodyPr/>
          <a:lstStyle/>
          <a:p>
            <a:pPr eaLnBrk="1" hangingPunct="1"/>
            <a:r>
              <a:rPr lang="ru-RU" altLang="en-US" smtClean="0"/>
              <a:t>Доказательство корректности </a:t>
            </a:r>
            <a:br>
              <a:rPr lang="ru-RU" altLang="en-US" smtClean="0"/>
            </a:br>
            <a:r>
              <a:rPr lang="ru-RU" altLang="en-US" smtClean="0"/>
              <a:t>программ</a:t>
            </a:r>
            <a:endParaRPr lang="en-US" altLang="en-US" smtClean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929313" y="560388"/>
            <a:ext cx="3036887" cy="4187825"/>
            <a:chOff x="3825" y="572"/>
            <a:chExt cx="1822" cy="26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951" y="572"/>
              <a:ext cx="682" cy="635"/>
              <a:chOff x="3951" y="719"/>
              <a:chExt cx="638" cy="449"/>
            </a:xfrm>
          </p:grpSpPr>
          <p:sp>
            <p:nvSpPr>
              <p:cNvPr id="10272" name="Freeform 6"/>
              <p:cNvSpPr>
                <a:spLocks/>
              </p:cNvSpPr>
              <p:nvPr/>
            </p:nvSpPr>
            <p:spPr bwMode="auto">
              <a:xfrm>
                <a:off x="3951" y="719"/>
                <a:ext cx="620" cy="449"/>
              </a:xfrm>
              <a:custGeom>
                <a:avLst/>
                <a:gdLst>
                  <a:gd name="T0" fmla="*/ 73 w 620"/>
                  <a:gd name="T1" fmla="*/ 153 h 449"/>
                  <a:gd name="T2" fmla="*/ 1 w 620"/>
                  <a:gd name="T3" fmla="*/ 193 h 449"/>
                  <a:gd name="T4" fmla="*/ 65 w 620"/>
                  <a:gd name="T5" fmla="*/ 377 h 449"/>
                  <a:gd name="T6" fmla="*/ 209 w 620"/>
                  <a:gd name="T7" fmla="*/ 393 h 449"/>
                  <a:gd name="T8" fmla="*/ 321 w 620"/>
                  <a:gd name="T9" fmla="*/ 449 h 449"/>
                  <a:gd name="T10" fmla="*/ 465 w 620"/>
                  <a:gd name="T11" fmla="*/ 441 h 449"/>
                  <a:gd name="T12" fmla="*/ 521 w 620"/>
                  <a:gd name="T13" fmla="*/ 417 h 449"/>
                  <a:gd name="T14" fmla="*/ 577 w 620"/>
                  <a:gd name="T15" fmla="*/ 409 h 449"/>
                  <a:gd name="T16" fmla="*/ 617 w 620"/>
                  <a:gd name="T17" fmla="*/ 321 h 449"/>
                  <a:gd name="T18" fmla="*/ 609 w 620"/>
                  <a:gd name="T19" fmla="*/ 113 h 449"/>
                  <a:gd name="T20" fmla="*/ 545 w 620"/>
                  <a:gd name="T21" fmla="*/ 65 h 449"/>
                  <a:gd name="T22" fmla="*/ 409 w 620"/>
                  <a:gd name="T23" fmla="*/ 9 h 449"/>
                  <a:gd name="T24" fmla="*/ 177 w 620"/>
                  <a:gd name="T25" fmla="*/ 17 h 449"/>
                  <a:gd name="T26" fmla="*/ 65 w 620"/>
                  <a:gd name="T27" fmla="*/ 129 h 449"/>
                  <a:gd name="T28" fmla="*/ 73 w 620"/>
                  <a:gd name="T29" fmla="*/ 153 h 4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0"/>
                  <a:gd name="T46" fmla="*/ 0 h 449"/>
                  <a:gd name="T47" fmla="*/ 620 w 620"/>
                  <a:gd name="T48" fmla="*/ 449 h 4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0" h="449">
                    <a:moveTo>
                      <a:pt x="73" y="153"/>
                    </a:moveTo>
                    <a:cubicBezTo>
                      <a:pt x="47" y="162"/>
                      <a:pt x="1" y="193"/>
                      <a:pt x="1" y="193"/>
                    </a:cubicBezTo>
                    <a:cubicBezTo>
                      <a:pt x="4" y="224"/>
                      <a:pt x="0" y="365"/>
                      <a:pt x="65" y="377"/>
                    </a:cubicBezTo>
                    <a:cubicBezTo>
                      <a:pt x="112" y="386"/>
                      <a:pt x="161" y="388"/>
                      <a:pt x="209" y="393"/>
                    </a:cubicBezTo>
                    <a:cubicBezTo>
                      <a:pt x="250" y="407"/>
                      <a:pt x="280" y="435"/>
                      <a:pt x="321" y="449"/>
                    </a:cubicBezTo>
                    <a:cubicBezTo>
                      <a:pt x="369" y="446"/>
                      <a:pt x="417" y="445"/>
                      <a:pt x="465" y="441"/>
                    </a:cubicBezTo>
                    <a:cubicBezTo>
                      <a:pt x="541" y="434"/>
                      <a:pt x="457" y="436"/>
                      <a:pt x="521" y="417"/>
                    </a:cubicBezTo>
                    <a:cubicBezTo>
                      <a:pt x="539" y="412"/>
                      <a:pt x="558" y="412"/>
                      <a:pt x="577" y="409"/>
                    </a:cubicBezTo>
                    <a:cubicBezTo>
                      <a:pt x="591" y="385"/>
                      <a:pt x="616" y="350"/>
                      <a:pt x="617" y="321"/>
                    </a:cubicBezTo>
                    <a:cubicBezTo>
                      <a:pt x="619" y="252"/>
                      <a:pt x="620" y="181"/>
                      <a:pt x="609" y="113"/>
                    </a:cubicBezTo>
                    <a:cubicBezTo>
                      <a:pt x="606" y="94"/>
                      <a:pt x="561" y="71"/>
                      <a:pt x="545" y="65"/>
                    </a:cubicBezTo>
                    <a:cubicBezTo>
                      <a:pt x="497" y="46"/>
                      <a:pt x="452" y="38"/>
                      <a:pt x="409" y="9"/>
                    </a:cubicBezTo>
                    <a:cubicBezTo>
                      <a:pt x="332" y="12"/>
                      <a:pt x="253" y="0"/>
                      <a:pt x="177" y="17"/>
                    </a:cubicBezTo>
                    <a:cubicBezTo>
                      <a:pt x="177" y="17"/>
                      <a:pt x="69" y="120"/>
                      <a:pt x="65" y="129"/>
                    </a:cubicBezTo>
                    <a:cubicBezTo>
                      <a:pt x="62" y="137"/>
                      <a:pt x="70" y="145"/>
                      <a:pt x="73" y="153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04" name="Text Box 7"/>
              <p:cNvSpPr txBox="1">
                <a:spLocks noChangeArrowheads="1"/>
              </p:cNvSpPr>
              <p:nvPr/>
            </p:nvSpPr>
            <p:spPr bwMode="auto">
              <a:xfrm>
                <a:off x="3953" y="878"/>
                <a:ext cx="635" cy="1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ru-RU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Система</a:t>
                </a:r>
                <a:endParaRPr lang="en-US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10252" name="Freeform 8"/>
            <p:cNvSpPr>
              <a:spLocks/>
            </p:cNvSpPr>
            <p:nvPr/>
          </p:nvSpPr>
          <p:spPr bwMode="auto">
            <a:xfrm>
              <a:off x="4682" y="572"/>
              <a:ext cx="859" cy="681"/>
            </a:xfrm>
            <a:custGeom>
              <a:avLst/>
              <a:gdLst>
                <a:gd name="T0" fmla="*/ 1874236088 w 620"/>
                <a:gd name="T1" fmla="*/ 2147483647 h 449"/>
                <a:gd name="T2" fmla="*/ 1 w 620"/>
                <a:gd name="T3" fmla="*/ 2147483647 h 449"/>
                <a:gd name="T4" fmla="*/ 1696081288 w 620"/>
                <a:gd name="T5" fmla="*/ 2147483647 h 449"/>
                <a:gd name="T6" fmla="*/ 2147483647 w 620"/>
                <a:gd name="T7" fmla="*/ 2147483647 h 449"/>
                <a:gd name="T8" fmla="*/ 2147483647 w 620"/>
                <a:gd name="T9" fmla="*/ 2147483647 h 449"/>
                <a:gd name="T10" fmla="*/ 2147483647 w 620"/>
                <a:gd name="T11" fmla="*/ 2147483647 h 449"/>
                <a:gd name="T12" fmla="*/ 2147483647 w 620"/>
                <a:gd name="T13" fmla="*/ 2147483647 h 449"/>
                <a:gd name="T14" fmla="*/ 2147483647 w 620"/>
                <a:gd name="T15" fmla="*/ 2147483647 h 449"/>
                <a:gd name="T16" fmla="*/ 2147483647 w 620"/>
                <a:gd name="T17" fmla="*/ 2147483647 h 449"/>
                <a:gd name="T18" fmla="*/ 2147483647 w 620"/>
                <a:gd name="T19" fmla="*/ 2147483647 h 449"/>
                <a:gd name="T20" fmla="*/ 2147483647 w 620"/>
                <a:gd name="T21" fmla="*/ 2147483647 h 449"/>
                <a:gd name="T22" fmla="*/ 2147483647 w 620"/>
                <a:gd name="T23" fmla="*/ 2147483647 h 449"/>
                <a:gd name="T24" fmla="*/ 2147483647 w 620"/>
                <a:gd name="T25" fmla="*/ 2147483647 h 449"/>
                <a:gd name="T26" fmla="*/ 1696081288 w 620"/>
                <a:gd name="T27" fmla="*/ 2147483647 h 449"/>
                <a:gd name="T28" fmla="*/ 1874236088 w 620"/>
                <a:gd name="T29" fmla="*/ 2147483647 h 4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0"/>
                <a:gd name="T46" fmla="*/ 0 h 449"/>
                <a:gd name="T47" fmla="*/ 620 w 620"/>
                <a:gd name="T48" fmla="*/ 449 h 4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0" h="449">
                  <a:moveTo>
                    <a:pt x="73" y="153"/>
                  </a:moveTo>
                  <a:cubicBezTo>
                    <a:pt x="47" y="162"/>
                    <a:pt x="1" y="193"/>
                    <a:pt x="1" y="193"/>
                  </a:cubicBezTo>
                  <a:cubicBezTo>
                    <a:pt x="4" y="224"/>
                    <a:pt x="0" y="365"/>
                    <a:pt x="65" y="377"/>
                  </a:cubicBezTo>
                  <a:cubicBezTo>
                    <a:pt x="112" y="386"/>
                    <a:pt x="161" y="388"/>
                    <a:pt x="209" y="393"/>
                  </a:cubicBezTo>
                  <a:cubicBezTo>
                    <a:pt x="250" y="407"/>
                    <a:pt x="280" y="435"/>
                    <a:pt x="321" y="449"/>
                  </a:cubicBezTo>
                  <a:cubicBezTo>
                    <a:pt x="369" y="446"/>
                    <a:pt x="417" y="445"/>
                    <a:pt x="465" y="441"/>
                  </a:cubicBezTo>
                  <a:cubicBezTo>
                    <a:pt x="541" y="434"/>
                    <a:pt x="457" y="436"/>
                    <a:pt x="521" y="417"/>
                  </a:cubicBezTo>
                  <a:cubicBezTo>
                    <a:pt x="539" y="412"/>
                    <a:pt x="558" y="412"/>
                    <a:pt x="577" y="409"/>
                  </a:cubicBezTo>
                  <a:cubicBezTo>
                    <a:pt x="591" y="385"/>
                    <a:pt x="616" y="350"/>
                    <a:pt x="617" y="321"/>
                  </a:cubicBezTo>
                  <a:cubicBezTo>
                    <a:pt x="619" y="252"/>
                    <a:pt x="620" y="181"/>
                    <a:pt x="609" y="113"/>
                  </a:cubicBezTo>
                  <a:cubicBezTo>
                    <a:pt x="606" y="94"/>
                    <a:pt x="561" y="71"/>
                    <a:pt x="545" y="65"/>
                  </a:cubicBezTo>
                  <a:cubicBezTo>
                    <a:pt x="497" y="46"/>
                    <a:pt x="452" y="38"/>
                    <a:pt x="409" y="9"/>
                  </a:cubicBezTo>
                  <a:cubicBezTo>
                    <a:pt x="332" y="12"/>
                    <a:pt x="253" y="0"/>
                    <a:pt x="177" y="17"/>
                  </a:cubicBezTo>
                  <a:cubicBezTo>
                    <a:pt x="177" y="17"/>
                    <a:pt x="69" y="120"/>
                    <a:pt x="65" y="129"/>
                  </a:cubicBezTo>
                  <a:cubicBezTo>
                    <a:pt x="62" y="137"/>
                    <a:pt x="70" y="145"/>
                    <a:pt x="73" y="15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4682" y="796"/>
              <a:ext cx="90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Требования</a:t>
              </a:r>
              <a:endPara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825" y="1496"/>
              <a:ext cx="862" cy="528"/>
              <a:chOff x="3825" y="1496"/>
              <a:chExt cx="862" cy="528"/>
            </a:xfrm>
          </p:grpSpPr>
          <p:sp>
            <p:nvSpPr>
              <p:cNvPr id="10269" name="Rectangle 12"/>
              <p:cNvSpPr>
                <a:spLocks noChangeArrowheads="1"/>
              </p:cNvSpPr>
              <p:nvPr/>
            </p:nvSpPr>
            <p:spPr bwMode="auto">
              <a:xfrm>
                <a:off x="3878" y="1525"/>
                <a:ext cx="771" cy="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270" name="Rectangle 14"/>
              <p:cNvSpPr>
                <a:spLocks noChangeArrowheads="1"/>
              </p:cNvSpPr>
              <p:nvPr/>
            </p:nvSpPr>
            <p:spPr bwMode="auto">
              <a:xfrm>
                <a:off x="3878" y="1525"/>
                <a:ext cx="771" cy="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200" name="Text Box 15"/>
              <p:cNvSpPr txBox="1">
                <a:spLocks noChangeArrowheads="1"/>
              </p:cNvSpPr>
              <p:nvPr/>
            </p:nvSpPr>
            <p:spPr bwMode="auto">
              <a:xfrm>
                <a:off x="3825" y="1496"/>
                <a:ext cx="862" cy="52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ru-RU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Формальная модель системы</a:t>
                </a:r>
                <a:endParaRPr lang="en-US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682" y="1525"/>
              <a:ext cx="965" cy="523"/>
              <a:chOff x="4637" y="1525"/>
              <a:chExt cx="965" cy="523"/>
            </a:xfrm>
          </p:grpSpPr>
          <p:sp>
            <p:nvSpPr>
              <p:cNvPr id="10267" name="Rectangle 17"/>
              <p:cNvSpPr>
                <a:spLocks noChangeArrowheads="1"/>
              </p:cNvSpPr>
              <p:nvPr/>
            </p:nvSpPr>
            <p:spPr bwMode="auto">
              <a:xfrm>
                <a:off x="4680" y="1525"/>
                <a:ext cx="877" cy="4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197" name="Text Box 18"/>
              <p:cNvSpPr txBox="1">
                <a:spLocks noChangeArrowheads="1"/>
              </p:cNvSpPr>
              <p:nvPr/>
            </p:nvSpPr>
            <p:spPr bwMode="auto">
              <a:xfrm>
                <a:off x="4637" y="1525"/>
                <a:ext cx="965" cy="52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ru-RU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Формальная спецификация требований</a:t>
                </a:r>
                <a:endParaRPr lang="en-US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254" y="2341"/>
              <a:ext cx="894" cy="454"/>
              <a:chOff x="4209" y="2341"/>
              <a:chExt cx="894" cy="454"/>
            </a:xfrm>
          </p:grpSpPr>
          <p:sp>
            <p:nvSpPr>
              <p:cNvPr id="7194" name="Text Box 20"/>
              <p:cNvSpPr txBox="1">
                <a:spLocks noChangeArrowheads="1"/>
              </p:cNvSpPr>
              <p:nvPr/>
            </p:nvSpPr>
            <p:spPr bwMode="auto">
              <a:xfrm>
                <a:off x="4209" y="2377"/>
                <a:ext cx="857" cy="4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ru-RU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Алгоритм проверки</a:t>
                </a:r>
                <a:endParaRPr lang="en-US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10266" name="Rectangle 21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862" cy="4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0257" name="Line 22"/>
            <p:cNvSpPr>
              <a:spLocks noChangeShapeType="1"/>
            </p:cNvSpPr>
            <p:nvPr/>
          </p:nvSpPr>
          <p:spPr bwMode="auto">
            <a:xfrm>
              <a:off x="4241" y="1162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8" name="Line 23"/>
            <p:cNvSpPr>
              <a:spLocks noChangeShapeType="1"/>
            </p:cNvSpPr>
            <p:nvPr/>
          </p:nvSpPr>
          <p:spPr bwMode="auto">
            <a:xfrm>
              <a:off x="4286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9" name="Line 24"/>
            <p:cNvSpPr>
              <a:spLocks noChangeShapeType="1"/>
            </p:cNvSpPr>
            <p:nvPr/>
          </p:nvSpPr>
          <p:spPr bwMode="auto">
            <a:xfrm>
              <a:off x="5148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60" name="Line 25"/>
            <p:cNvSpPr>
              <a:spLocks noChangeShapeType="1"/>
            </p:cNvSpPr>
            <p:nvPr/>
          </p:nvSpPr>
          <p:spPr bwMode="auto">
            <a:xfrm flipH="1">
              <a:off x="4921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61" name="Line 26"/>
            <p:cNvSpPr>
              <a:spLocks noChangeShapeType="1"/>
            </p:cNvSpPr>
            <p:nvPr/>
          </p:nvSpPr>
          <p:spPr bwMode="auto">
            <a:xfrm flipH="1">
              <a:off x="4332" y="2795"/>
              <a:ext cx="18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62" name="Line 27"/>
            <p:cNvSpPr>
              <a:spLocks noChangeShapeType="1"/>
            </p:cNvSpPr>
            <p:nvPr/>
          </p:nvSpPr>
          <p:spPr bwMode="auto">
            <a:xfrm>
              <a:off x="4876" y="2795"/>
              <a:ext cx="18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63" name="Text Box 28"/>
            <p:cNvSpPr txBox="1">
              <a:spLocks noChangeArrowheads="1"/>
            </p:cNvSpPr>
            <p:nvPr/>
          </p:nvSpPr>
          <p:spPr bwMode="auto">
            <a:xfrm>
              <a:off x="3911" y="2919"/>
              <a:ext cx="5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en-US">
                  <a:latin typeface="Arial" charset="0"/>
                </a:rPr>
                <a:t>нет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0264" name="Text Box 29"/>
            <p:cNvSpPr txBox="1">
              <a:spLocks noChangeArrowheads="1"/>
            </p:cNvSpPr>
            <p:nvPr/>
          </p:nvSpPr>
          <p:spPr bwMode="auto">
            <a:xfrm>
              <a:off x="4909" y="2919"/>
              <a:ext cx="5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en-US">
                  <a:latin typeface="Arial" charset="0"/>
                </a:rPr>
                <a:t>да</a:t>
              </a:r>
              <a:endParaRPr lang="en-US" altLang="en-US">
                <a:latin typeface="Arial" charset="0"/>
              </a:endParaRPr>
            </a:p>
          </p:txBody>
        </p:sp>
      </p:grp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5940425" y="415925"/>
            <a:ext cx="3095625" cy="437038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10248" name="TextBox 34"/>
          <p:cNvSpPr txBox="1">
            <a:spLocks noChangeArrowheads="1"/>
          </p:cNvSpPr>
          <p:nvPr/>
        </p:nvSpPr>
        <p:spPr bwMode="auto">
          <a:xfrm>
            <a:off x="285750" y="1071563"/>
            <a:ext cx="5357813" cy="1016000"/>
          </a:xfrm>
          <a:prstGeom prst="rect">
            <a:avLst/>
          </a:prstGeom>
          <a:solidFill>
            <a:srgbClr val="C1FFE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Система корректна, если она соответствует тем требованиям, которые установлены при ее разработке.</a:t>
            </a:r>
            <a:endParaRPr lang="ru-RU" sz="1800"/>
          </a:p>
        </p:txBody>
      </p:sp>
      <p:sp>
        <p:nvSpPr>
          <p:cNvPr id="37" name="TextBox 34"/>
          <p:cNvSpPr txBox="1">
            <a:spLocks noChangeArrowheads="1"/>
          </p:cNvSpPr>
          <p:nvPr/>
        </p:nvSpPr>
        <p:spPr bwMode="auto">
          <a:xfrm>
            <a:off x="285750" y="2357438"/>
            <a:ext cx="5357813" cy="2432050"/>
          </a:xfrm>
          <a:prstGeom prst="rect">
            <a:avLst/>
          </a:prstGeom>
          <a:solidFill>
            <a:srgbClr val="C1FFE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Соответствие программы требованиям можно 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ДОКАЗАТЬ,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если</a:t>
            </a:r>
          </a:p>
          <a:p>
            <a:pPr algn="l">
              <a:defRPr/>
            </a:pPr>
            <a:r>
              <a:rPr lang="ru-RU" sz="2000" dirty="0"/>
              <a:t>1. система представлена формальной моделью,</a:t>
            </a:r>
            <a:br>
              <a:rPr lang="ru-RU" sz="2000" dirty="0"/>
            </a:br>
            <a:r>
              <a:rPr lang="ru-RU" sz="2000" dirty="0"/>
              <a:t>2. требования представлены формальными спецификациями.</a:t>
            </a:r>
            <a:endParaRPr lang="ru-RU" sz="1800" dirty="0"/>
          </a:p>
        </p:txBody>
      </p:sp>
      <p:sp>
        <p:nvSpPr>
          <p:cNvPr id="38" name="Text Box 88"/>
          <p:cNvSpPr txBox="1">
            <a:spLocks noChangeArrowheads="1"/>
          </p:cNvSpPr>
          <p:nvPr/>
        </p:nvSpPr>
        <p:spPr bwMode="auto">
          <a:xfrm>
            <a:off x="142875" y="5072063"/>
            <a:ext cx="8858250" cy="1373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buClrTx/>
              <a:buSzTx/>
              <a:buFontTx/>
              <a:buNone/>
              <a:defRPr/>
            </a:pP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ТРЕБОВАНИЯ </a:t>
            </a:r>
            <a:r>
              <a:rPr lang="ru-RU" altLang="en-US" dirty="0" smtClean="0">
                <a:latin typeface="Arial" pitchFamily="34" charset="0"/>
              </a:rPr>
              <a:t>– это </a:t>
            </a:r>
            <a:r>
              <a:rPr lang="ru-RU" altLang="en-US" sz="2400" b="1" dirty="0" smtClean="0">
                <a:latin typeface="Arial" pitchFamily="34" charset="0"/>
              </a:rPr>
              <a:t>утверждения</a:t>
            </a:r>
            <a:r>
              <a:rPr lang="ru-RU" altLang="en-US" dirty="0" smtClean="0">
                <a:latin typeface="Arial" pitchFamily="34" charset="0"/>
              </a:rPr>
              <a:t> о программе, которые могут быть для одной программы истинными, а для другой программы – ложными.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ClrTx/>
              <a:buSzTx/>
              <a:buFontTx/>
              <a:buNone/>
              <a:defRPr/>
            </a:pPr>
            <a:r>
              <a:rPr lang="ru-RU" altLang="en-US" sz="2400" b="1" dirty="0" smtClean="0">
                <a:solidFill>
                  <a:srgbClr val="FF0000"/>
                </a:solidFill>
                <a:latin typeface="Arial" pitchFamily="34" charset="0"/>
              </a:rPr>
              <a:t>Формальное представление </a:t>
            </a:r>
            <a:r>
              <a:rPr lang="ru-RU" altLang="en-US" sz="2400" dirty="0" smtClean="0">
                <a:solidFill>
                  <a:srgbClr val="FF0000"/>
                </a:solidFill>
                <a:latin typeface="Arial" pitchFamily="34" charset="0"/>
              </a:rPr>
              <a:t>требования – это </a:t>
            </a:r>
            <a:r>
              <a:rPr lang="ru-RU" altLang="en-US" sz="2400" b="1" dirty="0" smtClean="0">
                <a:solidFill>
                  <a:srgbClr val="FF0000"/>
                </a:solidFill>
                <a:latin typeface="Arial" pitchFamily="34" charset="0"/>
              </a:rPr>
              <a:t>логическая</a:t>
            </a:r>
            <a:r>
              <a:rPr lang="ru-RU" altLang="en-US" sz="2400" dirty="0" smtClean="0">
                <a:solidFill>
                  <a:srgbClr val="FF0000"/>
                </a:solidFill>
                <a:latin typeface="Arial" pitchFamily="34" charset="0"/>
              </a:rPr>
              <a:t> формула</a:t>
            </a:r>
            <a:r>
              <a:rPr lang="ru-RU" altLang="en-US" dirty="0" smtClean="0">
                <a:solidFill>
                  <a:srgbClr val="FF0000"/>
                </a:solidFill>
                <a:latin typeface="Arial" pitchFamily="34" charset="0"/>
              </a:rPr>
              <a:t>, </a:t>
            </a:r>
            <a:r>
              <a:rPr lang="ru-RU" altLang="en-US" sz="2400" dirty="0" smtClean="0">
                <a:solidFill>
                  <a:srgbClr val="FF0000"/>
                </a:solidFill>
                <a:latin typeface="Arial" pitchFamily="34" charset="0"/>
              </a:rPr>
              <a:t>интерпретациями которой являются программы. </a:t>
            </a:r>
            <a:endParaRPr lang="ru-RU" altLang="en-US" dirty="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5299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530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52B997-4018-4993-956D-0897F6B69701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Как строится структура Крипке</a:t>
            </a:r>
            <a:r>
              <a:rPr lang="en-US" altLang="en-US" smtClean="0"/>
              <a:t> </a:t>
            </a:r>
            <a:r>
              <a:rPr lang="ru-RU" altLang="en-US" smtClean="0"/>
              <a:t>для программ</a:t>
            </a: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3386138" y="1042988"/>
            <a:ext cx="5359400" cy="1298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ru-RU" altLang="en-US" sz="1800">
                <a:latin typeface="Arial" charset="0"/>
              </a:rPr>
              <a:t>Состояние программы – вектор значений ее переменных И метки (р</a:t>
            </a:r>
            <a:r>
              <a:rPr lang="en-US" altLang="en-US" sz="1800">
                <a:latin typeface="Arial" charset="0"/>
              </a:rPr>
              <a:t>rogram </a:t>
            </a:r>
            <a:r>
              <a:rPr lang="ru-RU" altLang="en-US" sz="1800">
                <a:latin typeface="Arial" charset="0"/>
              </a:rPr>
              <a:t>с</a:t>
            </a:r>
            <a:r>
              <a:rPr lang="en-US" altLang="en-US" sz="1800">
                <a:latin typeface="Arial" charset="0"/>
              </a:rPr>
              <a:t>ounter</a:t>
            </a:r>
            <a:r>
              <a:rPr lang="ru-RU" altLang="en-US" sz="1800">
                <a:latin typeface="Arial" charset="0"/>
              </a:rPr>
              <a:t>)</a:t>
            </a:r>
            <a:br>
              <a:rPr lang="ru-RU" altLang="en-US" sz="1800">
                <a:latin typeface="Arial" charset="0"/>
              </a:rPr>
            </a:br>
            <a:r>
              <a:rPr lang="ru-RU" altLang="en-US" sz="1800">
                <a:latin typeface="Arial" charset="0"/>
              </a:rPr>
              <a:t>Переходы – изменение переменных программы операторами И/ИЛИ только рс.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214313" y="5072063"/>
            <a:ext cx="3743325" cy="1354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en-US" sz="2000" dirty="0">
                <a:latin typeface="Arial" pitchFamily="34" charset="0"/>
              </a:rPr>
              <a:t>Пусть атомарные утверждения, </a:t>
            </a:r>
            <a:r>
              <a:rPr lang="ru-RU" altLang="en-US" sz="18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ИНТЕРЕСУЮЩИЕ НАС:</a:t>
            </a:r>
            <a:r>
              <a:rPr lang="en-US" altLang="en-US" sz="18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en-US" sz="1800" i="1" dirty="0">
                <a:solidFill>
                  <a:srgbClr val="0066FF"/>
                </a:solidFill>
                <a:latin typeface="Arial" pitchFamily="34" charset="0"/>
              </a:rPr>
              <a:t/>
            </a:r>
            <a:br>
              <a:rPr lang="en-US" altLang="en-US" sz="1800" i="1" dirty="0">
                <a:solidFill>
                  <a:srgbClr val="0066FF"/>
                </a:solidFill>
                <a:latin typeface="Arial" pitchFamily="34" charset="0"/>
              </a:rPr>
            </a:br>
            <a:r>
              <a:rPr lang="ru-RU" altLang="en-US" dirty="0" err="1">
                <a:latin typeface="Arial" pitchFamily="34" charset="0"/>
              </a:rPr>
              <a:t>а=х</a:t>
            </a:r>
            <a:r>
              <a:rPr lang="en-US" altLang="en-US" dirty="0">
                <a:latin typeface="Arial" pitchFamily="34" charset="0"/>
              </a:rPr>
              <a:t>&gt;y; </a:t>
            </a:r>
            <a:r>
              <a:rPr lang="ru-RU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b=|</a:t>
            </a:r>
            <a:r>
              <a:rPr lang="en-US" altLang="en-US" dirty="0" err="1">
                <a:latin typeface="Arial" pitchFamily="34" charset="0"/>
              </a:rPr>
              <a:t>x+y</a:t>
            </a:r>
            <a:r>
              <a:rPr lang="en-US" altLang="en-US" dirty="0">
                <a:latin typeface="Arial" pitchFamily="34" charset="0"/>
              </a:rPr>
              <a:t>|&lt;3</a:t>
            </a:r>
            <a:endParaRPr lang="ru-RU" altLang="en-US" dirty="0">
              <a:latin typeface="Arial" pitchFamily="34" charset="0"/>
            </a:endParaRP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395288" y="1268413"/>
            <a:ext cx="2376487" cy="36560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begin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1600">
                <a:latin typeface="Arial" charset="0"/>
              </a:rPr>
              <a:t>х:=0; у:=1;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while x+z &lt; 5 do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{ x:=5;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if z=1 then y:=x+1;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x:= -2; y:=1;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y:= x*y</a:t>
            </a:r>
            <a:r>
              <a:rPr lang="ru-RU" altLang="en-US" sz="1600">
                <a:latin typeface="Arial" charset="0"/>
              </a:rPr>
              <a:t>-</a:t>
            </a:r>
            <a:r>
              <a:rPr lang="en-US" altLang="en-US" sz="1600">
                <a:latin typeface="Arial" charset="0"/>
              </a:rPr>
              <a:t>5; x:=5;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charset="0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endParaRPr lang="ru-RU" altLang="en-US" sz="1600">
              <a:latin typeface="Arial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40100" y="2771775"/>
            <a:ext cx="5400675" cy="2079625"/>
            <a:chOff x="2199" y="1659"/>
            <a:chExt cx="3402" cy="1328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466" y="1889"/>
              <a:ext cx="486" cy="504"/>
              <a:chOff x="431" y="2523"/>
              <a:chExt cx="499" cy="499"/>
            </a:xfrm>
          </p:grpSpPr>
          <p:sp>
            <p:nvSpPr>
              <p:cNvPr id="55358" name="Oval 9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499" cy="4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5359" name="Text Box 10"/>
              <p:cNvSpPr txBox="1">
                <a:spLocks noChangeArrowheads="1"/>
              </p:cNvSpPr>
              <p:nvPr/>
            </p:nvSpPr>
            <p:spPr bwMode="auto">
              <a:xfrm>
                <a:off x="521" y="2613"/>
                <a:ext cx="364" cy="32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en-US" sz="1400">
                    <a:latin typeface="Arial" charset="0"/>
                  </a:rPr>
                  <a:t>х=0</a:t>
                </a:r>
                <a:br>
                  <a:rPr lang="ru-RU" altLang="en-US" sz="1400">
                    <a:latin typeface="Arial" charset="0"/>
                  </a:rPr>
                </a:br>
                <a:r>
                  <a:rPr lang="ru-RU" altLang="en-US" sz="1400">
                    <a:latin typeface="Arial" charset="0"/>
                  </a:rPr>
                  <a:t>У=1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217" y="2346"/>
              <a:ext cx="485" cy="504"/>
              <a:chOff x="431" y="2523"/>
              <a:chExt cx="499" cy="499"/>
            </a:xfrm>
          </p:grpSpPr>
          <p:sp>
            <p:nvSpPr>
              <p:cNvPr id="55356" name="Oval 12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499" cy="4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5357" name="Text Box 13"/>
              <p:cNvSpPr txBox="1">
                <a:spLocks noChangeArrowheads="1"/>
              </p:cNvSpPr>
              <p:nvPr/>
            </p:nvSpPr>
            <p:spPr bwMode="auto">
              <a:xfrm>
                <a:off x="521" y="2613"/>
                <a:ext cx="361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en-US" sz="1400">
                    <a:latin typeface="Arial" charset="0"/>
                  </a:rPr>
                  <a:t>х=5</a:t>
                </a:r>
                <a:br>
                  <a:rPr lang="ru-RU" altLang="en-US" sz="1400">
                    <a:latin typeface="Arial" charset="0"/>
                  </a:rPr>
                </a:br>
                <a:r>
                  <a:rPr lang="ru-RU" altLang="en-US" sz="1400">
                    <a:latin typeface="Arial" charset="0"/>
                  </a:rPr>
                  <a:t>У=-7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09" y="2483"/>
              <a:ext cx="486" cy="504"/>
              <a:chOff x="431" y="2523"/>
              <a:chExt cx="499" cy="499"/>
            </a:xfrm>
          </p:grpSpPr>
          <p:sp>
            <p:nvSpPr>
              <p:cNvPr id="55354" name="Oval 15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499" cy="4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5355" name="Text Box 16"/>
              <p:cNvSpPr txBox="1">
                <a:spLocks noChangeArrowheads="1"/>
              </p:cNvSpPr>
              <p:nvPr/>
            </p:nvSpPr>
            <p:spPr bwMode="auto">
              <a:xfrm>
                <a:off x="519" y="2617"/>
                <a:ext cx="364" cy="32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en-US" sz="1400">
                    <a:latin typeface="Arial" charset="0"/>
                  </a:rPr>
                  <a:t>х=</a:t>
                </a:r>
                <a:r>
                  <a:rPr lang="en-US" altLang="en-US" sz="1400">
                    <a:latin typeface="Arial" charset="0"/>
                  </a:rPr>
                  <a:t>-</a:t>
                </a:r>
                <a:r>
                  <a:rPr lang="ru-RU" altLang="en-US" sz="1400">
                    <a:latin typeface="Arial" charset="0"/>
                  </a:rPr>
                  <a:t>2</a:t>
                </a:r>
                <a:br>
                  <a:rPr lang="ru-RU" altLang="en-US" sz="1400">
                    <a:latin typeface="Arial" charset="0"/>
                  </a:rPr>
                </a:br>
                <a:r>
                  <a:rPr lang="ru-RU" altLang="en-US" sz="1400">
                    <a:latin typeface="Arial" charset="0"/>
                  </a:rPr>
                  <a:t>У=1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5115" y="1797"/>
              <a:ext cx="486" cy="504"/>
              <a:chOff x="431" y="2523"/>
              <a:chExt cx="499" cy="499"/>
            </a:xfrm>
          </p:grpSpPr>
          <p:sp>
            <p:nvSpPr>
              <p:cNvPr id="55352" name="Oval 18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499" cy="4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5353" name="Text Box 19"/>
              <p:cNvSpPr txBox="1">
                <a:spLocks noChangeArrowheads="1"/>
              </p:cNvSpPr>
              <p:nvPr/>
            </p:nvSpPr>
            <p:spPr bwMode="auto">
              <a:xfrm>
                <a:off x="519" y="2616"/>
                <a:ext cx="366" cy="32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en-US" sz="1400">
                    <a:latin typeface="Arial" charset="0"/>
                  </a:rPr>
                  <a:t>х=</a:t>
                </a:r>
                <a:r>
                  <a:rPr lang="en-US" altLang="en-US" sz="1400">
                    <a:latin typeface="Arial" charset="0"/>
                  </a:rPr>
                  <a:t>5</a:t>
                </a:r>
                <a:r>
                  <a:rPr lang="ru-RU" altLang="en-US" sz="1400">
                    <a:latin typeface="Arial" charset="0"/>
                  </a:rPr>
                  <a:t/>
                </a:r>
                <a:br>
                  <a:rPr lang="ru-RU" altLang="en-US" sz="1400">
                    <a:latin typeface="Arial" charset="0"/>
                  </a:rPr>
                </a:br>
                <a:r>
                  <a:rPr lang="ru-RU" altLang="en-US" sz="1400">
                    <a:latin typeface="Arial" charset="0"/>
                  </a:rPr>
                  <a:t>У=</a:t>
                </a:r>
                <a:r>
                  <a:rPr lang="en-US" altLang="en-US" sz="1400">
                    <a:latin typeface="Arial" charset="0"/>
                  </a:rPr>
                  <a:t>6</a:t>
                </a:r>
                <a:endParaRPr lang="ru-RU" altLang="en-US" sz="1400">
                  <a:latin typeface="Arial" charset="0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011" y="1842"/>
              <a:ext cx="486" cy="504"/>
              <a:chOff x="431" y="2523"/>
              <a:chExt cx="499" cy="499"/>
            </a:xfrm>
          </p:grpSpPr>
          <p:sp>
            <p:nvSpPr>
              <p:cNvPr id="55350" name="Oval 21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499" cy="4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5351" name="Text Box 22"/>
              <p:cNvSpPr txBox="1">
                <a:spLocks noChangeArrowheads="1"/>
              </p:cNvSpPr>
              <p:nvPr/>
            </p:nvSpPr>
            <p:spPr bwMode="auto">
              <a:xfrm>
                <a:off x="521" y="2616"/>
                <a:ext cx="362" cy="32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en-US" sz="1400">
                    <a:latin typeface="Arial" charset="0"/>
                  </a:rPr>
                  <a:t>х=5</a:t>
                </a:r>
                <a:br>
                  <a:rPr lang="ru-RU" altLang="en-US" sz="1400">
                    <a:latin typeface="Arial" charset="0"/>
                  </a:rPr>
                </a:br>
                <a:r>
                  <a:rPr lang="ru-RU" altLang="en-US" sz="1400">
                    <a:latin typeface="Arial" charset="0"/>
                  </a:rPr>
                  <a:t>У=1</a:t>
                </a:r>
              </a:p>
            </p:txBody>
          </p:sp>
        </p:grpSp>
        <p:sp>
          <p:nvSpPr>
            <p:cNvPr id="55338" name="Line 23"/>
            <p:cNvSpPr>
              <a:spLocks noChangeShapeType="1"/>
            </p:cNvSpPr>
            <p:nvPr/>
          </p:nvSpPr>
          <p:spPr bwMode="auto">
            <a:xfrm flipV="1">
              <a:off x="2952" y="2072"/>
              <a:ext cx="1059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39" name="Line 24"/>
            <p:cNvSpPr>
              <a:spLocks noChangeShapeType="1"/>
            </p:cNvSpPr>
            <p:nvPr/>
          </p:nvSpPr>
          <p:spPr bwMode="auto">
            <a:xfrm flipV="1">
              <a:off x="4497" y="2026"/>
              <a:ext cx="618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0" name="Line 25"/>
            <p:cNvSpPr>
              <a:spLocks noChangeShapeType="1"/>
            </p:cNvSpPr>
            <p:nvPr/>
          </p:nvSpPr>
          <p:spPr bwMode="auto">
            <a:xfrm>
              <a:off x="4365" y="2301"/>
              <a:ext cx="132" cy="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1" name="Line 26"/>
            <p:cNvSpPr>
              <a:spLocks noChangeShapeType="1"/>
            </p:cNvSpPr>
            <p:nvPr/>
          </p:nvSpPr>
          <p:spPr bwMode="auto">
            <a:xfrm flipH="1">
              <a:off x="4830" y="2251"/>
              <a:ext cx="354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2" name="Line 27"/>
            <p:cNvSpPr>
              <a:spLocks noChangeShapeType="1"/>
            </p:cNvSpPr>
            <p:nvPr/>
          </p:nvSpPr>
          <p:spPr bwMode="auto">
            <a:xfrm flipH="1" flipV="1">
              <a:off x="3702" y="2667"/>
              <a:ext cx="707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3" name="Line 28"/>
            <p:cNvSpPr>
              <a:spLocks noChangeShapeType="1"/>
            </p:cNvSpPr>
            <p:nvPr/>
          </p:nvSpPr>
          <p:spPr bwMode="auto">
            <a:xfrm>
              <a:off x="2245" y="1981"/>
              <a:ext cx="22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4" name="Text Box 29"/>
            <p:cNvSpPr txBox="1">
              <a:spLocks noChangeArrowheads="1"/>
            </p:cNvSpPr>
            <p:nvPr/>
          </p:nvSpPr>
          <p:spPr bwMode="auto">
            <a:xfrm rot="-2173497">
              <a:off x="2199" y="1659"/>
              <a:ext cx="727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ru-RU" altLang="en-US" sz="1600">
                  <a:latin typeface="Arial" charset="0"/>
                </a:rPr>
                <a:t>х:=0; у:=1</a:t>
              </a:r>
              <a:r>
                <a:rPr lang="en-US" altLang="en-US" sz="1600">
                  <a:latin typeface="Arial" charset="0"/>
                </a:rPr>
                <a:t>;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55345" name="Freeform 30"/>
            <p:cNvSpPr>
              <a:spLocks/>
            </p:cNvSpPr>
            <p:nvPr/>
          </p:nvSpPr>
          <p:spPr bwMode="auto">
            <a:xfrm>
              <a:off x="2850" y="2318"/>
              <a:ext cx="438" cy="484"/>
            </a:xfrm>
            <a:custGeom>
              <a:avLst/>
              <a:gdLst>
                <a:gd name="T0" fmla="*/ 393 w 438"/>
                <a:gd name="T1" fmla="*/ 386 h 484"/>
                <a:gd name="T2" fmla="*/ 211 w 438"/>
                <a:gd name="T3" fmla="*/ 477 h 484"/>
                <a:gd name="T4" fmla="*/ 30 w 438"/>
                <a:gd name="T5" fmla="*/ 341 h 484"/>
                <a:gd name="T6" fmla="*/ 30 w 438"/>
                <a:gd name="T7" fmla="*/ 160 h 484"/>
                <a:gd name="T8" fmla="*/ 121 w 438"/>
                <a:gd name="T9" fmla="*/ 23 h 484"/>
                <a:gd name="T10" fmla="*/ 257 w 438"/>
                <a:gd name="T11" fmla="*/ 23 h 484"/>
                <a:gd name="T12" fmla="*/ 438 w 438"/>
                <a:gd name="T13" fmla="*/ 114 h 4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8"/>
                <a:gd name="T22" fmla="*/ 0 h 484"/>
                <a:gd name="T23" fmla="*/ 438 w 438"/>
                <a:gd name="T24" fmla="*/ 484 h 4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8" h="484">
                  <a:moveTo>
                    <a:pt x="393" y="386"/>
                  </a:moveTo>
                  <a:cubicBezTo>
                    <a:pt x="332" y="435"/>
                    <a:pt x="272" y="484"/>
                    <a:pt x="211" y="477"/>
                  </a:cubicBezTo>
                  <a:cubicBezTo>
                    <a:pt x="150" y="470"/>
                    <a:pt x="60" y="394"/>
                    <a:pt x="30" y="341"/>
                  </a:cubicBezTo>
                  <a:cubicBezTo>
                    <a:pt x="0" y="288"/>
                    <a:pt x="15" y="213"/>
                    <a:pt x="30" y="160"/>
                  </a:cubicBezTo>
                  <a:cubicBezTo>
                    <a:pt x="45" y="107"/>
                    <a:pt x="83" y="46"/>
                    <a:pt x="121" y="23"/>
                  </a:cubicBezTo>
                  <a:cubicBezTo>
                    <a:pt x="159" y="0"/>
                    <a:pt x="204" y="8"/>
                    <a:pt x="257" y="23"/>
                  </a:cubicBezTo>
                  <a:cubicBezTo>
                    <a:pt x="310" y="38"/>
                    <a:pt x="374" y="76"/>
                    <a:pt x="438" y="11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6" name="Freeform 31"/>
            <p:cNvSpPr>
              <a:spLocks/>
            </p:cNvSpPr>
            <p:nvPr/>
          </p:nvSpPr>
          <p:spPr bwMode="auto">
            <a:xfrm>
              <a:off x="3991" y="2160"/>
              <a:ext cx="431" cy="499"/>
            </a:xfrm>
            <a:custGeom>
              <a:avLst/>
              <a:gdLst>
                <a:gd name="T0" fmla="*/ 431 w 431"/>
                <a:gd name="T1" fmla="*/ 499 h 499"/>
                <a:gd name="T2" fmla="*/ 159 w 431"/>
                <a:gd name="T3" fmla="*/ 408 h 499"/>
                <a:gd name="T4" fmla="*/ 23 w 431"/>
                <a:gd name="T5" fmla="*/ 181 h 499"/>
                <a:gd name="T6" fmla="*/ 23 w 431"/>
                <a:gd name="T7" fmla="*/ 0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1"/>
                <a:gd name="T13" fmla="*/ 0 h 499"/>
                <a:gd name="T14" fmla="*/ 431 w 431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1" h="499">
                  <a:moveTo>
                    <a:pt x="431" y="499"/>
                  </a:moveTo>
                  <a:cubicBezTo>
                    <a:pt x="329" y="480"/>
                    <a:pt x="227" y="461"/>
                    <a:pt x="159" y="408"/>
                  </a:cubicBezTo>
                  <a:cubicBezTo>
                    <a:pt x="91" y="355"/>
                    <a:pt x="46" y="249"/>
                    <a:pt x="23" y="181"/>
                  </a:cubicBezTo>
                  <a:cubicBezTo>
                    <a:pt x="0" y="113"/>
                    <a:pt x="11" y="56"/>
                    <a:pt x="2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347" name="Text Box 32"/>
            <p:cNvSpPr txBox="1">
              <a:spLocks noChangeArrowheads="1"/>
            </p:cNvSpPr>
            <p:nvPr/>
          </p:nvSpPr>
          <p:spPr bwMode="auto">
            <a:xfrm rot="-2173497">
              <a:off x="3228" y="1797"/>
              <a:ext cx="407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ru-RU" altLang="en-US" sz="1600">
                  <a:latin typeface="Arial" charset="0"/>
                </a:rPr>
                <a:t>х:=</a:t>
              </a:r>
              <a:r>
                <a:rPr lang="en-US" altLang="en-US" sz="1600">
                  <a:latin typeface="Arial" charset="0"/>
                </a:rPr>
                <a:t>5</a:t>
              </a:r>
              <a:r>
                <a:rPr lang="ru-RU" altLang="en-US" sz="1600">
                  <a:latin typeface="Arial" charset="0"/>
                </a:rPr>
                <a:t>;</a:t>
              </a:r>
            </a:p>
          </p:txBody>
        </p:sp>
        <p:sp>
          <p:nvSpPr>
            <p:cNvPr id="55348" name="Text Box 33"/>
            <p:cNvSpPr txBox="1">
              <a:spLocks noChangeArrowheads="1"/>
            </p:cNvSpPr>
            <p:nvPr/>
          </p:nvSpPr>
          <p:spPr bwMode="auto">
            <a:xfrm rot="-2173497">
              <a:off x="4513" y="1705"/>
              <a:ext cx="727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Arial" charset="0"/>
                </a:rPr>
                <a:t>y</a:t>
              </a:r>
              <a:r>
                <a:rPr lang="ru-RU" altLang="en-US" sz="1600">
                  <a:latin typeface="Arial" charset="0"/>
                </a:rPr>
                <a:t>:=</a:t>
              </a:r>
              <a:r>
                <a:rPr lang="en-US" altLang="en-US" sz="1600">
                  <a:latin typeface="Arial" charset="0"/>
                </a:rPr>
                <a:t>x+1;</a:t>
              </a:r>
              <a:endParaRPr lang="ru-RU" altLang="en-US" sz="1600">
                <a:latin typeface="Arial" charset="0"/>
              </a:endParaRPr>
            </a:p>
          </p:txBody>
        </p:sp>
        <p:sp>
          <p:nvSpPr>
            <p:cNvPr id="55349" name="Text Box 34"/>
            <p:cNvSpPr txBox="1">
              <a:spLocks noChangeArrowheads="1"/>
            </p:cNvSpPr>
            <p:nvPr/>
          </p:nvSpPr>
          <p:spPr bwMode="auto">
            <a:xfrm>
              <a:off x="4967" y="2341"/>
              <a:ext cx="408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ru-RU" altLang="en-US" sz="1400">
                  <a:latin typeface="Arial" charset="0"/>
                </a:rPr>
                <a:t>х:=</a:t>
              </a:r>
              <a:r>
                <a:rPr lang="en-US" altLang="en-US" sz="1400">
                  <a:latin typeface="Arial" charset="0"/>
                </a:rPr>
                <a:t>-2</a:t>
              </a:r>
              <a:r>
                <a:rPr lang="ru-RU" altLang="en-US" sz="1400">
                  <a:latin typeface="Arial" charset="0"/>
                </a:rPr>
                <a:t>; у:=1</a:t>
              </a:r>
              <a:r>
                <a:rPr lang="en-US" altLang="en-US" sz="1400">
                  <a:latin typeface="Arial" charset="0"/>
                </a:rPr>
                <a:t>;</a:t>
              </a:r>
              <a:endParaRPr lang="ru-RU" altLang="en-US" sz="1400">
                <a:latin typeface="Arial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987675" y="2286000"/>
            <a:ext cx="6156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altLang="en-US" sz="2000" dirty="0">
                <a:solidFill>
                  <a:schemeClr val="tx2"/>
                </a:solidFill>
              </a:rPr>
              <a:t>Пусть, 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</a:t>
            </a:r>
            <a:r>
              <a:rPr lang="ru-RU" altLang="en-US" sz="2000" dirty="0">
                <a:solidFill>
                  <a:schemeClr val="tx2"/>
                </a:solidFill>
              </a:rPr>
              <a:t> программа представлена КА: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grpSp>
        <p:nvGrpSpPr>
          <p:cNvPr id="9" name="Группа 63"/>
          <p:cNvGrpSpPr>
            <a:grpSpLocks/>
          </p:cNvGrpSpPr>
          <p:nvPr/>
        </p:nvGrpSpPr>
        <p:grpSpPr bwMode="auto">
          <a:xfrm>
            <a:off x="2974975" y="4516438"/>
            <a:ext cx="6156325" cy="2197100"/>
            <a:chOff x="2974975" y="4516438"/>
            <a:chExt cx="6156325" cy="2197100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6911383" y="5932264"/>
              <a:ext cx="719339" cy="781274"/>
              <a:chOff x="431" y="2523"/>
              <a:chExt cx="499" cy="499"/>
            </a:xfrm>
          </p:grpSpPr>
          <p:sp>
            <p:nvSpPr>
              <p:cNvPr id="55331" name="Oval 43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499" cy="4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5332" name="Text Box 44"/>
              <p:cNvSpPr txBox="1">
                <a:spLocks noChangeArrowheads="1"/>
              </p:cNvSpPr>
              <p:nvPr/>
            </p:nvSpPr>
            <p:spPr bwMode="auto">
              <a:xfrm>
                <a:off x="519" y="2616"/>
                <a:ext cx="363" cy="25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Arial" charset="0"/>
                  </a:rPr>
                  <a:t>b</a:t>
                </a:r>
                <a:endParaRPr lang="ru-RU" altLang="en-US" sz="2000">
                  <a:latin typeface="Arial" charset="0"/>
                </a:endParaRPr>
              </a:p>
            </p:txBody>
          </p:sp>
        </p:grpSp>
        <p:grpSp>
          <p:nvGrpSpPr>
            <p:cNvPr id="11" name="Группа 62"/>
            <p:cNvGrpSpPr>
              <a:grpSpLocks/>
            </p:cNvGrpSpPr>
            <p:nvPr/>
          </p:nvGrpSpPr>
          <p:grpSpPr bwMode="auto">
            <a:xfrm>
              <a:off x="2974975" y="4516438"/>
              <a:ext cx="6156325" cy="1984730"/>
              <a:chOff x="2974975" y="4516438"/>
              <a:chExt cx="6156325" cy="1984730"/>
            </a:xfrm>
          </p:grpSpPr>
          <p:grpSp>
            <p:nvGrpSpPr>
              <p:cNvPr id="12" name="Group 36"/>
              <p:cNvGrpSpPr>
                <a:grpSpLocks/>
              </p:cNvGrpSpPr>
              <p:nvPr/>
            </p:nvGrpSpPr>
            <p:grpSpPr bwMode="auto">
              <a:xfrm>
                <a:off x="4035507" y="5011477"/>
                <a:ext cx="719339" cy="781274"/>
                <a:chOff x="431" y="2523"/>
                <a:chExt cx="499" cy="499"/>
              </a:xfrm>
            </p:grpSpPr>
            <p:sp>
              <p:nvSpPr>
                <p:cNvPr id="55329" name="Oval 37"/>
                <p:cNvSpPr>
                  <a:spLocks noChangeArrowheads="1"/>
                </p:cNvSpPr>
                <p:nvPr/>
              </p:nvSpPr>
              <p:spPr bwMode="auto">
                <a:xfrm>
                  <a:off x="431" y="2523"/>
                  <a:ext cx="499" cy="49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53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06" y="2607"/>
                  <a:ext cx="364" cy="25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charset="0"/>
                    </a:rPr>
                    <a:t>b</a:t>
                  </a:r>
                  <a:endParaRPr lang="ru-RU" altLang="en-US" sz="2000">
                    <a:latin typeface="Arial" charset="0"/>
                  </a:endParaRPr>
                </a:p>
              </p:txBody>
            </p:sp>
          </p:grpSp>
          <p:grpSp>
            <p:nvGrpSpPr>
              <p:cNvPr id="13" name="Group 39"/>
              <p:cNvGrpSpPr>
                <a:grpSpLocks/>
              </p:cNvGrpSpPr>
              <p:nvPr/>
            </p:nvGrpSpPr>
            <p:grpSpPr bwMode="auto">
              <a:xfrm>
                <a:off x="5147078" y="5719894"/>
                <a:ext cx="717859" cy="781274"/>
                <a:chOff x="431" y="2523"/>
                <a:chExt cx="499" cy="499"/>
              </a:xfrm>
            </p:grpSpPr>
            <p:sp>
              <p:nvSpPr>
                <p:cNvPr id="55327" name="Oval 40"/>
                <p:cNvSpPr>
                  <a:spLocks noChangeArrowheads="1"/>
                </p:cNvSpPr>
                <p:nvPr/>
              </p:nvSpPr>
              <p:spPr bwMode="auto">
                <a:xfrm>
                  <a:off x="431" y="2523"/>
                  <a:ext cx="499" cy="49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532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22" y="2613"/>
                  <a:ext cx="361" cy="25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charset="0"/>
                    </a:rPr>
                    <a:t>a</a:t>
                  </a:r>
                  <a:endParaRPr lang="ru-RU" altLang="en-US" sz="2000">
                    <a:latin typeface="Arial" charset="0"/>
                  </a:endParaRPr>
                </a:p>
              </p:txBody>
            </p:sp>
          </p:grp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7956349" y="4868863"/>
                <a:ext cx="719339" cy="781274"/>
                <a:chOff x="431" y="2523"/>
                <a:chExt cx="499" cy="499"/>
              </a:xfrm>
            </p:grpSpPr>
            <p:sp>
              <p:nvSpPr>
                <p:cNvPr id="55325" name="Oval 46"/>
                <p:cNvSpPr>
                  <a:spLocks noChangeArrowheads="1"/>
                </p:cNvSpPr>
                <p:nvPr/>
              </p:nvSpPr>
              <p:spPr bwMode="auto">
                <a:xfrm>
                  <a:off x="431" y="2523"/>
                  <a:ext cx="499" cy="49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532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19" y="2616"/>
                  <a:ext cx="366" cy="256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charset="0"/>
                    </a:rPr>
                    <a:t>b</a:t>
                  </a:r>
                  <a:endParaRPr lang="ru-RU" altLang="en-US" sz="2000">
                    <a:latin typeface="Arial" charset="0"/>
                  </a:endParaRPr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6322295" y="4938625"/>
                <a:ext cx="719339" cy="781275"/>
                <a:chOff x="431" y="2523"/>
                <a:chExt cx="499" cy="499"/>
              </a:xfrm>
            </p:grpSpPr>
            <p:sp>
              <p:nvSpPr>
                <p:cNvPr id="55323" name="Oval 49"/>
                <p:cNvSpPr>
                  <a:spLocks noChangeArrowheads="1"/>
                </p:cNvSpPr>
                <p:nvPr/>
              </p:nvSpPr>
              <p:spPr bwMode="auto">
                <a:xfrm>
                  <a:off x="431" y="2523"/>
                  <a:ext cx="499" cy="49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en-US" altLang="en-US"/>
                </a:p>
              </p:txBody>
            </p:sp>
            <p:sp>
              <p:nvSpPr>
                <p:cNvPr id="5532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05" y="2563"/>
                  <a:ext cx="361" cy="4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charset="0"/>
                    </a:rPr>
                    <a:t>a</a:t>
                  </a:r>
                  <a:br>
                    <a:rPr lang="en-US" altLang="en-US" sz="2000">
                      <a:latin typeface="Arial" charset="0"/>
                    </a:rPr>
                  </a:br>
                  <a:r>
                    <a:rPr lang="en-US" altLang="en-US" sz="2000">
                      <a:latin typeface="Arial" charset="0"/>
                    </a:rPr>
                    <a:t>b</a:t>
                  </a:r>
                  <a:endParaRPr lang="ru-RU" altLang="en-US" sz="2000">
                    <a:latin typeface="Arial" charset="0"/>
                  </a:endParaRPr>
                </a:p>
              </p:txBody>
            </p:sp>
          </p:grpSp>
          <p:sp>
            <p:nvSpPr>
              <p:cNvPr id="55314" name="Line 51"/>
              <p:cNvSpPr>
                <a:spLocks noChangeShapeType="1"/>
              </p:cNvSpPr>
              <p:nvPr/>
            </p:nvSpPr>
            <p:spPr bwMode="auto">
              <a:xfrm flipV="1">
                <a:off x="4754846" y="5295153"/>
                <a:ext cx="1567449" cy="713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15" name="Line 52"/>
              <p:cNvSpPr>
                <a:spLocks noChangeShapeType="1"/>
              </p:cNvSpPr>
              <p:nvPr/>
            </p:nvSpPr>
            <p:spPr bwMode="auto">
              <a:xfrm flipV="1">
                <a:off x="7041634" y="5223847"/>
                <a:ext cx="914715" cy="713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16" name="Line 53"/>
              <p:cNvSpPr>
                <a:spLocks noChangeShapeType="1"/>
              </p:cNvSpPr>
              <p:nvPr/>
            </p:nvSpPr>
            <p:spPr bwMode="auto">
              <a:xfrm>
                <a:off x="6846258" y="5650137"/>
                <a:ext cx="195376" cy="3549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17" name="Line 54"/>
              <p:cNvSpPr>
                <a:spLocks noChangeShapeType="1"/>
              </p:cNvSpPr>
              <p:nvPr/>
            </p:nvSpPr>
            <p:spPr bwMode="auto">
              <a:xfrm flipH="1">
                <a:off x="7534514" y="5572630"/>
                <a:ext cx="523963" cy="4960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18" name="Line 55"/>
              <p:cNvSpPr>
                <a:spLocks noChangeShapeType="1"/>
              </p:cNvSpPr>
              <p:nvPr/>
            </p:nvSpPr>
            <p:spPr bwMode="auto">
              <a:xfrm flipH="1" flipV="1">
                <a:off x="5864937" y="6217491"/>
                <a:ext cx="1046446" cy="1426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19" name="Line 56"/>
              <p:cNvSpPr>
                <a:spLocks noChangeShapeType="1"/>
              </p:cNvSpPr>
              <p:nvPr/>
            </p:nvSpPr>
            <p:spPr bwMode="auto">
              <a:xfrm>
                <a:off x="3708400" y="5154090"/>
                <a:ext cx="327107" cy="1410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20" name="Freeform 57"/>
              <p:cNvSpPr>
                <a:spLocks/>
              </p:cNvSpPr>
              <p:nvPr/>
            </p:nvSpPr>
            <p:spPr bwMode="auto">
              <a:xfrm>
                <a:off x="4603874" y="5676490"/>
                <a:ext cx="648293" cy="750271"/>
              </a:xfrm>
              <a:custGeom>
                <a:avLst/>
                <a:gdLst>
                  <a:gd name="T0" fmla="*/ 2147483647 w 438"/>
                  <a:gd name="T1" fmla="*/ 2147483647 h 484"/>
                  <a:gd name="T2" fmla="*/ 2147483647 w 438"/>
                  <a:gd name="T3" fmla="*/ 2147483647 h 484"/>
                  <a:gd name="T4" fmla="*/ 2147483647 w 438"/>
                  <a:gd name="T5" fmla="*/ 2147483647 h 484"/>
                  <a:gd name="T6" fmla="*/ 2147483647 w 438"/>
                  <a:gd name="T7" fmla="*/ 2147483647 h 484"/>
                  <a:gd name="T8" fmla="*/ 2147483647 w 438"/>
                  <a:gd name="T9" fmla="*/ 2147483647 h 484"/>
                  <a:gd name="T10" fmla="*/ 2147483647 w 438"/>
                  <a:gd name="T11" fmla="*/ 2147483647 h 484"/>
                  <a:gd name="T12" fmla="*/ 2147483647 w 438"/>
                  <a:gd name="T13" fmla="*/ 2147483647 h 4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8"/>
                  <a:gd name="T22" fmla="*/ 0 h 484"/>
                  <a:gd name="T23" fmla="*/ 438 w 438"/>
                  <a:gd name="T24" fmla="*/ 484 h 4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8" h="484">
                    <a:moveTo>
                      <a:pt x="393" y="386"/>
                    </a:moveTo>
                    <a:cubicBezTo>
                      <a:pt x="332" y="435"/>
                      <a:pt x="272" y="484"/>
                      <a:pt x="211" y="477"/>
                    </a:cubicBezTo>
                    <a:cubicBezTo>
                      <a:pt x="150" y="470"/>
                      <a:pt x="60" y="394"/>
                      <a:pt x="30" y="341"/>
                    </a:cubicBezTo>
                    <a:cubicBezTo>
                      <a:pt x="0" y="288"/>
                      <a:pt x="15" y="213"/>
                      <a:pt x="30" y="160"/>
                    </a:cubicBezTo>
                    <a:cubicBezTo>
                      <a:pt x="45" y="107"/>
                      <a:pt x="83" y="46"/>
                      <a:pt x="121" y="23"/>
                    </a:cubicBezTo>
                    <a:cubicBezTo>
                      <a:pt x="159" y="0"/>
                      <a:pt x="204" y="8"/>
                      <a:pt x="257" y="23"/>
                    </a:cubicBezTo>
                    <a:cubicBezTo>
                      <a:pt x="310" y="38"/>
                      <a:pt x="374" y="76"/>
                      <a:pt x="438" y="11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21" name="Freeform 58"/>
              <p:cNvSpPr>
                <a:spLocks/>
              </p:cNvSpPr>
              <p:nvPr/>
            </p:nvSpPr>
            <p:spPr bwMode="auto">
              <a:xfrm>
                <a:off x="6292692" y="5431566"/>
                <a:ext cx="637932" cy="773523"/>
              </a:xfrm>
              <a:custGeom>
                <a:avLst/>
                <a:gdLst>
                  <a:gd name="T0" fmla="*/ 2147483647 w 431"/>
                  <a:gd name="T1" fmla="*/ 2147483647 h 499"/>
                  <a:gd name="T2" fmla="*/ 2147483647 w 431"/>
                  <a:gd name="T3" fmla="*/ 2147483647 h 499"/>
                  <a:gd name="T4" fmla="*/ 2147483647 w 431"/>
                  <a:gd name="T5" fmla="*/ 2147483647 h 499"/>
                  <a:gd name="T6" fmla="*/ 2147483647 w 431"/>
                  <a:gd name="T7" fmla="*/ 0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1"/>
                  <a:gd name="T13" fmla="*/ 0 h 499"/>
                  <a:gd name="T14" fmla="*/ 431 w 431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1" h="499">
                    <a:moveTo>
                      <a:pt x="431" y="499"/>
                    </a:moveTo>
                    <a:cubicBezTo>
                      <a:pt x="329" y="480"/>
                      <a:pt x="227" y="461"/>
                      <a:pt x="159" y="408"/>
                    </a:cubicBezTo>
                    <a:cubicBezTo>
                      <a:pt x="91" y="355"/>
                      <a:pt x="46" y="249"/>
                      <a:pt x="23" y="181"/>
                    </a:cubicBezTo>
                    <a:cubicBezTo>
                      <a:pt x="0" y="113"/>
                      <a:pt x="11" y="56"/>
                      <a:pt x="23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5322" name="TextBox 61"/>
              <p:cNvSpPr txBox="1">
                <a:spLocks noChangeArrowheads="1"/>
              </p:cNvSpPr>
              <p:nvPr/>
            </p:nvSpPr>
            <p:spPr bwMode="auto">
              <a:xfrm>
                <a:off x="2974975" y="4516438"/>
                <a:ext cx="61563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ru-RU" altLang="en-US" sz="2000">
                    <a:solidFill>
                      <a:schemeClr val="tx2"/>
                    </a:solidFill>
                  </a:rPr>
                  <a:t>Структура Крипке:</a:t>
                </a:r>
                <a:endParaRPr lang="en-US" altLang="en-US" sz="2000">
                  <a:solidFill>
                    <a:schemeClr val="tx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/>
      <p:bldP spid="4362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85813" y="214313"/>
            <a:ext cx="4572000" cy="733425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altLang="en-US" sz="2200" dirty="0" smtClean="0"/>
              <a:t>Структура </a:t>
            </a:r>
            <a:r>
              <a:rPr lang="ru-RU" altLang="en-US" sz="2200" dirty="0" err="1" smtClean="0"/>
              <a:t>Крипке</a:t>
            </a:r>
            <a:r>
              <a:rPr lang="ru-RU" altLang="en-US" sz="2200" dirty="0" smtClean="0"/>
              <a:t> для программы </a:t>
            </a:r>
            <a:br>
              <a:rPr lang="ru-RU" altLang="en-US" sz="2200" dirty="0" smtClean="0"/>
            </a:br>
            <a:r>
              <a:rPr lang="ru-RU" altLang="en-US" sz="2200" dirty="0" smtClean="0"/>
              <a:t>с конечным числом состояний</a:t>
            </a:r>
            <a:endParaRPr lang="en-US" altLang="en-US" sz="2200" dirty="0" smtClean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152D6C-1F03-4154-9759-9928DCCBB3F9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107950" y="1654175"/>
            <a:ext cx="3178175" cy="291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alt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alt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{0,1,2},</a:t>
            </a:r>
            <a:r>
              <a:rPr lang="ru-RU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х,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y=</a:t>
            </a:r>
            <a:r>
              <a:rPr lang="ru-RU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alt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}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/>
            </a:r>
            <a:b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</a:t>
            </a:r>
            <a:r>
              <a:rPr lang="ru-RU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input(x);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</a:t>
            </a:r>
            <a:r>
              <a:rPr lang="ru-RU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while x&lt;2 </a:t>
            </a:r>
            <a:b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    do</a:t>
            </a:r>
            <a:b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</a:t>
            </a:r>
            <a:r>
              <a:rPr lang="ru-RU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:  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x:=x+</a:t>
            </a:r>
            <a:r>
              <a:rPr lang="ru-RU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mod3)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/>
            </a:r>
            <a:b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    od;</a:t>
            </a:r>
            <a:b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m3: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goto m0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m4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  <a:sym typeface="Symbol" pitchFamily="18" charset="2"/>
              </a:rPr>
              <a:t>: end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3571875" y="1071563"/>
            <a:ext cx="0" cy="5640387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56326" name="TextBox 17"/>
          <p:cNvSpPr txBox="1">
            <a:spLocks noChangeArrowheads="1"/>
          </p:cNvSpPr>
          <p:nvPr/>
        </p:nvSpPr>
        <p:spPr bwMode="auto">
          <a:xfrm>
            <a:off x="287338" y="1228725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en-US" sz="2000">
                <a:solidFill>
                  <a:schemeClr val="tx2"/>
                </a:solidFill>
              </a:rPr>
              <a:t>Программа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42875" y="4786313"/>
            <a:ext cx="3143250" cy="1138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атомарный предикат, интересующий нас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grpSp>
        <p:nvGrpSpPr>
          <p:cNvPr id="2" name="Группа 222"/>
          <p:cNvGrpSpPr>
            <a:grpSpLocks/>
          </p:cNvGrpSpPr>
          <p:nvPr/>
        </p:nvGrpSpPr>
        <p:grpSpPr bwMode="auto">
          <a:xfrm>
            <a:off x="6786563" y="142875"/>
            <a:ext cx="1908175" cy="3748088"/>
            <a:chOff x="6858001" y="142852"/>
            <a:chExt cx="1908186" cy="3748111"/>
          </a:xfrm>
        </p:grpSpPr>
        <p:sp>
          <p:nvSpPr>
            <p:cNvPr id="56494" name="TextBox 186"/>
            <p:cNvSpPr txBox="1">
              <a:spLocks noChangeArrowheads="1"/>
            </p:cNvSpPr>
            <p:nvPr/>
          </p:nvSpPr>
          <p:spPr bwMode="auto">
            <a:xfrm>
              <a:off x="7643819" y="1500174"/>
              <a:ext cx="3365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p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6495" name="TextBox 184"/>
            <p:cNvSpPr txBox="1">
              <a:spLocks noChangeArrowheads="1"/>
            </p:cNvSpPr>
            <p:nvPr/>
          </p:nvSpPr>
          <p:spPr bwMode="auto">
            <a:xfrm>
              <a:off x="8429637" y="3429000"/>
              <a:ext cx="3365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6496" name="TextBox 186"/>
            <p:cNvSpPr txBox="1">
              <a:spLocks noChangeArrowheads="1"/>
            </p:cNvSpPr>
            <p:nvPr/>
          </p:nvSpPr>
          <p:spPr bwMode="auto">
            <a:xfrm>
              <a:off x="6858001" y="142852"/>
              <a:ext cx="3365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p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39945" name="TextBox 321"/>
          <p:cNvSpPr txBox="1">
            <a:spLocks noChangeArrowheads="1"/>
          </p:cNvSpPr>
          <p:nvPr/>
        </p:nvSpPr>
        <p:spPr bwMode="auto">
          <a:xfrm>
            <a:off x="6072188" y="5500688"/>
            <a:ext cx="2714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Структура Крипке</a:t>
            </a:r>
          </a:p>
        </p:txBody>
      </p:sp>
      <p:cxnSp>
        <p:nvCxnSpPr>
          <p:cNvPr id="56330" name="Straight Arrow Connector 4"/>
          <p:cNvCxnSpPr>
            <a:cxnSpLocks noChangeShapeType="1"/>
          </p:cNvCxnSpPr>
          <p:nvPr/>
        </p:nvCxnSpPr>
        <p:spPr bwMode="auto">
          <a:xfrm>
            <a:off x="5686425" y="71438"/>
            <a:ext cx="190500" cy="3238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786438" y="133350"/>
            <a:ext cx="1050925" cy="863600"/>
            <a:chOff x="3465513" y="751553"/>
            <a:chExt cx="1051454" cy="648072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3587752" y="861219"/>
              <a:ext cx="279014" cy="440530"/>
              <a:chOff x="3131998" y="1325200"/>
              <a:chExt cx="278993" cy="612592"/>
            </a:xfrm>
          </p:grpSpPr>
          <p:sp>
            <p:nvSpPr>
              <p:cNvPr id="104" name="TextBox 18"/>
              <p:cNvSpPr txBox="1">
                <a:spLocks noChangeArrowheads="1"/>
              </p:cNvSpPr>
              <p:nvPr/>
            </p:nvSpPr>
            <p:spPr bwMode="auto">
              <a:xfrm>
                <a:off x="3132058" y="1325109"/>
                <a:ext cx="252521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3132058" y="1325109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3132058" y="1629925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481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482" name="TextBox 94"/>
            <p:cNvSpPr txBox="1">
              <a:spLocks noChangeArrowheads="1"/>
            </p:cNvSpPr>
            <p:nvPr/>
          </p:nvSpPr>
          <p:spPr bwMode="auto">
            <a:xfrm>
              <a:off x="3524062" y="1059030"/>
              <a:ext cx="441768" cy="23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m0</a:t>
              </a:r>
            </a:p>
          </p:txBody>
        </p: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866359" y="861219"/>
              <a:ext cx="279014" cy="440530"/>
              <a:chOff x="3131998" y="1325200"/>
              <a:chExt cx="278993" cy="612592"/>
            </a:xfrm>
          </p:grpSpPr>
          <p:sp>
            <p:nvSpPr>
              <p:cNvPr id="101" name="TextBox 18"/>
              <p:cNvSpPr txBox="1">
                <a:spLocks noChangeArrowheads="1"/>
              </p:cNvSpPr>
              <p:nvPr/>
            </p:nvSpPr>
            <p:spPr bwMode="auto">
              <a:xfrm>
                <a:off x="3131404" y="1325109"/>
                <a:ext cx="252520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102" name="Rectangle 19"/>
              <p:cNvSpPr>
                <a:spLocks noChangeArrowheads="1"/>
              </p:cNvSpPr>
              <p:nvPr/>
            </p:nvSpPr>
            <p:spPr bwMode="auto">
              <a:xfrm>
                <a:off x="3131404" y="1325109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3131404" y="1629925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en-US" sz="2400" dirty="0" smtClean="0">
                    <a:sym typeface="Symbol"/>
                  </a:rPr>
                  <a:t>2</a:t>
                </a:r>
                <a:endParaRPr lang="en-US" altLang="en-US" sz="2400" dirty="0" smtClean="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145373" y="861219"/>
              <a:ext cx="279014" cy="440531"/>
              <a:chOff x="3131998" y="1325200"/>
              <a:chExt cx="278993" cy="607041"/>
            </a:xfrm>
          </p:grpSpPr>
          <p:sp>
            <p:nvSpPr>
              <p:cNvPr id="98" name="TextBox 18"/>
              <p:cNvSpPr txBox="1">
                <a:spLocks noChangeArrowheads="1"/>
              </p:cNvSpPr>
              <p:nvPr/>
            </p:nvSpPr>
            <p:spPr bwMode="auto">
              <a:xfrm>
                <a:off x="3131930" y="1325110"/>
                <a:ext cx="252520" cy="30697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99" name="Rectangle 19"/>
              <p:cNvSpPr>
                <a:spLocks noChangeArrowheads="1"/>
              </p:cNvSpPr>
              <p:nvPr/>
            </p:nvSpPr>
            <p:spPr bwMode="auto">
              <a:xfrm>
                <a:off x="3131930" y="1325110"/>
                <a:ext cx="279519" cy="30697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3131930" y="1628805"/>
                <a:ext cx="279519" cy="30205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en-US" sz="2400" dirty="0" smtClean="0"/>
                  <a:t>2</a:t>
                </a:r>
                <a:endParaRPr lang="en-US" altLang="en-US" sz="2400" dirty="0" smtClean="0"/>
              </a:p>
            </p:txBody>
          </p:sp>
        </p:grpSp>
      </p:grpSp>
      <p:grpSp>
        <p:nvGrpSpPr>
          <p:cNvPr id="7" name="Group 255"/>
          <p:cNvGrpSpPr>
            <a:grpSpLocks/>
          </p:cNvGrpSpPr>
          <p:nvPr/>
        </p:nvGrpSpPr>
        <p:grpSpPr bwMode="auto">
          <a:xfrm>
            <a:off x="3929063" y="3851275"/>
            <a:ext cx="1050925" cy="863600"/>
            <a:chOff x="3465513" y="751553"/>
            <a:chExt cx="1051454" cy="648072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3587752" y="861219"/>
              <a:ext cx="279014" cy="440530"/>
              <a:chOff x="3131998" y="1325200"/>
              <a:chExt cx="278993" cy="612592"/>
            </a:xfrm>
          </p:grpSpPr>
          <p:sp>
            <p:nvSpPr>
              <p:cNvPr id="268" name="TextBox 18"/>
              <p:cNvSpPr txBox="1">
                <a:spLocks noChangeArrowheads="1"/>
              </p:cNvSpPr>
              <p:nvPr/>
            </p:nvSpPr>
            <p:spPr bwMode="auto">
              <a:xfrm>
                <a:off x="3132058" y="1325109"/>
                <a:ext cx="252521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269" name="Rectangle 19"/>
              <p:cNvSpPr>
                <a:spLocks noChangeArrowheads="1"/>
              </p:cNvSpPr>
              <p:nvPr/>
            </p:nvSpPr>
            <p:spPr bwMode="auto">
              <a:xfrm>
                <a:off x="3132058" y="1325109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270" name="Rectangle 25"/>
              <p:cNvSpPr>
                <a:spLocks noChangeArrowheads="1"/>
              </p:cNvSpPr>
              <p:nvPr/>
            </p:nvSpPr>
            <p:spPr bwMode="auto">
              <a:xfrm>
                <a:off x="3132058" y="1629925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467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468" name="TextBox 258"/>
            <p:cNvSpPr txBox="1">
              <a:spLocks noChangeArrowheads="1"/>
            </p:cNvSpPr>
            <p:nvPr/>
          </p:nvSpPr>
          <p:spPr bwMode="auto">
            <a:xfrm>
              <a:off x="3524062" y="1059029"/>
              <a:ext cx="441768" cy="23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m2</a:t>
              </a: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866359" y="861219"/>
              <a:ext cx="279014" cy="440530"/>
              <a:chOff x="3131998" y="1325200"/>
              <a:chExt cx="278993" cy="612592"/>
            </a:xfrm>
          </p:grpSpPr>
          <p:sp>
            <p:nvSpPr>
              <p:cNvPr id="265" name="TextBox 18"/>
              <p:cNvSpPr txBox="1">
                <a:spLocks noChangeArrowheads="1"/>
              </p:cNvSpPr>
              <p:nvPr/>
            </p:nvSpPr>
            <p:spPr bwMode="auto">
              <a:xfrm>
                <a:off x="3131404" y="1325109"/>
                <a:ext cx="252520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266" name="Rectangle 19"/>
              <p:cNvSpPr>
                <a:spLocks noChangeArrowheads="1"/>
              </p:cNvSpPr>
              <p:nvPr/>
            </p:nvSpPr>
            <p:spPr bwMode="auto">
              <a:xfrm>
                <a:off x="3131404" y="1325109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267" name="Rectangle 25"/>
              <p:cNvSpPr>
                <a:spLocks noChangeArrowheads="1"/>
              </p:cNvSpPr>
              <p:nvPr/>
            </p:nvSpPr>
            <p:spPr bwMode="auto">
              <a:xfrm>
                <a:off x="3131404" y="1629925"/>
                <a:ext cx="279519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/>
                  <a:t>0</a:t>
                </a:r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145373" y="861219"/>
              <a:ext cx="279014" cy="440531"/>
              <a:chOff x="3131998" y="1325200"/>
              <a:chExt cx="278993" cy="607041"/>
            </a:xfrm>
          </p:grpSpPr>
          <p:sp>
            <p:nvSpPr>
              <p:cNvPr id="262" name="TextBox 18"/>
              <p:cNvSpPr txBox="1">
                <a:spLocks noChangeArrowheads="1"/>
              </p:cNvSpPr>
              <p:nvPr/>
            </p:nvSpPr>
            <p:spPr bwMode="auto">
              <a:xfrm>
                <a:off x="3131930" y="1325110"/>
                <a:ext cx="252520" cy="30697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263" name="Rectangle 19"/>
              <p:cNvSpPr>
                <a:spLocks noChangeArrowheads="1"/>
              </p:cNvSpPr>
              <p:nvPr/>
            </p:nvSpPr>
            <p:spPr bwMode="auto">
              <a:xfrm>
                <a:off x="3131930" y="1325110"/>
                <a:ext cx="279519" cy="30697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264" name="Rectangle 25"/>
              <p:cNvSpPr>
                <a:spLocks noChangeArrowheads="1"/>
              </p:cNvSpPr>
              <p:nvPr/>
            </p:nvSpPr>
            <p:spPr bwMode="auto">
              <a:xfrm>
                <a:off x="3131930" y="1628805"/>
                <a:ext cx="279519" cy="30205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/>
                  <a:t>1</a:t>
                </a:r>
              </a:p>
            </p:txBody>
          </p:sp>
        </p:grpSp>
      </p:grpSp>
      <p:grpSp>
        <p:nvGrpSpPr>
          <p:cNvPr id="11" name="Group 327"/>
          <p:cNvGrpSpPr>
            <a:grpSpLocks/>
          </p:cNvGrpSpPr>
          <p:nvPr/>
        </p:nvGrpSpPr>
        <p:grpSpPr bwMode="auto">
          <a:xfrm>
            <a:off x="5878513" y="3849688"/>
            <a:ext cx="1050925" cy="865187"/>
            <a:chOff x="3465513" y="751553"/>
            <a:chExt cx="1051454" cy="648072"/>
          </a:xfrm>
        </p:grpSpPr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3587752" y="861219"/>
              <a:ext cx="279014" cy="440530"/>
              <a:chOff x="3131998" y="1325200"/>
              <a:chExt cx="278993" cy="612592"/>
            </a:xfrm>
          </p:grpSpPr>
          <p:sp>
            <p:nvSpPr>
              <p:cNvPr id="340" name="TextBox 18"/>
              <p:cNvSpPr txBox="1">
                <a:spLocks noChangeArrowheads="1"/>
              </p:cNvSpPr>
              <p:nvPr/>
            </p:nvSpPr>
            <p:spPr bwMode="auto">
              <a:xfrm>
                <a:off x="3132058" y="1324829"/>
                <a:ext cx="252521" cy="3059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341" name="Rectangle 19"/>
              <p:cNvSpPr>
                <a:spLocks noChangeArrowheads="1"/>
              </p:cNvSpPr>
              <p:nvPr/>
            </p:nvSpPr>
            <p:spPr bwMode="auto">
              <a:xfrm>
                <a:off x="3132058" y="1324829"/>
                <a:ext cx="279519" cy="30591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342" name="Rectangle 25"/>
              <p:cNvSpPr>
                <a:spLocks noChangeArrowheads="1"/>
              </p:cNvSpPr>
              <p:nvPr/>
            </p:nvSpPr>
            <p:spPr bwMode="auto">
              <a:xfrm>
                <a:off x="3132058" y="1630739"/>
                <a:ext cx="279519" cy="30756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453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454" name="TextBox 330"/>
            <p:cNvSpPr txBox="1">
              <a:spLocks noChangeArrowheads="1"/>
            </p:cNvSpPr>
            <p:nvPr/>
          </p:nvSpPr>
          <p:spPr bwMode="auto">
            <a:xfrm>
              <a:off x="3486168" y="1059030"/>
              <a:ext cx="500318" cy="230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</a:t>
              </a:r>
              <a:r>
                <a:rPr lang="ru-RU" altLang="en-US" sz="1400"/>
                <a:t>2</a:t>
              </a:r>
              <a:endParaRPr lang="en-US" altLang="en-US" sz="1400"/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3866359" y="861219"/>
              <a:ext cx="279014" cy="440530"/>
              <a:chOff x="3131998" y="1325200"/>
              <a:chExt cx="278993" cy="612592"/>
            </a:xfrm>
          </p:grpSpPr>
          <p:sp>
            <p:nvSpPr>
              <p:cNvPr id="337" name="TextBox 18"/>
              <p:cNvSpPr txBox="1">
                <a:spLocks noChangeArrowheads="1"/>
              </p:cNvSpPr>
              <p:nvPr/>
            </p:nvSpPr>
            <p:spPr bwMode="auto">
              <a:xfrm>
                <a:off x="3131404" y="1324829"/>
                <a:ext cx="252520" cy="3059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338" name="Rectangle 19"/>
              <p:cNvSpPr>
                <a:spLocks noChangeArrowheads="1"/>
              </p:cNvSpPr>
              <p:nvPr/>
            </p:nvSpPr>
            <p:spPr bwMode="auto">
              <a:xfrm>
                <a:off x="3131404" y="1324829"/>
                <a:ext cx="279519" cy="30591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339" name="Rectangle 25"/>
              <p:cNvSpPr>
                <a:spLocks noChangeArrowheads="1"/>
              </p:cNvSpPr>
              <p:nvPr/>
            </p:nvSpPr>
            <p:spPr bwMode="auto">
              <a:xfrm>
                <a:off x="3131404" y="1630739"/>
                <a:ext cx="279519" cy="30756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/>
                  <a:t>1</a:t>
                </a:r>
              </a:p>
            </p:txBody>
          </p:sp>
        </p:grp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4145373" y="861219"/>
              <a:ext cx="279014" cy="440531"/>
              <a:chOff x="3131998" y="1325200"/>
              <a:chExt cx="278993" cy="607041"/>
            </a:xfrm>
          </p:grpSpPr>
          <p:sp>
            <p:nvSpPr>
              <p:cNvPr id="334" name="TextBox 18"/>
              <p:cNvSpPr txBox="1">
                <a:spLocks noChangeArrowheads="1"/>
              </p:cNvSpPr>
              <p:nvPr/>
            </p:nvSpPr>
            <p:spPr bwMode="auto">
              <a:xfrm>
                <a:off x="3131930" y="1324833"/>
                <a:ext cx="252520" cy="3080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3131930" y="1324833"/>
                <a:ext cx="279519" cy="30805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336" name="Rectangle 25"/>
              <p:cNvSpPr>
                <a:spLocks noChangeArrowheads="1"/>
              </p:cNvSpPr>
              <p:nvPr/>
            </p:nvSpPr>
            <p:spPr bwMode="auto">
              <a:xfrm>
                <a:off x="3131930" y="1631247"/>
                <a:ext cx="279519" cy="30149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/>
                  <a:t>1</a:t>
                </a:r>
              </a:p>
            </p:txBody>
          </p:sp>
        </p:grpSp>
      </p:grpSp>
      <p:grpSp>
        <p:nvGrpSpPr>
          <p:cNvPr id="15" name="Group 343"/>
          <p:cNvGrpSpPr>
            <a:grpSpLocks/>
          </p:cNvGrpSpPr>
          <p:nvPr/>
        </p:nvGrpSpPr>
        <p:grpSpPr bwMode="auto">
          <a:xfrm>
            <a:off x="7858125" y="3851275"/>
            <a:ext cx="1052513" cy="863600"/>
            <a:chOff x="3465513" y="751553"/>
            <a:chExt cx="1051454" cy="648072"/>
          </a:xfrm>
        </p:grpSpPr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3587752" y="861219"/>
              <a:ext cx="279014" cy="440530"/>
              <a:chOff x="3131998" y="1325200"/>
              <a:chExt cx="278993" cy="612592"/>
            </a:xfrm>
          </p:grpSpPr>
          <p:sp>
            <p:nvSpPr>
              <p:cNvPr id="356" name="TextBox 18"/>
              <p:cNvSpPr txBox="1">
                <a:spLocks noChangeArrowheads="1"/>
              </p:cNvSpPr>
              <p:nvPr/>
            </p:nvSpPr>
            <p:spPr bwMode="auto">
              <a:xfrm>
                <a:off x="3131874" y="1325109"/>
                <a:ext cx="252139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357" name="Rectangle 19"/>
              <p:cNvSpPr>
                <a:spLocks noChangeArrowheads="1"/>
              </p:cNvSpPr>
              <p:nvPr/>
            </p:nvSpPr>
            <p:spPr bwMode="auto">
              <a:xfrm>
                <a:off x="3131874" y="1325109"/>
                <a:ext cx="279098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358" name="Rectangle 25"/>
              <p:cNvSpPr>
                <a:spLocks noChangeArrowheads="1"/>
              </p:cNvSpPr>
              <p:nvPr/>
            </p:nvSpPr>
            <p:spPr bwMode="auto">
              <a:xfrm>
                <a:off x="3131874" y="1629925"/>
                <a:ext cx="279098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439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440" name="TextBox 346"/>
            <p:cNvSpPr txBox="1">
              <a:spLocks noChangeArrowheads="1"/>
            </p:cNvSpPr>
            <p:nvPr/>
          </p:nvSpPr>
          <p:spPr bwMode="auto">
            <a:xfrm>
              <a:off x="3523308" y="1059029"/>
              <a:ext cx="441768" cy="23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m3</a:t>
              </a:r>
            </a:p>
          </p:txBody>
        </p: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3866359" y="861219"/>
              <a:ext cx="279014" cy="440530"/>
              <a:chOff x="3131998" y="1325200"/>
              <a:chExt cx="278993" cy="612592"/>
            </a:xfrm>
          </p:grpSpPr>
          <p:sp>
            <p:nvSpPr>
              <p:cNvPr id="353" name="TextBox 18"/>
              <p:cNvSpPr txBox="1">
                <a:spLocks noChangeArrowheads="1"/>
              </p:cNvSpPr>
              <p:nvPr/>
            </p:nvSpPr>
            <p:spPr bwMode="auto">
              <a:xfrm>
                <a:off x="3132386" y="1325109"/>
                <a:ext cx="252139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354" name="Rectangle 19"/>
              <p:cNvSpPr>
                <a:spLocks noChangeArrowheads="1"/>
              </p:cNvSpPr>
              <p:nvPr/>
            </p:nvSpPr>
            <p:spPr bwMode="auto">
              <a:xfrm>
                <a:off x="3132386" y="1325109"/>
                <a:ext cx="279098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355" name="Rectangle 25"/>
              <p:cNvSpPr>
                <a:spLocks noChangeArrowheads="1"/>
              </p:cNvSpPr>
              <p:nvPr/>
            </p:nvSpPr>
            <p:spPr bwMode="auto">
              <a:xfrm>
                <a:off x="3132386" y="1629925"/>
                <a:ext cx="279098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/>
                  <a:t>2</a:t>
                </a:r>
              </a:p>
            </p:txBody>
          </p:sp>
        </p:grpSp>
        <p:grpSp>
          <p:nvGrpSpPr>
            <p:cNvPr id="18" name="Group 30"/>
            <p:cNvGrpSpPr>
              <a:grpSpLocks/>
            </p:cNvGrpSpPr>
            <p:nvPr/>
          </p:nvGrpSpPr>
          <p:grpSpPr bwMode="auto">
            <a:xfrm>
              <a:off x="4145373" y="861219"/>
              <a:ext cx="279014" cy="440531"/>
              <a:chOff x="3131998" y="1325200"/>
              <a:chExt cx="278993" cy="607041"/>
            </a:xfrm>
          </p:grpSpPr>
          <p:sp>
            <p:nvSpPr>
              <p:cNvPr id="350" name="TextBox 18"/>
              <p:cNvSpPr txBox="1">
                <a:spLocks noChangeArrowheads="1"/>
              </p:cNvSpPr>
              <p:nvPr/>
            </p:nvSpPr>
            <p:spPr bwMode="auto">
              <a:xfrm>
                <a:off x="3132490" y="1325110"/>
                <a:ext cx="252139" cy="30697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351" name="Rectangle 19"/>
              <p:cNvSpPr>
                <a:spLocks noChangeArrowheads="1"/>
              </p:cNvSpPr>
              <p:nvPr/>
            </p:nvSpPr>
            <p:spPr bwMode="auto">
              <a:xfrm>
                <a:off x="3132490" y="1325110"/>
                <a:ext cx="279098" cy="30697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352" name="Rectangle 25"/>
              <p:cNvSpPr>
                <a:spLocks noChangeArrowheads="1"/>
              </p:cNvSpPr>
              <p:nvPr/>
            </p:nvSpPr>
            <p:spPr bwMode="auto">
              <a:xfrm>
                <a:off x="3132490" y="1628805"/>
                <a:ext cx="279098" cy="30205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en-US" sz="2400" dirty="0" smtClean="0"/>
                  <a:t>2</a:t>
                </a:r>
                <a:endParaRPr lang="en-US" altLang="en-US" sz="2400" dirty="0" smtClean="0"/>
              </a:p>
            </p:txBody>
          </p:sp>
        </p:grpSp>
      </p:grpSp>
      <p:sp>
        <p:nvSpPr>
          <p:cNvPr id="181" name="TextBox 180"/>
          <p:cNvSpPr txBox="1"/>
          <p:nvPr/>
        </p:nvSpPr>
        <p:spPr bwMode="auto">
          <a:xfrm>
            <a:off x="4143375" y="928688"/>
            <a:ext cx="1000125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input(x)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х=0</a:t>
            </a:r>
            <a:endParaRPr lang="en-US" sz="1600" baseline="-25000" dirty="0"/>
          </a:p>
        </p:txBody>
      </p:sp>
      <p:sp>
        <p:nvSpPr>
          <p:cNvPr id="132" name="TextBox 131"/>
          <p:cNvSpPr txBox="1"/>
          <p:nvPr/>
        </p:nvSpPr>
        <p:spPr bwMode="auto">
          <a:xfrm>
            <a:off x="7215188" y="3571875"/>
            <a:ext cx="1000125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/>
              <a:t>goto</a:t>
            </a:r>
            <a:r>
              <a:rPr lang="en-US" sz="1600" dirty="0"/>
              <a:t> m0</a:t>
            </a:r>
            <a:endParaRPr lang="en-US" sz="1600" baseline="-25000" dirty="0"/>
          </a:p>
        </p:txBody>
      </p:sp>
      <p:grpSp>
        <p:nvGrpSpPr>
          <p:cNvPr id="19" name="Group 91"/>
          <p:cNvGrpSpPr>
            <a:grpSpLocks/>
          </p:cNvGrpSpPr>
          <p:nvPr/>
        </p:nvGrpSpPr>
        <p:grpSpPr bwMode="auto">
          <a:xfrm>
            <a:off x="3929063" y="1627188"/>
            <a:ext cx="1050925" cy="863600"/>
            <a:chOff x="3465513" y="751553"/>
            <a:chExt cx="1051454" cy="648072"/>
          </a:xfrm>
        </p:grpSpPr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3587812" y="861155"/>
              <a:ext cx="279540" cy="439593"/>
              <a:chOff x="3132058" y="1325109"/>
              <a:chExt cx="279519" cy="611288"/>
            </a:xfrm>
          </p:grpSpPr>
          <p:sp>
            <p:nvSpPr>
              <p:cNvPr id="145" name="TextBox 18"/>
              <p:cNvSpPr txBox="1">
                <a:spLocks noChangeArrowheads="1"/>
              </p:cNvSpPr>
              <p:nvPr/>
            </p:nvSpPr>
            <p:spPr bwMode="auto">
              <a:xfrm>
                <a:off x="3132058" y="1325107"/>
                <a:ext cx="252521" cy="3064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3132058" y="1325107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47" name="Rectangle 25"/>
              <p:cNvSpPr>
                <a:spLocks noChangeArrowheads="1"/>
              </p:cNvSpPr>
              <p:nvPr/>
            </p:nvSpPr>
            <p:spPr bwMode="auto">
              <a:xfrm>
                <a:off x="3132058" y="1629922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425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426" name="TextBox 94"/>
            <p:cNvSpPr txBox="1">
              <a:spLocks noChangeArrowheads="1"/>
            </p:cNvSpPr>
            <p:nvPr/>
          </p:nvSpPr>
          <p:spPr bwMode="auto">
            <a:xfrm>
              <a:off x="3524062" y="1059029"/>
              <a:ext cx="441768" cy="23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m1</a:t>
              </a:r>
            </a:p>
          </p:txBody>
        </p: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3865765" y="861155"/>
              <a:ext cx="279540" cy="439593"/>
              <a:chOff x="3131404" y="1325109"/>
              <a:chExt cx="279519" cy="611288"/>
            </a:xfrm>
          </p:grpSpPr>
          <p:sp>
            <p:nvSpPr>
              <p:cNvPr id="142" name="TextBox 18"/>
              <p:cNvSpPr txBox="1">
                <a:spLocks noChangeArrowheads="1"/>
              </p:cNvSpPr>
              <p:nvPr/>
            </p:nvSpPr>
            <p:spPr bwMode="auto">
              <a:xfrm>
                <a:off x="3131403" y="1325107"/>
                <a:ext cx="252520" cy="3064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143" name="Rectangle 19"/>
              <p:cNvSpPr>
                <a:spLocks noChangeArrowheads="1"/>
              </p:cNvSpPr>
              <p:nvPr/>
            </p:nvSpPr>
            <p:spPr bwMode="auto">
              <a:xfrm>
                <a:off x="3131403" y="1325107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44" name="Rectangle 25"/>
              <p:cNvSpPr>
                <a:spLocks noChangeArrowheads="1"/>
              </p:cNvSpPr>
              <p:nvPr/>
            </p:nvSpPr>
            <p:spPr bwMode="auto">
              <a:xfrm>
                <a:off x="3131403" y="1629922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>
                    <a:sym typeface="Symbol"/>
                  </a:rPr>
                  <a:t>0</a:t>
                </a:r>
                <a:endParaRPr lang="en-US" altLang="en-US" sz="2400" dirty="0" smtClean="0"/>
              </a:p>
            </p:txBody>
          </p:sp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4145305" y="861154"/>
              <a:ext cx="279540" cy="439592"/>
              <a:chOff x="3131930" y="1325110"/>
              <a:chExt cx="279519" cy="605747"/>
            </a:xfrm>
          </p:grpSpPr>
          <p:sp>
            <p:nvSpPr>
              <p:cNvPr id="139" name="TextBox 18"/>
              <p:cNvSpPr txBox="1">
                <a:spLocks noChangeArrowheads="1"/>
              </p:cNvSpPr>
              <p:nvPr/>
            </p:nvSpPr>
            <p:spPr bwMode="auto">
              <a:xfrm>
                <a:off x="3131930" y="1325109"/>
                <a:ext cx="252520" cy="30697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140" name="Rectangle 19"/>
              <p:cNvSpPr>
                <a:spLocks noChangeArrowheads="1"/>
              </p:cNvSpPr>
              <p:nvPr/>
            </p:nvSpPr>
            <p:spPr bwMode="auto">
              <a:xfrm>
                <a:off x="3131930" y="1325109"/>
                <a:ext cx="279520" cy="30697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41" name="Rectangle 25"/>
              <p:cNvSpPr>
                <a:spLocks noChangeArrowheads="1"/>
              </p:cNvSpPr>
              <p:nvPr/>
            </p:nvSpPr>
            <p:spPr bwMode="auto">
              <a:xfrm>
                <a:off x="3131930" y="1628804"/>
                <a:ext cx="279520" cy="30205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en-US" sz="2400" dirty="0" smtClean="0"/>
                  <a:t>2</a:t>
                </a:r>
                <a:endParaRPr lang="en-US" altLang="en-US" sz="2400" dirty="0" smtClean="0"/>
              </a:p>
            </p:txBody>
          </p:sp>
        </p:grpSp>
      </p:grpSp>
      <p:sp>
        <p:nvSpPr>
          <p:cNvPr id="150" name="TextBox 149"/>
          <p:cNvSpPr txBox="1"/>
          <p:nvPr/>
        </p:nvSpPr>
        <p:spPr bwMode="auto">
          <a:xfrm>
            <a:off x="4500563" y="2928938"/>
            <a:ext cx="1209675" cy="33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x:=x+</a:t>
            </a:r>
            <a:r>
              <a:rPr lang="ru-RU" sz="1600" dirty="0"/>
              <a:t>1</a:t>
            </a:r>
            <a:r>
              <a:rPr lang="en-US" sz="1600" baseline="-25000" dirty="0"/>
              <a:t>mod3</a:t>
            </a:r>
          </a:p>
        </p:txBody>
      </p: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7766050" y="1627188"/>
            <a:ext cx="1050925" cy="863600"/>
            <a:chOff x="3465513" y="751553"/>
            <a:chExt cx="1051454" cy="648072"/>
          </a:xfrm>
        </p:grpSpPr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587812" y="861155"/>
              <a:ext cx="279540" cy="439593"/>
              <a:chOff x="3132058" y="1325109"/>
              <a:chExt cx="279519" cy="611288"/>
            </a:xfrm>
          </p:grpSpPr>
          <p:sp>
            <p:nvSpPr>
              <p:cNvPr id="179" name="TextBox 18"/>
              <p:cNvSpPr txBox="1">
                <a:spLocks noChangeArrowheads="1"/>
              </p:cNvSpPr>
              <p:nvPr/>
            </p:nvSpPr>
            <p:spPr bwMode="auto">
              <a:xfrm>
                <a:off x="3132059" y="1325107"/>
                <a:ext cx="252520" cy="3064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180" name="Rectangle 19"/>
              <p:cNvSpPr>
                <a:spLocks noChangeArrowheads="1"/>
              </p:cNvSpPr>
              <p:nvPr/>
            </p:nvSpPr>
            <p:spPr bwMode="auto">
              <a:xfrm>
                <a:off x="3132059" y="1325107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82" name="Rectangle 25"/>
              <p:cNvSpPr>
                <a:spLocks noChangeArrowheads="1"/>
              </p:cNvSpPr>
              <p:nvPr/>
            </p:nvSpPr>
            <p:spPr bwMode="auto">
              <a:xfrm>
                <a:off x="3132059" y="1629922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411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412" name="TextBox 94"/>
            <p:cNvSpPr txBox="1">
              <a:spLocks noChangeArrowheads="1"/>
            </p:cNvSpPr>
            <p:nvPr/>
          </p:nvSpPr>
          <p:spPr bwMode="auto">
            <a:xfrm>
              <a:off x="3486168" y="1059029"/>
              <a:ext cx="500318" cy="23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m1</a:t>
              </a:r>
            </a:p>
          </p:txBody>
        </p: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3865765" y="861155"/>
              <a:ext cx="279540" cy="439593"/>
              <a:chOff x="3131404" y="1325109"/>
              <a:chExt cx="279519" cy="611288"/>
            </a:xfrm>
          </p:grpSpPr>
          <p:sp>
            <p:nvSpPr>
              <p:cNvPr id="176" name="TextBox 18"/>
              <p:cNvSpPr txBox="1">
                <a:spLocks noChangeArrowheads="1"/>
              </p:cNvSpPr>
              <p:nvPr/>
            </p:nvSpPr>
            <p:spPr bwMode="auto">
              <a:xfrm>
                <a:off x="3131403" y="1325107"/>
                <a:ext cx="252521" cy="3064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177" name="Rectangle 19"/>
              <p:cNvSpPr>
                <a:spLocks noChangeArrowheads="1"/>
              </p:cNvSpPr>
              <p:nvPr/>
            </p:nvSpPr>
            <p:spPr bwMode="auto">
              <a:xfrm>
                <a:off x="3131403" y="1325107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78" name="Rectangle 25"/>
              <p:cNvSpPr>
                <a:spLocks noChangeArrowheads="1"/>
              </p:cNvSpPr>
              <p:nvPr/>
            </p:nvSpPr>
            <p:spPr bwMode="auto">
              <a:xfrm>
                <a:off x="3131403" y="1629922"/>
                <a:ext cx="279520" cy="30647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>
                    <a:sym typeface="Symbol"/>
                  </a:rPr>
                  <a:t>2</a:t>
                </a:r>
                <a:endParaRPr lang="en-US" altLang="en-US" sz="2400" dirty="0" smtClean="0"/>
              </a:p>
            </p:txBody>
          </p:sp>
        </p:grpSp>
        <p:grpSp>
          <p:nvGrpSpPr>
            <p:cNvPr id="26" name="Group 30"/>
            <p:cNvGrpSpPr>
              <a:grpSpLocks/>
            </p:cNvGrpSpPr>
            <p:nvPr/>
          </p:nvGrpSpPr>
          <p:grpSpPr bwMode="auto">
            <a:xfrm>
              <a:off x="4145305" y="861154"/>
              <a:ext cx="279540" cy="439592"/>
              <a:chOff x="3131930" y="1325110"/>
              <a:chExt cx="279519" cy="605747"/>
            </a:xfrm>
          </p:grpSpPr>
          <p:sp>
            <p:nvSpPr>
              <p:cNvPr id="173" name="TextBox 18"/>
              <p:cNvSpPr txBox="1">
                <a:spLocks noChangeArrowheads="1"/>
              </p:cNvSpPr>
              <p:nvPr/>
            </p:nvSpPr>
            <p:spPr bwMode="auto">
              <a:xfrm>
                <a:off x="3131930" y="1325109"/>
                <a:ext cx="252521" cy="30697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174" name="Rectangle 19"/>
              <p:cNvSpPr>
                <a:spLocks noChangeArrowheads="1"/>
              </p:cNvSpPr>
              <p:nvPr/>
            </p:nvSpPr>
            <p:spPr bwMode="auto">
              <a:xfrm>
                <a:off x="3131930" y="1325109"/>
                <a:ext cx="279520" cy="30697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75" name="Rectangle 25"/>
              <p:cNvSpPr>
                <a:spLocks noChangeArrowheads="1"/>
              </p:cNvSpPr>
              <p:nvPr/>
            </p:nvSpPr>
            <p:spPr bwMode="auto">
              <a:xfrm>
                <a:off x="3131930" y="1628804"/>
                <a:ext cx="279520" cy="30205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en-US" sz="2400" dirty="0" smtClean="0"/>
                  <a:t>2</a:t>
                </a:r>
                <a:endParaRPr lang="en-US" altLang="en-US" sz="2400" dirty="0" smtClean="0"/>
              </a:p>
            </p:txBody>
          </p:sp>
        </p:grpSp>
      </p:grpSp>
      <p:cxnSp>
        <p:nvCxnSpPr>
          <p:cNvPr id="39988" name="Прямая со стрелкой 205"/>
          <p:cNvCxnSpPr>
            <a:cxnSpLocks noChangeShapeType="1"/>
            <a:endCxn id="56467" idx="0"/>
          </p:cNvCxnSpPr>
          <p:nvPr/>
        </p:nvCxnSpPr>
        <p:spPr bwMode="auto">
          <a:xfrm rot="16200000" flipH="1">
            <a:off x="3758406" y="3155157"/>
            <a:ext cx="1366837" cy="25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9" name="TextBox 208"/>
          <p:cNvSpPr txBox="1"/>
          <p:nvPr/>
        </p:nvSpPr>
        <p:spPr bwMode="auto">
          <a:xfrm>
            <a:off x="3571875" y="2571750"/>
            <a:ext cx="1000125" cy="30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lvl="1" algn="ctr">
              <a:defRPr/>
            </a:pPr>
            <a:r>
              <a:rPr lang="en-US" sz="1400" dirty="0"/>
              <a:t>while x&lt;2</a:t>
            </a:r>
            <a:endParaRPr lang="en-US" sz="1400" baseline="-25000" dirty="0"/>
          </a:p>
        </p:txBody>
      </p:sp>
      <p:sp>
        <p:nvSpPr>
          <p:cNvPr id="211" name="TextBox 210"/>
          <p:cNvSpPr txBox="1"/>
          <p:nvPr/>
        </p:nvSpPr>
        <p:spPr bwMode="auto">
          <a:xfrm>
            <a:off x="5715000" y="2565400"/>
            <a:ext cx="1000125" cy="30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lvl="1" algn="ctr">
              <a:defRPr/>
            </a:pPr>
            <a:r>
              <a:rPr lang="en-US" sz="1400" dirty="0"/>
              <a:t>while x&lt;2</a:t>
            </a:r>
            <a:endParaRPr lang="en-US" sz="1400" baseline="-25000" dirty="0"/>
          </a:p>
        </p:txBody>
      </p:sp>
      <p:cxnSp>
        <p:nvCxnSpPr>
          <p:cNvPr id="39991" name="Прямая со стрелкой 211"/>
          <p:cNvCxnSpPr>
            <a:cxnSpLocks noChangeShapeType="1"/>
            <a:stCxn id="56411" idx="4"/>
          </p:cNvCxnSpPr>
          <p:nvPr/>
        </p:nvCxnSpPr>
        <p:spPr bwMode="auto">
          <a:xfrm rot="5400000">
            <a:off x="7605713" y="3171825"/>
            <a:ext cx="1366837" cy="47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3" name="TextBox 212"/>
          <p:cNvSpPr txBox="1"/>
          <p:nvPr/>
        </p:nvSpPr>
        <p:spPr bwMode="auto">
          <a:xfrm>
            <a:off x="7643813" y="2571750"/>
            <a:ext cx="1000125" cy="30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lvl="1" algn="ctr">
              <a:defRPr/>
            </a:pPr>
            <a:r>
              <a:rPr lang="en-US" sz="1400" dirty="0"/>
              <a:t>while x&lt;2</a:t>
            </a:r>
            <a:endParaRPr lang="en-US" sz="1400" baseline="-25000" dirty="0"/>
          </a:p>
        </p:txBody>
      </p:sp>
      <p:cxnSp>
        <p:nvCxnSpPr>
          <p:cNvPr id="39993" name="Прямая со стрелкой 225"/>
          <p:cNvCxnSpPr>
            <a:cxnSpLocks noChangeShapeType="1"/>
          </p:cNvCxnSpPr>
          <p:nvPr/>
        </p:nvCxnSpPr>
        <p:spPr bwMode="auto">
          <a:xfrm rot="5400000" flipH="1" flipV="1">
            <a:off x="4446588" y="2395537"/>
            <a:ext cx="1587500" cy="13366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94" name="Прямая со стрелкой 245"/>
          <p:cNvCxnSpPr>
            <a:cxnSpLocks noChangeShapeType="1"/>
            <a:endCxn id="56453" idx="0"/>
          </p:cNvCxnSpPr>
          <p:nvPr/>
        </p:nvCxnSpPr>
        <p:spPr bwMode="auto">
          <a:xfrm rot="16200000" flipH="1">
            <a:off x="5680868" y="3126582"/>
            <a:ext cx="1420813" cy="25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" name="TextBox 255"/>
          <p:cNvSpPr txBox="1"/>
          <p:nvPr/>
        </p:nvSpPr>
        <p:spPr bwMode="auto">
          <a:xfrm>
            <a:off x="6429375" y="3071813"/>
            <a:ext cx="1209675" cy="33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x:=x+</a:t>
            </a:r>
            <a:r>
              <a:rPr lang="ru-RU" sz="1600" dirty="0"/>
              <a:t>1</a:t>
            </a:r>
            <a:r>
              <a:rPr lang="en-US" sz="1600" baseline="-25000" dirty="0"/>
              <a:t>mod3</a:t>
            </a:r>
          </a:p>
        </p:txBody>
      </p:sp>
      <p:cxnSp>
        <p:nvCxnSpPr>
          <p:cNvPr id="39996" name="Прямая со стрелкой 256"/>
          <p:cNvCxnSpPr>
            <a:cxnSpLocks noChangeShapeType="1"/>
            <a:endCxn id="56412" idx="1"/>
          </p:cNvCxnSpPr>
          <p:nvPr/>
        </p:nvCxnSpPr>
        <p:spPr bwMode="auto">
          <a:xfrm rot="5400000" flipH="1" flipV="1">
            <a:off x="6346031" y="2416969"/>
            <a:ext cx="1666875" cy="12144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3" name="TextBox 192"/>
          <p:cNvSpPr txBox="1"/>
          <p:nvPr/>
        </p:nvSpPr>
        <p:spPr bwMode="auto">
          <a:xfrm>
            <a:off x="5357813" y="1071563"/>
            <a:ext cx="1000125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input(x)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х=1</a:t>
            </a:r>
            <a:endParaRPr lang="en-US" sz="1600" baseline="-25000" dirty="0"/>
          </a:p>
        </p:txBody>
      </p:sp>
      <p:sp>
        <p:nvSpPr>
          <p:cNvPr id="200" name="Freeform 8"/>
          <p:cNvSpPr>
            <a:spLocks/>
          </p:cNvSpPr>
          <p:nvPr/>
        </p:nvSpPr>
        <p:spPr bwMode="auto">
          <a:xfrm rot="5142245" flipV="1">
            <a:off x="5951537" y="1279526"/>
            <a:ext cx="619125" cy="44450"/>
          </a:xfrm>
          <a:custGeom>
            <a:avLst/>
            <a:gdLst>
              <a:gd name="T0" fmla="*/ 0 w 1402080"/>
              <a:gd name="T1" fmla="*/ 104346 h 378151"/>
              <a:gd name="T2" fmla="*/ 547276 w 1402080"/>
              <a:gd name="T3" fmla="*/ 3707 h 378151"/>
              <a:gd name="T4" fmla="*/ 912125 w 1402080"/>
              <a:gd name="T5" fmla="*/ 54023 h 378151"/>
              <a:gd name="T6" fmla="*/ 1368189 w 1402080"/>
              <a:gd name="T7" fmla="*/ 345883 h 378151"/>
              <a:gd name="T8" fmla="*/ 1358055 w 1402080"/>
              <a:gd name="T9" fmla="*/ 366011 h 378151"/>
              <a:gd name="T10" fmla="*/ 1398594 w 1402080"/>
              <a:gd name="T11" fmla="*/ 366011 h 378151"/>
              <a:gd name="T12" fmla="*/ 1368189 w 1402080"/>
              <a:gd name="T13" fmla="*/ 366011 h 3781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02080" h="378151">
                <a:moveTo>
                  <a:pt x="0" y="105340"/>
                </a:moveTo>
                <a:cubicBezTo>
                  <a:pt x="198120" y="58773"/>
                  <a:pt x="396240" y="12207"/>
                  <a:pt x="548640" y="3740"/>
                </a:cubicBezTo>
                <a:cubicBezTo>
                  <a:pt x="701040" y="-4727"/>
                  <a:pt x="777240" y="-3033"/>
                  <a:pt x="914400" y="54540"/>
                </a:cubicBezTo>
                <a:cubicBezTo>
                  <a:pt x="1051560" y="112113"/>
                  <a:pt x="1297093" y="296687"/>
                  <a:pt x="1371600" y="349180"/>
                </a:cubicBezTo>
                <a:cubicBezTo>
                  <a:pt x="1446107" y="401673"/>
                  <a:pt x="1356360" y="366113"/>
                  <a:pt x="1361440" y="369500"/>
                </a:cubicBezTo>
                <a:cubicBezTo>
                  <a:pt x="1366520" y="372887"/>
                  <a:pt x="1402080" y="369500"/>
                  <a:pt x="1402080" y="369500"/>
                </a:cubicBezTo>
                <a:lnTo>
                  <a:pt x="1371600" y="36950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>
            <a:normAutofit fontScale="25000" lnSpcReduction="20000"/>
          </a:bodyPr>
          <a:lstStyle/>
          <a:p>
            <a:pPr algn="ctr">
              <a:defRPr/>
            </a:pPr>
            <a:endParaRPr lang="ru-RU"/>
          </a:p>
        </p:txBody>
      </p:sp>
      <p:grpSp>
        <p:nvGrpSpPr>
          <p:cNvPr id="27" name="Group 91"/>
          <p:cNvGrpSpPr>
            <a:grpSpLocks/>
          </p:cNvGrpSpPr>
          <p:nvPr/>
        </p:nvGrpSpPr>
        <p:grpSpPr bwMode="auto">
          <a:xfrm>
            <a:off x="5807075" y="1565275"/>
            <a:ext cx="1050925" cy="863600"/>
            <a:chOff x="3465513" y="751553"/>
            <a:chExt cx="1051454" cy="648072"/>
          </a:xfrm>
        </p:grpSpPr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3587812" y="861155"/>
              <a:ext cx="279540" cy="439593"/>
              <a:chOff x="3132058" y="1325109"/>
              <a:chExt cx="279519" cy="611288"/>
            </a:xfrm>
          </p:grpSpPr>
          <p:sp>
            <p:nvSpPr>
              <p:cNvPr id="164" name="TextBox 18"/>
              <p:cNvSpPr txBox="1">
                <a:spLocks noChangeArrowheads="1"/>
              </p:cNvSpPr>
              <p:nvPr/>
            </p:nvSpPr>
            <p:spPr bwMode="auto">
              <a:xfrm>
                <a:off x="3132059" y="1325107"/>
                <a:ext cx="252520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M</a:t>
                </a:r>
              </a:p>
            </p:txBody>
          </p:sp>
          <p:sp>
            <p:nvSpPr>
              <p:cNvPr id="165" name="Rectangle 19"/>
              <p:cNvSpPr>
                <a:spLocks noChangeArrowheads="1"/>
              </p:cNvSpPr>
              <p:nvPr/>
            </p:nvSpPr>
            <p:spPr bwMode="auto">
              <a:xfrm>
                <a:off x="3132059" y="1325107"/>
                <a:ext cx="279520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66" name="Rectangle 25"/>
              <p:cNvSpPr>
                <a:spLocks noChangeArrowheads="1"/>
              </p:cNvSpPr>
              <p:nvPr/>
            </p:nvSpPr>
            <p:spPr bwMode="auto">
              <a:xfrm>
                <a:off x="3132059" y="1629922"/>
                <a:ext cx="279520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</p:grpSp>
        <p:sp>
          <p:nvSpPr>
            <p:cNvPr id="56397" name="Oval 1"/>
            <p:cNvSpPr>
              <a:spLocks noChangeArrowheads="1"/>
            </p:cNvSpPr>
            <p:nvPr/>
          </p:nvSpPr>
          <p:spPr bwMode="auto">
            <a:xfrm>
              <a:off x="3465513" y="751553"/>
              <a:ext cx="1051454" cy="64807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en-US" altLang="en-US"/>
            </a:p>
          </p:txBody>
        </p:sp>
        <p:sp>
          <p:nvSpPr>
            <p:cNvPr id="56398" name="TextBox 94"/>
            <p:cNvSpPr txBox="1">
              <a:spLocks noChangeArrowheads="1"/>
            </p:cNvSpPr>
            <p:nvPr/>
          </p:nvSpPr>
          <p:spPr bwMode="auto">
            <a:xfrm>
              <a:off x="3524061" y="1059029"/>
              <a:ext cx="441769" cy="230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400"/>
                <a:t>m1</a:t>
              </a:r>
            </a:p>
          </p:txBody>
        </p: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3865765" y="861155"/>
              <a:ext cx="279540" cy="439593"/>
              <a:chOff x="3131404" y="1325109"/>
              <a:chExt cx="279519" cy="611288"/>
            </a:xfrm>
          </p:grpSpPr>
          <p:sp>
            <p:nvSpPr>
              <p:cNvPr id="161" name="TextBox 18"/>
              <p:cNvSpPr txBox="1">
                <a:spLocks noChangeArrowheads="1"/>
              </p:cNvSpPr>
              <p:nvPr/>
            </p:nvSpPr>
            <p:spPr bwMode="auto">
              <a:xfrm>
                <a:off x="3131403" y="1325107"/>
                <a:ext cx="252521" cy="3064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x</a:t>
                </a:r>
              </a:p>
            </p:txBody>
          </p:sp>
          <p:sp>
            <p:nvSpPr>
              <p:cNvPr id="162" name="Rectangle 19"/>
              <p:cNvSpPr>
                <a:spLocks noChangeArrowheads="1"/>
              </p:cNvSpPr>
              <p:nvPr/>
            </p:nvSpPr>
            <p:spPr bwMode="auto">
              <a:xfrm>
                <a:off x="3131403" y="1325107"/>
                <a:ext cx="279520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63" name="Rectangle 25"/>
              <p:cNvSpPr>
                <a:spLocks noChangeArrowheads="1"/>
              </p:cNvSpPr>
              <p:nvPr/>
            </p:nvSpPr>
            <p:spPr bwMode="auto">
              <a:xfrm>
                <a:off x="3131403" y="1629922"/>
                <a:ext cx="279520" cy="30647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2400" dirty="0" smtClean="0">
                    <a:sym typeface="Symbol"/>
                  </a:rPr>
                  <a:t>1</a:t>
                </a:r>
                <a:endParaRPr lang="en-US" altLang="en-US" sz="2400" dirty="0" smtClean="0"/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4145305" y="861154"/>
              <a:ext cx="279540" cy="439592"/>
              <a:chOff x="3131930" y="1325110"/>
              <a:chExt cx="279519" cy="605747"/>
            </a:xfrm>
          </p:grpSpPr>
          <p:sp>
            <p:nvSpPr>
              <p:cNvPr id="158" name="TextBox 18"/>
              <p:cNvSpPr txBox="1">
                <a:spLocks noChangeArrowheads="1"/>
              </p:cNvSpPr>
              <p:nvPr/>
            </p:nvSpPr>
            <p:spPr bwMode="auto">
              <a:xfrm>
                <a:off x="3131930" y="1325109"/>
                <a:ext cx="252521" cy="30697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lnSpcReduction="1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en-US" sz="1400" dirty="0" smtClean="0"/>
                  <a:t>y</a:t>
                </a:r>
              </a:p>
            </p:txBody>
          </p:sp>
          <p:sp>
            <p:nvSpPr>
              <p:cNvPr id="159" name="Rectangle 19"/>
              <p:cNvSpPr>
                <a:spLocks noChangeArrowheads="1"/>
              </p:cNvSpPr>
              <p:nvPr/>
            </p:nvSpPr>
            <p:spPr bwMode="auto">
              <a:xfrm>
                <a:off x="3131930" y="1325109"/>
                <a:ext cx="279520" cy="30697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altLang="en-US" sz="2400" smtClean="0"/>
              </a:p>
            </p:txBody>
          </p:sp>
          <p:sp>
            <p:nvSpPr>
              <p:cNvPr id="160" name="Rectangle 25"/>
              <p:cNvSpPr>
                <a:spLocks noChangeArrowheads="1"/>
              </p:cNvSpPr>
              <p:nvPr/>
            </p:nvSpPr>
            <p:spPr bwMode="auto">
              <a:xfrm>
                <a:off x="3131930" y="1628805"/>
                <a:ext cx="279520" cy="30205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>
                <a:normAutofit fontScale="62500" lnSpcReduction="20000"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en-US" sz="2400" dirty="0" smtClean="0"/>
                  <a:t>2</a:t>
                </a:r>
                <a:endParaRPr lang="en-US" altLang="en-US" sz="2400" dirty="0" smtClean="0"/>
              </a:p>
            </p:txBody>
          </p:sp>
        </p:grpSp>
      </p:grpSp>
      <p:sp>
        <p:nvSpPr>
          <p:cNvPr id="194" name="TextBox 193"/>
          <p:cNvSpPr txBox="1"/>
          <p:nvPr/>
        </p:nvSpPr>
        <p:spPr bwMode="auto">
          <a:xfrm>
            <a:off x="6786563" y="857250"/>
            <a:ext cx="1000125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input(x)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х=2</a:t>
            </a:r>
            <a:endParaRPr lang="en-US" sz="1600" baseline="-25000" dirty="0"/>
          </a:p>
        </p:txBody>
      </p:sp>
      <p:sp>
        <p:nvSpPr>
          <p:cNvPr id="40001" name="Freeform 8"/>
          <p:cNvSpPr>
            <a:spLocks/>
          </p:cNvSpPr>
          <p:nvPr/>
        </p:nvSpPr>
        <p:spPr bwMode="auto">
          <a:xfrm rot="-9460237" flipH="1" flipV="1">
            <a:off x="6673850" y="974725"/>
            <a:ext cx="1512888" cy="460375"/>
          </a:xfrm>
          <a:custGeom>
            <a:avLst/>
            <a:gdLst>
              <a:gd name="T0" fmla="*/ 0 w 1402080"/>
              <a:gd name="T1" fmla="*/ 2955472 h 378151"/>
              <a:gd name="T2" fmla="*/ 1993956 w 1402080"/>
              <a:gd name="T3" fmla="*/ 105003 h 378151"/>
              <a:gd name="T4" fmla="*/ 3323245 w 1402080"/>
              <a:gd name="T5" fmla="*/ 1530148 h 378151"/>
              <a:gd name="T6" fmla="*/ 4984865 w 1402080"/>
              <a:gd name="T7" fmla="*/ 9796768 h 378151"/>
              <a:gd name="T8" fmla="*/ 4947941 w 1402080"/>
              <a:gd name="T9" fmla="*/ 10366867 h 378151"/>
              <a:gd name="T10" fmla="*/ 5095639 w 1402080"/>
              <a:gd name="T11" fmla="*/ 10366867 h 378151"/>
              <a:gd name="T12" fmla="*/ 4984865 w 1402080"/>
              <a:gd name="T13" fmla="*/ 10366867 h 3781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02080"/>
              <a:gd name="T22" fmla="*/ 0 h 378151"/>
              <a:gd name="T23" fmla="*/ 1402080 w 1402080"/>
              <a:gd name="T24" fmla="*/ 378151 h 37815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02080" h="378151">
                <a:moveTo>
                  <a:pt x="0" y="105340"/>
                </a:moveTo>
                <a:cubicBezTo>
                  <a:pt x="198120" y="58773"/>
                  <a:pt x="396240" y="12207"/>
                  <a:pt x="548640" y="3740"/>
                </a:cubicBezTo>
                <a:cubicBezTo>
                  <a:pt x="701040" y="-4727"/>
                  <a:pt x="777240" y="-3033"/>
                  <a:pt x="914400" y="54540"/>
                </a:cubicBezTo>
                <a:cubicBezTo>
                  <a:pt x="1051560" y="112113"/>
                  <a:pt x="1297093" y="296687"/>
                  <a:pt x="1371600" y="349180"/>
                </a:cubicBezTo>
                <a:cubicBezTo>
                  <a:pt x="1446107" y="401673"/>
                  <a:pt x="1356360" y="366113"/>
                  <a:pt x="1361440" y="369500"/>
                </a:cubicBezTo>
                <a:cubicBezTo>
                  <a:pt x="1366520" y="372887"/>
                  <a:pt x="1402080" y="369500"/>
                  <a:pt x="1402080" y="369500"/>
                </a:cubicBezTo>
                <a:lnTo>
                  <a:pt x="1371600" y="369500"/>
                </a:lnTo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56354" name="Полилиния 194"/>
          <p:cNvSpPr>
            <a:spLocks noChangeArrowheads="1"/>
          </p:cNvSpPr>
          <p:nvPr/>
        </p:nvSpPr>
        <p:spPr bwMode="auto">
          <a:xfrm>
            <a:off x="6832600" y="638175"/>
            <a:ext cx="1404938" cy="344488"/>
          </a:xfrm>
          <a:custGeom>
            <a:avLst/>
            <a:gdLst>
              <a:gd name="T0" fmla="*/ 0 w 1406105"/>
              <a:gd name="T1" fmla="*/ 0 h 345056"/>
              <a:gd name="T2" fmla="*/ 626075 w 1406105"/>
              <a:gd name="T3" fmla="*/ 42637 h 345056"/>
              <a:gd name="T4" fmla="*/ 1234997 w 1406105"/>
              <a:gd name="T5" fmla="*/ 221714 h 345056"/>
              <a:gd name="T6" fmla="*/ 1397947 w 1406105"/>
              <a:gd name="T7" fmla="*/ 341100 h 345056"/>
              <a:gd name="T8" fmla="*/ 0 60000 65536"/>
              <a:gd name="T9" fmla="*/ 0 60000 65536"/>
              <a:gd name="T10" fmla="*/ 0 60000 65536"/>
              <a:gd name="T11" fmla="*/ 0 60000 65536"/>
              <a:gd name="T12" fmla="*/ 0 w 1406105"/>
              <a:gd name="T13" fmla="*/ 0 h 345056"/>
              <a:gd name="T14" fmla="*/ 1406105 w 1406105"/>
              <a:gd name="T15" fmla="*/ 345056 h 345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6105" h="345056">
                <a:moveTo>
                  <a:pt x="0" y="0"/>
                </a:moveTo>
                <a:cubicBezTo>
                  <a:pt x="211347" y="2875"/>
                  <a:pt x="422694" y="5751"/>
                  <a:pt x="629728" y="43132"/>
                </a:cubicBezTo>
                <a:cubicBezTo>
                  <a:pt x="836762" y="80513"/>
                  <a:pt x="1112808" y="173966"/>
                  <a:pt x="1242204" y="224287"/>
                </a:cubicBezTo>
                <a:cubicBezTo>
                  <a:pt x="1371600" y="274608"/>
                  <a:pt x="1388852" y="309832"/>
                  <a:pt x="1406105" y="345056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40003" name="Овал 195"/>
          <p:cNvSpPr>
            <a:spLocks noChangeArrowheads="1"/>
          </p:cNvSpPr>
          <p:nvPr/>
        </p:nvSpPr>
        <p:spPr bwMode="auto">
          <a:xfrm>
            <a:off x="8215313" y="785813"/>
            <a:ext cx="785812" cy="64293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56356" name="TextBox 197"/>
          <p:cNvSpPr txBox="1">
            <a:spLocks noChangeArrowheads="1"/>
          </p:cNvSpPr>
          <p:nvPr/>
        </p:nvSpPr>
        <p:spPr bwMode="auto">
          <a:xfrm>
            <a:off x="8286750" y="857250"/>
            <a:ext cx="642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Err</a:t>
            </a:r>
            <a:endParaRPr lang="ru-RU"/>
          </a:p>
        </p:txBody>
      </p:sp>
      <p:sp>
        <p:nvSpPr>
          <p:cNvPr id="40005" name="Полилиния 198"/>
          <p:cNvSpPr>
            <a:spLocks noChangeArrowheads="1"/>
          </p:cNvSpPr>
          <p:nvPr/>
        </p:nvSpPr>
        <p:spPr bwMode="auto">
          <a:xfrm>
            <a:off x="8215313" y="357188"/>
            <a:ext cx="606425" cy="525462"/>
          </a:xfrm>
          <a:custGeom>
            <a:avLst/>
            <a:gdLst>
              <a:gd name="T0" fmla="*/ 166202 w 606724"/>
              <a:gd name="T1" fmla="*/ 520988 h 526211"/>
              <a:gd name="T2" fmla="*/ 20058 w 606724"/>
              <a:gd name="T3" fmla="*/ 375795 h 526211"/>
              <a:gd name="T4" fmla="*/ 45846 w 606724"/>
              <a:gd name="T5" fmla="*/ 170815 h 526211"/>
              <a:gd name="T6" fmla="*/ 209187 w 606724"/>
              <a:gd name="T7" fmla="*/ 25620 h 526211"/>
              <a:gd name="T8" fmla="*/ 432696 w 606724"/>
              <a:gd name="T9" fmla="*/ 25620 h 526211"/>
              <a:gd name="T10" fmla="*/ 587437 w 606724"/>
              <a:gd name="T11" fmla="*/ 179356 h 526211"/>
              <a:gd name="T12" fmla="*/ 535856 w 606724"/>
              <a:gd name="T13" fmla="*/ 469743 h 5262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6724"/>
              <a:gd name="T22" fmla="*/ 0 h 526211"/>
              <a:gd name="T23" fmla="*/ 606724 w 606724"/>
              <a:gd name="T24" fmla="*/ 526211 h 5262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6724" h="526211">
                <a:moveTo>
                  <a:pt x="166777" y="526211"/>
                </a:moveTo>
                <a:cubicBezTo>
                  <a:pt x="103516" y="482360"/>
                  <a:pt x="40256" y="438509"/>
                  <a:pt x="20128" y="379562"/>
                </a:cubicBezTo>
                <a:cubicBezTo>
                  <a:pt x="0" y="320615"/>
                  <a:pt x="14377" y="231475"/>
                  <a:pt x="46007" y="172528"/>
                </a:cubicBezTo>
                <a:cubicBezTo>
                  <a:pt x="77637" y="113581"/>
                  <a:pt x="145211" y="50320"/>
                  <a:pt x="209909" y="25879"/>
                </a:cubicBezTo>
                <a:cubicBezTo>
                  <a:pt x="274607" y="1438"/>
                  <a:pt x="370936" y="0"/>
                  <a:pt x="434196" y="25879"/>
                </a:cubicBezTo>
                <a:cubicBezTo>
                  <a:pt x="497456" y="51758"/>
                  <a:pt x="572218" y="106392"/>
                  <a:pt x="589471" y="181154"/>
                </a:cubicBezTo>
                <a:cubicBezTo>
                  <a:pt x="606724" y="255916"/>
                  <a:pt x="572218" y="365184"/>
                  <a:pt x="537712" y="474453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40006" name="Полилиния 205"/>
          <p:cNvSpPr>
            <a:spLocks noChangeArrowheads="1"/>
          </p:cNvSpPr>
          <p:nvPr/>
        </p:nvSpPr>
        <p:spPr bwMode="auto">
          <a:xfrm>
            <a:off x="6572250" y="928688"/>
            <a:ext cx="1571625" cy="3000375"/>
          </a:xfrm>
          <a:custGeom>
            <a:avLst/>
            <a:gdLst>
              <a:gd name="T0" fmla="*/ 3517493 w 1483743"/>
              <a:gd name="T1" fmla="*/ 69088546 h 2398143"/>
              <a:gd name="T2" fmla="*/ 2576768 w 1483743"/>
              <a:gd name="T3" fmla="*/ 56165613 h 2398143"/>
              <a:gd name="T4" fmla="*/ 1267934 w 1483743"/>
              <a:gd name="T5" fmla="*/ 31065026 h 2398143"/>
              <a:gd name="T6" fmla="*/ 0 w 1483743"/>
              <a:gd name="T7" fmla="*/ 0 h 2398143"/>
              <a:gd name="T8" fmla="*/ 0 60000 65536"/>
              <a:gd name="T9" fmla="*/ 0 60000 65536"/>
              <a:gd name="T10" fmla="*/ 0 60000 65536"/>
              <a:gd name="T11" fmla="*/ 0 60000 65536"/>
              <a:gd name="T12" fmla="*/ 0 w 1483743"/>
              <a:gd name="T13" fmla="*/ 0 h 2398143"/>
              <a:gd name="T14" fmla="*/ 1483743 w 1483743"/>
              <a:gd name="T15" fmla="*/ 2398143 h 23981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3743" h="2398143">
                <a:moveTo>
                  <a:pt x="1483743" y="2398143"/>
                </a:moveTo>
                <a:cubicBezTo>
                  <a:pt x="1364411" y="2283843"/>
                  <a:pt x="1245079" y="2169544"/>
                  <a:pt x="1086928" y="1949570"/>
                </a:cubicBezTo>
                <a:cubicBezTo>
                  <a:pt x="928777" y="1729597"/>
                  <a:pt x="715993" y="1403230"/>
                  <a:pt x="534838" y="1078302"/>
                </a:cubicBezTo>
                <a:cubicBezTo>
                  <a:pt x="353683" y="753374"/>
                  <a:pt x="176841" y="376687"/>
                  <a:pt x="0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40007" name="Полилиния 220"/>
          <p:cNvSpPr>
            <a:spLocks noChangeArrowheads="1"/>
          </p:cNvSpPr>
          <p:nvPr/>
        </p:nvSpPr>
        <p:spPr bwMode="auto">
          <a:xfrm>
            <a:off x="4710113" y="811213"/>
            <a:ext cx="1165225" cy="844550"/>
          </a:xfrm>
          <a:custGeom>
            <a:avLst/>
            <a:gdLst>
              <a:gd name="T0" fmla="*/ 1169178 w 1164566"/>
              <a:gd name="T1" fmla="*/ 0 h 845389"/>
              <a:gd name="T2" fmla="*/ 753471 w 1164566"/>
              <a:gd name="T3" fmla="*/ 77099 h 845389"/>
              <a:gd name="T4" fmla="*/ 389725 w 1164566"/>
              <a:gd name="T5" fmla="*/ 368366 h 845389"/>
              <a:gd name="T6" fmla="*/ 0 w 1164566"/>
              <a:gd name="T7" fmla="*/ 839531 h 845389"/>
              <a:gd name="T8" fmla="*/ 0 60000 65536"/>
              <a:gd name="T9" fmla="*/ 0 60000 65536"/>
              <a:gd name="T10" fmla="*/ 0 60000 65536"/>
              <a:gd name="T11" fmla="*/ 0 60000 65536"/>
              <a:gd name="T12" fmla="*/ 0 w 1164566"/>
              <a:gd name="T13" fmla="*/ 0 h 845389"/>
              <a:gd name="T14" fmla="*/ 1164566 w 1164566"/>
              <a:gd name="T15" fmla="*/ 845389 h 8453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4566" h="845389">
                <a:moveTo>
                  <a:pt x="1164566" y="0"/>
                </a:moveTo>
                <a:cubicBezTo>
                  <a:pt x="1022230" y="7907"/>
                  <a:pt x="879894" y="15815"/>
                  <a:pt x="750498" y="77638"/>
                </a:cubicBezTo>
                <a:cubicBezTo>
                  <a:pt x="621102" y="139461"/>
                  <a:pt x="513271" y="242978"/>
                  <a:pt x="388188" y="370936"/>
                </a:cubicBezTo>
                <a:cubicBezTo>
                  <a:pt x="263105" y="498894"/>
                  <a:pt x="131552" y="672141"/>
                  <a:pt x="0" y="845389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222" name="TextBox 221"/>
          <p:cNvSpPr txBox="1"/>
          <p:nvPr/>
        </p:nvSpPr>
        <p:spPr bwMode="auto">
          <a:xfrm>
            <a:off x="7143750" y="142875"/>
            <a:ext cx="1000125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input(x)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/>
              <a:t>х=</a:t>
            </a:r>
            <a:r>
              <a:rPr lang="en-US" sz="1600" dirty="0"/>
              <a:t>else</a:t>
            </a:r>
            <a:endParaRPr lang="en-US" sz="1600" baseline="-25000" dirty="0"/>
          </a:p>
        </p:txBody>
      </p:sp>
      <p:sp>
        <p:nvSpPr>
          <p:cNvPr id="183" name="Полилиния 194"/>
          <p:cNvSpPr>
            <a:spLocks noChangeArrowheads="1"/>
          </p:cNvSpPr>
          <p:nvPr/>
        </p:nvSpPr>
        <p:spPr bwMode="auto">
          <a:xfrm>
            <a:off x="6832600" y="638175"/>
            <a:ext cx="1404938" cy="344488"/>
          </a:xfrm>
          <a:custGeom>
            <a:avLst/>
            <a:gdLst>
              <a:gd name="T0" fmla="*/ 0 w 1406105"/>
              <a:gd name="T1" fmla="*/ 0 h 345056"/>
              <a:gd name="T2" fmla="*/ 626075 w 1406105"/>
              <a:gd name="T3" fmla="*/ 42637 h 345056"/>
              <a:gd name="T4" fmla="*/ 1234997 w 1406105"/>
              <a:gd name="T5" fmla="*/ 221714 h 345056"/>
              <a:gd name="T6" fmla="*/ 1397947 w 1406105"/>
              <a:gd name="T7" fmla="*/ 341100 h 345056"/>
              <a:gd name="T8" fmla="*/ 0 60000 65536"/>
              <a:gd name="T9" fmla="*/ 0 60000 65536"/>
              <a:gd name="T10" fmla="*/ 0 60000 65536"/>
              <a:gd name="T11" fmla="*/ 0 60000 65536"/>
              <a:gd name="T12" fmla="*/ 0 w 1406105"/>
              <a:gd name="T13" fmla="*/ 0 h 345056"/>
              <a:gd name="T14" fmla="*/ 1406105 w 1406105"/>
              <a:gd name="T15" fmla="*/ 345056 h 345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6105" h="345056">
                <a:moveTo>
                  <a:pt x="0" y="0"/>
                </a:moveTo>
                <a:cubicBezTo>
                  <a:pt x="211347" y="2875"/>
                  <a:pt x="422694" y="5751"/>
                  <a:pt x="629728" y="43132"/>
                </a:cubicBezTo>
                <a:cubicBezTo>
                  <a:pt x="836762" y="80513"/>
                  <a:pt x="1112808" y="173966"/>
                  <a:pt x="1242204" y="224287"/>
                </a:cubicBezTo>
                <a:cubicBezTo>
                  <a:pt x="1371600" y="274608"/>
                  <a:pt x="1388852" y="309832"/>
                  <a:pt x="1406105" y="345056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pPr algn="ctr"/>
            <a:endParaRPr lang="ru-RU"/>
          </a:p>
        </p:txBody>
      </p:sp>
      <p:sp>
        <p:nvSpPr>
          <p:cNvPr id="184" name="TextBox 183"/>
          <p:cNvSpPr txBox="1"/>
          <p:nvPr/>
        </p:nvSpPr>
        <p:spPr bwMode="auto">
          <a:xfrm>
            <a:off x="7143750" y="142875"/>
            <a:ext cx="1000125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input(x)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/>
              <a:t>х=</a:t>
            </a:r>
            <a:r>
              <a:rPr lang="en-US" sz="1600" dirty="0"/>
              <a:t>else</a:t>
            </a:r>
            <a:endParaRPr lang="en-US" sz="1600" baseline="-25000" dirty="0"/>
          </a:p>
        </p:txBody>
      </p: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6715125" y="3643313"/>
            <a:ext cx="336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p</a:t>
            </a:r>
          </a:p>
        </p:txBody>
      </p:sp>
      <p:grpSp>
        <p:nvGrpSpPr>
          <p:cNvPr id="31" name="Группа 186"/>
          <p:cNvGrpSpPr>
            <a:grpSpLocks/>
          </p:cNvGrpSpPr>
          <p:nvPr/>
        </p:nvGrpSpPr>
        <p:grpSpPr bwMode="auto">
          <a:xfrm>
            <a:off x="3659188" y="4779963"/>
            <a:ext cx="2212975" cy="1857375"/>
            <a:chOff x="3659188" y="4779963"/>
            <a:chExt cx="2212975" cy="1857375"/>
          </a:xfrm>
        </p:grpSpPr>
        <p:grpSp>
          <p:nvGrpSpPr>
            <p:cNvPr id="96" name="Группа 183"/>
            <p:cNvGrpSpPr>
              <a:grpSpLocks/>
            </p:cNvGrpSpPr>
            <p:nvPr/>
          </p:nvGrpSpPr>
          <p:grpSpPr bwMode="auto">
            <a:xfrm>
              <a:off x="3659188" y="4779963"/>
              <a:ext cx="2212975" cy="1857375"/>
              <a:chOff x="3659175" y="4779981"/>
              <a:chExt cx="2212972" cy="1857388"/>
            </a:xfrm>
          </p:grpSpPr>
          <p:sp>
            <p:nvSpPr>
              <p:cNvPr id="319" name="Прямоугольник 318"/>
              <p:cNvSpPr/>
              <p:nvPr/>
            </p:nvSpPr>
            <p:spPr bwMode="auto">
              <a:xfrm>
                <a:off x="3659175" y="4779981"/>
                <a:ext cx="2212972" cy="18573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/>
              </a:extLst>
            </p:spPr>
            <p:txBody>
              <a:bodyPr wrap="none"/>
              <a:lstStyle/>
              <a:p>
                <a:pPr algn="ctr">
                  <a:defRPr/>
                </a:pPr>
                <a:endParaRPr lang="ru-RU"/>
              </a:p>
            </p:txBody>
          </p:sp>
          <p:grpSp>
            <p:nvGrpSpPr>
              <p:cNvPr id="97" name="Группа 182"/>
              <p:cNvGrpSpPr>
                <a:grpSpLocks/>
              </p:cNvGrpSpPr>
              <p:nvPr/>
            </p:nvGrpSpPr>
            <p:grpSpPr bwMode="auto">
              <a:xfrm>
                <a:off x="3783453" y="4856172"/>
                <a:ext cx="1959427" cy="1732061"/>
                <a:chOff x="3856479" y="4929198"/>
                <a:chExt cx="1959427" cy="1732061"/>
              </a:xfrm>
            </p:grpSpPr>
            <p:grpSp>
              <p:nvGrpSpPr>
                <p:cNvPr id="107" name="Группа 260"/>
                <p:cNvGrpSpPr>
                  <a:grpSpLocks/>
                </p:cNvGrpSpPr>
                <p:nvPr/>
              </p:nvGrpSpPr>
              <p:grpSpPr bwMode="auto">
                <a:xfrm>
                  <a:off x="4659307" y="5138759"/>
                  <a:ext cx="340172" cy="392903"/>
                  <a:chOff x="5840033" y="4786322"/>
                  <a:chExt cx="446479" cy="571504"/>
                </a:xfrm>
              </p:grpSpPr>
              <p:sp>
                <p:nvSpPr>
                  <p:cNvPr id="56394" name="Овал 258"/>
                  <p:cNvSpPr>
                    <a:spLocks noChangeArrowheads="1"/>
                  </p:cNvSpPr>
                  <p:nvPr/>
                </p:nvSpPr>
                <p:spPr bwMode="auto">
                  <a:xfrm>
                    <a:off x="5857884" y="4929198"/>
                    <a:ext cx="428628" cy="428628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6395" name="Text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0033" y="4786322"/>
                    <a:ext cx="35719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ru-RU" sz="2000"/>
                      <a:t>р</a:t>
                    </a:r>
                  </a:p>
                </p:txBody>
              </p:sp>
            </p:grpSp>
            <p:sp>
              <p:nvSpPr>
                <p:cNvPr id="56370" name="Овал 272"/>
                <p:cNvSpPr>
                  <a:spLocks noChangeArrowheads="1"/>
                </p:cNvSpPr>
                <p:nvPr/>
              </p:nvSpPr>
              <p:spPr bwMode="auto">
                <a:xfrm>
                  <a:off x="3856479" y="5728114"/>
                  <a:ext cx="326571" cy="294677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08" name="Группа 274"/>
                <p:cNvGrpSpPr>
                  <a:grpSpLocks/>
                </p:cNvGrpSpPr>
                <p:nvPr/>
              </p:nvGrpSpPr>
              <p:grpSpPr bwMode="auto">
                <a:xfrm>
                  <a:off x="5489335" y="6292448"/>
                  <a:ext cx="326571" cy="368811"/>
                  <a:chOff x="5857884" y="4821366"/>
                  <a:chExt cx="428628" cy="536460"/>
                </a:xfrm>
              </p:grpSpPr>
              <p:sp>
                <p:nvSpPr>
                  <p:cNvPr id="56392" name="Овал 275"/>
                  <p:cNvSpPr>
                    <a:spLocks noChangeArrowheads="1"/>
                  </p:cNvSpPr>
                  <p:nvPr/>
                </p:nvSpPr>
                <p:spPr bwMode="auto">
                  <a:xfrm>
                    <a:off x="5857884" y="4929198"/>
                    <a:ext cx="428628" cy="428628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6393" name="TextBox 2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93621" y="4821366"/>
                    <a:ext cx="357191" cy="4001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ru-RU" sz="2000"/>
                      <a:t>р</a:t>
                    </a:r>
                  </a:p>
                </p:txBody>
              </p:sp>
            </p:grpSp>
            <p:sp>
              <p:nvSpPr>
                <p:cNvPr id="56372" name="Овал 278"/>
                <p:cNvSpPr>
                  <a:spLocks noChangeArrowheads="1"/>
                </p:cNvSpPr>
                <p:nvPr/>
              </p:nvSpPr>
              <p:spPr bwMode="auto">
                <a:xfrm>
                  <a:off x="3856479" y="6317468"/>
                  <a:ext cx="326571" cy="294677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373" name="Овал 281"/>
                <p:cNvSpPr>
                  <a:spLocks noChangeArrowheads="1"/>
                </p:cNvSpPr>
                <p:nvPr/>
              </p:nvSpPr>
              <p:spPr bwMode="auto">
                <a:xfrm>
                  <a:off x="4672907" y="6317468"/>
                  <a:ext cx="326571" cy="294677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374" name="Овал 284"/>
                <p:cNvSpPr>
                  <a:spLocks noChangeArrowheads="1"/>
                </p:cNvSpPr>
                <p:nvPr/>
              </p:nvSpPr>
              <p:spPr bwMode="auto">
                <a:xfrm>
                  <a:off x="4672907" y="5728114"/>
                  <a:ext cx="326571" cy="294677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09" name="Группа 287"/>
                <p:cNvGrpSpPr>
                  <a:grpSpLocks/>
                </p:cNvGrpSpPr>
                <p:nvPr/>
              </p:nvGrpSpPr>
              <p:grpSpPr bwMode="auto">
                <a:xfrm>
                  <a:off x="5458734" y="5649505"/>
                  <a:ext cx="357172" cy="373286"/>
                  <a:chOff x="5817720" y="4814857"/>
                  <a:chExt cx="468792" cy="542969"/>
                </a:xfrm>
              </p:grpSpPr>
              <p:sp>
                <p:nvSpPr>
                  <p:cNvPr id="56390" name="Овал 288"/>
                  <p:cNvSpPr>
                    <a:spLocks noChangeArrowheads="1"/>
                  </p:cNvSpPr>
                  <p:nvPr/>
                </p:nvSpPr>
                <p:spPr bwMode="auto">
                  <a:xfrm>
                    <a:off x="5857884" y="4929198"/>
                    <a:ext cx="428628" cy="428628"/>
                  </a:xfrm>
                  <a:prstGeom prst="ellips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6391" name="TextBox 2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17720" y="4814857"/>
                    <a:ext cx="357191" cy="4001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ru-RU" sz="2000"/>
                      <a:t>р</a:t>
                    </a:r>
                  </a:p>
                </p:txBody>
              </p:sp>
            </p:grpSp>
            <p:cxnSp>
              <p:nvCxnSpPr>
                <p:cNvPr id="56376" name="Прямая со стрелкой 291"/>
                <p:cNvCxnSpPr>
                  <a:cxnSpLocks noChangeShapeType="1"/>
                </p:cNvCxnSpPr>
                <p:nvPr/>
              </p:nvCxnSpPr>
              <p:spPr bwMode="auto">
                <a:xfrm>
                  <a:off x="4564051" y="5187872"/>
                  <a:ext cx="156682" cy="92267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377" name="Прямая со стрелкой 292"/>
                <p:cNvCxnSpPr>
                  <a:cxnSpLocks noChangeShapeType="1"/>
                </p:cNvCxnSpPr>
                <p:nvPr/>
              </p:nvCxnSpPr>
              <p:spPr bwMode="auto">
                <a:xfrm>
                  <a:off x="4999479" y="5433436"/>
                  <a:ext cx="544284" cy="34379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378" name="Прямая со стрелкой 29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28623" y="5433436"/>
                  <a:ext cx="544285" cy="333987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379" name="Прямая со стрелкой 30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737968" y="5629829"/>
                  <a:ext cx="196452" cy="121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380" name="Прямая со стрелкой 306"/>
                <p:cNvCxnSpPr>
                  <a:cxnSpLocks noChangeShapeType="1"/>
                  <a:stCxn id="56374" idx="3"/>
                </p:cNvCxnSpPr>
                <p:nvPr/>
              </p:nvCxnSpPr>
              <p:spPr bwMode="auto">
                <a:xfrm rot="5400000">
                  <a:off x="4236107" y="5872153"/>
                  <a:ext cx="377142" cy="59211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 type="arrow" w="med" len="med"/>
                  <a:tailEnd/>
                </a:ln>
              </p:spPr>
            </p:cxnSp>
            <p:cxnSp>
              <p:nvCxnSpPr>
                <p:cNvPr id="56381" name="Прямая со стрелкой 307"/>
                <p:cNvCxnSpPr>
                  <a:cxnSpLocks noChangeShapeType="1"/>
                  <a:endCxn id="56372" idx="0"/>
                </p:cNvCxnSpPr>
                <p:nvPr/>
              </p:nvCxnSpPr>
              <p:spPr bwMode="auto">
                <a:xfrm rot="5400000">
                  <a:off x="3873031" y="6169525"/>
                  <a:ext cx="294677" cy="121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382" name="Прямая со стрелкой 3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059137" y="5866194"/>
                  <a:ext cx="377142" cy="59211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 type="arrow" w="med" len="med"/>
                  <a:tailEnd/>
                </a:ln>
              </p:spPr>
            </p:cxnSp>
            <p:cxnSp>
              <p:nvCxnSpPr>
                <p:cNvPr id="56383" name="Прямая со стрелкой 31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89459" y="6169525"/>
                  <a:ext cx="294677" cy="121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56384" name="Прямая со стрелкой 31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471528" y="6203884"/>
                  <a:ext cx="363396" cy="121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56385" name="TextBox 320"/>
                <p:cNvSpPr txBox="1">
                  <a:spLocks noChangeArrowheads="1"/>
                </p:cNvSpPr>
                <p:nvPr/>
              </p:nvSpPr>
              <p:spPr bwMode="auto">
                <a:xfrm>
                  <a:off x="3929058" y="4929198"/>
                  <a:ext cx="714375" cy="461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ru-RU"/>
                    <a:t>М::</a:t>
                  </a:r>
                </a:p>
              </p:txBody>
            </p:sp>
            <p:sp>
              <p:nvSpPr>
                <p:cNvPr id="56386" name="Овал 281"/>
                <p:cNvSpPr>
                  <a:spLocks noChangeArrowheads="1"/>
                </p:cNvSpPr>
                <p:nvPr/>
              </p:nvSpPr>
              <p:spPr bwMode="auto">
                <a:xfrm>
                  <a:off x="5357818" y="5214950"/>
                  <a:ext cx="326571" cy="294677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6387" name="Прямая со стрелкой 292"/>
                <p:cNvCxnSpPr>
                  <a:cxnSpLocks noChangeShapeType="1"/>
                  <a:stCxn id="56394" idx="6"/>
                  <a:endCxn id="56386" idx="2"/>
                </p:cNvCxnSpPr>
                <p:nvPr/>
              </p:nvCxnSpPr>
              <p:spPr bwMode="auto">
                <a:xfrm flipV="1">
                  <a:off x="4999479" y="5362289"/>
                  <a:ext cx="358339" cy="22035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56388" name="Полилиния 228"/>
                <p:cNvSpPr>
                  <a:spLocks noChangeArrowheads="1"/>
                </p:cNvSpPr>
                <p:nvPr/>
              </p:nvSpPr>
              <p:spPr bwMode="auto">
                <a:xfrm rot="-5650638">
                  <a:off x="5474983" y="4974931"/>
                  <a:ext cx="322385" cy="248138"/>
                </a:xfrm>
                <a:custGeom>
                  <a:avLst/>
                  <a:gdLst>
                    <a:gd name="T0" fmla="*/ 0 w 322385"/>
                    <a:gd name="T1" fmla="*/ 130907 h 248138"/>
                    <a:gd name="T2" fmla="*/ 123092 w 322385"/>
                    <a:gd name="T3" fmla="*/ 230553 h 248138"/>
                    <a:gd name="T4" fmla="*/ 211015 w 322385"/>
                    <a:gd name="T5" fmla="*/ 236415 h 248138"/>
                    <a:gd name="T6" fmla="*/ 304800 w 322385"/>
                    <a:gd name="T7" fmla="*/ 166076 h 248138"/>
                    <a:gd name="T8" fmla="*/ 304800 w 322385"/>
                    <a:gd name="T9" fmla="*/ 60568 h 248138"/>
                    <a:gd name="T10" fmla="*/ 199292 w 322385"/>
                    <a:gd name="T11" fmla="*/ 7815 h 248138"/>
                    <a:gd name="T12" fmla="*/ 41031 w 322385"/>
                    <a:gd name="T13" fmla="*/ 13676 h 2481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2385"/>
                    <a:gd name="T22" fmla="*/ 0 h 248138"/>
                    <a:gd name="T23" fmla="*/ 322385 w 322385"/>
                    <a:gd name="T24" fmla="*/ 248138 h 2481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2385" h="248138">
                      <a:moveTo>
                        <a:pt x="0" y="130907"/>
                      </a:moveTo>
                      <a:cubicBezTo>
                        <a:pt x="43961" y="171937"/>
                        <a:pt x="87923" y="212968"/>
                        <a:pt x="123092" y="230553"/>
                      </a:cubicBezTo>
                      <a:cubicBezTo>
                        <a:pt x="158261" y="248138"/>
                        <a:pt x="180730" y="247161"/>
                        <a:pt x="211015" y="236415"/>
                      </a:cubicBezTo>
                      <a:cubicBezTo>
                        <a:pt x="241300" y="225669"/>
                        <a:pt x="289169" y="195384"/>
                        <a:pt x="304800" y="166076"/>
                      </a:cubicBezTo>
                      <a:cubicBezTo>
                        <a:pt x="320431" y="136768"/>
                        <a:pt x="322385" y="86945"/>
                        <a:pt x="304800" y="60568"/>
                      </a:cubicBezTo>
                      <a:cubicBezTo>
                        <a:pt x="287215" y="34191"/>
                        <a:pt x="243253" y="15630"/>
                        <a:pt x="199292" y="7815"/>
                      </a:cubicBezTo>
                      <a:cubicBezTo>
                        <a:pt x="155331" y="0"/>
                        <a:pt x="98181" y="6838"/>
                        <a:pt x="41031" y="13676"/>
                      </a:cubicBezTo>
                    </a:path>
                  </a:pathLst>
                </a:cu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389" name="Полилиния 171"/>
                <p:cNvSpPr>
                  <a:spLocks noChangeArrowheads="1"/>
                </p:cNvSpPr>
                <p:nvPr/>
              </p:nvSpPr>
              <p:spPr bwMode="auto">
                <a:xfrm>
                  <a:off x="4945380" y="5501640"/>
                  <a:ext cx="609600" cy="883920"/>
                </a:xfrm>
                <a:custGeom>
                  <a:avLst/>
                  <a:gdLst>
                    <a:gd name="T0" fmla="*/ 609600 w 609600"/>
                    <a:gd name="T1" fmla="*/ 883920 h 883920"/>
                    <a:gd name="T2" fmla="*/ 419100 w 609600"/>
                    <a:gd name="T3" fmla="*/ 723900 h 883920"/>
                    <a:gd name="T4" fmla="*/ 175260 w 609600"/>
                    <a:gd name="T5" fmla="*/ 388620 h 883920"/>
                    <a:gd name="T6" fmla="*/ 0 w 609600"/>
                    <a:gd name="T7" fmla="*/ 0 h 8839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09600"/>
                    <a:gd name="T13" fmla="*/ 0 h 883920"/>
                    <a:gd name="T14" fmla="*/ 609600 w 609600"/>
                    <a:gd name="T15" fmla="*/ 883920 h 8839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09600" h="883920">
                      <a:moveTo>
                        <a:pt x="609600" y="883920"/>
                      </a:moveTo>
                      <a:cubicBezTo>
                        <a:pt x="550545" y="845185"/>
                        <a:pt x="491490" y="806450"/>
                        <a:pt x="419100" y="723900"/>
                      </a:cubicBezTo>
                      <a:cubicBezTo>
                        <a:pt x="346710" y="641350"/>
                        <a:pt x="245110" y="509270"/>
                        <a:pt x="175260" y="388620"/>
                      </a:cubicBezTo>
                      <a:cubicBezTo>
                        <a:pt x="105410" y="267970"/>
                        <a:pt x="52705" y="133985"/>
                        <a:pt x="0" y="0"/>
                      </a:cubicBezTo>
                    </a:path>
                  </a:pathLst>
                </a:cu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 wrap="none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56366" name="TextBox 289"/>
            <p:cNvSpPr txBox="1">
              <a:spLocks noChangeArrowheads="1"/>
            </p:cNvSpPr>
            <p:nvPr/>
          </p:nvSpPr>
          <p:spPr bwMode="auto">
            <a:xfrm>
              <a:off x="4643438" y="6143644"/>
              <a:ext cx="272144" cy="27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000"/>
                <a:t>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39945" grpId="0"/>
      <p:bldP spid="181" grpId="0" animBg="1"/>
      <p:bldP spid="132" grpId="0" animBg="1"/>
      <p:bldP spid="150" grpId="0" animBg="1"/>
      <p:bldP spid="209" grpId="0" animBg="1"/>
      <p:bldP spid="211" grpId="0" animBg="1"/>
      <p:bldP spid="213" grpId="0" animBg="1"/>
      <p:bldP spid="256" grpId="0" animBg="1"/>
      <p:bldP spid="193" grpId="0" animBg="1"/>
      <p:bldP spid="200" grpId="0" animBg="1"/>
      <p:bldP spid="194" grpId="0" animBg="1"/>
      <p:bldP spid="40001" grpId="0" animBg="1"/>
      <p:bldP spid="40003" grpId="0" animBg="1"/>
      <p:bldP spid="40005" grpId="0" animBg="1"/>
      <p:bldP spid="40006" grpId="0" animBg="1"/>
      <p:bldP spid="40007" grpId="0" animBg="1"/>
      <p:bldP spid="183" grpId="0" animBg="1"/>
      <p:bldP spid="184" grpId="0" animBg="1"/>
      <p:bldP spid="18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734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73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F7ABC4-7F13-4826-90EA-2AC277ACF276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Заключение: </a:t>
            </a:r>
            <a:r>
              <a:rPr lang="en-US" altLang="en-US" smtClean="0"/>
              <a:t>TL – </a:t>
            </a:r>
            <a:r>
              <a:rPr lang="ru-RU" altLang="en-US" smtClean="0"/>
              <a:t>общие идеи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929313" cy="53578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ts val="1200"/>
              </a:spcBef>
              <a:spcAft>
                <a:spcPct val="25000"/>
              </a:spcAft>
              <a:defRPr/>
            </a:pPr>
            <a:r>
              <a:rPr lang="ru-RU" altLang="en-US" dirty="0" smtClean="0"/>
              <a:t>Логика высказываний: базисные операторы </a:t>
            </a:r>
            <a:r>
              <a:rPr lang="en-US" altLang="en-US" dirty="0" smtClean="0"/>
              <a:t>{</a:t>
            </a:r>
            <a:r>
              <a:rPr lang="ru-RU" altLang="en-US" b="1" dirty="0" smtClean="0">
                <a:sym typeface="Symbol" pitchFamily="18" charset="2"/>
              </a:rPr>
              <a:t></a:t>
            </a:r>
            <a:r>
              <a:rPr lang="ru-RU" altLang="en-US" dirty="0" smtClean="0">
                <a:sym typeface="Symbol" pitchFamily="18" charset="2"/>
              </a:rPr>
              <a:t>,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kumimoji="1" lang="en-US" altLang="en-US" b="1" dirty="0" smtClean="0">
                <a:sym typeface="Symbol" pitchFamily="18" charset="2"/>
              </a:rPr>
              <a:t></a:t>
            </a:r>
            <a:r>
              <a:rPr kumimoji="1" lang="en-US" altLang="en-US" dirty="0" smtClean="0">
                <a:sym typeface="Symbol" pitchFamily="18" charset="2"/>
              </a:rPr>
              <a:t>}</a:t>
            </a:r>
            <a:r>
              <a:rPr kumimoji="1" lang="ru-RU" altLang="en-US" dirty="0" smtClean="0">
                <a:sym typeface="Symbol" pitchFamily="18" charset="2"/>
              </a:rPr>
              <a:t>. По значениям истинности каждого атомарного утверждения можем вычислить истинность любой </a:t>
            </a:r>
            <a:br>
              <a:rPr kumimoji="1" lang="ru-RU" altLang="en-US" dirty="0" smtClean="0">
                <a:sym typeface="Symbol" pitchFamily="18" charset="2"/>
              </a:rPr>
            </a:br>
            <a:r>
              <a:rPr kumimoji="1" lang="ru-RU" altLang="en-US" dirty="0" smtClean="0">
                <a:sym typeface="Symbol" pitchFamily="18" charset="2"/>
              </a:rPr>
              <a:t>логической формулы</a:t>
            </a:r>
            <a:r>
              <a:rPr kumimoji="1" lang="en-US" altLang="en-US" dirty="0" smtClean="0">
                <a:sym typeface="Symbol" pitchFamily="18" charset="2"/>
              </a:rPr>
              <a:t> (</a:t>
            </a:r>
            <a:r>
              <a:rPr kumimoji="1" lang="ru-RU" altLang="en-US" dirty="0" smtClean="0">
                <a:sym typeface="Symbol" pitchFamily="18" charset="2"/>
              </a:rPr>
              <a:t>ТИ</a:t>
            </a:r>
            <a:r>
              <a:rPr kumimoji="1" lang="en-US" altLang="en-US" dirty="0" smtClean="0">
                <a:sym typeface="Symbol" pitchFamily="18" charset="2"/>
              </a:rPr>
              <a:t>)</a:t>
            </a:r>
            <a:r>
              <a:rPr kumimoji="1" lang="ru-RU" altLang="en-US" dirty="0" smtClean="0">
                <a:sym typeface="Symbol" pitchFamily="18" charset="2"/>
              </a:rPr>
              <a:t>.</a:t>
            </a:r>
            <a:endParaRPr lang="ru-RU" altLang="en-US" dirty="0" smtClean="0"/>
          </a:p>
          <a:p>
            <a:pPr eaLnBrk="1" hangingPunct="1">
              <a:lnSpc>
                <a:spcPct val="70000"/>
              </a:lnSpc>
              <a:spcBef>
                <a:spcPts val="1200"/>
              </a:spcBef>
              <a:spcAft>
                <a:spcPct val="25000"/>
              </a:spcAft>
              <a:defRPr/>
            </a:pPr>
            <a:r>
              <a:rPr lang="ru-RU" altLang="en-US" dirty="0" smtClean="0"/>
              <a:t>В логике линейного времени </a:t>
            </a:r>
            <a:r>
              <a:rPr lang="en-US" altLang="en-US" dirty="0" smtClean="0"/>
              <a:t>LTL</a:t>
            </a:r>
            <a:r>
              <a:rPr lang="ru-RU" altLang="en-US" dirty="0" smtClean="0"/>
              <a:t> дополнительно </a:t>
            </a:r>
            <a:r>
              <a:rPr kumimoji="1" lang="ru-RU" altLang="en-US" dirty="0" smtClean="0">
                <a:sym typeface="Symbol" pitchFamily="18" charset="2"/>
              </a:rPr>
              <a:t>вводятся </a:t>
            </a:r>
            <a:r>
              <a:rPr kumimoji="1" lang="ru-RU" altLang="en-US" dirty="0" err="1" smtClean="0">
                <a:sym typeface="Symbol" pitchFamily="18" charset="2"/>
              </a:rPr>
              <a:t>темпора</a:t>
            </a:r>
            <a:r>
              <a:rPr kumimoji="1" lang="ru-RU" altLang="en-US" dirty="0" smtClean="0">
                <a:sym typeface="Symbol" pitchFamily="18" charset="2"/>
              </a:rPr>
              <a:t>-</a:t>
            </a:r>
            <a:br>
              <a:rPr kumimoji="1" lang="ru-RU" altLang="en-US" dirty="0" smtClean="0">
                <a:sym typeface="Symbol" pitchFamily="18" charset="2"/>
              </a:rPr>
            </a:br>
            <a:r>
              <a:rPr kumimoji="1" lang="ru-RU" altLang="en-US" dirty="0" err="1" smtClean="0">
                <a:sym typeface="Symbol" pitchFamily="18" charset="2"/>
              </a:rPr>
              <a:t>льные</a:t>
            </a:r>
            <a:r>
              <a:rPr kumimoji="1" lang="ru-RU" altLang="en-US" dirty="0" smtClean="0">
                <a:sym typeface="Symbol" pitchFamily="18" charset="2"/>
              </a:rPr>
              <a:t> операторы </a:t>
            </a:r>
            <a:r>
              <a:rPr kumimoji="1" lang="en-US" altLang="en-US" dirty="0" smtClean="0">
                <a:sym typeface="Symbol" pitchFamily="18" charset="2"/>
              </a:rPr>
              <a:t>{</a:t>
            </a:r>
            <a:r>
              <a:rPr kumimoji="1" lang="en-U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</a:t>
            </a:r>
            <a:r>
              <a:rPr kumimoji="1" lang="en-US" altLang="en-US" dirty="0" smtClean="0">
                <a:sym typeface="Symbol" pitchFamily="18" charset="2"/>
              </a:rPr>
              <a:t>, </a:t>
            </a:r>
            <a:r>
              <a:rPr kumimoji="1" lang="en-U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kumimoji="1" lang="ru-RU" altLang="en-US" dirty="0" smtClean="0">
                <a:sym typeface="Symbol" pitchFamily="18" charset="2"/>
              </a:rPr>
              <a:t>, </a:t>
            </a:r>
            <a:r>
              <a:rPr kumimoji="1"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</a:t>
            </a:r>
            <a:r>
              <a:rPr kumimoji="1" lang="en-US" altLang="en-US" dirty="0" smtClean="0">
                <a:sym typeface="Symbol" pitchFamily="18" charset="2"/>
              </a:rPr>
              <a:t>,</a:t>
            </a:r>
            <a:r>
              <a:rPr kumimoji="1" lang="ru-RU" altLang="en-US" dirty="0" smtClean="0">
                <a:sym typeface="Symbol" pitchFamily="18" charset="2"/>
              </a:rPr>
              <a:t> </a:t>
            </a:r>
            <a:r>
              <a:rPr kumimoji="1"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G</a:t>
            </a:r>
            <a:r>
              <a:rPr kumimoji="1" lang="en-US" altLang="en-US" dirty="0" smtClean="0">
                <a:sym typeface="Symbol" pitchFamily="18" charset="2"/>
              </a:rPr>
              <a:t>}</a:t>
            </a:r>
            <a:r>
              <a:rPr kumimoji="1" lang="ru-RU" altLang="en-US" dirty="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  <a:spcAft>
                <a:spcPct val="25000"/>
              </a:spcAft>
              <a:defRPr/>
            </a:pPr>
            <a:r>
              <a:rPr kumimoji="1" lang="ru-RU" altLang="en-US" dirty="0" smtClean="0">
                <a:sym typeface="Symbol" pitchFamily="18" charset="2"/>
              </a:rPr>
              <a:t>По конкретной цепочке состояний в каждом состоянии можем вычислить истинностные значения любой формулы </a:t>
            </a:r>
            <a:r>
              <a:rPr kumimoji="1" lang="ru-RU" altLang="en-US" dirty="0" err="1" smtClean="0">
                <a:sym typeface="Symbol" pitchFamily="18" charset="2"/>
              </a:rPr>
              <a:t>темпоральной</a:t>
            </a:r>
            <a:r>
              <a:rPr kumimoji="1" lang="ru-RU" altLang="en-US" dirty="0" smtClean="0">
                <a:sym typeface="Symbol" pitchFamily="18" charset="2"/>
              </a:rPr>
              <a:t> логики </a:t>
            </a:r>
            <a:r>
              <a:rPr kumimoji="1" lang="en-US" altLang="en-US" dirty="0" smtClean="0">
                <a:sym typeface="Symbol" pitchFamily="18" charset="2"/>
              </a:rPr>
              <a:t>LTL</a:t>
            </a:r>
            <a:r>
              <a:rPr kumimoji="1" lang="ru-RU" altLang="en-US" dirty="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  <a:spcAft>
                <a:spcPct val="25000"/>
              </a:spcAft>
              <a:defRPr/>
            </a:pPr>
            <a:r>
              <a:rPr kumimoji="1" lang="ru-RU" altLang="en-US" dirty="0" smtClean="0">
                <a:sym typeface="Symbol" pitchFamily="18" charset="2"/>
              </a:rPr>
              <a:t>В логике СТ</a:t>
            </a:r>
            <a:r>
              <a:rPr kumimoji="1" lang="en-US" altLang="en-US" dirty="0" smtClean="0">
                <a:sym typeface="Symbol" pitchFamily="18" charset="2"/>
              </a:rPr>
              <a:t>L* </a:t>
            </a:r>
            <a:r>
              <a:rPr kumimoji="1" lang="ru-RU" altLang="en-US" dirty="0" smtClean="0">
                <a:sym typeface="Symbol" pitchFamily="18" charset="2"/>
              </a:rPr>
              <a:t>добавляются кванторы пути </a:t>
            </a:r>
            <a:r>
              <a:rPr kumimoji="1" lang="ru-RU" altLang="en-US" b="1" dirty="0" smtClean="0">
                <a:solidFill>
                  <a:srgbClr val="C00000"/>
                </a:solidFill>
                <a:sym typeface="Symbol" pitchFamily="18" charset="2"/>
              </a:rPr>
              <a:t>А</a:t>
            </a:r>
            <a:r>
              <a:rPr kumimoji="1" lang="ru-RU" altLang="en-US" dirty="0" smtClean="0">
                <a:sym typeface="Symbol" pitchFamily="18" charset="2"/>
              </a:rPr>
              <a:t> и </a:t>
            </a:r>
            <a:r>
              <a:rPr kumimoji="1" lang="ru-RU" altLang="en-US" b="1" dirty="0" smtClean="0">
                <a:solidFill>
                  <a:srgbClr val="C00000"/>
                </a:solidFill>
                <a:sym typeface="Symbol" pitchFamily="18" charset="2"/>
              </a:rPr>
              <a:t>Е</a:t>
            </a:r>
            <a:r>
              <a:rPr kumimoji="1" lang="ru-RU" altLang="en-US" dirty="0" smtClean="0">
                <a:sym typeface="Symbol" pitchFamily="18" charset="2"/>
              </a:rPr>
              <a:t>, формулы интерпретируются на деревьях поведений.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  <a:spcAft>
                <a:spcPct val="25000"/>
              </a:spcAft>
              <a:defRPr/>
            </a:pPr>
            <a:r>
              <a:rPr lang="ru-RU" altLang="en-US" dirty="0" smtClean="0"/>
              <a:t>Логика С</a:t>
            </a:r>
            <a:r>
              <a:rPr lang="en-US" altLang="en-US" dirty="0" smtClean="0"/>
              <a:t>TL </a:t>
            </a:r>
            <a:r>
              <a:rPr lang="ru-RU" altLang="en-US" dirty="0" smtClean="0"/>
              <a:t>является подмножеством логики </a:t>
            </a:r>
            <a:r>
              <a:rPr lang="en-US" altLang="en-US" dirty="0" smtClean="0"/>
              <a:t>CTL* </a:t>
            </a:r>
            <a:r>
              <a:rPr lang="ru-RU" altLang="en-US" dirty="0" smtClean="0"/>
              <a:t>- в формулах </a:t>
            </a:r>
            <a:r>
              <a:rPr lang="en-US" altLang="en-US" dirty="0" smtClean="0"/>
              <a:t>CTL </a:t>
            </a:r>
            <a:r>
              <a:rPr lang="ru-RU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</a:t>
            </a:r>
            <a:r>
              <a:rPr lang="ru-RU" altLang="en-US" dirty="0" err="1" smtClean="0"/>
              <a:t>темпоральный</a:t>
            </a:r>
            <a:r>
              <a:rPr lang="ru-RU" altLang="en-US" dirty="0" smtClean="0"/>
              <a:t> оператор предваряется квантором пути.</a:t>
            </a:r>
            <a:endParaRPr lang="en-US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43688" y="3571875"/>
            <a:ext cx="1143000" cy="1143000"/>
            <a:chOff x="3792" y="2256"/>
            <a:chExt cx="1104" cy="968"/>
          </a:xfrm>
        </p:grpSpPr>
        <p:sp>
          <p:nvSpPr>
            <p:cNvPr id="57436" name="Oval 5"/>
            <p:cNvSpPr>
              <a:spLocks noChangeArrowheads="1"/>
            </p:cNvSpPr>
            <p:nvPr/>
          </p:nvSpPr>
          <p:spPr bwMode="auto">
            <a:xfrm>
              <a:off x="4080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37" name="Line 6"/>
            <p:cNvSpPr>
              <a:spLocks noChangeShapeType="1"/>
            </p:cNvSpPr>
            <p:nvPr/>
          </p:nvSpPr>
          <p:spPr bwMode="auto">
            <a:xfrm>
              <a:off x="4176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38" name="Text Box 7"/>
            <p:cNvSpPr txBox="1">
              <a:spLocks noChangeArrowheads="1"/>
            </p:cNvSpPr>
            <p:nvPr/>
          </p:nvSpPr>
          <p:spPr bwMode="auto">
            <a:xfrm>
              <a:off x="4080" y="2448"/>
              <a:ext cx="192" cy="2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39" name="Oval 8"/>
            <p:cNvSpPr>
              <a:spLocks noChangeArrowheads="1"/>
            </p:cNvSpPr>
            <p:nvPr/>
          </p:nvSpPr>
          <p:spPr bwMode="auto">
            <a:xfrm>
              <a:off x="4560" y="235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40" name="Text Box 9"/>
            <p:cNvSpPr txBox="1">
              <a:spLocks noChangeArrowheads="1"/>
            </p:cNvSpPr>
            <p:nvPr/>
          </p:nvSpPr>
          <p:spPr bwMode="auto">
            <a:xfrm>
              <a:off x="4560" y="2351"/>
              <a:ext cx="193" cy="2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41" name="Oval 10"/>
            <p:cNvSpPr>
              <a:spLocks noChangeArrowheads="1"/>
            </p:cNvSpPr>
            <p:nvPr/>
          </p:nvSpPr>
          <p:spPr bwMode="auto">
            <a:xfrm>
              <a:off x="4224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42" name="Oval 11"/>
            <p:cNvSpPr>
              <a:spLocks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43" name="Text Box 12"/>
            <p:cNvSpPr txBox="1">
              <a:spLocks noChangeArrowheads="1"/>
            </p:cNvSpPr>
            <p:nvPr/>
          </p:nvSpPr>
          <p:spPr bwMode="auto">
            <a:xfrm>
              <a:off x="4608" y="2688"/>
              <a:ext cx="288" cy="2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44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45" name="Text Box 14"/>
            <p:cNvSpPr txBox="1">
              <a:spLocks noChangeArrowheads="1"/>
            </p:cNvSpPr>
            <p:nvPr/>
          </p:nvSpPr>
          <p:spPr bwMode="auto">
            <a:xfrm>
              <a:off x="3792" y="2736"/>
              <a:ext cx="192" cy="2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46" name="Freeform 15"/>
            <p:cNvSpPr>
              <a:spLocks/>
            </p:cNvSpPr>
            <p:nvPr/>
          </p:nvSpPr>
          <p:spPr bwMode="auto">
            <a:xfrm>
              <a:off x="4224" y="2304"/>
              <a:ext cx="384" cy="168"/>
            </a:xfrm>
            <a:custGeom>
              <a:avLst/>
              <a:gdLst>
                <a:gd name="T0" fmla="*/ 0 w 384"/>
                <a:gd name="T1" fmla="*/ 168 h 168"/>
                <a:gd name="T2" fmla="*/ 96 w 384"/>
                <a:gd name="T3" fmla="*/ 24 h 168"/>
                <a:gd name="T4" fmla="*/ 240 w 384"/>
                <a:gd name="T5" fmla="*/ 24 h 168"/>
                <a:gd name="T6" fmla="*/ 384 w 384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68"/>
                <a:gd name="T14" fmla="*/ 384 w 384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68">
                  <a:moveTo>
                    <a:pt x="0" y="168"/>
                  </a:moveTo>
                  <a:cubicBezTo>
                    <a:pt x="28" y="108"/>
                    <a:pt x="56" y="48"/>
                    <a:pt x="96" y="24"/>
                  </a:cubicBezTo>
                  <a:cubicBezTo>
                    <a:pt x="136" y="0"/>
                    <a:pt x="192" y="16"/>
                    <a:pt x="240" y="24"/>
                  </a:cubicBezTo>
                  <a:cubicBezTo>
                    <a:pt x="288" y="32"/>
                    <a:pt x="336" y="52"/>
                    <a:pt x="384" y="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47" name="Line 16"/>
            <p:cNvSpPr>
              <a:spLocks noChangeShapeType="1"/>
            </p:cNvSpPr>
            <p:nvPr/>
          </p:nvSpPr>
          <p:spPr bwMode="auto">
            <a:xfrm flipH="1">
              <a:off x="3936" y="2592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48" name="Line 17"/>
            <p:cNvSpPr>
              <a:spLocks noChangeShapeType="1"/>
            </p:cNvSpPr>
            <p:nvPr/>
          </p:nvSpPr>
          <p:spPr bwMode="auto">
            <a:xfrm flipV="1">
              <a:off x="3938" y="2781"/>
              <a:ext cx="72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49" name="Line 18"/>
            <p:cNvSpPr>
              <a:spLocks noChangeShapeType="1"/>
            </p:cNvSpPr>
            <p:nvPr/>
          </p:nvSpPr>
          <p:spPr bwMode="auto">
            <a:xfrm flipH="1">
              <a:off x="4416" y="283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50" name="Line 19"/>
            <p:cNvSpPr>
              <a:spLocks noChangeShapeType="1"/>
            </p:cNvSpPr>
            <p:nvPr/>
          </p:nvSpPr>
          <p:spPr bwMode="auto">
            <a:xfrm>
              <a:off x="4704" y="2544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51" name="Line 20"/>
            <p:cNvSpPr>
              <a:spLocks noChangeShapeType="1"/>
            </p:cNvSpPr>
            <p:nvPr/>
          </p:nvSpPr>
          <p:spPr bwMode="auto">
            <a:xfrm>
              <a:off x="3888" y="292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52" name="Freeform 21"/>
            <p:cNvSpPr>
              <a:spLocks/>
            </p:cNvSpPr>
            <p:nvPr/>
          </p:nvSpPr>
          <p:spPr bwMode="auto">
            <a:xfrm>
              <a:off x="4368" y="2880"/>
              <a:ext cx="432" cy="344"/>
            </a:xfrm>
            <a:custGeom>
              <a:avLst/>
              <a:gdLst>
                <a:gd name="T0" fmla="*/ 0 w 432"/>
                <a:gd name="T1" fmla="*/ 288 h 344"/>
                <a:gd name="T2" fmla="*/ 144 w 432"/>
                <a:gd name="T3" fmla="*/ 336 h 344"/>
                <a:gd name="T4" fmla="*/ 384 w 432"/>
                <a:gd name="T5" fmla="*/ 240 h 344"/>
                <a:gd name="T6" fmla="*/ 432 w 432"/>
                <a:gd name="T7" fmla="*/ 0 h 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44"/>
                <a:gd name="T14" fmla="*/ 432 w 432"/>
                <a:gd name="T15" fmla="*/ 344 h 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44">
                  <a:moveTo>
                    <a:pt x="0" y="288"/>
                  </a:moveTo>
                  <a:cubicBezTo>
                    <a:pt x="40" y="316"/>
                    <a:pt x="80" y="344"/>
                    <a:pt x="144" y="336"/>
                  </a:cubicBezTo>
                  <a:cubicBezTo>
                    <a:pt x="208" y="328"/>
                    <a:pt x="336" y="296"/>
                    <a:pt x="384" y="240"/>
                  </a:cubicBezTo>
                  <a:cubicBezTo>
                    <a:pt x="432" y="184"/>
                    <a:pt x="432" y="92"/>
                    <a:pt x="43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156325" y="1146175"/>
            <a:ext cx="2592388" cy="1354138"/>
            <a:chOff x="3936" y="1536"/>
            <a:chExt cx="1344" cy="720"/>
          </a:xfrm>
        </p:grpSpPr>
        <p:sp>
          <p:nvSpPr>
            <p:cNvPr id="57431" name="Oval 23"/>
            <p:cNvSpPr>
              <a:spLocks noChangeArrowheads="1"/>
            </p:cNvSpPr>
            <p:nvPr/>
          </p:nvSpPr>
          <p:spPr bwMode="auto">
            <a:xfrm>
              <a:off x="4320" y="1536"/>
              <a:ext cx="720" cy="7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32" name="Line 24"/>
            <p:cNvSpPr>
              <a:spLocks noChangeShapeType="1"/>
            </p:cNvSpPr>
            <p:nvPr/>
          </p:nvSpPr>
          <p:spPr bwMode="auto">
            <a:xfrm>
              <a:off x="3936" y="19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33" name="Text Box 25"/>
            <p:cNvSpPr txBox="1">
              <a:spLocks noChangeArrowheads="1"/>
            </p:cNvSpPr>
            <p:nvPr/>
          </p:nvSpPr>
          <p:spPr bwMode="auto">
            <a:xfrm>
              <a:off x="4320" y="1680"/>
              <a:ext cx="768" cy="3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000">
                  <a:solidFill>
                    <a:srgbClr val="183266"/>
                  </a:solidFill>
                  <a:latin typeface="Arial Narrow" pitchFamily="34" charset="0"/>
                </a:rPr>
                <a:t>a, b,...</a:t>
              </a:r>
              <a:br>
                <a:rPr kumimoji="1" lang="en-US" altLang="en-US" sz="2000">
                  <a:solidFill>
                    <a:srgbClr val="183266"/>
                  </a:solidFill>
                  <a:latin typeface="Arial Narrow" pitchFamily="34" charset="0"/>
                </a:rPr>
              </a:br>
              <a:r>
                <a:rPr kumimoji="1" lang="en-US" altLang="en-US" sz="2000">
                  <a:solidFill>
                    <a:srgbClr val="183266"/>
                  </a:solidFill>
                  <a:latin typeface="Arial Narrow" pitchFamily="34" charset="0"/>
                </a:rPr>
                <a:t>c </a:t>
              </a:r>
              <a:r>
                <a:rPr lang="ru-RU" altLang="en-US" sz="2000">
                  <a:solidFill>
                    <a:srgbClr val="183266"/>
                  </a:solidFill>
                  <a:latin typeface="Arial Narrow" pitchFamily="34" charset="0"/>
                  <a:sym typeface="Symbol" pitchFamily="18" charset="2"/>
                </a:rPr>
                <a:t></a:t>
              </a:r>
              <a:r>
                <a:rPr lang="en-US" altLang="en-US" sz="2000">
                  <a:solidFill>
                    <a:srgbClr val="183266"/>
                  </a:solidFill>
                  <a:latin typeface="Arial Narrow" pitchFamily="34" charset="0"/>
                  <a:sym typeface="Symbol" pitchFamily="18" charset="2"/>
                </a:rPr>
                <a:t>b</a:t>
              </a:r>
              <a:r>
                <a:rPr lang="ru-RU" altLang="en-US" sz="2000">
                  <a:latin typeface="Arial Narrow" pitchFamily="34" charset="0"/>
                  <a:sym typeface="Symbol" pitchFamily="18" charset="2"/>
                </a:rPr>
                <a:t></a:t>
              </a:r>
              <a:r>
                <a:rPr lang="en-US" altLang="en-US" sz="2000">
                  <a:latin typeface="Arial Narrow" pitchFamily="34" charset="0"/>
                  <a:sym typeface="Symbol" pitchFamily="18" charset="2"/>
                </a:rPr>
                <a:t>d,...</a:t>
              </a:r>
              <a:endParaRPr lang="ru-RU" altLang="en-US" sz="2000"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57434" name="Line 26"/>
            <p:cNvSpPr>
              <a:spLocks noChangeShapeType="1"/>
            </p:cNvSpPr>
            <p:nvPr/>
          </p:nvSpPr>
          <p:spPr bwMode="auto">
            <a:xfrm flipV="1">
              <a:off x="5040" y="158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35" name="Line 27"/>
            <p:cNvSpPr>
              <a:spLocks noChangeShapeType="1"/>
            </p:cNvSpPr>
            <p:nvPr/>
          </p:nvSpPr>
          <p:spPr bwMode="auto">
            <a:xfrm>
              <a:off x="5040" y="196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143500" y="2566988"/>
            <a:ext cx="3851275" cy="790575"/>
            <a:chOff x="3264" y="2352"/>
            <a:chExt cx="2448" cy="526"/>
          </a:xfrm>
        </p:grpSpPr>
        <p:sp>
          <p:nvSpPr>
            <p:cNvPr id="57418" name="Oval 29"/>
            <p:cNvSpPr>
              <a:spLocks noChangeArrowheads="1"/>
            </p:cNvSpPr>
            <p:nvPr/>
          </p:nvSpPr>
          <p:spPr bwMode="auto">
            <a:xfrm>
              <a:off x="3408" y="2400"/>
              <a:ext cx="432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19" name="Line 30"/>
            <p:cNvSpPr>
              <a:spLocks noChangeShapeType="1"/>
            </p:cNvSpPr>
            <p:nvPr/>
          </p:nvSpPr>
          <p:spPr bwMode="auto">
            <a:xfrm>
              <a:off x="3264" y="25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20" name="Line 31"/>
            <p:cNvSpPr>
              <a:spLocks noChangeShapeType="1"/>
            </p:cNvSpPr>
            <p:nvPr/>
          </p:nvSpPr>
          <p:spPr bwMode="auto">
            <a:xfrm>
              <a:off x="3840" y="25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21" name="Oval 32"/>
            <p:cNvSpPr>
              <a:spLocks noChangeArrowheads="1"/>
            </p:cNvSpPr>
            <p:nvPr/>
          </p:nvSpPr>
          <p:spPr bwMode="auto">
            <a:xfrm>
              <a:off x="3984" y="2400"/>
              <a:ext cx="432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22" name="Line 33"/>
            <p:cNvSpPr>
              <a:spLocks noChangeShapeType="1"/>
            </p:cNvSpPr>
            <p:nvPr/>
          </p:nvSpPr>
          <p:spPr bwMode="auto">
            <a:xfrm>
              <a:off x="4416" y="25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23" name="Oval 34"/>
            <p:cNvSpPr>
              <a:spLocks noChangeArrowheads="1"/>
            </p:cNvSpPr>
            <p:nvPr/>
          </p:nvSpPr>
          <p:spPr bwMode="auto">
            <a:xfrm>
              <a:off x="4560" y="2400"/>
              <a:ext cx="432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24" name="Line 35"/>
            <p:cNvSpPr>
              <a:spLocks noChangeShapeType="1"/>
            </p:cNvSpPr>
            <p:nvPr/>
          </p:nvSpPr>
          <p:spPr bwMode="auto">
            <a:xfrm>
              <a:off x="4992" y="25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25" name="Text Box 36"/>
            <p:cNvSpPr txBox="1">
              <a:spLocks noChangeArrowheads="1"/>
            </p:cNvSpPr>
            <p:nvPr/>
          </p:nvSpPr>
          <p:spPr bwMode="auto">
            <a:xfrm>
              <a:off x="3309" y="2352"/>
              <a:ext cx="723" cy="4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1800" b="1">
                  <a:solidFill>
                    <a:srgbClr val="183266"/>
                  </a:solidFill>
                  <a:latin typeface="Arial Narrow" pitchFamily="34" charset="0"/>
                </a:rPr>
                <a:t>a,b, </a:t>
              </a:r>
              <a:r>
                <a:rPr kumimoji="1" lang="en-US" altLang="en-US" sz="1800">
                  <a:solidFill>
                    <a:srgbClr val="183266"/>
                  </a:solidFill>
                  <a:latin typeface="Arial Narrow" pitchFamily="34" charset="0"/>
                </a:rPr>
                <a:t>...,</a:t>
              </a:r>
              <a:r>
                <a:rPr kumimoji="1" lang="ru-RU" altLang="en-US" sz="1800">
                  <a:solidFill>
                    <a:srgbClr val="183266"/>
                  </a:solidFill>
                  <a:latin typeface="Arial Narrow" pitchFamily="34" charset="0"/>
                </a:rPr>
                <a:t/>
              </a:r>
              <a:br>
                <a:rPr kumimoji="1" lang="ru-RU" altLang="en-US" sz="1800">
                  <a:solidFill>
                    <a:srgbClr val="183266"/>
                  </a:solidFill>
                  <a:latin typeface="Arial Narrow" pitchFamily="34" charset="0"/>
                </a:rPr>
              </a:br>
              <a:r>
                <a:rPr kumimoji="1" lang="ru-RU" altLang="en-US" sz="1800" b="1">
                  <a:solidFill>
                    <a:srgbClr val="183266"/>
                  </a:solidFill>
                  <a:latin typeface="Arial Narrow" pitchFamily="34" charset="0"/>
                </a:rPr>
                <a:t>Хс</a:t>
              </a:r>
              <a:r>
                <a:rPr kumimoji="1" lang="ru-RU" altLang="en-US" sz="1800">
                  <a:solidFill>
                    <a:srgbClr val="183266"/>
                  </a:solidFill>
                  <a:latin typeface="Arial Narrow" pitchFamily="34" charset="0"/>
                </a:rPr>
                <a:t>,</a:t>
              </a:r>
              <a:r>
                <a:rPr kumimoji="1" lang="ru-RU" altLang="en-US" sz="1800" b="1">
                  <a:solidFill>
                    <a:srgbClr val="183266"/>
                  </a:solidFill>
                  <a:latin typeface="Arial Narrow" pitchFamily="34" charset="0"/>
                </a:rPr>
                <a:t> </a:t>
              </a:r>
              <a:r>
                <a:rPr kumimoji="1" lang="en-US" altLang="en-US" sz="1800" b="1">
                  <a:solidFill>
                    <a:srgbClr val="183266"/>
                  </a:solidFill>
                  <a:latin typeface="Arial Narrow" pitchFamily="34" charset="0"/>
                </a:rPr>
                <a:t>bUd</a:t>
              </a: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,</a:t>
              </a:r>
              <a: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  <a:t>...</a:t>
              </a: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 </a:t>
              </a: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26" name="Text Box 37"/>
            <p:cNvSpPr txBox="1">
              <a:spLocks noChangeArrowheads="1"/>
            </p:cNvSpPr>
            <p:nvPr/>
          </p:nvSpPr>
          <p:spPr bwMode="auto">
            <a:xfrm>
              <a:off x="3984" y="2448"/>
              <a:ext cx="576" cy="4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000" b="1">
                  <a:solidFill>
                    <a:srgbClr val="183266"/>
                  </a:solidFill>
                  <a:latin typeface="Arial Narrow" pitchFamily="34" charset="0"/>
                </a:rPr>
                <a:t>b,</a:t>
              </a:r>
              <a:r>
                <a:rPr kumimoji="1" lang="ru-RU" altLang="en-US" sz="2000" b="1">
                  <a:solidFill>
                    <a:srgbClr val="183266"/>
                  </a:solidFill>
                  <a:latin typeface="Arial Narrow" pitchFamily="34" charset="0"/>
                </a:rPr>
                <a:t> с,</a:t>
              </a:r>
              <a:r>
                <a:rPr kumimoji="1" lang="en-US" altLang="en-US" sz="2000" b="1">
                  <a:solidFill>
                    <a:srgbClr val="183266"/>
                  </a:solidFill>
                  <a:latin typeface="Arial Narrow" pitchFamily="34" charset="0"/>
                </a:rPr>
                <a:t> </a:t>
              </a: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...,</a:t>
              </a:r>
              <a: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  <a:t/>
              </a:r>
              <a:b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</a:b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27" name="Text Box 38"/>
            <p:cNvSpPr txBox="1">
              <a:spLocks noChangeArrowheads="1"/>
            </p:cNvSpPr>
            <p:nvPr/>
          </p:nvSpPr>
          <p:spPr bwMode="auto">
            <a:xfrm>
              <a:off x="4560" y="2448"/>
              <a:ext cx="576" cy="4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000" b="1">
                  <a:solidFill>
                    <a:srgbClr val="183266"/>
                  </a:solidFill>
                  <a:latin typeface="Arial Narrow" pitchFamily="34" charset="0"/>
                </a:rPr>
                <a:t>b</a:t>
              </a: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 ...,</a:t>
              </a:r>
              <a: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  <a:t/>
              </a:r>
              <a:b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</a:b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28" name="Oval 39"/>
            <p:cNvSpPr>
              <a:spLocks noChangeArrowheads="1"/>
            </p:cNvSpPr>
            <p:nvPr/>
          </p:nvSpPr>
          <p:spPr bwMode="auto">
            <a:xfrm>
              <a:off x="5136" y="2400"/>
              <a:ext cx="432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29" name="Line 40"/>
            <p:cNvSpPr>
              <a:spLocks noChangeShapeType="1"/>
            </p:cNvSpPr>
            <p:nvPr/>
          </p:nvSpPr>
          <p:spPr bwMode="auto">
            <a:xfrm>
              <a:off x="5568" y="25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30" name="Text Box 41"/>
            <p:cNvSpPr txBox="1">
              <a:spLocks noChangeArrowheads="1"/>
            </p:cNvSpPr>
            <p:nvPr/>
          </p:nvSpPr>
          <p:spPr bwMode="auto">
            <a:xfrm>
              <a:off x="5136" y="2448"/>
              <a:ext cx="576" cy="4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en-US" sz="2000" b="1">
                  <a:solidFill>
                    <a:srgbClr val="183266"/>
                  </a:solidFill>
                  <a:latin typeface="Arial Narrow" pitchFamily="34" charset="0"/>
                </a:rPr>
                <a:t>a,d</a:t>
              </a:r>
              <a: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  <a:t>,</a:t>
              </a:r>
              <a:r>
                <a:rPr kumimoji="1" lang="en-US" altLang="en-US" sz="1600">
                  <a:solidFill>
                    <a:srgbClr val="183266"/>
                  </a:solidFill>
                  <a:latin typeface="Arial Narrow" pitchFamily="34" charset="0"/>
                </a:rPr>
                <a:t> ...,</a:t>
              </a:r>
              <a: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  <a:t/>
              </a:r>
              <a:br>
                <a:rPr kumimoji="1" lang="ru-RU" altLang="en-US" sz="1600">
                  <a:solidFill>
                    <a:srgbClr val="183266"/>
                  </a:solidFill>
                  <a:latin typeface="Arial Narrow" pitchFamily="34" charset="0"/>
                </a:rPr>
              </a:b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 rot="-5658636">
            <a:off x="5978525" y="5408613"/>
            <a:ext cx="1257300" cy="1263650"/>
            <a:chOff x="4107" y="1776"/>
            <a:chExt cx="1510" cy="1344"/>
          </a:xfrm>
        </p:grpSpPr>
        <p:sp>
          <p:nvSpPr>
            <p:cNvPr id="57394" name="Oval 43"/>
            <p:cNvSpPr>
              <a:spLocks noChangeArrowheads="1"/>
            </p:cNvSpPr>
            <p:nvPr/>
          </p:nvSpPr>
          <p:spPr bwMode="auto">
            <a:xfrm>
              <a:off x="4944" y="192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95" name="Text Box 44"/>
            <p:cNvSpPr txBox="1">
              <a:spLocks noChangeArrowheads="1"/>
            </p:cNvSpPr>
            <p:nvPr/>
          </p:nvSpPr>
          <p:spPr bwMode="auto">
            <a:xfrm>
              <a:off x="4681" y="1918"/>
              <a:ext cx="455" cy="3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96" name="Oval 45"/>
            <p:cNvSpPr>
              <a:spLocks noChangeArrowheads="1"/>
            </p:cNvSpPr>
            <p:nvPr/>
          </p:nvSpPr>
          <p:spPr bwMode="auto">
            <a:xfrm>
              <a:off x="5376" y="225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97" name="Text Box 46"/>
            <p:cNvSpPr txBox="1">
              <a:spLocks noChangeArrowheads="1"/>
            </p:cNvSpPr>
            <p:nvPr/>
          </p:nvSpPr>
          <p:spPr bwMode="auto">
            <a:xfrm>
              <a:off x="5116" y="2254"/>
              <a:ext cx="455" cy="3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98" name="Oval 47"/>
            <p:cNvSpPr>
              <a:spLocks noChangeArrowheads="1"/>
            </p:cNvSpPr>
            <p:nvPr/>
          </p:nvSpPr>
          <p:spPr bwMode="auto">
            <a:xfrm>
              <a:off x="4704" y="23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99" name="Text Box 48"/>
            <p:cNvSpPr txBox="1">
              <a:spLocks noChangeArrowheads="1"/>
            </p:cNvSpPr>
            <p:nvPr/>
          </p:nvSpPr>
          <p:spPr bwMode="auto">
            <a:xfrm>
              <a:off x="4441" y="2303"/>
              <a:ext cx="456" cy="3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00" name="Line 49"/>
            <p:cNvSpPr>
              <a:spLocks noChangeShapeType="1"/>
            </p:cNvSpPr>
            <p:nvPr/>
          </p:nvSpPr>
          <p:spPr bwMode="auto">
            <a:xfrm>
              <a:off x="5040" y="177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01" name="Line 50"/>
            <p:cNvSpPr>
              <a:spLocks noChangeShapeType="1"/>
            </p:cNvSpPr>
            <p:nvPr/>
          </p:nvSpPr>
          <p:spPr bwMode="auto">
            <a:xfrm flipH="1">
              <a:off x="4848" y="2112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02" name="Line 51"/>
            <p:cNvSpPr>
              <a:spLocks noChangeShapeType="1"/>
            </p:cNvSpPr>
            <p:nvPr/>
          </p:nvSpPr>
          <p:spPr bwMode="auto">
            <a:xfrm>
              <a:off x="5136" y="2064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03" name="Line 52"/>
            <p:cNvSpPr>
              <a:spLocks noChangeShapeType="1"/>
            </p:cNvSpPr>
            <p:nvPr/>
          </p:nvSpPr>
          <p:spPr bwMode="auto">
            <a:xfrm>
              <a:off x="5472" y="244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04" name="Oval 53"/>
            <p:cNvSpPr>
              <a:spLocks noChangeArrowheads="1"/>
            </p:cNvSpPr>
            <p:nvPr/>
          </p:nvSpPr>
          <p:spPr bwMode="auto">
            <a:xfrm>
              <a:off x="4368" y="27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05" name="Text Box 54"/>
            <p:cNvSpPr txBox="1">
              <a:spLocks noChangeArrowheads="1"/>
            </p:cNvSpPr>
            <p:nvPr/>
          </p:nvSpPr>
          <p:spPr bwMode="auto">
            <a:xfrm>
              <a:off x="4107" y="2735"/>
              <a:ext cx="456" cy="3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06" name="Oval 55"/>
            <p:cNvSpPr>
              <a:spLocks noChangeArrowheads="1"/>
            </p:cNvSpPr>
            <p:nvPr/>
          </p:nvSpPr>
          <p:spPr bwMode="auto">
            <a:xfrm>
              <a:off x="4896" y="27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07" name="Line 56"/>
            <p:cNvSpPr>
              <a:spLocks noChangeShapeType="1"/>
            </p:cNvSpPr>
            <p:nvPr/>
          </p:nvSpPr>
          <p:spPr bwMode="auto">
            <a:xfrm flipH="1">
              <a:off x="4464" y="2448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08" name="Line 57"/>
            <p:cNvSpPr>
              <a:spLocks noChangeShapeType="1"/>
            </p:cNvSpPr>
            <p:nvPr/>
          </p:nvSpPr>
          <p:spPr bwMode="auto">
            <a:xfrm>
              <a:off x="4896" y="244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09" name="Oval 58"/>
            <p:cNvSpPr>
              <a:spLocks noChangeArrowheads="1"/>
            </p:cNvSpPr>
            <p:nvPr/>
          </p:nvSpPr>
          <p:spPr bwMode="auto">
            <a:xfrm>
              <a:off x="5376" y="27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410" name="Text Box 59"/>
            <p:cNvSpPr txBox="1">
              <a:spLocks noChangeArrowheads="1"/>
            </p:cNvSpPr>
            <p:nvPr/>
          </p:nvSpPr>
          <p:spPr bwMode="auto">
            <a:xfrm>
              <a:off x="5162" y="2762"/>
              <a:ext cx="455" cy="3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11" name="Text Box 60"/>
            <p:cNvSpPr txBox="1">
              <a:spLocks noChangeArrowheads="1"/>
            </p:cNvSpPr>
            <p:nvPr/>
          </p:nvSpPr>
          <p:spPr bwMode="auto">
            <a:xfrm>
              <a:off x="4683" y="2736"/>
              <a:ext cx="455" cy="3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412" name="Line 61"/>
            <p:cNvSpPr>
              <a:spLocks noChangeShapeType="1"/>
            </p:cNvSpPr>
            <p:nvPr/>
          </p:nvSpPr>
          <p:spPr bwMode="auto">
            <a:xfrm flipH="1">
              <a:off x="4320" y="292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13" name="Line 62"/>
            <p:cNvSpPr>
              <a:spLocks noChangeShapeType="1"/>
            </p:cNvSpPr>
            <p:nvPr/>
          </p:nvSpPr>
          <p:spPr bwMode="auto">
            <a:xfrm>
              <a:off x="4512" y="2928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14" name="Line 63"/>
            <p:cNvSpPr>
              <a:spLocks noChangeShapeType="1"/>
            </p:cNvSpPr>
            <p:nvPr/>
          </p:nvSpPr>
          <p:spPr bwMode="auto">
            <a:xfrm flipH="1">
              <a:off x="4896" y="2928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15" name="Line 64"/>
            <p:cNvSpPr>
              <a:spLocks noChangeShapeType="1"/>
            </p:cNvSpPr>
            <p:nvPr/>
          </p:nvSpPr>
          <p:spPr bwMode="auto">
            <a:xfrm>
              <a:off x="5040" y="292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416" name="Line 65"/>
            <p:cNvSpPr>
              <a:spLocks noChangeShapeType="1"/>
            </p:cNvSpPr>
            <p:nvPr/>
          </p:nvSpPr>
          <p:spPr bwMode="auto">
            <a:xfrm flipH="1">
              <a:off x="5376" y="2928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417" name="Line 66"/>
            <p:cNvSpPr>
              <a:spLocks noChangeShapeType="1"/>
            </p:cNvSpPr>
            <p:nvPr/>
          </p:nvSpPr>
          <p:spPr bwMode="auto">
            <a:xfrm>
              <a:off x="5520" y="2928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6" name="Группа 98"/>
          <p:cNvGrpSpPr>
            <a:grpSpLocks/>
          </p:cNvGrpSpPr>
          <p:nvPr/>
        </p:nvGrpSpPr>
        <p:grpSpPr bwMode="auto">
          <a:xfrm>
            <a:off x="7345363" y="4713288"/>
            <a:ext cx="1584325" cy="1216025"/>
            <a:chOff x="7245350" y="5057775"/>
            <a:chExt cx="1584325" cy="1216025"/>
          </a:xfrm>
        </p:grpSpPr>
        <p:sp>
          <p:nvSpPr>
            <p:cNvPr id="57365" name="Oval 68"/>
            <p:cNvSpPr>
              <a:spLocks noChangeArrowheads="1"/>
            </p:cNvSpPr>
            <p:nvPr/>
          </p:nvSpPr>
          <p:spPr bwMode="auto">
            <a:xfrm rot="-5658636">
              <a:off x="7380288" y="5156200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66" name="Oval 69"/>
            <p:cNvSpPr>
              <a:spLocks noChangeArrowheads="1"/>
            </p:cNvSpPr>
            <p:nvPr/>
          </p:nvSpPr>
          <p:spPr bwMode="auto">
            <a:xfrm rot="-5658636">
              <a:off x="7921625" y="5156200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 rot="-5658636">
              <a:off x="7677150" y="5103813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68" name="Line 71"/>
            <p:cNvSpPr>
              <a:spLocks noChangeShapeType="1"/>
            </p:cNvSpPr>
            <p:nvPr/>
          </p:nvSpPr>
          <p:spPr bwMode="auto">
            <a:xfrm rot="-5658636">
              <a:off x="7312819" y="5190331"/>
              <a:ext cx="0" cy="1349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369" name="Line 72"/>
            <p:cNvSpPr>
              <a:spLocks noChangeShapeType="1"/>
            </p:cNvSpPr>
            <p:nvPr/>
          </p:nvSpPr>
          <p:spPr bwMode="auto">
            <a:xfrm rot="15941364" flipV="1">
              <a:off x="7704932" y="5047456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370" name="Line 73"/>
            <p:cNvSpPr>
              <a:spLocks noChangeShapeType="1"/>
            </p:cNvSpPr>
            <p:nvPr/>
          </p:nvSpPr>
          <p:spPr bwMode="auto">
            <a:xfrm rot="-5658636">
              <a:off x="8258969" y="5069682"/>
              <a:ext cx="0" cy="315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371" name="Text Box 74"/>
            <p:cNvSpPr txBox="1">
              <a:spLocks noChangeArrowheads="1"/>
            </p:cNvSpPr>
            <p:nvPr/>
          </p:nvSpPr>
          <p:spPr bwMode="auto">
            <a:xfrm rot="-5658636">
              <a:off x="8199437" y="5873751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72" name="Oval 75"/>
            <p:cNvSpPr>
              <a:spLocks noChangeArrowheads="1"/>
            </p:cNvSpPr>
            <p:nvPr/>
          </p:nvSpPr>
          <p:spPr bwMode="auto">
            <a:xfrm rot="-5658636">
              <a:off x="8397875" y="5119688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73" name="Text Box 76"/>
            <p:cNvSpPr txBox="1">
              <a:spLocks noChangeArrowheads="1"/>
            </p:cNvSpPr>
            <p:nvPr/>
          </p:nvSpPr>
          <p:spPr bwMode="auto">
            <a:xfrm rot="-5658636">
              <a:off x="8342312" y="5130801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74" name="Line 77"/>
            <p:cNvSpPr>
              <a:spLocks noChangeShapeType="1"/>
            </p:cNvSpPr>
            <p:nvPr/>
          </p:nvSpPr>
          <p:spPr bwMode="auto">
            <a:xfrm rot="-5658636">
              <a:off x="8685213" y="5146675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375" name="Oval 78"/>
            <p:cNvSpPr>
              <a:spLocks noChangeArrowheads="1"/>
            </p:cNvSpPr>
            <p:nvPr/>
          </p:nvSpPr>
          <p:spPr bwMode="auto">
            <a:xfrm rot="-5658636">
              <a:off x="7443788" y="5446713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76" name="Oval 79"/>
            <p:cNvSpPr>
              <a:spLocks noChangeArrowheads="1"/>
            </p:cNvSpPr>
            <p:nvPr/>
          </p:nvSpPr>
          <p:spPr bwMode="auto">
            <a:xfrm rot="-5658636">
              <a:off x="7985125" y="5446713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77" name="Text Box 80"/>
            <p:cNvSpPr txBox="1">
              <a:spLocks noChangeArrowheads="1"/>
            </p:cNvSpPr>
            <p:nvPr/>
          </p:nvSpPr>
          <p:spPr bwMode="auto">
            <a:xfrm rot="-5658636">
              <a:off x="7740650" y="5394326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78" name="Line 81"/>
            <p:cNvSpPr>
              <a:spLocks noChangeShapeType="1"/>
            </p:cNvSpPr>
            <p:nvPr/>
          </p:nvSpPr>
          <p:spPr bwMode="auto">
            <a:xfrm rot="-5658636">
              <a:off x="7376319" y="5480844"/>
              <a:ext cx="0" cy="1349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379" name="Line 82"/>
            <p:cNvSpPr>
              <a:spLocks noChangeShapeType="1"/>
            </p:cNvSpPr>
            <p:nvPr/>
          </p:nvSpPr>
          <p:spPr bwMode="auto">
            <a:xfrm rot="15941364" flipV="1">
              <a:off x="7768432" y="5337968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380" name="Line 83"/>
            <p:cNvSpPr>
              <a:spLocks noChangeShapeType="1"/>
            </p:cNvSpPr>
            <p:nvPr/>
          </p:nvSpPr>
          <p:spPr bwMode="auto">
            <a:xfrm rot="-5658636">
              <a:off x="8322469" y="5360194"/>
              <a:ext cx="0" cy="315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381" name="Oval 84"/>
            <p:cNvSpPr>
              <a:spLocks noChangeArrowheads="1"/>
            </p:cNvSpPr>
            <p:nvPr/>
          </p:nvSpPr>
          <p:spPr bwMode="auto">
            <a:xfrm rot="-5658636">
              <a:off x="8461375" y="5410200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82" name="Text Box 85"/>
            <p:cNvSpPr txBox="1">
              <a:spLocks noChangeArrowheads="1"/>
            </p:cNvSpPr>
            <p:nvPr/>
          </p:nvSpPr>
          <p:spPr bwMode="auto">
            <a:xfrm rot="-5658636">
              <a:off x="8405812" y="5421313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83" name="Line 86"/>
            <p:cNvSpPr>
              <a:spLocks noChangeShapeType="1"/>
            </p:cNvSpPr>
            <p:nvPr/>
          </p:nvSpPr>
          <p:spPr bwMode="auto">
            <a:xfrm rot="-5658636">
              <a:off x="8748713" y="5437187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384" name="Oval 87"/>
            <p:cNvSpPr>
              <a:spLocks noChangeArrowheads="1"/>
            </p:cNvSpPr>
            <p:nvPr/>
          </p:nvSpPr>
          <p:spPr bwMode="auto">
            <a:xfrm rot="-5658636">
              <a:off x="7443788" y="5735638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85" name="Oval 88"/>
            <p:cNvSpPr>
              <a:spLocks noChangeArrowheads="1"/>
            </p:cNvSpPr>
            <p:nvPr/>
          </p:nvSpPr>
          <p:spPr bwMode="auto">
            <a:xfrm rot="-5658636">
              <a:off x="7985125" y="5735638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86" name="Text Box 89"/>
            <p:cNvSpPr txBox="1">
              <a:spLocks noChangeArrowheads="1"/>
            </p:cNvSpPr>
            <p:nvPr/>
          </p:nvSpPr>
          <p:spPr bwMode="auto">
            <a:xfrm rot="-5658636">
              <a:off x="7740650" y="5683251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87" name="Line 90"/>
            <p:cNvSpPr>
              <a:spLocks noChangeShapeType="1"/>
            </p:cNvSpPr>
            <p:nvPr/>
          </p:nvSpPr>
          <p:spPr bwMode="auto">
            <a:xfrm rot="-5658636">
              <a:off x="7376319" y="5769769"/>
              <a:ext cx="0" cy="1349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388" name="Line 91"/>
            <p:cNvSpPr>
              <a:spLocks noChangeShapeType="1"/>
            </p:cNvSpPr>
            <p:nvPr/>
          </p:nvSpPr>
          <p:spPr bwMode="auto">
            <a:xfrm rot="15941364" flipV="1">
              <a:off x="7768432" y="5626893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389" name="Line 92"/>
            <p:cNvSpPr>
              <a:spLocks noChangeShapeType="1"/>
            </p:cNvSpPr>
            <p:nvPr/>
          </p:nvSpPr>
          <p:spPr bwMode="auto">
            <a:xfrm rot="-5658636">
              <a:off x="8322469" y="5649119"/>
              <a:ext cx="0" cy="315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57390" name="Oval 93"/>
            <p:cNvSpPr>
              <a:spLocks noChangeArrowheads="1"/>
            </p:cNvSpPr>
            <p:nvPr/>
          </p:nvSpPr>
          <p:spPr bwMode="auto">
            <a:xfrm rot="-5658636">
              <a:off x="8461375" y="5699125"/>
              <a:ext cx="180975" cy="180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7391" name="Text Box 94"/>
            <p:cNvSpPr txBox="1">
              <a:spLocks noChangeArrowheads="1"/>
            </p:cNvSpPr>
            <p:nvPr/>
          </p:nvSpPr>
          <p:spPr bwMode="auto">
            <a:xfrm rot="-5658636">
              <a:off x="8405812" y="5710238"/>
              <a:ext cx="4286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kumimoji="1" lang="ru-RU" altLang="en-US" sz="16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57392" name="Line 95"/>
            <p:cNvSpPr>
              <a:spLocks noChangeShapeType="1"/>
            </p:cNvSpPr>
            <p:nvPr/>
          </p:nvSpPr>
          <p:spPr bwMode="auto">
            <a:xfrm rot="-5658636">
              <a:off x="8748713" y="5726112"/>
              <a:ext cx="0" cy="161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57393" name="Text Box 96"/>
            <p:cNvSpPr txBox="1">
              <a:spLocks noChangeArrowheads="1"/>
            </p:cNvSpPr>
            <p:nvPr/>
          </p:nvSpPr>
          <p:spPr bwMode="auto">
            <a:xfrm>
              <a:off x="7812088" y="5876925"/>
              <a:ext cx="576262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 sz="2000">
                  <a:latin typeface="Arial" charset="0"/>
                </a:rPr>
                <a:t>...</a:t>
              </a: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948488" y="71438"/>
            <a:ext cx="2016125" cy="1008062"/>
            <a:chOff x="4286" y="119"/>
            <a:chExt cx="1270" cy="635"/>
          </a:xfrm>
        </p:grpSpPr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4286" y="119"/>
              <a:ext cx="1270" cy="6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57358" name="Text Box 6"/>
            <p:cNvSpPr txBox="1">
              <a:spLocks noChangeArrowheads="1"/>
            </p:cNvSpPr>
            <p:nvPr/>
          </p:nvSpPr>
          <p:spPr bwMode="auto">
            <a:xfrm>
              <a:off x="4589" y="135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Arial" charset="0"/>
                </a:rPr>
                <a:t>CTL*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422" y="346"/>
              <a:ext cx="499" cy="272"/>
              <a:chOff x="4785" y="1162"/>
              <a:chExt cx="544" cy="312"/>
            </a:xfrm>
          </p:grpSpPr>
          <p:sp>
            <p:nvSpPr>
              <p:cNvPr id="107" name="Oval 8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57364" name="Text Box 9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LTL</a:t>
                </a: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830" y="346"/>
              <a:ext cx="499" cy="272"/>
              <a:chOff x="4785" y="1162"/>
              <a:chExt cx="544" cy="312"/>
            </a:xfrm>
          </p:grpSpPr>
          <p:sp>
            <p:nvSpPr>
              <p:cNvPr id="57361" name="Oval 11"/>
              <p:cNvSpPr>
                <a:spLocks noChangeArrowheads="1"/>
              </p:cNvSpPr>
              <p:nvPr/>
            </p:nvSpPr>
            <p:spPr bwMode="auto">
              <a:xfrm>
                <a:off x="4785" y="1162"/>
                <a:ext cx="544" cy="312"/>
              </a:xfrm>
              <a:prstGeom prst="ellipse">
                <a:avLst/>
              </a:prstGeom>
              <a:solidFill>
                <a:srgbClr val="D1D1F0">
                  <a:alpha val="69019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57362" name="Text Box 12"/>
              <p:cNvSpPr txBox="1">
                <a:spLocks noChangeArrowheads="1"/>
              </p:cNvSpPr>
              <p:nvPr/>
            </p:nvSpPr>
            <p:spPr bwMode="auto">
              <a:xfrm>
                <a:off x="4875" y="1207"/>
                <a:ext cx="364" cy="2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latin typeface="Arial" charset="0"/>
                  </a:rPr>
                  <a:t>CTL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800" smtClean="0"/>
              <a:t>Задачи</a:t>
            </a:r>
            <a:endParaRPr lang="en-US" altLang="en-US" sz="2800" smtClean="0"/>
          </a:p>
        </p:txBody>
      </p:sp>
      <p:sp>
        <p:nvSpPr>
          <p:cNvPr id="552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Выразить в </a:t>
            </a:r>
            <a:r>
              <a:rPr lang="en-US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L</a:t>
            </a:r>
            <a:r>
              <a:rPr lang="ru-RU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Т</a:t>
            </a:r>
            <a:r>
              <a:rPr lang="en-US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L </a:t>
            </a:r>
            <a:r>
              <a:rPr lang="ru-RU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свойства: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1. Если произойдет </a:t>
            </a:r>
            <a:r>
              <a:rPr lang="ru-RU" altLang="en-US" sz="2000" dirty="0" err="1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р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, то в будущем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 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никогда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не случится.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2. Если произойдет </a:t>
            </a:r>
            <a:r>
              <a:rPr lang="ru-RU" altLang="en-US" sz="2000" dirty="0" err="1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р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, то когда-нибудь в будущем выполнится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, а сразу после этого произойдет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r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</a:t>
            </a:r>
            <a:endParaRPr lang="en-US" altLang="en-US" sz="2000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3. 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Если случится </a:t>
            </a:r>
            <a:r>
              <a:rPr lang="ru-RU" altLang="en-US" sz="2000" dirty="0" err="1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р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, то в будущем случится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, а между ними не будет выполнено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r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4. В будущем </a:t>
            </a:r>
            <a:r>
              <a:rPr lang="ru-RU" altLang="en-US" sz="2000" dirty="0" err="1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р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 может случиться не более, чем один раз.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5. В будущем </a:t>
            </a:r>
            <a:r>
              <a:rPr lang="ru-RU" altLang="en-US" sz="2000" dirty="0" err="1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р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 случится ровно два раза.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6. Я в своей жизни выйду замуж не более двух раз.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7. Событие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 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всегда непосредственно следует за событием </a:t>
            </a:r>
            <a:r>
              <a:rPr lang="en-US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p</a:t>
            </a:r>
            <a:r>
              <a:rPr lang="ru-RU" altLang="en-US" sz="20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r>
              <a:rPr lang="ru-RU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Построить структуры </a:t>
            </a:r>
            <a:r>
              <a:rPr lang="ru-RU" altLang="en-US" sz="2400" dirty="0" err="1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Крипке</a:t>
            </a:r>
            <a:r>
              <a:rPr lang="ru-RU" altLang="en-US" sz="24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, удовлетворяющие формулам, построенным по заданиям 1-7.</a:t>
            </a:r>
          </a:p>
        </p:txBody>
      </p:sp>
      <p:sp>
        <p:nvSpPr>
          <p:cNvPr id="5837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8373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83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C9F2A0-D843-4E4E-94CE-B98149AF5752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Упражнения на проверку выполнения </a:t>
            </a:r>
            <a:br>
              <a:rPr lang="ru-RU" altLang="en-US" smtClean="0"/>
            </a:br>
            <a:r>
              <a:rPr lang="ru-RU" altLang="en-US" smtClean="0"/>
              <a:t>формул </a:t>
            </a:r>
            <a:r>
              <a:rPr lang="en-US" altLang="en-US" smtClean="0"/>
              <a:t>LTL </a:t>
            </a:r>
            <a:r>
              <a:rPr lang="ru-RU" altLang="en-US" smtClean="0"/>
              <a:t>и </a:t>
            </a:r>
            <a:r>
              <a:rPr lang="en-US" altLang="en-US" smtClean="0"/>
              <a:t>CTL</a:t>
            </a:r>
            <a:r>
              <a:rPr lang="ru-RU" altLang="en-US" smtClean="0"/>
              <a:t> на структуре Крипке</a:t>
            </a:r>
            <a:endParaRPr lang="en-US" altLang="en-US" smtClean="0"/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49D67F-BEA7-468B-9183-439F682C0341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00163" y="1568450"/>
            <a:ext cx="503237" cy="495300"/>
            <a:chOff x="1299828" y="1375780"/>
            <a:chExt cx="504056" cy="495672"/>
          </a:xfrm>
        </p:grpSpPr>
        <p:sp>
          <p:nvSpPr>
            <p:cNvPr id="59413" name="Oval 7"/>
            <p:cNvSpPr>
              <a:spLocks noChangeArrowheads="1"/>
            </p:cNvSpPr>
            <p:nvPr/>
          </p:nvSpPr>
          <p:spPr bwMode="auto">
            <a:xfrm>
              <a:off x="1299828" y="1375780"/>
              <a:ext cx="495672" cy="4956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9414" name="TextBox 8"/>
            <p:cNvSpPr txBox="1">
              <a:spLocks noChangeArrowheads="1"/>
            </p:cNvSpPr>
            <p:nvPr/>
          </p:nvSpPr>
          <p:spPr bwMode="auto">
            <a:xfrm>
              <a:off x="1299828" y="1438950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>
                  <a:sym typeface="Symbol" pitchFamily="18" charset="2"/>
                </a:rPr>
                <a:t></a:t>
              </a:r>
              <a:endParaRPr lang="en-US" altLang="en-US" sz="1800"/>
            </a:p>
          </p:txBody>
        </p:sp>
      </p:grpSp>
      <p:sp>
        <p:nvSpPr>
          <p:cNvPr id="59399" name="Oval 11"/>
          <p:cNvSpPr>
            <a:spLocks noChangeArrowheads="1"/>
          </p:cNvSpPr>
          <p:nvPr/>
        </p:nvSpPr>
        <p:spPr bwMode="auto">
          <a:xfrm>
            <a:off x="2484438" y="1560513"/>
            <a:ext cx="495300" cy="4953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/>
            <a:endParaRPr lang="en-US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635375" y="1541463"/>
            <a:ext cx="504825" cy="496887"/>
            <a:chOff x="1299828" y="1375780"/>
            <a:chExt cx="504056" cy="495672"/>
          </a:xfrm>
        </p:grpSpPr>
        <p:sp>
          <p:nvSpPr>
            <p:cNvPr id="59411" name="Oval 14"/>
            <p:cNvSpPr>
              <a:spLocks noChangeArrowheads="1"/>
            </p:cNvSpPr>
            <p:nvPr/>
          </p:nvSpPr>
          <p:spPr bwMode="auto">
            <a:xfrm>
              <a:off x="1299828" y="1375780"/>
              <a:ext cx="495672" cy="4956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9412" name="TextBox 15"/>
            <p:cNvSpPr txBox="1">
              <a:spLocks noChangeArrowheads="1"/>
            </p:cNvSpPr>
            <p:nvPr/>
          </p:nvSpPr>
          <p:spPr bwMode="auto">
            <a:xfrm>
              <a:off x="1299828" y="1438950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800">
                  <a:sym typeface="Symbol" pitchFamily="18" charset="2"/>
                </a:rPr>
                <a:t></a:t>
              </a:r>
              <a:endParaRPr lang="en-US" altLang="en-US" sz="1800"/>
            </a:p>
          </p:txBody>
        </p:sp>
      </p:grpSp>
      <p:cxnSp>
        <p:nvCxnSpPr>
          <p:cNvPr id="59401" name="Straight Arrow Connector 17"/>
          <p:cNvCxnSpPr>
            <a:cxnSpLocks noChangeShapeType="1"/>
          </p:cNvCxnSpPr>
          <p:nvPr/>
        </p:nvCxnSpPr>
        <p:spPr bwMode="auto">
          <a:xfrm flipH="1">
            <a:off x="1547813" y="1304925"/>
            <a:ext cx="4762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402" name="Freeform 19"/>
          <p:cNvSpPr>
            <a:spLocks/>
          </p:cNvSpPr>
          <p:nvPr/>
        </p:nvSpPr>
        <p:spPr bwMode="auto">
          <a:xfrm>
            <a:off x="858838" y="1554163"/>
            <a:ext cx="465137" cy="484187"/>
          </a:xfrm>
          <a:custGeom>
            <a:avLst/>
            <a:gdLst>
              <a:gd name="T0" fmla="*/ 514930 w 464515"/>
              <a:gd name="T1" fmla="*/ 112083 h 484869"/>
              <a:gd name="T2" fmla="*/ 314314 w 464515"/>
              <a:gd name="T3" fmla="*/ 1000 h 484869"/>
              <a:gd name="T4" fmla="*/ 39784 w 464515"/>
              <a:gd name="T5" fmla="*/ 69351 h 484869"/>
              <a:gd name="T6" fmla="*/ 8109 w 464515"/>
              <a:gd name="T7" fmla="*/ 257374 h 484869"/>
              <a:gd name="T8" fmla="*/ 103138 w 464515"/>
              <a:gd name="T9" fmla="*/ 402669 h 484869"/>
              <a:gd name="T10" fmla="*/ 367107 w 464515"/>
              <a:gd name="T11" fmla="*/ 428307 h 484869"/>
              <a:gd name="T12" fmla="*/ 514930 w 464515"/>
              <a:gd name="T13" fmla="*/ 308659 h 4848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515"/>
              <a:gd name="T22" fmla="*/ 0 h 484869"/>
              <a:gd name="T23" fmla="*/ 464515 w 464515"/>
              <a:gd name="T24" fmla="*/ 484869 h 4848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515" h="484869">
                <a:moveTo>
                  <a:pt x="464515" y="124913"/>
                </a:moveTo>
                <a:cubicBezTo>
                  <a:pt x="409746" y="66969"/>
                  <a:pt x="354977" y="9025"/>
                  <a:pt x="283540" y="1088"/>
                </a:cubicBezTo>
                <a:cubicBezTo>
                  <a:pt x="212102" y="-6850"/>
                  <a:pt x="81927" y="29663"/>
                  <a:pt x="35890" y="77288"/>
                </a:cubicBezTo>
                <a:cubicBezTo>
                  <a:pt x="-10148" y="124913"/>
                  <a:pt x="-2210" y="224926"/>
                  <a:pt x="7315" y="286838"/>
                </a:cubicBezTo>
                <a:cubicBezTo>
                  <a:pt x="16840" y="348751"/>
                  <a:pt x="39065" y="417013"/>
                  <a:pt x="93040" y="448763"/>
                </a:cubicBezTo>
                <a:cubicBezTo>
                  <a:pt x="147015" y="480513"/>
                  <a:pt x="269253" y="494800"/>
                  <a:pt x="331165" y="477338"/>
                </a:cubicBezTo>
                <a:cubicBezTo>
                  <a:pt x="393077" y="459876"/>
                  <a:pt x="428796" y="401932"/>
                  <a:pt x="464515" y="34398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9403" name="Freeform 20"/>
          <p:cNvSpPr>
            <a:spLocks/>
          </p:cNvSpPr>
          <p:nvPr/>
        </p:nvSpPr>
        <p:spPr bwMode="auto">
          <a:xfrm rot="10527176">
            <a:off x="4086225" y="1528763"/>
            <a:ext cx="465138" cy="485775"/>
          </a:xfrm>
          <a:custGeom>
            <a:avLst/>
            <a:gdLst>
              <a:gd name="T0" fmla="*/ 515017 w 464515"/>
              <a:gd name="T1" fmla="*/ 144227 h 484869"/>
              <a:gd name="T2" fmla="*/ 314366 w 464515"/>
              <a:gd name="T3" fmla="*/ 1242 h 484869"/>
              <a:gd name="T4" fmla="*/ 39792 w 464515"/>
              <a:gd name="T5" fmla="*/ 89235 h 484869"/>
              <a:gd name="T6" fmla="*/ 8110 w 464515"/>
              <a:gd name="T7" fmla="*/ 331180 h 484869"/>
              <a:gd name="T8" fmla="*/ 103155 w 464515"/>
              <a:gd name="T9" fmla="*/ 518137 h 484869"/>
              <a:gd name="T10" fmla="*/ 367169 w 464515"/>
              <a:gd name="T11" fmla="*/ 551132 h 484869"/>
              <a:gd name="T12" fmla="*/ 515017 w 464515"/>
              <a:gd name="T13" fmla="*/ 397166 h 4848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515"/>
              <a:gd name="T22" fmla="*/ 0 h 484869"/>
              <a:gd name="T23" fmla="*/ 464515 w 464515"/>
              <a:gd name="T24" fmla="*/ 484869 h 4848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515" h="484869">
                <a:moveTo>
                  <a:pt x="464515" y="124913"/>
                </a:moveTo>
                <a:cubicBezTo>
                  <a:pt x="409746" y="66969"/>
                  <a:pt x="354977" y="9025"/>
                  <a:pt x="283540" y="1088"/>
                </a:cubicBezTo>
                <a:cubicBezTo>
                  <a:pt x="212102" y="-6850"/>
                  <a:pt x="81927" y="29663"/>
                  <a:pt x="35890" y="77288"/>
                </a:cubicBezTo>
                <a:cubicBezTo>
                  <a:pt x="-10148" y="124913"/>
                  <a:pt x="-2210" y="224926"/>
                  <a:pt x="7315" y="286838"/>
                </a:cubicBezTo>
                <a:cubicBezTo>
                  <a:pt x="16840" y="348751"/>
                  <a:pt x="39065" y="417013"/>
                  <a:pt x="93040" y="448763"/>
                </a:cubicBezTo>
                <a:cubicBezTo>
                  <a:pt x="147015" y="480513"/>
                  <a:pt x="269253" y="494800"/>
                  <a:pt x="331165" y="477338"/>
                </a:cubicBezTo>
                <a:cubicBezTo>
                  <a:pt x="393077" y="459876"/>
                  <a:pt x="428796" y="401932"/>
                  <a:pt x="464515" y="34398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cxnSp>
        <p:nvCxnSpPr>
          <p:cNvPr id="59404" name="Straight Arrow Connector 22"/>
          <p:cNvCxnSpPr>
            <a:cxnSpLocks noChangeShapeType="1"/>
            <a:stCxn id="59413" idx="6"/>
            <a:endCxn id="59399" idx="2"/>
          </p:cNvCxnSpPr>
          <p:nvPr/>
        </p:nvCxnSpPr>
        <p:spPr bwMode="auto">
          <a:xfrm flipV="1">
            <a:off x="1795463" y="1808163"/>
            <a:ext cx="688975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405" name="Straight Arrow Connector 23"/>
          <p:cNvCxnSpPr>
            <a:cxnSpLocks noChangeShapeType="1"/>
          </p:cNvCxnSpPr>
          <p:nvPr/>
        </p:nvCxnSpPr>
        <p:spPr bwMode="auto">
          <a:xfrm flipV="1">
            <a:off x="2979738" y="1787525"/>
            <a:ext cx="687387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9406" name="TextBox 24"/>
          <p:cNvSpPr txBox="1">
            <a:spLocks noChangeArrowheads="1"/>
          </p:cNvSpPr>
          <p:nvPr/>
        </p:nvSpPr>
        <p:spPr bwMode="auto">
          <a:xfrm>
            <a:off x="1009650" y="1104900"/>
            <a:ext cx="514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/>
              <a:t>K::</a:t>
            </a:r>
          </a:p>
        </p:txBody>
      </p:sp>
      <p:sp>
        <p:nvSpPr>
          <p:cNvPr id="59407" name="TextBox 25"/>
          <p:cNvSpPr txBox="1">
            <a:spLocks noChangeArrowheads="1"/>
          </p:cNvSpPr>
          <p:nvPr/>
        </p:nvSpPr>
        <p:spPr bwMode="auto">
          <a:xfrm>
            <a:off x="5500688" y="1143000"/>
            <a:ext cx="2786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800"/>
              <a:t>K|</a:t>
            </a:r>
            <a:r>
              <a:rPr lang="ru-RU" altLang="en-US" sz="2800"/>
              <a:t>= </a:t>
            </a:r>
            <a:r>
              <a:rPr lang="en-US" altLang="en-US" sz="2800">
                <a:solidFill>
                  <a:srgbClr val="FF0000"/>
                </a:solidFill>
              </a:rPr>
              <a:t>A</a:t>
            </a:r>
            <a:r>
              <a:rPr lang="en-US" altLang="en-US" sz="2800"/>
              <a:t>F</a:t>
            </a:r>
            <a:r>
              <a:rPr lang="en-US" altLang="en-US" sz="2800">
                <a:solidFill>
                  <a:srgbClr val="FF0000"/>
                </a:solidFill>
              </a:rPr>
              <a:t>A</a:t>
            </a:r>
            <a:r>
              <a:rPr lang="en-US" altLang="en-US" sz="2800"/>
              <a:t>G</a:t>
            </a:r>
            <a:r>
              <a:rPr lang="en-US" altLang="en-US" sz="2800">
                <a:sym typeface="Symbol" pitchFamily="18" charset="2"/>
              </a:rPr>
              <a:t></a:t>
            </a:r>
            <a:r>
              <a:rPr lang="ru-RU" altLang="en-US" sz="2800">
                <a:sym typeface="Symbol" pitchFamily="18" charset="2"/>
              </a:rPr>
              <a:t> (?)</a:t>
            </a:r>
            <a:endParaRPr lang="en-US" altLang="en-US" sz="2800"/>
          </a:p>
        </p:txBody>
      </p:sp>
      <p:sp>
        <p:nvSpPr>
          <p:cNvPr id="59408" name="TextBox 26"/>
          <p:cNvSpPr txBox="1">
            <a:spLocks noChangeArrowheads="1"/>
          </p:cNvSpPr>
          <p:nvPr/>
        </p:nvSpPr>
        <p:spPr bwMode="auto">
          <a:xfrm>
            <a:off x="5643563" y="1928813"/>
            <a:ext cx="2109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800"/>
              <a:t>K|</a:t>
            </a:r>
            <a:r>
              <a:rPr lang="ru-RU" altLang="en-US" sz="2800"/>
              <a:t>= </a:t>
            </a:r>
            <a:r>
              <a:rPr lang="en-US" altLang="en-US" sz="2800"/>
              <a:t>FG</a:t>
            </a:r>
            <a:r>
              <a:rPr lang="en-US" altLang="en-US" sz="2800">
                <a:sym typeface="Symbol" pitchFamily="18" charset="2"/>
              </a:rPr>
              <a:t></a:t>
            </a:r>
            <a:r>
              <a:rPr lang="ru-RU" altLang="en-US" sz="2800">
                <a:sym typeface="Symbol" pitchFamily="18" charset="2"/>
              </a:rPr>
              <a:t> (?)</a:t>
            </a:r>
            <a:endParaRPr lang="en-US" altLang="en-US" sz="280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07950" y="2714625"/>
            <a:ext cx="8535988" cy="785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  <a:defRPr/>
            </a:pPr>
            <a:r>
              <a:rPr lang="ru-RU" altLang="en-US" sz="2000" kern="0" dirty="0" smtClean="0"/>
              <a:t>Формула </a:t>
            </a:r>
            <a:r>
              <a:rPr lang="en-US" altLang="en-US" sz="2000" kern="0" dirty="0" smtClean="0"/>
              <a:t>LTL</a:t>
            </a:r>
            <a:r>
              <a:rPr lang="ru-RU" altLang="en-US" sz="2000" kern="0" dirty="0" smtClean="0"/>
              <a:t>  </a:t>
            </a:r>
            <a:r>
              <a:rPr lang="en-US" sz="2800" dirty="0" smtClean="0"/>
              <a:t>FG</a:t>
            </a:r>
            <a:r>
              <a:rPr lang="en-US" sz="2800" dirty="0" smtClean="0">
                <a:sym typeface="Symbol"/>
              </a:rPr>
              <a:t></a:t>
            </a:r>
            <a:r>
              <a:rPr lang="en-US" sz="2000" dirty="0" smtClean="0">
                <a:sym typeface="Symbol"/>
              </a:rPr>
              <a:t> и</a:t>
            </a:r>
            <a:r>
              <a:rPr lang="ru-RU" sz="2000" dirty="0" smtClean="0">
                <a:sym typeface="Symbol"/>
              </a:rPr>
              <a:t> формула С</a:t>
            </a:r>
            <a:r>
              <a:rPr lang="en-US" sz="2000" dirty="0" smtClean="0">
                <a:sym typeface="Symbol"/>
              </a:rPr>
              <a:t>TL </a:t>
            </a:r>
            <a:r>
              <a:rPr lang="ru-RU" sz="2000" dirty="0" smtClean="0"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G</a:t>
            </a:r>
            <a:r>
              <a:rPr lang="en-US" sz="2800" dirty="0" smtClean="0">
                <a:sym typeface="Symbol"/>
              </a:rPr>
              <a:t></a:t>
            </a:r>
            <a:r>
              <a:rPr lang="ru-RU" dirty="0" smtClean="0">
                <a:sym typeface="Symbol"/>
              </a:rPr>
              <a:t> </a:t>
            </a:r>
            <a:r>
              <a:rPr lang="ru-RU" sz="2000" dirty="0" smtClean="0">
                <a:sym typeface="Symbol"/>
              </a:rPr>
              <a:t>на структуре Крипке К имеют разные значения. </a:t>
            </a:r>
            <a:r>
              <a:rPr lang="ru-RU" sz="2800" dirty="0" smtClean="0">
                <a:solidFill>
                  <a:srgbClr val="FF0000"/>
                </a:solidFill>
                <a:sym typeface="Symbol"/>
              </a:rPr>
              <a:t>Докажите</a:t>
            </a:r>
            <a:endParaRPr lang="ru-RU" sz="2000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100" y="3860800"/>
            <a:ext cx="9036050" cy="2354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  <a:defRPr/>
            </a:pPr>
            <a:r>
              <a:rPr lang="ru-RU" sz="2000" kern="0" dirty="0" smtClean="0">
                <a:sym typeface="Symbol"/>
              </a:rPr>
              <a:t>Проверьте: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>
                <a:sym typeface="Symbol"/>
              </a:rPr>
              <a:t>( </a:t>
            </a:r>
            <a:r>
              <a:rPr lang="en-US" sz="2000" dirty="0" err="1" smtClean="0">
                <a:sym typeface="Symbol"/>
              </a:rPr>
              <a:t>GFa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) </a:t>
            </a:r>
            <a:r>
              <a:rPr lang="en-US" b="1" dirty="0">
                <a:sym typeface="Symbol"/>
              </a:rPr>
              <a:t></a:t>
            </a:r>
            <a:r>
              <a:rPr lang="en-US" sz="2000" dirty="0">
                <a:sym typeface="Symbol"/>
              </a:rPr>
              <a:t> ( </a:t>
            </a:r>
            <a:r>
              <a:rPr lang="en-US" sz="2000" dirty="0" err="1">
                <a:sym typeface="Symbol"/>
              </a:rPr>
              <a:t>GFb</a:t>
            </a:r>
            <a:r>
              <a:rPr lang="en-US" sz="2000" dirty="0">
                <a:sym typeface="Symbol"/>
              </a:rPr>
              <a:t> ) =? GF(a </a:t>
            </a:r>
            <a:r>
              <a:rPr lang="en-US" b="1" dirty="0" smtClean="0">
                <a:sym typeface="Symbol"/>
              </a:rPr>
              <a:t></a:t>
            </a:r>
            <a:r>
              <a:rPr lang="ru-RU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b)</a:t>
            </a:r>
            <a:endParaRPr lang="ru-RU" sz="2000" dirty="0" smtClean="0">
              <a:sym typeface="Symbol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ym typeface="Symbol"/>
              </a:rPr>
              <a:t>( </a:t>
            </a:r>
            <a:r>
              <a:rPr lang="en-US" sz="2000" dirty="0" err="1" smtClean="0">
                <a:sym typeface="Symbol"/>
              </a:rPr>
              <a:t>GFa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) </a:t>
            </a:r>
            <a:r>
              <a:rPr lang="en-US" b="1" dirty="0" smtClean="0">
                <a:sym typeface="Symbol"/>
              </a:rPr>
              <a:t>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( </a:t>
            </a:r>
            <a:r>
              <a:rPr lang="en-US" sz="2000" dirty="0" err="1">
                <a:sym typeface="Symbol"/>
              </a:rPr>
              <a:t>GFb</a:t>
            </a:r>
            <a:r>
              <a:rPr lang="en-US" sz="2000" dirty="0">
                <a:sym typeface="Symbol"/>
              </a:rPr>
              <a:t> ) =? GF(a </a:t>
            </a:r>
            <a:r>
              <a:rPr lang="en-US" b="1" dirty="0" smtClean="0">
                <a:sym typeface="Symbol"/>
              </a:rPr>
              <a:t></a:t>
            </a:r>
            <a:r>
              <a:rPr lang="ru-RU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b)</a:t>
            </a:r>
            <a:endParaRPr lang="ru-RU" sz="2000" dirty="0" smtClean="0">
              <a:sym typeface="Symbol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ym typeface="Symbol"/>
              </a:rPr>
              <a:t>( </a:t>
            </a:r>
            <a:r>
              <a:rPr lang="en-US" sz="2000" dirty="0" err="1" smtClean="0">
                <a:sym typeface="Symbol"/>
              </a:rPr>
              <a:t>FGa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) </a:t>
            </a:r>
            <a:r>
              <a:rPr lang="en-US" b="1" dirty="0">
                <a:sym typeface="Symbol"/>
              </a:rPr>
              <a:t></a:t>
            </a:r>
            <a:r>
              <a:rPr lang="en-US" sz="2000" dirty="0">
                <a:sym typeface="Symbol"/>
              </a:rPr>
              <a:t> ( </a:t>
            </a:r>
            <a:r>
              <a:rPr lang="en-US" sz="2000" dirty="0" err="1" smtClean="0">
                <a:sym typeface="Symbol"/>
              </a:rPr>
              <a:t>FGb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) </a:t>
            </a:r>
            <a:r>
              <a:rPr lang="en-US" sz="2000" dirty="0" smtClean="0">
                <a:sym typeface="Symbol"/>
              </a:rPr>
              <a:t>=?</a:t>
            </a:r>
            <a:r>
              <a:rPr lang="ru-RU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FG(a</a:t>
            </a:r>
            <a:r>
              <a:rPr lang="ru-RU" sz="2000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</a:t>
            </a:r>
            <a:r>
              <a:rPr lang="ru-RU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b)</a:t>
            </a:r>
            <a:endParaRPr lang="ru-RU" sz="2000" dirty="0" smtClean="0">
              <a:sym typeface="Symbol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ym typeface="Symbol"/>
              </a:rPr>
              <a:t>( </a:t>
            </a:r>
            <a:r>
              <a:rPr lang="en-US" sz="2000" dirty="0" err="1" smtClean="0">
                <a:sym typeface="Symbol"/>
              </a:rPr>
              <a:t>FGa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) </a:t>
            </a:r>
            <a:r>
              <a:rPr lang="en-US" b="1" dirty="0">
                <a:sym typeface="Symbol"/>
              </a:rPr>
              <a:t>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( </a:t>
            </a:r>
            <a:r>
              <a:rPr lang="en-US" sz="2000" dirty="0" err="1" smtClean="0">
                <a:sym typeface="Symbol"/>
              </a:rPr>
              <a:t>FGb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) =? </a:t>
            </a:r>
            <a:r>
              <a:rPr lang="en-US" sz="2000" dirty="0" smtClean="0">
                <a:sym typeface="Symbol"/>
              </a:rPr>
              <a:t>FG(a </a:t>
            </a:r>
            <a:r>
              <a:rPr lang="en-US" b="1" dirty="0">
                <a:sym typeface="Symbol"/>
              </a:rPr>
              <a:t>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b)</a:t>
            </a:r>
            <a:endParaRPr lang="ru-RU" sz="2000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0419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6042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654F4B-B678-4AAF-90CA-EF82EEED0E9E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Ра</a:t>
            </a:r>
            <a:r>
              <a:rPr lang="ru-RU" altLang="en-US" smtClean="0"/>
              <a:t>зличия темпоральных логик </a:t>
            </a:r>
            <a:r>
              <a:rPr lang="en-US" altLang="en-US" smtClean="0"/>
              <a:t>LTL </a:t>
            </a:r>
            <a:r>
              <a:rPr lang="ru-RU" altLang="en-US" smtClean="0"/>
              <a:t>и </a:t>
            </a:r>
            <a:r>
              <a:rPr lang="en-US" altLang="en-US" smtClean="0"/>
              <a:t>CTL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4857750"/>
            <a:ext cx="9001125" cy="1571625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ru-RU" altLang="en-US" sz="2200" dirty="0" smtClean="0"/>
              <a:t>Модели М</a:t>
            </a:r>
            <a:r>
              <a:rPr lang="ru-RU" altLang="en-US" sz="2200" baseline="-25000" dirty="0" smtClean="0"/>
              <a:t>1</a:t>
            </a:r>
            <a:r>
              <a:rPr lang="ru-RU" altLang="en-US" sz="2200" dirty="0" smtClean="0"/>
              <a:t> и М</a:t>
            </a:r>
            <a:r>
              <a:rPr lang="ru-RU" altLang="en-US" sz="2200" baseline="-25000" dirty="0" smtClean="0"/>
              <a:t>2</a:t>
            </a:r>
            <a:r>
              <a:rPr lang="ru-RU" altLang="en-US" sz="2200" dirty="0" smtClean="0"/>
              <a:t> нельзя различить никакой формулой </a:t>
            </a:r>
            <a:r>
              <a:rPr lang="en-US" altLang="en-US" sz="2200" dirty="0" smtClean="0"/>
              <a:t>LTL</a:t>
            </a:r>
            <a:r>
              <a:rPr lang="ru-RU" altLang="en-US" sz="2200" dirty="0" smtClean="0"/>
              <a:t> </a:t>
            </a:r>
            <a:br>
              <a:rPr lang="ru-RU" altLang="en-US" sz="2200" dirty="0" smtClean="0"/>
            </a:br>
            <a:r>
              <a:rPr lang="ru-RU" altLang="en-US" sz="2200" dirty="0" smtClean="0"/>
              <a:t>(</a:t>
            </a:r>
            <a:r>
              <a:rPr lang="ru-RU" altLang="en-US" sz="2200" i="1" dirty="0" smtClean="0">
                <a:solidFill>
                  <a:schemeClr val="tx2"/>
                </a:solidFill>
              </a:rPr>
              <a:t>потому что формулы </a:t>
            </a:r>
            <a:r>
              <a:rPr lang="en-US" altLang="en-US" sz="2200" i="1" dirty="0" smtClean="0">
                <a:solidFill>
                  <a:schemeClr val="tx2"/>
                </a:solidFill>
              </a:rPr>
              <a:t>LTL </a:t>
            </a:r>
            <a:r>
              <a:rPr lang="ru-RU" altLang="en-US" sz="2200" i="1" dirty="0" smtClean="0">
                <a:solidFill>
                  <a:schemeClr val="tx2"/>
                </a:solidFill>
              </a:rPr>
              <a:t>описывают </a:t>
            </a:r>
            <a:r>
              <a:rPr lang="ru-RU" altLang="en-US" sz="22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линейные </a:t>
            </a:r>
            <a:r>
              <a:rPr lang="ru-RU" altLang="en-US" sz="2200" i="1" dirty="0" smtClean="0">
                <a:solidFill>
                  <a:schemeClr val="tx2"/>
                </a:solidFill>
              </a:rPr>
              <a:t>ПОВЕДЕНИЯ</a:t>
            </a:r>
            <a:r>
              <a:rPr lang="ru-RU" altLang="en-US" sz="2200" dirty="0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altLang="en-US" sz="2200" dirty="0" smtClean="0"/>
              <a:t>М</a:t>
            </a:r>
            <a:r>
              <a:rPr lang="ru-RU" altLang="en-US" sz="2200" baseline="-25000" dirty="0" smtClean="0"/>
              <a:t>1</a:t>
            </a:r>
            <a:r>
              <a:rPr lang="ru-RU" altLang="en-US" sz="2200" dirty="0" smtClean="0"/>
              <a:t> и М</a:t>
            </a:r>
            <a:r>
              <a:rPr lang="ru-RU" altLang="en-US" sz="2200" baseline="-25000" dirty="0" smtClean="0"/>
              <a:t>2</a:t>
            </a:r>
            <a:r>
              <a:rPr lang="ru-RU" altLang="en-US" sz="2200" dirty="0" smtClean="0"/>
              <a:t> различаются формулой логики С</a:t>
            </a:r>
            <a:r>
              <a:rPr lang="en-US" altLang="en-US" sz="2200" dirty="0" smtClean="0"/>
              <a:t>TL </a:t>
            </a:r>
            <a:r>
              <a:rPr lang="ru-RU" altLang="en-US" sz="22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A</a:t>
            </a:r>
            <a:r>
              <a:rPr lang="en-US" altLang="en-US" sz="2800" dirty="0" smtClean="0"/>
              <a:t>G</a:t>
            </a:r>
            <a:r>
              <a:rPr lang="ru-RU" altLang="en-US" sz="2800" dirty="0" smtClean="0"/>
              <a:t>(</a:t>
            </a:r>
            <a:r>
              <a:rPr lang="en-US" altLang="en-US" sz="2800" dirty="0" err="1" smtClean="0"/>
              <a:t>p</a:t>
            </a:r>
            <a:r>
              <a:rPr lang="en-US" altLang="en-US" sz="2800" dirty="0" err="1" smtClean="0">
                <a:sym typeface="Symbol" pitchFamily="18" charset="2"/>
              </a:rPr>
              <a:t>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E</a:t>
            </a:r>
            <a:r>
              <a:rPr lang="en-US" altLang="en-US" sz="2800" dirty="0" err="1" smtClean="0"/>
              <a:t>Fq</a:t>
            </a:r>
            <a:r>
              <a:rPr lang="ru-RU" altLang="en-US" sz="2800" dirty="0" smtClean="0"/>
              <a:t>). </a:t>
            </a:r>
            <a:r>
              <a:rPr lang="ru-RU" altLang="en-US" sz="2800" dirty="0" smtClean="0">
                <a:solidFill>
                  <a:srgbClr val="FF0000"/>
                </a:solidFill>
              </a:rPr>
              <a:t>ПРОВЕРЬТЕ.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pic>
        <p:nvPicPr>
          <p:cNvPr id="604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000125"/>
            <a:ext cx="75707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2875" y="2643188"/>
            <a:ext cx="8858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solidFill>
                  <a:schemeClr val="tx2"/>
                </a:solidFill>
              </a:rPr>
              <a:t>У этих двух структур Крипке одно и то же множество возможных ПОВЕДЕНИЙ</a:t>
            </a:r>
            <a:r>
              <a:rPr lang="en-US" sz="2000" i="1">
                <a:solidFill>
                  <a:schemeClr val="tx2"/>
                </a:solidFill>
              </a:rPr>
              <a:t> (</a:t>
            </a:r>
            <a:r>
              <a:rPr lang="ru-RU" sz="2000" i="1">
                <a:solidFill>
                  <a:schemeClr val="tx2"/>
                </a:solidFill>
              </a:rPr>
              <a:t>всего таких поведений ДВА!):</a:t>
            </a:r>
          </a:p>
        </p:txBody>
      </p:sp>
      <p:grpSp>
        <p:nvGrpSpPr>
          <p:cNvPr id="2" name="Группа 158"/>
          <p:cNvGrpSpPr>
            <a:grpSpLocks/>
          </p:cNvGrpSpPr>
          <p:nvPr/>
        </p:nvGrpSpPr>
        <p:grpSpPr bwMode="auto">
          <a:xfrm>
            <a:off x="433388" y="3286125"/>
            <a:ext cx="4424362" cy="604838"/>
            <a:chOff x="428596" y="3500438"/>
            <a:chExt cx="4424382" cy="604541"/>
          </a:xfrm>
        </p:grpSpPr>
        <p:sp>
          <p:nvSpPr>
            <p:cNvPr id="60447" name="Oval 11"/>
            <p:cNvSpPr>
              <a:spLocks noChangeArrowheads="1"/>
            </p:cNvSpPr>
            <p:nvPr/>
          </p:nvSpPr>
          <p:spPr bwMode="auto">
            <a:xfrm>
              <a:off x="2412938" y="3722686"/>
              <a:ext cx="354008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48" name="Oval 14"/>
            <p:cNvSpPr>
              <a:spLocks noChangeArrowheads="1"/>
            </p:cNvSpPr>
            <p:nvPr/>
          </p:nvSpPr>
          <p:spPr bwMode="auto">
            <a:xfrm>
              <a:off x="1774092" y="3722686"/>
              <a:ext cx="353781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49" name="Text Box 15"/>
            <p:cNvSpPr txBox="1">
              <a:spLocks noChangeArrowheads="1"/>
            </p:cNvSpPr>
            <p:nvPr/>
          </p:nvSpPr>
          <p:spPr bwMode="auto">
            <a:xfrm>
              <a:off x="1703336" y="3722686"/>
              <a:ext cx="495293" cy="304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  </a:t>
              </a:r>
            </a:p>
          </p:txBody>
        </p:sp>
        <p:sp>
          <p:nvSpPr>
            <p:cNvPr id="60450" name="Oval 20"/>
            <p:cNvSpPr>
              <a:spLocks noChangeArrowheads="1"/>
            </p:cNvSpPr>
            <p:nvPr/>
          </p:nvSpPr>
          <p:spPr bwMode="auto">
            <a:xfrm>
              <a:off x="498440" y="3722689"/>
              <a:ext cx="353922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1" name="Text Box 21"/>
            <p:cNvSpPr txBox="1">
              <a:spLocks noChangeArrowheads="1"/>
            </p:cNvSpPr>
            <p:nvPr/>
          </p:nvSpPr>
          <p:spPr bwMode="auto">
            <a:xfrm>
              <a:off x="1072089" y="3711577"/>
              <a:ext cx="495491" cy="36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>
                  <a:latin typeface="Arial" charset="0"/>
                </a:rPr>
                <a:t>  </a:t>
              </a:r>
              <a:r>
                <a:rPr lang="en-US" altLang="en-US" sz="1800">
                  <a:latin typeface="Arial" charset="0"/>
                </a:rPr>
                <a:t>p</a:t>
              </a:r>
              <a:endParaRPr lang="en-US" altLang="en-US" sz="1500">
                <a:latin typeface="Arial" charset="0"/>
              </a:endParaRPr>
            </a:p>
          </p:txBody>
        </p:sp>
        <p:sp>
          <p:nvSpPr>
            <p:cNvPr id="60452" name="Oval 23"/>
            <p:cNvSpPr>
              <a:spLocks noChangeArrowheads="1"/>
            </p:cNvSpPr>
            <p:nvPr/>
          </p:nvSpPr>
          <p:spPr bwMode="auto">
            <a:xfrm>
              <a:off x="1135926" y="3722686"/>
              <a:ext cx="353781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3" name="Line 27"/>
            <p:cNvSpPr>
              <a:spLocks noChangeShapeType="1"/>
            </p:cNvSpPr>
            <p:nvPr/>
          </p:nvSpPr>
          <p:spPr bwMode="auto">
            <a:xfrm>
              <a:off x="500034" y="3500438"/>
              <a:ext cx="139695" cy="214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54" name="Line 28"/>
            <p:cNvSpPr>
              <a:spLocks noChangeShapeType="1"/>
            </p:cNvSpPr>
            <p:nvPr/>
          </p:nvSpPr>
          <p:spPr bwMode="auto">
            <a:xfrm>
              <a:off x="852448" y="3875083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55" name="Line 29"/>
            <p:cNvSpPr>
              <a:spLocks noChangeShapeType="1"/>
            </p:cNvSpPr>
            <p:nvPr/>
          </p:nvSpPr>
          <p:spPr bwMode="auto">
            <a:xfrm>
              <a:off x="1490614" y="3875083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56" name="Line 30"/>
            <p:cNvSpPr>
              <a:spLocks noChangeShapeType="1"/>
            </p:cNvSpPr>
            <p:nvPr/>
          </p:nvSpPr>
          <p:spPr bwMode="auto">
            <a:xfrm>
              <a:off x="2128780" y="3875083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57" name="Line 31"/>
            <p:cNvSpPr>
              <a:spLocks noChangeShapeType="1"/>
            </p:cNvSpPr>
            <p:nvPr/>
          </p:nvSpPr>
          <p:spPr bwMode="auto">
            <a:xfrm>
              <a:off x="2765358" y="3875083"/>
              <a:ext cx="284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58" name="Text Box 32"/>
            <p:cNvSpPr txBox="1">
              <a:spLocks noChangeArrowheads="1"/>
            </p:cNvSpPr>
            <p:nvPr/>
          </p:nvSpPr>
          <p:spPr bwMode="auto">
            <a:xfrm>
              <a:off x="4286248" y="3643314"/>
              <a:ext cx="5667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…</a:t>
              </a:r>
            </a:p>
          </p:txBody>
        </p:sp>
        <p:sp>
          <p:nvSpPr>
            <p:cNvPr id="60459" name="Oval 37"/>
            <p:cNvSpPr>
              <a:spLocks noChangeArrowheads="1"/>
            </p:cNvSpPr>
            <p:nvPr/>
          </p:nvSpPr>
          <p:spPr bwMode="auto">
            <a:xfrm>
              <a:off x="3708320" y="3714749"/>
              <a:ext cx="354008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60" name="Oval 40"/>
            <p:cNvSpPr>
              <a:spLocks noChangeArrowheads="1"/>
            </p:cNvSpPr>
            <p:nvPr/>
          </p:nvSpPr>
          <p:spPr bwMode="auto">
            <a:xfrm>
              <a:off x="3069478" y="3714749"/>
              <a:ext cx="353781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61" name="Text Box 41"/>
            <p:cNvSpPr txBox="1">
              <a:spLocks noChangeArrowheads="1"/>
            </p:cNvSpPr>
            <p:nvPr/>
          </p:nvSpPr>
          <p:spPr bwMode="auto">
            <a:xfrm>
              <a:off x="2998722" y="3714749"/>
              <a:ext cx="538042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 </a:t>
              </a:r>
              <a:r>
                <a:rPr lang="en-US" altLang="en-US" sz="1800">
                  <a:latin typeface="Arial" charset="0"/>
                </a:rPr>
                <a:t> q</a:t>
              </a:r>
              <a:endParaRPr lang="en-US" altLang="en-US" sz="1600">
                <a:latin typeface="Arial" charset="0"/>
              </a:endParaRPr>
            </a:p>
          </p:txBody>
        </p:sp>
        <p:sp>
          <p:nvSpPr>
            <p:cNvPr id="60462" name="Line 42"/>
            <p:cNvSpPr>
              <a:spLocks noChangeShapeType="1"/>
            </p:cNvSpPr>
            <p:nvPr/>
          </p:nvSpPr>
          <p:spPr bwMode="auto">
            <a:xfrm>
              <a:off x="3424162" y="3867146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63" name="Line 43"/>
            <p:cNvSpPr>
              <a:spLocks noChangeShapeType="1"/>
            </p:cNvSpPr>
            <p:nvPr/>
          </p:nvSpPr>
          <p:spPr bwMode="auto">
            <a:xfrm>
              <a:off x="4062328" y="3867146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64" name="Text Box 41"/>
            <p:cNvSpPr txBox="1">
              <a:spLocks noChangeArrowheads="1"/>
            </p:cNvSpPr>
            <p:nvPr/>
          </p:nvSpPr>
          <p:spPr bwMode="auto">
            <a:xfrm>
              <a:off x="3609927" y="3714747"/>
              <a:ext cx="509551" cy="369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 </a:t>
              </a:r>
              <a:r>
                <a:rPr lang="en-US" altLang="en-US" sz="1800">
                  <a:latin typeface="Arial" charset="0"/>
                </a:rPr>
                <a:t> q</a:t>
              </a:r>
            </a:p>
          </p:txBody>
        </p:sp>
        <p:sp>
          <p:nvSpPr>
            <p:cNvPr id="60465" name="Text Box 21"/>
            <p:cNvSpPr txBox="1">
              <a:spLocks noChangeArrowheads="1"/>
            </p:cNvSpPr>
            <p:nvPr/>
          </p:nvSpPr>
          <p:spPr bwMode="auto">
            <a:xfrm>
              <a:off x="2341502" y="3730623"/>
              <a:ext cx="495293" cy="36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 </a:t>
              </a:r>
              <a:r>
                <a:rPr lang="en-US" altLang="en-US" sz="1800">
                  <a:latin typeface="Arial" charset="0"/>
                </a:rPr>
                <a:t> q</a:t>
              </a:r>
              <a:endParaRPr lang="en-US" altLang="en-US" sz="1500">
                <a:latin typeface="Arial" charset="0"/>
              </a:endParaRPr>
            </a:p>
          </p:txBody>
        </p:sp>
        <p:sp>
          <p:nvSpPr>
            <p:cNvPr id="60466" name="Text Box 41"/>
            <p:cNvSpPr txBox="1">
              <a:spLocks noChangeArrowheads="1"/>
            </p:cNvSpPr>
            <p:nvPr/>
          </p:nvSpPr>
          <p:spPr bwMode="auto">
            <a:xfrm>
              <a:off x="428596" y="3711580"/>
              <a:ext cx="538042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charset="0"/>
                </a:rPr>
                <a:t>p q</a:t>
              </a:r>
            </a:p>
          </p:txBody>
        </p:sp>
        <p:sp>
          <p:nvSpPr>
            <p:cNvPr id="60467" name="Text Box 21"/>
            <p:cNvSpPr txBox="1">
              <a:spLocks noChangeArrowheads="1"/>
            </p:cNvSpPr>
            <p:nvPr/>
          </p:nvSpPr>
          <p:spPr bwMode="auto">
            <a:xfrm>
              <a:off x="1714480" y="3711580"/>
              <a:ext cx="495491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>
                  <a:latin typeface="Arial" charset="0"/>
                </a:rPr>
                <a:t>  </a:t>
              </a:r>
              <a:r>
                <a:rPr lang="en-US" altLang="en-US" sz="1800">
                  <a:latin typeface="Arial" charset="0"/>
                </a:rPr>
                <a:t>q</a:t>
              </a:r>
              <a:endParaRPr lang="en-US" altLang="en-US" sz="1500">
                <a:latin typeface="Arial" charset="0"/>
              </a:endParaRPr>
            </a:p>
          </p:txBody>
        </p:sp>
      </p:grpSp>
      <p:grpSp>
        <p:nvGrpSpPr>
          <p:cNvPr id="3" name="Группа 157"/>
          <p:cNvGrpSpPr>
            <a:grpSpLocks/>
          </p:cNvGrpSpPr>
          <p:nvPr/>
        </p:nvGrpSpPr>
        <p:grpSpPr bwMode="auto">
          <a:xfrm>
            <a:off x="438150" y="4000500"/>
            <a:ext cx="4414838" cy="533400"/>
            <a:chOff x="438191" y="4143380"/>
            <a:chExt cx="4414787" cy="533103"/>
          </a:xfrm>
        </p:grpSpPr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2422533" y="4291020"/>
              <a:ext cx="354008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712931" y="4291020"/>
              <a:ext cx="495293" cy="380992"/>
              <a:chOff x="1392" y="1488"/>
              <a:chExt cx="336" cy="240"/>
            </a:xfrm>
          </p:grpSpPr>
          <p:sp>
            <p:nvSpPr>
              <p:cNvPr id="60445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0446" name="Text Box 15"/>
              <p:cNvSpPr txBox="1">
                <a:spLocks noChangeArrowheads="1"/>
              </p:cNvSpPr>
              <p:nvPr/>
            </p:nvSpPr>
            <p:spPr bwMode="auto">
              <a:xfrm>
                <a:off x="139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Arial" charset="0"/>
                  </a:rPr>
                  <a:t>  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08033" y="4279911"/>
              <a:ext cx="1069139" cy="392104"/>
              <a:chOff x="1440" y="1481"/>
              <a:chExt cx="725" cy="247"/>
            </a:xfrm>
          </p:grpSpPr>
          <p:sp>
            <p:nvSpPr>
              <p:cNvPr id="60443" name="Oval 20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0444" name="Text Box 21"/>
              <p:cNvSpPr txBox="1">
                <a:spLocks noChangeArrowheads="1"/>
              </p:cNvSpPr>
              <p:nvPr/>
            </p:nvSpPr>
            <p:spPr bwMode="auto">
              <a:xfrm>
                <a:off x="1829" y="1481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500">
                    <a:latin typeface="Arial" charset="0"/>
                  </a:rPr>
                  <a:t>  </a:t>
                </a:r>
                <a:r>
                  <a:rPr lang="en-US" altLang="en-US" sz="1800">
                    <a:latin typeface="Arial" charset="0"/>
                  </a:rPr>
                  <a:t>p</a:t>
                </a:r>
                <a:endParaRPr lang="en-US" altLang="en-US" sz="1500">
                  <a:latin typeface="Arial" charset="0"/>
                </a:endParaRPr>
              </a:p>
            </p:txBody>
          </p:sp>
        </p:grpSp>
        <p:sp>
          <p:nvSpPr>
            <p:cNvPr id="60431" name="Oval 23"/>
            <p:cNvSpPr>
              <a:spLocks noChangeArrowheads="1"/>
            </p:cNvSpPr>
            <p:nvPr/>
          </p:nvSpPr>
          <p:spPr bwMode="auto">
            <a:xfrm>
              <a:off x="1145521" y="4291020"/>
              <a:ext cx="353781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32" name="Line 27"/>
            <p:cNvSpPr>
              <a:spLocks noChangeShapeType="1"/>
            </p:cNvSpPr>
            <p:nvPr/>
          </p:nvSpPr>
          <p:spPr bwMode="auto">
            <a:xfrm>
              <a:off x="500034" y="4143380"/>
              <a:ext cx="139695" cy="142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33" name="Line 28"/>
            <p:cNvSpPr>
              <a:spLocks noChangeShapeType="1"/>
            </p:cNvSpPr>
            <p:nvPr/>
          </p:nvSpPr>
          <p:spPr bwMode="auto">
            <a:xfrm>
              <a:off x="862043" y="4443417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34" name="Line 29"/>
            <p:cNvSpPr>
              <a:spLocks noChangeShapeType="1"/>
            </p:cNvSpPr>
            <p:nvPr/>
          </p:nvSpPr>
          <p:spPr bwMode="auto">
            <a:xfrm>
              <a:off x="1500209" y="4443417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35" name="Line 30"/>
            <p:cNvSpPr>
              <a:spLocks noChangeShapeType="1"/>
            </p:cNvSpPr>
            <p:nvPr/>
          </p:nvSpPr>
          <p:spPr bwMode="auto">
            <a:xfrm>
              <a:off x="2138375" y="4443417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36" name="Line 31"/>
            <p:cNvSpPr>
              <a:spLocks noChangeShapeType="1"/>
            </p:cNvSpPr>
            <p:nvPr/>
          </p:nvSpPr>
          <p:spPr bwMode="auto">
            <a:xfrm>
              <a:off x="2774953" y="4443417"/>
              <a:ext cx="284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37" name="Oval 37"/>
            <p:cNvSpPr>
              <a:spLocks noChangeArrowheads="1"/>
            </p:cNvSpPr>
            <p:nvPr/>
          </p:nvSpPr>
          <p:spPr bwMode="auto">
            <a:xfrm>
              <a:off x="3717915" y="4283083"/>
              <a:ext cx="354008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38" name="Oval 40"/>
            <p:cNvSpPr>
              <a:spLocks noChangeArrowheads="1"/>
            </p:cNvSpPr>
            <p:nvPr/>
          </p:nvSpPr>
          <p:spPr bwMode="auto">
            <a:xfrm>
              <a:off x="3079073" y="4283083"/>
              <a:ext cx="353781" cy="380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39" name="Line 42"/>
            <p:cNvSpPr>
              <a:spLocks noChangeShapeType="1"/>
            </p:cNvSpPr>
            <p:nvPr/>
          </p:nvSpPr>
          <p:spPr bwMode="auto">
            <a:xfrm>
              <a:off x="3433757" y="4435480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40" name="Line 43"/>
            <p:cNvSpPr>
              <a:spLocks noChangeShapeType="1"/>
            </p:cNvSpPr>
            <p:nvPr/>
          </p:nvSpPr>
          <p:spPr bwMode="auto">
            <a:xfrm>
              <a:off x="4071923" y="4435480"/>
              <a:ext cx="282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41" name="Text Box 41"/>
            <p:cNvSpPr txBox="1">
              <a:spLocks noChangeArrowheads="1"/>
            </p:cNvSpPr>
            <p:nvPr/>
          </p:nvSpPr>
          <p:spPr bwMode="auto">
            <a:xfrm>
              <a:off x="438191" y="4279912"/>
              <a:ext cx="538042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charset="0"/>
                </a:rPr>
                <a:t>p q</a:t>
              </a:r>
            </a:p>
          </p:txBody>
        </p:sp>
        <p:sp>
          <p:nvSpPr>
            <p:cNvPr id="60442" name="Text Box 32"/>
            <p:cNvSpPr txBox="1">
              <a:spLocks noChangeArrowheads="1"/>
            </p:cNvSpPr>
            <p:nvPr/>
          </p:nvSpPr>
          <p:spPr bwMode="auto">
            <a:xfrm>
              <a:off x="4286248" y="4214818"/>
              <a:ext cx="5667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charset="0"/>
                </a:rPr>
                <a:t>…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357813" y="3500438"/>
            <a:ext cx="3429000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i="1" dirty="0">
                <a:solidFill>
                  <a:schemeClr val="tx2"/>
                </a:solidFill>
              </a:rPr>
              <a:t>Но их деревья поведений различны!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build="p" animBg="1"/>
      <p:bldP spid="8" grpId="0"/>
      <p:bldP spid="1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324AE2-F50D-4495-B722-B07EDDCEF9F2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4313" y="1857375"/>
            <a:ext cx="8574087" cy="1081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altLang="en-US" sz="3200" kern="0" dirty="0" smtClean="0">
                <a:solidFill>
                  <a:schemeClr val="tx2"/>
                </a:solidFill>
              </a:rPr>
              <a:t>Выражение времени в естественных языках </a:t>
            </a:r>
            <a:endParaRPr lang="en-US" altLang="en-US" sz="3200" kern="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2467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1FCD91-0829-4171-A793-65BCB0602A3A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04800"/>
            <a:ext cx="7705725" cy="609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ru-RU" altLang="en-US" smtClean="0">
                <a:solidFill>
                  <a:schemeClr val="folHlink"/>
                </a:solidFill>
              </a:rPr>
              <a:t>Как формализовать глагольные времена с помощью линейной темпоральной логики</a:t>
            </a:r>
            <a:endParaRPr lang="en-US" altLang="en-US" smtClean="0">
              <a:solidFill>
                <a:schemeClr val="folHlink"/>
              </a:solidFill>
            </a:endParaRP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117475" y="1000125"/>
            <a:ext cx="5240338" cy="1323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en-US" dirty="0">
                <a:solidFill>
                  <a:srgbClr val="FF0000"/>
                </a:solidFill>
              </a:rPr>
              <a:t>Введем</a:t>
            </a:r>
            <a:r>
              <a:rPr lang="ru-RU" altLang="en-US" dirty="0">
                <a:solidFill>
                  <a:schemeClr val="tx2"/>
                </a:solidFill>
              </a:rPr>
              <a:t> ДВА события: </a:t>
            </a:r>
            <a:br>
              <a:rPr lang="ru-RU" altLang="en-US" dirty="0">
                <a:solidFill>
                  <a:schemeClr val="tx2"/>
                </a:solidFill>
              </a:rPr>
            </a:br>
            <a:r>
              <a:rPr lang="ru-RU" altLang="en-US" dirty="0">
                <a:solidFill>
                  <a:schemeClr val="tx2"/>
                </a:solidFill>
              </a:rPr>
              <a:t> -  событие разговора </a:t>
            </a:r>
            <a:r>
              <a:rPr lang="en-US" altLang="en-US" sz="2800" dirty="0">
                <a:solidFill>
                  <a:schemeClr val="tx2"/>
                </a:solidFill>
              </a:rPr>
              <a:t>S</a:t>
            </a:r>
            <a:r>
              <a:rPr lang="ru-RU" altLang="en-US" dirty="0">
                <a:solidFill>
                  <a:schemeClr val="tx2"/>
                </a:solidFill>
              </a:rPr>
              <a:t/>
            </a:r>
            <a:br>
              <a:rPr lang="ru-RU" altLang="en-US" dirty="0">
                <a:solidFill>
                  <a:schemeClr val="tx2"/>
                </a:solidFill>
              </a:rPr>
            </a:br>
            <a:r>
              <a:rPr lang="ru-RU" altLang="en-US" dirty="0">
                <a:solidFill>
                  <a:schemeClr val="tx2"/>
                </a:solidFill>
              </a:rPr>
              <a:t> -  событие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E</a:t>
            </a:r>
            <a:r>
              <a:rPr lang="ru-RU" altLang="en-US" dirty="0">
                <a:solidFill>
                  <a:schemeClr val="tx2"/>
                </a:solidFill>
              </a:rPr>
              <a:t>, о котором идет речь </a:t>
            </a:r>
            <a:endParaRPr lang="en-US" altLang="en-US" dirty="0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53988" y="2297113"/>
            <a:ext cx="5292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>
                <a:solidFill>
                  <a:schemeClr val="tx2"/>
                </a:solidFill>
              </a:rPr>
              <a:t>Можно определить три времени глагола: 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62471" name="TextBox 47"/>
          <p:cNvSpPr txBox="1">
            <a:spLocks noChangeArrowheads="1"/>
          </p:cNvSpPr>
          <p:nvPr/>
        </p:nvSpPr>
        <p:spPr bwMode="auto">
          <a:xfrm>
            <a:off x="5472113" y="1019175"/>
            <a:ext cx="3600450" cy="17541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en-US" sz="1800">
                <a:solidFill>
                  <a:schemeClr val="tx2"/>
                </a:solidFill>
              </a:rPr>
              <a:t>Формы глагола</a:t>
            </a:r>
            <a:r>
              <a:rPr lang="en-US" altLang="en-US" sz="1800">
                <a:solidFill>
                  <a:schemeClr val="tx2"/>
                </a:solidFill>
              </a:rPr>
              <a:t> </a:t>
            </a:r>
            <a:r>
              <a:rPr lang="ru-RU" altLang="en-US" sz="1800">
                <a:solidFill>
                  <a:schemeClr val="tx2"/>
                </a:solidFill>
              </a:rPr>
              <a:t>в естественном языке выражают временные отношения (</a:t>
            </a:r>
            <a:r>
              <a:rPr lang="ru-RU" altLang="en-US" sz="1800" i="1">
                <a:solidFill>
                  <a:srgbClr val="FF0000"/>
                </a:solidFill>
              </a:rPr>
              <a:t>раньше-позже</a:t>
            </a:r>
            <a:r>
              <a:rPr lang="ru-RU" altLang="en-US" sz="1800">
                <a:solidFill>
                  <a:schemeClr val="tx2"/>
                </a:solidFill>
              </a:rPr>
              <a:t>) между моментами наступления событий (относительно момента </a:t>
            </a:r>
            <a:r>
              <a:rPr lang="en-US" altLang="en-US" sz="1800">
                <a:solidFill>
                  <a:schemeClr val="tx2"/>
                </a:solidFill>
              </a:rPr>
              <a:t>t0</a:t>
            </a:r>
            <a:r>
              <a:rPr lang="ru-RU" altLang="en-US" sz="1800">
                <a:solidFill>
                  <a:schemeClr val="tx2"/>
                </a:solidFill>
              </a:rPr>
              <a:t> разговора </a:t>
            </a:r>
            <a:r>
              <a:rPr lang="en-US" altLang="en-US" sz="1800">
                <a:solidFill>
                  <a:schemeClr val="tx2"/>
                </a:solidFill>
              </a:rPr>
              <a:t>S)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2413" y="2735263"/>
            <a:ext cx="8496300" cy="1171575"/>
            <a:chOff x="252413" y="3052763"/>
            <a:chExt cx="8496300" cy="1170952"/>
          </a:xfrm>
        </p:grpSpPr>
        <p:sp>
          <p:nvSpPr>
            <p:cNvPr id="62505" name="Text Box 9"/>
            <p:cNvSpPr txBox="1">
              <a:spLocks noChangeArrowheads="1"/>
            </p:cNvSpPr>
            <p:nvPr/>
          </p:nvSpPr>
          <p:spPr bwMode="auto">
            <a:xfrm>
              <a:off x="4645026" y="3454361"/>
              <a:ext cx="4103687" cy="769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en-US" sz="2000" i="1">
                  <a:solidFill>
                    <a:srgbClr val="FF0000"/>
                  </a:solidFill>
                </a:rPr>
                <a:t>Настоящее:</a:t>
              </a:r>
              <a:r>
                <a:rPr lang="ru-RU" altLang="en-US" sz="2000"/>
                <a:t>  </a:t>
              </a:r>
              <a:r>
                <a:rPr lang="ru-RU" altLang="en-US" sz="1800"/>
                <a:t>Е одновременно с </a:t>
              </a:r>
              <a:r>
                <a:rPr lang="en-US" altLang="en-US" sz="1800"/>
                <a:t>S</a:t>
              </a:r>
              <a:br>
                <a:rPr lang="en-US" altLang="en-US" sz="1800"/>
              </a:br>
              <a:r>
                <a:rPr lang="ru-RU" altLang="en-US" sz="1800"/>
                <a:t> </a:t>
              </a:r>
              <a:r>
                <a:rPr lang="en-US" altLang="en-US" sz="1800"/>
                <a:t> </a:t>
              </a:r>
              <a:r>
                <a:rPr lang="ru-RU" altLang="en-US"/>
                <a:t>(</a:t>
              </a:r>
              <a:r>
                <a:rPr lang="en-US" altLang="en-US"/>
                <a:t>E=S)  </a:t>
              </a:r>
              <a:r>
                <a:rPr lang="ru-RU" altLang="en-US" sz="1800"/>
                <a:t>  </a:t>
              </a:r>
              <a:r>
                <a:rPr lang="ru-RU" altLang="en-US" sz="2000" i="1">
                  <a:solidFill>
                    <a:schemeClr val="folHlink"/>
                  </a:solidFill>
                </a:rPr>
                <a:t>Я вижу Джона</a:t>
              </a:r>
              <a:r>
                <a:rPr lang="en-US" altLang="en-US" sz="2000" i="1"/>
                <a:t> </a:t>
              </a:r>
              <a:endParaRPr lang="en-US" altLang="en-US" sz="1800" i="1">
                <a:solidFill>
                  <a:schemeClr val="folHlink"/>
                </a:solidFill>
              </a:endParaRP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52413" y="3052763"/>
              <a:ext cx="3549650" cy="825500"/>
              <a:chOff x="252413" y="3052766"/>
              <a:chExt cx="3549491" cy="825942"/>
            </a:xfrm>
          </p:grpSpPr>
          <p:grpSp>
            <p:nvGrpSpPr>
              <p:cNvPr id="4" name="Group 43"/>
              <p:cNvGrpSpPr>
                <a:grpSpLocks/>
              </p:cNvGrpSpPr>
              <p:nvPr/>
            </p:nvGrpSpPr>
            <p:grpSpPr bwMode="auto">
              <a:xfrm>
                <a:off x="252413" y="3231008"/>
                <a:ext cx="3527425" cy="647700"/>
                <a:chOff x="3243" y="1389"/>
                <a:chExt cx="2222" cy="408"/>
              </a:xfrm>
            </p:grpSpPr>
            <p:sp>
              <p:nvSpPr>
                <p:cNvPr id="62511" name="Line 10"/>
                <p:cNvSpPr>
                  <a:spLocks noChangeShapeType="1"/>
                </p:cNvSpPr>
                <p:nvPr/>
              </p:nvSpPr>
              <p:spPr bwMode="auto">
                <a:xfrm>
                  <a:off x="3243" y="1797"/>
                  <a:ext cx="222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ru-RU"/>
                </a:p>
              </p:txBody>
            </p:sp>
            <p:sp>
              <p:nvSpPr>
                <p:cNvPr id="625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11" y="1389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S</a:t>
                  </a:r>
                </a:p>
              </p:txBody>
            </p:sp>
            <p:sp>
              <p:nvSpPr>
                <p:cNvPr id="625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12" y="1408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000"/>
                    <a:t>E</a:t>
                  </a:r>
                </a:p>
              </p:txBody>
            </p:sp>
            <p:sp>
              <p:nvSpPr>
                <p:cNvPr id="62514" name="Line 15"/>
                <p:cNvSpPr>
                  <a:spLocks noChangeShapeType="1"/>
                </p:cNvSpPr>
                <p:nvPr/>
              </p:nvSpPr>
              <p:spPr bwMode="auto">
                <a:xfrm>
                  <a:off x="4228" y="1616"/>
                  <a:ext cx="91" cy="9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ru-RU"/>
                </a:p>
              </p:txBody>
            </p:sp>
            <p:sp>
              <p:nvSpPr>
                <p:cNvPr id="625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467" y="1616"/>
                  <a:ext cx="136" cy="9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sp>
            <p:nvSpPr>
              <p:cNvPr id="62509" name="TextBox 2"/>
              <p:cNvSpPr txBox="1">
                <a:spLocks noChangeArrowheads="1"/>
              </p:cNvSpPr>
              <p:nvPr/>
            </p:nvSpPr>
            <p:spPr bwMode="auto">
              <a:xfrm>
                <a:off x="482534" y="3063878"/>
                <a:ext cx="115649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en-US" sz="1600">
                    <a:solidFill>
                      <a:schemeClr val="tx2"/>
                    </a:solidFill>
                  </a:rPr>
                  <a:t>я говорю</a:t>
                </a:r>
                <a:endParaRPr lang="en-US" altLang="en-US" sz="1600">
                  <a:solidFill>
                    <a:schemeClr val="tx2"/>
                  </a:solidFill>
                </a:endParaRPr>
              </a:p>
            </p:txBody>
          </p:sp>
          <p:sp>
            <p:nvSpPr>
              <p:cNvPr id="62510" name="TextBox 40"/>
              <p:cNvSpPr txBox="1">
                <a:spLocks noChangeArrowheads="1"/>
              </p:cNvSpPr>
              <p:nvPr/>
            </p:nvSpPr>
            <p:spPr bwMode="auto">
              <a:xfrm>
                <a:off x="2204087" y="3052766"/>
                <a:ext cx="1597817" cy="338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en-US" sz="1600">
                    <a:solidFill>
                      <a:schemeClr val="tx2"/>
                    </a:solidFill>
                  </a:rPr>
                  <a:t>я вижу Джона</a:t>
                </a:r>
                <a:endParaRPr lang="en-US" alt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2507" name="Freeform 77"/>
            <p:cNvSpPr>
              <a:spLocks/>
            </p:cNvSpPr>
            <p:nvPr/>
          </p:nvSpPr>
          <p:spPr bwMode="auto">
            <a:xfrm>
              <a:off x="2054225" y="3590925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1438" y="3840163"/>
            <a:ext cx="8666162" cy="906462"/>
            <a:chOff x="71438" y="4157663"/>
            <a:chExt cx="8666161" cy="906297"/>
          </a:xfrm>
        </p:grpSpPr>
        <p:sp>
          <p:nvSpPr>
            <p:cNvPr id="62495" name="Text Box 9"/>
            <p:cNvSpPr txBox="1">
              <a:spLocks noChangeArrowheads="1"/>
            </p:cNvSpPr>
            <p:nvPr/>
          </p:nvSpPr>
          <p:spPr bwMode="auto">
            <a:xfrm>
              <a:off x="4498974" y="4294253"/>
              <a:ext cx="4238625" cy="769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en-US" sz="2000" i="1">
                  <a:solidFill>
                    <a:srgbClr val="FF0000"/>
                  </a:solidFill>
                </a:rPr>
                <a:t>Прошедшее:</a:t>
              </a:r>
              <a:r>
                <a:rPr lang="ru-RU" altLang="en-US" sz="2000"/>
                <a:t>  </a:t>
              </a:r>
              <a:r>
                <a:rPr lang="ru-RU" altLang="en-US" sz="1800"/>
                <a:t>Е случилось раньше</a:t>
              </a:r>
              <a:r>
                <a:rPr lang="en-US" altLang="en-US" sz="1800"/>
                <a:t> S</a:t>
              </a:r>
              <a:r>
                <a:rPr lang="ru-RU" altLang="en-US" sz="1800"/>
                <a:t>, </a:t>
              </a:r>
              <a:br>
                <a:rPr lang="ru-RU" altLang="en-US" sz="1800"/>
              </a:br>
              <a:r>
                <a:rPr lang="ru-RU" altLang="en-US" sz="1800"/>
                <a:t>  </a:t>
              </a:r>
              <a:r>
                <a:rPr lang="ru-RU" altLang="en-US"/>
                <a:t>(</a:t>
              </a:r>
              <a:r>
                <a:rPr lang="en-US" altLang="en-US"/>
                <a:t>E&lt;S</a:t>
              </a:r>
              <a:r>
                <a:rPr lang="ru-RU" altLang="en-US"/>
                <a:t>)     </a:t>
              </a:r>
              <a:r>
                <a:rPr lang="ru-RU" altLang="en-US" sz="2000" i="1">
                  <a:solidFill>
                    <a:schemeClr val="folHlink"/>
                  </a:solidFill>
                </a:rPr>
                <a:t>Я видел Джона  </a:t>
              </a:r>
              <a:r>
                <a:rPr lang="ru-RU" altLang="en-US" sz="2000">
                  <a:solidFill>
                    <a:schemeClr val="folHlink"/>
                  </a:solidFill>
                </a:rPr>
                <a:t>(</a:t>
              </a:r>
              <a:r>
                <a:rPr lang="ru-RU" altLang="en-US">
                  <a:solidFill>
                    <a:schemeClr val="folHlink"/>
                  </a:solidFill>
                </a:rPr>
                <a:t>РЕ</a:t>
              </a:r>
              <a:r>
                <a:rPr lang="ru-RU" altLang="en-US" sz="2000">
                  <a:solidFill>
                    <a:schemeClr val="folHlink"/>
                  </a:solidFill>
                </a:rPr>
                <a:t>)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1438" y="4157663"/>
              <a:ext cx="3779835" cy="779462"/>
              <a:chOff x="-36513" y="4170566"/>
              <a:chExt cx="3779838" cy="779262"/>
            </a:xfrm>
          </p:grpSpPr>
          <p:grpSp>
            <p:nvGrpSpPr>
              <p:cNvPr id="8" name="Group 44"/>
              <p:cNvGrpSpPr>
                <a:grpSpLocks/>
              </p:cNvGrpSpPr>
              <p:nvPr/>
            </p:nvGrpSpPr>
            <p:grpSpPr bwMode="auto">
              <a:xfrm>
                <a:off x="215900" y="4373565"/>
                <a:ext cx="3527425" cy="576263"/>
                <a:chOff x="3243" y="1797"/>
                <a:chExt cx="2222" cy="363"/>
              </a:xfrm>
            </p:grpSpPr>
            <p:sp>
              <p:nvSpPr>
                <p:cNvPr id="62502" name="Line 17"/>
                <p:cNvSpPr>
                  <a:spLocks noChangeShapeType="1"/>
                </p:cNvSpPr>
                <p:nvPr/>
              </p:nvSpPr>
              <p:spPr bwMode="auto">
                <a:xfrm>
                  <a:off x="3243" y="2160"/>
                  <a:ext cx="222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ru-RU"/>
                </a:p>
              </p:txBody>
            </p:sp>
            <p:sp>
              <p:nvSpPr>
                <p:cNvPr id="625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0" y="1825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000"/>
                    <a:t>S</a:t>
                  </a:r>
                </a:p>
              </p:txBody>
            </p:sp>
            <p:sp>
              <p:nvSpPr>
                <p:cNvPr id="625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306" y="1797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000"/>
                    <a:t>E</a:t>
                  </a:r>
                </a:p>
              </p:txBody>
            </p:sp>
          </p:grpSp>
          <p:sp>
            <p:nvSpPr>
              <p:cNvPr id="62500" name="TextBox 41"/>
              <p:cNvSpPr txBox="1">
                <a:spLocks noChangeArrowheads="1"/>
              </p:cNvSpPr>
              <p:nvPr/>
            </p:nvSpPr>
            <p:spPr bwMode="auto">
              <a:xfrm>
                <a:off x="1474789" y="4170566"/>
                <a:ext cx="10715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en-US" sz="1600">
                    <a:solidFill>
                      <a:schemeClr val="tx2"/>
                    </a:solidFill>
                  </a:rPr>
                  <a:t>я говорю</a:t>
                </a:r>
                <a:endParaRPr lang="en-US" altLang="en-US" sz="1600">
                  <a:solidFill>
                    <a:schemeClr val="tx2"/>
                  </a:solidFill>
                </a:endParaRPr>
              </a:p>
            </p:txBody>
          </p:sp>
          <p:sp>
            <p:nvSpPr>
              <p:cNvPr id="62501" name="TextBox 43"/>
              <p:cNvSpPr txBox="1">
                <a:spLocks noChangeArrowheads="1"/>
              </p:cNvSpPr>
              <p:nvPr/>
            </p:nvSpPr>
            <p:spPr bwMode="auto">
              <a:xfrm>
                <a:off x="-36513" y="4170566"/>
                <a:ext cx="1511302" cy="338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en-US" sz="1600">
                    <a:solidFill>
                      <a:schemeClr val="tx2"/>
                    </a:solidFill>
                  </a:rPr>
                  <a:t>я вижу Джона</a:t>
                </a:r>
                <a:endParaRPr lang="en-US" alt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2497" name="Freeform 77"/>
            <p:cNvSpPr>
              <a:spLocks/>
            </p:cNvSpPr>
            <p:nvPr/>
          </p:nvSpPr>
          <p:spPr bwMode="auto">
            <a:xfrm>
              <a:off x="2105025" y="4673600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2498" name="Freeform 77"/>
            <p:cNvSpPr>
              <a:spLocks/>
            </p:cNvSpPr>
            <p:nvPr/>
          </p:nvSpPr>
          <p:spPr bwMode="auto">
            <a:xfrm>
              <a:off x="768350" y="4660900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20663" y="4916488"/>
            <a:ext cx="8513762" cy="889000"/>
            <a:chOff x="220662" y="5233645"/>
            <a:chExt cx="8514310" cy="888589"/>
          </a:xfrm>
        </p:grpSpPr>
        <p:sp>
          <p:nvSpPr>
            <p:cNvPr id="62485" name="Text Box 9"/>
            <p:cNvSpPr txBox="1">
              <a:spLocks noChangeArrowheads="1"/>
            </p:cNvSpPr>
            <p:nvPr/>
          </p:nvSpPr>
          <p:spPr bwMode="auto">
            <a:xfrm>
              <a:off x="4535735" y="5353024"/>
              <a:ext cx="4199237" cy="769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en-US" sz="2000" i="1">
                  <a:solidFill>
                    <a:srgbClr val="FF0000"/>
                  </a:solidFill>
                </a:rPr>
                <a:t>Будущее:  </a:t>
              </a:r>
              <a:r>
                <a:rPr lang="ru-RU" altLang="en-US" sz="1800"/>
                <a:t>Е наступит после </a:t>
              </a:r>
              <a:r>
                <a:rPr lang="en-US" altLang="en-US" sz="1800"/>
                <a:t>S</a:t>
              </a:r>
              <a:r>
                <a:rPr lang="ru-RU" altLang="en-US" sz="1800"/>
                <a:t/>
              </a:r>
              <a:br>
                <a:rPr lang="ru-RU" altLang="en-US" sz="1800"/>
              </a:br>
              <a:r>
                <a:rPr lang="ru-RU" altLang="en-US" sz="1800"/>
                <a:t>  </a:t>
              </a:r>
              <a:r>
                <a:rPr lang="en-US" altLang="en-US"/>
                <a:t>(S&lt;E)</a:t>
              </a:r>
              <a:r>
                <a:rPr lang="ru-RU" altLang="en-US"/>
                <a:t>     </a:t>
              </a:r>
              <a:r>
                <a:rPr lang="ru-RU" altLang="en-US" sz="2000" i="1">
                  <a:solidFill>
                    <a:schemeClr val="folHlink"/>
                  </a:solidFill>
                </a:rPr>
                <a:t>Я увижу Джона  </a:t>
              </a:r>
              <a:r>
                <a:rPr lang="ru-RU" altLang="en-US" sz="2000">
                  <a:solidFill>
                    <a:schemeClr val="folHlink"/>
                  </a:solidFill>
                </a:rPr>
                <a:t>(</a:t>
              </a:r>
              <a:r>
                <a:rPr lang="en-US" altLang="en-US">
                  <a:solidFill>
                    <a:schemeClr val="folHlink"/>
                  </a:solidFill>
                </a:rPr>
                <a:t>FE</a:t>
              </a:r>
              <a:r>
                <a:rPr lang="ru-RU" altLang="en-US" sz="2000">
                  <a:solidFill>
                    <a:schemeClr val="folHlink"/>
                  </a:solidFill>
                </a:rPr>
                <a:t>)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20662" y="5233645"/>
              <a:ext cx="4149830" cy="787745"/>
              <a:chOff x="220667" y="5233058"/>
              <a:chExt cx="4150240" cy="787856"/>
            </a:xfrm>
          </p:grpSpPr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>
                <a:off x="220667" y="5408139"/>
                <a:ext cx="3527427" cy="612775"/>
                <a:chOff x="3197" y="2137"/>
                <a:chExt cx="2222" cy="386"/>
              </a:xfrm>
            </p:grpSpPr>
            <p:sp>
              <p:nvSpPr>
                <p:cNvPr id="62492" name="Line 24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22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ru-RU"/>
                </a:p>
              </p:txBody>
            </p:sp>
            <p:sp>
              <p:nvSpPr>
                <p:cNvPr id="6249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79" y="2137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000"/>
                    <a:t>S</a:t>
                  </a:r>
                </a:p>
              </p:txBody>
            </p:sp>
            <p:sp>
              <p:nvSpPr>
                <p:cNvPr id="6249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3" y="2148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000"/>
                    <a:t>E</a:t>
                  </a:r>
                </a:p>
              </p:txBody>
            </p:sp>
          </p:grpSp>
          <p:sp>
            <p:nvSpPr>
              <p:cNvPr id="62490" name="TextBox 42"/>
              <p:cNvSpPr txBox="1">
                <a:spLocks noChangeArrowheads="1"/>
              </p:cNvSpPr>
              <p:nvPr/>
            </p:nvSpPr>
            <p:spPr bwMode="auto">
              <a:xfrm>
                <a:off x="964378" y="5233058"/>
                <a:ext cx="1107599" cy="338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en-US" sz="1600">
                    <a:solidFill>
                      <a:schemeClr val="tx2"/>
                    </a:solidFill>
                  </a:rPr>
                  <a:t>я говорю</a:t>
                </a:r>
                <a:endParaRPr lang="en-US" altLang="en-US" sz="1600">
                  <a:solidFill>
                    <a:schemeClr val="tx2"/>
                  </a:solidFill>
                </a:endParaRPr>
              </a:p>
            </p:txBody>
          </p:sp>
          <p:sp>
            <p:nvSpPr>
              <p:cNvPr id="62491" name="TextBox 44"/>
              <p:cNvSpPr txBox="1">
                <a:spLocks noChangeArrowheads="1"/>
              </p:cNvSpPr>
              <p:nvPr/>
            </p:nvSpPr>
            <p:spPr bwMode="auto">
              <a:xfrm>
                <a:off x="2856306" y="5242933"/>
                <a:ext cx="1514601" cy="338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en-US" sz="1600">
                    <a:solidFill>
                      <a:schemeClr val="tx2"/>
                    </a:solidFill>
                  </a:rPr>
                  <a:t>я вижу Джона</a:t>
                </a:r>
                <a:endParaRPr lang="en-US" alt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2487" name="Freeform 77"/>
            <p:cNvSpPr>
              <a:spLocks/>
            </p:cNvSpPr>
            <p:nvPr/>
          </p:nvSpPr>
          <p:spPr bwMode="auto">
            <a:xfrm>
              <a:off x="3440113" y="5754688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2488" name="Freeform 77"/>
            <p:cNvSpPr>
              <a:spLocks/>
            </p:cNvSpPr>
            <p:nvPr/>
          </p:nvSpPr>
          <p:spPr bwMode="auto">
            <a:xfrm>
              <a:off x="2101850" y="5732463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70300" y="3416300"/>
            <a:ext cx="361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757613" y="4500563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694113" y="5576888"/>
            <a:ext cx="36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</a:p>
        </p:txBody>
      </p:sp>
      <p:sp>
        <p:nvSpPr>
          <p:cNvPr id="114702" name="Freeform 187"/>
          <p:cNvSpPr>
            <a:spLocks/>
          </p:cNvSpPr>
          <p:nvPr/>
        </p:nvSpPr>
        <p:spPr bwMode="auto">
          <a:xfrm>
            <a:off x="2016125" y="3549650"/>
            <a:ext cx="117475" cy="288925"/>
          </a:xfrm>
          <a:custGeom>
            <a:avLst/>
            <a:gdLst>
              <a:gd name="T0" fmla="*/ 2147483647 w 91"/>
              <a:gd name="T1" fmla="*/ 0 h 182"/>
              <a:gd name="T2" fmla="*/ 0 w 91"/>
              <a:gd name="T3" fmla="*/ 2147483647 h 182"/>
              <a:gd name="T4" fmla="*/ 2147483647 w 91"/>
              <a:gd name="T5" fmla="*/ 2147483647 h 182"/>
              <a:gd name="T6" fmla="*/ 2147483647 w 91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182"/>
              <a:gd name="T14" fmla="*/ 91 w 91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182">
                <a:moveTo>
                  <a:pt x="46" y="0"/>
                </a:moveTo>
                <a:lnTo>
                  <a:pt x="0" y="182"/>
                </a:lnTo>
                <a:lnTo>
                  <a:pt x="91" y="182"/>
                </a:lnTo>
                <a:lnTo>
                  <a:pt x="4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4703" name="TextBox 6"/>
          <p:cNvSpPr txBox="1">
            <a:spLocks noChangeArrowheads="1"/>
          </p:cNvSpPr>
          <p:nvPr/>
        </p:nvSpPr>
        <p:spPr bwMode="auto">
          <a:xfrm>
            <a:off x="2089150" y="3513138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  <a:r>
              <a:rPr lang="ru-RU" altLang="en-US" sz="2000"/>
              <a:t>0</a:t>
            </a:r>
            <a:endParaRPr lang="en-US" altLang="en-US" sz="2000"/>
          </a:p>
        </p:txBody>
      </p:sp>
      <p:sp>
        <p:nvSpPr>
          <p:cNvPr id="114704" name="Freeform 187"/>
          <p:cNvSpPr>
            <a:spLocks/>
          </p:cNvSpPr>
          <p:nvPr/>
        </p:nvSpPr>
        <p:spPr bwMode="auto">
          <a:xfrm>
            <a:off x="2052638" y="4645025"/>
            <a:ext cx="117475" cy="288925"/>
          </a:xfrm>
          <a:custGeom>
            <a:avLst/>
            <a:gdLst>
              <a:gd name="T0" fmla="*/ 2147483647 w 91"/>
              <a:gd name="T1" fmla="*/ 0 h 182"/>
              <a:gd name="T2" fmla="*/ 0 w 91"/>
              <a:gd name="T3" fmla="*/ 2147483647 h 182"/>
              <a:gd name="T4" fmla="*/ 2147483647 w 91"/>
              <a:gd name="T5" fmla="*/ 2147483647 h 182"/>
              <a:gd name="T6" fmla="*/ 2147483647 w 91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182"/>
              <a:gd name="T14" fmla="*/ 91 w 91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182">
                <a:moveTo>
                  <a:pt x="46" y="0"/>
                </a:moveTo>
                <a:lnTo>
                  <a:pt x="0" y="182"/>
                </a:lnTo>
                <a:lnTo>
                  <a:pt x="91" y="182"/>
                </a:lnTo>
                <a:lnTo>
                  <a:pt x="4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4705" name="TextBox 6"/>
          <p:cNvSpPr txBox="1">
            <a:spLocks noChangeArrowheads="1"/>
          </p:cNvSpPr>
          <p:nvPr/>
        </p:nvSpPr>
        <p:spPr bwMode="auto">
          <a:xfrm>
            <a:off x="2125663" y="4608513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  <a:r>
              <a:rPr lang="ru-RU" altLang="en-US" sz="2000"/>
              <a:t>0</a:t>
            </a:r>
            <a:endParaRPr lang="en-US" altLang="en-US" sz="2000"/>
          </a:p>
        </p:txBody>
      </p:sp>
      <p:sp>
        <p:nvSpPr>
          <p:cNvPr id="114706" name="Freeform 187"/>
          <p:cNvSpPr>
            <a:spLocks/>
          </p:cNvSpPr>
          <p:nvPr/>
        </p:nvSpPr>
        <p:spPr bwMode="auto">
          <a:xfrm>
            <a:off x="2052638" y="5703888"/>
            <a:ext cx="117475" cy="288925"/>
          </a:xfrm>
          <a:custGeom>
            <a:avLst/>
            <a:gdLst>
              <a:gd name="T0" fmla="*/ 2147483647 w 91"/>
              <a:gd name="T1" fmla="*/ 0 h 182"/>
              <a:gd name="T2" fmla="*/ 0 w 91"/>
              <a:gd name="T3" fmla="*/ 2147483647 h 182"/>
              <a:gd name="T4" fmla="*/ 2147483647 w 91"/>
              <a:gd name="T5" fmla="*/ 2147483647 h 182"/>
              <a:gd name="T6" fmla="*/ 2147483647 w 91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182"/>
              <a:gd name="T14" fmla="*/ 91 w 91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182">
                <a:moveTo>
                  <a:pt x="46" y="0"/>
                </a:moveTo>
                <a:lnTo>
                  <a:pt x="0" y="182"/>
                </a:lnTo>
                <a:lnTo>
                  <a:pt x="91" y="182"/>
                </a:lnTo>
                <a:lnTo>
                  <a:pt x="4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14707" name="TextBox 6"/>
          <p:cNvSpPr txBox="1">
            <a:spLocks noChangeArrowheads="1"/>
          </p:cNvSpPr>
          <p:nvPr/>
        </p:nvSpPr>
        <p:spPr bwMode="auto">
          <a:xfrm>
            <a:off x="2125663" y="5667375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t</a:t>
            </a:r>
            <a:r>
              <a:rPr lang="ru-RU" altLang="en-US" sz="2000"/>
              <a:t>0</a:t>
            </a:r>
            <a:endParaRPr lang="en-US" altLang="en-US" sz="2000"/>
          </a:p>
        </p:txBody>
      </p:sp>
      <p:sp>
        <p:nvSpPr>
          <p:cNvPr id="57" name="TextBox 56"/>
          <p:cNvSpPr txBox="1"/>
          <p:nvPr/>
        </p:nvSpPr>
        <p:spPr>
          <a:xfrm>
            <a:off x="1687513" y="6203950"/>
            <a:ext cx="6243637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t0 </a:t>
            </a:r>
            <a:r>
              <a:rPr lang="ru-RU" sz="2000" dirty="0"/>
              <a:t>неявно устанавливается на момент разговора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4" grpId="0" animBg="1"/>
      <p:bldP spid="418825" grpId="0"/>
      <p:bldP spid="5" grpId="0"/>
      <p:bldP spid="49" grpId="0"/>
      <p:bldP spid="50" grpId="0"/>
      <p:bldP spid="114702" grpId="0" animBg="1"/>
      <p:bldP spid="114703" grpId="0"/>
      <p:bldP spid="114704" grpId="0" animBg="1"/>
      <p:bldP spid="114705" grpId="0"/>
      <p:bldP spid="114706" grpId="0" animBg="1"/>
      <p:bldP spid="114707" grpId="0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349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6349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83642F-28C4-4AEA-B788-D74402A480D4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04800"/>
            <a:ext cx="7705725" cy="609600"/>
          </a:xfrm>
        </p:spPr>
        <p:txBody>
          <a:bodyPr/>
          <a:lstStyle/>
          <a:p>
            <a:pPr eaLnBrk="1" hangingPunct="1"/>
            <a:r>
              <a:rPr lang="ru-RU" altLang="en-US" smtClean="0"/>
              <a:t>Темпоральный анализ</a:t>
            </a:r>
            <a:r>
              <a:rPr lang="en-US" altLang="en-US" smtClean="0"/>
              <a:t> </a:t>
            </a:r>
            <a:r>
              <a:rPr lang="ru-RU" altLang="en-US" smtClean="0"/>
              <a:t>естественного языка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171450" y="6164263"/>
            <a:ext cx="735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en-US" sz="1800">
                <a:solidFill>
                  <a:srgbClr val="183266"/>
                </a:solidFill>
                <a:latin typeface="Arial Narrow" pitchFamily="34" charset="0"/>
              </a:rPr>
              <a:t>(*) </a:t>
            </a:r>
            <a:r>
              <a:rPr kumimoji="1" lang="en-US" altLang="en-US" sz="1800">
                <a:solidFill>
                  <a:srgbClr val="183266"/>
                </a:solidFill>
                <a:latin typeface="Arial Narrow" pitchFamily="34" charset="0"/>
              </a:rPr>
              <a:t>Hans</a:t>
            </a:r>
            <a:r>
              <a:rPr kumimoji="1" lang="ru-RU" altLang="en-US" sz="1800">
                <a:solidFill>
                  <a:srgbClr val="183266"/>
                </a:solidFill>
                <a:latin typeface="Arial Narrow" pitchFamily="34" charset="0"/>
              </a:rPr>
              <a:t> </a:t>
            </a:r>
            <a:r>
              <a:rPr kumimoji="1" lang="en-US" altLang="en-US" sz="1800">
                <a:solidFill>
                  <a:srgbClr val="183266"/>
                </a:solidFill>
                <a:latin typeface="Arial Narrow" pitchFamily="34" charset="0"/>
              </a:rPr>
              <a:t>Reichenbach</a:t>
            </a:r>
            <a:r>
              <a:rPr kumimoji="1" lang="ru-RU" altLang="en-US" sz="1800">
                <a:solidFill>
                  <a:srgbClr val="183266"/>
                </a:solidFill>
                <a:latin typeface="Arial Narrow" pitchFamily="34" charset="0"/>
              </a:rPr>
              <a:t>. </a:t>
            </a:r>
            <a:r>
              <a:rPr kumimoji="1" lang="en-US" altLang="en-US" sz="1800" i="1">
                <a:solidFill>
                  <a:srgbClr val="183266"/>
                </a:solidFill>
                <a:latin typeface="Arial Narrow" pitchFamily="34" charset="0"/>
              </a:rPr>
              <a:t>Elements of Symbolic Logic</a:t>
            </a:r>
            <a:r>
              <a:rPr kumimoji="1" lang="ru-RU" altLang="en-US" sz="1800" i="1">
                <a:solidFill>
                  <a:srgbClr val="183266"/>
                </a:solidFill>
                <a:latin typeface="Arial Narrow" pitchFamily="34" charset="0"/>
              </a:rPr>
              <a:t>,</a:t>
            </a:r>
            <a:r>
              <a:rPr kumimoji="1" lang="ru-RU" altLang="en-US" sz="1800">
                <a:solidFill>
                  <a:srgbClr val="183266"/>
                </a:solidFill>
                <a:latin typeface="Arial Narrow" pitchFamily="34" charset="0"/>
              </a:rPr>
              <a:t> </a:t>
            </a:r>
            <a:r>
              <a:rPr kumimoji="1" lang="en-US" altLang="en-US" sz="1800">
                <a:solidFill>
                  <a:srgbClr val="183266"/>
                </a:solidFill>
                <a:latin typeface="Arial Narrow" pitchFamily="34" charset="0"/>
              </a:rPr>
              <a:t>1947 </a:t>
            </a:r>
            <a:endParaRPr kumimoji="1" lang="ru-RU" altLang="en-US" sz="1800">
              <a:solidFill>
                <a:srgbClr val="183266"/>
              </a:solidFill>
              <a:latin typeface="Arial Narrow" pitchFamily="34" charset="0"/>
            </a:endParaRPr>
          </a:p>
        </p:txBody>
      </p:sp>
      <p:sp>
        <p:nvSpPr>
          <p:cNvPr id="11271" name="Text Box 31"/>
          <p:cNvSpPr txBox="1">
            <a:spLocks noChangeArrowheads="1"/>
          </p:cNvSpPr>
          <p:nvPr/>
        </p:nvSpPr>
        <p:spPr bwMode="auto">
          <a:xfrm>
            <a:off x="5226050" y="3963988"/>
            <a:ext cx="39179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>
                <a:solidFill>
                  <a:srgbClr val="FF0000"/>
                </a:solidFill>
              </a:rPr>
              <a:t>Это структура событий для </a:t>
            </a:r>
            <a:r>
              <a:rPr lang="en-US" altLang="en-US" sz="2000">
                <a:solidFill>
                  <a:srgbClr val="FF0000"/>
                </a:solidFill>
              </a:rPr>
              <a:t>Past Perfect: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 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 i="1">
                <a:solidFill>
                  <a:schemeClr val="tx2"/>
                </a:solidFill>
              </a:rPr>
              <a:t>I had seen John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63496" name="Text Box 32"/>
          <p:cNvSpPr txBox="1">
            <a:spLocks noChangeArrowheads="1"/>
          </p:cNvSpPr>
          <p:nvPr/>
        </p:nvSpPr>
        <p:spPr bwMode="auto">
          <a:xfrm>
            <a:off x="0" y="1214438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en-US" sz="2000">
                <a:solidFill>
                  <a:schemeClr val="tx2"/>
                </a:solidFill>
              </a:rPr>
              <a:t>Ганс Райхенбах </a:t>
            </a:r>
            <a:r>
              <a:rPr lang="en-US" altLang="en-US" sz="2000">
                <a:solidFill>
                  <a:schemeClr val="tx2"/>
                </a:solidFill>
              </a:rPr>
              <a:t>(</a:t>
            </a:r>
            <a:r>
              <a:rPr kumimoji="1" lang="en-US" altLang="en-US" sz="2000">
                <a:solidFill>
                  <a:schemeClr val="tx2"/>
                </a:solidFill>
                <a:latin typeface="Arial Narrow" pitchFamily="34" charset="0"/>
              </a:rPr>
              <a:t>Hans</a:t>
            </a:r>
            <a:r>
              <a:rPr kumimoji="1" lang="ru-RU" altLang="en-US" sz="20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kumimoji="1" lang="en-US" altLang="en-US" sz="2000">
                <a:solidFill>
                  <a:schemeClr val="tx2"/>
                </a:solidFill>
                <a:latin typeface="Arial Narrow" pitchFamily="34" charset="0"/>
              </a:rPr>
              <a:t>Reichenbach ) </a:t>
            </a:r>
            <a:br>
              <a:rPr kumimoji="1" lang="en-US" alt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kumimoji="1" lang="en-US" altLang="en-US" sz="20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ru-RU" altLang="en-US" sz="1800"/>
              <a:t>ввел еще один момент: </a:t>
            </a:r>
            <a:r>
              <a:rPr lang="ru-RU" altLang="en-US" sz="1800" b="1">
                <a:solidFill>
                  <a:srgbClr val="FF0000"/>
                </a:solidFill>
              </a:rPr>
              <a:t>точку референции </a:t>
            </a:r>
            <a:r>
              <a:rPr lang="en-US" altLang="en-US" sz="1800" b="1">
                <a:solidFill>
                  <a:srgbClr val="FF0000"/>
                </a:solidFill>
              </a:rPr>
              <a:t>R</a:t>
            </a:r>
            <a:r>
              <a:rPr lang="ru-RU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/>
              <a:t>– </a:t>
            </a:r>
            <a:r>
              <a:rPr lang="ru-RU" altLang="en-US" sz="1800"/>
              <a:t>момент времени,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ru-RU" altLang="en-US" sz="1800"/>
              <a:t>на которое мы (возможно, неявно) ссылаемся (</a:t>
            </a:r>
            <a:r>
              <a:rPr lang="en-US" altLang="en-US" sz="1800"/>
              <a:t>Reference time)</a:t>
            </a:r>
          </a:p>
        </p:txBody>
      </p:sp>
      <p:sp>
        <p:nvSpPr>
          <p:cNvPr id="11282" name="TextBox 1"/>
          <p:cNvSpPr txBox="1">
            <a:spLocks noChangeArrowheads="1"/>
          </p:cNvSpPr>
          <p:nvPr/>
        </p:nvSpPr>
        <p:spPr bwMode="auto">
          <a:xfrm>
            <a:off x="55563" y="2420938"/>
            <a:ext cx="7324725" cy="1200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1800" dirty="0">
                <a:solidFill>
                  <a:schemeClr val="tx2"/>
                </a:solidFill>
              </a:rPr>
              <a:t>Глагольное время можно определить на основе отношения между:</a:t>
            </a:r>
            <a:br>
              <a:rPr lang="ru-RU" altLang="en-US" sz="1800" dirty="0">
                <a:solidFill>
                  <a:schemeClr val="tx2"/>
                </a:solidFill>
              </a:rPr>
            </a:br>
            <a:r>
              <a:rPr lang="ru-RU" altLang="en-US" sz="1800" dirty="0">
                <a:solidFill>
                  <a:schemeClr val="tx2"/>
                </a:solidFill>
              </a:rPr>
              <a:t>    -  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S: моментом речи (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b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  E: временем</a:t>
            </a:r>
            <a:r>
              <a:rPr lang="en-US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наступления события (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 sz="1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b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  </a:t>
            </a:r>
            <a:r>
              <a:rPr lang="en-US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ru-RU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точкой отсчета </a:t>
            </a:r>
            <a:r>
              <a:rPr lang="en-US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(the point of reference).</a:t>
            </a:r>
          </a:p>
        </p:txBody>
      </p:sp>
      <p:pic>
        <p:nvPicPr>
          <p:cNvPr id="6349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1100" y="188913"/>
            <a:ext cx="1441450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9" name="TextBox 2"/>
          <p:cNvSpPr txBox="1">
            <a:spLocks noChangeArrowheads="1"/>
          </p:cNvSpPr>
          <p:nvPr/>
        </p:nvSpPr>
        <p:spPr bwMode="auto">
          <a:xfrm>
            <a:off x="7521575" y="2222500"/>
            <a:ext cx="162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1891</a:t>
            </a:r>
            <a:r>
              <a:rPr lang="ru-RU" altLang="en-US" sz="2000"/>
              <a:t> </a:t>
            </a:r>
            <a:r>
              <a:rPr lang="en-US" altLang="en-US" sz="2000"/>
              <a:t>-</a:t>
            </a:r>
            <a:r>
              <a:rPr lang="ru-RU" altLang="en-US" sz="2000"/>
              <a:t> </a:t>
            </a:r>
            <a:r>
              <a:rPr lang="en-US" altLang="en-US" sz="2000"/>
              <a:t>1953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563" y="4017963"/>
            <a:ext cx="5075237" cy="2054225"/>
            <a:chOff x="55575" y="4017964"/>
            <a:chExt cx="5074977" cy="2054225"/>
          </a:xfrm>
        </p:grpSpPr>
        <p:sp>
          <p:nvSpPr>
            <p:cNvPr id="63501" name="Line 48"/>
            <p:cNvSpPr>
              <a:spLocks noChangeShapeType="1"/>
            </p:cNvSpPr>
            <p:nvPr/>
          </p:nvSpPr>
          <p:spPr bwMode="auto">
            <a:xfrm>
              <a:off x="388156" y="4549776"/>
              <a:ext cx="4399868" cy="0"/>
            </a:xfrm>
            <a:prstGeom prst="line">
              <a:avLst/>
            </a:prstGeom>
            <a:noFill/>
            <a:ln w="38100">
              <a:solidFill>
                <a:srgbClr val="8AA8E4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3502" name="Line 49"/>
            <p:cNvSpPr>
              <a:spLocks noChangeShapeType="1"/>
            </p:cNvSpPr>
            <p:nvPr/>
          </p:nvSpPr>
          <p:spPr bwMode="auto">
            <a:xfrm>
              <a:off x="845356" y="4473576"/>
              <a:ext cx="0" cy="152400"/>
            </a:xfrm>
            <a:prstGeom prst="line">
              <a:avLst/>
            </a:prstGeom>
            <a:noFill/>
            <a:ln w="38100">
              <a:solidFill>
                <a:srgbClr val="8AA8E4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3503" name="Line 51"/>
            <p:cNvSpPr>
              <a:spLocks noChangeShapeType="1"/>
            </p:cNvSpPr>
            <p:nvPr/>
          </p:nvSpPr>
          <p:spPr bwMode="auto">
            <a:xfrm>
              <a:off x="4460081" y="4473576"/>
              <a:ext cx="0" cy="152400"/>
            </a:xfrm>
            <a:prstGeom prst="line">
              <a:avLst/>
            </a:prstGeom>
            <a:noFill/>
            <a:ln w="38100">
              <a:solidFill>
                <a:srgbClr val="8AA8E4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3504" name="Text Box 52"/>
            <p:cNvSpPr txBox="1">
              <a:spLocks noChangeArrowheads="1"/>
            </p:cNvSpPr>
            <p:nvPr/>
          </p:nvSpPr>
          <p:spPr bwMode="auto">
            <a:xfrm>
              <a:off x="4244181" y="4046539"/>
              <a:ext cx="4572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000">
                  <a:solidFill>
                    <a:srgbClr val="183266"/>
                  </a:solidFill>
                  <a:latin typeface="Arial Narrow" pitchFamily="34" charset="0"/>
                </a:rPr>
                <a:t>S</a:t>
              </a:r>
              <a:endParaRPr kumimoji="1" lang="ru-RU" altLang="en-US" sz="20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63505" name="Line 53"/>
            <p:cNvSpPr>
              <a:spLocks noChangeShapeType="1"/>
            </p:cNvSpPr>
            <p:nvPr/>
          </p:nvSpPr>
          <p:spPr bwMode="auto">
            <a:xfrm flipH="1" flipV="1">
              <a:off x="4460081" y="4651376"/>
              <a:ext cx="12700" cy="431800"/>
            </a:xfrm>
            <a:prstGeom prst="line">
              <a:avLst/>
            </a:prstGeom>
            <a:noFill/>
            <a:ln w="57150">
              <a:solidFill>
                <a:srgbClr val="FC1E53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3506" name="Text Box 54"/>
            <p:cNvSpPr txBox="1">
              <a:spLocks noChangeArrowheads="1"/>
            </p:cNvSpPr>
            <p:nvPr/>
          </p:nvSpPr>
          <p:spPr bwMode="auto">
            <a:xfrm>
              <a:off x="4139952" y="5051425"/>
              <a:ext cx="990600" cy="609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Я говорю сейчас</a:t>
              </a:r>
            </a:p>
          </p:txBody>
        </p:sp>
        <p:sp>
          <p:nvSpPr>
            <p:cNvPr id="63507" name="Text Box 55"/>
            <p:cNvSpPr txBox="1">
              <a:spLocks noChangeArrowheads="1"/>
            </p:cNvSpPr>
            <p:nvPr/>
          </p:nvSpPr>
          <p:spPr bwMode="auto">
            <a:xfrm>
              <a:off x="4716463" y="4321176"/>
              <a:ext cx="3048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>
                  <a:solidFill>
                    <a:srgbClr val="183266"/>
                  </a:solidFill>
                  <a:latin typeface="Arial Narrow" pitchFamily="34" charset="0"/>
                </a:rPr>
                <a:t>t</a:t>
              </a:r>
            </a:p>
          </p:txBody>
        </p:sp>
        <p:sp>
          <p:nvSpPr>
            <p:cNvPr id="63508" name="Line 56"/>
            <p:cNvSpPr>
              <a:spLocks noChangeShapeType="1"/>
            </p:cNvSpPr>
            <p:nvPr/>
          </p:nvSpPr>
          <p:spPr bwMode="auto">
            <a:xfrm flipH="1" flipV="1">
              <a:off x="2752973" y="4722814"/>
              <a:ext cx="0" cy="431800"/>
            </a:xfrm>
            <a:prstGeom prst="line">
              <a:avLst/>
            </a:prstGeom>
            <a:noFill/>
            <a:ln w="57150">
              <a:solidFill>
                <a:srgbClr val="FC1E53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3509" name="Text Box 57"/>
            <p:cNvSpPr txBox="1">
              <a:spLocks noChangeArrowheads="1"/>
            </p:cNvSpPr>
            <p:nvPr/>
          </p:nvSpPr>
          <p:spPr bwMode="auto">
            <a:xfrm>
              <a:off x="2050133" y="5089527"/>
              <a:ext cx="1776412" cy="609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Речь идет</a:t>
              </a:r>
              <a:r>
                <a:rPr kumimoji="1" lang="en-US" altLang="en-US" sz="1700">
                  <a:solidFill>
                    <a:srgbClr val="183266"/>
                  </a:solidFill>
                  <a:latin typeface="Arial Narrow" pitchFamily="34" charset="0"/>
                </a:rPr>
                <a:t> </a:t>
              </a: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об этом моменте времени</a:t>
              </a:r>
            </a:p>
          </p:txBody>
        </p:sp>
        <p:sp>
          <p:nvSpPr>
            <p:cNvPr id="63510" name="Line 58"/>
            <p:cNvSpPr>
              <a:spLocks noChangeShapeType="1"/>
            </p:cNvSpPr>
            <p:nvPr/>
          </p:nvSpPr>
          <p:spPr bwMode="auto">
            <a:xfrm flipV="1">
              <a:off x="845356" y="4702176"/>
              <a:ext cx="0" cy="381000"/>
            </a:xfrm>
            <a:prstGeom prst="line">
              <a:avLst/>
            </a:prstGeom>
            <a:noFill/>
            <a:ln w="57150">
              <a:solidFill>
                <a:srgbClr val="FC1E53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3511" name="Text Box 59"/>
            <p:cNvSpPr txBox="1">
              <a:spLocks noChangeArrowheads="1"/>
            </p:cNvSpPr>
            <p:nvPr/>
          </p:nvSpPr>
          <p:spPr bwMode="auto">
            <a:xfrm>
              <a:off x="55575" y="5054600"/>
              <a:ext cx="1684337" cy="609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В этот момент я увидел Джона</a:t>
              </a:r>
            </a:p>
          </p:txBody>
        </p:sp>
        <p:sp>
          <p:nvSpPr>
            <p:cNvPr id="63512" name="Text Box 60"/>
            <p:cNvSpPr txBox="1">
              <a:spLocks noChangeArrowheads="1"/>
            </p:cNvSpPr>
            <p:nvPr/>
          </p:nvSpPr>
          <p:spPr bwMode="auto">
            <a:xfrm>
              <a:off x="540556" y="4060826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2000">
                  <a:solidFill>
                    <a:srgbClr val="183266"/>
                  </a:solidFill>
                  <a:latin typeface="Arial Narrow" pitchFamily="34" charset="0"/>
                </a:rPr>
                <a:t>Е</a:t>
              </a:r>
            </a:p>
          </p:txBody>
        </p:sp>
        <p:sp>
          <p:nvSpPr>
            <p:cNvPr id="63513" name="Text Box 61"/>
            <p:cNvSpPr txBox="1">
              <a:spLocks noChangeArrowheads="1"/>
            </p:cNvSpPr>
            <p:nvPr/>
          </p:nvSpPr>
          <p:spPr bwMode="auto">
            <a:xfrm>
              <a:off x="2463254" y="4017964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000">
                  <a:solidFill>
                    <a:srgbClr val="183266"/>
                  </a:solidFill>
                  <a:latin typeface="Arial Narrow" pitchFamily="34" charset="0"/>
                </a:rPr>
                <a:t>R</a:t>
              </a:r>
              <a:endParaRPr kumimoji="1" lang="ru-RU" altLang="en-US" sz="2000">
                <a:solidFill>
                  <a:srgbClr val="183266"/>
                </a:solidFill>
                <a:latin typeface="Arial Narrow" pitchFamily="34" charset="0"/>
              </a:endParaRPr>
            </a:p>
          </p:txBody>
        </p:sp>
        <p:sp>
          <p:nvSpPr>
            <p:cNvPr id="63514" name="Text Box 62"/>
            <p:cNvSpPr txBox="1">
              <a:spLocks noChangeArrowheads="1"/>
            </p:cNvSpPr>
            <p:nvPr/>
          </p:nvSpPr>
          <p:spPr bwMode="auto">
            <a:xfrm>
              <a:off x="2404939" y="5675314"/>
              <a:ext cx="1066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charset="0"/>
                </a:rPr>
                <a:t>E&lt;R&lt;S</a:t>
              </a:r>
            </a:p>
          </p:txBody>
        </p:sp>
        <p:sp>
          <p:nvSpPr>
            <p:cNvPr id="63515" name="Rounded Rectangle 75"/>
            <p:cNvSpPr>
              <a:spLocks noChangeArrowheads="1"/>
            </p:cNvSpPr>
            <p:nvPr/>
          </p:nvSpPr>
          <p:spPr bwMode="auto">
            <a:xfrm>
              <a:off x="791381" y="4452939"/>
              <a:ext cx="106363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3516" name="Rounded Rectangle 76"/>
            <p:cNvSpPr>
              <a:spLocks noChangeArrowheads="1"/>
            </p:cNvSpPr>
            <p:nvPr/>
          </p:nvSpPr>
          <p:spPr bwMode="auto">
            <a:xfrm>
              <a:off x="2699792" y="4414839"/>
              <a:ext cx="106362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3517" name="Rounded Rectangle 77"/>
            <p:cNvSpPr>
              <a:spLocks noChangeArrowheads="1"/>
            </p:cNvSpPr>
            <p:nvPr/>
          </p:nvSpPr>
          <p:spPr bwMode="auto">
            <a:xfrm>
              <a:off x="4404518" y="4414839"/>
              <a:ext cx="106363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utoUpdateAnimBg="0"/>
      <p:bldP spid="11271" grpId="0"/>
      <p:bldP spid="112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451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6451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7D5692-A984-442A-ACCD-362139588DBB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55588"/>
            <a:ext cx="7632700" cy="725487"/>
          </a:xfrm>
        </p:spPr>
        <p:txBody>
          <a:bodyPr/>
          <a:lstStyle/>
          <a:p>
            <a:pPr eaLnBrk="1" hangingPunct="1"/>
            <a:r>
              <a:rPr lang="ru-RU" altLang="en-US" smtClean="0"/>
              <a:t>Темпоральный анализ</a:t>
            </a:r>
            <a:r>
              <a:rPr lang="en-US" altLang="en-US" smtClean="0"/>
              <a:t> </a:t>
            </a:r>
            <a:r>
              <a:rPr lang="ru-RU" altLang="en-US" smtClean="0"/>
              <a:t>естественного языка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ru-RU" altLang="en-US" smtClean="0">
                <a:latin typeface="Arial" charset="0"/>
              </a:rPr>
              <a:t>по Г. Райхенбаху</a:t>
            </a:r>
            <a:endParaRPr lang="ru-RU" altLang="en-US" smtClean="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23850" y="1557338"/>
            <a:ext cx="8569325" cy="4824412"/>
            <a:chOff x="204" y="1026"/>
            <a:chExt cx="5398" cy="3039"/>
          </a:xfrm>
        </p:grpSpPr>
        <p:sp>
          <p:nvSpPr>
            <p:cNvPr id="64591" name="Line 65"/>
            <p:cNvSpPr>
              <a:spLocks noChangeShapeType="1"/>
            </p:cNvSpPr>
            <p:nvPr/>
          </p:nvSpPr>
          <p:spPr bwMode="auto">
            <a:xfrm>
              <a:off x="2971" y="1026"/>
              <a:ext cx="0" cy="303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592" name="Line 66"/>
            <p:cNvSpPr>
              <a:spLocks noChangeShapeType="1"/>
            </p:cNvSpPr>
            <p:nvPr/>
          </p:nvSpPr>
          <p:spPr bwMode="auto">
            <a:xfrm>
              <a:off x="204" y="2568"/>
              <a:ext cx="539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79388" y="1233488"/>
            <a:ext cx="4343400" cy="2627312"/>
            <a:chOff x="179388" y="1233488"/>
            <a:chExt cx="4343400" cy="2627372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79388" y="1233488"/>
              <a:ext cx="4343400" cy="2100262"/>
              <a:chOff x="113" y="1109"/>
              <a:chExt cx="2736" cy="1323"/>
            </a:xfrm>
          </p:grpSpPr>
          <p:sp>
            <p:nvSpPr>
              <p:cNvPr id="64578" name="Line 20"/>
              <p:cNvSpPr>
                <a:spLocks noChangeShapeType="1"/>
              </p:cNvSpPr>
              <p:nvPr/>
            </p:nvSpPr>
            <p:spPr bwMode="auto">
              <a:xfrm>
                <a:off x="641" y="15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79" name="Line 21"/>
              <p:cNvSpPr>
                <a:spLocks noChangeShapeType="1"/>
              </p:cNvSpPr>
              <p:nvPr/>
            </p:nvSpPr>
            <p:spPr bwMode="auto">
              <a:xfrm>
                <a:off x="1121" y="1541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80" name="Line 22"/>
              <p:cNvSpPr>
                <a:spLocks noChangeShapeType="1"/>
              </p:cNvSpPr>
              <p:nvPr/>
            </p:nvSpPr>
            <p:spPr bwMode="auto">
              <a:xfrm>
                <a:off x="2273" y="1541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81" name="Text Box 23"/>
              <p:cNvSpPr txBox="1">
                <a:spLocks noChangeArrowheads="1"/>
              </p:cNvSpPr>
              <p:nvPr/>
            </p:nvSpPr>
            <p:spPr bwMode="auto">
              <a:xfrm>
                <a:off x="2129" y="1253"/>
                <a:ext cx="288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S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4582" name="Line 24"/>
              <p:cNvSpPr>
                <a:spLocks noChangeShapeType="1"/>
              </p:cNvSpPr>
              <p:nvPr/>
            </p:nvSpPr>
            <p:spPr bwMode="auto">
              <a:xfrm flipV="1">
                <a:off x="2273" y="1662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83" name="Text Box 25"/>
              <p:cNvSpPr txBox="1">
                <a:spLocks noChangeArrowheads="1"/>
              </p:cNvSpPr>
              <p:nvPr/>
            </p:nvSpPr>
            <p:spPr bwMode="auto">
              <a:xfrm>
                <a:off x="1985" y="1877"/>
                <a:ext cx="864" cy="38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Я говорю сейчас</a:t>
                </a:r>
              </a:p>
            </p:txBody>
          </p:sp>
          <p:sp>
            <p:nvSpPr>
              <p:cNvPr id="64584" name="Text Box 26"/>
              <p:cNvSpPr txBox="1">
                <a:spLocks noChangeArrowheads="1"/>
              </p:cNvSpPr>
              <p:nvPr/>
            </p:nvSpPr>
            <p:spPr bwMode="auto">
              <a:xfrm>
                <a:off x="2561" y="1445"/>
                <a:ext cx="19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>
                    <a:solidFill>
                      <a:srgbClr val="183266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64585" name="Line 27"/>
              <p:cNvSpPr>
                <a:spLocks noChangeShapeType="1"/>
              </p:cNvSpPr>
              <p:nvPr/>
            </p:nvSpPr>
            <p:spPr bwMode="auto">
              <a:xfrm flipH="1" flipV="1">
                <a:off x="1169" y="1685"/>
                <a:ext cx="240" cy="240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86" name="Text Box 28"/>
              <p:cNvSpPr txBox="1">
                <a:spLocks noChangeArrowheads="1"/>
              </p:cNvSpPr>
              <p:nvPr/>
            </p:nvSpPr>
            <p:spPr bwMode="auto">
              <a:xfrm>
                <a:off x="1025" y="1885"/>
                <a:ext cx="1104" cy="54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Речь идет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 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об этом 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(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прошлом) моменте времени</a:t>
                </a:r>
              </a:p>
            </p:txBody>
          </p:sp>
          <p:sp>
            <p:nvSpPr>
              <p:cNvPr id="64587" name="Line 29"/>
              <p:cNvSpPr>
                <a:spLocks noChangeShapeType="1"/>
              </p:cNvSpPr>
              <p:nvPr/>
            </p:nvSpPr>
            <p:spPr bwMode="auto">
              <a:xfrm flipV="1">
                <a:off x="785" y="1685"/>
                <a:ext cx="288" cy="192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88" name="Text Box 30"/>
              <p:cNvSpPr txBox="1">
                <a:spLocks noChangeArrowheads="1"/>
              </p:cNvSpPr>
              <p:nvPr/>
            </p:nvSpPr>
            <p:spPr bwMode="auto">
              <a:xfrm>
                <a:off x="113" y="1877"/>
                <a:ext cx="960" cy="38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В этот момент я увидел Джона</a:t>
                </a:r>
              </a:p>
            </p:txBody>
          </p:sp>
          <p:sp>
            <p:nvSpPr>
              <p:cNvPr id="64589" name="Text Box 31"/>
              <p:cNvSpPr txBox="1">
                <a:spLocks noChangeArrowheads="1"/>
              </p:cNvSpPr>
              <p:nvPr/>
            </p:nvSpPr>
            <p:spPr bwMode="auto">
              <a:xfrm>
                <a:off x="929" y="1301"/>
                <a:ext cx="432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Е, </a:t>
                </a: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R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4590" name="Text Box 32"/>
              <p:cNvSpPr txBox="1">
                <a:spLocks noChangeArrowheads="1"/>
              </p:cNvSpPr>
              <p:nvPr/>
            </p:nvSpPr>
            <p:spPr bwMode="auto">
              <a:xfrm>
                <a:off x="1313" y="1109"/>
                <a:ext cx="768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charset="0"/>
                  </a:rPr>
                  <a:t>E=R&lt;S</a:t>
                </a:r>
              </a:p>
            </p:txBody>
          </p:sp>
        </p:grpSp>
        <p:sp>
          <p:nvSpPr>
            <p:cNvPr id="64575" name="TextBox 1"/>
            <p:cNvSpPr txBox="1">
              <a:spLocks noChangeArrowheads="1"/>
            </p:cNvSpPr>
            <p:nvPr/>
          </p:nvSpPr>
          <p:spPr bwMode="auto">
            <a:xfrm>
              <a:off x="683569" y="3460750"/>
              <a:ext cx="29295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616183"/>
                  </a:solidFill>
                  <a:latin typeface="Arial" charset="0"/>
                </a:rPr>
                <a:t>"</a:t>
              </a:r>
              <a:r>
                <a:rPr lang="en-US" altLang="en-US" sz="2000">
                  <a:solidFill>
                    <a:srgbClr val="236CFF"/>
                  </a:solidFill>
                  <a:latin typeface="Arial" charset="0"/>
                </a:rPr>
                <a:t>I saw John</a:t>
              </a:r>
              <a:r>
                <a:rPr lang="ru-RU" altLang="en-US" sz="2000">
                  <a:solidFill>
                    <a:srgbClr val="236CFF"/>
                  </a:solidFill>
                  <a:latin typeface="Arial" charset="0"/>
                </a:rPr>
                <a:t> </a:t>
              </a:r>
              <a:r>
                <a:rPr lang="en-US" altLang="en-US" sz="2000">
                  <a:solidFill>
                    <a:srgbClr val="236CFF"/>
                  </a:solidFill>
                  <a:latin typeface="Arial" charset="0"/>
                </a:rPr>
                <a:t>yesterday</a:t>
              </a:r>
              <a:r>
                <a:rPr lang="en-US" altLang="en-US" sz="2000">
                  <a:solidFill>
                    <a:srgbClr val="616183"/>
                  </a:solidFill>
                  <a:latin typeface="Arial" charset="0"/>
                </a:rPr>
                <a:t>”</a:t>
              </a:r>
              <a:endParaRPr lang="en-US" altLang="en-US" sz="2000"/>
            </a:p>
          </p:txBody>
        </p:sp>
        <p:sp>
          <p:nvSpPr>
            <p:cNvPr id="64576" name="Rounded Rectangle 70"/>
            <p:cNvSpPr>
              <a:spLocks noChangeArrowheads="1"/>
            </p:cNvSpPr>
            <p:nvPr/>
          </p:nvSpPr>
          <p:spPr bwMode="auto">
            <a:xfrm>
              <a:off x="1747838" y="1882775"/>
              <a:ext cx="106362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4577" name="Rounded Rectangle 71"/>
            <p:cNvSpPr>
              <a:spLocks noChangeArrowheads="1"/>
            </p:cNvSpPr>
            <p:nvPr/>
          </p:nvSpPr>
          <p:spPr bwMode="auto">
            <a:xfrm>
              <a:off x="3554413" y="1866900"/>
              <a:ext cx="107950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932363" y="1196975"/>
            <a:ext cx="4198937" cy="2674938"/>
            <a:chOff x="4932363" y="1196975"/>
            <a:chExt cx="4198937" cy="2674938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5168900" y="1196975"/>
              <a:ext cx="3962400" cy="2346325"/>
              <a:chOff x="3256" y="1105"/>
              <a:chExt cx="2496" cy="1478"/>
            </a:xfrm>
          </p:grpSpPr>
          <p:sp>
            <p:nvSpPr>
              <p:cNvPr id="64560" name="Line 4"/>
              <p:cNvSpPr>
                <a:spLocks noChangeShapeType="1"/>
              </p:cNvSpPr>
              <p:nvPr/>
            </p:nvSpPr>
            <p:spPr bwMode="auto">
              <a:xfrm>
                <a:off x="3496" y="1585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61" name="Line 5"/>
              <p:cNvSpPr>
                <a:spLocks noChangeShapeType="1"/>
              </p:cNvSpPr>
              <p:nvPr/>
            </p:nvSpPr>
            <p:spPr bwMode="auto">
              <a:xfrm>
                <a:off x="3784" y="1537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62" name="Line 6"/>
              <p:cNvSpPr>
                <a:spLocks noChangeShapeType="1"/>
              </p:cNvSpPr>
              <p:nvPr/>
            </p:nvSpPr>
            <p:spPr bwMode="auto">
              <a:xfrm>
                <a:off x="5128" y="1537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63" name="Text Box 7"/>
              <p:cNvSpPr txBox="1">
                <a:spLocks noChangeArrowheads="1"/>
              </p:cNvSpPr>
              <p:nvPr/>
            </p:nvSpPr>
            <p:spPr bwMode="auto">
              <a:xfrm>
                <a:off x="4984" y="1249"/>
                <a:ext cx="288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S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4564" name="Line 8"/>
              <p:cNvSpPr>
                <a:spLocks noChangeShapeType="1"/>
              </p:cNvSpPr>
              <p:nvPr/>
            </p:nvSpPr>
            <p:spPr bwMode="auto">
              <a:xfrm flipH="1" flipV="1">
                <a:off x="5128" y="1681"/>
                <a:ext cx="240" cy="192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65" name="Text Box 9"/>
              <p:cNvSpPr txBox="1">
                <a:spLocks noChangeArrowheads="1"/>
              </p:cNvSpPr>
              <p:nvPr/>
            </p:nvSpPr>
            <p:spPr bwMode="auto">
              <a:xfrm>
                <a:off x="5128" y="1873"/>
                <a:ext cx="624" cy="38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Я говорю сейчас</a:t>
                </a:r>
              </a:p>
            </p:txBody>
          </p:sp>
          <p:sp>
            <p:nvSpPr>
              <p:cNvPr id="64566" name="Text Box 10"/>
              <p:cNvSpPr txBox="1">
                <a:spLocks noChangeArrowheads="1"/>
              </p:cNvSpPr>
              <p:nvPr/>
            </p:nvSpPr>
            <p:spPr bwMode="auto">
              <a:xfrm>
                <a:off x="5416" y="1441"/>
                <a:ext cx="19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>
                    <a:solidFill>
                      <a:srgbClr val="183266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64567" name="Line 11"/>
              <p:cNvSpPr>
                <a:spLocks noChangeShapeType="1"/>
              </p:cNvSpPr>
              <p:nvPr/>
            </p:nvSpPr>
            <p:spPr bwMode="auto">
              <a:xfrm flipV="1">
                <a:off x="4792" y="1681"/>
                <a:ext cx="288" cy="192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68" name="Text Box 12"/>
              <p:cNvSpPr txBox="1">
                <a:spLocks noChangeArrowheads="1"/>
              </p:cNvSpPr>
              <p:nvPr/>
            </p:nvSpPr>
            <p:spPr bwMode="auto">
              <a:xfrm>
                <a:off x="4216" y="1873"/>
                <a:ext cx="1008" cy="7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Речь идет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 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об этом (текущем) моменте времени</a:t>
                </a:r>
              </a:p>
            </p:txBody>
          </p:sp>
          <p:sp>
            <p:nvSpPr>
              <p:cNvPr id="64569" name="Line 13"/>
              <p:cNvSpPr>
                <a:spLocks noChangeShapeType="1"/>
              </p:cNvSpPr>
              <p:nvPr/>
            </p:nvSpPr>
            <p:spPr bwMode="auto">
              <a:xfrm flipV="1">
                <a:off x="3784" y="1681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70" name="Text Box 14"/>
              <p:cNvSpPr txBox="1">
                <a:spLocks noChangeArrowheads="1"/>
              </p:cNvSpPr>
              <p:nvPr/>
            </p:nvSpPr>
            <p:spPr bwMode="auto">
              <a:xfrm>
                <a:off x="3256" y="1873"/>
                <a:ext cx="912" cy="54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В этот момент я увидел Джона</a:t>
                </a:r>
              </a:p>
            </p:txBody>
          </p:sp>
          <p:sp>
            <p:nvSpPr>
              <p:cNvPr id="64571" name="Text Box 15"/>
              <p:cNvSpPr txBox="1">
                <a:spLocks noChangeArrowheads="1"/>
              </p:cNvSpPr>
              <p:nvPr/>
            </p:nvSpPr>
            <p:spPr bwMode="auto">
              <a:xfrm>
                <a:off x="3592" y="1277"/>
                <a:ext cx="432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Е</a:t>
                </a:r>
              </a:p>
            </p:txBody>
          </p:sp>
          <p:sp>
            <p:nvSpPr>
              <p:cNvPr id="64572" name="Text Box 16"/>
              <p:cNvSpPr txBox="1">
                <a:spLocks noChangeArrowheads="1"/>
              </p:cNvSpPr>
              <p:nvPr/>
            </p:nvSpPr>
            <p:spPr bwMode="auto">
              <a:xfrm>
                <a:off x="4792" y="1249"/>
                <a:ext cx="432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R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4573" name="Text Box 17"/>
              <p:cNvSpPr txBox="1">
                <a:spLocks noChangeArrowheads="1"/>
              </p:cNvSpPr>
              <p:nvPr/>
            </p:nvSpPr>
            <p:spPr bwMode="auto">
              <a:xfrm>
                <a:off x="4120" y="1105"/>
                <a:ext cx="672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charset="0"/>
                  </a:rPr>
                  <a:t>E&lt;R=S</a:t>
                </a:r>
              </a:p>
            </p:txBody>
          </p:sp>
        </p:grpSp>
        <p:sp>
          <p:nvSpPr>
            <p:cNvPr id="64557" name="TextBox 2"/>
            <p:cNvSpPr txBox="1">
              <a:spLocks noChangeArrowheads="1"/>
            </p:cNvSpPr>
            <p:nvPr/>
          </p:nvSpPr>
          <p:spPr bwMode="auto">
            <a:xfrm>
              <a:off x="4932363" y="3471863"/>
              <a:ext cx="41036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616183"/>
                  </a:solidFill>
                  <a:latin typeface="Arial" charset="0"/>
                </a:rPr>
                <a:t>"</a:t>
              </a:r>
              <a:r>
                <a:rPr lang="en-US" altLang="en-US" sz="2000">
                  <a:solidFill>
                    <a:srgbClr val="236CFF"/>
                  </a:solidFill>
                  <a:latin typeface="Arial" charset="0"/>
                </a:rPr>
                <a:t>I have seen John</a:t>
              </a:r>
              <a:r>
                <a:rPr lang="en-US" altLang="en-US" sz="2000">
                  <a:solidFill>
                    <a:srgbClr val="616183"/>
                  </a:solidFill>
                  <a:latin typeface="Arial" charset="0"/>
                </a:rPr>
                <a:t>"</a:t>
              </a:r>
              <a:endParaRPr kumimoji="1" lang="ru-RU" altLang="en-US" sz="2000">
                <a:solidFill>
                  <a:srgbClr val="183266"/>
                </a:solidFill>
                <a:latin typeface="Arial" charset="0"/>
              </a:endParaRPr>
            </a:p>
          </p:txBody>
        </p:sp>
        <p:sp>
          <p:nvSpPr>
            <p:cNvPr id="64558" name="Rounded Rectangle 72"/>
            <p:cNvSpPr>
              <a:spLocks noChangeArrowheads="1"/>
            </p:cNvSpPr>
            <p:nvPr/>
          </p:nvSpPr>
          <p:spPr bwMode="auto">
            <a:xfrm>
              <a:off x="5953125" y="1790700"/>
              <a:ext cx="106363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4559" name="Rounded Rectangle 73"/>
            <p:cNvSpPr>
              <a:spLocks noChangeArrowheads="1"/>
            </p:cNvSpPr>
            <p:nvPr/>
          </p:nvSpPr>
          <p:spPr bwMode="auto">
            <a:xfrm>
              <a:off x="8101013" y="1784350"/>
              <a:ext cx="106362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0" y="4149725"/>
            <a:ext cx="4572000" cy="2309813"/>
            <a:chOff x="0" y="4149725"/>
            <a:chExt cx="4572003" cy="2309813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0" y="4149725"/>
              <a:ext cx="4572003" cy="2309813"/>
              <a:chOff x="0" y="2633"/>
              <a:chExt cx="2880" cy="1455"/>
            </a:xfrm>
          </p:grpSpPr>
          <p:sp>
            <p:nvSpPr>
              <p:cNvPr id="64543" name="Line 34"/>
              <p:cNvSpPr>
                <a:spLocks noChangeShapeType="1"/>
              </p:cNvSpPr>
              <p:nvPr/>
            </p:nvSpPr>
            <p:spPr bwMode="auto">
              <a:xfrm>
                <a:off x="641" y="3113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44" name="Line 35"/>
              <p:cNvSpPr>
                <a:spLocks noChangeShapeType="1"/>
              </p:cNvSpPr>
              <p:nvPr/>
            </p:nvSpPr>
            <p:spPr bwMode="auto">
              <a:xfrm>
                <a:off x="1697" y="3065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45" name="Text Box 36"/>
              <p:cNvSpPr txBox="1">
                <a:spLocks noChangeArrowheads="1"/>
              </p:cNvSpPr>
              <p:nvPr/>
            </p:nvSpPr>
            <p:spPr bwMode="auto">
              <a:xfrm>
                <a:off x="1746" y="2815"/>
                <a:ext cx="288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S</a:t>
                </a:r>
                <a:endParaRPr kumimoji="1" lang="ru-RU" altLang="en-US" sz="20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4546" name="Line 37"/>
              <p:cNvSpPr>
                <a:spLocks noChangeShapeType="1"/>
              </p:cNvSpPr>
              <p:nvPr/>
            </p:nvSpPr>
            <p:spPr bwMode="auto">
              <a:xfrm flipH="1" flipV="1">
                <a:off x="1791" y="3177"/>
                <a:ext cx="482" cy="224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47" name="Text Box 38"/>
              <p:cNvSpPr txBox="1">
                <a:spLocks noChangeArrowheads="1"/>
              </p:cNvSpPr>
              <p:nvPr/>
            </p:nvSpPr>
            <p:spPr bwMode="auto">
              <a:xfrm>
                <a:off x="2210" y="3401"/>
                <a:ext cx="670" cy="38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Я говорю сейчас</a:t>
                </a:r>
              </a:p>
            </p:txBody>
          </p:sp>
          <p:sp>
            <p:nvSpPr>
              <p:cNvPr id="64548" name="Text Box 39"/>
              <p:cNvSpPr txBox="1">
                <a:spLocks noChangeArrowheads="1"/>
              </p:cNvSpPr>
              <p:nvPr/>
            </p:nvSpPr>
            <p:spPr bwMode="auto">
              <a:xfrm>
                <a:off x="2561" y="2969"/>
                <a:ext cx="19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>
                    <a:solidFill>
                      <a:srgbClr val="183266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64549" name="Line 40"/>
              <p:cNvSpPr>
                <a:spLocks noChangeShapeType="1"/>
              </p:cNvSpPr>
              <p:nvPr/>
            </p:nvSpPr>
            <p:spPr bwMode="auto">
              <a:xfrm flipV="1">
                <a:off x="1701" y="3177"/>
                <a:ext cx="0" cy="317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50" name="Text Box 41"/>
              <p:cNvSpPr txBox="1">
                <a:spLocks noChangeArrowheads="1"/>
              </p:cNvSpPr>
              <p:nvPr/>
            </p:nvSpPr>
            <p:spPr bwMode="auto">
              <a:xfrm>
                <a:off x="1025" y="3409"/>
                <a:ext cx="1104" cy="38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Речь идет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 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об этом моменте времени</a:t>
                </a:r>
              </a:p>
            </p:txBody>
          </p:sp>
          <p:sp>
            <p:nvSpPr>
              <p:cNvPr id="64551" name="Line 42"/>
              <p:cNvSpPr>
                <a:spLocks noChangeShapeType="1"/>
              </p:cNvSpPr>
              <p:nvPr/>
            </p:nvSpPr>
            <p:spPr bwMode="auto">
              <a:xfrm flipV="1">
                <a:off x="785" y="3177"/>
                <a:ext cx="825" cy="224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4552" name="Text Box 43"/>
              <p:cNvSpPr txBox="1">
                <a:spLocks noChangeArrowheads="1"/>
              </p:cNvSpPr>
              <p:nvPr/>
            </p:nvSpPr>
            <p:spPr bwMode="auto">
              <a:xfrm>
                <a:off x="0" y="3401"/>
                <a:ext cx="960" cy="38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В этот момент я увидел Джона</a:t>
                </a:r>
              </a:p>
            </p:txBody>
          </p:sp>
          <p:sp>
            <p:nvSpPr>
              <p:cNvPr id="64553" name="Text Box 44"/>
              <p:cNvSpPr txBox="1">
                <a:spLocks noChangeArrowheads="1"/>
              </p:cNvSpPr>
              <p:nvPr/>
            </p:nvSpPr>
            <p:spPr bwMode="auto">
              <a:xfrm>
                <a:off x="1474" y="2814"/>
                <a:ext cx="432" cy="2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Е, </a:t>
                </a:r>
                <a:r>
                  <a:rPr kumimoji="1" lang="en-US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R</a:t>
                </a:r>
                <a:r>
                  <a:rPr kumimoji="1" lang="ru-RU" altLang="en-US" sz="2000">
                    <a:solidFill>
                      <a:srgbClr val="183266"/>
                    </a:solidFill>
                    <a:latin typeface="Arial Narrow" pitchFamily="34" charset="0"/>
                  </a:rPr>
                  <a:t>,</a:t>
                </a:r>
              </a:p>
            </p:txBody>
          </p:sp>
          <p:sp>
            <p:nvSpPr>
              <p:cNvPr id="64554" name="Text Box 45"/>
              <p:cNvSpPr txBox="1">
                <a:spLocks noChangeArrowheads="1"/>
              </p:cNvSpPr>
              <p:nvPr/>
            </p:nvSpPr>
            <p:spPr bwMode="auto">
              <a:xfrm>
                <a:off x="1313" y="2633"/>
                <a:ext cx="768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charset="0"/>
                  </a:rPr>
                  <a:t>E=R</a:t>
                </a:r>
                <a:r>
                  <a:rPr lang="ru-RU" altLang="en-US" sz="2000">
                    <a:latin typeface="Arial" charset="0"/>
                  </a:rPr>
                  <a:t>=</a:t>
                </a:r>
                <a:r>
                  <a:rPr lang="en-US" altLang="en-US" sz="2000">
                    <a:latin typeface="Arial" charset="0"/>
                  </a:rPr>
                  <a:t>S</a:t>
                </a:r>
              </a:p>
            </p:txBody>
          </p:sp>
          <p:sp>
            <p:nvSpPr>
              <p:cNvPr id="64555" name="Text Box 46"/>
              <p:cNvSpPr txBox="1">
                <a:spLocks noChangeArrowheads="1"/>
              </p:cNvSpPr>
              <p:nvPr/>
            </p:nvSpPr>
            <p:spPr bwMode="auto">
              <a:xfrm>
                <a:off x="839" y="3838"/>
                <a:ext cx="1633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0066FF"/>
                    </a:solidFill>
                    <a:latin typeface="Arial" charset="0"/>
                  </a:rPr>
                  <a:t>“I see John”</a:t>
                </a:r>
                <a:endParaRPr lang="ru-RU" altLang="en-US" sz="2000">
                  <a:solidFill>
                    <a:srgbClr val="0066FF"/>
                  </a:solidFill>
                  <a:latin typeface="Arial" charset="0"/>
                </a:endParaRPr>
              </a:p>
            </p:txBody>
          </p:sp>
        </p:grpSp>
        <p:sp>
          <p:nvSpPr>
            <p:cNvPr id="64542" name="Rounded Rectangle 74"/>
            <p:cNvSpPr>
              <a:spLocks noChangeArrowheads="1"/>
            </p:cNvSpPr>
            <p:nvPr/>
          </p:nvSpPr>
          <p:spPr bwMode="auto">
            <a:xfrm>
              <a:off x="2640013" y="4794250"/>
              <a:ext cx="107950" cy="269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683125" y="4037013"/>
            <a:ext cx="4448175" cy="2411412"/>
            <a:chOff x="4682555" y="4036953"/>
            <a:chExt cx="4448745" cy="2411543"/>
          </a:xfrm>
        </p:grpSpPr>
        <p:sp>
          <p:nvSpPr>
            <p:cNvPr id="64523" name="Line 33"/>
            <p:cNvSpPr>
              <a:spLocks noChangeShapeType="1"/>
            </p:cNvSpPr>
            <p:nvPr/>
          </p:nvSpPr>
          <p:spPr bwMode="auto">
            <a:xfrm>
              <a:off x="4906392" y="4981154"/>
              <a:ext cx="3527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24" name="Text Box 35"/>
            <p:cNvSpPr txBox="1">
              <a:spLocks noChangeArrowheads="1"/>
            </p:cNvSpPr>
            <p:nvPr/>
          </p:nvSpPr>
          <p:spPr bwMode="auto">
            <a:xfrm>
              <a:off x="4682555" y="4333454"/>
              <a:ext cx="7921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6562155" y="4333454"/>
              <a:ext cx="5762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E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>
              <a:off x="5185792" y="4693817"/>
              <a:ext cx="144463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27" name="Line 38"/>
            <p:cNvSpPr>
              <a:spLocks noChangeShapeType="1"/>
            </p:cNvSpPr>
            <p:nvPr/>
          </p:nvSpPr>
          <p:spPr bwMode="auto">
            <a:xfrm flipH="1">
              <a:off x="6562155" y="4693817"/>
              <a:ext cx="144462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28" name="Text Box 40"/>
            <p:cNvSpPr txBox="1">
              <a:spLocks noChangeArrowheads="1"/>
            </p:cNvSpPr>
            <p:nvPr/>
          </p:nvSpPr>
          <p:spPr bwMode="auto">
            <a:xfrm>
              <a:off x="7851205" y="4200525"/>
              <a:ext cx="5762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529" name="Line 41"/>
            <p:cNvSpPr>
              <a:spLocks noChangeShapeType="1"/>
            </p:cNvSpPr>
            <p:nvPr/>
          </p:nvSpPr>
          <p:spPr bwMode="auto">
            <a:xfrm flipH="1">
              <a:off x="7851205" y="4693817"/>
              <a:ext cx="144462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30" name="TextBox 1"/>
            <p:cNvSpPr txBox="1">
              <a:spLocks noChangeArrowheads="1"/>
            </p:cNvSpPr>
            <p:nvPr/>
          </p:nvSpPr>
          <p:spPr bwMode="auto">
            <a:xfrm>
              <a:off x="6258718" y="4036953"/>
              <a:ext cx="14509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chemeClr val="tx2"/>
                  </a:solidFill>
                  <a:latin typeface="Arial" charset="0"/>
                </a:rPr>
                <a:t>S &lt; E &lt; R</a:t>
              </a:r>
            </a:p>
          </p:txBody>
        </p:sp>
        <p:sp>
          <p:nvSpPr>
            <p:cNvPr id="64531" name="Freeform 77"/>
            <p:cNvSpPr>
              <a:spLocks/>
            </p:cNvSpPr>
            <p:nvPr/>
          </p:nvSpPr>
          <p:spPr bwMode="auto">
            <a:xfrm>
              <a:off x="5427092" y="4685879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32" name="Freeform 77"/>
            <p:cNvSpPr>
              <a:spLocks/>
            </p:cNvSpPr>
            <p:nvPr/>
          </p:nvSpPr>
          <p:spPr bwMode="auto">
            <a:xfrm>
              <a:off x="6473255" y="4722813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33" name="Freeform 77"/>
            <p:cNvSpPr>
              <a:spLocks/>
            </p:cNvSpPr>
            <p:nvPr/>
          </p:nvSpPr>
          <p:spPr bwMode="auto">
            <a:xfrm>
              <a:off x="7698805" y="4693817"/>
              <a:ext cx="47625" cy="288925"/>
            </a:xfrm>
            <a:custGeom>
              <a:avLst/>
              <a:gdLst>
                <a:gd name="T0" fmla="*/ 0 w 272"/>
                <a:gd name="T1" fmla="*/ 2147483647 h 227"/>
                <a:gd name="T2" fmla="*/ 0 w 272"/>
                <a:gd name="T3" fmla="*/ 0 h 227"/>
                <a:gd name="T4" fmla="*/ 2147483647 w 272"/>
                <a:gd name="T5" fmla="*/ 0 h 227"/>
                <a:gd name="T6" fmla="*/ 2147483647 w 272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27"/>
                <a:gd name="T14" fmla="*/ 272 w 27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27">
                  <a:moveTo>
                    <a:pt x="0" y="227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72" y="227"/>
                  </a:lnTo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4534" name="Text Box 43"/>
            <p:cNvSpPr txBox="1">
              <a:spLocks noChangeArrowheads="1"/>
            </p:cNvSpPr>
            <p:nvPr/>
          </p:nvSpPr>
          <p:spPr bwMode="auto">
            <a:xfrm>
              <a:off x="5872386" y="5381625"/>
              <a:ext cx="1524000" cy="609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В этот момент я увижу Джона</a:t>
              </a:r>
            </a:p>
          </p:txBody>
        </p:sp>
        <p:sp>
          <p:nvSpPr>
            <p:cNvPr id="64535" name="Line 42"/>
            <p:cNvSpPr>
              <a:spLocks noChangeShapeType="1"/>
            </p:cNvSpPr>
            <p:nvPr/>
          </p:nvSpPr>
          <p:spPr bwMode="auto">
            <a:xfrm flipV="1">
              <a:off x="6520880" y="5087144"/>
              <a:ext cx="0" cy="482600"/>
            </a:xfrm>
            <a:prstGeom prst="line">
              <a:avLst/>
            </a:prstGeom>
            <a:noFill/>
            <a:ln w="57150">
              <a:solidFill>
                <a:srgbClr val="FC1E53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4536" name="Text Box 38"/>
            <p:cNvSpPr txBox="1">
              <a:spLocks noChangeArrowheads="1"/>
            </p:cNvSpPr>
            <p:nvPr/>
          </p:nvSpPr>
          <p:spPr bwMode="auto">
            <a:xfrm>
              <a:off x="4714333" y="5399088"/>
              <a:ext cx="1143148" cy="615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Я говорю сейчас</a:t>
              </a:r>
            </a:p>
          </p:txBody>
        </p:sp>
        <p:sp>
          <p:nvSpPr>
            <p:cNvPr id="64537" name="Line 42"/>
            <p:cNvSpPr>
              <a:spLocks noChangeShapeType="1"/>
            </p:cNvSpPr>
            <p:nvPr/>
          </p:nvSpPr>
          <p:spPr bwMode="auto">
            <a:xfrm flipV="1">
              <a:off x="5078636" y="5062538"/>
              <a:ext cx="348456" cy="454025"/>
            </a:xfrm>
            <a:prstGeom prst="line">
              <a:avLst/>
            </a:prstGeom>
            <a:noFill/>
            <a:ln w="57150">
              <a:solidFill>
                <a:srgbClr val="FC1E53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4538" name="Line 42"/>
            <p:cNvSpPr>
              <a:spLocks noChangeShapeType="1"/>
            </p:cNvSpPr>
            <p:nvPr/>
          </p:nvSpPr>
          <p:spPr bwMode="auto">
            <a:xfrm flipH="1" flipV="1">
              <a:off x="7755731" y="5050234"/>
              <a:ext cx="312738" cy="429419"/>
            </a:xfrm>
            <a:prstGeom prst="line">
              <a:avLst/>
            </a:prstGeom>
            <a:noFill/>
            <a:ln w="57150">
              <a:solidFill>
                <a:srgbClr val="FC1E53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4539" name="Text Box 41"/>
            <p:cNvSpPr txBox="1">
              <a:spLocks noChangeArrowheads="1"/>
            </p:cNvSpPr>
            <p:nvPr/>
          </p:nvSpPr>
          <p:spPr bwMode="auto">
            <a:xfrm>
              <a:off x="7378700" y="5422901"/>
              <a:ext cx="1752600" cy="609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Речь идет</a:t>
              </a:r>
              <a:r>
                <a:rPr kumimoji="1" lang="en-US" altLang="en-US" sz="1700">
                  <a:solidFill>
                    <a:srgbClr val="183266"/>
                  </a:solidFill>
                  <a:latin typeface="Arial Narrow" pitchFamily="34" charset="0"/>
                </a:rPr>
                <a:t> </a:t>
              </a:r>
              <a:r>
                <a:rPr kumimoji="1" lang="ru-RU" altLang="en-US" sz="1700">
                  <a:solidFill>
                    <a:srgbClr val="183266"/>
                  </a:solidFill>
                  <a:latin typeface="Arial Narrow" pitchFamily="34" charset="0"/>
                </a:rPr>
                <a:t>об этом моменте времени</a:t>
              </a:r>
            </a:p>
          </p:txBody>
        </p:sp>
        <p:sp>
          <p:nvSpPr>
            <p:cNvPr id="64540" name="Text Box 46"/>
            <p:cNvSpPr txBox="1">
              <a:spLocks noChangeArrowheads="1"/>
            </p:cNvSpPr>
            <p:nvPr/>
          </p:nvSpPr>
          <p:spPr bwMode="auto">
            <a:xfrm>
              <a:off x="5078635" y="6048376"/>
              <a:ext cx="3814509" cy="4001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0066FF"/>
                  </a:solidFill>
                  <a:latin typeface="Arial" charset="0"/>
                </a:rPr>
                <a:t>“I’ll have seen John by June”</a:t>
              </a:r>
              <a:endParaRPr lang="ru-RU" altLang="en-US" sz="2000">
                <a:solidFill>
                  <a:srgbClr val="0066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229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3E98A6-614A-4126-83DB-B6437167B2F0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04775"/>
            <a:ext cx="7793038" cy="731838"/>
          </a:xfrm>
        </p:spPr>
        <p:txBody>
          <a:bodyPr/>
          <a:lstStyle/>
          <a:p>
            <a:pPr eaLnBrk="1" hangingPunct="1"/>
            <a:r>
              <a:rPr lang="ru-RU" altLang="en-US" smtClean="0"/>
              <a:t>Доказательство корректности </a:t>
            </a:r>
            <a:br>
              <a:rPr lang="ru-RU" altLang="en-US" smtClean="0"/>
            </a:br>
            <a:r>
              <a:rPr lang="ru-RU" altLang="en-US" smtClean="0"/>
              <a:t>программ</a:t>
            </a:r>
            <a:endParaRPr lang="en-US" alt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52687"/>
            <a:ext cx="5959494" cy="58420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 smtClean="0"/>
              <a:t>Спецификация требований – что это?</a:t>
            </a:r>
            <a:endParaRPr lang="ru-RU" altLang="en-US" sz="2400" dirty="0" smtClean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929313" y="560388"/>
            <a:ext cx="3036887" cy="4187825"/>
            <a:chOff x="3825" y="572"/>
            <a:chExt cx="1822" cy="26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951" y="572"/>
              <a:ext cx="682" cy="635"/>
              <a:chOff x="3951" y="719"/>
              <a:chExt cx="638" cy="449"/>
            </a:xfrm>
          </p:grpSpPr>
          <p:sp>
            <p:nvSpPr>
              <p:cNvPr id="12322" name="Freeform 6"/>
              <p:cNvSpPr>
                <a:spLocks/>
              </p:cNvSpPr>
              <p:nvPr/>
            </p:nvSpPr>
            <p:spPr bwMode="auto">
              <a:xfrm>
                <a:off x="3951" y="719"/>
                <a:ext cx="620" cy="449"/>
              </a:xfrm>
              <a:custGeom>
                <a:avLst/>
                <a:gdLst>
                  <a:gd name="T0" fmla="*/ 73 w 620"/>
                  <a:gd name="T1" fmla="*/ 153 h 449"/>
                  <a:gd name="T2" fmla="*/ 1 w 620"/>
                  <a:gd name="T3" fmla="*/ 193 h 449"/>
                  <a:gd name="T4" fmla="*/ 65 w 620"/>
                  <a:gd name="T5" fmla="*/ 377 h 449"/>
                  <a:gd name="T6" fmla="*/ 209 w 620"/>
                  <a:gd name="T7" fmla="*/ 393 h 449"/>
                  <a:gd name="T8" fmla="*/ 321 w 620"/>
                  <a:gd name="T9" fmla="*/ 449 h 449"/>
                  <a:gd name="T10" fmla="*/ 465 w 620"/>
                  <a:gd name="T11" fmla="*/ 441 h 449"/>
                  <a:gd name="T12" fmla="*/ 521 w 620"/>
                  <a:gd name="T13" fmla="*/ 417 h 449"/>
                  <a:gd name="T14" fmla="*/ 577 w 620"/>
                  <a:gd name="T15" fmla="*/ 409 h 449"/>
                  <a:gd name="T16" fmla="*/ 617 w 620"/>
                  <a:gd name="T17" fmla="*/ 321 h 449"/>
                  <a:gd name="T18" fmla="*/ 609 w 620"/>
                  <a:gd name="T19" fmla="*/ 113 h 449"/>
                  <a:gd name="T20" fmla="*/ 545 w 620"/>
                  <a:gd name="T21" fmla="*/ 65 h 449"/>
                  <a:gd name="T22" fmla="*/ 409 w 620"/>
                  <a:gd name="T23" fmla="*/ 9 h 449"/>
                  <a:gd name="T24" fmla="*/ 177 w 620"/>
                  <a:gd name="T25" fmla="*/ 17 h 449"/>
                  <a:gd name="T26" fmla="*/ 65 w 620"/>
                  <a:gd name="T27" fmla="*/ 129 h 449"/>
                  <a:gd name="T28" fmla="*/ 73 w 620"/>
                  <a:gd name="T29" fmla="*/ 153 h 4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0"/>
                  <a:gd name="T46" fmla="*/ 0 h 449"/>
                  <a:gd name="T47" fmla="*/ 620 w 620"/>
                  <a:gd name="T48" fmla="*/ 449 h 4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0" h="449">
                    <a:moveTo>
                      <a:pt x="73" y="153"/>
                    </a:moveTo>
                    <a:cubicBezTo>
                      <a:pt x="47" y="162"/>
                      <a:pt x="1" y="193"/>
                      <a:pt x="1" y="193"/>
                    </a:cubicBezTo>
                    <a:cubicBezTo>
                      <a:pt x="4" y="224"/>
                      <a:pt x="0" y="365"/>
                      <a:pt x="65" y="377"/>
                    </a:cubicBezTo>
                    <a:cubicBezTo>
                      <a:pt x="112" y="386"/>
                      <a:pt x="161" y="388"/>
                      <a:pt x="209" y="393"/>
                    </a:cubicBezTo>
                    <a:cubicBezTo>
                      <a:pt x="250" y="407"/>
                      <a:pt x="280" y="435"/>
                      <a:pt x="321" y="449"/>
                    </a:cubicBezTo>
                    <a:cubicBezTo>
                      <a:pt x="369" y="446"/>
                      <a:pt x="417" y="445"/>
                      <a:pt x="465" y="441"/>
                    </a:cubicBezTo>
                    <a:cubicBezTo>
                      <a:pt x="541" y="434"/>
                      <a:pt x="457" y="436"/>
                      <a:pt x="521" y="417"/>
                    </a:cubicBezTo>
                    <a:cubicBezTo>
                      <a:pt x="539" y="412"/>
                      <a:pt x="558" y="412"/>
                      <a:pt x="577" y="409"/>
                    </a:cubicBezTo>
                    <a:cubicBezTo>
                      <a:pt x="591" y="385"/>
                      <a:pt x="616" y="350"/>
                      <a:pt x="617" y="321"/>
                    </a:cubicBezTo>
                    <a:cubicBezTo>
                      <a:pt x="619" y="252"/>
                      <a:pt x="620" y="181"/>
                      <a:pt x="609" y="113"/>
                    </a:cubicBezTo>
                    <a:cubicBezTo>
                      <a:pt x="606" y="94"/>
                      <a:pt x="561" y="71"/>
                      <a:pt x="545" y="65"/>
                    </a:cubicBezTo>
                    <a:cubicBezTo>
                      <a:pt x="497" y="46"/>
                      <a:pt x="452" y="38"/>
                      <a:pt x="409" y="9"/>
                    </a:cubicBezTo>
                    <a:cubicBezTo>
                      <a:pt x="332" y="12"/>
                      <a:pt x="253" y="0"/>
                      <a:pt x="177" y="17"/>
                    </a:cubicBezTo>
                    <a:cubicBezTo>
                      <a:pt x="177" y="17"/>
                      <a:pt x="69" y="120"/>
                      <a:pt x="65" y="129"/>
                    </a:cubicBezTo>
                    <a:cubicBezTo>
                      <a:pt x="62" y="137"/>
                      <a:pt x="70" y="145"/>
                      <a:pt x="73" y="153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04" name="Text Box 7"/>
              <p:cNvSpPr txBox="1">
                <a:spLocks noChangeArrowheads="1"/>
              </p:cNvSpPr>
              <p:nvPr/>
            </p:nvSpPr>
            <p:spPr bwMode="auto">
              <a:xfrm>
                <a:off x="3953" y="878"/>
                <a:ext cx="635" cy="1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Система</a:t>
                </a:r>
                <a:endParaRPr lang="en-US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12302" name="Freeform 8"/>
            <p:cNvSpPr>
              <a:spLocks/>
            </p:cNvSpPr>
            <p:nvPr/>
          </p:nvSpPr>
          <p:spPr bwMode="auto">
            <a:xfrm>
              <a:off x="4682" y="572"/>
              <a:ext cx="859" cy="681"/>
            </a:xfrm>
            <a:custGeom>
              <a:avLst/>
              <a:gdLst>
                <a:gd name="T0" fmla="*/ 2147483647 w 620"/>
                <a:gd name="T1" fmla="*/ 2147483647 h 449"/>
                <a:gd name="T2" fmla="*/ 1 w 620"/>
                <a:gd name="T3" fmla="*/ 2147483647 h 449"/>
                <a:gd name="T4" fmla="*/ 2147483647 w 620"/>
                <a:gd name="T5" fmla="*/ 2147483647 h 449"/>
                <a:gd name="T6" fmla="*/ 2147483647 w 620"/>
                <a:gd name="T7" fmla="*/ 2147483647 h 449"/>
                <a:gd name="T8" fmla="*/ 2147483647 w 620"/>
                <a:gd name="T9" fmla="*/ 2147483647 h 449"/>
                <a:gd name="T10" fmla="*/ 2147483647 w 620"/>
                <a:gd name="T11" fmla="*/ 2147483647 h 449"/>
                <a:gd name="T12" fmla="*/ 2147483647 w 620"/>
                <a:gd name="T13" fmla="*/ 2147483647 h 449"/>
                <a:gd name="T14" fmla="*/ 2147483647 w 620"/>
                <a:gd name="T15" fmla="*/ 2147483647 h 449"/>
                <a:gd name="T16" fmla="*/ 2147483647 w 620"/>
                <a:gd name="T17" fmla="*/ 2147483647 h 449"/>
                <a:gd name="T18" fmla="*/ 2147483647 w 620"/>
                <a:gd name="T19" fmla="*/ 2147483647 h 449"/>
                <a:gd name="T20" fmla="*/ 2147483647 w 620"/>
                <a:gd name="T21" fmla="*/ 2147483647 h 449"/>
                <a:gd name="T22" fmla="*/ 2147483647 w 620"/>
                <a:gd name="T23" fmla="*/ 2147483647 h 449"/>
                <a:gd name="T24" fmla="*/ 2147483647 w 620"/>
                <a:gd name="T25" fmla="*/ 2147483647 h 449"/>
                <a:gd name="T26" fmla="*/ 2147483647 w 620"/>
                <a:gd name="T27" fmla="*/ 2147483647 h 449"/>
                <a:gd name="T28" fmla="*/ 2147483647 w 620"/>
                <a:gd name="T29" fmla="*/ 2147483647 h 4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0"/>
                <a:gd name="T46" fmla="*/ 0 h 449"/>
                <a:gd name="T47" fmla="*/ 620 w 620"/>
                <a:gd name="T48" fmla="*/ 449 h 4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0" h="449">
                  <a:moveTo>
                    <a:pt x="73" y="153"/>
                  </a:moveTo>
                  <a:cubicBezTo>
                    <a:pt x="47" y="162"/>
                    <a:pt x="1" y="193"/>
                    <a:pt x="1" y="193"/>
                  </a:cubicBezTo>
                  <a:cubicBezTo>
                    <a:pt x="4" y="224"/>
                    <a:pt x="0" y="365"/>
                    <a:pt x="65" y="377"/>
                  </a:cubicBezTo>
                  <a:cubicBezTo>
                    <a:pt x="112" y="386"/>
                    <a:pt x="161" y="388"/>
                    <a:pt x="209" y="393"/>
                  </a:cubicBezTo>
                  <a:cubicBezTo>
                    <a:pt x="250" y="407"/>
                    <a:pt x="280" y="435"/>
                    <a:pt x="321" y="449"/>
                  </a:cubicBezTo>
                  <a:cubicBezTo>
                    <a:pt x="369" y="446"/>
                    <a:pt x="417" y="445"/>
                    <a:pt x="465" y="441"/>
                  </a:cubicBezTo>
                  <a:cubicBezTo>
                    <a:pt x="541" y="434"/>
                    <a:pt x="457" y="436"/>
                    <a:pt x="521" y="417"/>
                  </a:cubicBezTo>
                  <a:cubicBezTo>
                    <a:pt x="539" y="412"/>
                    <a:pt x="558" y="412"/>
                    <a:pt x="577" y="409"/>
                  </a:cubicBezTo>
                  <a:cubicBezTo>
                    <a:pt x="591" y="385"/>
                    <a:pt x="616" y="350"/>
                    <a:pt x="617" y="321"/>
                  </a:cubicBezTo>
                  <a:cubicBezTo>
                    <a:pt x="619" y="252"/>
                    <a:pt x="620" y="181"/>
                    <a:pt x="609" y="113"/>
                  </a:cubicBezTo>
                  <a:cubicBezTo>
                    <a:pt x="606" y="94"/>
                    <a:pt x="561" y="71"/>
                    <a:pt x="545" y="65"/>
                  </a:cubicBezTo>
                  <a:cubicBezTo>
                    <a:pt x="497" y="46"/>
                    <a:pt x="452" y="38"/>
                    <a:pt x="409" y="9"/>
                  </a:cubicBezTo>
                  <a:cubicBezTo>
                    <a:pt x="332" y="12"/>
                    <a:pt x="253" y="0"/>
                    <a:pt x="177" y="17"/>
                  </a:cubicBezTo>
                  <a:cubicBezTo>
                    <a:pt x="177" y="17"/>
                    <a:pt x="69" y="120"/>
                    <a:pt x="65" y="129"/>
                  </a:cubicBezTo>
                  <a:cubicBezTo>
                    <a:pt x="62" y="137"/>
                    <a:pt x="70" y="145"/>
                    <a:pt x="73" y="15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4682" y="796"/>
              <a:ext cx="90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Требования</a:t>
              </a:r>
              <a:endPara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825" y="1496"/>
              <a:ext cx="862" cy="528"/>
              <a:chOff x="3825" y="1496"/>
              <a:chExt cx="862" cy="528"/>
            </a:xfrm>
          </p:grpSpPr>
          <p:sp>
            <p:nvSpPr>
              <p:cNvPr id="12319" name="Rectangle 12"/>
              <p:cNvSpPr>
                <a:spLocks noChangeArrowheads="1"/>
              </p:cNvSpPr>
              <p:nvPr/>
            </p:nvSpPr>
            <p:spPr bwMode="auto">
              <a:xfrm>
                <a:off x="3878" y="1525"/>
                <a:ext cx="771" cy="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2320" name="Rectangle 14"/>
              <p:cNvSpPr>
                <a:spLocks noChangeArrowheads="1"/>
              </p:cNvSpPr>
              <p:nvPr/>
            </p:nvSpPr>
            <p:spPr bwMode="auto">
              <a:xfrm>
                <a:off x="3878" y="1525"/>
                <a:ext cx="771" cy="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00" name="Text Box 15"/>
              <p:cNvSpPr txBox="1">
                <a:spLocks noChangeArrowheads="1"/>
              </p:cNvSpPr>
              <p:nvPr/>
            </p:nvSpPr>
            <p:spPr bwMode="auto">
              <a:xfrm>
                <a:off x="3825" y="1496"/>
                <a:ext cx="862" cy="52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Формальная модель системы</a:t>
                </a:r>
                <a:endParaRPr lang="en-US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682" y="1525"/>
              <a:ext cx="965" cy="523"/>
              <a:chOff x="4637" y="1525"/>
              <a:chExt cx="965" cy="523"/>
            </a:xfrm>
          </p:grpSpPr>
          <p:sp>
            <p:nvSpPr>
              <p:cNvPr id="12317" name="Rectangle 17"/>
              <p:cNvSpPr>
                <a:spLocks noChangeArrowheads="1"/>
              </p:cNvSpPr>
              <p:nvPr/>
            </p:nvSpPr>
            <p:spPr bwMode="auto">
              <a:xfrm>
                <a:off x="4680" y="1525"/>
                <a:ext cx="877" cy="499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7197" name="Text Box 18"/>
              <p:cNvSpPr txBox="1">
                <a:spLocks noChangeArrowheads="1"/>
              </p:cNvSpPr>
              <p:nvPr/>
            </p:nvSpPr>
            <p:spPr bwMode="auto">
              <a:xfrm>
                <a:off x="4637" y="1525"/>
                <a:ext cx="965" cy="52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6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Формальная спецификация требований</a:t>
                </a:r>
                <a:endParaRPr lang="en-US" altLang="en-US" sz="16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254" y="2341"/>
              <a:ext cx="894" cy="454"/>
              <a:chOff x="4209" y="2341"/>
              <a:chExt cx="894" cy="454"/>
            </a:xfrm>
          </p:grpSpPr>
          <p:sp>
            <p:nvSpPr>
              <p:cNvPr id="7194" name="Text Box 20"/>
              <p:cNvSpPr txBox="1">
                <a:spLocks noChangeArrowheads="1"/>
              </p:cNvSpPr>
              <p:nvPr/>
            </p:nvSpPr>
            <p:spPr bwMode="auto">
              <a:xfrm>
                <a:off x="4209" y="2377"/>
                <a:ext cx="857" cy="4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Алгоритм проверки</a:t>
                </a:r>
                <a:endParaRPr lang="en-US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12316" name="Rectangle 21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862" cy="4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12307" name="Line 22"/>
            <p:cNvSpPr>
              <a:spLocks noChangeShapeType="1"/>
            </p:cNvSpPr>
            <p:nvPr/>
          </p:nvSpPr>
          <p:spPr bwMode="auto">
            <a:xfrm>
              <a:off x="4241" y="1162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08" name="Line 23"/>
            <p:cNvSpPr>
              <a:spLocks noChangeShapeType="1"/>
            </p:cNvSpPr>
            <p:nvPr/>
          </p:nvSpPr>
          <p:spPr bwMode="auto">
            <a:xfrm>
              <a:off x="4286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09" name="Line 24"/>
            <p:cNvSpPr>
              <a:spLocks noChangeShapeType="1"/>
            </p:cNvSpPr>
            <p:nvPr/>
          </p:nvSpPr>
          <p:spPr bwMode="auto">
            <a:xfrm>
              <a:off x="5148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10" name="Line 25"/>
            <p:cNvSpPr>
              <a:spLocks noChangeShapeType="1"/>
            </p:cNvSpPr>
            <p:nvPr/>
          </p:nvSpPr>
          <p:spPr bwMode="auto">
            <a:xfrm flipH="1">
              <a:off x="4921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11" name="Line 26"/>
            <p:cNvSpPr>
              <a:spLocks noChangeShapeType="1"/>
            </p:cNvSpPr>
            <p:nvPr/>
          </p:nvSpPr>
          <p:spPr bwMode="auto">
            <a:xfrm flipH="1">
              <a:off x="4332" y="2795"/>
              <a:ext cx="18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12" name="Line 27"/>
            <p:cNvSpPr>
              <a:spLocks noChangeShapeType="1"/>
            </p:cNvSpPr>
            <p:nvPr/>
          </p:nvSpPr>
          <p:spPr bwMode="auto">
            <a:xfrm>
              <a:off x="4876" y="2795"/>
              <a:ext cx="18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3911" y="2919"/>
              <a:ext cx="5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>
                  <a:latin typeface="Arial" charset="0"/>
                </a:rPr>
                <a:t>нет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4909" y="2919"/>
              <a:ext cx="5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>
                  <a:latin typeface="Arial" charset="0"/>
                </a:rPr>
                <a:t>да</a:t>
              </a:r>
              <a:endParaRPr lang="en-US" altLang="en-US">
                <a:latin typeface="Arial" charset="0"/>
              </a:endParaRPr>
            </a:p>
          </p:txBody>
        </p:sp>
      </p:grpSp>
      <p:sp>
        <p:nvSpPr>
          <p:cNvPr id="350238" name="Text Box 30"/>
          <p:cNvSpPr txBox="1">
            <a:spLocks noChangeArrowheads="1"/>
          </p:cNvSpPr>
          <p:nvPr/>
        </p:nvSpPr>
        <p:spPr bwMode="auto">
          <a:xfrm>
            <a:off x="142875" y="5000625"/>
            <a:ext cx="8715375" cy="892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Цель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– 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представление формального </a:t>
            </a:r>
            <a:r>
              <a:rPr lang="ru-RU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языка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для описания требований к дискретным системам управления.</a:t>
            </a:r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>
            <a:off x="142875" y="6038850"/>
            <a:ext cx="8643938" cy="4619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en-US">
                <a:solidFill>
                  <a:srgbClr val="FF3300"/>
                </a:solidFill>
                <a:latin typeface="Arial" charset="0"/>
              </a:rPr>
              <a:t>Это язык логики – но не обычной (классической) логики.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5940425" y="415925"/>
            <a:ext cx="3095625" cy="437038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/>
            <a:endParaRPr lang="en-US" altLang="en-US"/>
          </a:p>
        </p:txBody>
      </p:sp>
      <p:sp>
        <p:nvSpPr>
          <p:cNvPr id="12300" name="TextBox 34"/>
          <p:cNvSpPr txBox="1">
            <a:spLocks noChangeArrowheads="1"/>
          </p:cNvSpPr>
          <p:nvPr/>
        </p:nvSpPr>
        <p:spPr bwMode="auto">
          <a:xfrm>
            <a:off x="285750" y="1000125"/>
            <a:ext cx="5357813" cy="1016000"/>
          </a:xfrm>
          <a:prstGeom prst="rect">
            <a:avLst/>
          </a:prstGeom>
          <a:solidFill>
            <a:srgbClr val="C1FFE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Система корректна, если она соответствует тем требованиям, которые установлены при ее разработке.</a:t>
            </a:r>
            <a:endParaRPr 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8" grpId="0" animBg="1"/>
      <p:bldP spid="350240" grpId="0" animBg="1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ru-RU" altLang="en-US" smtClean="0"/>
              <a:t>Пример анализа предложения</a:t>
            </a:r>
            <a:r>
              <a:rPr lang="en-US" altLang="en-US" smtClean="0"/>
              <a:t> </a:t>
            </a:r>
            <a:r>
              <a:rPr lang="ru-RU" altLang="en-US" smtClean="0"/>
              <a:t>английского языка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(</a:t>
            </a:r>
            <a:r>
              <a:rPr lang="ru-RU" altLang="en-US" smtClean="0"/>
              <a:t>Из Википедии) </a:t>
            </a:r>
            <a:endParaRPr lang="en-US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4450" y="981075"/>
            <a:ext cx="8982075" cy="914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1800" smtClean="0"/>
              <a:t>Herbert A. Simon (inventor</a:t>
            </a:r>
            <a:r>
              <a:rPr lang="ru-RU" altLang="en-US" sz="1800" smtClean="0"/>
              <a:t> </a:t>
            </a:r>
            <a:r>
              <a:rPr lang="en-US" altLang="en-US" sz="1800" smtClean="0"/>
              <a:t>of the Logic Theorist program) </a:t>
            </a:r>
            <a:r>
              <a:rPr lang="en-US" altLang="en-US" sz="1800" smtClean="0">
                <a:solidFill>
                  <a:schemeClr val="tx2"/>
                </a:solidFill>
              </a:rPr>
              <a:t>in 50’s</a:t>
            </a:r>
            <a:r>
              <a:rPr lang="en-US" altLang="en-US" sz="1800" smtClean="0">
                <a:solidFill>
                  <a:srgbClr val="0070C0"/>
                </a:solidFill>
              </a:rPr>
              <a:t> </a:t>
            </a:r>
            <a:r>
              <a:rPr lang="en-US" altLang="en-US" sz="1800" b="1" smtClean="0"/>
              <a:t>was a political scientist </a:t>
            </a:r>
            <a:r>
              <a:rPr lang="en-US" altLang="en-US" sz="1800" smtClean="0"/>
              <a:t>who </a:t>
            </a:r>
            <a:r>
              <a:rPr lang="en-US" altLang="en-US" sz="1800" b="1" smtClean="0"/>
              <a:t>had already </a:t>
            </a:r>
            <a:r>
              <a:rPr lang="ru-RU" altLang="en-US" sz="1800" b="1" smtClean="0"/>
              <a:t>...</a:t>
            </a:r>
            <a:r>
              <a:rPr lang="en-US" altLang="en-US" sz="1800" b="1" smtClean="0"/>
              <a:t> developed </a:t>
            </a:r>
            <a:r>
              <a:rPr lang="en-US" altLang="en-US" sz="1800" smtClean="0"/>
              <a:t>his theory of bounded rationality (for which he </a:t>
            </a:r>
            <a:r>
              <a:rPr lang="en-US" altLang="en-US" sz="1800" b="1" smtClean="0"/>
              <a:t>would later win</a:t>
            </a:r>
            <a:r>
              <a:rPr lang="en-US" altLang="en-US" sz="1800" smtClean="0">
                <a:solidFill>
                  <a:srgbClr val="FF0000"/>
                </a:solidFill>
              </a:rPr>
              <a:t> </a:t>
            </a:r>
            <a:r>
              <a:rPr lang="en-US" altLang="en-US" sz="1800" smtClean="0"/>
              <a:t>a Nobel prize).</a:t>
            </a: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375AC2-48F9-475B-9F1C-51E998437D76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19466" name="TextBox 43"/>
          <p:cNvSpPr txBox="1">
            <a:spLocks noChangeArrowheads="1"/>
          </p:cNvSpPr>
          <p:nvPr/>
        </p:nvSpPr>
        <p:spPr bwMode="auto">
          <a:xfrm>
            <a:off x="84138" y="1844675"/>
            <a:ext cx="88693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en-US" sz="2000">
                <a:solidFill>
                  <a:schemeClr val="tx2"/>
                </a:solidFill>
              </a:rPr>
              <a:t>  3 события</a:t>
            </a:r>
            <a:r>
              <a:rPr lang="ru-RU" altLang="en-US" sz="2000" i="1">
                <a:solidFill>
                  <a:schemeClr val="tx2"/>
                </a:solidFill>
              </a:rPr>
              <a:t>:</a:t>
            </a:r>
            <a:r>
              <a:rPr lang="en-US" altLang="en-US" sz="2000" i="1">
                <a:solidFill>
                  <a:schemeClr val="tx2"/>
                </a:solidFill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</a:rPr>
              <a:t>E1</a:t>
            </a:r>
            <a:r>
              <a:rPr lang="ru-RU" altLang="en-US" sz="2000" i="1">
                <a:solidFill>
                  <a:schemeClr val="tx2"/>
                </a:solidFill>
              </a:rPr>
              <a:t>: </a:t>
            </a:r>
            <a:r>
              <a:rPr lang="en-US" altLang="en-US" sz="2000" i="1">
                <a:solidFill>
                  <a:schemeClr val="tx2"/>
                </a:solidFill>
              </a:rPr>
              <a:t> </a:t>
            </a:r>
            <a:r>
              <a:rPr lang="ru-RU" altLang="en-US" sz="2000" i="1">
                <a:solidFill>
                  <a:schemeClr val="tx2"/>
                </a:solidFill>
              </a:rPr>
              <a:t> Г.Саймон </a:t>
            </a:r>
            <a:r>
              <a:rPr lang="ru-RU" altLang="en-US" sz="1800" i="1">
                <a:solidFill>
                  <a:schemeClr val="tx2"/>
                </a:solidFill>
              </a:rPr>
              <a:t>является </a:t>
            </a:r>
            <a:r>
              <a:rPr lang="en-US" altLang="en-US" sz="1800" i="1">
                <a:solidFill>
                  <a:schemeClr val="tx2"/>
                </a:solidFill>
              </a:rPr>
              <a:t>political scientist</a:t>
            </a:r>
            <a:r>
              <a:rPr lang="ru-RU" altLang="en-US" sz="1800" i="1">
                <a:solidFill>
                  <a:schemeClr val="tx2"/>
                </a:solidFill>
              </a:rPr>
              <a:t>, </a:t>
            </a:r>
          </a:p>
          <a:p>
            <a:r>
              <a:rPr lang="ru-RU" altLang="en-US" sz="1800" b="1" i="1">
                <a:solidFill>
                  <a:schemeClr val="tx2"/>
                </a:solidFill>
              </a:rPr>
              <a:t>                       </a:t>
            </a:r>
            <a:r>
              <a:rPr lang="en-US" altLang="en-US" sz="1800" b="1" i="1">
                <a:solidFill>
                  <a:schemeClr val="tx2"/>
                </a:solidFill>
              </a:rPr>
              <a:t>E2</a:t>
            </a:r>
            <a:r>
              <a:rPr lang="ru-RU" altLang="en-US" sz="1800" i="1">
                <a:solidFill>
                  <a:schemeClr val="tx2"/>
                </a:solidFill>
              </a:rPr>
              <a:t>:   он разработал свою теорию ограниченной рациональности, </a:t>
            </a:r>
            <a:br>
              <a:rPr lang="ru-RU" altLang="en-US" sz="1800" i="1">
                <a:solidFill>
                  <a:schemeClr val="tx2"/>
                </a:solidFill>
              </a:rPr>
            </a:br>
            <a:r>
              <a:rPr lang="ru-RU" altLang="en-US" sz="1800" i="1">
                <a:solidFill>
                  <a:schemeClr val="tx2"/>
                </a:solidFill>
              </a:rPr>
              <a:t>                     </a:t>
            </a:r>
            <a:r>
              <a:rPr lang="ru-RU" altLang="en-US" sz="1800" b="1" i="1">
                <a:solidFill>
                  <a:schemeClr val="tx2"/>
                </a:solidFill>
              </a:rPr>
              <a:t>Е3</a:t>
            </a:r>
            <a:r>
              <a:rPr lang="ru-RU" altLang="en-US" sz="1800" i="1">
                <a:solidFill>
                  <a:schemeClr val="tx2"/>
                </a:solidFill>
              </a:rPr>
              <a:t>:   он получает Нобелевскую премию</a:t>
            </a:r>
            <a:endParaRPr lang="en-US" altLang="en-US" sz="1800" i="1">
              <a:solidFill>
                <a:schemeClr val="tx2"/>
              </a:solidFill>
            </a:endParaRPr>
          </a:p>
        </p:txBody>
      </p:sp>
      <p:sp>
        <p:nvSpPr>
          <p:cNvPr id="19467" name="TextBox 47"/>
          <p:cNvSpPr txBox="1">
            <a:spLocks noChangeArrowheads="1"/>
          </p:cNvSpPr>
          <p:nvPr/>
        </p:nvSpPr>
        <p:spPr bwMode="auto">
          <a:xfrm>
            <a:off x="0" y="2638425"/>
            <a:ext cx="8907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en-US" sz="2000">
                <a:solidFill>
                  <a:schemeClr val="tx2"/>
                </a:solidFill>
              </a:rPr>
              <a:t>  Ссылка </a:t>
            </a:r>
            <a:r>
              <a:rPr lang="en-US" altLang="en-US" sz="2800"/>
              <a:t>R</a:t>
            </a:r>
            <a:r>
              <a:rPr lang="en-US" altLang="en-US"/>
              <a:t> </a:t>
            </a:r>
            <a:r>
              <a:rPr lang="ru-RU" altLang="en-US" sz="2000">
                <a:solidFill>
                  <a:schemeClr val="tx2"/>
                </a:solidFill>
              </a:rPr>
              <a:t>(</a:t>
            </a:r>
            <a:r>
              <a:rPr lang="en-US" altLang="en-US" sz="2000">
                <a:solidFill>
                  <a:schemeClr val="tx2"/>
                </a:solidFill>
              </a:rPr>
              <a:t>Reference)</a:t>
            </a:r>
            <a:r>
              <a:rPr lang="ru-RU" altLang="en-US" sz="2000">
                <a:solidFill>
                  <a:schemeClr val="tx2"/>
                </a:solidFill>
              </a:rPr>
              <a:t> </a:t>
            </a:r>
            <a:r>
              <a:rPr lang="ru-RU" altLang="en-US" sz="1800"/>
              <a:t>на </a:t>
            </a:r>
            <a:r>
              <a:rPr lang="en-US" altLang="en-US" sz="1800"/>
              <a:t>50-</a:t>
            </a:r>
            <a:r>
              <a:rPr lang="ru-RU" altLang="en-US" sz="1800"/>
              <a:t>е годы.</a:t>
            </a:r>
            <a:endParaRPr lang="en-US" altLang="en-US" sz="1800"/>
          </a:p>
        </p:txBody>
      </p:sp>
      <p:cxnSp>
        <p:nvCxnSpPr>
          <p:cNvPr id="18444" name="Straight Connector 49"/>
          <p:cNvCxnSpPr>
            <a:cxnSpLocks noChangeShapeType="1"/>
          </p:cNvCxnSpPr>
          <p:nvPr/>
        </p:nvCxnSpPr>
        <p:spPr bwMode="auto">
          <a:xfrm>
            <a:off x="0" y="3100388"/>
            <a:ext cx="9090025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2" name="Группа 62"/>
          <p:cNvGrpSpPr>
            <a:grpSpLocks/>
          </p:cNvGrpSpPr>
          <p:nvPr/>
        </p:nvGrpSpPr>
        <p:grpSpPr bwMode="auto">
          <a:xfrm>
            <a:off x="0" y="3173413"/>
            <a:ext cx="8953500" cy="3440112"/>
            <a:chOff x="0" y="3173409"/>
            <a:chExt cx="8953560" cy="3440116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53927" y="3173409"/>
              <a:ext cx="2204956" cy="3440116"/>
              <a:chOff x="149162" y="2808484"/>
              <a:chExt cx="2205128" cy="3387571"/>
            </a:xfrm>
          </p:grpSpPr>
          <p:sp>
            <p:nvSpPr>
              <p:cNvPr id="3" name="Text Box 32"/>
              <p:cNvSpPr txBox="1">
                <a:spLocks noChangeArrowheads="1"/>
              </p:cNvSpPr>
              <p:nvPr/>
            </p:nvSpPr>
            <p:spPr bwMode="auto">
              <a:xfrm>
                <a:off x="1135145" y="2808484"/>
                <a:ext cx="1219303" cy="40019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000" dirty="0">
                    <a:latin typeface="Arial" pitchFamily="34" charset="0"/>
                  </a:rPr>
                  <a:t>E2&lt;R&lt;S</a:t>
                </a:r>
              </a:p>
            </p:txBody>
          </p:sp>
          <p:sp>
            <p:nvSpPr>
              <p:cNvPr id="65585" name="Line 27"/>
              <p:cNvSpPr>
                <a:spLocks noChangeShapeType="1"/>
              </p:cNvSpPr>
              <p:nvPr/>
            </p:nvSpPr>
            <p:spPr bwMode="auto">
              <a:xfrm flipH="1" flipV="1">
                <a:off x="900113" y="3706961"/>
                <a:ext cx="0" cy="381000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86" name="Text Box 28"/>
              <p:cNvSpPr txBox="1">
                <a:spLocks noChangeArrowheads="1"/>
              </p:cNvSpPr>
              <p:nvPr/>
            </p:nvSpPr>
            <p:spPr bwMode="auto">
              <a:xfrm>
                <a:off x="149162" y="4059386"/>
                <a:ext cx="1962628" cy="8637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Момент разработки теории ограниченной рациональности</a:t>
                </a:r>
                <a:endParaRPr kumimoji="1" lang="en-US" altLang="en-US" sz="17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5587" name="Text Box 31"/>
              <p:cNvSpPr txBox="1">
                <a:spLocks noChangeArrowheads="1"/>
              </p:cNvSpPr>
              <p:nvPr/>
            </p:nvSpPr>
            <p:spPr bwMode="auto">
              <a:xfrm>
                <a:off x="550836" y="2952305"/>
                <a:ext cx="685800" cy="4546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b="1">
                    <a:solidFill>
                      <a:srgbClr val="183266"/>
                    </a:solidFill>
                    <a:latin typeface="Arial Narrow" pitchFamily="34" charset="0"/>
                  </a:rPr>
                  <a:t>E2</a:t>
                </a:r>
                <a:endParaRPr kumimoji="1" lang="ru-RU" altLang="en-US" b="1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5588" name="TextBox 31"/>
              <p:cNvSpPr txBox="1">
                <a:spLocks noChangeArrowheads="1"/>
              </p:cNvSpPr>
              <p:nvPr/>
            </p:nvSpPr>
            <p:spPr bwMode="auto">
              <a:xfrm>
                <a:off x="179387" y="5549943"/>
                <a:ext cx="1651731" cy="646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>
                    <a:solidFill>
                      <a:srgbClr val="FF0000"/>
                    </a:solidFill>
                  </a:rPr>
                  <a:t>HAD </a:t>
                </a:r>
                <a:r>
                  <a:rPr lang="ru-RU" altLang="en-US" sz="1800">
                    <a:solidFill>
                      <a:srgbClr val="FF0000"/>
                    </a:solidFill>
                  </a:rPr>
                  <a:t>(</a:t>
                </a:r>
                <a:r>
                  <a:rPr lang="en-US" altLang="en-US" sz="1800">
                    <a:solidFill>
                      <a:srgbClr val="FF0000"/>
                    </a:solidFill>
                  </a:rPr>
                  <a:t>already</a:t>
                </a:r>
                <a:r>
                  <a:rPr lang="ru-RU" altLang="en-US" sz="1800">
                    <a:solidFill>
                      <a:srgbClr val="FF0000"/>
                    </a:solidFill>
                  </a:rPr>
                  <a:t>)</a:t>
                </a:r>
                <a:r>
                  <a:rPr lang="en-US" altLang="en-US" sz="1800">
                    <a:solidFill>
                      <a:srgbClr val="FF0000"/>
                    </a:solidFill>
                  </a:rPr>
                  <a:t> DEVELOPED</a:t>
                </a:r>
                <a:r>
                  <a:rPr lang="ru-RU" altLang="en-US" sz="1800">
                    <a:solidFill>
                      <a:srgbClr val="FF0000"/>
                    </a:solidFill>
                  </a:rPr>
                  <a:t> </a:t>
                </a: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5589" name="Straight Arrow Connector 35"/>
              <p:cNvCxnSpPr>
                <a:cxnSpLocks noChangeShapeType="1"/>
              </p:cNvCxnSpPr>
              <p:nvPr/>
            </p:nvCxnSpPr>
            <p:spPr bwMode="auto">
              <a:xfrm>
                <a:off x="928572" y="5127133"/>
                <a:ext cx="0" cy="420720"/>
              </a:xfrm>
              <a:prstGeom prst="straightConnector1">
                <a:avLst/>
              </a:prstGeom>
              <a:noFill/>
              <a:ln w="57150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547" name="Line 21"/>
            <p:cNvSpPr>
              <a:spLocks noChangeShapeType="1"/>
            </p:cNvSpPr>
            <p:nvPr/>
          </p:nvSpPr>
          <p:spPr bwMode="auto">
            <a:xfrm>
              <a:off x="3919538" y="3781425"/>
              <a:ext cx="0" cy="152400"/>
            </a:xfrm>
            <a:prstGeom prst="line">
              <a:avLst/>
            </a:prstGeom>
            <a:noFill/>
            <a:ln w="38100">
              <a:solidFill>
                <a:srgbClr val="8AA8E4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5694365" y="3209923"/>
              <a:ext cx="2236831" cy="3322682"/>
              <a:chOff x="5694363" y="2930122"/>
              <a:chExt cx="2237210" cy="3323080"/>
            </a:xfrm>
          </p:grpSpPr>
          <p:sp>
            <p:nvSpPr>
              <p:cNvPr id="65577" name="Line 29"/>
              <p:cNvSpPr>
                <a:spLocks noChangeShapeType="1"/>
              </p:cNvSpPr>
              <p:nvPr/>
            </p:nvSpPr>
            <p:spPr bwMode="auto">
              <a:xfrm flipV="1">
                <a:off x="6508750" y="3733553"/>
                <a:ext cx="0" cy="365125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78" name="Text Box 30"/>
              <p:cNvSpPr txBox="1">
                <a:spLocks noChangeArrowheads="1"/>
              </p:cNvSpPr>
              <p:nvPr/>
            </p:nvSpPr>
            <p:spPr bwMode="auto">
              <a:xfrm>
                <a:off x="5694363" y="4075261"/>
                <a:ext cx="2054617" cy="8772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В этот момент он получил Нобелевскую премию</a:t>
                </a:r>
              </a:p>
            </p:txBody>
          </p:sp>
          <p:sp>
            <p:nvSpPr>
              <p:cNvPr id="65579" name="Text Box 31"/>
              <p:cNvSpPr txBox="1">
                <a:spLocks noChangeArrowheads="1"/>
              </p:cNvSpPr>
              <p:nvPr/>
            </p:nvSpPr>
            <p:spPr bwMode="auto">
              <a:xfrm>
                <a:off x="6165850" y="3069108"/>
                <a:ext cx="685800" cy="4617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b="1">
                    <a:solidFill>
                      <a:srgbClr val="183266"/>
                    </a:solidFill>
                    <a:latin typeface="Arial Narrow" pitchFamily="34" charset="0"/>
                  </a:rPr>
                  <a:t>E3</a:t>
                </a:r>
                <a:endParaRPr kumimoji="1" lang="ru-RU" altLang="en-US" b="1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5580" name="Line 21"/>
              <p:cNvSpPr>
                <a:spLocks noChangeShapeType="1"/>
              </p:cNvSpPr>
              <p:nvPr/>
            </p:nvSpPr>
            <p:spPr bwMode="auto">
              <a:xfrm>
                <a:off x="6508750" y="3494236"/>
                <a:ext cx="0" cy="152400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81" name="TextBox 32"/>
              <p:cNvSpPr txBox="1">
                <a:spLocks noChangeArrowheads="1"/>
              </p:cNvSpPr>
              <p:nvPr/>
            </p:nvSpPr>
            <p:spPr bwMode="auto">
              <a:xfrm>
                <a:off x="5773871" y="5607090"/>
                <a:ext cx="1876425" cy="646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>
                    <a:solidFill>
                      <a:srgbClr val="FF0000"/>
                    </a:solidFill>
                  </a:rPr>
                  <a:t>WOULD</a:t>
                </a:r>
                <a:br>
                  <a:rPr lang="en-US" altLang="en-US" sz="1800">
                    <a:solidFill>
                      <a:srgbClr val="FF0000"/>
                    </a:solidFill>
                  </a:rPr>
                </a:br>
                <a:r>
                  <a:rPr lang="en-US" altLang="en-US" sz="1800">
                    <a:solidFill>
                      <a:srgbClr val="FF0000"/>
                    </a:solidFill>
                  </a:rPr>
                  <a:t> </a:t>
                </a:r>
                <a:r>
                  <a:rPr lang="ru-RU" altLang="en-US" sz="1800">
                    <a:solidFill>
                      <a:srgbClr val="FF0000"/>
                    </a:solidFill>
                  </a:rPr>
                  <a:t>(</a:t>
                </a:r>
                <a:r>
                  <a:rPr lang="en-US" altLang="en-US" sz="1800">
                    <a:solidFill>
                      <a:srgbClr val="FF0000"/>
                    </a:solidFill>
                  </a:rPr>
                  <a:t>later</a:t>
                </a:r>
                <a:r>
                  <a:rPr lang="ru-RU" altLang="en-US" sz="1800">
                    <a:solidFill>
                      <a:srgbClr val="FF0000"/>
                    </a:solidFill>
                  </a:rPr>
                  <a:t>)</a:t>
                </a:r>
                <a:r>
                  <a:rPr lang="en-US" altLang="en-US" sz="1800">
                    <a:solidFill>
                      <a:srgbClr val="FF0000"/>
                    </a:solidFill>
                  </a:rPr>
                  <a:t> WIN</a:t>
                </a:r>
              </a:p>
            </p:txBody>
          </p:sp>
          <p:cxnSp>
            <p:nvCxnSpPr>
              <p:cNvPr id="65582" name="Straight Arrow Connector 38"/>
              <p:cNvCxnSpPr>
                <a:cxnSpLocks noChangeShapeType="1"/>
                <a:stCxn id="51" idx="2"/>
                <a:endCxn id="65581" idx="0"/>
              </p:cNvCxnSpPr>
              <p:nvPr/>
            </p:nvCxnSpPr>
            <p:spPr bwMode="auto">
              <a:xfrm rot="5400000">
                <a:off x="6537483" y="5399873"/>
                <a:ext cx="414434" cy="0"/>
              </a:xfrm>
              <a:prstGeom prst="straightConnector1">
                <a:avLst/>
              </a:prstGeom>
              <a:noFill/>
              <a:ln w="57150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" name="Text Box 32"/>
              <p:cNvSpPr txBox="1">
                <a:spLocks noChangeArrowheads="1"/>
              </p:cNvSpPr>
              <p:nvPr/>
            </p:nvSpPr>
            <p:spPr bwMode="auto">
              <a:xfrm>
                <a:off x="6726456" y="2930120"/>
                <a:ext cx="1205124" cy="40009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000" dirty="0">
                    <a:latin typeface="Arial" pitchFamily="34" charset="0"/>
                  </a:rPr>
                  <a:t>R&lt;E3&lt;S</a:t>
                </a:r>
              </a:p>
            </p:txBody>
          </p:sp>
        </p:grp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79388" y="3348038"/>
              <a:ext cx="8774172" cy="1943125"/>
              <a:chOff x="179388" y="3069121"/>
              <a:chExt cx="8774172" cy="1942517"/>
            </a:xfrm>
          </p:grpSpPr>
          <p:sp>
            <p:nvSpPr>
              <p:cNvPr id="65571" name="Line 20"/>
              <p:cNvSpPr>
                <a:spLocks noChangeShapeType="1"/>
              </p:cNvSpPr>
              <p:nvPr/>
            </p:nvSpPr>
            <p:spPr bwMode="auto">
              <a:xfrm flipV="1">
                <a:off x="179388" y="3570436"/>
                <a:ext cx="8424862" cy="3175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72" name="Line 22"/>
              <p:cNvSpPr>
                <a:spLocks noChangeShapeType="1"/>
              </p:cNvSpPr>
              <p:nvPr/>
            </p:nvSpPr>
            <p:spPr bwMode="auto">
              <a:xfrm>
                <a:off x="8256588" y="3497411"/>
                <a:ext cx="0" cy="152400"/>
              </a:xfrm>
              <a:prstGeom prst="line">
                <a:avLst/>
              </a:prstGeom>
              <a:noFill/>
              <a:ln w="38100">
                <a:solidFill>
                  <a:srgbClr val="8AA8E4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73" name="Text Box 23"/>
              <p:cNvSpPr txBox="1">
                <a:spLocks noChangeArrowheads="1"/>
              </p:cNvSpPr>
              <p:nvPr/>
            </p:nvSpPr>
            <p:spPr bwMode="auto">
              <a:xfrm>
                <a:off x="8027988" y="3069121"/>
                <a:ext cx="457200" cy="46152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b="1">
                    <a:solidFill>
                      <a:srgbClr val="183266"/>
                    </a:solidFill>
                    <a:latin typeface="Arial Narrow" pitchFamily="34" charset="0"/>
                  </a:rPr>
                  <a:t>S</a:t>
                </a:r>
                <a:endParaRPr kumimoji="1" lang="ru-RU" altLang="en-US" b="1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5574" name="Line 24"/>
              <p:cNvSpPr>
                <a:spLocks noChangeShapeType="1"/>
              </p:cNvSpPr>
              <p:nvPr/>
            </p:nvSpPr>
            <p:spPr bwMode="auto">
              <a:xfrm flipV="1">
                <a:off x="8259813" y="4083115"/>
                <a:ext cx="0" cy="381000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75" name="Text Box 25"/>
              <p:cNvSpPr txBox="1">
                <a:spLocks noChangeArrowheads="1"/>
              </p:cNvSpPr>
              <p:nvPr/>
            </p:nvSpPr>
            <p:spPr bwMode="auto">
              <a:xfrm>
                <a:off x="7701023" y="4396278"/>
                <a:ext cx="1252537" cy="61536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Я говорю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/>
                </a:r>
                <a:b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</a:b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сейчас</a:t>
                </a:r>
              </a:p>
            </p:txBody>
          </p:sp>
          <p:sp>
            <p:nvSpPr>
              <p:cNvPr id="65576" name="Text Box 26"/>
              <p:cNvSpPr txBox="1">
                <a:spLocks noChangeArrowheads="1"/>
              </p:cNvSpPr>
              <p:nvPr/>
            </p:nvSpPr>
            <p:spPr bwMode="auto">
              <a:xfrm>
                <a:off x="8604250" y="3319611"/>
                <a:ext cx="304800" cy="45720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>
                    <a:solidFill>
                      <a:srgbClr val="183266"/>
                    </a:solidFill>
                    <a:latin typeface="Arial Narrow" pitchFamily="34" charset="0"/>
                  </a:rPr>
                  <a:t>t</a:t>
                </a:r>
              </a:p>
            </p:txBody>
          </p:sp>
        </p:grpSp>
        <p:grpSp>
          <p:nvGrpSpPr>
            <p:cNvPr id="9" name="Group 1"/>
            <p:cNvGrpSpPr>
              <a:grpSpLocks/>
            </p:cNvGrpSpPr>
            <p:nvPr/>
          </p:nvGrpSpPr>
          <p:grpSpPr bwMode="auto">
            <a:xfrm>
              <a:off x="2111642" y="3392488"/>
              <a:ext cx="1868219" cy="2843300"/>
              <a:chOff x="2111375" y="3393075"/>
              <a:chExt cx="1869202" cy="2843223"/>
            </a:xfrm>
          </p:grpSpPr>
          <p:sp>
            <p:nvSpPr>
              <p:cNvPr id="65565" name="Line 27"/>
              <p:cNvSpPr>
                <a:spLocks noChangeShapeType="1"/>
              </p:cNvSpPr>
              <p:nvPr/>
            </p:nvSpPr>
            <p:spPr bwMode="auto">
              <a:xfrm flipV="1">
                <a:off x="2929077" y="3934462"/>
                <a:ext cx="863563" cy="438190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66" name="Text Box 31"/>
              <p:cNvSpPr txBox="1">
                <a:spLocks noChangeArrowheads="1"/>
              </p:cNvSpPr>
              <p:nvPr/>
            </p:nvSpPr>
            <p:spPr bwMode="auto">
              <a:xfrm>
                <a:off x="3440528" y="3393075"/>
                <a:ext cx="459562" cy="4616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b="1">
                    <a:solidFill>
                      <a:srgbClr val="183266"/>
                    </a:solidFill>
                    <a:latin typeface="Arial Narrow" pitchFamily="34" charset="0"/>
                  </a:rPr>
                  <a:t>R</a:t>
                </a:r>
                <a:endParaRPr kumimoji="1" lang="ru-RU" altLang="en-US" b="1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5567" name="Text Box 28"/>
              <p:cNvSpPr txBox="1">
                <a:spLocks noChangeArrowheads="1"/>
              </p:cNvSpPr>
              <p:nvPr/>
            </p:nvSpPr>
            <p:spPr bwMode="auto">
              <a:xfrm>
                <a:off x="2111375" y="4372652"/>
                <a:ext cx="1869202" cy="11390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Речь идет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 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об этом моменте времени </a:t>
                </a:r>
                <a:b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</a:b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(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в прошлом), о 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50-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х годах 20 века</a:t>
                </a:r>
                <a:endParaRPr kumimoji="1" lang="en-US" altLang="en-US" sz="1700">
                  <a:solidFill>
                    <a:srgbClr val="183266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5568" name="Rectangle 1"/>
              <p:cNvSpPr>
                <a:spLocks noChangeArrowheads="1"/>
              </p:cNvSpPr>
              <p:nvPr/>
            </p:nvSpPr>
            <p:spPr bwMode="auto">
              <a:xfrm>
                <a:off x="3805849" y="3773488"/>
                <a:ext cx="118079" cy="54768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altLang="en-US"/>
              </a:p>
            </p:txBody>
          </p:sp>
          <p:sp>
            <p:nvSpPr>
              <p:cNvPr id="65569" name="TextBox 30"/>
              <p:cNvSpPr txBox="1">
                <a:spLocks noChangeArrowheads="1"/>
              </p:cNvSpPr>
              <p:nvPr/>
            </p:nvSpPr>
            <p:spPr bwMode="auto">
              <a:xfrm>
                <a:off x="2563756" y="5836199"/>
                <a:ext cx="949838" cy="400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000">
                    <a:solidFill>
                      <a:srgbClr val="FF0000"/>
                    </a:solidFill>
                  </a:rPr>
                  <a:t>In 50’s</a:t>
                </a:r>
              </a:p>
            </p:txBody>
          </p:sp>
          <p:cxnSp>
            <p:nvCxnSpPr>
              <p:cNvPr id="65570" name="Straight Arrow Connector 37"/>
              <p:cNvCxnSpPr>
                <a:cxnSpLocks noChangeShapeType="1"/>
              </p:cNvCxnSpPr>
              <p:nvPr/>
            </p:nvCxnSpPr>
            <p:spPr bwMode="auto">
              <a:xfrm rot="5400000">
                <a:off x="2783070" y="5656818"/>
                <a:ext cx="438144" cy="1589"/>
              </a:xfrm>
              <a:prstGeom prst="straightConnector1">
                <a:avLst/>
              </a:prstGeom>
              <a:noFill/>
              <a:ln w="57150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3768714" y="3209923"/>
              <a:ext cx="2016125" cy="3311625"/>
              <a:chOff x="3768801" y="3209947"/>
              <a:chExt cx="2016039" cy="3311600"/>
            </a:xfrm>
          </p:grpSpPr>
          <p:sp>
            <p:nvSpPr>
              <p:cNvPr id="65559" name="Text Box 28"/>
              <p:cNvSpPr txBox="1">
                <a:spLocks noChangeArrowheads="1"/>
              </p:cNvSpPr>
              <p:nvPr/>
            </p:nvSpPr>
            <p:spPr bwMode="auto">
              <a:xfrm>
                <a:off x="3954386" y="4341841"/>
                <a:ext cx="1752526" cy="8763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sz="1700" b="1">
                    <a:solidFill>
                      <a:srgbClr val="183266"/>
                    </a:solidFill>
                    <a:latin typeface="Arial Narrow" pitchFamily="34" charset="0"/>
                  </a:rPr>
                  <a:t>E1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: </a:t>
                </a:r>
                <a:r>
                  <a:rPr kumimoji="1" lang="ru-RU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В этот момент Г.Саймон был </a:t>
                </a:r>
                <a:r>
                  <a:rPr kumimoji="1" lang="en-US" altLang="en-US" sz="1700">
                    <a:solidFill>
                      <a:srgbClr val="183266"/>
                    </a:solidFill>
                    <a:latin typeface="Arial Narrow" pitchFamily="34" charset="0"/>
                  </a:rPr>
                  <a:t>political scientist</a:t>
                </a:r>
              </a:p>
            </p:txBody>
          </p:sp>
          <p:sp>
            <p:nvSpPr>
              <p:cNvPr id="65560" name="Line 27"/>
              <p:cNvSpPr>
                <a:spLocks noChangeShapeType="1"/>
              </p:cNvSpPr>
              <p:nvPr/>
            </p:nvSpPr>
            <p:spPr bwMode="auto">
              <a:xfrm flipH="1" flipV="1">
                <a:off x="3919462" y="3934462"/>
                <a:ext cx="857214" cy="436602"/>
              </a:xfrm>
              <a:prstGeom prst="line">
                <a:avLst/>
              </a:prstGeom>
              <a:noFill/>
              <a:ln w="57150">
                <a:solidFill>
                  <a:srgbClr val="FC1E53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5561" name="TextBox 30"/>
              <p:cNvSpPr txBox="1">
                <a:spLocks noChangeArrowheads="1"/>
              </p:cNvSpPr>
              <p:nvPr/>
            </p:nvSpPr>
            <p:spPr bwMode="auto">
              <a:xfrm>
                <a:off x="3768801" y="5875376"/>
                <a:ext cx="2016039" cy="646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>
                    <a:solidFill>
                      <a:srgbClr val="FF0000"/>
                    </a:solidFill>
                  </a:rPr>
                  <a:t>WAS </a:t>
                </a:r>
                <a:br>
                  <a:rPr lang="en-US" altLang="en-US" sz="1800">
                    <a:solidFill>
                      <a:srgbClr val="FF0000"/>
                    </a:solidFill>
                  </a:rPr>
                </a:br>
                <a:r>
                  <a:rPr lang="en-US" altLang="en-US" sz="1800">
                    <a:solidFill>
                      <a:srgbClr val="FF0000"/>
                    </a:solidFill>
                  </a:rPr>
                  <a:t>a SCIENTIST</a:t>
                </a:r>
              </a:p>
            </p:txBody>
          </p:sp>
          <p:cxnSp>
            <p:nvCxnSpPr>
              <p:cNvPr id="65562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4760801" y="5437666"/>
                <a:ext cx="0" cy="510735"/>
              </a:xfrm>
              <a:prstGeom prst="straightConnector1">
                <a:avLst/>
              </a:prstGeom>
              <a:noFill/>
              <a:ln w="57150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" name="Text Box 32"/>
              <p:cNvSpPr txBox="1">
                <a:spLocks noChangeArrowheads="1"/>
              </p:cNvSpPr>
              <p:nvPr/>
            </p:nvSpPr>
            <p:spPr bwMode="auto">
              <a:xfrm>
                <a:off x="4535573" y="3209945"/>
                <a:ext cx="1219156" cy="4000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000" dirty="0">
                    <a:latin typeface="Arial" pitchFamily="34" charset="0"/>
                  </a:rPr>
                  <a:t>E1=R&lt;S</a:t>
                </a:r>
              </a:p>
            </p:txBody>
          </p:sp>
          <p:sp>
            <p:nvSpPr>
              <p:cNvPr id="65564" name="Text Box 31"/>
              <p:cNvSpPr txBox="1">
                <a:spLocks noChangeArrowheads="1"/>
              </p:cNvSpPr>
              <p:nvPr/>
            </p:nvSpPr>
            <p:spPr bwMode="auto">
              <a:xfrm>
                <a:off x="3914847" y="3379745"/>
                <a:ext cx="544644" cy="46166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en-US" b="1">
                    <a:solidFill>
                      <a:srgbClr val="183266"/>
                    </a:solidFill>
                    <a:latin typeface="Arial Narrow" pitchFamily="34" charset="0"/>
                  </a:rPr>
                  <a:t>Е1</a:t>
                </a:r>
              </a:p>
            </p:txBody>
          </p:sp>
        </p:grpSp>
        <p:sp>
          <p:nvSpPr>
            <p:cNvPr id="51" name="TextBox 1"/>
            <p:cNvSpPr txBox="1">
              <a:spLocks noChangeArrowheads="1"/>
            </p:cNvSpPr>
            <p:nvPr/>
          </p:nvSpPr>
          <p:spPr bwMode="auto">
            <a:xfrm>
              <a:off x="5557875" y="5072061"/>
              <a:ext cx="237332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Future-in-the-past</a:t>
              </a:r>
              <a:endPara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1"/>
            <p:cNvSpPr txBox="1">
              <a:spLocks noChangeArrowheads="1"/>
            </p:cNvSpPr>
            <p:nvPr/>
          </p:nvSpPr>
          <p:spPr bwMode="auto">
            <a:xfrm>
              <a:off x="4206903" y="5108573"/>
              <a:ext cx="98584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Past</a:t>
              </a:r>
              <a:endPara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TextBox 1"/>
            <p:cNvSpPr txBox="1">
              <a:spLocks noChangeArrowheads="1"/>
            </p:cNvSpPr>
            <p:nvPr/>
          </p:nvSpPr>
          <p:spPr bwMode="auto">
            <a:xfrm>
              <a:off x="0" y="5145086"/>
              <a:ext cx="2373329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Past Perfect</a:t>
              </a:r>
              <a:endPara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55" name="Rectangle 1"/>
            <p:cNvSpPr>
              <a:spLocks noChangeArrowheads="1"/>
            </p:cNvSpPr>
            <p:nvPr/>
          </p:nvSpPr>
          <p:spPr bwMode="auto">
            <a:xfrm>
              <a:off x="838468" y="3721104"/>
              <a:ext cx="118745" cy="29210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5556" name="Rectangle 1"/>
            <p:cNvSpPr>
              <a:spLocks noChangeArrowheads="1"/>
            </p:cNvSpPr>
            <p:nvPr/>
          </p:nvSpPr>
          <p:spPr bwMode="auto">
            <a:xfrm>
              <a:off x="6470676" y="3721104"/>
              <a:ext cx="118745" cy="29210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5557" name="Rectangle 1"/>
            <p:cNvSpPr>
              <a:spLocks noChangeArrowheads="1"/>
            </p:cNvSpPr>
            <p:nvPr/>
          </p:nvSpPr>
          <p:spPr bwMode="auto">
            <a:xfrm>
              <a:off x="8186787" y="3721104"/>
              <a:ext cx="118745" cy="29210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65558" name="Freeform 187"/>
            <p:cNvSpPr>
              <a:spLocks/>
            </p:cNvSpPr>
            <p:nvPr/>
          </p:nvSpPr>
          <p:spPr bwMode="auto">
            <a:xfrm>
              <a:off x="8150274" y="3940182"/>
              <a:ext cx="190501" cy="365130"/>
            </a:xfrm>
            <a:custGeom>
              <a:avLst/>
              <a:gdLst>
                <a:gd name="T0" fmla="*/ 2147483647 w 91"/>
                <a:gd name="T1" fmla="*/ 0 h 182"/>
                <a:gd name="T2" fmla="*/ 0 w 91"/>
                <a:gd name="T3" fmla="*/ 2147483647 h 182"/>
                <a:gd name="T4" fmla="*/ 2147483647 w 91"/>
                <a:gd name="T5" fmla="*/ 2147483647 h 182"/>
                <a:gd name="T6" fmla="*/ 2147483647 w 91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2"/>
                <a:gd name="T14" fmla="*/ 91 w 91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2">
                  <a:moveTo>
                    <a:pt x="46" y="0"/>
                  </a:moveTo>
                  <a:lnTo>
                    <a:pt x="0" y="182"/>
                  </a:lnTo>
                  <a:lnTo>
                    <a:pt x="91" y="18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194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Из научных результатов Оксфордского Университета</a:t>
            </a:r>
            <a:endParaRPr lang="en-US" altLang="en-US" smtClean="0"/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E30BF3-0354-4259-9044-D45C45C5EFE2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" y="1019175"/>
            <a:ext cx="760730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214313" y="6000750"/>
            <a:ext cx="87868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A.Prior. Past, Present and Future //Oxford University press, 1967.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74DB96-C147-437E-B24A-B8D3129DE994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3200"/>
            <a:ext cx="5778500" cy="731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smtClean="0"/>
              <a:t>“</a:t>
            </a:r>
            <a:r>
              <a:rPr lang="ru-RU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стоим на плечах гигантов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800" dirty="0" smtClean="0"/>
              <a:t>”</a:t>
            </a:r>
            <a:br>
              <a:rPr lang="en-US" altLang="en-US" sz="2800" dirty="0" smtClean="0"/>
            </a:br>
            <a:r>
              <a:rPr lang="ru-RU" altLang="en-US" sz="2800" dirty="0" smtClean="0"/>
              <a:t>Персоналии. </a:t>
            </a:r>
            <a:r>
              <a:rPr lang="ru-RU" altLang="en-US" sz="2800" dirty="0" err="1" smtClean="0"/>
              <a:t>Амир</a:t>
            </a:r>
            <a:r>
              <a:rPr lang="ru-RU" altLang="en-US" sz="2800" dirty="0" smtClean="0"/>
              <a:t> </a:t>
            </a:r>
            <a:r>
              <a:rPr lang="ru-RU" altLang="en-US" sz="2800" dirty="0" err="1" smtClean="0"/>
              <a:t>Пнуэли</a:t>
            </a:r>
            <a:endParaRPr lang="ru-RU" altLang="en-US" sz="2800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904288" cy="5214937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ru-RU" altLang="en-US" dirty="0" smtClean="0"/>
              <a:t>Создатель 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современной теории линейной </a:t>
            </a:r>
            <a:b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темпоральной</a:t>
            </a: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логики и ее применений к верификации</a:t>
            </a:r>
            <a:b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дискретных систем</a:t>
            </a:r>
            <a:r>
              <a:rPr lang="ru-RU" altLang="en-US" dirty="0" smtClean="0"/>
              <a:t> - </a:t>
            </a:r>
            <a:r>
              <a:rPr lang="ru-RU" altLang="en-US" sz="2400" dirty="0" err="1" smtClean="0">
                <a:solidFill>
                  <a:schemeClr val="folHlink"/>
                </a:solidFill>
              </a:rPr>
              <a:t>Амир</a:t>
            </a:r>
            <a:r>
              <a:rPr lang="ru-RU" altLang="en-US" sz="2400" dirty="0" smtClean="0">
                <a:solidFill>
                  <a:schemeClr val="folHlink"/>
                </a:solidFill>
              </a:rPr>
              <a:t> </a:t>
            </a:r>
            <a:r>
              <a:rPr lang="ru-RU" altLang="en-US" sz="2400" dirty="0" err="1" smtClean="0">
                <a:solidFill>
                  <a:schemeClr val="folHlink"/>
                </a:solidFill>
              </a:rPr>
              <a:t>Пнуэли</a:t>
            </a:r>
            <a:r>
              <a:rPr lang="ru-RU" altLang="en-US" dirty="0" smtClean="0"/>
              <a:t>, профессор </a:t>
            </a:r>
            <a:br>
              <a:rPr lang="ru-RU" altLang="en-US" dirty="0" smtClean="0"/>
            </a:br>
            <a:r>
              <a:rPr lang="ru-RU" altLang="en-US" dirty="0" err="1" smtClean="0"/>
              <a:t>The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Weizmann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Institute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of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Science</a:t>
            </a:r>
            <a:r>
              <a:rPr lang="ru-RU" altLang="en-US" dirty="0" smtClean="0"/>
              <a:t>, Израиль. </a:t>
            </a:r>
          </a:p>
          <a:p>
            <a:pPr eaLnBrk="1" hangingPunct="1">
              <a:defRPr/>
            </a:pPr>
            <a:r>
              <a:rPr lang="ru-RU" altLang="en-US" dirty="0" smtClean="0"/>
              <a:t>В </a:t>
            </a:r>
            <a:r>
              <a:rPr lang="ru-RU" altLang="en-US" sz="2400" dirty="0" smtClean="0"/>
              <a:t>1996</a:t>
            </a:r>
            <a:r>
              <a:rPr lang="ru-RU" altLang="en-US" dirty="0" smtClean="0"/>
              <a:t> г. </a:t>
            </a:r>
            <a:r>
              <a:rPr lang="ru-RU" altLang="en-US" dirty="0" err="1" smtClean="0"/>
              <a:t>А.Пнуэли</a:t>
            </a:r>
            <a:r>
              <a:rPr lang="ru-RU" altLang="en-US" dirty="0" smtClean="0"/>
              <a:t> получил АСМ премию Тьюринга</a:t>
            </a:r>
          </a:p>
          <a:p>
            <a:pPr eaLnBrk="1" hangingPunct="1">
              <a:buFontTx/>
              <a:buChar char="-"/>
              <a:defRPr/>
            </a:pP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за выдающиеся результаты, которые ввели </a:t>
            </a:r>
            <a:r>
              <a:rPr lang="ru-RU" altLang="en-US" i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темпоральную</a:t>
            </a: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логику в вычислительную науку;</a:t>
            </a:r>
          </a:p>
          <a:p>
            <a:pPr eaLnBrk="1" hangingPunct="1">
              <a:buFontTx/>
              <a:buChar char="-"/>
              <a:defRPr/>
            </a:pP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за выдающийся вклад в верификацию программ и систем;</a:t>
            </a:r>
          </a:p>
          <a:p>
            <a:pPr eaLnBrk="1" hangingPunct="1">
              <a:buFontTx/>
              <a:buChar char="-"/>
              <a:defRPr/>
            </a:pP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за идентификацию класса «</a:t>
            </a:r>
            <a:r>
              <a:rPr lang="en-US" altLang="en-US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Reactive systems</a:t>
            </a: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», спецификация, анализ и верификация которых требуют специального подхода, отличного от подхода, принятого в анализе трансформационных программ;</a:t>
            </a:r>
          </a:p>
          <a:p>
            <a:pPr eaLnBrk="1" hangingPunct="1">
              <a:buFontTx/>
              <a:buChar char="-"/>
              <a:defRPr/>
            </a:pP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за разработку детальной методологии, основанной на </a:t>
            </a:r>
            <a:r>
              <a:rPr lang="ru-RU" altLang="en-US" i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темпоральной</a:t>
            </a: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логике </a:t>
            </a:r>
            <a:r>
              <a:rPr lang="en-US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LTL</a:t>
            </a: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для формального анализа «</a:t>
            </a:r>
            <a:r>
              <a:rPr lang="en-US" altLang="en-US" sz="2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Reactive systems</a:t>
            </a:r>
            <a:r>
              <a:rPr lang="ru-RU" alt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ru-RU" altLang="en-US" i="1" dirty="0" smtClean="0">
                <a:solidFill>
                  <a:schemeClr val="folHlink"/>
                </a:solidFill>
              </a:rPr>
              <a:t>.</a:t>
            </a:r>
            <a:endParaRPr lang="en-US" altLang="en-US" i="1" dirty="0" smtClean="0">
              <a:solidFill>
                <a:schemeClr val="folHlink"/>
              </a:solidFill>
            </a:endParaRPr>
          </a:p>
        </p:txBody>
      </p:sp>
      <p:pic>
        <p:nvPicPr>
          <p:cNvPr id="6758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8988" y="0"/>
            <a:ext cx="200501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TextBox 1"/>
          <p:cNvSpPr txBox="1">
            <a:spLocks noChangeArrowheads="1"/>
          </p:cNvSpPr>
          <p:nvPr/>
        </p:nvSpPr>
        <p:spPr bwMode="auto">
          <a:xfrm>
            <a:off x="7138988" y="2289175"/>
            <a:ext cx="1919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en-US"/>
              <a:t>1941 - 2009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50825" y="4149725"/>
            <a:ext cx="87137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/>
            <a:endParaRPr lang="en-US" altLang="en-US" sz="1800">
              <a:latin typeface="Arial" pitchFamily="34" charset="0"/>
            </a:endParaRPr>
          </a:p>
          <a:p>
            <a:pPr eaLnBrk="1" hangingPunct="1"/>
            <a:endParaRPr lang="en-US" altLang="en-US" sz="1800">
              <a:latin typeface="Arial" pitchFamily="34" charset="0"/>
            </a:endParaRPr>
          </a:p>
          <a:p>
            <a:pPr eaLnBrk="1" hangingPunct="1"/>
            <a:endParaRPr lang="en-US" altLang="en-US" sz="1800">
              <a:latin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Задачи для самостоятельной работы</a:t>
            </a:r>
            <a:endParaRPr lang="ru-RU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583267"/>
            <a:ext cx="8574088" cy="8778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каких мирах представленные формулы истинны?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BA8F9-F843-44F1-97A3-7E0A61CC370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564" y="1019143"/>
            <a:ext cx="4389435" cy="182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19413"/>
            <a:ext cx="11983264" cy="674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" y="1420785"/>
            <a:ext cx="4638042" cy="43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95453"/>
            <a:ext cx="2636811" cy="362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01941" y="1749402"/>
            <a:ext cx="51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</a:t>
            </a:r>
            <a:endParaRPr lang="ru-RU" sz="20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0" y="2844792"/>
            <a:ext cx="43529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единительная линия 13"/>
          <p:cNvCxnSpPr/>
          <p:nvPr/>
        </p:nvCxnSpPr>
        <p:spPr bwMode="auto">
          <a:xfrm rot="5400000" flipV="1">
            <a:off x="423837" y="3305142"/>
            <a:ext cx="43529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единительная линия 16"/>
          <p:cNvCxnSpPr/>
          <p:nvPr/>
        </p:nvCxnSpPr>
        <p:spPr bwMode="auto">
          <a:xfrm flipV="1">
            <a:off x="190440" y="5510241"/>
            <a:ext cx="43529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 flipV="1">
            <a:off x="0" y="4853007"/>
            <a:ext cx="43529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 flipV="1">
            <a:off x="0" y="3867156"/>
            <a:ext cx="43529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001941" y="2041506"/>
            <a:ext cx="51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endParaRPr lang="ru-RU" sz="2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аксиом </a:t>
            </a:r>
            <a:r>
              <a:rPr lang="en-US" dirty="0" smtClean="0"/>
              <a:t>S5 </a:t>
            </a:r>
            <a:r>
              <a:rPr lang="ru-RU" dirty="0" smtClean="0"/>
              <a:t>из аксиом </a:t>
            </a:r>
            <a:r>
              <a:rPr lang="en-US" dirty="0" smtClean="0"/>
              <a:t>K</a:t>
            </a:r>
            <a:r>
              <a:rPr lang="ru-RU" dirty="0" smtClean="0"/>
              <a:t>, Т и 4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519" y="5473728"/>
            <a:ext cx="8764528" cy="1022364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/>
          <a:lstStyle/>
          <a:p>
            <a:r>
              <a:rPr lang="ru-RU" dirty="0" smtClean="0"/>
              <a:t>Аксиома Позитивной интроспекции</a:t>
            </a:r>
            <a:r>
              <a:rPr lang="en-US" dirty="0" smtClean="0"/>
              <a:t> []</a:t>
            </a:r>
            <a:r>
              <a:rPr lang="en-US" dirty="0" smtClean="0">
                <a:sym typeface="Symbol"/>
              </a:rPr>
              <a:t>[][]</a:t>
            </a:r>
            <a:r>
              <a:rPr lang="ru-RU" dirty="0" smtClean="0">
                <a:sym typeface="Symbol"/>
              </a:rPr>
              <a:t> логики </a:t>
            </a:r>
            <a:r>
              <a:rPr lang="en-US" dirty="0" smtClean="0"/>
              <a:t>S5 </a:t>
            </a:r>
            <a:r>
              <a:rPr lang="ru-RU" dirty="0" smtClean="0"/>
              <a:t>выводится из логики К с помощью аксиом </a:t>
            </a:r>
            <a:r>
              <a:rPr lang="en-US" dirty="0" smtClean="0"/>
              <a:t>Veridicality</a:t>
            </a:r>
            <a:r>
              <a:rPr lang="ru-RU" dirty="0" smtClean="0"/>
              <a:t> </a:t>
            </a:r>
            <a:r>
              <a:rPr lang="en-US" dirty="0" smtClean="0"/>
              <a:t>[] </a:t>
            </a:r>
            <a:r>
              <a:rPr lang="en-US" dirty="0" smtClean="0">
                <a:sym typeface="Symbol"/>
              </a:rPr>
              <a:t></a:t>
            </a:r>
            <a:r>
              <a:rPr lang="ru-RU" dirty="0" smtClean="0">
                <a:sym typeface="Symbol"/>
              </a:rPr>
              <a:t> 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/>
              <a:t>и аксиомы Негативной интроспекции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[]</a:t>
            </a:r>
            <a:r>
              <a:rPr lang="ru-RU" dirty="0" smtClean="0">
                <a:sym typeface="Symbol"/>
              </a:rPr>
              <a:t>.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Ю.Г.Карпов 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Логика и теория автоматов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BA8F9-F843-44F1-97A3-7E0A61CC3701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901" y="1019142"/>
            <a:ext cx="88075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(1) </a:t>
            </a:r>
            <a:r>
              <a:rPr lang="ru-RU" dirty="0" smtClean="0">
                <a:sym typeface="Symbol"/>
              </a:rPr>
              <a:t></a:t>
            </a:r>
            <a:r>
              <a:rPr lang="en-US" dirty="0" smtClean="0">
                <a:sym typeface="Symbol"/>
              </a:rPr>
              <a:t>[]</a:t>
            </a:r>
            <a:r>
              <a:rPr lang="ru-RU" sz="2800" dirty="0" smtClean="0">
                <a:sym typeface="Symbol"/>
              </a:rPr>
              <a:t></a:t>
            </a:r>
            <a:r>
              <a:rPr lang="ru-RU" dirty="0" smtClean="0">
                <a:sym typeface="Symbol"/>
              </a:rPr>
              <a:t></a:t>
            </a:r>
            <a:r>
              <a:rPr lang="en-US" dirty="0" smtClean="0"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// </a:t>
            </a:r>
            <a:r>
              <a:rPr lang="ru-RU" sz="2000" dirty="0" smtClean="0">
                <a:sym typeface="Symbol"/>
              </a:rPr>
              <a:t>аксиома негативной интроспекции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901" y="1420785"/>
            <a:ext cx="861706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(2) </a:t>
            </a:r>
            <a:r>
              <a:rPr lang="ru-RU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[]</a:t>
            </a:r>
            <a:r>
              <a:rPr lang="ru-RU" sz="2800" dirty="0" smtClean="0">
                <a:sym typeface="Symbol"/>
              </a:rPr>
              <a:t></a:t>
            </a:r>
            <a:r>
              <a:rPr lang="ru-RU" dirty="0" smtClean="0">
                <a:sym typeface="Symbol"/>
              </a:rPr>
              <a:t> </a:t>
            </a:r>
            <a:r>
              <a:rPr lang="ru-RU" sz="2800" dirty="0" smtClean="0">
                <a:sym typeface="Symbol"/>
              </a:rPr>
              <a:t></a:t>
            </a:r>
            <a:r>
              <a:rPr lang="ru-RU" dirty="0" smtClean="0">
                <a:sym typeface="Symbol"/>
              </a:rPr>
              <a:t> </a:t>
            </a:r>
            <a:r>
              <a:rPr lang="en-US" dirty="0" smtClean="0">
                <a:sym typeface="Symbol"/>
              </a:rPr>
              <a:t>	// </a:t>
            </a:r>
            <a:r>
              <a:rPr lang="ru-RU" sz="2000" dirty="0" smtClean="0">
                <a:sym typeface="Symbol"/>
              </a:rPr>
              <a:t>из (1) тавтология ЛВ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901" y="1822428"/>
            <a:ext cx="850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</a:t>
            </a:r>
            <a:r>
              <a:rPr lang="ru-RU" sz="2000" dirty="0" smtClean="0">
                <a:sym typeface="Symbol"/>
              </a:rPr>
              <a:t>3</a:t>
            </a:r>
            <a:r>
              <a:rPr lang="en-US" sz="2000" dirty="0" smtClean="0">
                <a:sym typeface="Symbol"/>
              </a:rPr>
              <a:t>) </a:t>
            </a:r>
            <a:r>
              <a:rPr lang="ru-RU" sz="2800" dirty="0" smtClean="0">
                <a:sym typeface="Symbol"/>
              </a:rPr>
              <a:t>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		// </a:t>
            </a:r>
            <a:r>
              <a:rPr lang="ru-RU" sz="2000" dirty="0" smtClean="0">
                <a:sym typeface="Symbol"/>
              </a:rPr>
              <a:t>из (2) тавтология </a:t>
            </a:r>
            <a:r>
              <a:rPr lang="en-US" sz="2000" dirty="0" smtClean="0">
                <a:sym typeface="Symbol"/>
              </a:rPr>
              <a:t>[]</a:t>
            </a:r>
            <a:r>
              <a:rPr lang="ru-RU" sz="2000" dirty="0" smtClean="0">
                <a:sym typeface="Symbol"/>
              </a:rPr>
              <a:t> 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>
                <a:latin typeface="Times New Roman"/>
                <a:cs typeface="Times New Roman"/>
                <a:sym typeface="Symbol"/>
              </a:rPr>
              <a:t>≡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</a:t>
            </a:r>
            <a:r>
              <a:rPr lang="en-US" sz="2000" dirty="0" smtClean="0">
                <a:latin typeface="Times New Roman"/>
                <a:cs typeface="Times New Roman"/>
                <a:sym typeface="Symbol"/>
              </a:rPr>
              <a:t>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01" y="2260584"/>
            <a:ext cx="869009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(4) </a:t>
            </a:r>
            <a:r>
              <a:rPr lang="en-US" dirty="0" smtClean="0">
                <a:sym typeface="Symbol"/>
              </a:rPr>
              <a:t>[]</a:t>
            </a:r>
            <a:r>
              <a:rPr lang="en-US" sz="2000" dirty="0" smtClean="0">
                <a:sym typeface="Symbol"/>
              </a:rPr>
              <a:t>(</a:t>
            </a:r>
            <a:r>
              <a:rPr lang="ru-RU" sz="2800" dirty="0" smtClean="0">
                <a:sym typeface="Symbol"/>
              </a:rPr>
              <a:t>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)	// </a:t>
            </a:r>
            <a:r>
              <a:rPr lang="ru-RU" sz="2000" dirty="0" smtClean="0">
                <a:sym typeface="Symbol"/>
              </a:rPr>
              <a:t>из (</a:t>
            </a:r>
            <a:r>
              <a:rPr lang="en-US" sz="2000" dirty="0" smtClean="0">
                <a:sym typeface="Symbol"/>
              </a:rPr>
              <a:t>3</a:t>
            </a:r>
            <a:r>
              <a:rPr lang="ru-RU" sz="2000" dirty="0" smtClean="0">
                <a:sym typeface="Symbol"/>
              </a:rPr>
              <a:t>) Правило вывода </a:t>
            </a:r>
            <a:r>
              <a:rPr lang="en-US" sz="2000" dirty="0" err="1" smtClean="0">
                <a:sym typeface="Symbol"/>
              </a:rPr>
              <a:t>Nec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901" y="2698740"/>
            <a:ext cx="850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(5) </a:t>
            </a:r>
            <a:r>
              <a:rPr lang="en-US" dirty="0" smtClean="0">
                <a:sym typeface="Symbol"/>
              </a:rPr>
              <a:t>[]</a:t>
            </a:r>
            <a:r>
              <a:rPr lang="ru-RU" sz="2800" dirty="0" smtClean="0">
                <a:sym typeface="Symbol"/>
              </a:rPr>
              <a:t>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[][]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	 // </a:t>
            </a:r>
            <a:r>
              <a:rPr lang="ru-RU" sz="2000" dirty="0" smtClean="0">
                <a:sym typeface="Symbol"/>
              </a:rPr>
              <a:t>из (</a:t>
            </a:r>
            <a:r>
              <a:rPr lang="en-US" sz="2000" dirty="0" smtClean="0">
                <a:sym typeface="Symbol"/>
              </a:rPr>
              <a:t>4</a:t>
            </a:r>
            <a:r>
              <a:rPr lang="ru-RU" sz="2000" dirty="0" smtClean="0">
                <a:sym typeface="Symbol"/>
              </a:rPr>
              <a:t>) Распределительная аксиома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389" y="3100383"/>
            <a:ext cx="876312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</a:t>
            </a:r>
            <a:r>
              <a:rPr lang="ru-RU" sz="2000" dirty="0" smtClean="0">
                <a:sym typeface="Symbol"/>
              </a:rPr>
              <a:t>6</a:t>
            </a:r>
            <a:r>
              <a:rPr lang="en-US" sz="2000" dirty="0" smtClean="0">
                <a:sym typeface="Symbol"/>
              </a:rPr>
              <a:t>) </a:t>
            </a:r>
            <a:r>
              <a:rPr lang="ru-RU" sz="2800" dirty="0" smtClean="0">
                <a:sym typeface="Symbol"/>
              </a:rPr>
              <a:t>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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)	 // </a:t>
            </a:r>
            <a:r>
              <a:rPr lang="ru-RU" dirty="0" smtClean="0">
                <a:sym typeface="Symbol"/>
              </a:rPr>
              <a:t>п</a:t>
            </a:r>
            <a:r>
              <a:rPr lang="ru-RU" sz="2000" dirty="0" smtClean="0">
                <a:sym typeface="Symbol"/>
              </a:rPr>
              <a:t>одстановка в аксиому </a:t>
            </a:r>
            <a:r>
              <a:rPr lang="en-US" sz="2000" dirty="0" smtClean="0">
                <a:sym typeface="Symbol"/>
              </a:rPr>
              <a:t>[]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388" y="3502026"/>
            <a:ext cx="909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</a:t>
            </a:r>
            <a:r>
              <a:rPr lang="ru-RU" sz="2000" dirty="0" smtClean="0">
                <a:sym typeface="Symbol"/>
              </a:rPr>
              <a:t>7</a:t>
            </a:r>
            <a:r>
              <a:rPr lang="en-US" sz="2000" dirty="0" smtClean="0">
                <a:sym typeface="Symbol"/>
              </a:rPr>
              <a:t>) </a:t>
            </a:r>
            <a:r>
              <a:rPr lang="ru-RU" sz="2800" dirty="0" smtClean="0">
                <a:sym typeface="Symbol"/>
              </a:rPr>
              <a:t>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[][]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)	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// </a:t>
            </a:r>
            <a:r>
              <a:rPr lang="ru-RU" sz="2000" dirty="0" smtClean="0">
                <a:sym typeface="Symbol"/>
              </a:rPr>
              <a:t>из (6</a:t>
            </a:r>
            <a:r>
              <a:rPr lang="en-US" sz="2000" dirty="0" smtClean="0">
                <a:sym typeface="Symbol"/>
              </a:rPr>
              <a:t>,</a:t>
            </a:r>
            <a:r>
              <a:rPr lang="ru-RU" sz="2000" dirty="0" smtClean="0">
                <a:sym typeface="Symbol"/>
              </a:rPr>
              <a:t>5) по тавтология ЛВ АВ; ВС </a:t>
            </a:r>
            <a:r>
              <a:rPr lang="ru-RU" sz="2000" dirty="0" smtClean="0">
                <a:cs typeface="Times New Roman"/>
                <a:sym typeface="Symbol"/>
              </a:rPr>
              <a:t>≡ АС</a:t>
            </a:r>
            <a:r>
              <a:rPr lang="ru-RU" sz="2000" dirty="0" smtClean="0">
                <a:sym typeface="Symbol"/>
              </a:rPr>
              <a:t> </a:t>
            </a:r>
            <a:endParaRPr lang="ru-RU" sz="2000" dirty="0" smtClean="0"/>
          </a:p>
          <a:p>
            <a:pPr algn="l"/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01" y="3940182"/>
            <a:ext cx="872660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</a:t>
            </a:r>
            <a:r>
              <a:rPr lang="ru-RU" sz="2000" dirty="0" smtClean="0">
                <a:sym typeface="Symbol"/>
              </a:rPr>
              <a:t>8</a:t>
            </a:r>
            <a:r>
              <a:rPr lang="en-US" sz="2000" dirty="0" smtClean="0">
                <a:sym typeface="Symbol"/>
              </a:rPr>
              <a:t>)  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</a:t>
            </a:r>
            <a:r>
              <a:rPr lang="en-US" dirty="0" smtClean="0">
                <a:sym typeface="Symbol"/>
              </a:rPr>
              <a:t>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)</a:t>
            </a:r>
            <a:r>
              <a:rPr lang="ru-RU" dirty="0" smtClean="0">
                <a:sym typeface="Symbol"/>
              </a:rPr>
              <a:t>    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// </a:t>
            </a:r>
            <a:r>
              <a:rPr lang="ru-RU" sz="2000" dirty="0" smtClean="0">
                <a:sym typeface="Symbol"/>
              </a:rPr>
              <a:t>подстановка в схему аксиомы  Т: </a:t>
            </a:r>
            <a:r>
              <a:rPr lang="en-US" sz="2000" dirty="0" smtClean="0">
                <a:sym typeface="Symbol"/>
              </a:rPr>
              <a:t>[]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0901" y="4378338"/>
            <a:ext cx="89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</a:t>
            </a:r>
            <a:r>
              <a:rPr lang="ru-RU" sz="2000" dirty="0" smtClean="0">
                <a:sym typeface="Symbol"/>
              </a:rPr>
              <a:t>9</a:t>
            </a:r>
            <a:r>
              <a:rPr lang="en-US" sz="2000" dirty="0" smtClean="0">
                <a:sym typeface="Symbol"/>
              </a:rPr>
              <a:t>) </a:t>
            </a:r>
            <a:r>
              <a:rPr lang="en-US" sz="28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[]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)	 // </a:t>
            </a:r>
            <a:r>
              <a:rPr lang="ru-RU" sz="2000" dirty="0" smtClean="0">
                <a:latin typeface="+mn-lt"/>
                <a:sym typeface="Symbol"/>
              </a:rPr>
              <a:t>из (8) по тавтологии ЛВ АВ </a:t>
            </a:r>
            <a:r>
              <a:rPr lang="ru-RU" sz="2000" dirty="0" smtClean="0">
                <a:latin typeface="+mn-lt"/>
                <a:cs typeface="Times New Roman"/>
                <a:sym typeface="Symbol"/>
              </a:rPr>
              <a:t>≡ВА</a:t>
            </a:r>
            <a:r>
              <a:rPr lang="ru-RU" sz="2000" dirty="0" smtClean="0">
                <a:latin typeface="+mn-lt"/>
                <a:sym typeface="Symbol"/>
              </a:rPr>
              <a:t> </a:t>
            </a:r>
            <a:endParaRPr lang="ru-RU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853007"/>
            <a:ext cx="891704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ym typeface="Symbol"/>
              </a:rPr>
              <a:t>(</a:t>
            </a:r>
            <a:r>
              <a:rPr lang="ru-RU" sz="2000" dirty="0" smtClean="0">
                <a:sym typeface="Symbol"/>
              </a:rPr>
              <a:t>10</a:t>
            </a:r>
            <a:r>
              <a:rPr lang="en-US" sz="2000" dirty="0" smtClean="0">
                <a:sym typeface="Symbol"/>
              </a:rPr>
              <a:t>) </a:t>
            </a:r>
            <a:r>
              <a:rPr lang="en-US" dirty="0" smtClean="0">
                <a:sym typeface="Symbol"/>
              </a:rPr>
              <a:t>[]</a:t>
            </a:r>
            <a:r>
              <a:rPr lang="ru-RU" dirty="0" smtClean="0">
                <a:sym typeface="Symbol"/>
              </a:rPr>
              <a:t></a:t>
            </a:r>
            <a:r>
              <a:rPr lang="en-US" dirty="0" smtClean="0">
                <a:sym typeface="Symbol"/>
              </a:rPr>
              <a:t>[][]</a:t>
            </a:r>
            <a:r>
              <a:rPr lang="ru-RU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)	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// </a:t>
            </a:r>
            <a:r>
              <a:rPr lang="ru-RU" sz="2000" dirty="0" smtClean="0">
                <a:sym typeface="Symbol"/>
              </a:rPr>
              <a:t>из (9, 7) по тавтологии ЛВ АВ; ВС </a:t>
            </a:r>
            <a:r>
              <a:rPr lang="ru-RU" sz="2000" dirty="0" smtClean="0">
                <a:cs typeface="Times New Roman"/>
                <a:sym typeface="Symbol"/>
              </a:rPr>
              <a:t>≡АС</a:t>
            </a:r>
            <a:r>
              <a:rPr lang="ru-RU" sz="2000" dirty="0" smtClean="0">
                <a:sym typeface="Symbol"/>
              </a:rPr>
              <a:t> </a:t>
            </a:r>
            <a:endParaRPr lang="ru-RU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55299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3DD110-3E7D-4C9C-A38E-E11DF4DCE48E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2565400"/>
            <a:ext cx="8305800" cy="977900"/>
          </a:xfrm>
        </p:spPr>
        <p:txBody>
          <a:bodyPr/>
          <a:lstStyle/>
          <a:p>
            <a:pPr lvl="1" algn="ctr" eaLnBrk="1" hangingPunct="1">
              <a:buFont typeface="Wingdings" pitchFamily="2" charset="2"/>
              <a:buNone/>
            </a:pPr>
            <a:r>
              <a:rPr lang="ru-RU" altLang="en-US" sz="4400" dirty="0" smtClean="0">
                <a:solidFill>
                  <a:schemeClr val="tx2"/>
                </a:solidFill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35"/>
          <p:cNvSpPr>
            <a:spLocks noChangeArrowheads="1"/>
          </p:cNvSpPr>
          <p:nvPr/>
        </p:nvSpPr>
        <p:spPr bwMode="auto">
          <a:xfrm>
            <a:off x="142875" y="1357313"/>
            <a:ext cx="3143250" cy="1928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Объект анализа – другой.</a:t>
            </a:r>
            <a:br>
              <a:rPr lang="ru-RU" altLang="en-US" smtClean="0"/>
            </a:br>
            <a:r>
              <a:rPr lang="ru-RU" altLang="en-US" smtClean="0"/>
              <a:t>Это программы управления</a:t>
            </a:r>
            <a:endParaRPr lang="en-US" altLang="en-US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51B968-A94E-46A5-9E23-877D96B5ABA8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3318" name="TextBox 34"/>
          <p:cNvSpPr txBox="1">
            <a:spLocks noChangeArrowheads="1"/>
          </p:cNvSpPr>
          <p:nvPr/>
        </p:nvSpPr>
        <p:spPr bwMode="auto">
          <a:xfrm>
            <a:off x="357188" y="1928813"/>
            <a:ext cx="26431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/>
              <a:t>Программа управления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2875" y="5143500"/>
            <a:ext cx="8858250" cy="1262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программы управления – поддержание определенного </a:t>
            </a:r>
            <a:b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ШАБЛОНА взаимодействия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интерфейсе со средой.</a:t>
            </a:r>
          </a:p>
          <a:p>
            <a:pPr algn="ctr" eaLnBrk="1" hangingPunct="1">
              <a:defRPr/>
            </a:pP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 ВАЖЕН не конечный результат, а </a:t>
            </a:r>
            <a:r>
              <a:rPr lang="ru-RU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ПОВЕДЕНИЕ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29313" y="560388"/>
            <a:ext cx="3036887" cy="4187825"/>
            <a:chOff x="3825" y="572"/>
            <a:chExt cx="1822" cy="263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51" y="572"/>
              <a:ext cx="682" cy="635"/>
              <a:chOff x="3951" y="719"/>
              <a:chExt cx="638" cy="449"/>
            </a:xfrm>
          </p:grpSpPr>
          <p:sp>
            <p:nvSpPr>
              <p:cNvPr id="13357" name="Freeform 6"/>
              <p:cNvSpPr>
                <a:spLocks/>
              </p:cNvSpPr>
              <p:nvPr/>
            </p:nvSpPr>
            <p:spPr bwMode="auto">
              <a:xfrm>
                <a:off x="3951" y="719"/>
                <a:ext cx="620" cy="449"/>
              </a:xfrm>
              <a:custGeom>
                <a:avLst/>
                <a:gdLst>
                  <a:gd name="T0" fmla="*/ 73 w 620"/>
                  <a:gd name="T1" fmla="*/ 153 h 449"/>
                  <a:gd name="T2" fmla="*/ 1 w 620"/>
                  <a:gd name="T3" fmla="*/ 193 h 449"/>
                  <a:gd name="T4" fmla="*/ 65 w 620"/>
                  <a:gd name="T5" fmla="*/ 377 h 449"/>
                  <a:gd name="T6" fmla="*/ 209 w 620"/>
                  <a:gd name="T7" fmla="*/ 393 h 449"/>
                  <a:gd name="T8" fmla="*/ 321 w 620"/>
                  <a:gd name="T9" fmla="*/ 449 h 449"/>
                  <a:gd name="T10" fmla="*/ 465 w 620"/>
                  <a:gd name="T11" fmla="*/ 441 h 449"/>
                  <a:gd name="T12" fmla="*/ 521 w 620"/>
                  <a:gd name="T13" fmla="*/ 417 h 449"/>
                  <a:gd name="T14" fmla="*/ 577 w 620"/>
                  <a:gd name="T15" fmla="*/ 409 h 449"/>
                  <a:gd name="T16" fmla="*/ 617 w 620"/>
                  <a:gd name="T17" fmla="*/ 321 h 449"/>
                  <a:gd name="T18" fmla="*/ 609 w 620"/>
                  <a:gd name="T19" fmla="*/ 113 h 449"/>
                  <a:gd name="T20" fmla="*/ 545 w 620"/>
                  <a:gd name="T21" fmla="*/ 65 h 449"/>
                  <a:gd name="T22" fmla="*/ 409 w 620"/>
                  <a:gd name="T23" fmla="*/ 9 h 449"/>
                  <a:gd name="T24" fmla="*/ 177 w 620"/>
                  <a:gd name="T25" fmla="*/ 17 h 449"/>
                  <a:gd name="T26" fmla="*/ 65 w 620"/>
                  <a:gd name="T27" fmla="*/ 129 h 449"/>
                  <a:gd name="T28" fmla="*/ 73 w 620"/>
                  <a:gd name="T29" fmla="*/ 153 h 4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0"/>
                  <a:gd name="T46" fmla="*/ 0 h 449"/>
                  <a:gd name="T47" fmla="*/ 620 w 620"/>
                  <a:gd name="T48" fmla="*/ 449 h 4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0" h="449">
                    <a:moveTo>
                      <a:pt x="73" y="153"/>
                    </a:moveTo>
                    <a:cubicBezTo>
                      <a:pt x="47" y="162"/>
                      <a:pt x="1" y="193"/>
                      <a:pt x="1" y="193"/>
                    </a:cubicBezTo>
                    <a:cubicBezTo>
                      <a:pt x="4" y="224"/>
                      <a:pt x="0" y="365"/>
                      <a:pt x="65" y="377"/>
                    </a:cubicBezTo>
                    <a:cubicBezTo>
                      <a:pt x="112" y="386"/>
                      <a:pt x="161" y="388"/>
                      <a:pt x="209" y="393"/>
                    </a:cubicBezTo>
                    <a:cubicBezTo>
                      <a:pt x="250" y="407"/>
                      <a:pt x="280" y="435"/>
                      <a:pt x="321" y="449"/>
                    </a:cubicBezTo>
                    <a:cubicBezTo>
                      <a:pt x="369" y="446"/>
                      <a:pt x="417" y="445"/>
                      <a:pt x="465" y="441"/>
                    </a:cubicBezTo>
                    <a:cubicBezTo>
                      <a:pt x="541" y="434"/>
                      <a:pt x="457" y="436"/>
                      <a:pt x="521" y="417"/>
                    </a:cubicBezTo>
                    <a:cubicBezTo>
                      <a:pt x="539" y="412"/>
                      <a:pt x="558" y="412"/>
                      <a:pt x="577" y="409"/>
                    </a:cubicBezTo>
                    <a:cubicBezTo>
                      <a:pt x="591" y="385"/>
                      <a:pt x="616" y="350"/>
                      <a:pt x="617" y="321"/>
                    </a:cubicBezTo>
                    <a:cubicBezTo>
                      <a:pt x="619" y="252"/>
                      <a:pt x="620" y="181"/>
                      <a:pt x="609" y="113"/>
                    </a:cubicBezTo>
                    <a:cubicBezTo>
                      <a:pt x="606" y="94"/>
                      <a:pt x="561" y="71"/>
                      <a:pt x="545" y="65"/>
                    </a:cubicBezTo>
                    <a:cubicBezTo>
                      <a:pt x="497" y="46"/>
                      <a:pt x="452" y="38"/>
                      <a:pt x="409" y="9"/>
                    </a:cubicBezTo>
                    <a:cubicBezTo>
                      <a:pt x="332" y="12"/>
                      <a:pt x="253" y="0"/>
                      <a:pt x="177" y="17"/>
                    </a:cubicBezTo>
                    <a:cubicBezTo>
                      <a:pt x="177" y="17"/>
                      <a:pt x="69" y="120"/>
                      <a:pt x="65" y="129"/>
                    </a:cubicBezTo>
                    <a:cubicBezTo>
                      <a:pt x="62" y="137"/>
                      <a:pt x="70" y="145"/>
                      <a:pt x="73" y="153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3953" y="878"/>
                <a:ext cx="635" cy="1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Система</a:t>
                </a:r>
                <a:endParaRPr lang="en-US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13337" name="Freeform 8"/>
            <p:cNvSpPr>
              <a:spLocks/>
            </p:cNvSpPr>
            <p:nvPr/>
          </p:nvSpPr>
          <p:spPr bwMode="auto">
            <a:xfrm>
              <a:off x="4682" y="572"/>
              <a:ext cx="859" cy="681"/>
            </a:xfrm>
            <a:custGeom>
              <a:avLst/>
              <a:gdLst>
                <a:gd name="T0" fmla="*/ 2147483647 w 620"/>
                <a:gd name="T1" fmla="*/ 2147483647 h 449"/>
                <a:gd name="T2" fmla="*/ 1 w 620"/>
                <a:gd name="T3" fmla="*/ 2147483647 h 449"/>
                <a:gd name="T4" fmla="*/ 2147483647 w 620"/>
                <a:gd name="T5" fmla="*/ 2147483647 h 449"/>
                <a:gd name="T6" fmla="*/ 2147483647 w 620"/>
                <a:gd name="T7" fmla="*/ 2147483647 h 449"/>
                <a:gd name="T8" fmla="*/ 2147483647 w 620"/>
                <a:gd name="T9" fmla="*/ 2147483647 h 449"/>
                <a:gd name="T10" fmla="*/ 2147483647 w 620"/>
                <a:gd name="T11" fmla="*/ 2147483647 h 449"/>
                <a:gd name="T12" fmla="*/ 2147483647 w 620"/>
                <a:gd name="T13" fmla="*/ 2147483647 h 449"/>
                <a:gd name="T14" fmla="*/ 2147483647 w 620"/>
                <a:gd name="T15" fmla="*/ 2147483647 h 449"/>
                <a:gd name="T16" fmla="*/ 2147483647 w 620"/>
                <a:gd name="T17" fmla="*/ 2147483647 h 449"/>
                <a:gd name="T18" fmla="*/ 2147483647 w 620"/>
                <a:gd name="T19" fmla="*/ 2147483647 h 449"/>
                <a:gd name="T20" fmla="*/ 2147483647 w 620"/>
                <a:gd name="T21" fmla="*/ 2147483647 h 449"/>
                <a:gd name="T22" fmla="*/ 2147483647 w 620"/>
                <a:gd name="T23" fmla="*/ 2147483647 h 449"/>
                <a:gd name="T24" fmla="*/ 2147483647 w 620"/>
                <a:gd name="T25" fmla="*/ 2147483647 h 449"/>
                <a:gd name="T26" fmla="*/ 2147483647 w 620"/>
                <a:gd name="T27" fmla="*/ 2147483647 h 449"/>
                <a:gd name="T28" fmla="*/ 2147483647 w 620"/>
                <a:gd name="T29" fmla="*/ 2147483647 h 4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0"/>
                <a:gd name="T46" fmla="*/ 0 h 449"/>
                <a:gd name="T47" fmla="*/ 620 w 620"/>
                <a:gd name="T48" fmla="*/ 449 h 4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0" h="449">
                  <a:moveTo>
                    <a:pt x="73" y="153"/>
                  </a:moveTo>
                  <a:cubicBezTo>
                    <a:pt x="47" y="162"/>
                    <a:pt x="1" y="193"/>
                    <a:pt x="1" y="193"/>
                  </a:cubicBezTo>
                  <a:cubicBezTo>
                    <a:pt x="4" y="224"/>
                    <a:pt x="0" y="365"/>
                    <a:pt x="65" y="377"/>
                  </a:cubicBezTo>
                  <a:cubicBezTo>
                    <a:pt x="112" y="386"/>
                    <a:pt x="161" y="388"/>
                    <a:pt x="209" y="393"/>
                  </a:cubicBezTo>
                  <a:cubicBezTo>
                    <a:pt x="250" y="407"/>
                    <a:pt x="280" y="435"/>
                    <a:pt x="321" y="449"/>
                  </a:cubicBezTo>
                  <a:cubicBezTo>
                    <a:pt x="369" y="446"/>
                    <a:pt x="417" y="445"/>
                    <a:pt x="465" y="441"/>
                  </a:cubicBezTo>
                  <a:cubicBezTo>
                    <a:pt x="541" y="434"/>
                    <a:pt x="457" y="436"/>
                    <a:pt x="521" y="417"/>
                  </a:cubicBezTo>
                  <a:cubicBezTo>
                    <a:pt x="539" y="412"/>
                    <a:pt x="558" y="412"/>
                    <a:pt x="577" y="409"/>
                  </a:cubicBezTo>
                  <a:cubicBezTo>
                    <a:pt x="591" y="385"/>
                    <a:pt x="616" y="350"/>
                    <a:pt x="617" y="321"/>
                  </a:cubicBezTo>
                  <a:cubicBezTo>
                    <a:pt x="619" y="252"/>
                    <a:pt x="620" y="181"/>
                    <a:pt x="609" y="113"/>
                  </a:cubicBezTo>
                  <a:cubicBezTo>
                    <a:pt x="606" y="94"/>
                    <a:pt x="561" y="71"/>
                    <a:pt x="545" y="65"/>
                  </a:cubicBezTo>
                  <a:cubicBezTo>
                    <a:pt x="497" y="46"/>
                    <a:pt x="452" y="38"/>
                    <a:pt x="409" y="9"/>
                  </a:cubicBezTo>
                  <a:cubicBezTo>
                    <a:pt x="332" y="12"/>
                    <a:pt x="253" y="0"/>
                    <a:pt x="177" y="17"/>
                  </a:cubicBezTo>
                  <a:cubicBezTo>
                    <a:pt x="177" y="17"/>
                    <a:pt x="69" y="120"/>
                    <a:pt x="65" y="129"/>
                  </a:cubicBezTo>
                  <a:cubicBezTo>
                    <a:pt x="62" y="137"/>
                    <a:pt x="70" y="145"/>
                    <a:pt x="73" y="15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4682" y="796"/>
              <a:ext cx="90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Требования</a:t>
              </a:r>
              <a:endPara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825" y="1496"/>
              <a:ext cx="862" cy="528"/>
              <a:chOff x="3825" y="1496"/>
              <a:chExt cx="862" cy="528"/>
            </a:xfrm>
          </p:grpSpPr>
          <p:sp>
            <p:nvSpPr>
              <p:cNvPr id="13354" name="Rectangle 12"/>
              <p:cNvSpPr>
                <a:spLocks noChangeArrowheads="1"/>
              </p:cNvSpPr>
              <p:nvPr/>
            </p:nvSpPr>
            <p:spPr bwMode="auto">
              <a:xfrm>
                <a:off x="3878" y="1525"/>
                <a:ext cx="771" cy="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13355" name="Rectangle 14"/>
              <p:cNvSpPr>
                <a:spLocks noChangeArrowheads="1"/>
              </p:cNvSpPr>
              <p:nvPr/>
            </p:nvSpPr>
            <p:spPr bwMode="auto">
              <a:xfrm>
                <a:off x="3878" y="1525"/>
                <a:ext cx="771" cy="4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9" name="Text Box 15"/>
              <p:cNvSpPr txBox="1">
                <a:spLocks noChangeArrowheads="1"/>
              </p:cNvSpPr>
              <p:nvPr/>
            </p:nvSpPr>
            <p:spPr bwMode="auto">
              <a:xfrm>
                <a:off x="3825" y="1496"/>
                <a:ext cx="862" cy="52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Формальная модель системы</a:t>
                </a:r>
                <a:endParaRPr lang="en-US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682" y="1525"/>
              <a:ext cx="965" cy="523"/>
              <a:chOff x="4637" y="1525"/>
              <a:chExt cx="965" cy="523"/>
            </a:xfrm>
          </p:grpSpPr>
          <p:sp>
            <p:nvSpPr>
              <p:cNvPr id="13352" name="Rectangle 17"/>
              <p:cNvSpPr>
                <a:spLocks noChangeArrowheads="1"/>
              </p:cNvSpPr>
              <p:nvPr/>
            </p:nvSpPr>
            <p:spPr bwMode="auto">
              <a:xfrm>
                <a:off x="4680" y="1525"/>
                <a:ext cx="877" cy="499"/>
              </a:xfrm>
              <a:prstGeom prst="rect">
                <a:avLst/>
              </a:prstGeom>
              <a:noFill/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4637" y="1525"/>
                <a:ext cx="965" cy="52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6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Формальная спецификация требований</a:t>
                </a:r>
                <a:endParaRPr lang="en-US" altLang="en-US" sz="16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254" y="2341"/>
              <a:ext cx="894" cy="454"/>
              <a:chOff x="4209" y="2341"/>
              <a:chExt cx="894" cy="454"/>
            </a:xfrm>
          </p:grpSpPr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209" y="2377"/>
                <a:ext cx="857" cy="4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ru-RU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</a:rPr>
                  <a:t>Алгоритм проверки</a:t>
                </a:r>
                <a:endParaRPr lang="en-US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13351" name="Rectangle 21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862" cy="4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13342" name="Line 22"/>
            <p:cNvSpPr>
              <a:spLocks noChangeShapeType="1"/>
            </p:cNvSpPr>
            <p:nvPr/>
          </p:nvSpPr>
          <p:spPr bwMode="auto">
            <a:xfrm>
              <a:off x="4241" y="1162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43" name="Line 23"/>
            <p:cNvSpPr>
              <a:spLocks noChangeShapeType="1"/>
            </p:cNvSpPr>
            <p:nvPr/>
          </p:nvSpPr>
          <p:spPr bwMode="auto">
            <a:xfrm>
              <a:off x="4286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44" name="Line 24"/>
            <p:cNvSpPr>
              <a:spLocks noChangeShapeType="1"/>
            </p:cNvSpPr>
            <p:nvPr/>
          </p:nvSpPr>
          <p:spPr bwMode="auto">
            <a:xfrm>
              <a:off x="5148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45" name="Line 25"/>
            <p:cNvSpPr>
              <a:spLocks noChangeShapeType="1"/>
            </p:cNvSpPr>
            <p:nvPr/>
          </p:nvSpPr>
          <p:spPr bwMode="auto">
            <a:xfrm flipH="1">
              <a:off x="4921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46" name="Line 26"/>
            <p:cNvSpPr>
              <a:spLocks noChangeShapeType="1"/>
            </p:cNvSpPr>
            <p:nvPr/>
          </p:nvSpPr>
          <p:spPr bwMode="auto">
            <a:xfrm flipH="1">
              <a:off x="4332" y="2795"/>
              <a:ext cx="18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47" name="Line 27"/>
            <p:cNvSpPr>
              <a:spLocks noChangeShapeType="1"/>
            </p:cNvSpPr>
            <p:nvPr/>
          </p:nvSpPr>
          <p:spPr bwMode="auto">
            <a:xfrm>
              <a:off x="4876" y="2795"/>
              <a:ext cx="181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48" name="Text Box 28"/>
            <p:cNvSpPr txBox="1">
              <a:spLocks noChangeArrowheads="1"/>
            </p:cNvSpPr>
            <p:nvPr/>
          </p:nvSpPr>
          <p:spPr bwMode="auto">
            <a:xfrm>
              <a:off x="3911" y="2919"/>
              <a:ext cx="5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>
                  <a:latin typeface="Arial" charset="0"/>
                </a:rPr>
                <a:t>нет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3349" name="Text Box 29"/>
            <p:cNvSpPr txBox="1">
              <a:spLocks noChangeArrowheads="1"/>
            </p:cNvSpPr>
            <p:nvPr/>
          </p:nvSpPr>
          <p:spPr bwMode="auto">
            <a:xfrm>
              <a:off x="4909" y="2919"/>
              <a:ext cx="5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ru-RU" altLang="en-US">
                  <a:latin typeface="Arial" charset="0"/>
                </a:rPr>
                <a:t>да</a:t>
              </a:r>
              <a:endParaRPr lang="en-US" altLang="en-US">
                <a:latin typeface="Arial" charset="0"/>
              </a:endParaRPr>
            </a:p>
          </p:txBody>
        </p:sp>
      </p:grpSp>
      <p:sp>
        <p:nvSpPr>
          <p:cNvPr id="13321" name="Прямоугольник 71"/>
          <p:cNvSpPr>
            <a:spLocks noChangeArrowheads="1"/>
          </p:cNvSpPr>
          <p:nvPr/>
        </p:nvSpPr>
        <p:spPr bwMode="auto">
          <a:xfrm>
            <a:off x="5940425" y="415925"/>
            <a:ext cx="3095625" cy="437038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eaLnBrk="1" hangingPunct="1"/>
            <a:endParaRPr lang="en-US" altLang="en-US"/>
          </a:p>
        </p:txBody>
      </p:sp>
      <p:grpSp>
        <p:nvGrpSpPr>
          <p:cNvPr id="7" name="Группа 46"/>
          <p:cNvGrpSpPr>
            <a:grpSpLocks/>
          </p:cNvGrpSpPr>
          <p:nvPr/>
        </p:nvGrpSpPr>
        <p:grpSpPr bwMode="auto">
          <a:xfrm>
            <a:off x="3692525" y="1246188"/>
            <a:ext cx="1852613" cy="2136775"/>
            <a:chOff x="3692525" y="1531938"/>
            <a:chExt cx="1852613" cy="2136775"/>
          </a:xfrm>
        </p:grpSpPr>
        <p:sp>
          <p:nvSpPr>
            <p:cNvPr id="12301" name="Cloud"/>
            <p:cNvSpPr>
              <a:spLocks noChangeAspect="1" noEditPoints="1" noChangeArrowheads="1"/>
            </p:cNvSpPr>
            <p:nvPr/>
          </p:nvSpPr>
          <p:spPr bwMode="auto">
            <a:xfrm rot="5812636">
              <a:off x="3550444" y="1674019"/>
              <a:ext cx="2136775" cy="185261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21C5FF"/>
            </a:solidFill>
            <a:ln w="9525">
              <a:solidFill>
                <a:srgbClr val="21C5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1938" y="2357438"/>
              <a:ext cx="1285875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ru-RU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среда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14313" y="3643313"/>
            <a:ext cx="5429250" cy="1323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altLang="en-US" dirty="0">
                <a:solidFill>
                  <a:schemeClr val="tx2"/>
                </a:solidFill>
                <a:latin typeface="Arial" charset="0"/>
              </a:rPr>
              <a:t>Программы управления </a:t>
            </a:r>
            <a:r>
              <a:rPr lang="ru-RU" dirty="0"/>
              <a:t>НЕ останавливаются, они </a:t>
            </a:r>
            <a:r>
              <a:rPr lang="ru-RU" altLang="en-US" dirty="0">
                <a:solidFill>
                  <a:schemeClr val="tx2"/>
                </a:solidFill>
                <a:latin typeface="Arial" charset="0"/>
              </a:rPr>
              <a:t>реагируют 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на </a:t>
            </a:r>
            <a:r>
              <a:rPr lang="ru-RU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события</a:t>
            </a:r>
            <a:r>
              <a:rPr lang="ru-RU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ru-RU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на интерфейсе</a:t>
            </a:r>
            <a:r>
              <a:rPr lang="ru-RU" altLang="en-US" sz="1800" dirty="0">
                <a:solidFill>
                  <a:schemeClr val="tx2"/>
                </a:solidFill>
                <a:latin typeface="Arial" charset="0"/>
              </a:rPr>
              <a:t>.</a:t>
            </a:r>
            <a:endParaRPr lang="ru-RU" sz="1800" dirty="0"/>
          </a:p>
        </p:txBody>
      </p:sp>
      <p:grpSp>
        <p:nvGrpSpPr>
          <p:cNvPr id="8" name="Группа 73"/>
          <p:cNvGrpSpPr>
            <a:grpSpLocks/>
          </p:cNvGrpSpPr>
          <p:nvPr/>
        </p:nvGrpSpPr>
        <p:grpSpPr bwMode="auto">
          <a:xfrm>
            <a:off x="3286125" y="1071563"/>
            <a:ext cx="785813" cy="2357437"/>
            <a:chOff x="3286094" y="1357297"/>
            <a:chExt cx="785812" cy="2357457"/>
          </a:xfrm>
        </p:grpSpPr>
        <p:grpSp>
          <p:nvGrpSpPr>
            <p:cNvPr id="9" name="Группа 51"/>
            <p:cNvGrpSpPr>
              <a:grpSpLocks/>
            </p:cNvGrpSpPr>
            <p:nvPr/>
          </p:nvGrpSpPr>
          <p:grpSpPr bwMode="auto">
            <a:xfrm rot="-5400000">
              <a:off x="3392456" y="2678101"/>
              <a:ext cx="573087" cy="785812"/>
              <a:chOff x="4286248" y="3786190"/>
              <a:chExt cx="573092" cy="428628"/>
            </a:xfrm>
          </p:grpSpPr>
          <p:cxnSp>
            <p:nvCxnSpPr>
              <p:cNvPr id="13331" name="Прямая со стрелкой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72728" y="3999710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13332" name="Прямая со стрелкой 4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58480" y="3999710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13333" name="Прямая со стрелкой 4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44232" y="3999710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</p:grpSp>
        <p:sp>
          <p:nvSpPr>
            <p:cNvPr id="13326" name="Полилиния 44"/>
            <p:cNvSpPr>
              <a:spLocks noChangeArrowheads="1"/>
            </p:cNvSpPr>
            <p:nvPr/>
          </p:nvSpPr>
          <p:spPr bwMode="auto">
            <a:xfrm rot="5400000">
              <a:off x="2428859" y="2428869"/>
              <a:ext cx="2357457" cy="214314"/>
            </a:xfrm>
            <a:custGeom>
              <a:avLst/>
              <a:gdLst>
                <a:gd name="T0" fmla="*/ 0 w 3766457"/>
                <a:gd name="T1" fmla="*/ 6760360 h 185057"/>
                <a:gd name="T2" fmla="*/ 1 w 3766457"/>
                <a:gd name="T3" fmla="*/ 1502316 h 185057"/>
                <a:gd name="T4" fmla="*/ 1 w 3766457"/>
                <a:gd name="T5" fmla="*/ 5258040 h 185057"/>
                <a:gd name="T6" fmla="*/ 2 w 3766457"/>
                <a:gd name="T7" fmla="*/ 12769514 h 185057"/>
                <a:gd name="T8" fmla="*/ 3 w 3766457"/>
                <a:gd name="T9" fmla="*/ 5258040 h 185057"/>
                <a:gd name="T10" fmla="*/ 3 w 3766457"/>
                <a:gd name="T11" fmla="*/ 751172 h 185057"/>
                <a:gd name="T12" fmla="*/ 4 w 3766457"/>
                <a:gd name="T13" fmla="*/ 9765022 h 1850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6457"/>
                <a:gd name="T22" fmla="*/ 0 h 185057"/>
                <a:gd name="T23" fmla="*/ 3766457 w 3766457"/>
                <a:gd name="T24" fmla="*/ 185057 h 1850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6457" h="185057">
                  <a:moveTo>
                    <a:pt x="0" y="97972"/>
                  </a:moveTo>
                  <a:cubicBezTo>
                    <a:pt x="94342" y="61686"/>
                    <a:pt x="188685" y="25401"/>
                    <a:pt x="326571" y="21772"/>
                  </a:cubicBezTo>
                  <a:cubicBezTo>
                    <a:pt x="464457" y="18143"/>
                    <a:pt x="827314" y="76200"/>
                    <a:pt x="827314" y="76200"/>
                  </a:cubicBezTo>
                  <a:cubicBezTo>
                    <a:pt x="1048657" y="103414"/>
                    <a:pt x="1407885" y="185057"/>
                    <a:pt x="1654628" y="185057"/>
                  </a:cubicBezTo>
                  <a:cubicBezTo>
                    <a:pt x="1901371" y="185057"/>
                    <a:pt x="2080985" y="105229"/>
                    <a:pt x="2307771" y="76200"/>
                  </a:cubicBezTo>
                  <a:cubicBezTo>
                    <a:pt x="2534557" y="47172"/>
                    <a:pt x="2772229" y="0"/>
                    <a:pt x="3015343" y="10886"/>
                  </a:cubicBezTo>
                  <a:cubicBezTo>
                    <a:pt x="3258457" y="21772"/>
                    <a:pt x="3512457" y="81643"/>
                    <a:pt x="3766457" y="141515"/>
                  </a:cubicBezTo>
                </a:path>
              </a:pathLst>
            </a:custGeom>
            <a:noFill/>
            <a:ln w="57150" cmpd="thickThin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10" name="Группа 52"/>
            <p:cNvGrpSpPr>
              <a:grpSpLocks/>
            </p:cNvGrpSpPr>
            <p:nvPr/>
          </p:nvGrpSpPr>
          <p:grpSpPr bwMode="auto">
            <a:xfrm rot="5400000">
              <a:off x="3392456" y="1679563"/>
              <a:ext cx="573088" cy="785812"/>
              <a:chOff x="4286248" y="3786190"/>
              <a:chExt cx="573092" cy="428628"/>
            </a:xfrm>
          </p:grpSpPr>
          <p:cxnSp>
            <p:nvCxnSpPr>
              <p:cNvPr id="13328" name="Прямая со стрелкой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72728" y="3999710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13329" name="Прямая со стрелкой 5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58480" y="3999710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13330" name="Прямая со стрелкой 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44232" y="3999710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 smtClean="0"/>
              <a:t>Спецификация программ обработки данных и спецификация требований к поведению 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РАЗЛИЧНЫ</a:t>
            </a:r>
            <a:endParaRPr lang="en-US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88" y="1071563"/>
            <a:ext cx="5929312" cy="27146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программ обработки данных</a:t>
            </a:r>
            <a:endParaRPr lang="en-US" alt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ru-RU" altLang="en-US" dirty="0" smtClean="0"/>
              <a:t>требования к конкретным состояниям программы (в начале и после завершения).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требований к </a:t>
            </a:r>
            <a:r>
              <a:rPr lang="ru-RU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поведению </a:t>
            </a:r>
            <a:r>
              <a:rPr lang="ru-RU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ДРУГАЯ, это </a:t>
            </a:r>
            <a:r>
              <a:rPr lang="ru-RU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характеристика динамики изменения состояний </a:t>
            </a:r>
            <a:endParaRPr lang="ru-RU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>
              <a:defRPr/>
            </a:pPr>
            <a:r>
              <a:rPr lang="ru-RU" altLang="en-US" dirty="0" smtClean="0"/>
              <a:t>требования к цепочкам последовательных состояний, которые проходит программа. 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E13B04-17B1-458E-9B54-9FD51F9B46A5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grpSp>
        <p:nvGrpSpPr>
          <p:cNvPr id="2" name="Группа 86"/>
          <p:cNvGrpSpPr>
            <a:grpSpLocks/>
          </p:cNvGrpSpPr>
          <p:nvPr/>
        </p:nvGrpSpPr>
        <p:grpSpPr bwMode="auto">
          <a:xfrm>
            <a:off x="220663" y="1128713"/>
            <a:ext cx="1152525" cy="2301875"/>
            <a:chOff x="197591" y="1331232"/>
            <a:chExt cx="1318141" cy="239212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80968" y="1331232"/>
              <a:ext cx="1022195" cy="1864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normAutofit fontScale="250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en-US" sz="2400" smtClean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45767" y="1517652"/>
              <a:ext cx="0" cy="245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>
              <a:normAutofit fontScale="25000" lnSpcReduction="20000"/>
            </a:bodyPr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862108" y="3291124"/>
              <a:ext cx="0" cy="244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>
              <a:normAutofit fontScale="25000" lnSpcReduction="20000"/>
            </a:bodyPr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68118" y="1331232"/>
              <a:ext cx="876946" cy="20621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normAutofit fontScale="700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en-US" sz="1200" dirty="0" smtClean="0"/>
                <a:t>начало</a:t>
              </a:r>
              <a:endParaRPr lang="en-US" altLang="en-US" sz="1200" dirty="0" smtClean="0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306528" y="3517138"/>
              <a:ext cx="1024010" cy="1847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normAutofit fontScale="250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en-US" sz="2400" smtClean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93678" y="3517138"/>
              <a:ext cx="878761" cy="20621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normAutofit fontScale="70000" lnSpcReduction="20000"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en-US" sz="1200" smtClean="0"/>
                <a:t>конец</a:t>
              </a:r>
              <a:endParaRPr lang="en-US" altLang="en-US" sz="1200" smtClean="0"/>
            </a:p>
          </p:txBody>
        </p:sp>
        <p:pic>
          <p:nvPicPr>
            <p:cNvPr id="14360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591" y="1767433"/>
              <a:ext cx="1318141" cy="1513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73175" y="1154113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latin typeface="Times New Roman" pitchFamily="18" charset="0"/>
              </a:rPr>
              <a:t>I: {m,n</a:t>
            </a:r>
            <a:r>
              <a:rPr lang="en-US" altLang="en-US" sz="1800">
                <a:latin typeface="Times New Roman" pitchFamily="18" charset="0"/>
                <a:sym typeface="Symbol" pitchFamily="18" charset="2"/>
              </a:rPr>
              <a:t>N}</a:t>
            </a:r>
            <a:r>
              <a:rPr lang="ru-RU" altLang="en-US" sz="1800">
                <a:latin typeface="Times New Roman" pitchFamily="18" charset="0"/>
                <a:sym typeface="Symbol" pitchFamily="18" charset="2"/>
              </a:rPr>
              <a:t> </a:t>
            </a:r>
            <a:r>
              <a:rPr lang="ru-RU" altLang="en-US" sz="18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предусловие</a:t>
            </a:r>
            <a:endParaRPr lang="en-US" altLang="en-US" sz="18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1274763" y="2911475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latin typeface="Times New Roman" pitchFamily="18" charset="0"/>
              </a:rPr>
              <a:t>R:{H=HO</a:t>
            </a:r>
            <a:r>
              <a:rPr lang="ru-RU" altLang="en-US" sz="1800">
                <a:latin typeface="Times New Roman" pitchFamily="18" charset="0"/>
              </a:rPr>
              <a:t>Д(</a:t>
            </a:r>
            <a:r>
              <a:rPr lang="en-US" altLang="en-US" sz="1800">
                <a:latin typeface="Times New Roman" pitchFamily="18" charset="0"/>
              </a:rPr>
              <a:t>m,n</a:t>
            </a:r>
            <a:r>
              <a:rPr lang="ru-RU" altLang="en-US" sz="1800">
                <a:latin typeface="Times New Roman" pitchFamily="18" charset="0"/>
              </a:rPr>
              <a:t>)</a:t>
            </a:r>
            <a:r>
              <a:rPr lang="ru-RU" altLang="en-US" sz="180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en-US" sz="1800">
                <a:latin typeface="Times New Roman" pitchFamily="18" charset="0"/>
                <a:sym typeface="Symbol" pitchFamily="18" charset="2"/>
              </a:rPr>
              <a:t/>
            </a:r>
            <a:br>
              <a:rPr lang="en-US" altLang="en-US" sz="1800">
                <a:latin typeface="Times New Roman" pitchFamily="18" charset="0"/>
                <a:sym typeface="Symbol" pitchFamily="18" charset="2"/>
              </a:rPr>
            </a:br>
            <a:r>
              <a:rPr lang="ru-RU" altLang="en-US" sz="18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постусловие</a:t>
            </a:r>
            <a:endParaRPr lang="en-US" altLang="en-US" sz="1800" i="1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4346" name="Straight Arrow Connector 18"/>
          <p:cNvCxnSpPr>
            <a:cxnSpLocks noChangeShapeType="1"/>
          </p:cNvCxnSpPr>
          <p:nvPr/>
        </p:nvCxnSpPr>
        <p:spPr bwMode="auto">
          <a:xfrm flipH="1">
            <a:off x="776288" y="1397000"/>
            <a:ext cx="5969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347" name="Straight Arrow Connector 20"/>
          <p:cNvCxnSpPr>
            <a:cxnSpLocks noChangeShapeType="1"/>
          </p:cNvCxnSpPr>
          <p:nvPr/>
        </p:nvCxnSpPr>
        <p:spPr bwMode="auto">
          <a:xfrm flipH="1">
            <a:off x="787400" y="3132138"/>
            <a:ext cx="5969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107950" y="5357813"/>
            <a:ext cx="8928100" cy="10779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Фактически, требование к поведению программы – это требование к истинности некоторых утверждений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различные моменты времени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требования к </a:t>
            </a:r>
            <a:r>
              <a:rPr lang="ru-R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цепочкам состояний системы во времени</a:t>
            </a:r>
            <a:r>
              <a:rPr lang="ru-RU" dirty="0"/>
              <a:t>).</a:t>
            </a:r>
            <a:endParaRPr lang="en-US" sz="2000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14313" y="3786188"/>
            <a:ext cx="8723312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требований к поведению: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en-US" sz="2000" dirty="0"/>
              <a:t>“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на этаже нажата кнопка вызова лифта, то ПОСЛЕ ЭТОГО лифт проедет мимо этого этажа без остановки не более одного раза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en-US" sz="20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событие 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выполняется всегда ТОЛЬКО </a:t>
            </a:r>
            <a:r>
              <a:rPr lang="ru-RU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события </a:t>
            </a:r>
            <a:r>
              <a:rPr lang="en-US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b”</a:t>
            </a:r>
            <a:r>
              <a:rPr lang="ru-RU" alt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92275" y="1227138"/>
            <a:ext cx="1295400" cy="1887537"/>
            <a:chOff x="107950" y="1024011"/>
            <a:chExt cx="1296144" cy="1887464"/>
          </a:xfrm>
        </p:grpSpPr>
        <p:cxnSp>
          <p:nvCxnSpPr>
            <p:cNvPr id="14352" name="Straight Connector 3"/>
            <p:cNvCxnSpPr>
              <a:cxnSpLocks noChangeShapeType="1"/>
            </p:cNvCxnSpPr>
            <p:nvPr/>
          </p:nvCxnSpPr>
          <p:spPr bwMode="auto">
            <a:xfrm>
              <a:off x="251966" y="1024011"/>
              <a:ext cx="1080120" cy="1887464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353" name="Straight Connector 23"/>
            <p:cNvCxnSpPr>
              <a:cxnSpLocks noChangeShapeType="1"/>
            </p:cNvCxnSpPr>
            <p:nvPr/>
          </p:nvCxnSpPr>
          <p:spPr bwMode="auto">
            <a:xfrm flipV="1">
              <a:off x="107950" y="1024011"/>
              <a:ext cx="1296144" cy="1887464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4" name="Line 66"/>
          <p:cNvSpPr>
            <a:spLocks noChangeShapeType="1"/>
          </p:cNvSpPr>
          <p:nvPr/>
        </p:nvSpPr>
        <p:spPr bwMode="auto">
          <a:xfrm>
            <a:off x="0" y="3786188"/>
            <a:ext cx="9144000" cy="4603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Ю.Г.Карпов </a:t>
            </a:r>
          </a:p>
        </p:txBody>
      </p:sp>
      <p:sp>
        <p:nvSpPr>
          <p:cNvPr id="15363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Верификация. Model checking</a:t>
            </a:r>
          </a:p>
        </p:txBody>
      </p:sp>
      <p:sp>
        <p:nvSpPr>
          <p:cNvPr id="1536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BD99DF-EA5C-44D6-9F8F-1843A956FCC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mtClean="0"/>
              <a:t>Классическая логика не может описать утверждения, связанные со временем </a:t>
            </a:r>
            <a:endParaRPr lang="en-US" altLang="en-US" smtClean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341438"/>
            <a:ext cx="9001125" cy="37306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ru-RU" altLang="en-US" dirty="0" smtClean="0"/>
              <a:t>Классическая логика не имеет дела с временем</a:t>
            </a:r>
            <a:r>
              <a:rPr lang="en-US" altLang="en-US" dirty="0" smtClean="0"/>
              <a:t>.</a:t>
            </a:r>
            <a:endParaRPr lang="ru-RU" altLang="en-US" dirty="0" smtClean="0"/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ru-RU" altLang="en-US" sz="1800" dirty="0" smtClean="0"/>
              <a:t>Примитивная модель истины: </a:t>
            </a:r>
            <a:r>
              <a:rPr lang="en-US" altLang="en-US" sz="1800" dirty="0" smtClean="0"/>
              <a:t>“</a:t>
            </a:r>
            <a:r>
              <a:rPr lang="ru-RU" altLang="en-US" sz="1800" dirty="0" smtClean="0"/>
              <a:t>черно-белая</a:t>
            </a:r>
            <a:r>
              <a:rPr lang="en-US" altLang="en-US" sz="1800" dirty="0" smtClean="0"/>
              <a:t>” </a:t>
            </a:r>
            <a:r>
              <a:rPr lang="ru-RU" altLang="en-US" sz="1800" dirty="0" smtClean="0"/>
              <a:t>модель, не существует степени уверенности-неуверенности, высказывания статичны, неизменны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>
                <a:solidFill>
                  <a:srgbClr val="0066FF"/>
                </a:solidFill>
                <a:sym typeface="Symbol" pitchFamily="18" charset="2"/>
              </a:rPr>
              <a:t> </a:t>
            </a:r>
            <a:r>
              <a:rPr lang="ru-RU" altLang="en-US" sz="1800" dirty="0" smtClean="0">
                <a:solidFill>
                  <a:schemeClr val="tx2"/>
                </a:solidFill>
                <a:sym typeface="Symbol" pitchFamily="18" charset="2"/>
              </a:rPr>
              <a:t>неадекватна для высказываний о времени</a:t>
            </a:r>
            <a:r>
              <a:rPr lang="en-US" altLang="en-US" sz="1800" dirty="0" smtClean="0">
                <a:solidFill>
                  <a:schemeClr val="tx2"/>
                </a:solidFill>
                <a:sym typeface="Symbol" pitchFamily="18" charset="2"/>
              </a:rPr>
              <a:t>.</a:t>
            </a:r>
            <a:endParaRPr lang="ru-RU" altLang="en-US" sz="1800" dirty="0" smtClean="0">
              <a:solidFill>
                <a:schemeClr val="tx2"/>
              </a:solidFill>
            </a:endParaRPr>
          </a:p>
          <a:p>
            <a:pPr marL="0" lvl="1" indent="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en-US" sz="1700" i="1" dirty="0" smtClean="0">
                <a:solidFill>
                  <a:schemeClr val="tx2"/>
                </a:solidFill>
              </a:rPr>
              <a:t>“</a:t>
            </a:r>
            <a:r>
              <a:rPr lang="ru-RU" altLang="en-US" sz="1700" dirty="0" smtClean="0">
                <a:solidFill>
                  <a:schemeClr val="tx2"/>
                </a:solidFill>
              </a:rPr>
              <a:t>Джону стало страшно и он убил</a:t>
            </a:r>
            <a:r>
              <a:rPr lang="en-US" altLang="en-US" sz="1700" dirty="0" smtClean="0">
                <a:solidFill>
                  <a:schemeClr val="tx2"/>
                </a:solidFill>
              </a:rPr>
              <a:t>” </a:t>
            </a:r>
            <a:r>
              <a:rPr lang="ru-RU" altLang="en-US" sz="1700" dirty="0" smtClean="0">
                <a:solidFill>
                  <a:schemeClr val="tx2"/>
                </a:solidFill>
              </a:rPr>
              <a:t>    </a:t>
            </a:r>
            <a:r>
              <a:rPr lang="en-US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</a:t>
            </a: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</a:t>
            </a:r>
            <a:r>
              <a:rPr lang="en-US" altLang="en-US" sz="17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en-US" sz="1700" dirty="0" smtClean="0">
                <a:solidFill>
                  <a:schemeClr val="tx2"/>
                </a:solidFill>
              </a:rPr>
              <a:t>“</a:t>
            </a:r>
            <a:r>
              <a:rPr lang="ru-RU" altLang="en-US" sz="1700" dirty="0" smtClean="0">
                <a:solidFill>
                  <a:schemeClr val="tx2"/>
                </a:solidFill>
              </a:rPr>
              <a:t>Джон</a:t>
            </a:r>
            <a:r>
              <a:rPr lang="en-US" altLang="en-US" sz="1700" dirty="0" smtClean="0">
                <a:solidFill>
                  <a:schemeClr val="tx2"/>
                </a:solidFill>
              </a:rPr>
              <a:t> </a:t>
            </a:r>
            <a:r>
              <a:rPr lang="ru-RU" altLang="en-US" sz="1700" dirty="0" smtClean="0">
                <a:solidFill>
                  <a:schemeClr val="tx2"/>
                </a:solidFill>
              </a:rPr>
              <a:t>убил</a:t>
            </a:r>
            <a:r>
              <a:rPr lang="en-US" altLang="en-US" sz="1700" dirty="0" smtClean="0">
                <a:solidFill>
                  <a:schemeClr val="tx2"/>
                </a:solidFill>
              </a:rPr>
              <a:t> </a:t>
            </a:r>
            <a:r>
              <a:rPr lang="ru-RU" altLang="en-US" sz="1700" dirty="0" smtClean="0">
                <a:solidFill>
                  <a:schemeClr val="tx2"/>
                </a:solidFill>
              </a:rPr>
              <a:t>и ему стало страшно</a:t>
            </a:r>
            <a:r>
              <a:rPr lang="en-US" altLang="en-US" sz="1700" dirty="0" smtClean="0">
                <a:solidFill>
                  <a:schemeClr val="tx2"/>
                </a:solidFill>
              </a:rPr>
              <a:t>”</a:t>
            </a:r>
            <a:r>
              <a:rPr lang="ru-RU" altLang="en-US" sz="1700" dirty="0" smtClean="0">
                <a:solidFill>
                  <a:schemeClr val="tx2"/>
                </a:solidFill>
              </a:rPr>
              <a:t>;</a:t>
            </a:r>
          </a:p>
          <a:p>
            <a:pPr marL="0" lvl="1" indent="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en-US" sz="1700" dirty="0" smtClean="0">
                <a:solidFill>
                  <a:schemeClr val="tx2"/>
                </a:solidFill>
              </a:rPr>
              <a:t>“</a:t>
            </a:r>
            <a:r>
              <a:rPr lang="ru-RU" altLang="en-US" sz="1700" dirty="0" smtClean="0">
                <a:solidFill>
                  <a:schemeClr val="tx2"/>
                </a:solidFill>
              </a:rPr>
              <a:t>Джон умер и его похоронили</a:t>
            </a:r>
            <a:r>
              <a:rPr lang="en-US" altLang="en-US" sz="1700" dirty="0" smtClean="0">
                <a:solidFill>
                  <a:schemeClr val="tx2"/>
                </a:solidFill>
              </a:rPr>
              <a:t>”     </a:t>
            </a:r>
            <a:r>
              <a:rPr lang="ru-RU" altLang="en-US" sz="1700" dirty="0" smtClean="0">
                <a:solidFill>
                  <a:schemeClr val="tx2"/>
                </a:solidFill>
              </a:rPr>
              <a:t>    </a:t>
            </a:r>
            <a:r>
              <a:rPr lang="en-US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</a:t>
            </a:r>
            <a:r>
              <a:rPr lang="ru-RU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</a:t>
            </a:r>
            <a:r>
              <a:rPr lang="en-US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altLang="en-US" sz="1700" dirty="0" smtClean="0">
                <a:solidFill>
                  <a:schemeClr val="tx2"/>
                </a:solidFill>
              </a:rPr>
              <a:t>“</a:t>
            </a:r>
            <a:r>
              <a:rPr lang="ru-RU" altLang="en-US" sz="1700" dirty="0" smtClean="0">
                <a:solidFill>
                  <a:schemeClr val="tx2"/>
                </a:solidFill>
              </a:rPr>
              <a:t>Джона</a:t>
            </a:r>
            <a:r>
              <a:rPr lang="en-US" altLang="en-US" sz="1700" dirty="0" smtClean="0">
                <a:solidFill>
                  <a:schemeClr val="tx2"/>
                </a:solidFill>
              </a:rPr>
              <a:t> </a:t>
            </a:r>
            <a:r>
              <a:rPr lang="ru-RU" altLang="en-US" sz="1700" dirty="0" smtClean="0">
                <a:solidFill>
                  <a:schemeClr val="tx2"/>
                </a:solidFill>
              </a:rPr>
              <a:t>похоронили и он умер</a:t>
            </a:r>
            <a:r>
              <a:rPr lang="en-US" altLang="en-US" sz="1700" dirty="0" smtClean="0">
                <a:solidFill>
                  <a:schemeClr val="tx2"/>
                </a:solidFill>
              </a:rPr>
              <a:t>”</a:t>
            </a:r>
            <a:r>
              <a:rPr lang="ru-RU" altLang="en-US" sz="1700" dirty="0" smtClean="0">
                <a:solidFill>
                  <a:schemeClr val="tx2"/>
                </a:solidFill>
              </a:rPr>
              <a:t>;</a:t>
            </a:r>
          </a:p>
          <a:p>
            <a:pPr marL="0" lvl="1" indent="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en-US" sz="1700" dirty="0" smtClean="0">
                <a:solidFill>
                  <a:schemeClr val="tx2"/>
                </a:solidFill>
              </a:rPr>
              <a:t>“</a:t>
            </a:r>
            <a:r>
              <a:rPr lang="ru-RU" altLang="en-US" sz="1700" dirty="0" smtClean="0">
                <a:solidFill>
                  <a:schemeClr val="tx2"/>
                </a:solidFill>
              </a:rPr>
              <a:t>Джейн вышла замуж и родила</a:t>
            </a:r>
            <a:r>
              <a:rPr lang="en-US" altLang="en-US" sz="1700" dirty="0" smtClean="0">
                <a:solidFill>
                  <a:schemeClr val="tx2"/>
                </a:solidFill>
              </a:rPr>
              <a:t>” </a:t>
            </a:r>
            <a:r>
              <a:rPr lang="ru-RU" altLang="en-US" sz="1700" dirty="0" smtClean="0">
                <a:solidFill>
                  <a:schemeClr val="tx2"/>
                </a:solidFill>
              </a:rPr>
              <a:t>	</a:t>
            </a:r>
            <a:r>
              <a:rPr lang="en-US" alt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</a:t>
            </a:r>
            <a:r>
              <a:rPr lang="en-US" altLang="en-US" sz="17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ru-RU" altLang="en-US" sz="1700" dirty="0" smtClean="0">
                <a:solidFill>
                  <a:schemeClr val="tx2"/>
                </a:solidFill>
                <a:sym typeface="Symbol" pitchFamily="18" charset="2"/>
              </a:rPr>
              <a:t>	 </a:t>
            </a:r>
            <a:r>
              <a:rPr lang="en-US" altLang="en-US" sz="1700" dirty="0" smtClean="0">
                <a:solidFill>
                  <a:schemeClr val="tx2"/>
                </a:solidFill>
              </a:rPr>
              <a:t>“</a:t>
            </a:r>
            <a:r>
              <a:rPr lang="ru-RU" altLang="en-US" sz="1700" dirty="0" smtClean="0">
                <a:solidFill>
                  <a:schemeClr val="tx2"/>
                </a:solidFill>
              </a:rPr>
              <a:t>Джейн родила и вышла замуж</a:t>
            </a:r>
            <a:r>
              <a:rPr lang="en-US" altLang="en-US" sz="1700" dirty="0" smtClean="0">
                <a:solidFill>
                  <a:schemeClr val="tx2"/>
                </a:solidFill>
              </a:rPr>
              <a:t>”</a:t>
            </a:r>
            <a:r>
              <a:rPr lang="ru-RU" altLang="en-US" sz="1700" dirty="0" smtClean="0">
                <a:solidFill>
                  <a:schemeClr val="tx2"/>
                </a:solidFill>
              </a:rPr>
              <a:t>.</a:t>
            </a:r>
            <a:endParaRPr lang="en-US" altLang="en-US" sz="17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ru-RU" altLang="en-US" dirty="0" smtClean="0"/>
              <a:t>В обычной логике следующие высказываний не формализуются:</a:t>
            </a:r>
            <a:r>
              <a:rPr lang="ru-RU" altLang="en-US" i="1" dirty="0" smtClean="0">
                <a:solidFill>
                  <a:srgbClr val="0066FF"/>
                </a:solidFill>
              </a:rPr>
              <a:t> </a:t>
            </a:r>
            <a:endParaRPr lang="ru-RU" altLang="en-US" dirty="0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ru-RU" altLang="en-US" sz="1800" i="1" dirty="0" smtClean="0">
                <a:solidFill>
                  <a:schemeClr val="tx2"/>
                </a:solidFill>
              </a:rPr>
              <a:t>Путин – наш президент</a:t>
            </a:r>
            <a:r>
              <a:rPr lang="ru-RU" altLang="en-US" sz="1800" dirty="0" smtClean="0">
                <a:solidFill>
                  <a:schemeClr val="tx2"/>
                </a:solidFill>
              </a:rPr>
              <a:t> </a:t>
            </a:r>
            <a:r>
              <a:rPr lang="ru-RU" altLang="en-US" sz="1800" dirty="0" smtClean="0"/>
              <a:t>(истинно только в какой-то период).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ru-RU" altLang="en-US" sz="1800" i="1" dirty="0" smtClean="0">
                <a:solidFill>
                  <a:schemeClr val="tx2"/>
                </a:solidFill>
              </a:rPr>
              <a:t>Если </a:t>
            </a:r>
            <a:r>
              <a:rPr lang="en-US" altLang="en-US" sz="1800" b="1" i="1" dirty="0" smtClean="0">
                <a:solidFill>
                  <a:schemeClr val="tx2"/>
                </a:solidFill>
              </a:rPr>
              <a:t>m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 поступит на вход в канал, то потом </a:t>
            </a:r>
            <a:r>
              <a:rPr lang="en-US" altLang="en-US" sz="1800" b="1" i="1" dirty="0" smtClean="0">
                <a:solidFill>
                  <a:schemeClr val="tx2"/>
                </a:solidFill>
              </a:rPr>
              <a:t>m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 появится на выходе.</a:t>
            </a:r>
            <a:endParaRPr lang="ru-RU" altLang="en-US" sz="18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ru-RU" altLang="en-US" sz="1800" i="1" dirty="0" smtClean="0">
                <a:solidFill>
                  <a:schemeClr val="tx2"/>
                </a:solidFill>
              </a:rPr>
              <a:t>Каждый запрос к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 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 лифту 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c 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произвольного этажа, поступивший в любой момент времени, будет когда</a:t>
            </a:r>
            <a:r>
              <a:rPr lang="en-US" altLang="en-US" sz="1800" i="1" dirty="0" smtClean="0">
                <a:solidFill>
                  <a:schemeClr val="tx2"/>
                </a:solidFill>
              </a:rPr>
              <a:t>-</a:t>
            </a:r>
            <a:r>
              <a:rPr lang="ru-RU" altLang="en-US" sz="1800" i="1" dirty="0" smtClean="0">
                <a:solidFill>
                  <a:schemeClr val="tx2"/>
                </a:solidFill>
              </a:rPr>
              <a:t>нибудь в будущем удовлетворен.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5750" y="5072063"/>
            <a:ext cx="8572500" cy="144621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dirty="0" smtClean="0">
                <a:solidFill>
                  <a:schemeClr val="tx2"/>
                </a:solidFill>
                <a:latin typeface="Arial" charset="0"/>
              </a:rPr>
              <a:t>Системы управления реагируют </a:t>
            </a:r>
            <a:r>
              <a:rPr lang="ru-RU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на события</a:t>
            </a:r>
            <a:r>
              <a:rPr lang="ru-RU" altLang="en-US" dirty="0" smtClean="0">
                <a:solidFill>
                  <a:schemeClr val="tx2"/>
                </a:solidFill>
                <a:latin typeface="Arial" charset="0"/>
              </a:rPr>
              <a:t>. Каждое атомарное утверждение (событие) в один момент истинно, в другой – ложно. </a:t>
            </a:r>
            <a:r>
              <a:rPr lang="ru-RU" altLang="en-US" sz="1800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ru-RU" altLang="en-US" sz="1800" dirty="0" smtClean="0">
                <a:solidFill>
                  <a:schemeClr val="tx2"/>
                </a:solidFill>
                <a:latin typeface="Arial" charset="0"/>
              </a:rPr>
            </a:br>
            <a:r>
              <a:rPr lang="ru-RU" altLang="en-US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Утверждения о событиях, наступающих </a:t>
            </a:r>
            <a:r>
              <a:rPr lang="ru-RU" altLang="en-US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в разные моменты времени</a:t>
            </a:r>
            <a:r>
              <a:rPr lang="ru-RU" altLang="en-US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нельзя выразить в обычной логике высказываний!</a:t>
            </a:r>
            <a:endParaRPr lang="ru-RU" altLang="en-US" sz="1800" i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200" name="TextBox 1"/>
          <p:cNvSpPr txBox="1">
            <a:spLocks noChangeArrowheads="1"/>
          </p:cNvSpPr>
          <p:nvPr/>
        </p:nvSpPr>
        <p:spPr bwMode="auto">
          <a:xfrm>
            <a:off x="285750" y="1000125"/>
            <a:ext cx="8696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поведение?? Цепочка состояний </a:t>
            </a:r>
            <a:r>
              <a:rPr lang="ru-RU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</a:t>
            </a:r>
            <a:r>
              <a:rPr lang="ru-RU" alt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времени</a:t>
            </a:r>
            <a:r>
              <a:rPr lang="ru-RU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</p:bldLst>
  </p:timing>
</p:sld>
</file>

<file path=ppt/theme/theme1.xml><?xml version="1.0" encoding="utf-8"?>
<a:theme xmlns:a="http://schemas.openxmlformats.org/drawingml/2006/main" name="Mezclas">
  <a:themeElements>
    <a:clrScheme name="Mezcla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presentaciones\Mezclas.pot</Template>
  <TotalTime>9357</TotalTime>
  <Words>5801</Words>
  <Application>Microsoft Office PowerPoint</Application>
  <PresentationFormat>Экран (4:3)</PresentationFormat>
  <Paragraphs>1384</Paragraphs>
  <Slides>66</Slides>
  <Notes>31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8" baseType="lpstr">
      <vt:lpstr>Mezclas</vt:lpstr>
      <vt:lpstr>Clip</vt:lpstr>
      <vt:lpstr>Модальные логики  и мультиагентные системы</vt:lpstr>
      <vt:lpstr>Семинар 10 </vt:lpstr>
      <vt:lpstr>Является ли программа правильной?</vt:lpstr>
      <vt:lpstr>Слайд 4</vt:lpstr>
      <vt:lpstr>Доказательство корректности  программ</vt:lpstr>
      <vt:lpstr>Доказательство корректности  программ</vt:lpstr>
      <vt:lpstr>Объект анализа – другой. Это программы управления</vt:lpstr>
      <vt:lpstr>Спецификация программ обработки данных и спецификация требований к поведению РАЗЛИЧНЫ</vt:lpstr>
      <vt:lpstr>Классическая логика не может описать утверждения, связанные со временем </vt:lpstr>
      <vt:lpstr>Темпоральная логика - </vt:lpstr>
      <vt:lpstr>Утверждения, зависящие от времени</vt:lpstr>
      <vt:lpstr>Попытка формализации:                            Использование предикатов</vt:lpstr>
      <vt:lpstr>Слайд 13</vt:lpstr>
      <vt:lpstr>Логика, задающая упорядоченность событий во времени</vt:lpstr>
      <vt:lpstr>Попытка формализации:                            Введение модальностей</vt:lpstr>
      <vt:lpstr>Временные (темпоральные) логики</vt:lpstr>
      <vt:lpstr>Tense Logic – введение ТЕМПОРАЛЬНЫХ операторов</vt:lpstr>
      <vt:lpstr>Тense Logic. Дополнительные модальности</vt:lpstr>
      <vt:lpstr>Логика предикатов и Tense Logic</vt:lpstr>
      <vt:lpstr>Linear Temporal Logic (LTL)</vt:lpstr>
      <vt:lpstr>Формализация высказываний в TL</vt:lpstr>
      <vt:lpstr>Структуры Крипке – интерпретации формул модальных логик</vt:lpstr>
      <vt:lpstr>Структура Крипке  для линейной темпоральной логики</vt:lpstr>
      <vt:lpstr>LTL в дискретном времени. Семантика “возможных миров” Сола Крипке</vt:lpstr>
      <vt:lpstr>LTL и анализ дискретных технических систем</vt:lpstr>
      <vt:lpstr>Примеры формул LTL, описывающие ПОВЕДЕНИЕ дискретных систем</vt:lpstr>
      <vt:lpstr>Выражение требований к системе управления на LTL</vt:lpstr>
      <vt:lpstr>   Темпоральная логика прошлого</vt:lpstr>
      <vt:lpstr>Формализация грустной истории замужества</vt:lpstr>
      <vt:lpstr>Структура Крипке как модель вычислений</vt:lpstr>
      <vt:lpstr>Связь между операторами LTL</vt:lpstr>
      <vt:lpstr>Соотношение между операторами F и G</vt:lpstr>
      <vt:lpstr>Cемантика операторов LTL. Формулы LTL интерпретируются на поведениях</vt:lpstr>
      <vt:lpstr>Модель ветвящегося времени</vt:lpstr>
      <vt:lpstr>Структуры Крипке как модели ветвящегося времени</vt:lpstr>
      <vt:lpstr>Как идеи TL применить к ветвящемуся времени?</vt:lpstr>
      <vt:lpstr>Общая логика ветвящегося времени – CTL* Computational Tree Logic*</vt:lpstr>
      <vt:lpstr>Язык формул темпоральной логики CTL*</vt:lpstr>
      <vt:lpstr>LTL и CTL – подклассы CTL*</vt:lpstr>
      <vt:lpstr>CTL – логика ветвящегося времени</vt:lpstr>
      <vt:lpstr>Сравнение логик LTL и CTL </vt:lpstr>
      <vt:lpstr>Примеры: выражение свойств в CTL</vt:lpstr>
      <vt:lpstr>Пример: выражение свойства в LTL</vt:lpstr>
      <vt:lpstr>Пример  формализации в СTL*</vt:lpstr>
      <vt:lpstr>LTL рассматривает только поведения. CTL* анализирует деревья поведений</vt:lpstr>
      <vt:lpstr>Задачи верификации  методом Model checking</vt:lpstr>
      <vt:lpstr>Слайд 47</vt:lpstr>
      <vt:lpstr>Спецификация свойств ПОВЕДЕНИЯ дискретных синхронных логических схем</vt:lpstr>
      <vt:lpstr>Структура Крипке и синхронные схемы c памятью</vt:lpstr>
      <vt:lpstr>Как строится структура Крипке для программ</vt:lpstr>
      <vt:lpstr>Структура Крипке для программы  с конечным числом состояний</vt:lpstr>
      <vt:lpstr>Заключение: TL – общие идеи</vt:lpstr>
      <vt:lpstr>Задачи</vt:lpstr>
      <vt:lpstr>Упражнения на проверку выполнения  формул LTL и CTL на структуре Крипке</vt:lpstr>
      <vt:lpstr>Различия темпоральных логик LTL и CTL</vt:lpstr>
      <vt:lpstr>Слайд 56</vt:lpstr>
      <vt:lpstr>Как формализовать глагольные времена с помощью линейной темпоральной логики</vt:lpstr>
      <vt:lpstr>Темпоральный анализ естественного языка</vt:lpstr>
      <vt:lpstr>Темпоральный анализ естественного языка по Г. Райхенбаху</vt:lpstr>
      <vt:lpstr> Пример анализа предложения английского языка  (Из Википедии) </vt:lpstr>
      <vt:lpstr>Из научных результатов Оксфордского Университета</vt:lpstr>
      <vt:lpstr>“Мы стоим на плечах гигантов. ” Персоналии. Амир Пнуэли</vt:lpstr>
      <vt:lpstr>Задачи для самостоятельной работы</vt:lpstr>
      <vt:lpstr>Слайд 64</vt:lpstr>
      <vt:lpstr>Вывод аксиом S5 из аксиом K, Т и 4  </vt:lpstr>
      <vt:lpstr>Слайд 66</vt:lpstr>
    </vt:vector>
  </TitlesOfParts>
  <Company>lsi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Logic and automata</dc:title>
  <dc:creator>Yuri Karpov</dc:creator>
  <cp:keywords>Logic Automata</cp:keywords>
  <cp:lastModifiedBy>Гость</cp:lastModifiedBy>
  <cp:revision>407</cp:revision>
  <dcterms:created xsi:type="dcterms:W3CDTF">2003-01-20T09:40:47Z</dcterms:created>
  <dcterms:modified xsi:type="dcterms:W3CDTF">2020-11-11T06:34:42Z</dcterms:modified>
</cp:coreProperties>
</file>