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7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79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8E52A09-DBCD-EE07-2252-BCC009F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03" b="11027"/>
          <a:stretch>
            <a:fillRect/>
          </a:stretch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EA11B-D048-8FE9-56E3-1EC0556D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SG" dirty="0"/>
              <a:t>Hospital Management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ECD9-43B8-9098-7D76-94B42F96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SG" dirty="0"/>
              <a:t>By Zheng </a:t>
            </a:r>
            <a:r>
              <a:rPr lang="en-SG" dirty="0" err="1"/>
              <a:t>HaoFeng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5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31CF-58F2-4889-0040-083DD1EB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FBA34-DE2B-5905-40DD-E6C3903729C0}"/>
              </a:ext>
            </a:extLst>
          </p:cNvPr>
          <p:cNvSpPr txBox="1"/>
          <p:nvPr/>
        </p:nvSpPr>
        <p:spPr>
          <a:xfrm>
            <a:off x="581891" y="2085109"/>
            <a:ext cx="279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Heatmap to show appointment cancellation rate by Day and by Specialization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20703E-4453-BA30-4457-94C42873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25" b="49611"/>
          <a:stretch/>
        </p:blipFill>
        <p:spPr>
          <a:xfrm>
            <a:off x="3830775" y="1940767"/>
            <a:ext cx="7577220" cy="3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B6D5-DE65-4A1E-BA46-9816CCC2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Data Analysis</a:t>
            </a:r>
          </a:p>
        </p:txBody>
      </p:sp>
      <p:pic>
        <p:nvPicPr>
          <p:cNvPr id="10" name="Picture 9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A0AA101B-76E9-20D9-A61B-C74F68305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76" y="1766454"/>
            <a:ext cx="8315741" cy="279468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45369A-0740-4276-130D-63C36FD2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2" y="2175163"/>
            <a:ext cx="2204576" cy="3913910"/>
          </a:xfrm>
        </p:spPr>
        <p:txBody>
          <a:bodyPr/>
          <a:lstStyle/>
          <a:p>
            <a:r>
              <a:rPr lang="en-SG" dirty="0"/>
              <a:t>Number of each payment status per appointment status</a:t>
            </a:r>
          </a:p>
          <a:p>
            <a:endParaRPr lang="en-SG" dirty="0"/>
          </a:p>
          <a:p>
            <a:r>
              <a:rPr lang="en-SG" dirty="0"/>
              <a:t>Realised that there are patients who didn’t turn up or cancelled the appointment and already paid??</a:t>
            </a:r>
          </a:p>
        </p:txBody>
      </p:sp>
    </p:spTree>
    <p:extLst>
      <p:ext uri="{BB962C8B-B14F-4D97-AF65-F5344CB8AC3E}">
        <p14:creationId xmlns:p14="http://schemas.microsoft.com/office/powerpoint/2010/main" val="234990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4661-7936-A59D-1114-72DE50B65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057"/>
            <a:ext cx="4257511" cy="3849687"/>
          </a:xfrm>
        </p:spPr>
        <p:txBody>
          <a:bodyPr/>
          <a:lstStyle/>
          <a:p>
            <a:r>
              <a:rPr lang="en-SG" dirty="0"/>
              <a:t>Did not turn up but paid by cash?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01C384-C6F2-422D-3C67-8F5A654C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pic>
        <p:nvPicPr>
          <p:cNvPr id="5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3A8327-1560-CA4F-CD04-19385C242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74" y="1840679"/>
            <a:ext cx="4837856" cy="43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E396A-744A-D657-9ABF-707434B6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4842-9183-8A1B-3C54-06A24D73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057"/>
            <a:ext cx="4257511" cy="3849687"/>
          </a:xfrm>
        </p:spPr>
        <p:txBody>
          <a:bodyPr/>
          <a:lstStyle/>
          <a:p>
            <a:r>
              <a:rPr lang="en-SG" dirty="0"/>
              <a:t>Ended up finding out that there are completed appointments with dates occurring after appointments that are still scheduled.</a:t>
            </a:r>
          </a:p>
          <a:p>
            <a:pPr lvl="1"/>
            <a:r>
              <a:rPr lang="en-SG" dirty="0"/>
              <a:t>Some entries not updated?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1B8A14-FCEC-2AF9-5B37-A754C587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9C2483-55EF-23A0-A891-C83594BD0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50" y="642938"/>
            <a:ext cx="3352573" cy="57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D25-703C-11CC-52A2-E0DBD28F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0976"/>
            <a:ext cx="10058400" cy="1371600"/>
          </a:xfrm>
        </p:spPr>
        <p:txBody>
          <a:bodyPr/>
          <a:lstStyle/>
          <a:p>
            <a:r>
              <a:rPr lang="en-SG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78C3-4F1A-8C5E-F64E-01640062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Assume payment needs to be made as long as appointment is scheduled, regardless patient receiving treatment</a:t>
            </a:r>
          </a:p>
          <a:p>
            <a:endParaRPr lang="en-SG" dirty="0"/>
          </a:p>
          <a:p>
            <a:r>
              <a:rPr lang="en-SG" dirty="0"/>
              <a:t>Drop rows where appointments are still scheduled as we cannot be sure if those appointments ended up getting completed/cancelled/patient did not show up.</a:t>
            </a:r>
          </a:p>
        </p:txBody>
      </p:sp>
    </p:spTree>
    <p:extLst>
      <p:ext uri="{BB962C8B-B14F-4D97-AF65-F5344CB8AC3E}">
        <p14:creationId xmlns:p14="http://schemas.microsoft.com/office/powerpoint/2010/main" val="341172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394A-A138-08D1-FBC3-3CC5ABDF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375E-7802-EB89-66B7-F340269D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1) Prep data, drop rows with ‘Scheduled’ as their </a:t>
            </a:r>
            <a:r>
              <a:rPr lang="en-SG" dirty="0" err="1"/>
              <a:t>appointment_status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2) Feature engineering</a:t>
            </a:r>
          </a:p>
          <a:p>
            <a:pPr marL="0" indent="0">
              <a:buNone/>
            </a:pPr>
            <a:r>
              <a:rPr lang="en-SG" dirty="0"/>
              <a:t>- Calculate age of patients by using appointment date and date of birth</a:t>
            </a:r>
            <a:br>
              <a:rPr lang="en-SG" dirty="0"/>
            </a:br>
            <a:r>
              <a:rPr lang="en-SG" dirty="0"/>
              <a:t>- Made age categories e.g. Child/Young Adult/Senior</a:t>
            </a:r>
          </a:p>
          <a:p>
            <a:pPr marL="0" indent="0">
              <a:buNone/>
            </a:pPr>
            <a:r>
              <a:rPr lang="en-SG" dirty="0"/>
              <a:t>3) Select predictive features + apply one-hot encoding</a:t>
            </a:r>
          </a:p>
          <a:p>
            <a:pPr marL="0" indent="0">
              <a:buNone/>
            </a:pPr>
            <a:r>
              <a:rPr lang="en-SG" dirty="0"/>
              <a:t>4)Trained the random forest model using leave-one-out </a:t>
            </a:r>
            <a:br>
              <a:rPr lang="en-SG" dirty="0"/>
            </a:br>
            <a:r>
              <a:rPr lang="en-SG" dirty="0"/>
              <a:t>cross validation and balanced class weights.</a:t>
            </a:r>
          </a:p>
          <a:p>
            <a:pPr marL="0" indent="0">
              <a:buNone/>
            </a:pPr>
            <a:r>
              <a:rPr lang="en-SG" dirty="0"/>
              <a:t>5) Evaluated it under default classification threshold (0.5) </a:t>
            </a:r>
            <a:br>
              <a:rPr lang="en-SG" dirty="0"/>
            </a:br>
            <a:r>
              <a:rPr lang="en-SG" dirty="0"/>
              <a:t>and custom threshold(0.3) to improve sensitivity to </a:t>
            </a:r>
            <a:r>
              <a:rPr lang="en-SG" sz="1700" dirty="0"/>
              <a:t>no-shows.</a:t>
            </a:r>
          </a:p>
          <a:p>
            <a:pPr lvl="1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F2B86-9C7F-C3C7-9C4D-B8DEDBA4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24" y="1124432"/>
            <a:ext cx="3993041" cy="46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22F18-3C1F-8857-2277-6FA27060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821F-1FCB-A09B-8512-92EF8B9F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E878-68E0-3016-62F7-ECFD823E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SG" dirty="0"/>
              <a:t>Used same x and y as random forest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Odds ratio to show feature coefficients to explain</a:t>
            </a:r>
            <a:br>
              <a:rPr lang="en-SG" dirty="0"/>
            </a:br>
            <a:r>
              <a:rPr lang="en-SG" dirty="0"/>
              <a:t>impact</a:t>
            </a:r>
          </a:p>
          <a:p>
            <a:pPr marL="342900" indent="-342900">
              <a:buAutoNum type="arabicParenR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97916-A33A-66B9-F2C9-3366592D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3049"/>
            <a:ext cx="5387135" cy="3753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7216D-6472-7C66-8E46-35564173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526" y="4396592"/>
            <a:ext cx="3713674" cy="21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8B11-7A73-0067-A47C-F82E45B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XGBoost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1540D-236B-901A-6645-2BA4E477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6593" y="1723322"/>
            <a:ext cx="5755087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6A18B-5D45-1FE1-25FD-774C3B510882}"/>
              </a:ext>
            </a:extLst>
          </p:cNvPr>
          <p:cNvSpPr txBox="1"/>
          <p:nvPr/>
        </p:nvSpPr>
        <p:spPr>
          <a:xfrm>
            <a:off x="886691" y="2078182"/>
            <a:ext cx="4350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SG" dirty="0"/>
              <a:t>Used same x and y as random forest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018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5C665-B6FE-7357-2D79-B2FF6928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7569-6843-6C3B-3CA9-02CD46B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A68B6-E186-F3A1-379A-988A241483EB}"/>
              </a:ext>
            </a:extLst>
          </p:cNvPr>
          <p:cNvSpPr txBox="1"/>
          <p:nvPr/>
        </p:nvSpPr>
        <p:spPr>
          <a:xfrm>
            <a:off x="886691" y="2078182"/>
            <a:ext cx="4350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Apparently, lead time and day of the week are the 2 most important features.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  <a:p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01D9F-620E-8455-0185-D522EEF7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942" y="2014194"/>
            <a:ext cx="5562367" cy="3318298"/>
          </a:xfrm>
        </p:spPr>
      </p:pic>
    </p:spTree>
    <p:extLst>
      <p:ext uri="{BB962C8B-B14F-4D97-AF65-F5344CB8AC3E}">
        <p14:creationId xmlns:p14="http://schemas.microsoft.com/office/powerpoint/2010/main" val="149068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EF4A-F6AA-02B6-0802-356E29CB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E266-A126-DADB-F044-0672661A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at a 0.3 threshold gave the best recall for no-shows (65%), which supports operational interventions.</a:t>
            </a:r>
          </a:p>
          <a:p>
            <a:endParaRPr lang="en-US" dirty="0"/>
          </a:p>
          <a:p>
            <a:r>
              <a:rPr lang="en-US" dirty="0"/>
              <a:t>Logistic regression allows for more interpretability at the cost of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7DB2-1A9E-CA88-4AFC-52D2F88F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393-2345-F531-5C2B-A0C46C95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- From Kaggle</a:t>
            </a:r>
          </a:p>
          <a:p>
            <a:pPr lvl="1"/>
            <a:r>
              <a:rPr lang="en-SG" dirty="0"/>
              <a:t>Simple and clean</a:t>
            </a:r>
          </a:p>
          <a:p>
            <a:r>
              <a:rPr lang="en-SG" dirty="0"/>
              <a:t>- Contains 5 CSV files:</a:t>
            </a:r>
          </a:p>
          <a:p>
            <a:pPr lvl="1"/>
            <a:r>
              <a:rPr lang="en-SG" dirty="0"/>
              <a:t>appointments.csv</a:t>
            </a:r>
          </a:p>
          <a:p>
            <a:pPr lvl="1"/>
            <a:r>
              <a:rPr lang="en-SG" dirty="0"/>
              <a:t>billing.csv</a:t>
            </a:r>
          </a:p>
          <a:p>
            <a:pPr lvl="1"/>
            <a:r>
              <a:rPr lang="en-SG" dirty="0"/>
              <a:t>doctors.csv</a:t>
            </a:r>
          </a:p>
          <a:p>
            <a:pPr lvl="1"/>
            <a:r>
              <a:rPr lang="en-SG" dirty="0"/>
              <a:t>patients.csv</a:t>
            </a:r>
          </a:p>
          <a:p>
            <a:pPr lvl="1"/>
            <a:r>
              <a:rPr lang="en-SG" dirty="0"/>
              <a:t>treatments.csv</a:t>
            </a:r>
          </a:p>
        </p:txBody>
      </p:sp>
    </p:spTree>
    <p:extLst>
      <p:ext uri="{BB962C8B-B14F-4D97-AF65-F5344CB8AC3E}">
        <p14:creationId xmlns:p14="http://schemas.microsoft.com/office/powerpoint/2010/main" val="211535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FCB26-3341-BAD9-0147-8024AE8B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919C9FB4-331E-A768-CB4C-C603F9CB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03" b="11027"/>
          <a:stretch>
            <a:fillRect/>
          </a:stretch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F3FFD6-7A9E-2FB2-C23C-FF715D48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17489-A67F-114E-D30E-1082C241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6D789-10AD-422D-4159-A1DD9314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SG" dirty="0"/>
              <a:t>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3D3F93-5AA9-85F6-5BA6-A5F403FE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FFA39B-1360-27BC-6089-922C23912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86128D-9EAB-BF4E-C269-C95C201F1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342772-F0F9-D635-D1BA-2ADEA0BE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4595-2EA8-A3E8-D009-F5DAFC56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432620"/>
            <a:ext cx="10058400" cy="1371600"/>
          </a:xfrm>
        </p:spPr>
        <p:txBody>
          <a:bodyPr/>
          <a:lstStyle/>
          <a:p>
            <a:r>
              <a:rPr lang="en-SG"/>
              <a:t>appointment.csv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F40E1-D4E0-5B0F-8108-0577CD18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646" y="1804220"/>
            <a:ext cx="6725139" cy="23953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DBB43-606E-272E-8EBC-3624070B6CEB}"/>
              </a:ext>
            </a:extLst>
          </p:cNvPr>
          <p:cNvSpPr txBox="1"/>
          <p:nvPr/>
        </p:nvSpPr>
        <p:spPr>
          <a:xfrm>
            <a:off x="711200" y="1729713"/>
            <a:ext cx="3887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of scheduled and completed patient appointments.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= </a:t>
            </a:r>
            <a:r>
              <a:rPr lang="en-US" dirty="0" err="1"/>
              <a:t>appointment_id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null values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18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508C9-078D-38E8-FD63-96FCBAFDE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C4E0-E64E-9F55-CEF6-039FBB8A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432620"/>
            <a:ext cx="10058400" cy="1371600"/>
          </a:xfrm>
        </p:spPr>
        <p:txBody>
          <a:bodyPr/>
          <a:lstStyle/>
          <a:p>
            <a:r>
              <a:rPr lang="en-SG" dirty="0"/>
              <a:t>billing.csv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4354E-215A-EE68-CFB4-2D245AB0E9EF}"/>
              </a:ext>
            </a:extLst>
          </p:cNvPr>
          <p:cNvSpPr txBox="1"/>
          <p:nvPr/>
        </p:nvSpPr>
        <p:spPr>
          <a:xfrm>
            <a:off x="711200" y="1729713"/>
            <a:ext cx="3887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 and payment details for treatments.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= </a:t>
            </a:r>
            <a:r>
              <a:rPr lang="en-US" dirty="0" err="1"/>
              <a:t>bill_id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null values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96F0C-662E-EDC6-2B3E-889F47E0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54" y="1676619"/>
            <a:ext cx="718285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497C6-EB0B-8E8D-876A-A77D81B6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572-87DA-A087-3951-16D955E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432620"/>
            <a:ext cx="10058400" cy="1371600"/>
          </a:xfrm>
        </p:spPr>
        <p:txBody>
          <a:bodyPr/>
          <a:lstStyle/>
          <a:p>
            <a:r>
              <a:rPr lang="en-SG" dirty="0"/>
              <a:t>doctors.csv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27393-F1E4-28F2-1EF3-527A834DABDD}"/>
              </a:ext>
            </a:extLst>
          </p:cNvPr>
          <p:cNvSpPr txBox="1"/>
          <p:nvPr/>
        </p:nvSpPr>
        <p:spPr>
          <a:xfrm>
            <a:off x="711200" y="1729713"/>
            <a:ext cx="3887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about the doctors working in the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= </a:t>
            </a:r>
            <a:r>
              <a:rPr lang="en-US" dirty="0" err="1"/>
              <a:t>doctor_id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null values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2D3BC-B749-7ACB-15C1-CCDB4B18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52" y="1902443"/>
            <a:ext cx="6764502" cy="2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005CA-95B5-5497-F5B4-B88B76F6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0433-E6BA-8372-D28F-A8BF3E7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432620"/>
            <a:ext cx="10058400" cy="1371600"/>
          </a:xfrm>
        </p:spPr>
        <p:txBody>
          <a:bodyPr/>
          <a:lstStyle/>
          <a:p>
            <a:r>
              <a:rPr lang="en-SG" dirty="0"/>
              <a:t>patients.csv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BC14D-806F-02DE-EA82-82052B229AD6}"/>
              </a:ext>
            </a:extLst>
          </p:cNvPr>
          <p:cNvSpPr txBox="1"/>
          <p:nvPr/>
        </p:nvSpPr>
        <p:spPr>
          <a:xfrm>
            <a:off x="711200" y="1729713"/>
            <a:ext cx="3887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patient demographic and registration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= </a:t>
            </a:r>
            <a:r>
              <a:rPr lang="en-US" dirty="0" err="1"/>
              <a:t>patient_id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null values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44B0D-C976-2DA7-54F0-3314A05E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34" y="3638467"/>
            <a:ext cx="8442166" cy="19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A11B2-5945-8F19-702D-6907F159B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82AB-86B0-3F02-AE1D-60B61D3F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432620"/>
            <a:ext cx="10058400" cy="1371600"/>
          </a:xfrm>
        </p:spPr>
        <p:txBody>
          <a:bodyPr/>
          <a:lstStyle/>
          <a:p>
            <a:r>
              <a:rPr lang="en-SG" dirty="0"/>
              <a:t>treatments.csv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AB7C2-DE09-3FF2-C882-929B38880B6B}"/>
              </a:ext>
            </a:extLst>
          </p:cNvPr>
          <p:cNvSpPr txBox="1"/>
          <p:nvPr/>
        </p:nvSpPr>
        <p:spPr>
          <a:xfrm>
            <a:off x="711200" y="1729713"/>
            <a:ext cx="3887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treatments given during appointments.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= </a:t>
            </a:r>
            <a:r>
              <a:rPr lang="en-US" dirty="0" err="1"/>
              <a:t>treatment_id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null values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A8B6-7DE7-FAB6-15F9-E7CEF100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21" y="1804220"/>
            <a:ext cx="705901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8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F7E5-8845-CCA0-370F-A40B2A53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225C-DC37-13CD-8354-01BCB907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Load them into PostgreSQL database with </a:t>
            </a:r>
            <a:r>
              <a:rPr lang="en-SG" dirty="0" err="1"/>
              <a:t>pgAdmin</a:t>
            </a:r>
            <a:endParaRPr lang="en-SG" dirty="0"/>
          </a:p>
          <a:p>
            <a:pPr lvl="1"/>
            <a:r>
              <a:rPr lang="en-SG" dirty="0"/>
              <a:t>Created a Relational Schema</a:t>
            </a:r>
          </a:p>
          <a:p>
            <a:pPr lvl="1"/>
            <a:r>
              <a:rPr lang="en-SG" dirty="0"/>
              <a:t>Perform JOINS across tables to combine them into a single,</a:t>
            </a:r>
            <a:br>
              <a:rPr lang="en-SG" dirty="0"/>
            </a:br>
            <a:r>
              <a:rPr lang="en-SG" dirty="0"/>
              <a:t>flat table</a:t>
            </a:r>
          </a:p>
          <a:p>
            <a:pPr lvl="1"/>
            <a:r>
              <a:rPr lang="en-SG" dirty="0"/>
              <a:t>Queried into a pandas </a:t>
            </a:r>
            <a:r>
              <a:rPr lang="en-SG" dirty="0" err="1"/>
              <a:t>dataframe</a:t>
            </a:r>
            <a:r>
              <a:rPr lang="en-SG" dirty="0"/>
              <a:t> with Python.</a:t>
            </a:r>
          </a:p>
          <a:p>
            <a:pPr lvl="1"/>
            <a:endParaRPr lang="en-SG" dirty="0"/>
          </a:p>
        </p:txBody>
      </p:sp>
      <p:pic>
        <p:nvPicPr>
          <p:cNvPr id="5" name="Picture 4" descr="A blue outline of an elephant&#10;&#10;AI-generated content may be incorrect.">
            <a:extLst>
              <a:ext uri="{FF2B5EF4-FFF2-40B4-BE49-F238E27FC236}">
                <a16:creationId xmlns:a16="http://schemas.microsoft.com/office/drawing/2014/main" id="{4B54EA22-E1A3-B56E-CB2F-2D8A8D8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16" y="2014194"/>
            <a:ext cx="650686" cy="671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94F47-ED1C-F299-A6B4-D51A7D65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87" y="1743730"/>
            <a:ext cx="4825860" cy="329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E6BB2-18BA-3E50-AEAC-1D302746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3" y="5083325"/>
            <a:ext cx="6205671" cy="954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7A7F9-F277-A87F-8510-E66EB7ABB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54" y="5083325"/>
            <a:ext cx="4257067" cy="9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210-EC98-8878-FCE8-712E7979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Data Analysis</a:t>
            </a:r>
          </a:p>
        </p:txBody>
      </p:sp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97010F7D-3168-1058-33F4-FD647BC37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29" y="1776376"/>
            <a:ext cx="6747262" cy="22675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99DA4A-7A89-369B-BDA9-E3281CB2F515}"/>
              </a:ext>
            </a:extLst>
          </p:cNvPr>
          <p:cNvSpPr txBox="1"/>
          <p:nvPr/>
        </p:nvSpPr>
        <p:spPr>
          <a:xfrm>
            <a:off x="583660" y="2014194"/>
            <a:ext cx="2898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Friday has highest cancellation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Weekends have lower cancellation rate than weekday.</a:t>
            </a:r>
          </a:p>
        </p:txBody>
      </p:sp>
      <p:pic>
        <p:nvPicPr>
          <p:cNvPr id="17" name="Picture 16" descr="A blue and white rectangular object&#10;&#10;AI-generated content may be incorrect.">
            <a:extLst>
              <a:ext uri="{FF2B5EF4-FFF2-40B4-BE49-F238E27FC236}">
                <a16:creationId xmlns:a16="http://schemas.microsoft.com/office/drawing/2014/main" id="{BD5D049E-7B4A-2F18-8E6E-CB6441CC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91" y="4109736"/>
            <a:ext cx="6920500" cy="2325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6B887D-AF33-523B-0C67-2C69C06DE046}"/>
              </a:ext>
            </a:extLst>
          </p:cNvPr>
          <p:cNvSpPr txBox="1"/>
          <p:nvPr/>
        </p:nvSpPr>
        <p:spPr>
          <a:xfrm>
            <a:off x="748145" y="4378036"/>
            <a:ext cx="359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Dermatology treatments are the most expensive on average, followed by oncology and </a:t>
            </a:r>
            <a:r>
              <a:rPr lang="en-SG" dirty="0" err="1"/>
              <a:t>pediantrics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928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359</TotalTime>
  <Words>518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Goudy Old Style</vt:lpstr>
      <vt:lpstr>SavonVTI</vt:lpstr>
      <vt:lpstr>Hospital Management Dataset</vt:lpstr>
      <vt:lpstr>About the dataset</vt:lpstr>
      <vt:lpstr>appointment.csv</vt:lpstr>
      <vt:lpstr>billing.csv</vt:lpstr>
      <vt:lpstr>doctors.csv</vt:lpstr>
      <vt:lpstr>patients.csv</vt:lpstr>
      <vt:lpstr>treatments.csv</vt:lpstr>
      <vt:lpstr>Preparing the 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Resolution</vt:lpstr>
      <vt:lpstr>Random Forest</vt:lpstr>
      <vt:lpstr>Logistic Regression</vt:lpstr>
      <vt:lpstr>XGBoost</vt:lpstr>
      <vt:lpstr>Feature Importance</vt:lpstr>
      <vt:lpstr>Conclusion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 Haofeng</dc:creator>
  <cp:lastModifiedBy>Zheng Haofeng</cp:lastModifiedBy>
  <cp:revision>3</cp:revision>
  <dcterms:created xsi:type="dcterms:W3CDTF">2025-06-24T11:01:32Z</dcterms:created>
  <dcterms:modified xsi:type="dcterms:W3CDTF">2025-06-25T13:20:06Z</dcterms:modified>
</cp:coreProperties>
</file>