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tiff" ContentType="image/tiff"/>
  <Default Extension="jpg" ContentType="application/octet-stream"/>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xmlns:a="http://schemas.openxmlformats.org/drawingml/2006/main" xmlns:r="http://schemas.openxmlformats.org/officeDocument/2006/relationships" xmlns:p="http://schemas.openxmlformats.org/presentationml/2006/main">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5" Type="http://schemas.openxmlformats.org/officeDocument/2006/relationships/tableStyles" Target="tableStyles.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1b8a9223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1b8385dba.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1b874915e7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1b873cfca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1b8163ff2b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ctrTitle"/>
          </p:nvPr>
        </p:nvSpPr>
        <p:spPr>
          <a:xfrm>
            <a:off x="1524000" y="1122363"/>
            <a:ext cx="9144000" cy="2387600"/>
          </a:xfrm>
        </p:spPr>
        <p:txBody>
          <a:bodyPr/>
          <a:lstStyle/>
          <a:p>
            <a:r>
              <a:rPr/>
              <a:t>Advantages of a Bear Market</a:t>
            </a:r>
          </a:p>
        </p:txBody>
      </p:sp>
      <p:sp xmlns:a="http://schemas.openxmlformats.org/drawingml/2006/main" xmlns:r="http://schemas.openxmlformats.org/officeDocument/2006/relationships" xmlns:p="http://schemas.openxmlformats.org/presentationml/2006/main">
        <p:nvSpPr>
          <p:cNvPr id="3" name=""/>
          <p:cNvSpPr>
            <a:spLocks noGrp="1"/>
          </p:cNvSpPr>
          <p:nvPr>
            <p:ph type="subTitle" idx="1"/>
          </p:nvPr>
        </p:nvSpPr>
        <p:spPr>
          <a:xfrm>
            <a:off x="1524000" y="3602038"/>
            <a:ext cx="9144000" cy="1655762"/>
          </a:xfrm>
        </p:spPr>
        <p:txBody>
          <a:bodyPr/>
          <a:lstStyle/>
          <a:p>
            <a:r>
              <a:rPr/>
              <a:t>Yes there is a positive side to a Bear Market!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Investing in Stock</a:t>
            </a:r>
          </a:p>
        </p:txBody>
      </p:sp>
      <p:sp xmlns:a="http://schemas.openxmlformats.org/drawingml/2006/main" xmlns:r="http://schemas.openxmlformats.org/officeDocument/2006/relationships" xmlns:p="http://schemas.openxmlformats.org/presentationml/2006/main">
        <p:nvSpPr>
          <p:cNvPr id="3" name=""/>
          <p:cNvSpPr>
            <a:spLocks noGrp="1"/>
          </p:cNvSpPr>
          <p:nvPr>
            <p:ph sz="half" idx="1"/>
          </p:nvPr>
        </p:nvSpPr>
        <p:spPr>
          <a:xfrm>
            <a:off x="838200" y="1825625"/>
            <a:ext cx="5181600" cy="4351338"/>
          </a:xfrm>
        </p:spPr>
        <p:txBody>
          <a:bodyPr/>
          <a:lstStyle/>
          <a:p>
            <a:pPr/>
            <a:r>
              <a:rPr/>
              <a:t>1. Represents ownership in a firm</a:t>
            </a:r>
          </a:p>
          <a:p>
            <a:pPr/>
            <a:r>
              <a:rPr/>
              <a:t>2. Earn a return in two ways</a:t>
            </a:r>
          </a:p>
          <a:p>
            <a:pPr lvl="1"/>
            <a:r>
              <a:rPr/>
              <a:t>Price of the stock rises over time</a:t>
            </a:r>
          </a:p>
          <a:p>
            <a:pPr lvl="1"/>
            <a:r>
              <a:rPr/>
              <a:t>Dividends are paid to the stockholder</a:t>
            </a:r>
          </a:p>
          <a:p>
            <a:pPr/>
            <a:r>
              <a:rPr/>
              <a:t>3. Stockholders have claim on all assets</a:t>
            </a:r>
          </a:p>
        </p:txBody>
      </p:sp>
      <p:sp xmlns:a="http://schemas.openxmlformats.org/drawingml/2006/main" xmlns:r="http://schemas.openxmlformats.org/officeDocument/2006/relationships" xmlns:p="http://schemas.openxmlformats.org/presentationml/2006/main">
        <p:nvSpPr>
          <p:cNvPr id="4" name=""/>
          <p:cNvSpPr>
            <a:spLocks noGrp="1"/>
          </p:cNvSpPr>
          <p:nvPr>
            <p:ph sz="half" idx="2"/>
          </p:nvPr>
        </p:nvSpPr>
        <p:spPr>
          <a:xfrm>
            <a:off x="6172200" y="1825625"/>
            <a:ext cx="5181600" cy="4351338"/>
          </a:xfrm>
        </p:spPr>
        <p:txBody>
          <a:bodyPr/>
          <a:lstStyle/>
          <a:p>
            <a:pPr/>
            <a:r>
              <a:rPr/>
              <a:t>4. Right to vote for directors and on certain issues</a:t>
            </a:r>
          </a:p>
          <a:p>
            <a:pPr/>
            <a:r>
              <a:rPr/>
              <a:t>5. Two types</a:t>
            </a:r>
          </a:p>
          <a:p>
            <a:pPr lvl="1"/>
            <a:r>
              <a:rPr/>
              <a:t>Common stock</a:t>
            </a:r>
          </a:p>
          <a:p>
            <a:pPr lvl="2"/>
            <a:r>
              <a:rPr/>
              <a:t>Right to vote</a:t>
            </a:r>
          </a:p>
          <a:p>
            <a:pPr lvl="2"/>
            <a:r>
              <a:rPr/>
              <a:t>Receive dividends</a:t>
            </a:r>
          </a:p>
          <a:p>
            <a:pPr lvl="1"/>
            <a:r>
              <a:rPr/>
              <a:t>Preferred stock</a:t>
            </a:r>
          </a:p>
          <a:p>
            <a:pPr lvl="2"/>
            <a:r>
              <a:rPr/>
              <a:t>Receive a fixed dividend</a:t>
            </a:r>
          </a:p>
          <a:p>
            <a:pPr lvl="2"/>
            <a:r>
              <a:rPr/>
              <a:t>Do not usually vote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Investing in Stocks:Sample Corporate Stock Certificate</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657600" y="1828800"/>
            <a:ext cx="6400800" cy="4572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What is a Bear Market?</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838200" y="1825625"/>
            <a:ext cx="10515600" cy="4351338"/>
          </a:xfrm>
        </p:spPr>
        <p:txBody>
          <a:bodyPr/>
          <a:lstStyle/>
          <a:p>
            <a:r>
              <a:rPr/>
              <a:t>A decline of 15-20% of the broad market coupled with pessimistic sentiment underlying the stock market.</a:t>
            </a:r>
          </a:p>
        </p:txBody>
      </p:sp>
      <p:pic xmlns:a="http://schemas.openxmlformats.org/drawingml/2006/main" xmlns:r="http://schemas.openxmlformats.org/officeDocument/2006/relationships" xmlns:p="http://schemas.openxmlformats.org/presentationml/2006/main">
        <p:nvPicPr>
          <p:cNvPr id="4" name="pic"/>
          <p:cNvPicPr/>
          <p:nvPr/>
        </p:nvPicPr>
        <p:blipFill>
          <a:blip cstate="print" r:embed="rId2"/>
          <a:stretch>
            <a:fillRect/>
          </a:stretch>
        </p:blipFill>
        <p:spPr>
          <a:xfrm>
            <a:off x="3657600" y="3657600"/>
            <a:ext cx="4572000" cy="2743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Stock Market Indexes: the Dow Jones Industrial Average</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657600" y="1828800"/>
            <a:ext cx="5486400" cy="3657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Dow Jones</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657600" y="1828800"/>
            <a:ext cx="6400800"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The last Bear market</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838200" y="1825625"/>
            <a:ext cx="10515600" cy="4351338"/>
          </a:xfrm>
        </p:spPr>
        <p:txBody>
          <a:bodyPr/>
          <a:lstStyle/>
          <a:p>
            <a:r>
              <a:rPr/>
              <a:t>Sept. 30, 2002  Dow  7528
Jan. 5, 2004      Dow  10,568
Oct. 8, 2007      Dow   14093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What do I do in a Bear Market
</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838200" y="1825625"/>
            <a:ext cx="10515600" cy="4351338"/>
          </a:xfrm>
        </p:spPr>
        <p:txBody>
          <a:bodyPr/>
          <a:lstStyle/>
          <a:p>
            <a:r>
              <a:rPr/>
              <a:t>Decide whether this is a market correction or the start of something more
Review the stocks you own
Review stocks you wanted to own but were too expensive at time of research
Check your portfolio for balance or the type of stocks you own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ggplot</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838200" y="1825625"/>
            <a:ext cx="10515600" cy="43513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WPS Presentation</Application>
  <PresentationFormat>Widescreen</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0</vt:i4>
      </vt:variant>
    </vt:vector>
  </HeadingPairs>
  <TitlesOfParts>
    <vt:vector size="8" baseType="lpstr">
      <vt:lpstr>Arial</vt:lpstr>
      <vt:lpstr>SimSun</vt:lpstr>
      <vt:lpstr>Wingdings</vt:lpstr>
      <vt:lpstr>Calibri Light</vt:lpstr>
      <vt:lpstr>Calibri</vt:lpstr>
      <vt:lpstr>Microsoft YaHei</vt:lpstr>
      <vt:lpstr>Arial Unicode MS</vt:lpstr>
      <vt:lpstr>Office Theme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 xmlns:cp="http://schemas.openxmlformats.org/package/2006/metadata/core-properties">CindyWang</cp:lastModifiedBy>
  <cp:revision>1</cp:revision>
  <dcterms:created xsi:type="dcterms:W3CDTF">2018-11-17T16:31:02Z</dcterms:created>
  <dcterms:modified xmlns:xsi="http://www.w3.org/2001/XMLSchema-instance" xmlns:dcterms="http://purl.org/dc/terms/" xsi:type="dcterms:W3CDTF">2018-11-20T23:41:24Z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