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  <p:embeddedFont>
      <p:font typeface="Baloo Thambi 2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6.xml"/><Relationship Id="rId42" Type="http://schemas.openxmlformats.org/officeDocument/2006/relationships/font" Target="fonts/BalooThambi2-bold.fntdata"/><Relationship Id="rId41" Type="http://schemas.openxmlformats.org/officeDocument/2006/relationships/font" Target="fonts/BalooThambi2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b9a65b4c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b9a65b4c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9a65b4c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9a65b4c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9a65b4c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9a65b4c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9a65b4c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9a65b4c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Alt:</a:t>
            </a:r>
            <a:r>
              <a:rPr lang="en"/>
              <a:t> Alternate text that describes an image when it fails to load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Src:</a:t>
            </a:r>
            <a:r>
              <a:rPr lang="en"/>
              <a:t> Specifies the address of an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Href:</a:t>
            </a:r>
            <a:r>
              <a:rPr lang="en"/>
              <a:t> Specifies a link 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Title: </a:t>
            </a:r>
            <a:r>
              <a:rPr lang="en"/>
              <a:t>Gives a title to an element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9a65b4c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9a65b4c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9a65b4c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b9a65b4c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69eff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69eff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 is made up of units called </a:t>
            </a:r>
            <a:r>
              <a:rPr b="1"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rules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 Each rule consists of  two parts: a </a:t>
            </a:r>
            <a:r>
              <a:rPr b="1"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selector 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a </a:t>
            </a:r>
            <a:r>
              <a:rPr b="1"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declaration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selector 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chooses the HTML tag to style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declaration is further broken down into a </a:t>
            </a:r>
            <a:r>
              <a:rPr b="1"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property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a </a:t>
            </a:r>
            <a:r>
              <a:rPr b="1"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property 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what aspect of your selector you want to style.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value 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what you want that property to be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Open Sans"/>
                <a:ea typeface="Open Sans"/>
                <a:cs typeface="Open Sans"/>
                <a:sym typeface="Open Sans"/>
              </a:rPr>
              <a:t>Highlight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: The purpose of semicolons, line breaks, and why the curly braces are important and what will happen if they aren’t there!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9a65b4c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9a65b4c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b9a65b4c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b9a65b4c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specific properties listed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9a65b4c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9a65b4c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9a65b4ca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b9a65b4ca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9a65b4c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b9a65b4c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session we’re focusing on HTML, CSS, and JavaScript because you’ll need these in any web development bootcamp, Front-End or Back-End.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9a65b4c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9a65b4c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to algebra - “x” can hold any number  JS variables can hold more than numbers though.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9a65b4c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b9a65b4c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b9a65b4c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b9a65b4c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b9a65b4c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b9a65b4c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b9a65b4c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b9a65b4c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9a65b4ca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9a65b4ca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Conditions can be created using </a:t>
            </a: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comparison operators.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b9a65b4c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b9a65b4c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b9a65b4c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b9a65b4c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fresh and explore languages before your next workshop or bootcamp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b1cc75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b1cc75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9a65b4c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9a65b4c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9a65b4c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b9a65b4c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5ffa6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5ffa6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9a65b4c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9a65b4c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Hypertext: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Provides links to other pages through hyperlinks, which are used to connect one page or part of a page to another.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Markup: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Takes a text document and changes it with tags, which are keywords that affect the text in different ways.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Language: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A set of rules and vocabulary which can be interpreted by a computer.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9a65b4c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9a65b4c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Tags: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Part of the code which defines the structure of or changes the appearance of the content in the browser.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Opening and closing tags: like a sentence has a beginning and an end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Attributes: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Part of the code which modifies or adds meaning to an HTML element. These are added within the opening tag.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9a65b4c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9a65b4c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9a65b4c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9a65b4c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Open Sans"/>
              <a:buNone/>
              <a:defRPr b="1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2800"/>
              <a:buFont typeface="Open Sans"/>
              <a:buNone/>
              <a:defRPr b="1" sz="2800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5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Char char="○"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Char char="■"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90790" y="164800"/>
            <a:ext cx="1073086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eplit.com/" TargetMode="External"/><Relationship Id="rId4" Type="http://schemas.openxmlformats.org/officeDocument/2006/relationships/hyperlink" Target="http://grandcircus.co/welcome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://www.grandcircus.co/itc-remote" TargetMode="External"/><Relationship Id="rId7" Type="http://schemas.openxmlformats.org/officeDocument/2006/relationships/hyperlink" Target="http://grandcircus.co/itc-guide" TargetMode="External"/><Relationship Id="rId8" Type="http://schemas.openxmlformats.org/officeDocument/2006/relationships/hyperlink" Target="http://grandcircus.co/welcom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grandcircus.co/itc-followu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codecademy.com/" TargetMode="External"/><Relationship Id="rId4" Type="http://schemas.openxmlformats.org/officeDocument/2006/relationships/hyperlink" Target="https://www.freecodecamp.com/" TargetMode="External"/><Relationship Id="rId5" Type="http://schemas.openxmlformats.org/officeDocument/2006/relationships/hyperlink" Target="https://www.codeschool.com/courses/try-c-sharp" TargetMode="External"/><Relationship Id="rId6" Type="http://schemas.openxmlformats.org/officeDocument/2006/relationships/hyperlink" Target="https://www.udemy.com/java-tutorial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linkedin.com/school/grandcircus/" TargetMode="External"/><Relationship Id="rId4" Type="http://schemas.openxmlformats.org/officeDocument/2006/relationships/hyperlink" Target="mailto:workshops@grandcircus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7062300" y="0"/>
            <a:ext cx="2081700" cy="993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0300" y="1590150"/>
            <a:ext cx="4220700" cy="33861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16739"/>
                </a:solidFill>
                <a:latin typeface="Open Sans"/>
                <a:ea typeface="Open Sans"/>
                <a:cs typeface="Open Sans"/>
                <a:sym typeface="Open Sans"/>
              </a:rPr>
              <a:t>THINGS YOU </a:t>
            </a:r>
            <a:r>
              <a:rPr b="1" lang="en" sz="1900" u="sng">
                <a:solidFill>
                  <a:srgbClr val="F16739"/>
                </a:solidFill>
                <a:latin typeface="Open Sans"/>
                <a:ea typeface="Open Sans"/>
                <a:cs typeface="Open Sans"/>
                <a:sym typeface="Open Sans"/>
              </a:rPr>
              <a:t>NEED</a:t>
            </a:r>
            <a:r>
              <a:rPr b="1" lang="en" sz="1900">
                <a:solidFill>
                  <a:srgbClr val="F16739"/>
                </a:solidFill>
                <a:latin typeface="Open Sans"/>
                <a:ea typeface="Open Sans"/>
                <a:cs typeface="Open Sans"/>
                <a:sym typeface="Open Sans"/>
              </a:rPr>
              <a:t> TO DO BEFORE CLASS BEGINS:</a:t>
            </a:r>
            <a:endParaRPr b="1" sz="1900">
              <a:solidFill>
                <a:srgbClr val="F1673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 your </a:t>
            </a:r>
            <a:r>
              <a:rPr b="1" lang="en" sz="17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full name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the chat for check-in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b="1" lang="en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Replit.Com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account for our mini project!***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30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Please complete our Welcome Survey at </a:t>
            </a:r>
            <a:r>
              <a:rPr lang="en" sz="1700" u="sng">
                <a:solidFill>
                  <a:srgbClr val="F16739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grandcircus.co/welcome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***</a:t>
            </a:r>
            <a:r>
              <a:rPr lang="en" sz="1600" u="sng">
                <a:latin typeface="Open Sans"/>
                <a:ea typeface="Open Sans"/>
                <a:cs typeface="Open Sans"/>
                <a:sym typeface="Open Sans"/>
              </a:rPr>
              <a:t>SUPER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important.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Don’t be afraid to ask us if you need help!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98900" y="190325"/>
            <a:ext cx="8577600" cy="1210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40050" y="232613"/>
            <a:ext cx="32958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Welcome to </a:t>
            </a:r>
            <a:endParaRPr b="1"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Intro To Coding</a:t>
            </a:r>
            <a:r>
              <a:rPr b="1" lang="en" sz="32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32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650" y="274213"/>
            <a:ext cx="1953750" cy="10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521050" y="313175"/>
            <a:ext cx="7677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33333"/>
                </a:solidFill>
                <a:latin typeface="Baloo Thambi 2"/>
                <a:ea typeface="Baloo Thambi 2"/>
                <a:cs typeface="Baloo Thambi 2"/>
                <a:sym typeface="Baloo Thambi 2"/>
              </a:rPr>
              <a:t>@</a:t>
            </a:r>
            <a:endParaRPr sz="4500">
              <a:solidFill>
                <a:srgbClr val="333333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713375" y="1590150"/>
            <a:ext cx="4163100" cy="33861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RESOURCES FOR THE CLASS: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Slides: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grandcircus.co/itc-remote</a:t>
            </a:r>
            <a:endParaRPr b="1" sz="1800">
              <a:solidFill>
                <a:srgbClr val="F1683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Student Activity Guide: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1800" u="sng">
                <a:solidFill>
                  <a:srgbClr val="F16839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grandcircus.co/itc-guide</a:t>
            </a:r>
            <a:endParaRPr b="1" sz="1800">
              <a:solidFill>
                <a:srgbClr val="F168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27525" y="4217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http://grandcircus.co/welcome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26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tags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835325"/>
            <a:ext cx="42483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6739"/>
                </a:solidFill>
              </a:rPr>
              <a:t>Image tags: &lt;img&gt;</a:t>
            </a:r>
            <a:endParaRPr b="1" sz="1800">
              <a:solidFill>
                <a:srgbClr val="F16739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Puts an image on the page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Requires a src attribute for the file pathways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use an alt attribute for alternate text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also include height and weight attributes. These are defined in pixels (px), a common measurement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Self-closing - no closing tag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167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16839"/>
                </a:solidFill>
              </a:rPr>
              <a:t>Links/anchor tags: &lt;a&gt;</a:t>
            </a:r>
            <a:endParaRPr b="1" sz="1800">
              <a:solidFill>
                <a:srgbClr val="F16839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Puts the “hyper” in hypertext markup language.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Creates a link to another page or site (or even link an email or a phone number)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Requires href attribute for URL reference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Content in between opening and closing becomes clickable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974" y="944350"/>
            <a:ext cx="5054725" cy="4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898" y="1604200"/>
            <a:ext cx="3988665" cy="7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7123" y="3216776"/>
            <a:ext cx="48192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7388" y="3877125"/>
            <a:ext cx="4027701" cy="33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Tags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911525"/>
            <a:ext cx="4248300" cy="3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6839"/>
                </a:solidFill>
              </a:rPr>
              <a:t>Div tags: &lt;div&gt;</a:t>
            </a:r>
            <a:endParaRPr b="1" sz="1800">
              <a:solidFill>
                <a:srgbClr val="F16839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Think of it like a “division”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Divides your content into different sections, typically for layout purposes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6739"/>
                </a:solidFill>
              </a:rPr>
              <a:t>Span tags: &lt;span&gt;</a:t>
            </a:r>
            <a:endParaRPr b="1" sz="1800">
              <a:solidFill>
                <a:srgbClr val="F16739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Holds a small piece of content, usually for styling uniquely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case: highlighting one word within a paragraph or div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4837700" y="911525"/>
            <a:ext cx="3596700" cy="9171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class="container"&gt;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&lt;p&gt;This is a paragraph&lt;/p&gt;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&lt;p&gt;This is another paragraph&lt;/p&gt;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388" y="3737549"/>
            <a:ext cx="3429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600" y="2911213"/>
            <a:ext cx="40767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90900" y="294025"/>
            <a:ext cx="836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Attributes 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441975" y="922850"/>
            <a:ext cx="83622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covered some basic common attributes: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alt, src, href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However, a couple more common ones you will come across are: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Class: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groups different HTML elements together under a common name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the purpose of this workshop, the use of classes is to assign specific visual styles to multiple elements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Id: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help to give a unique identifier to HTML elements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These are often used for assigning specific styles (in CSS) or functionality (in JavaScript) to a group of elements or to one particular element.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75" y="4011125"/>
            <a:ext cx="4266199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500" y="3985512"/>
            <a:ext cx="2935074" cy="9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F1673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(Cascading Style Sheets)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9415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CSS controls the display of a webpage. This includes…</a:t>
            </a:r>
            <a:endParaRPr sz="2100"/>
          </a:p>
          <a:p>
            <a:pPr indent="-361950" lvl="0" marL="9144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Text and Background Colors 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Font and Font Size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Other Cosmetic Aspects</a:t>
            </a:r>
            <a:endParaRPr sz="2100"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Fitting Different Screen Dimensions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CSS is the design aspect of HTML’s content. Therefore, </a:t>
            </a:r>
            <a:r>
              <a:rPr b="1" lang="en" sz="2100"/>
              <a:t>you cannot have CSS without HTML</a:t>
            </a:r>
            <a:r>
              <a:rPr lang="en" sz="2100"/>
              <a:t>, as there would be no content to format.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2493875" y="2130375"/>
            <a:ext cx="3943200" cy="1397400"/>
          </a:xfrm>
          <a:prstGeom prst="rect">
            <a:avLst/>
          </a:prstGeom>
          <a:noFill/>
          <a:ln cap="flat" cmpd="sng" w="76200">
            <a:solidFill>
              <a:srgbClr val="D33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205025" y="140625"/>
            <a:ext cx="2242200" cy="8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CSS Rule</a:t>
            </a:r>
            <a:endParaRPr sz="2800"/>
          </a:p>
        </p:txBody>
      </p:sp>
      <p:sp>
        <p:nvSpPr>
          <p:cNvPr id="182" name="Google Shape;182;p27"/>
          <p:cNvSpPr txBox="1"/>
          <p:nvPr/>
        </p:nvSpPr>
        <p:spPr>
          <a:xfrm>
            <a:off x="2154550" y="1396475"/>
            <a:ext cx="9360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h1</a:t>
            </a:r>
            <a:endParaRPr b="1" sz="3600">
              <a:solidFill>
                <a:srgbClr val="E6913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090550" y="1369725"/>
            <a:ext cx="5409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endParaRPr b="1" sz="3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2205050" y="3460575"/>
            <a:ext cx="4743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1" sz="3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2609625" y="2148475"/>
            <a:ext cx="36477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b="1"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lang="en" sz="36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36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orange</a:t>
            </a:r>
            <a:r>
              <a:rPr b="1"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1" sz="3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D85C6"/>
                </a:solidFill>
                <a:latin typeface="Open Sans"/>
                <a:ea typeface="Open Sans"/>
                <a:cs typeface="Open Sans"/>
                <a:sym typeface="Open Sans"/>
              </a:rPr>
              <a:t>font-size</a:t>
            </a:r>
            <a:r>
              <a:rPr b="1"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b="1" lang="en" sz="3600">
                <a:solidFill>
                  <a:srgbClr val="6AA84F"/>
                </a:solidFill>
                <a:latin typeface="Open Sans"/>
                <a:ea typeface="Open Sans"/>
                <a:cs typeface="Open Sans"/>
                <a:sym typeface="Open Sans"/>
              </a:rPr>
              <a:t>20px</a:t>
            </a:r>
            <a:r>
              <a:rPr b="1" lang="en" sz="3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  <a:endParaRPr b="1" sz="3600">
              <a:solidFill>
                <a:srgbClr val="666666"/>
              </a:solidFill>
              <a:highlight>
                <a:srgbClr val="66666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27"/>
          <p:cNvCxnSpPr>
            <a:stCxn id="187" idx="1"/>
          </p:cNvCxnSpPr>
          <p:nvPr/>
        </p:nvCxnSpPr>
        <p:spPr>
          <a:xfrm flipH="1">
            <a:off x="2913750" y="959400"/>
            <a:ext cx="946800" cy="5196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7"/>
          <p:cNvSpPr txBox="1"/>
          <p:nvPr/>
        </p:nvSpPr>
        <p:spPr>
          <a:xfrm>
            <a:off x="3860550" y="673050"/>
            <a:ext cx="1436400" cy="572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 selector</a:t>
            </a:r>
            <a:r>
              <a:rPr lang="en" sz="26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6222925" y="3879175"/>
            <a:ext cx="24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6094325" y="4256375"/>
            <a:ext cx="1911600" cy="572700"/>
          </a:xfrm>
          <a:prstGeom prst="rect">
            <a:avLst/>
          </a:prstGeom>
          <a:solidFill>
            <a:srgbClr val="D335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declaration</a:t>
            </a:r>
            <a:endParaRPr sz="24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0" name="Google Shape;190;p27"/>
          <p:cNvCxnSpPr/>
          <p:nvPr/>
        </p:nvCxnSpPr>
        <p:spPr>
          <a:xfrm rot="10800000">
            <a:off x="5399975" y="3587775"/>
            <a:ext cx="857400" cy="805800"/>
          </a:xfrm>
          <a:prstGeom prst="straightConnector1">
            <a:avLst/>
          </a:prstGeom>
          <a:noFill/>
          <a:ln cap="flat" cmpd="sng" w="38100">
            <a:solidFill>
              <a:srgbClr val="D335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7"/>
          <p:cNvCxnSpPr/>
          <p:nvPr/>
        </p:nvCxnSpPr>
        <p:spPr>
          <a:xfrm flipH="1" rot="10800000">
            <a:off x="1722350" y="2876175"/>
            <a:ext cx="881100" cy="908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7"/>
          <p:cNvSpPr txBox="1"/>
          <p:nvPr/>
        </p:nvSpPr>
        <p:spPr>
          <a:xfrm>
            <a:off x="205025" y="3707725"/>
            <a:ext cx="1594500" cy="572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 property</a:t>
            </a:r>
            <a:endParaRPr sz="24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3" name="Google Shape;193;p27"/>
          <p:cNvCxnSpPr/>
          <p:nvPr/>
        </p:nvCxnSpPr>
        <p:spPr>
          <a:xfrm flipH="1">
            <a:off x="6094475" y="2224675"/>
            <a:ext cx="1140000" cy="6000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7"/>
          <p:cNvSpPr txBox="1"/>
          <p:nvPr/>
        </p:nvSpPr>
        <p:spPr>
          <a:xfrm>
            <a:off x="7123025" y="1736050"/>
            <a:ext cx="1140000" cy="572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40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endParaRPr sz="2400">
              <a:solidFill>
                <a:srgbClr val="EFEFE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Selectors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selector with no punctuation selects an HTML tag: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 { …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selector beginning with a period selects a class (remember that class attribute?):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.hidden { …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selector beginning with a # selects an id: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#checkout { …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Box Model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Many of the properties relate to the </a:t>
            </a:r>
            <a:r>
              <a:rPr b="1" lang="en"/>
              <a:t>CSS Box Model</a:t>
            </a:r>
            <a:r>
              <a:rPr lang="en"/>
              <a:t>: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0" y="1569825"/>
            <a:ext cx="5252876" cy="34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5641875" y="1635900"/>
            <a:ext cx="334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What’s inside the element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Border: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line (could be invisible) around the element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Margin: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space outside the border, between this element and a neighbor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Padding: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space inside the border, surrounding the content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F1673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865325"/>
            <a:ext cx="85206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allows users to program more complex elements into a website:</a:t>
            </a:r>
            <a:endParaRPr/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interactive graphics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real-time updating information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animated graphics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JavaScript puts the traditional code you may think of for apps and games into a website, making it more complex than the static code of HTML and CSS.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and CSS are code. </a:t>
            </a:r>
            <a:r>
              <a:rPr b="1" lang="en"/>
              <a:t>JavaScript is programming.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73050" y="28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vs Back-End Languages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940050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Front-End: </a:t>
            </a:r>
            <a:r>
              <a:rPr lang="en" sz="2000">
                <a:solidFill>
                  <a:schemeClr val="dk1"/>
                </a:solidFill>
              </a:rPr>
              <a:t>HTML, CSS, JavaScript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What the users can see and interact with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Define what goes on in your web browser (the “</a:t>
            </a:r>
            <a:r>
              <a:rPr b="1" lang="en" sz="2000">
                <a:solidFill>
                  <a:schemeClr val="dk1"/>
                </a:solidFill>
              </a:rPr>
              <a:t>client side</a:t>
            </a:r>
            <a:r>
              <a:rPr lang="en" sz="2000">
                <a:solidFill>
                  <a:schemeClr val="dk1"/>
                </a:solidFill>
              </a:rPr>
              <a:t>”)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This will be the focus of today’s class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Back-End: </a:t>
            </a:r>
            <a:r>
              <a:rPr lang="en" sz="2000">
                <a:solidFill>
                  <a:schemeClr val="dk1"/>
                </a:solidFill>
              </a:rPr>
              <a:t>C#, Java, Python, among others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What stores and uses data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Define what happens on a web server to process information and return web pages (the “</a:t>
            </a:r>
            <a:r>
              <a:rPr b="1" lang="en" sz="2000">
                <a:solidFill>
                  <a:schemeClr val="dk1"/>
                </a:solidFill>
              </a:rPr>
              <a:t>server side</a:t>
            </a:r>
            <a:r>
              <a:rPr lang="en" sz="2000">
                <a:solidFill>
                  <a:schemeClr val="dk1"/>
                </a:solidFill>
              </a:rPr>
              <a:t>”)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Variable: </a:t>
            </a:r>
            <a:r>
              <a:rPr lang="en" sz="1800"/>
              <a:t>A named “container” to store data values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example: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800"/>
              <a:t>might hold a number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temperature </a:t>
            </a:r>
            <a:r>
              <a:rPr lang="en" sz="1800"/>
              <a:t>might hold “hot”, “cold”, “lukewarm”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size </a:t>
            </a:r>
            <a:r>
              <a:rPr lang="en" sz="1800"/>
              <a:t>might hold “small”, “medium”, “large”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 variable’s primary purpose is to label and store data in memory for the web page to use and change, reuse at certain times, and make decisions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Variables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941525"/>
            <a:ext cx="86559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first time (and only the first time) we use a variable in a script, we create it with the </a:t>
            </a:r>
            <a:r>
              <a:rPr b="1" lang="en" sz="1900"/>
              <a:t>let </a:t>
            </a:r>
            <a:r>
              <a:rPr lang="en" sz="1900"/>
              <a:t>keyword.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“let” sets up the variable and it prevents us from making some common mistakes with the variable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is called </a:t>
            </a:r>
            <a:r>
              <a:rPr b="1" lang="en" sz="1900"/>
              <a:t>declaring </a:t>
            </a:r>
            <a:r>
              <a:rPr lang="en" sz="1900"/>
              <a:t>a variable. You give it a name.</a:t>
            </a:r>
            <a:endParaRPr sz="1900"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latin typeface="Courier New"/>
                <a:ea typeface="Courier New"/>
                <a:cs typeface="Courier New"/>
                <a:sym typeface="Courier New"/>
              </a:rPr>
              <a:t>let price;				let drink;</a:t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We can then put a value into the variable! This is called </a:t>
            </a:r>
            <a:r>
              <a:rPr b="1" lang="en" sz="1900">
                <a:solidFill>
                  <a:schemeClr val="dk1"/>
                </a:solidFill>
              </a:rPr>
              <a:t>initializing</a:t>
            </a:r>
            <a:r>
              <a:rPr lang="en" sz="1900">
                <a:solidFill>
                  <a:schemeClr val="dk1"/>
                </a:solidFill>
              </a:rPr>
              <a:t> a variable.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Until we do this, the variable has no value.</a:t>
            </a:r>
            <a:endParaRPr sz="19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 = 4.29;			drink = “Latte”;</a:t>
            </a:r>
            <a:endParaRPr b="1"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Variables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017725"/>
            <a:ext cx="86559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Although </a:t>
            </a:r>
            <a:r>
              <a:rPr b="1" lang="en" sz="2200">
                <a:solidFill>
                  <a:schemeClr val="dk1"/>
                </a:solidFill>
              </a:rPr>
              <a:t>declaring </a:t>
            </a:r>
            <a:r>
              <a:rPr lang="en" sz="2200">
                <a:solidFill>
                  <a:schemeClr val="dk1"/>
                </a:solidFill>
              </a:rPr>
              <a:t>and </a:t>
            </a:r>
            <a:r>
              <a:rPr b="1" lang="en" sz="2200">
                <a:solidFill>
                  <a:schemeClr val="dk1"/>
                </a:solidFill>
              </a:rPr>
              <a:t>initializing </a:t>
            </a:r>
            <a:r>
              <a:rPr lang="en" sz="2200">
                <a:solidFill>
                  <a:schemeClr val="dk1"/>
                </a:solidFill>
              </a:rPr>
              <a:t>are two different steps of creating a variable, you can actually do them both within the same line, like so: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price = 4.29;		 let drink = “Latte”;</a:t>
            </a:r>
            <a:endParaRPr b="1"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43850" y="29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Functions </a:t>
            </a:r>
            <a:r>
              <a:rPr lang="en" sz="2100"/>
              <a:t>help the computer run tasks.</a:t>
            </a:r>
            <a:endParaRPr sz="21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They block code together to run it at a certain time (for example, when a user clicks - this is how we will use them today)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helps create </a:t>
            </a:r>
            <a:r>
              <a:rPr lang="en" sz="1900" u="sng"/>
              <a:t>reusable</a:t>
            </a:r>
            <a:r>
              <a:rPr lang="en" sz="1900"/>
              <a:t> code that we’d otherwise have to write multiple times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They make our code simpler and make it easier to follow and read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Headers and Parameters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235500" y="875500"/>
            <a:ext cx="87696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writing a new function, we use the keyword </a:t>
            </a:r>
            <a:r>
              <a:rPr b="1" lang="en" sz="1700"/>
              <a:t>function</a:t>
            </a:r>
            <a:r>
              <a:rPr lang="en" sz="1700"/>
              <a:t>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The function </a:t>
            </a:r>
            <a:r>
              <a:rPr b="1" lang="en" sz="1700"/>
              <a:t>header</a:t>
            </a:r>
            <a:r>
              <a:rPr lang="en" sz="1700"/>
              <a:t> names the function so we can use it later, like in our HTML</a:t>
            </a:r>
            <a:endParaRPr sz="1700"/>
          </a:p>
        </p:txBody>
      </p:sp>
      <p:sp>
        <p:nvSpPr>
          <p:cNvPr id="250" name="Google Shape;250;p36"/>
          <p:cNvSpPr txBox="1"/>
          <p:nvPr/>
        </p:nvSpPr>
        <p:spPr>
          <a:xfrm>
            <a:off x="364250" y="1631186"/>
            <a:ext cx="3562500" cy="126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en" sz="1500">
                <a:solidFill>
                  <a:schemeClr val="dk1"/>
                </a:solidFill>
                <a:highlight>
                  <a:srgbClr val="F16839"/>
                </a:highlight>
                <a:latin typeface="Courier New"/>
                <a:ea typeface="Courier New"/>
                <a:cs typeface="Courier New"/>
                <a:sym typeface="Courier New"/>
              </a:rPr>
              <a:t>restart()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//code goes here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4259375" y="1631175"/>
            <a:ext cx="4567200" cy="126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HTML: 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onclick="</a:t>
            </a:r>
            <a:r>
              <a:rPr b="1" lang="en" sz="1500">
                <a:solidFill>
                  <a:schemeClr val="dk1"/>
                </a:solidFill>
                <a:highlight>
                  <a:srgbClr val="F16839"/>
                </a:highlight>
                <a:latin typeface="Courier New"/>
                <a:ea typeface="Courier New"/>
                <a:cs typeface="Courier New"/>
                <a:sym typeface="Courier New"/>
              </a:rPr>
              <a:t>restart()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id="restart"&gt;Start Over&lt;/button&gt;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364250" y="3151100"/>
            <a:ext cx="40641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function can also receive information in the form of </a:t>
            </a: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information can help drive the task the function is performing.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4678925" y="3441050"/>
            <a:ext cx="3728100" cy="126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function </a:t>
            </a:r>
            <a:r>
              <a:rPr b="1" lang="en" sz="1500">
                <a:solidFill>
                  <a:schemeClr val="dk1"/>
                </a:solidFill>
                <a:highlight>
                  <a:srgbClr val="F16839"/>
                </a:highlight>
                <a:latin typeface="Courier New"/>
                <a:ea typeface="Courier New"/>
                <a:cs typeface="Courier New"/>
                <a:sym typeface="Courier New"/>
              </a:rPr>
              <a:t>checkout(choice)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let drink = choice;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801550"/>
            <a:ext cx="8520600" cy="4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</a:t>
            </a:r>
            <a:r>
              <a:rPr b="1" lang="en" sz="1700"/>
              <a:t>conditional</a:t>
            </a:r>
            <a:r>
              <a:rPr lang="en" sz="1700"/>
              <a:t> is a piece of code which executes if a certain expression is true.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     </a:t>
            </a:r>
            <a:r>
              <a:rPr b="1" i="1" lang="en" sz="1700"/>
              <a:t>If it’s raining, I should bring an umbrella.</a:t>
            </a:r>
            <a:endParaRPr b="1" i="1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     </a:t>
            </a:r>
            <a:r>
              <a:rPr b="1" i="1" lang="en" sz="1700"/>
              <a:t>If it’s sunny, I should bring sunglasses.</a:t>
            </a:r>
            <a:endParaRPr b="1" i="1" sz="1700"/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b="1" lang="en" sz="1700"/>
              <a:t>If </a:t>
            </a:r>
            <a:r>
              <a:rPr lang="en" sz="1700"/>
              <a:t>is the keyword that tells the program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recognize a conditional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However, if a condition isn’t met, you can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have add other conditions as well by using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else if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If no conditions are true, you can have a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“catch all” block of code using </a:t>
            </a:r>
            <a:r>
              <a:rPr b="1" lang="en" sz="1700"/>
              <a:t>else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260" name="Google Shape;260;p37"/>
          <p:cNvSpPr txBox="1"/>
          <p:nvPr/>
        </p:nvSpPr>
        <p:spPr>
          <a:xfrm>
            <a:off x="4861775" y="1895900"/>
            <a:ext cx="4087800" cy="28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 item;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(weather === “sunny”){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item = “sunglasses”;</a:t>
            </a:r>
            <a:endParaRPr b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if (weather === “rainy”){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item = “umbrella”;</a:t>
            </a:r>
            <a:endParaRPr b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item = “jacket”;</a:t>
            </a:r>
            <a:endParaRPr b="1" sz="16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179775" y="2540860"/>
            <a:ext cx="85206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 u="sng">
                <a:solidFill>
                  <a:srgbClr val="F1673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grandcircus.co/itc-followup</a:t>
            </a:r>
            <a:endParaRPr sz="3000">
              <a:solidFill>
                <a:srgbClr val="F16739"/>
              </a:solidFill>
            </a:endParaRPr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1927110"/>
            <a:ext cx="8520600" cy="714000"/>
          </a:xfrm>
          <a:prstGeom prst="rect">
            <a:avLst/>
          </a:prstGeom>
          <a:effectLst>
            <a:outerShdw blurRad="57150" rotWithShape="0" algn="bl" dir="5400000" dist="19050">
              <a:srgbClr val="F16839">
                <a:alpha val="50000"/>
              </a:srgbClr>
            </a:outerShdw>
            <a:reflection blurRad="0" dir="5400000" dist="219075" endA="0" endPos="2000" fadeDir="5400012" kx="0" rotWithShape="0" algn="bl" stA="87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Let us know how we did!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</a:rPr>
              <a:t>Online Resources for </a:t>
            </a:r>
            <a:r>
              <a:rPr lang="en"/>
              <a:t>C</a:t>
            </a:r>
            <a:r>
              <a:rPr b="1" lang="en">
                <a:solidFill>
                  <a:srgbClr val="0097A7"/>
                </a:solidFill>
              </a:rPr>
              <a:t>o</a:t>
            </a:r>
            <a:r>
              <a:rPr lang="en"/>
              <a:t>ntinued Learning!</a:t>
            </a:r>
            <a:endParaRPr b="1">
              <a:solidFill>
                <a:srgbClr val="0097A7"/>
              </a:solidFill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1683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Codeacademy.com</a:t>
            </a:r>
            <a:r>
              <a:rPr lang="en"/>
              <a:t> This site has tutorials in many languages. Start with HTML &amp; CSS!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16839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FreeCodeCamp.</a:t>
            </a:r>
            <a:r>
              <a:rPr b="1" lang="en">
                <a:solidFill>
                  <a:srgbClr val="F16839"/>
                </a:solidFill>
              </a:rPr>
              <a:t>org</a:t>
            </a:r>
            <a:endParaRPr b="1">
              <a:solidFill>
                <a:srgbClr val="F1683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16839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C#</a:t>
            </a:r>
            <a:r>
              <a:rPr lang="en"/>
              <a:t>: https://www.codeschool.com/courses/try-c-sharp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16839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Beginning Java</a:t>
            </a:r>
            <a:r>
              <a:rPr lang="en"/>
              <a:t>: https://www.udemy.com/java-tutorial/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1683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Building Your Network Now!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us on LinkedIn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https://www.linkedin.com/school/grandcircus/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t’s a great way to connect with folks in the tech industry and strengthen your understanding of roles and companies, plus it gets your name out there!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Or!  Just drop us a line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workshops@grandcircus.co</a:t>
            </a:r>
            <a:r>
              <a:rPr lang="en"/>
              <a:t> 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74600" y="24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Roles of Programming Languages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6839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17725"/>
            <a:ext cx="2684400" cy="39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16739"/>
                </a:solidFill>
              </a:rPr>
              <a:t>HTML</a:t>
            </a:r>
            <a:endParaRPr b="1" u="sng">
              <a:solidFill>
                <a:srgbClr val="F16739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Hypertext Markup Language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Describes the structure of a webpage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Consists of tags “marking up” the page content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5" name="Google Shape;75;p15"/>
          <p:cNvSpPr txBox="1"/>
          <p:nvPr/>
        </p:nvSpPr>
        <p:spPr>
          <a:xfrm>
            <a:off x="3535625" y="968200"/>
            <a:ext cx="28008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996100" y="1017700"/>
            <a:ext cx="28776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16739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r>
              <a:rPr b="1" lang="en" sz="2400">
                <a:solidFill>
                  <a:srgbClr val="F1673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2400">
              <a:solidFill>
                <a:srgbClr val="F1673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Cascading Style Sheets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Changes how the HTML is displayed in the browser -- colors, borders, alignment, etc.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873650" y="1017725"/>
            <a:ext cx="28008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rgbClr val="F16739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sz="2400" u="sng">
              <a:solidFill>
                <a:srgbClr val="F1673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Makes website content interactive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Makes the website do things and respond to user actions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189000" y="1152475"/>
            <a:ext cx="87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on the link provided by your instructor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Log in</a:t>
            </a:r>
            <a:r>
              <a:rPr lang="en"/>
              <a:t>to Replit, </a:t>
            </a:r>
            <a:r>
              <a:rPr lang="en" sz="2400"/>
              <a:t>if you haven’t yet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Click the</a:t>
            </a:r>
            <a:r>
              <a:rPr lang="en"/>
              <a:t> name of the project at the top of the screen (“Grand Circus Coffee”)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on the vertical ellipsis button and select “Fork”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code will re-load and display your username next to the project title.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400"/>
            </a:b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400">
              <a:solidFill>
                <a:srgbClr val="0097A7"/>
              </a:solidFill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0675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F16839">
                <a:alpha val="50000"/>
              </a:srgbClr>
            </a:outerShdw>
            <a:reflection blurRad="0" dir="5400000" dist="219075" endA="0" endPos="2000" fadeDir="5400012" kx="0" rotWithShape="0" algn="bl" stA="8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Let’s Get Ready to Code!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25" y="647000"/>
            <a:ext cx="6041675" cy="23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189000" y="3574300"/>
            <a:ext cx="87660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97A7"/>
                </a:solidFill>
              </a:rPr>
              <a:t>There’s a lot of behind-the-scenes code here --</a:t>
            </a:r>
            <a:br>
              <a:rPr b="1" lang="en" sz="2400">
                <a:solidFill>
                  <a:srgbClr val="0097A7"/>
                </a:solidFill>
              </a:rPr>
            </a:br>
            <a:r>
              <a:rPr b="1" i="1" lang="en" sz="2400">
                <a:solidFill>
                  <a:srgbClr val="0097A7"/>
                </a:solidFill>
              </a:rPr>
              <a:t>that doesn’t make what we’re doing “not real”</a:t>
            </a:r>
            <a:endParaRPr b="1" i="1" sz="2400">
              <a:solidFill>
                <a:srgbClr val="0097A7"/>
              </a:solidFill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0675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F16839">
                <a:alpha val="50000"/>
              </a:srgbClr>
            </a:outerShdw>
            <a:reflection blurRad="0" dir="5400000" dist="219075" endA="0" endPos="2000" fadeDir="5400012" kx="0" rotWithShape="0" algn="bl" stA="87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814025" y="1491713"/>
            <a:ext cx="549900" cy="566400"/>
          </a:xfrm>
          <a:prstGeom prst="ellipse">
            <a:avLst/>
          </a:prstGeom>
          <a:noFill/>
          <a:ln cap="flat" cmpd="sng" w="28575">
            <a:solidFill>
              <a:srgbClr val="F167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16739"/>
              </a:highlight>
            </a:endParaRPr>
          </a:p>
        </p:txBody>
      </p:sp>
      <p:cxnSp>
        <p:nvCxnSpPr>
          <p:cNvPr id="92" name="Google Shape;92;p17"/>
          <p:cNvCxnSpPr/>
          <p:nvPr/>
        </p:nvCxnSpPr>
        <p:spPr>
          <a:xfrm rot="10800000">
            <a:off x="6433700" y="2013675"/>
            <a:ext cx="863100" cy="375000"/>
          </a:xfrm>
          <a:prstGeom prst="straightConnector1">
            <a:avLst/>
          </a:prstGeom>
          <a:noFill/>
          <a:ln cap="flat" cmpd="sng" w="28575">
            <a:solidFill>
              <a:srgbClr val="F1673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" name="Google Shape;93;p17"/>
          <p:cNvSpPr txBox="1"/>
          <p:nvPr/>
        </p:nvSpPr>
        <p:spPr>
          <a:xfrm>
            <a:off x="6721425" y="2388675"/>
            <a:ext cx="19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Click on this button to show the “fork” option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5400000" dist="19050">
              <a:srgbClr val="F1683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(Hypertext Markup Language)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92625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Syntax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076650" y="2319050"/>
            <a:ext cx="48897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&lt;h1&gt;Content goes here!&lt;/h1&gt;</a:t>
            </a:r>
            <a:endParaRPr sz="21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5" name="Google Shape;105;p19"/>
          <p:cNvCxnSpPr>
            <a:stCxn id="106" idx="3"/>
          </p:cNvCxnSpPr>
          <p:nvPr/>
        </p:nvCxnSpPr>
        <p:spPr>
          <a:xfrm flipH="1" rot="10800000">
            <a:off x="1450250" y="2743575"/>
            <a:ext cx="764400" cy="3534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8" idx="1"/>
          </p:cNvCxnSpPr>
          <p:nvPr/>
        </p:nvCxnSpPr>
        <p:spPr>
          <a:xfrm rot="10800000">
            <a:off x="6550950" y="2786475"/>
            <a:ext cx="873300" cy="3105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1742363" y="4096488"/>
            <a:ext cx="2335500" cy="3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>
            <a:endCxn id="111" idx="2"/>
          </p:cNvCxnSpPr>
          <p:nvPr/>
        </p:nvCxnSpPr>
        <p:spPr>
          <a:xfrm rot="10800000">
            <a:off x="2939350" y="3616775"/>
            <a:ext cx="0" cy="469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 flipH="1" rot="10800000">
            <a:off x="2036600" y="2404813"/>
            <a:ext cx="4695000" cy="6300"/>
          </a:xfrm>
          <a:prstGeom prst="straightConnector1">
            <a:avLst/>
          </a:prstGeom>
          <a:noFill/>
          <a:ln cap="flat" cmpd="sng" w="28575">
            <a:solidFill>
              <a:srgbClr val="F1683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4438375" y="1953025"/>
            <a:ext cx="0" cy="458100"/>
          </a:xfrm>
          <a:prstGeom prst="straightConnector1">
            <a:avLst/>
          </a:prstGeom>
          <a:noFill/>
          <a:ln cap="flat" cmpd="sng" w="28575">
            <a:solidFill>
              <a:srgbClr val="F1683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196550" y="2746275"/>
            <a:ext cx="1253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</a:rPr>
              <a:t>Opening tag</a:t>
            </a:r>
            <a:endParaRPr b="1" sz="18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424250" y="2704575"/>
            <a:ext cx="1170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</a:rPr>
              <a:t>Closing tag</a:t>
            </a:r>
            <a:endParaRPr b="1" sz="1800"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665800" y="1568250"/>
            <a:ext cx="1506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16839"/>
                </a:solidFill>
                <a:latin typeface="Open Sans"/>
                <a:ea typeface="Open Sans"/>
                <a:cs typeface="Open Sans"/>
                <a:sym typeface="Open Sans"/>
              </a:rPr>
              <a:t>Element</a:t>
            </a:r>
            <a:endParaRPr b="1" sz="2100">
              <a:solidFill>
                <a:srgbClr val="F1683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246800" y="3201875"/>
            <a:ext cx="1385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Attribute</a:t>
            </a:r>
            <a:endParaRPr b="1" sz="18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67050" y="864775"/>
            <a:ext cx="8409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HTML document is made up of several units called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elements,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which are made up of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sometimes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55750" y="4578050"/>
            <a:ext cx="8632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97A7"/>
                </a:solidFill>
                <a:latin typeface="Open Sans"/>
                <a:ea typeface="Open Sans"/>
                <a:cs typeface="Open Sans"/>
                <a:sym typeface="Open Sans"/>
              </a:rPr>
              <a:t>While tags are essential, attributes are not needed for most tags.</a:t>
            </a:r>
            <a:endParaRPr>
              <a:solidFill>
                <a:srgbClr val="0097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064000" y="3984225"/>
            <a:ext cx="71958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&lt;h1 class=”primary”&gt;Content goes here!&lt;/h1&gt;</a:t>
            </a:r>
            <a:endParaRPr sz="21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8" name="Google Shape;118;p19"/>
          <p:cNvCxnSpPr>
            <a:stCxn id="106" idx="2"/>
          </p:cNvCxnSpPr>
          <p:nvPr/>
        </p:nvCxnSpPr>
        <p:spPr>
          <a:xfrm>
            <a:off x="823400" y="3447675"/>
            <a:ext cx="584100" cy="6357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>
            <a:stCxn id="108" idx="2"/>
          </p:cNvCxnSpPr>
          <p:nvPr/>
        </p:nvCxnSpPr>
        <p:spPr>
          <a:xfrm flipH="1">
            <a:off x="7658700" y="3489375"/>
            <a:ext cx="350700" cy="5424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Essentials/Structure</a:t>
            </a:r>
            <a:endParaRPr/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5228600" y="1086350"/>
            <a:ext cx="3735300" cy="3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following elements are </a:t>
            </a:r>
            <a:r>
              <a:rPr b="1" lang="en" sz="1600"/>
              <a:t>required</a:t>
            </a:r>
            <a:r>
              <a:rPr lang="en" sz="1600"/>
              <a:t> for your page to run.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&lt;!DOCTYPE html&gt;:</a:t>
            </a:r>
            <a:r>
              <a:rPr lang="en" sz="1600"/>
              <a:t> Document type declaration for HTML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&lt;html&gt; &amp; &lt;/html&gt;:</a:t>
            </a:r>
            <a:r>
              <a:rPr lang="en" sz="1600"/>
              <a:t> Everything between the opening and closing tag is a HTML document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&lt;head&gt; &amp; &lt;/head&gt;:</a:t>
            </a:r>
            <a:r>
              <a:rPr lang="en" sz="1600"/>
              <a:t> Header of the page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&lt;body&gt; &amp; &lt;/body&gt;:</a:t>
            </a:r>
            <a:r>
              <a:rPr lang="en" sz="1600"/>
              <a:t> Visuals of the page </a:t>
            </a:r>
            <a:endParaRPr sz="16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0" y="1567538"/>
            <a:ext cx="4466549" cy="29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26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tags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979050"/>
            <a:ext cx="38127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6839"/>
                </a:solidFill>
              </a:rPr>
              <a:t>Header tags: &lt;h1&gt; through &lt;h6&gt;</a:t>
            </a:r>
            <a:endParaRPr b="1" sz="1800">
              <a:solidFill>
                <a:srgbClr val="F16839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a header to the page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Levels 1 through 6, size gets smaller as the number increases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1673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36975"/>
            <a:ext cx="2508050" cy="24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14668" l="0" r="14302" t="0"/>
          <a:stretch/>
        </p:blipFill>
        <p:spPr>
          <a:xfrm>
            <a:off x="1996950" y="2984025"/>
            <a:ext cx="2421450" cy="12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517" y="2415413"/>
            <a:ext cx="3508946" cy="112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6">
            <a:alphaModFix/>
          </a:blip>
          <a:srcRect b="11119" l="0" r="0" t="0"/>
          <a:stretch/>
        </p:blipFill>
        <p:spPr>
          <a:xfrm>
            <a:off x="5013988" y="3741775"/>
            <a:ext cx="3462625" cy="1128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1"/>
          <p:cNvSpPr txBox="1"/>
          <p:nvPr/>
        </p:nvSpPr>
        <p:spPr>
          <a:xfrm>
            <a:off x="4838950" y="902850"/>
            <a:ext cx="38127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16839"/>
                </a:solidFill>
                <a:latin typeface="Open Sans"/>
                <a:ea typeface="Open Sans"/>
                <a:cs typeface="Open Sans"/>
                <a:sym typeface="Open Sans"/>
              </a:rPr>
              <a:t>Paragraph tags: &lt;p&gt;</a:t>
            </a:r>
            <a:endParaRPr b="1" sz="1800">
              <a:solidFill>
                <a:srgbClr val="F1683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Allow you to section off content, similar to a paragraph in a book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paragraph tag will start on a new 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