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752" y="516698"/>
            <a:ext cx="4375816" cy="10972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" y="7579224"/>
            <a:ext cx="18288000" cy="2708275"/>
          </a:xfrm>
          <a:custGeom>
            <a:avLst/>
            <a:gdLst/>
            <a:ahLst/>
            <a:cxnLst/>
            <a:rect l="l" t="t" r="r" b="b"/>
            <a:pathLst>
              <a:path w="18288000" h="2708275">
                <a:moveTo>
                  <a:pt x="0" y="2707775"/>
                </a:moveTo>
                <a:lnTo>
                  <a:pt x="0" y="0"/>
                </a:lnTo>
                <a:lnTo>
                  <a:pt x="18287998" y="0"/>
                </a:lnTo>
                <a:lnTo>
                  <a:pt x="18287998" y="2707775"/>
                </a:lnTo>
                <a:lnTo>
                  <a:pt x="0" y="2707775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18073" y="934545"/>
            <a:ext cx="6535737" cy="52050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171717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171717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171717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283" y="3734318"/>
            <a:ext cx="14674215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171717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Task</a:t>
            </a:r>
            <a:r>
              <a:rPr dirty="0" spc="-25"/>
              <a:t> </a:t>
            </a:r>
            <a:r>
              <a:rPr dirty="0" spc="-5"/>
              <a:t>1:</a:t>
            </a:r>
            <a:r>
              <a:rPr dirty="0" spc="-20"/>
              <a:t> </a:t>
            </a:r>
            <a:r>
              <a:rPr dirty="0" spc="-5"/>
              <a:t>Data</a:t>
            </a:r>
            <a:r>
              <a:rPr dirty="0" spc="-20"/>
              <a:t> </a:t>
            </a:r>
            <a:r>
              <a:rPr dirty="0" spc="-5"/>
              <a:t>Analysis</a:t>
            </a:r>
            <a:r>
              <a:rPr dirty="0" spc="-20"/>
              <a:t> </a:t>
            </a:r>
            <a:r>
              <a:rPr dirty="0" spc="-5"/>
              <a:t>and</a:t>
            </a:r>
            <a:r>
              <a:rPr dirty="0" spc="-20"/>
              <a:t> </a:t>
            </a:r>
            <a:r>
              <a:rPr dirty="0" spc="-5"/>
              <a:t>Simple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83" y="4734443"/>
            <a:ext cx="945197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5" b="1">
                <a:solidFill>
                  <a:srgbClr val="171717"/>
                </a:solidFill>
                <a:latin typeface="Times New Roman"/>
                <a:cs typeface="Times New Roman"/>
              </a:rPr>
              <a:t>Visualization</a:t>
            </a:r>
            <a:r>
              <a:rPr dirty="0" sz="8000" spc="-45" b="1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dirty="0" sz="8000" spc="-5" b="1">
                <a:solidFill>
                  <a:srgbClr val="171717"/>
                </a:solidFill>
                <a:latin typeface="Times New Roman"/>
                <a:cs typeface="Times New Roman"/>
              </a:rPr>
              <a:t>in</a:t>
            </a:r>
            <a:r>
              <a:rPr dirty="0" sz="8000" spc="-45" b="1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dirty="0" sz="8000" spc="-5" b="1">
                <a:solidFill>
                  <a:srgbClr val="171717"/>
                </a:solidFill>
                <a:latin typeface="Times New Roman"/>
                <a:cs typeface="Times New Roman"/>
              </a:rPr>
              <a:t>Excel</a:t>
            </a:r>
            <a:endParaRPr sz="8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96699" y="7642599"/>
            <a:ext cx="4915535" cy="21685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868044">
              <a:lnSpc>
                <a:spcPct val="118700"/>
              </a:lnSpc>
              <a:spcBef>
                <a:spcPts val="90"/>
              </a:spcBef>
            </a:pPr>
            <a:r>
              <a:rPr dirty="0" sz="3950" spc="5" b="1">
                <a:solidFill>
                  <a:srgbClr val="FFFFFF"/>
                </a:solidFill>
                <a:latin typeface="Times New Roman"/>
                <a:cs typeface="Times New Roman"/>
              </a:rPr>
              <a:t>Corporate</a:t>
            </a:r>
            <a:r>
              <a:rPr dirty="0" sz="3950" spc="-6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950" spc="5" b="1">
                <a:solidFill>
                  <a:srgbClr val="FFFFFF"/>
                </a:solidFill>
                <a:latin typeface="Times New Roman"/>
                <a:cs typeface="Times New Roman"/>
              </a:rPr>
              <a:t>Analyst </a:t>
            </a:r>
            <a:r>
              <a:rPr dirty="0" sz="3950" spc="-97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950" spc="5" b="1">
                <a:solidFill>
                  <a:srgbClr val="FFFFFF"/>
                </a:solidFill>
                <a:latin typeface="Times New Roman"/>
                <a:cs typeface="Times New Roman"/>
              </a:rPr>
              <a:t>Development</a:t>
            </a:r>
            <a:r>
              <a:rPr dirty="0" sz="3950" spc="-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950" spc="5" b="1">
                <a:solidFill>
                  <a:srgbClr val="FFFFFF"/>
                </a:solidFill>
                <a:latin typeface="Times New Roman"/>
                <a:cs typeface="Times New Roman"/>
              </a:rPr>
              <a:t>Program</a:t>
            </a:r>
            <a:endParaRPr sz="3950">
              <a:latin typeface="Times New Roman"/>
              <a:cs typeface="Times New Roman"/>
            </a:endParaRPr>
          </a:p>
          <a:p>
            <a:pPr marL="3164840">
              <a:lnSpc>
                <a:spcPct val="100000"/>
              </a:lnSpc>
              <a:spcBef>
                <a:spcPts val="885"/>
              </a:spcBef>
            </a:pPr>
            <a:r>
              <a:rPr dirty="0" sz="3950" spc="5" b="1">
                <a:solidFill>
                  <a:srgbClr val="FFFFFF"/>
                </a:solidFill>
                <a:latin typeface="Times New Roman"/>
                <a:cs typeface="Times New Roman"/>
              </a:rPr>
              <a:t>(CADP)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283" y="7659071"/>
            <a:ext cx="3075305" cy="1875155"/>
          </a:xfrm>
          <a:prstGeom prst="rect">
            <a:avLst/>
          </a:prstGeom>
        </p:spPr>
        <p:txBody>
          <a:bodyPr wrap="square" lIns="0" tIns="3124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60"/>
              </a:spcBef>
            </a:pPr>
            <a:r>
              <a:rPr dirty="0" sz="4100" spc="-26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endParaRPr sz="4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dirty="0" sz="4100" spc="-5" b="1">
                <a:solidFill>
                  <a:srgbClr val="FFFFFF"/>
                </a:solidFill>
                <a:latin typeface="Times New Roman"/>
                <a:cs typeface="Times New Roman"/>
              </a:rPr>
              <a:t>Miraj</a:t>
            </a:r>
            <a:r>
              <a:rPr dirty="0" sz="4100" spc="-9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100" spc="-5" b="1">
                <a:solidFill>
                  <a:srgbClr val="FFFFFF"/>
                </a:solidFill>
                <a:latin typeface="Times New Roman"/>
                <a:cs typeface="Times New Roman"/>
              </a:rPr>
              <a:t>Ahmed</a:t>
            </a:r>
            <a:endParaRPr sz="4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6998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186" y="1231557"/>
            <a:ext cx="11810999" cy="75437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475033" y="1342425"/>
            <a:ext cx="3942079" cy="715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26670" marR="5080" indent="621030">
              <a:lnSpc>
                <a:spcPct val="115199"/>
              </a:lnSpc>
              <a:spcBef>
                <a:spcPts val="100"/>
              </a:spcBef>
            </a:pPr>
            <a:r>
              <a:rPr dirty="0" sz="2900" spc="-6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9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-30">
                <a:solidFill>
                  <a:srgbClr val="FFFFFF"/>
                </a:solidFill>
                <a:latin typeface="Arial MT"/>
                <a:cs typeface="Arial MT"/>
              </a:rPr>
              <a:t>large</a:t>
            </a:r>
            <a:r>
              <a:rPr dirty="0" sz="29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10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r>
              <a:rPr dirty="0" sz="29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65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dirty="0" sz="2900" spc="-7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5">
                <a:solidFill>
                  <a:srgbClr val="FFFFFF"/>
                </a:solidFill>
                <a:latin typeface="Arial MT"/>
                <a:cs typeface="Arial MT"/>
              </a:rPr>
              <a:t>borrowers </a:t>
            </a:r>
            <a:r>
              <a:rPr dirty="0" sz="2900" spc="5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dirty="0" sz="2900" spc="70">
                <a:solidFill>
                  <a:srgbClr val="FFFFFF"/>
                </a:solidFill>
                <a:latin typeface="Arial MT"/>
                <a:cs typeface="Arial MT"/>
              </a:rPr>
              <a:t>loan-to- </a:t>
            </a:r>
            <a:r>
              <a:rPr dirty="0" sz="2900" spc="-7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-8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dirty="0" sz="2900" spc="-14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900" spc="12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2900" spc="-5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dirty="0" sz="2900" spc="-125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9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165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2900" spc="-14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900" spc="19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2900" spc="7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2900" spc="-3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2900" spc="-195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29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7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290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29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-14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9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-6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2900" spc="-13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900" spc="165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2900" spc="19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2900" spc="-14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900" spc="7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2900">
                <a:solidFill>
                  <a:srgbClr val="FFFFFF"/>
                </a:solidFill>
                <a:latin typeface="Arial MT"/>
                <a:cs typeface="Arial MT"/>
              </a:rPr>
              <a:t>n  </a:t>
            </a:r>
            <a:r>
              <a:rPr dirty="0" sz="2900" spc="-30">
                <a:solidFill>
                  <a:srgbClr val="FFFFFF"/>
                </a:solidFill>
                <a:latin typeface="Arial MT"/>
                <a:cs typeface="Arial MT"/>
              </a:rPr>
              <a:t>range, </a:t>
            </a:r>
            <a:r>
              <a:rPr dirty="0" sz="2900" spc="135">
                <a:solidFill>
                  <a:srgbClr val="FFFFFF"/>
                </a:solidFill>
                <a:latin typeface="Arial MT"/>
                <a:cs typeface="Arial MT"/>
              </a:rPr>
              <a:t>it </a:t>
            </a:r>
            <a:r>
              <a:rPr dirty="0" sz="2900" spc="-55">
                <a:solidFill>
                  <a:srgbClr val="FFFFFF"/>
                </a:solidFill>
                <a:latin typeface="Arial MT"/>
                <a:cs typeface="Arial MT"/>
              </a:rPr>
              <a:t>may </a:t>
            </a:r>
            <a:r>
              <a:rPr dirty="0" sz="2900" spc="-60">
                <a:solidFill>
                  <a:srgbClr val="FFFFFF"/>
                </a:solidFill>
                <a:latin typeface="Arial MT"/>
                <a:cs typeface="Arial MT"/>
              </a:rPr>
              <a:t>be </a:t>
            </a:r>
            <a:r>
              <a:rPr dirty="0" sz="2900" spc="-75">
                <a:solidFill>
                  <a:srgbClr val="FFFFFF"/>
                </a:solidFill>
                <a:latin typeface="Arial MT"/>
                <a:cs typeface="Arial MT"/>
              </a:rPr>
              <a:t>an </a:t>
            </a:r>
            <a:r>
              <a:rPr dirty="0" sz="29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15">
                <a:solidFill>
                  <a:srgbClr val="FFFFFF"/>
                </a:solidFill>
                <a:latin typeface="Arial MT"/>
                <a:cs typeface="Arial MT"/>
              </a:rPr>
              <a:t>indication</a:t>
            </a:r>
            <a:r>
              <a:rPr dirty="0" sz="29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6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dirty="0" sz="29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20">
                <a:solidFill>
                  <a:srgbClr val="FFFFFF"/>
                </a:solidFill>
                <a:latin typeface="Arial MT"/>
                <a:cs typeface="Arial MT"/>
              </a:rPr>
              <a:t>there</a:t>
            </a:r>
            <a:r>
              <a:rPr dirty="0" sz="29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-6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29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-14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2900">
              <a:latin typeface="Arial MT"/>
              <a:cs typeface="Arial MT"/>
            </a:endParaRPr>
          </a:p>
          <a:p>
            <a:pPr algn="r" marL="12700" marR="5080" indent="1267460">
              <a:lnSpc>
                <a:spcPct val="115199"/>
              </a:lnSpc>
            </a:pPr>
            <a:r>
              <a:rPr dirty="0" sz="2900" spc="-20">
                <a:solidFill>
                  <a:srgbClr val="FFFFFF"/>
                </a:solidFill>
                <a:latin typeface="Arial MT"/>
                <a:cs typeface="Arial MT"/>
              </a:rPr>
              <a:t>high</a:t>
            </a:r>
            <a:r>
              <a:rPr dirty="0" sz="2900" spc="-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-40">
                <a:solidFill>
                  <a:srgbClr val="FFFFFF"/>
                </a:solidFill>
                <a:latin typeface="Arial MT"/>
                <a:cs typeface="Arial MT"/>
              </a:rPr>
              <a:t>demand</a:t>
            </a:r>
            <a:r>
              <a:rPr dirty="0" sz="2900" spc="-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10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dirty="0" sz="2900" spc="-7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-50">
                <a:solidFill>
                  <a:srgbClr val="FFFFFF"/>
                </a:solidFill>
                <a:latin typeface="Arial MT"/>
                <a:cs typeface="Arial MT"/>
              </a:rPr>
              <a:t>mortgages </a:t>
            </a:r>
            <a:r>
              <a:rPr dirty="0" sz="2900" spc="45">
                <a:solidFill>
                  <a:srgbClr val="FFFFFF"/>
                </a:solidFill>
                <a:latin typeface="Arial MT"/>
                <a:cs typeface="Arial MT"/>
              </a:rPr>
              <a:t>within </a:t>
            </a:r>
            <a:r>
              <a:rPr dirty="0" sz="2900" spc="60">
                <a:solidFill>
                  <a:srgbClr val="FFFFFF"/>
                </a:solidFill>
                <a:latin typeface="Arial MT"/>
                <a:cs typeface="Arial MT"/>
              </a:rPr>
              <a:t>that </a:t>
            </a:r>
            <a:r>
              <a:rPr dirty="0" sz="290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-25">
                <a:solidFill>
                  <a:srgbClr val="FFFFFF"/>
                </a:solidFill>
                <a:latin typeface="Arial MT"/>
                <a:cs typeface="Arial MT"/>
              </a:rPr>
              <a:t>range. </a:t>
            </a:r>
            <a:r>
              <a:rPr dirty="0" sz="2900" spc="-50">
                <a:solidFill>
                  <a:srgbClr val="FFFFFF"/>
                </a:solidFill>
                <a:latin typeface="Arial MT"/>
                <a:cs typeface="Arial MT"/>
              </a:rPr>
              <a:t>This </a:t>
            </a:r>
            <a:r>
              <a:rPr dirty="0" sz="2900" spc="5">
                <a:solidFill>
                  <a:srgbClr val="FFFFFF"/>
                </a:solidFill>
                <a:latin typeface="Arial MT"/>
                <a:cs typeface="Arial MT"/>
              </a:rPr>
              <a:t>could </a:t>
            </a:r>
            <a:r>
              <a:rPr dirty="0" sz="29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5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sz="2900" spc="165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2900" spc="-13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900" spc="-20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2900" spc="-13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900" spc="-5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2900" spc="20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29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-14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9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5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dirty="0" sz="2900" spc="-3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2900" spc="19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2900" spc="-13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900" spc="-5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2900" spc="19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2900" spc="7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2900" spc="-14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900" spc="12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29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-20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2900" spc="-14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900" spc="12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2900" spc="-13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900" spc="-140">
                <a:solidFill>
                  <a:srgbClr val="FFFFFF"/>
                </a:solidFill>
                <a:latin typeface="Arial MT"/>
                <a:cs typeface="Arial MT"/>
              </a:rPr>
              <a:t>s  </a:t>
            </a:r>
            <a:r>
              <a:rPr dirty="0" sz="2900" spc="50">
                <a:solidFill>
                  <a:srgbClr val="FFFFFF"/>
                </a:solidFill>
                <a:latin typeface="Arial MT"/>
                <a:cs typeface="Arial MT"/>
              </a:rPr>
              <a:t>opportunity</a:t>
            </a:r>
            <a:r>
              <a:rPr dirty="0" sz="29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10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29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-25">
                <a:solidFill>
                  <a:srgbClr val="FFFFFF"/>
                </a:solidFill>
                <a:latin typeface="Arial MT"/>
                <a:cs typeface="Arial MT"/>
              </a:rPr>
              <a:t>lenders</a:t>
            </a:r>
            <a:endParaRPr sz="2900">
              <a:latin typeface="Arial MT"/>
              <a:cs typeface="Arial MT"/>
            </a:endParaRPr>
          </a:p>
          <a:p>
            <a:pPr algn="r" marL="137795" marR="5080" indent="1586230">
              <a:lnSpc>
                <a:spcPct val="115199"/>
              </a:lnSpc>
              <a:spcBef>
                <a:spcPts val="5"/>
              </a:spcBef>
            </a:pPr>
            <a:r>
              <a:rPr dirty="0" sz="2900" spc="-30">
                <a:solidFill>
                  <a:srgbClr val="FFFFFF"/>
                </a:solidFill>
                <a:latin typeface="Arial MT"/>
                <a:cs typeface="Arial MT"/>
              </a:rPr>
              <a:t>who</a:t>
            </a:r>
            <a:r>
              <a:rPr dirty="0" sz="290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-7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290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65">
                <a:solidFill>
                  <a:srgbClr val="FFFFFF"/>
                </a:solidFill>
                <a:latin typeface="Arial MT"/>
                <a:cs typeface="Arial MT"/>
              </a:rPr>
              <a:t>offer </a:t>
            </a:r>
            <a:r>
              <a:rPr dirty="0" sz="2900" spc="-7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10">
                <a:solidFill>
                  <a:srgbClr val="FFFFFF"/>
                </a:solidFill>
                <a:latin typeface="Arial MT"/>
                <a:cs typeface="Arial MT"/>
              </a:rPr>
              <a:t>competitive </a:t>
            </a:r>
            <a:r>
              <a:rPr dirty="0" sz="2900" spc="20">
                <a:solidFill>
                  <a:srgbClr val="FFFFFF"/>
                </a:solidFill>
                <a:latin typeface="Arial MT"/>
                <a:cs typeface="Arial MT"/>
              </a:rPr>
              <a:t>interest </a:t>
            </a:r>
            <a:r>
              <a:rPr dirty="0" sz="29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-20">
                <a:solidFill>
                  <a:srgbClr val="FFFFFF"/>
                </a:solidFill>
                <a:latin typeface="Arial MT"/>
                <a:cs typeface="Arial MT"/>
              </a:rPr>
              <a:t>rates </a:t>
            </a:r>
            <a:r>
              <a:rPr dirty="0" sz="2900" spc="-45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2900" spc="10">
                <a:solidFill>
                  <a:srgbClr val="FFFFFF"/>
                </a:solidFill>
                <a:latin typeface="Arial MT"/>
                <a:cs typeface="Arial MT"/>
              </a:rPr>
              <a:t>terms </a:t>
            </a:r>
            <a:r>
              <a:rPr dirty="0" sz="2900" spc="85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dirty="0" sz="2900" spc="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60">
                <a:solidFill>
                  <a:srgbClr val="FFFFFF"/>
                </a:solidFill>
                <a:latin typeface="Arial MT"/>
                <a:cs typeface="Arial MT"/>
              </a:rPr>
              <a:t>attract</a:t>
            </a:r>
            <a:r>
              <a:rPr dirty="0" sz="29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-55">
                <a:solidFill>
                  <a:srgbClr val="FFFFFF"/>
                </a:solidFill>
                <a:latin typeface="Arial MT"/>
                <a:cs typeface="Arial MT"/>
              </a:rPr>
              <a:t>these</a:t>
            </a:r>
            <a:r>
              <a:rPr dirty="0" sz="29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5">
                <a:solidFill>
                  <a:srgbClr val="FFFFFF"/>
                </a:solidFill>
                <a:latin typeface="Arial MT"/>
                <a:cs typeface="Arial MT"/>
              </a:rPr>
              <a:t>borrowers</a:t>
            </a:r>
            <a:endParaRPr sz="2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7"/>
                </a:lnTo>
                <a:lnTo>
                  <a:pt x="0" y="10286997"/>
                </a:lnTo>
                <a:lnTo>
                  <a:pt x="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2611" y="769195"/>
            <a:ext cx="8829675" cy="87439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6000" y="1627012"/>
            <a:ext cx="4651375" cy="6843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00"/>
              </a:spcBef>
            </a:pPr>
            <a:r>
              <a:rPr dirty="0" sz="3500" spc="-8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z="3500" spc="-85">
                <a:solidFill>
                  <a:srgbClr val="FFFFFF"/>
                </a:solidFill>
                <a:latin typeface="Arial MT"/>
                <a:cs typeface="Arial MT"/>
              </a:rPr>
              <a:t>analysis </a:t>
            </a:r>
            <a:r>
              <a:rPr dirty="0" sz="3500" spc="-120">
                <a:solidFill>
                  <a:srgbClr val="FFFFFF"/>
                </a:solidFill>
                <a:latin typeface="Arial MT"/>
                <a:cs typeface="Arial MT"/>
              </a:rPr>
              <a:t>shows </a:t>
            </a:r>
            <a:r>
              <a:rPr dirty="0" sz="3500" spc="75">
                <a:solidFill>
                  <a:srgbClr val="FFFFFF"/>
                </a:solidFill>
                <a:latin typeface="Arial MT"/>
                <a:cs typeface="Arial MT"/>
              </a:rPr>
              <a:t>that </a:t>
            </a:r>
            <a:r>
              <a:rPr dirty="0" sz="3500" spc="-9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-17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35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-245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3500" spc="8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3500" spc="-185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dirty="0" sz="3500" spc="-1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3500" spc="8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3500" spc="185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dirty="0" sz="3500" spc="8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3500" spc="-7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3500" spc="-17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3500" spc="-1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3500" spc="24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35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-1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3500" spc="-1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dirty="0" sz="3500" spc="1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dirty="0" sz="3500" spc="1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dirty="0" sz="3500" spc="-16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3500" spc="204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35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-4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3500" spc="190">
                <a:solidFill>
                  <a:srgbClr val="FFFFFF"/>
                </a:solidFill>
                <a:latin typeface="Arial MT"/>
                <a:cs typeface="Arial MT"/>
              </a:rPr>
              <a:t>f  </a:t>
            </a:r>
            <a:r>
              <a:rPr dirty="0" sz="3500" spc="5">
                <a:solidFill>
                  <a:srgbClr val="FFFFFF"/>
                </a:solidFill>
                <a:latin typeface="Arial MT"/>
                <a:cs typeface="Arial MT"/>
              </a:rPr>
              <a:t>borrowers </a:t>
            </a:r>
            <a:r>
              <a:rPr dirty="0" sz="3500" spc="75">
                <a:solidFill>
                  <a:srgbClr val="FFFFFF"/>
                </a:solidFill>
                <a:latin typeface="Arial MT"/>
                <a:cs typeface="Arial MT"/>
              </a:rPr>
              <a:t>fall </a:t>
            </a:r>
            <a:r>
              <a:rPr dirty="0" sz="3500" spc="55">
                <a:solidFill>
                  <a:srgbClr val="FFFFFF"/>
                </a:solidFill>
                <a:latin typeface="Arial MT"/>
                <a:cs typeface="Arial MT"/>
              </a:rPr>
              <a:t>within </a:t>
            </a:r>
            <a:r>
              <a:rPr dirty="0" sz="35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25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z="3500" spc="10">
                <a:solidFill>
                  <a:srgbClr val="FFFFFF"/>
                </a:solidFill>
                <a:latin typeface="Arial MT"/>
                <a:cs typeface="Arial MT"/>
              </a:rPr>
              <a:t>low-income </a:t>
            </a:r>
            <a:r>
              <a:rPr dirty="0" sz="3500" spc="-40">
                <a:solidFill>
                  <a:srgbClr val="FFFFFF"/>
                </a:solidFill>
                <a:latin typeface="Arial MT"/>
                <a:cs typeface="Arial MT"/>
              </a:rPr>
              <a:t>range, </a:t>
            </a:r>
            <a:r>
              <a:rPr dirty="0" sz="35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-30">
                <a:solidFill>
                  <a:srgbClr val="FFFFFF"/>
                </a:solidFill>
                <a:latin typeface="Arial MT"/>
                <a:cs typeface="Arial MT"/>
              </a:rPr>
              <a:t>lenders </a:t>
            </a:r>
            <a:r>
              <a:rPr dirty="0" sz="3500" spc="-70">
                <a:solidFill>
                  <a:srgbClr val="FFFFFF"/>
                </a:solidFill>
                <a:latin typeface="Arial MT"/>
                <a:cs typeface="Arial MT"/>
              </a:rPr>
              <a:t>may </a:t>
            </a:r>
            <a:r>
              <a:rPr dirty="0" sz="3500" spc="-30">
                <a:solidFill>
                  <a:srgbClr val="FFFFFF"/>
                </a:solidFill>
                <a:latin typeface="Arial MT"/>
                <a:cs typeface="Arial MT"/>
              </a:rPr>
              <a:t>consider </a:t>
            </a:r>
            <a:r>
              <a:rPr dirty="0" sz="35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35">
                <a:solidFill>
                  <a:srgbClr val="FFFFFF"/>
                </a:solidFill>
                <a:latin typeface="Arial MT"/>
                <a:cs typeface="Arial MT"/>
              </a:rPr>
              <a:t>offering </a:t>
            </a:r>
            <a:r>
              <a:rPr dirty="0" sz="3500" spc="5">
                <a:solidFill>
                  <a:srgbClr val="FFFFFF"/>
                </a:solidFill>
                <a:latin typeface="Arial MT"/>
                <a:cs typeface="Arial MT"/>
              </a:rPr>
              <a:t>more </a:t>
            </a:r>
            <a:r>
              <a:rPr dirty="0" sz="35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20">
                <a:solidFill>
                  <a:srgbClr val="FFFFFF"/>
                </a:solidFill>
                <a:latin typeface="Arial MT"/>
                <a:cs typeface="Arial MT"/>
              </a:rPr>
              <a:t>affordable </a:t>
            </a:r>
            <a:r>
              <a:rPr dirty="0" sz="3500" spc="-20">
                <a:solidFill>
                  <a:srgbClr val="FFFFFF"/>
                </a:solidFill>
                <a:latin typeface="Arial MT"/>
                <a:cs typeface="Arial MT"/>
              </a:rPr>
              <a:t>loan </a:t>
            </a:r>
            <a:r>
              <a:rPr dirty="0" sz="35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0">
                <a:solidFill>
                  <a:srgbClr val="FFFFFF"/>
                </a:solidFill>
                <a:latin typeface="Arial MT"/>
                <a:cs typeface="Arial MT"/>
              </a:rPr>
              <a:t>products </a:t>
            </a:r>
            <a:r>
              <a:rPr dirty="0" sz="3500" spc="6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dirty="0" sz="3500" spc="15">
                <a:solidFill>
                  <a:srgbClr val="FFFFFF"/>
                </a:solidFill>
                <a:latin typeface="Arial MT"/>
                <a:cs typeface="Arial MT"/>
              </a:rPr>
              <a:t>lower </a:t>
            </a:r>
            <a:r>
              <a:rPr dirty="0" sz="3500" spc="20">
                <a:solidFill>
                  <a:srgbClr val="FFFFFF"/>
                </a:solidFill>
                <a:latin typeface="Arial MT"/>
                <a:cs typeface="Arial MT"/>
              </a:rPr>
              <a:t> interest </a:t>
            </a:r>
            <a:r>
              <a:rPr dirty="0" sz="3500" spc="-30">
                <a:solidFill>
                  <a:srgbClr val="FFFFFF"/>
                </a:solidFill>
                <a:latin typeface="Arial MT"/>
                <a:cs typeface="Arial MT"/>
              </a:rPr>
              <a:t>rates </a:t>
            </a:r>
            <a:r>
              <a:rPr dirty="0" sz="3500" spc="-6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3500" spc="-30">
                <a:solidFill>
                  <a:srgbClr val="FFFFFF"/>
                </a:solidFill>
                <a:latin typeface="Arial MT"/>
                <a:cs typeface="Arial MT"/>
              </a:rPr>
              <a:t>down </a:t>
            </a:r>
            <a:r>
              <a:rPr dirty="0" sz="3500" spc="-9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-50">
                <a:solidFill>
                  <a:srgbClr val="FFFFFF"/>
                </a:solidFill>
                <a:latin typeface="Arial MT"/>
                <a:cs typeface="Arial MT"/>
              </a:rPr>
              <a:t>payments</a:t>
            </a:r>
            <a:r>
              <a:rPr dirty="0" sz="350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1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350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70">
                <a:solidFill>
                  <a:srgbClr val="FFFFFF"/>
                </a:solidFill>
                <a:latin typeface="Arial MT"/>
                <a:cs typeface="Arial MT"/>
              </a:rPr>
              <a:t>attract</a:t>
            </a:r>
            <a:r>
              <a:rPr dirty="0" sz="350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20">
                <a:solidFill>
                  <a:srgbClr val="FFFFFF"/>
                </a:solidFill>
                <a:latin typeface="Arial MT"/>
                <a:cs typeface="Arial MT"/>
              </a:rPr>
              <a:t>this </a:t>
            </a:r>
            <a:r>
              <a:rPr dirty="0" sz="3500" spc="-9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-10">
                <a:solidFill>
                  <a:srgbClr val="FFFFFF"/>
                </a:solidFill>
                <a:latin typeface="Arial MT"/>
                <a:cs typeface="Arial MT"/>
              </a:rPr>
              <a:t>customer</a:t>
            </a:r>
            <a:r>
              <a:rPr dirty="0" sz="35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-45">
                <a:solidFill>
                  <a:srgbClr val="FFFFFF"/>
                </a:solidFill>
                <a:latin typeface="Arial MT"/>
                <a:cs typeface="Arial MT"/>
              </a:rPr>
              <a:t>segment.</a:t>
            </a:r>
            <a:endParaRPr sz="3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8002" y="1451220"/>
            <a:ext cx="11630023" cy="73056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7673" y="610711"/>
            <a:ext cx="3983990" cy="8905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00"/>
              </a:spcBef>
            </a:pPr>
            <a:r>
              <a:rPr dirty="0" sz="2950" spc="-65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dirty="0" sz="2950" spc="-13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95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-6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2950" spc="-15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950" spc="-5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295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-204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2950" spc="-135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950" spc="-13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95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19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295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dirty="0" sz="2950" spc="-15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950" spc="20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295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19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295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dirty="0" sz="2950" spc="-90">
                <a:solidFill>
                  <a:srgbClr val="FFFFFF"/>
                </a:solidFill>
                <a:latin typeface="Arial MT"/>
                <a:cs typeface="Arial MT"/>
              </a:rPr>
              <a:t>e  </a:t>
            </a:r>
            <a:r>
              <a:rPr dirty="0" sz="2950" spc="-35">
                <a:solidFill>
                  <a:srgbClr val="FFFFFF"/>
                </a:solidFill>
                <a:latin typeface="Arial MT"/>
                <a:cs typeface="Arial MT"/>
              </a:rPr>
              <a:t>highest </a:t>
            </a:r>
            <a:r>
              <a:rPr dirty="0" sz="2950" spc="5">
                <a:solidFill>
                  <a:srgbClr val="FFFFFF"/>
                </a:solidFill>
                <a:latin typeface="Arial MT"/>
                <a:cs typeface="Arial MT"/>
              </a:rPr>
              <a:t>number </a:t>
            </a:r>
            <a:r>
              <a:rPr dirty="0" sz="2950" spc="65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dirty="0" sz="295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5">
                <a:solidFill>
                  <a:srgbClr val="FFFFFF"/>
                </a:solidFill>
                <a:latin typeface="Arial MT"/>
                <a:cs typeface="Arial MT"/>
              </a:rPr>
              <a:t>borrowers</a:t>
            </a:r>
            <a:r>
              <a:rPr dirty="0" sz="2950" spc="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60">
                <a:solidFill>
                  <a:srgbClr val="FFFFFF"/>
                </a:solidFill>
                <a:latin typeface="Arial MT"/>
                <a:cs typeface="Arial MT"/>
              </a:rPr>
              <a:t>fall</a:t>
            </a:r>
            <a:r>
              <a:rPr dirty="0" sz="2950" spc="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45">
                <a:solidFill>
                  <a:srgbClr val="FFFFFF"/>
                </a:solidFill>
                <a:latin typeface="Arial MT"/>
                <a:cs typeface="Arial MT"/>
              </a:rPr>
              <a:t>within </a:t>
            </a:r>
            <a:r>
              <a:rPr dirty="0" sz="295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2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z="2950" spc="-45">
                <a:solidFill>
                  <a:srgbClr val="FFFFFF"/>
                </a:solidFill>
                <a:latin typeface="Arial MT"/>
                <a:cs typeface="Arial MT"/>
              </a:rPr>
              <a:t>appraised </a:t>
            </a:r>
            <a:r>
              <a:rPr dirty="0" sz="2950" spc="-40">
                <a:solidFill>
                  <a:srgbClr val="FFFFFF"/>
                </a:solidFill>
                <a:latin typeface="Arial MT"/>
                <a:cs typeface="Arial MT"/>
              </a:rPr>
              <a:t>home </a:t>
            </a:r>
            <a:r>
              <a:rPr dirty="0" sz="29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-50">
                <a:solidFill>
                  <a:srgbClr val="FFFFFF"/>
                </a:solidFill>
                <a:latin typeface="Arial MT"/>
                <a:cs typeface="Arial MT"/>
              </a:rPr>
              <a:t>value</a:t>
            </a:r>
            <a:r>
              <a:rPr dirty="0" sz="295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-55">
                <a:solidFill>
                  <a:srgbClr val="FFFFFF"/>
                </a:solidFill>
                <a:latin typeface="Arial MT"/>
                <a:cs typeface="Arial MT"/>
              </a:rPr>
              <a:t>range</a:t>
            </a:r>
            <a:r>
              <a:rPr dirty="0" sz="295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65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95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65">
                <a:solidFill>
                  <a:srgbClr val="FFFFFF"/>
                </a:solidFill>
                <a:latin typeface="Arial MT"/>
                <a:cs typeface="Arial MT"/>
              </a:rPr>
              <a:t>335,000- </a:t>
            </a:r>
            <a:r>
              <a:rPr dirty="0" sz="2950" spc="-8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35">
                <a:solidFill>
                  <a:srgbClr val="FFFFFF"/>
                </a:solidFill>
                <a:latin typeface="Arial MT"/>
                <a:cs typeface="Arial MT"/>
              </a:rPr>
              <a:t>434</a:t>
            </a:r>
            <a:r>
              <a:rPr dirty="0" sz="2950" spc="75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dirty="0" sz="2950" spc="35">
                <a:solidFill>
                  <a:srgbClr val="FFFFFF"/>
                </a:solidFill>
                <a:latin typeface="Arial MT"/>
                <a:cs typeface="Arial MT"/>
              </a:rPr>
              <a:t>999</a:t>
            </a:r>
            <a:r>
              <a:rPr dirty="0" sz="2950" spc="8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dirty="0" sz="295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-65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dirty="0" sz="2950" spc="7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2950" spc="19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2950" spc="5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dirty="0" sz="295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-14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95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19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2950" spc="-35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2950" spc="19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2950" spc="-15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950" spc="12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295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-35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2950" spc="160">
                <a:solidFill>
                  <a:srgbClr val="FFFFFF"/>
                </a:solidFill>
                <a:latin typeface="Arial MT"/>
                <a:cs typeface="Arial MT"/>
              </a:rPr>
              <a:t>f  </a:t>
            </a:r>
            <a:r>
              <a:rPr dirty="0" sz="2950" spc="35">
                <a:solidFill>
                  <a:srgbClr val="FFFFFF"/>
                </a:solidFill>
                <a:latin typeface="Arial MT"/>
                <a:cs typeface="Arial MT"/>
              </a:rPr>
              <a:t>92 </a:t>
            </a:r>
            <a:r>
              <a:rPr dirty="0" sz="2950" spc="5">
                <a:solidFill>
                  <a:srgbClr val="FFFFFF"/>
                </a:solidFill>
                <a:latin typeface="Arial MT"/>
                <a:cs typeface="Arial MT"/>
              </a:rPr>
              <a:t>borrowers </a:t>
            </a:r>
            <a:r>
              <a:rPr dirty="0" sz="2950" spc="3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dirty="0" sz="2950" spc="60">
                <a:solidFill>
                  <a:srgbClr val="FFFFFF"/>
                </a:solidFill>
                <a:latin typeface="Arial MT"/>
                <a:cs typeface="Arial MT"/>
              </a:rPr>
              <a:t>that </a:t>
            </a:r>
            <a:r>
              <a:rPr dirty="0" sz="29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-30">
                <a:solidFill>
                  <a:srgbClr val="FFFFFF"/>
                </a:solidFill>
                <a:latin typeface="Arial MT"/>
                <a:cs typeface="Arial MT"/>
              </a:rPr>
              <a:t>range. </a:t>
            </a:r>
            <a:r>
              <a:rPr dirty="0" sz="2950" spc="-7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z="2950" spc="-10">
                <a:solidFill>
                  <a:srgbClr val="FFFFFF"/>
                </a:solidFill>
                <a:latin typeface="Arial MT"/>
                <a:cs typeface="Arial MT"/>
              </a:rPr>
              <a:t>next </a:t>
            </a:r>
            <a:r>
              <a:rPr dirty="0" sz="2950" spc="-35">
                <a:solidFill>
                  <a:srgbClr val="FFFFFF"/>
                </a:solidFill>
                <a:latin typeface="Arial MT"/>
                <a:cs typeface="Arial MT"/>
              </a:rPr>
              <a:t>highest </a:t>
            </a:r>
            <a:r>
              <a:rPr dirty="0" sz="29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-55">
                <a:solidFill>
                  <a:srgbClr val="FFFFFF"/>
                </a:solidFill>
                <a:latin typeface="Arial MT"/>
                <a:cs typeface="Arial MT"/>
              </a:rPr>
              <a:t>range </a:t>
            </a:r>
            <a:r>
              <a:rPr dirty="0" sz="2950" spc="-65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dirty="0" sz="2950" spc="65">
                <a:solidFill>
                  <a:srgbClr val="FFFFFF"/>
                </a:solidFill>
                <a:latin typeface="Arial MT"/>
                <a:cs typeface="Arial MT"/>
              </a:rPr>
              <a:t>235,000- </a:t>
            </a:r>
            <a:r>
              <a:rPr dirty="0" sz="295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35">
                <a:solidFill>
                  <a:srgbClr val="FFFFFF"/>
                </a:solidFill>
                <a:latin typeface="Arial MT"/>
                <a:cs typeface="Arial MT"/>
              </a:rPr>
              <a:t>334</a:t>
            </a:r>
            <a:r>
              <a:rPr dirty="0" sz="2950" spc="75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dirty="0" sz="2950" spc="35">
                <a:solidFill>
                  <a:srgbClr val="FFFFFF"/>
                </a:solidFill>
                <a:latin typeface="Arial MT"/>
                <a:cs typeface="Arial MT"/>
              </a:rPr>
              <a:t>999</a:t>
            </a:r>
            <a:r>
              <a:rPr dirty="0" sz="2950" spc="8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dirty="0" sz="295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-65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dirty="0" sz="2950" spc="7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2950" spc="19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2950" spc="5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dirty="0" sz="295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-14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95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19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2950" spc="-35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2950" spc="19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2950" spc="-15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950" spc="12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295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-35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2950" spc="160">
                <a:solidFill>
                  <a:srgbClr val="FFFFFF"/>
                </a:solidFill>
                <a:latin typeface="Arial MT"/>
                <a:cs typeface="Arial MT"/>
              </a:rPr>
              <a:t>f  </a:t>
            </a:r>
            <a:r>
              <a:rPr dirty="0" sz="2950" spc="35">
                <a:solidFill>
                  <a:srgbClr val="FFFFFF"/>
                </a:solidFill>
                <a:latin typeface="Arial MT"/>
                <a:cs typeface="Arial MT"/>
              </a:rPr>
              <a:t>132 </a:t>
            </a:r>
            <a:r>
              <a:rPr dirty="0" sz="2950" spc="5">
                <a:solidFill>
                  <a:srgbClr val="FFFFFF"/>
                </a:solidFill>
                <a:latin typeface="Arial MT"/>
                <a:cs typeface="Arial MT"/>
              </a:rPr>
              <a:t>borrowers </a:t>
            </a:r>
            <a:r>
              <a:rPr dirty="0" sz="2950" spc="3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dirty="0" sz="2950" spc="60">
                <a:solidFill>
                  <a:srgbClr val="FFFFFF"/>
                </a:solidFill>
                <a:latin typeface="Arial MT"/>
                <a:cs typeface="Arial MT"/>
              </a:rPr>
              <a:t>that </a:t>
            </a:r>
            <a:r>
              <a:rPr dirty="0" sz="29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-30">
                <a:solidFill>
                  <a:srgbClr val="FFFFFF"/>
                </a:solidFill>
                <a:latin typeface="Arial MT"/>
                <a:cs typeface="Arial MT"/>
              </a:rPr>
              <a:t>range. </a:t>
            </a:r>
            <a:r>
              <a:rPr dirty="0" sz="2950" spc="5">
                <a:solidFill>
                  <a:srgbClr val="FFFFFF"/>
                </a:solidFill>
                <a:latin typeface="Arial MT"/>
                <a:cs typeface="Arial MT"/>
              </a:rPr>
              <a:t>Therefore, </a:t>
            </a:r>
            <a:r>
              <a:rPr dirty="0" sz="29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>
                <a:solidFill>
                  <a:srgbClr val="FFFFFF"/>
                </a:solidFill>
                <a:latin typeface="Arial MT"/>
                <a:cs typeface="Arial MT"/>
              </a:rPr>
              <a:t>targeting </a:t>
            </a:r>
            <a:r>
              <a:rPr dirty="0" sz="2950" spc="30">
                <a:solidFill>
                  <a:srgbClr val="FFFFFF"/>
                </a:solidFill>
                <a:latin typeface="Arial MT"/>
                <a:cs typeface="Arial MT"/>
              </a:rPr>
              <a:t>potential </a:t>
            </a:r>
            <a:r>
              <a:rPr dirty="0" sz="2950" spc="-114">
                <a:solidFill>
                  <a:srgbClr val="FFFFFF"/>
                </a:solidFill>
                <a:latin typeface="Arial MT"/>
                <a:cs typeface="Arial MT"/>
              </a:rPr>
              <a:t>sales </a:t>
            </a:r>
            <a:r>
              <a:rPr dirty="0" sz="2950" spc="-8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20">
                <a:solidFill>
                  <a:srgbClr val="FFFFFF"/>
                </a:solidFill>
                <a:latin typeface="Arial MT"/>
                <a:cs typeface="Arial MT"/>
              </a:rPr>
              <a:t>opportunities </a:t>
            </a:r>
            <a:r>
              <a:rPr dirty="0" sz="2950" spc="3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dirty="0" sz="2950" spc="2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z="29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-80">
                <a:solidFill>
                  <a:srgbClr val="FFFFFF"/>
                </a:solidFill>
                <a:latin typeface="Arial MT"/>
                <a:cs typeface="Arial MT"/>
              </a:rPr>
              <a:t>above</a:t>
            </a:r>
            <a:r>
              <a:rPr dirty="0" sz="2950" spc="6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-5">
                <a:solidFill>
                  <a:srgbClr val="FFFFFF"/>
                </a:solidFill>
                <a:latin typeface="Arial MT"/>
                <a:cs typeface="Arial MT"/>
              </a:rPr>
              <a:t>mentioned </a:t>
            </a:r>
            <a:r>
              <a:rPr dirty="0" sz="29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-80">
                <a:solidFill>
                  <a:srgbClr val="FFFFFF"/>
                </a:solidFill>
                <a:latin typeface="Arial MT"/>
                <a:cs typeface="Arial MT"/>
              </a:rPr>
              <a:t>ranges </a:t>
            </a:r>
            <a:r>
              <a:rPr dirty="0" sz="2950" spc="-60">
                <a:solidFill>
                  <a:srgbClr val="FFFFFF"/>
                </a:solidFill>
                <a:latin typeface="Arial MT"/>
                <a:cs typeface="Arial MT"/>
              </a:rPr>
              <a:t>may </a:t>
            </a:r>
            <a:r>
              <a:rPr dirty="0" sz="2950" spc="5">
                <a:solidFill>
                  <a:srgbClr val="FFFFFF"/>
                </a:solidFill>
                <a:latin typeface="Arial MT"/>
                <a:cs typeface="Arial MT"/>
              </a:rPr>
              <a:t>yield </a:t>
            </a:r>
            <a:r>
              <a:rPr dirty="0" sz="2950" spc="-10">
                <a:solidFill>
                  <a:srgbClr val="FFFFFF"/>
                </a:solidFill>
                <a:latin typeface="Arial MT"/>
                <a:cs typeface="Arial MT"/>
              </a:rPr>
              <a:t>higher </a:t>
            </a:r>
            <a:r>
              <a:rPr dirty="0" sz="2950" spc="-8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5">
                <a:solidFill>
                  <a:srgbClr val="FFFFFF"/>
                </a:solidFill>
                <a:latin typeface="Arial MT"/>
                <a:cs typeface="Arial MT"/>
              </a:rPr>
              <a:t>results.</a:t>
            </a:r>
            <a:endParaRPr sz="2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5460" cy="10287000"/>
          </a:xfrm>
          <a:custGeom>
            <a:avLst/>
            <a:gdLst/>
            <a:ahLst/>
            <a:cxnLst/>
            <a:rect l="l" t="t" r="r" b="b"/>
            <a:pathLst>
              <a:path w="18285460" h="10287000">
                <a:moveTo>
                  <a:pt x="0" y="10286996"/>
                </a:moveTo>
                <a:lnTo>
                  <a:pt x="0" y="0"/>
                </a:lnTo>
                <a:lnTo>
                  <a:pt x="18284856" y="0"/>
                </a:lnTo>
                <a:lnTo>
                  <a:pt x="18284856" y="10286996"/>
                </a:lnTo>
                <a:lnTo>
                  <a:pt x="0" y="1028699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909" y="1034385"/>
            <a:ext cx="11325224" cy="82200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487976" y="3187703"/>
            <a:ext cx="5031105" cy="3759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254000" marR="5080" indent="-241935">
              <a:lnSpc>
                <a:spcPct val="116700"/>
              </a:lnSpc>
              <a:spcBef>
                <a:spcPts val="95"/>
              </a:spcBef>
            </a:pPr>
            <a:r>
              <a:rPr dirty="0" sz="3000" spc="14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dirty="0" sz="30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60">
                <a:solidFill>
                  <a:srgbClr val="FFFFFF"/>
                </a:solidFill>
                <a:latin typeface="Arial MT"/>
                <a:cs typeface="Arial MT"/>
              </a:rPr>
              <a:t>appears</a:t>
            </a:r>
            <a:r>
              <a:rPr dirty="0" sz="30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7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dirty="0" sz="30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25">
                <a:solidFill>
                  <a:srgbClr val="FFFFFF"/>
                </a:solidFill>
                <a:latin typeface="Arial MT"/>
                <a:cs typeface="Arial MT"/>
              </a:rPr>
              <a:t>there</a:t>
            </a:r>
            <a:r>
              <a:rPr dirty="0" sz="30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35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30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10">
                <a:solidFill>
                  <a:srgbClr val="FFFFFF"/>
                </a:solidFill>
                <a:latin typeface="Arial MT"/>
                <a:cs typeface="Arial MT"/>
              </a:rPr>
              <a:t>more </a:t>
            </a:r>
            <a:r>
              <a:rPr dirty="0" sz="3000" spc="-819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FFFFFF"/>
                </a:solidFill>
                <a:latin typeface="Arial MT"/>
                <a:cs typeface="Arial MT"/>
              </a:rPr>
              <a:t>second-time </a:t>
            </a:r>
            <a:r>
              <a:rPr dirty="0" sz="3000" spc="-30">
                <a:solidFill>
                  <a:srgbClr val="FFFFFF"/>
                </a:solidFill>
                <a:latin typeface="Arial MT"/>
                <a:cs typeface="Arial MT"/>
              </a:rPr>
              <a:t>buyers </a:t>
            </a:r>
            <a:r>
              <a:rPr dirty="0" sz="3000" spc="15">
                <a:solidFill>
                  <a:srgbClr val="FFFFFF"/>
                </a:solidFill>
                <a:latin typeface="Arial MT"/>
                <a:cs typeface="Arial MT"/>
              </a:rPr>
              <a:t>than </a:t>
            </a:r>
            <a:r>
              <a:rPr dirty="0" sz="30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85">
                <a:solidFill>
                  <a:srgbClr val="FFFFFF"/>
                </a:solidFill>
                <a:latin typeface="Arial MT"/>
                <a:cs typeface="Arial MT"/>
              </a:rPr>
              <a:t>first-time </a:t>
            </a:r>
            <a:r>
              <a:rPr dirty="0" sz="3000" spc="-10">
                <a:solidFill>
                  <a:srgbClr val="FFFFFF"/>
                </a:solidFill>
                <a:latin typeface="Arial MT"/>
                <a:cs typeface="Arial MT"/>
              </a:rPr>
              <a:t>buyers. </a:t>
            </a:r>
            <a:r>
              <a:rPr dirty="0" sz="3000" spc="-45">
                <a:solidFill>
                  <a:srgbClr val="FFFFFF"/>
                </a:solidFill>
                <a:latin typeface="Arial MT"/>
                <a:cs typeface="Arial MT"/>
              </a:rPr>
              <a:t>This </a:t>
            </a:r>
            <a:r>
              <a:rPr dirty="0" sz="30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105">
                <a:solidFill>
                  <a:srgbClr val="FFFFFF"/>
                </a:solidFill>
                <a:latin typeface="Arial MT"/>
                <a:cs typeface="Arial MT"/>
              </a:rPr>
              <a:t>suggests</a:t>
            </a:r>
            <a:r>
              <a:rPr dirty="0" sz="30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7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dirty="0" sz="30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25">
                <a:solidFill>
                  <a:srgbClr val="FFFFFF"/>
                </a:solidFill>
                <a:latin typeface="Arial MT"/>
                <a:cs typeface="Arial MT"/>
              </a:rPr>
              <a:t>there</a:t>
            </a:r>
            <a:r>
              <a:rPr dirty="0" sz="30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55">
                <a:solidFill>
                  <a:srgbClr val="FFFFFF"/>
                </a:solidFill>
                <a:latin typeface="Arial MT"/>
                <a:cs typeface="Arial MT"/>
              </a:rPr>
              <a:t>may</a:t>
            </a:r>
            <a:r>
              <a:rPr dirty="0" sz="30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6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dirty="0" sz="30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145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dirty="0" sz="3000" spc="-819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Arial MT"/>
                <a:cs typeface="Arial MT"/>
              </a:rPr>
              <a:t>higher </a:t>
            </a:r>
            <a:r>
              <a:rPr dirty="0" sz="3000" spc="35">
                <a:solidFill>
                  <a:srgbClr val="FFFFFF"/>
                </a:solidFill>
                <a:latin typeface="Arial MT"/>
                <a:cs typeface="Arial MT"/>
              </a:rPr>
              <a:t>potential </a:t>
            </a:r>
            <a:r>
              <a:rPr dirty="0" sz="3000" spc="105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dirty="0" sz="3000" spc="-110">
                <a:solidFill>
                  <a:srgbClr val="FFFFFF"/>
                </a:solidFill>
                <a:latin typeface="Arial MT"/>
                <a:cs typeface="Arial MT"/>
              </a:rPr>
              <a:t>sales </a:t>
            </a:r>
            <a:r>
              <a:rPr dirty="0" sz="300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30">
                <a:solidFill>
                  <a:srgbClr val="FFFFFF"/>
                </a:solidFill>
                <a:latin typeface="Arial MT"/>
                <a:cs typeface="Arial MT"/>
              </a:rPr>
              <a:t>opportunities</a:t>
            </a:r>
            <a:r>
              <a:rPr dirty="0" sz="30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6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30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Arial MT"/>
                <a:cs typeface="Arial MT"/>
              </a:rPr>
              <a:t>second-</a:t>
            </a:r>
            <a:endParaRPr sz="30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600"/>
              </a:spcBef>
            </a:pPr>
            <a:r>
              <a:rPr dirty="0" sz="3000" spc="40">
                <a:solidFill>
                  <a:srgbClr val="FFFFFF"/>
                </a:solidFill>
                <a:latin typeface="Arial MT"/>
                <a:cs typeface="Arial MT"/>
              </a:rPr>
              <a:t>time</a:t>
            </a:r>
            <a:r>
              <a:rPr dirty="0" sz="3000" spc="-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Arial MT"/>
                <a:cs typeface="Arial MT"/>
              </a:rPr>
              <a:t>buyers.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5643"/>
            <a:ext cx="18288000" cy="9941560"/>
            <a:chOff x="0" y="345643"/>
            <a:chExt cx="18288000" cy="9941560"/>
          </a:xfrm>
        </p:grpSpPr>
        <p:sp>
          <p:nvSpPr>
            <p:cNvPr id="3" name="object 3"/>
            <p:cNvSpPr/>
            <p:nvPr/>
          </p:nvSpPr>
          <p:spPr>
            <a:xfrm>
              <a:off x="0" y="345643"/>
              <a:ext cx="18288000" cy="9941560"/>
            </a:xfrm>
            <a:custGeom>
              <a:avLst/>
              <a:gdLst/>
              <a:ahLst/>
              <a:cxnLst/>
              <a:rect l="l" t="t" r="r" b="b"/>
              <a:pathLst>
                <a:path w="18288000" h="9941560">
                  <a:moveTo>
                    <a:pt x="0" y="9941355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9941355"/>
                  </a:lnTo>
                  <a:lnTo>
                    <a:pt x="0" y="9941355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6060" y="1028700"/>
              <a:ext cx="13287374" cy="83057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6365" y="1420798"/>
            <a:ext cx="133350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6365" y="4611673"/>
            <a:ext cx="133350" cy="1333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80677" y="1061388"/>
            <a:ext cx="13618210" cy="8401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94615" marR="5080">
              <a:lnSpc>
                <a:spcPct val="116300"/>
              </a:lnSpc>
              <a:spcBef>
                <a:spcPts val="100"/>
              </a:spcBef>
            </a:pPr>
            <a:r>
              <a:rPr dirty="0" sz="3600" spc="35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360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3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360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Arial MT"/>
                <a:cs typeface="Arial MT"/>
              </a:rPr>
              <a:t>previous</a:t>
            </a:r>
            <a:r>
              <a:rPr dirty="0" sz="3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Arial MT"/>
                <a:cs typeface="Arial MT"/>
              </a:rPr>
              <a:t>slide</a:t>
            </a:r>
            <a:r>
              <a:rPr dirty="0" sz="3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55">
                <a:solidFill>
                  <a:srgbClr val="FFFFFF"/>
                </a:solidFill>
                <a:latin typeface="Arial MT"/>
                <a:cs typeface="Arial MT"/>
              </a:rPr>
              <a:t>chart,</a:t>
            </a:r>
            <a:r>
              <a:rPr dirty="0" sz="36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125">
                <a:solidFill>
                  <a:srgbClr val="FFFFFF"/>
                </a:solidFill>
                <a:latin typeface="Arial MT"/>
                <a:cs typeface="Arial MT"/>
              </a:rPr>
              <a:t>suggests</a:t>
            </a:r>
            <a:r>
              <a:rPr dirty="0" sz="3600" spc="-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8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dirty="0" sz="3600" spc="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 MT"/>
                <a:cs typeface="Arial MT"/>
              </a:rPr>
              <a:t>there</a:t>
            </a:r>
            <a:r>
              <a:rPr dirty="0" sz="36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65">
                <a:solidFill>
                  <a:srgbClr val="FFFFFF"/>
                </a:solidFill>
                <a:latin typeface="Arial MT"/>
                <a:cs typeface="Arial MT"/>
              </a:rPr>
              <a:t>may</a:t>
            </a:r>
            <a:r>
              <a:rPr dirty="0" sz="36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7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dirty="0" sz="36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175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dirty="0" sz="3600" spc="-1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45">
                <a:solidFill>
                  <a:srgbClr val="FFFFFF"/>
                </a:solidFill>
                <a:latin typeface="Arial MT"/>
                <a:cs typeface="Arial MT"/>
              </a:rPr>
              <a:t>potential </a:t>
            </a:r>
            <a:r>
              <a:rPr dirty="0" sz="3600" spc="-130">
                <a:solidFill>
                  <a:srgbClr val="FFFFFF"/>
                </a:solidFill>
                <a:latin typeface="Arial MT"/>
                <a:cs typeface="Arial MT"/>
              </a:rPr>
              <a:t>sales </a:t>
            </a:r>
            <a:r>
              <a:rPr dirty="0" sz="3600" spc="65">
                <a:solidFill>
                  <a:srgbClr val="FFFFFF"/>
                </a:solidFill>
                <a:latin typeface="Arial MT"/>
                <a:cs typeface="Arial MT"/>
              </a:rPr>
              <a:t>opportunity </a:t>
            </a:r>
            <a:r>
              <a:rPr dirty="0" sz="3600" spc="125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dirty="0" sz="3600" spc="40">
                <a:solidFill>
                  <a:srgbClr val="FFFFFF"/>
                </a:solidFill>
                <a:latin typeface="Arial MT"/>
                <a:cs typeface="Arial MT"/>
              </a:rPr>
              <a:t>offering </a:t>
            </a:r>
            <a:r>
              <a:rPr dirty="0" sz="3600" spc="-15">
                <a:solidFill>
                  <a:srgbClr val="FFFFFF"/>
                </a:solidFill>
                <a:latin typeface="Arial MT"/>
                <a:cs typeface="Arial MT"/>
              </a:rPr>
              <a:t>loan </a:t>
            </a:r>
            <a:r>
              <a:rPr dirty="0" sz="3600" spc="20">
                <a:solidFill>
                  <a:srgbClr val="FFFFFF"/>
                </a:solidFill>
                <a:latin typeface="Arial MT"/>
                <a:cs typeface="Arial MT"/>
              </a:rPr>
              <a:t>products </a:t>
            </a:r>
            <a:r>
              <a:rPr dirty="0" sz="3600" spc="7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dirty="0" sz="3600">
                <a:solidFill>
                  <a:srgbClr val="FFFFFF"/>
                </a:solidFill>
                <a:latin typeface="Arial MT"/>
                <a:cs typeface="Arial MT"/>
              </a:rPr>
              <a:t>longer </a:t>
            </a:r>
            <a:r>
              <a:rPr dirty="0" sz="3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15">
                <a:solidFill>
                  <a:srgbClr val="FFFFFF"/>
                </a:solidFill>
                <a:latin typeface="Arial MT"/>
                <a:cs typeface="Arial MT"/>
              </a:rPr>
              <a:t>terms </a:t>
            </a:r>
            <a:r>
              <a:rPr dirty="0" sz="3600" spc="90">
                <a:solidFill>
                  <a:srgbClr val="FFFFFF"/>
                </a:solidFill>
                <a:latin typeface="Arial MT"/>
                <a:cs typeface="Arial MT"/>
              </a:rPr>
              <a:t>or </a:t>
            </a:r>
            <a:r>
              <a:rPr dirty="0" sz="3600" spc="20">
                <a:solidFill>
                  <a:srgbClr val="FFFFFF"/>
                </a:solidFill>
                <a:latin typeface="Arial MT"/>
                <a:cs typeface="Arial MT"/>
              </a:rPr>
              <a:t>lower </a:t>
            </a:r>
            <a:r>
              <a:rPr dirty="0" sz="3600" spc="30">
                <a:solidFill>
                  <a:srgbClr val="FFFFFF"/>
                </a:solidFill>
                <a:latin typeface="Arial MT"/>
                <a:cs typeface="Arial MT"/>
              </a:rPr>
              <a:t>interest </a:t>
            </a:r>
            <a:r>
              <a:rPr dirty="0" sz="3600" spc="-20">
                <a:solidFill>
                  <a:srgbClr val="FFFFFF"/>
                </a:solidFill>
                <a:latin typeface="Arial MT"/>
                <a:cs typeface="Arial MT"/>
              </a:rPr>
              <a:t>rates </a:t>
            </a:r>
            <a:r>
              <a:rPr dirty="0" sz="3600" spc="11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dirty="0" sz="3600" spc="15">
                <a:solidFill>
                  <a:srgbClr val="FFFFFF"/>
                </a:solidFill>
                <a:latin typeface="Arial MT"/>
                <a:cs typeface="Arial MT"/>
              </a:rPr>
              <a:t>borrowers </a:t>
            </a:r>
            <a:r>
              <a:rPr dirty="0" sz="3600" spc="-30">
                <a:solidFill>
                  <a:srgbClr val="FFFFFF"/>
                </a:solidFill>
                <a:latin typeface="Arial MT"/>
                <a:cs typeface="Arial MT"/>
              </a:rPr>
              <a:t>who </a:t>
            </a:r>
            <a:r>
              <a:rPr dirty="0" sz="3600" spc="-105">
                <a:solidFill>
                  <a:srgbClr val="FFFFFF"/>
                </a:solidFill>
                <a:latin typeface="Arial MT"/>
                <a:cs typeface="Arial MT"/>
              </a:rPr>
              <a:t>have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higher </a:t>
            </a:r>
            <a:r>
              <a:rPr dirty="0" sz="3600" spc="85">
                <a:solidFill>
                  <a:srgbClr val="FFFFFF"/>
                </a:solidFill>
                <a:latin typeface="Arial MT"/>
                <a:cs typeface="Arial MT"/>
              </a:rPr>
              <a:t>debt- </a:t>
            </a:r>
            <a:r>
              <a:rPr dirty="0" sz="3600" spc="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40">
                <a:solidFill>
                  <a:srgbClr val="FFFFFF"/>
                </a:solidFill>
                <a:latin typeface="Arial MT"/>
                <a:cs typeface="Arial MT"/>
              </a:rPr>
              <a:t>to-income</a:t>
            </a:r>
            <a:r>
              <a:rPr dirty="0" sz="36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35">
                <a:solidFill>
                  <a:srgbClr val="FFFFFF"/>
                </a:solidFill>
                <a:latin typeface="Arial MT"/>
                <a:cs typeface="Arial MT"/>
              </a:rPr>
              <a:t>ratios.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350">
              <a:latin typeface="Arial MT"/>
              <a:cs typeface="Arial MT"/>
            </a:endParaRPr>
          </a:p>
          <a:p>
            <a:pPr algn="just" marL="94615" marR="5715">
              <a:lnSpc>
                <a:spcPct val="116300"/>
              </a:lnSpc>
              <a:spcBef>
                <a:spcPts val="5"/>
              </a:spcBef>
            </a:pPr>
            <a:r>
              <a:rPr dirty="0" sz="3600" spc="150">
                <a:solidFill>
                  <a:srgbClr val="FFFFFF"/>
                </a:solidFill>
                <a:latin typeface="Arial MT"/>
                <a:cs typeface="Arial MT"/>
              </a:rPr>
              <a:t>It </a:t>
            </a:r>
            <a:r>
              <a:rPr dirty="0" sz="3600" spc="-65">
                <a:solidFill>
                  <a:srgbClr val="FFFFFF"/>
                </a:solidFill>
                <a:latin typeface="Arial MT"/>
                <a:cs typeface="Arial MT"/>
              </a:rPr>
              <a:t>may </a:t>
            </a:r>
            <a:r>
              <a:rPr dirty="0" sz="3600" spc="-75">
                <a:solidFill>
                  <a:srgbClr val="FFFFFF"/>
                </a:solidFill>
                <a:latin typeface="Arial MT"/>
                <a:cs typeface="Arial MT"/>
              </a:rPr>
              <a:t>also </a:t>
            </a:r>
            <a:r>
              <a:rPr dirty="0" sz="3600" spc="-70">
                <a:solidFill>
                  <a:srgbClr val="FFFFFF"/>
                </a:solidFill>
                <a:latin typeface="Arial MT"/>
                <a:cs typeface="Arial MT"/>
              </a:rPr>
              <a:t>be </a:t>
            </a:r>
            <a:r>
              <a:rPr dirty="0" sz="3600" spc="75">
                <a:solidFill>
                  <a:srgbClr val="FFFFFF"/>
                </a:solidFill>
                <a:latin typeface="Arial MT"/>
                <a:cs typeface="Arial MT"/>
              </a:rPr>
              <a:t>worth 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targeting </a:t>
            </a:r>
            <a:r>
              <a:rPr dirty="0" sz="3600" spc="15">
                <a:solidFill>
                  <a:srgbClr val="FFFFFF"/>
                </a:solidFill>
                <a:latin typeface="Arial MT"/>
                <a:cs typeface="Arial MT"/>
              </a:rPr>
              <a:t>borrowers </a:t>
            </a:r>
            <a:r>
              <a:rPr dirty="0" sz="3600" spc="-30">
                <a:solidFill>
                  <a:srgbClr val="FFFFFF"/>
                </a:solidFill>
                <a:latin typeface="Arial MT"/>
                <a:cs typeface="Arial MT"/>
              </a:rPr>
              <a:t>who </a:t>
            </a:r>
            <a:r>
              <a:rPr dirty="0" sz="3600" spc="85">
                <a:solidFill>
                  <a:srgbClr val="FFFFFF"/>
                </a:solidFill>
                <a:latin typeface="Arial MT"/>
                <a:cs typeface="Arial MT"/>
              </a:rPr>
              <a:t>fall </a:t>
            </a:r>
            <a:r>
              <a:rPr dirty="0" sz="3600" spc="75">
                <a:solidFill>
                  <a:srgbClr val="FFFFFF"/>
                </a:solidFill>
                <a:latin typeface="Arial MT"/>
                <a:cs typeface="Arial MT"/>
              </a:rPr>
              <a:t>into </a:t>
            </a:r>
            <a:r>
              <a:rPr dirty="0" sz="3600" spc="35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higher </a:t>
            </a:r>
            <a:r>
              <a:rPr dirty="0" sz="3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amount </a:t>
            </a:r>
            <a:r>
              <a:rPr dirty="0" sz="3600" spc="20">
                <a:solidFill>
                  <a:srgbClr val="FFFFFF"/>
                </a:solidFill>
                <a:latin typeface="Arial MT"/>
                <a:cs typeface="Arial MT"/>
              </a:rPr>
              <a:t>borrowed </a:t>
            </a:r>
            <a:r>
              <a:rPr dirty="0" sz="3600" spc="-65">
                <a:solidFill>
                  <a:srgbClr val="FFFFFF"/>
                </a:solidFill>
                <a:latin typeface="Arial MT"/>
                <a:cs typeface="Arial MT"/>
              </a:rPr>
              <a:t>ranges, </a:t>
            </a:r>
            <a:r>
              <a:rPr dirty="0" sz="3600" spc="-204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3600" spc="-2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15">
                <a:solidFill>
                  <a:srgbClr val="FFFFFF"/>
                </a:solidFill>
                <a:latin typeface="Arial MT"/>
                <a:cs typeface="Arial MT"/>
              </a:rPr>
              <a:t>they </a:t>
            </a:r>
            <a:r>
              <a:rPr dirty="0" sz="3600" spc="25">
                <a:solidFill>
                  <a:srgbClr val="FFFFFF"/>
                </a:solidFill>
                <a:latin typeface="Arial MT"/>
                <a:cs typeface="Arial MT"/>
              </a:rPr>
              <a:t>tend </a:t>
            </a:r>
            <a:r>
              <a:rPr dirty="0" sz="3600" spc="11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dirty="0" sz="3600" spc="-105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dirty="0" sz="36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higher </a:t>
            </a:r>
            <a:r>
              <a:rPr dirty="0" sz="3600" spc="114">
                <a:solidFill>
                  <a:srgbClr val="FFFFFF"/>
                </a:solidFill>
                <a:latin typeface="Arial MT"/>
                <a:cs typeface="Arial MT"/>
              </a:rPr>
              <a:t>debt-to- </a:t>
            </a:r>
            <a:r>
              <a:rPr dirty="0" sz="3600" spc="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Arial MT"/>
                <a:cs typeface="Arial MT"/>
              </a:rPr>
              <a:t>income</a:t>
            </a:r>
            <a:r>
              <a:rPr dirty="0" sz="36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20">
                <a:solidFill>
                  <a:srgbClr val="FFFFFF"/>
                </a:solidFill>
                <a:latin typeface="Arial MT"/>
                <a:cs typeface="Arial MT"/>
              </a:rPr>
              <a:t>ratios</a:t>
            </a:r>
            <a:r>
              <a:rPr dirty="0" sz="36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36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65">
                <a:solidFill>
                  <a:srgbClr val="FFFFFF"/>
                </a:solidFill>
                <a:latin typeface="Arial MT"/>
                <a:cs typeface="Arial MT"/>
              </a:rPr>
              <a:t>may</a:t>
            </a:r>
            <a:r>
              <a:rPr dirty="0" sz="36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35">
                <a:solidFill>
                  <a:srgbClr val="FFFFFF"/>
                </a:solidFill>
                <a:latin typeface="Arial MT"/>
                <a:cs typeface="Arial MT"/>
              </a:rPr>
              <a:t>benefit</a:t>
            </a:r>
            <a:r>
              <a:rPr dirty="0" sz="36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10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36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75">
                <a:solidFill>
                  <a:srgbClr val="FFFFFF"/>
                </a:solidFill>
                <a:latin typeface="Arial MT"/>
                <a:cs typeface="Arial MT"/>
              </a:rPr>
              <a:t>such</a:t>
            </a:r>
            <a:r>
              <a:rPr dirty="0" sz="36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15">
                <a:solidFill>
                  <a:srgbClr val="FFFFFF"/>
                </a:solidFill>
                <a:latin typeface="Arial MT"/>
                <a:cs typeface="Arial MT"/>
              </a:rPr>
              <a:t>loan</a:t>
            </a:r>
            <a:r>
              <a:rPr dirty="0" sz="36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35">
                <a:solidFill>
                  <a:srgbClr val="FFFFFF"/>
                </a:solidFill>
                <a:latin typeface="Arial MT"/>
                <a:cs typeface="Arial MT"/>
              </a:rPr>
              <a:t>products.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900">
              <a:latin typeface="Arial MT"/>
              <a:cs typeface="Arial MT"/>
            </a:endParaRPr>
          </a:p>
          <a:p>
            <a:pPr algn="just" marL="12700" marR="5080">
              <a:lnSpc>
                <a:spcPct val="116300"/>
              </a:lnSpc>
              <a:spcBef>
                <a:spcPts val="5"/>
              </a:spcBef>
            </a:pPr>
            <a:r>
              <a:rPr dirty="0" sz="3600" spc="-25">
                <a:solidFill>
                  <a:srgbClr val="FF904D"/>
                </a:solidFill>
                <a:latin typeface="Arial MT"/>
                <a:cs typeface="Arial MT"/>
              </a:rPr>
              <a:t>However, </a:t>
            </a:r>
            <a:r>
              <a:rPr dirty="0" sz="3600" spc="10">
                <a:solidFill>
                  <a:srgbClr val="FF904D"/>
                </a:solidFill>
                <a:latin typeface="Arial MT"/>
                <a:cs typeface="Arial MT"/>
              </a:rPr>
              <a:t>caution </a:t>
            </a:r>
            <a:r>
              <a:rPr dirty="0" sz="3600" spc="-15">
                <a:solidFill>
                  <a:srgbClr val="FF904D"/>
                </a:solidFill>
                <a:latin typeface="Arial MT"/>
                <a:cs typeface="Arial MT"/>
              </a:rPr>
              <a:t>should </a:t>
            </a:r>
            <a:r>
              <a:rPr dirty="0" sz="3600" spc="-70">
                <a:solidFill>
                  <a:srgbClr val="FF904D"/>
                </a:solidFill>
                <a:latin typeface="Arial MT"/>
                <a:cs typeface="Arial MT"/>
              </a:rPr>
              <a:t>be </a:t>
            </a:r>
            <a:r>
              <a:rPr dirty="0" sz="3600" spc="-60">
                <a:solidFill>
                  <a:srgbClr val="FF904D"/>
                </a:solidFill>
                <a:latin typeface="Arial MT"/>
                <a:cs typeface="Arial MT"/>
              </a:rPr>
              <a:t>exercised </a:t>
            </a:r>
            <a:r>
              <a:rPr dirty="0" sz="3600" spc="110">
                <a:solidFill>
                  <a:srgbClr val="FF904D"/>
                </a:solidFill>
                <a:latin typeface="Arial MT"/>
                <a:cs typeface="Arial MT"/>
              </a:rPr>
              <a:t>to </a:t>
            </a:r>
            <a:r>
              <a:rPr dirty="0" sz="3600" spc="-60">
                <a:solidFill>
                  <a:srgbClr val="FF904D"/>
                </a:solidFill>
                <a:latin typeface="Arial MT"/>
                <a:cs typeface="Arial MT"/>
              </a:rPr>
              <a:t>ensure </a:t>
            </a:r>
            <a:r>
              <a:rPr dirty="0" sz="3600" spc="80">
                <a:solidFill>
                  <a:srgbClr val="FF904D"/>
                </a:solidFill>
                <a:latin typeface="Arial MT"/>
                <a:cs typeface="Arial MT"/>
              </a:rPr>
              <a:t>that </a:t>
            </a:r>
            <a:r>
              <a:rPr dirty="0" sz="3600" spc="15">
                <a:solidFill>
                  <a:srgbClr val="FF904D"/>
                </a:solidFill>
                <a:latin typeface="Arial MT"/>
                <a:cs typeface="Arial MT"/>
              </a:rPr>
              <a:t>borrowers </a:t>
            </a:r>
            <a:r>
              <a:rPr dirty="0" sz="3600" spc="-40">
                <a:solidFill>
                  <a:srgbClr val="FF904D"/>
                </a:solidFill>
                <a:latin typeface="Arial MT"/>
                <a:cs typeface="Arial MT"/>
              </a:rPr>
              <a:t>are </a:t>
            </a:r>
            <a:r>
              <a:rPr dirty="0" sz="3600" spc="-990">
                <a:solidFill>
                  <a:srgbClr val="FF904D"/>
                </a:solidFill>
                <a:latin typeface="Arial MT"/>
                <a:cs typeface="Arial MT"/>
              </a:rPr>
              <a:t> </a:t>
            </a:r>
            <a:r>
              <a:rPr dirty="0" sz="3600" spc="70">
                <a:solidFill>
                  <a:srgbClr val="FF904D"/>
                </a:solidFill>
                <a:latin typeface="Arial MT"/>
                <a:cs typeface="Arial MT"/>
              </a:rPr>
              <a:t>not </a:t>
            </a:r>
            <a:r>
              <a:rPr dirty="0" sz="3600" spc="15">
                <a:solidFill>
                  <a:srgbClr val="FF904D"/>
                </a:solidFill>
                <a:latin typeface="Arial MT"/>
                <a:cs typeface="Arial MT"/>
              </a:rPr>
              <a:t>taking </a:t>
            </a:r>
            <a:r>
              <a:rPr dirty="0" sz="3600" spc="-15">
                <a:solidFill>
                  <a:srgbClr val="FF904D"/>
                </a:solidFill>
                <a:latin typeface="Arial MT"/>
                <a:cs typeface="Arial MT"/>
              </a:rPr>
              <a:t>on </a:t>
            </a:r>
            <a:r>
              <a:rPr dirty="0" sz="3600" spc="10">
                <a:solidFill>
                  <a:srgbClr val="FF904D"/>
                </a:solidFill>
                <a:latin typeface="Arial MT"/>
                <a:cs typeface="Arial MT"/>
              </a:rPr>
              <a:t>more </a:t>
            </a:r>
            <a:r>
              <a:rPr dirty="0" sz="3600" spc="30">
                <a:solidFill>
                  <a:srgbClr val="FF904D"/>
                </a:solidFill>
                <a:latin typeface="Arial MT"/>
                <a:cs typeface="Arial MT"/>
              </a:rPr>
              <a:t>debt </a:t>
            </a:r>
            <a:r>
              <a:rPr dirty="0" sz="3600" spc="20">
                <a:solidFill>
                  <a:srgbClr val="FF904D"/>
                </a:solidFill>
                <a:latin typeface="Arial MT"/>
                <a:cs typeface="Arial MT"/>
              </a:rPr>
              <a:t>than </a:t>
            </a:r>
            <a:r>
              <a:rPr dirty="0" sz="3600" spc="15">
                <a:solidFill>
                  <a:srgbClr val="FF904D"/>
                </a:solidFill>
                <a:latin typeface="Arial MT"/>
                <a:cs typeface="Arial MT"/>
              </a:rPr>
              <a:t>they </a:t>
            </a:r>
            <a:r>
              <a:rPr dirty="0" sz="3600" spc="-80">
                <a:solidFill>
                  <a:srgbClr val="FF904D"/>
                </a:solidFill>
                <a:latin typeface="Arial MT"/>
                <a:cs typeface="Arial MT"/>
              </a:rPr>
              <a:t>can </a:t>
            </a:r>
            <a:r>
              <a:rPr dirty="0" sz="3600" spc="-10">
                <a:solidFill>
                  <a:srgbClr val="FF904D"/>
                </a:solidFill>
                <a:latin typeface="Arial MT"/>
                <a:cs typeface="Arial MT"/>
              </a:rPr>
              <a:t>handle, </a:t>
            </a:r>
            <a:r>
              <a:rPr dirty="0" sz="3600" spc="-204">
                <a:solidFill>
                  <a:srgbClr val="FF904D"/>
                </a:solidFill>
                <a:latin typeface="Arial MT"/>
                <a:cs typeface="Arial MT"/>
              </a:rPr>
              <a:t>as </a:t>
            </a:r>
            <a:r>
              <a:rPr dirty="0" sz="3600" spc="25">
                <a:solidFill>
                  <a:srgbClr val="FF904D"/>
                </a:solidFill>
                <a:latin typeface="Arial MT"/>
                <a:cs typeface="Arial MT"/>
              </a:rPr>
              <a:t>this </a:t>
            </a:r>
            <a:r>
              <a:rPr dirty="0" sz="3600" spc="15">
                <a:solidFill>
                  <a:srgbClr val="FF904D"/>
                </a:solidFill>
                <a:latin typeface="Arial MT"/>
                <a:cs typeface="Arial MT"/>
              </a:rPr>
              <a:t>could </a:t>
            </a:r>
            <a:r>
              <a:rPr dirty="0" sz="3600" spc="-40">
                <a:solidFill>
                  <a:srgbClr val="FF904D"/>
                </a:solidFill>
                <a:latin typeface="Arial MT"/>
                <a:cs typeface="Arial MT"/>
              </a:rPr>
              <a:t>lead </a:t>
            </a:r>
            <a:r>
              <a:rPr dirty="0" sz="3600" spc="110">
                <a:solidFill>
                  <a:srgbClr val="FF904D"/>
                </a:solidFill>
                <a:latin typeface="Arial MT"/>
                <a:cs typeface="Arial MT"/>
              </a:rPr>
              <a:t>to </a:t>
            </a:r>
            <a:r>
              <a:rPr dirty="0" sz="3600" spc="-990">
                <a:solidFill>
                  <a:srgbClr val="FF904D"/>
                </a:solidFill>
                <a:latin typeface="Arial MT"/>
                <a:cs typeface="Arial MT"/>
              </a:rPr>
              <a:t> </a:t>
            </a:r>
            <a:r>
              <a:rPr dirty="0" sz="3600" spc="5">
                <a:solidFill>
                  <a:srgbClr val="FF904D"/>
                </a:solidFill>
                <a:latin typeface="Arial MT"/>
                <a:cs typeface="Arial MT"/>
              </a:rPr>
              <a:t>defaults </a:t>
            </a:r>
            <a:r>
              <a:rPr dirty="0" sz="3600" spc="-55">
                <a:solidFill>
                  <a:srgbClr val="FF904D"/>
                </a:solidFill>
                <a:latin typeface="Arial MT"/>
                <a:cs typeface="Arial MT"/>
              </a:rPr>
              <a:t>and </a:t>
            </a:r>
            <a:r>
              <a:rPr dirty="0" sz="3600" spc="55">
                <a:solidFill>
                  <a:srgbClr val="FF904D"/>
                </a:solidFill>
                <a:latin typeface="Arial MT"/>
                <a:cs typeface="Arial MT"/>
              </a:rPr>
              <a:t>other </a:t>
            </a:r>
            <a:r>
              <a:rPr dirty="0" sz="3600" spc="-55">
                <a:solidFill>
                  <a:srgbClr val="FF904D"/>
                </a:solidFill>
                <a:latin typeface="Arial MT"/>
                <a:cs typeface="Arial MT"/>
              </a:rPr>
              <a:t>negative </a:t>
            </a:r>
            <a:r>
              <a:rPr dirty="0" sz="3600" spc="-30">
                <a:solidFill>
                  <a:srgbClr val="FF904D"/>
                </a:solidFill>
                <a:latin typeface="Arial MT"/>
                <a:cs typeface="Arial MT"/>
              </a:rPr>
              <a:t>outcomes </a:t>
            </a:r>
            <a:r>
              <a:rPr dirty="0" sz="3600" spc="125">
                <a:solidFill>
                  <a:srgbClr val="FF904D"/>
                </a:solidFill>
                <a:latin typeface="Arial MT"/>
                <a:cs typeface="Arial MT"/>
              </a:rPr>
              <a:t>for </a:t>
            </a:r>
            <a:r>
              <a:rPr dirty="0" sz="3600" spc="60">
                <a:solidFill>
                  <a:srgbClr val="FF904D"/>
                </a:solidFill>
                <a:latin typeface="Arial MT"/>
                <a:cs typeface="Arial MT"/>
              </a:rPr>
              <a:t>both </a:t>
            </a:r>
            <a:r>
              <a:rPr dirty="0" sz="3600" spc="35">
                <a:solidFill>
                  <a:srgbClr val="FF904D"/>
                </a:solidFill>
                <a:latin typeface="Arial MT"/>
                <a:cs typeface="Arial MT"/>
              </a:rPr>
              <a:t>the </a:t>
            </a:r>
            <a:r>
              <a:rPr dirty="0" sz="3600" spc="45">
                <a:solidFill>
                  <a:srgbClr val="FF904D"/>
                </a:solidFill>
                <a:latin typeface="Arial MT"/>
                <a:cs typeface="Arial MT"/>
              </a:rPr>
              <a:t>borrower </a:t>
            </a:r>
            <a:r>
              <a:rPr dirty="0" sz="3600" spc="-55">
                <a:solidFill>
                  <a:srgbClr val="FF904D"/>
                </a:solidFill>
                <a:latin typeface="Arial MT"/>
                <a:cs typeface="Arial MT"/>
              </a:rPr>
              <a:t>and </a:t>
            </a:r>
            <a:r>
              <a:rPr dirty="0" sz="3600" spc="-50">
                <a:solidFill>
                  <a:srgbClr val="FF904D"/>
                </a:solidFill>
                <a:latin typeface="Arial MT"/>
                <a:cs typeface="Arial MT"/>
              </a:rPr>
              <a:t> </a:t>
            </a:r>
            <a:r>
              <a:rPr dirty="0" sz="3600" spc="35">
                <a:solidFill>
                  <a:srgbClr val="FF904D"/>
                </a:solidFill>
                <a:latin typeface="Arial MT"/>
                <a:cs typeface="Arial MT"/>
              </a:rPr>
              <a:t>the</a:t>
            </a:r>
            <a:r>
              <a:rPr dirty="0" sz="3600" spc="-95">
                <a:solidFill>
                  <a:srgbClr val="FF904D"/>
                </a:solidFill>
                <a:latin typeface="Arial MT"/>
                <a:cs typeface="Arial MT"/>
              </a:rPr>
              <a:t> </a:t>
            </a:r>
            <a:r>
              <a:rPr dirty="0" sz="3600" spc="30">
                <a:solidFill>
                  <a:srgbClr val="FF904D"/>
                </a:solidFill>
                <a:latin typeface="Arial MT"/>
                <a:cs typeface="Arial MT"/>
              </a:rPr>
              <a:t>lender.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Miraj Ahmed</dc:creator>
  <cp:keywords>DAFhNRsQCMc,BAEal81BNOM</cp:keywords>
  <dc:title>Task 1: Presentation</dc:title>
  <dcterms:created xsi:type="dcterms:W3CDTF">2023-04-29T12:24:31Z</dcterms:created>
  <dcterms:modified xsi:type="dcterms:W3CDTF">2023-04-29T12:24:31Z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2023-04-29T00:00:00Z</vt:filetime>
  </property>
  <property fmtid="{D5CDD505-2E9C-101B-9397-08002B2CF9AE}" pid="3" name="Creator">
    <vt:lpwstr>Canva</vt:lpwstr>
  </property>
  <property fmtid="{D5CDD505-2E9C-101B-9397-08002B2CF9AE}" pid="4" name="LastSaved">
    <vt:filetime>2023-04-29T00:00:00Z</vt:filetime>
  </property>
</Properties>
</file>