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6674" y="519499"/>
            <a:ext cx="15594651" cy="213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1657" y="257618"/>
            <a:ext cx="7029449" cy="1457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752" y="516698"/>
            <a:ext cx="4375816" cy="10972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743717"/>
            <a:ext cx="293306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Task</a:t>
            </a:r>
            <a:r>
              <a:rPr dirty="0" sz="8000" spc="-10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8000" b="1">
                <a:solidFill>
                  <a:srgbClr val="171717"/>
                </a:solidFill>
                <a:latin typeface="Times New Roman"/>
                <a:cs typeface="Times New Roman"/>
              </a:rPr>
              <a:t>2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734443"/>
            <a:ext cx="167036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Predicting</a:t>
            </a:r>
            <a:r>
              <a:rPr dirty="0" sz="8000" spc="-3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customer</a:t>
            </a:r>
            <a:r>
              <a:rPr dirty="0" sz="8000" spc="-3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buying</a:t>
            </a:r>
            <a:r>
              <a:rPr dirty="0" sz="8000" spc="-3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behaviour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" y="7579224"/>
            <a:ext cx="18288000" cy="2708275"/>
          </a:xfrm>
          <a:custGeom>
            <a:avLst/>
            <a:gdLst/>
            <a:ahLst/>
            <a:cxnLst/>
            <a:rect l="l" t="t" r="r" b="b"/>
            <a:pathLst>
              <a:path w="18288000" h="2708275">
                <a:moveTo>
                  <a:pt x="0" y="2707775"/>
                </a:moveTo>
                <a:lnTo>
                  <a:pt x="0" y="0"/>
                </a:lnTo>
                <a:lnTo>
                  <a:pt x="18287998" y="0"/>
                </a:lnTo>
                <a:lnTo>
                  <a:pt x="18287998" y="2707775"/>
                </a:lnTo>
                <a:lnTo>
                  <a:pt x="0" y="270777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506789" y="7821059"/>
            <a:ext cx="3992245" cy="145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080135">
              <a:lnSpc>
                <a:spcPct val="118700"/>
              </a:lnSpc>
              <a:spcBef>
                <a:spcPts val="90"/>
              </a:spcBef>
            </a:pP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Data Science </a:t>
            </a:r>
            <a:r>
              <a:rPr dirty="0" sz="3950" spc="-9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dirty="0" sz="395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4768" y="7405402"/>
            <a:ext cx="2844800" cy="1856105"/>
          </a:xfrm>
          <a:prstGeom prst="rect">
            <a:avLst/>
          </a:prstGeom>
        </p:spPr>
        <p:txBody>
          <a:bodyPr wrap="square" lIns="0" tIns="302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dirty="0" sz="4100" spc="-2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Miraj</a:t>
            </a:r>
            <a:r>
              <a:rPr dirty="0" sz="41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Ahmed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25623" y="0"/>
            <a:ext cx="6462395" cy="6629400"/>
          </a:xfrm>
          <a:custGeom>
            <a:avLst/>
            <a:gdLst/>
            <a:ahLst/>
            <a:cxnLst/>
            <a:rect l="l" t="t" r="r" b="b"/>
            <a:pathLst>
              <a:path w="6462394" h="6629400">
                <a:moveTo>
                  <a:pt x="0" y="0"/>
                </a:moveTo>
                <a:lnTo>
                  <a:pt x="6462375" y="0"/>
                </a:lnTo>
                <a:lnTo>
                  <a:pt x="6462375" y="6629399"/>
                </a:lnTo>
                <a:lnTo>
                  <a:pt x="0" y="6629399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88805" y="519499"/>
            <a:ext cx="3652520" cy="2136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100"/>
              </a:spcBef>
            </a:pPr>
            <a:r>
              <a:rPr dirty="0" spc="-95"/>
              <a:t>Using </a:t>
            </a:r>
            <a:r>
              <a:rPr dirty="0" spc="-85"/>
              <a:t>Random </a:t>
            </a:r>
            <a:r>
              <a:rPr dirty="0" spc="-10"/>
              <a:t>Forest </a:t>
            </a:r>
            <a:r>
              <a:rPr dirty="0" spc="-819"/>
              <a:t> </a:t>
            </a:r>
            <a:r>
              <a:rPr dirty="0" spc="-20"/>
              <a:t>Classifier</a:t>
            </a:r>
            <a:r>
              <a:rPr dirty="0" spc="-100"/>
              <a:t> </a:t>
            </a:r>
            <a:r>
              <a:rPr dirty="0" spc="55"/>
              <a:t>with</a:t>
            </a:r>
            <a:r>
              <a:rPr dirty="0" spc="-100"/>
              <a:t> </a:t>
            </a:r>
            <a:r>
              <a:rPr dirty="0" spc="30"/>
              <a:t>default </a:t>
            </a:r>
            <a:r>
              <a:rPr dirty="0" spc="-819"/>
              <a:t> </a:t>
            </a:r>
            <a:r>
              <a:rPr dirty="0" spc="-5"/>
              <a:t>hyperparameters. </a:t>
            </a:r>
            <a:r>
              <a:rPr dirty="0" spc="-95"/>
              <a:t>we </a:t>
            </a:r>
            <a:r>
              <a:rPr dirty="0" spc="-819"/>
              <a:t> </a:t>
            </a:r>
            <a:r>
              <a:rPr dirty="0" spc="-15"/>
              <a:t>received: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562" y="512504"/>
            <a:ext cx="11106148" cy="5600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43922" y="2850208"/>
            <a:ext cx="2941955" cy="305244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ctr" marL="215900" marR="208279">
              <a:lnSpc>
                <a:spcPts val="4650"/>
              </a:lnSpc>
              <a:spcBef>
                <a:spcPts val="1180"/>
              </a:spcBef>
            </a:pPr>
            <a:r>
              <a:rPr dirty="0" sz="4800" spc="-210" b="1">
                <a:solidFill>
                  <a:srgbClr val="FFFFFF"/>
                </a:solidFill>
                <a:latin typeface="Arial"/>
                <a:cs typeface="Arial"/>
              </a:rPr>
              <a:t>Accuracy  </a:t>
            </a:r>
            <a:r>
              <a:rPr dirty="0" sz="4800" spc="-5" b="1">
                <a:solidFill>
                  <a:srgbClr val="FF904D"/>
                </a:solidFill>
                <a:latin typeface="Arial"/>
                <a:cs typeface="Arial"/>
              </a:rPr>
              <a:t>84.68%</a:t>
            </a:r>
            <a:endParaRPr sz="4800">
              <a:latin typeface="Arial"/>
              <a:cs typeface="Arial"/>
            </a:endParaRPr>
          </a:p>
          <a:p>
            <a:pPr algn="ctr" marL="12700" marR="5080">
              <a:lnSpc>
                <a:spcPts val="4650"/>
              </a:lnSpc>
              <a:spcBef>
                <a:spcPts val="4120"/>
              </a:spcBef>
            </a:pPr>
            <a:r>
              <a:rPr dirty="0" sz="4800" spc="-225" b="1">
                <a:solidFill>
                  <a:srgbClr val="FFFFFF"/>
                </a:solidFill>
                <a:latin typeface="Arial"/>
                <a:cs typeface="Arial"/>
              </a:rPr>
              <a:t>AUC</a:t>
            </a:r>
            <a:r>
              <a:rPr dirty="0" sz="4800" spc="-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-220" b="1">
                <a:solidFill>
                  <a:srgbClr val="FFFFFF"/>
                </a:solidFill>
                <a:latin typeface="Arial"/>
                <a:cs typeface="Arial"/>
              </a:rPr>
              <a:t>Score  </a:t>
            </a:r>
            <a:r>
              <a:rPr dirty="0" sz="4800" spc="125" b="1">
                <a:solidFill>
                  <a:srgbClr val="FF904D"/>
                </a:solidFill>
                <a:latin typeface="Arial"/>
                <a:cs typeface="Arial"/>
              </a:rPr>
              <a:t>0.7435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53299"/>
            <a:ext cx="18288000" cy="3933825"/>
          </a:xfrm>
          <a:custGeom>
            <a:avLst/>
            <a:gdLst/>
            <a:ahLst/>
            <a:cxnLst/>
            <a:rect l="l" t="t" r="r" b="b"/>
            <a:pathLst>
              <a:path w="18288000" h="3933825">
                <a:moveTo>
                  <a:pt x="18287998" y="3933700"/>
                </a:moveTo>
                <a:lnTo>
                  <a:pt x="0" y="3933700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39337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04446" y="6630719"/>
            <a:ext cx="13606780" cy="30403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TOP</a:t>
            </a:r>
            <a:r>
              <a:rPr dirty="0" sz="2800" spc="-15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904D"/>
                </a:solidFill>
                <a:latin typeface="Times New Roman"/>
                <a:cs typeface="Times New Roman"/>
              </a:rPr>
              <a:t>5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FEATURES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THAT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IMPACTS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THE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CUSTOMER'S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BUYING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BEHAVIOR</a:t>
            </a:r>
            <a:r>
              <a:rPr dirty="0" sz="2800" spc="-10" b="1">
                <a:solidFill>
                  <a:srgbClr val="FF904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904D"/>
                </a:solidFill>
                <a:latin typeface="Times New Roman"/>
                <a:cs typeface="Times New Roman"/>
              </a:rPr>
              <a:t>ARE-</a:t>
            </a:r>
            <a:endParaRPr sz="2800">
              <a:latin typeface="Times New Roman"/>
              <a:cs typeface="Times New Roman"/>
            </a:endParaRPr>
          </a:p>
          <a:p>
            <a:pPr marL="706755" indent="-44259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707390" algn="l"/>
              </a:tabLst>
            </a:pPr>
            <a:r>
              <a:rPr dirty="0" sz="2800" spc="-30">
                <a:solidFill>
                  <a:srgbClr val="FFFFFF"/>
                </a:solidFill>
                <a:latin typeface="Arial MT"/>
                <a:cs typeface="Arial MT"/>
              </a:rPr>
              <a:t>purchase_lead</a:t>
            </a:r>
            <a:endParaRPr sz="2800">
              <a:latin typeface="Arial MT"/>
              <a:cs typeface="Arial MT"/>
            </a:endParaRPr>
          </a:p>
          <a:p>
            <a:pPr marL="706755" indent="-44259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707390" algn="l"/>
              </a:tabLst>
            </a:pPr>
            <a:r>
              <a:rPr dirty="0" sz="2800" spc="60">
                <a:solidFill>
                  <a:srgbClr val="FFFFFF"/>
                </a:solidFill>
                <a:latin typeface="Arial MT"/>
                <a:cs typeface="Arial MT"/>
              </a:rPr>
              <a:t>flight_hour</a:t>
            </a:r>
            <a:endParaRPr sz="2800">
              <a:latin typeface="Arial MT"/>
              <a:cs typeface="Arial MT"/>
            </a:endParaRPr>
          </a:p>
          <a:p>
            <a:pPr marL="706755" indent="-44259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707390" algn="l"/>
              </a:tabLst>
            </a:pPr>
            <a:r>
              <a:rPr dirty="0" sz="2800" spc="15">
                <a:solidFill>
                  <a:srgbClr val="FFFFFF"/>
                </a:solidFill>
                <a:latin typeface="Arial MT"/>
                <a:cs typeface="Arial MT"/>
              </a:rPr>
              <a:t>booking_origin</a:t>
            </a:r>
            <a:endParaRPr sz="2800">
              <a:latin typeface="Arial MT"/>
              <a:cs typeface="Arial MT"/>
            </a:endParaRPr>
          </a:p>
          <a:p>
            <a:pPr marL="706755" indent="-44259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707390" algn="l"/>
              </a:tabLst>
            </a:pPr>
            <a:r>
              <a:rPr dirty="0" sz="2800" spc="15">
                <a:solidFill>
                  <a:srgbClr val="FFFFFF"/>
                </a:solidFill>
                <a:latin typeface="Arial MT"/>
                <a:cs typeface="Arial MT"/>
              </a:rPr>
              <a:t>length_of_stay</a:t>
            </a:r>
            <a:endParaRPr sz="2800">
              <a:latin typeface="Arial MT"/>
              <a:cs typeface="Arial MT"/>
            </a:endParaRPr>
          </a:p>
          <a:p>
            <a:pPr marL="706755" indent="-44259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707390" algn="l"/>
              </a:tabLst>
            </a:pPr>
            <a:r>
              <a:rPr dirty="0" sz="2800" spc="35">
                <a:solidFill>
                  <a:srgbClr val="FFFFFF"/>
                </a:solidFill>
                <a:latin typeface="Arial MT"/>
                <a:cs typeface="Arial MT"/>
              </a:rPr>
              <a:t>flight_day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Miraj Ahmed</dc:creator>
  <cp:keywords>DAFhNRsQCMc,BAEal81BNOM</cp:keywords>
  <dc:title>Task 1: Presentation</dc:title>
  <dcterms:created xsi:type="dcterms:W3CDTF">2023-04-27T17:31:32Z</dcterms:created>
  <dcterms:modified xsi:type="dcterms:W3CDTF">2023-04-27T17:31:32Z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2023-04-27T00:00:00Z</vt:filetime>
  </property>
</Properties>
</file>