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15A63D2-B0AA-4BB6-99C8-72D063D7FADA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15A63D2-B0AA-4BB6-99C8-72D063D7FADA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15A63D2-B0AA-4BB6-99C8-72D063D7FADA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Human Computer Interaction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971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 The Human part ii</a:t>
            </a:r>
          </a:p>
          <a:p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/>
              <a:t>Hearing/Auditory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/>
              <a:t>Touch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/>
              <a:t>movement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B050"/>
                </a:solidFill>
              </a:rPr>
              <a:t>CS 8</a:t>
            </a:r>
            <a:r>
              <a:rPr lang="en-US" sz="2000" baseline="30000" dirty="0" smtClean="0">
                <a:solidFill>
                  <a:srgbClr val="00B050"/>
                </a:solidFill>
              </a:rPr>
              <a:t>th</a:t>
            </a:r>
            <a:r>
              <a:rPr lang="en-US" sz="2000" dirty="0" smtClean="0">
                <a:solidFill>
                  <a:srgbClr val="00B050"/>
                </a:solidFill>
              </a:rPr>
              <a:t> Semester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Hearing/Auditory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371600"/>
            <a:ext cx="8915400" cy="5334000"/>
          </a:xfrm>
        </p:spPr>
        <p:txBody>
          <a:bodyPr>
            <a:noAutofit/>
          </a:bodyPr>
          <a:lstStyle/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The sense of hearing is often considered secondary to sight, but we tend to underestimate the amount of information that we receive through our ears. </a:t>
            </a:r>
            <a:endParaRPr lang="en-US" sz="2000" dirty="0" smtClean="0"/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Close </a:t>
            </a:r>
            <a:r>
              <a:rPr lang="en-US" sz="2000" dirty="0"/>
              <a:t>your eyes for a moment and listen. </a:t>
            </a:r>
            <a:endParaRPr lang="en-US" sz="2000" dirty="0" smtClean="0"/>
          </a:p>
          <a:p>
            <a:pPr lvl="1"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500" b="1" dirty="0" smtClean="0">
                <a:solidFill>
                  <a:schemeClr val="tx1"/>
                </a:solidFill>
              </a:rPr>
              <a:t>What </a:t>
            </a:r>
            <a:r>
              <a:rPr lang="en-US" sz="1500" b="1" dirty="0">
                <a:solidFill>
                  <a:schemeClr val="tx1"/>
                </a:solidFill>
              </a:rPr>
              <a:t>sounds can you hear? </a:t>
            </a:r>
            <a:endParaRPr lang="en-US" sz="1500" b="1" dirty="0" smtClean="0">
              <a:solidFill>
                <a:schemeClr val="tx1"/>
              </a:solidFill>
            </a:endParaRPr>
          </a:p>
          <a:p>
            <a:pPr lvl="1"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500" b="1" dirty="0" smtClean="0">
                <a:solidFill>
                  <a:schemeClr val="tx1"/>
                </a:solidFill>
              </a:rPr>
              <a:t>Where </a:t>
            </a:r>
            <a:r>
              <a:rPr lang="en-US" sz="1500" b="1" dirty="0">
                <a:solidFill>
                  <a:schemeClr val="tx1"/>
                </a:solidFill>
              </a:rPr>
              <a:t>are they coming from? </a:t>
            </a:r>
            <a:endParaRPr lang="en-US" sz="1500" b="1" dirty="0" smtClean="0">
              <a:solidFill>
                <a:schemeClr val="tx1"/>
              </a:solidFill>
            </a:endParaRPr>
          </a:p>
          <a:p>
            <a:pPr lvl="1"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500" b="1" dirty="0" smtClean="0">
                <a:solidFill>
                  <a:schemeClr val="tx1"/>
                </a:solidFill>
              </a:rPr>
              <a:t>What </a:t>
            </a:r>
            <a:r>
              <a:rPr lang="en-US" sz="1500" b="1" dirty="0">
                <a:solidFill>
                  <a:schemeClr val="tx1"/>
                </a:solidFill>
              </a:rPr>
              <a:t>is making them? </a:t>
            </a:r>
            <a:endParaRPr lang="en-US" sz="1500" b="1" dirty="0" smtClean="0">
              <a:solidFill>
                <a:schemeClr val="tx1"/>
              </a:solidFill>
            </a:endParaRPr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As </a:t>
            </a:r>
            <a:r>
              <a:rPr lang="en-US" sz="2000" dirty="0"/>
              <a:t>I sit at my desk I can hear cars passing on the road outside, machinery working on a site nearby, the drone of a plane overhead and bird song.</a:t>
            </a:r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But I can also tell where the sounds are coming from, and estimate how far away </a:t>
            </a:r>
            <a:r>
              <a:rPr lang="en-US" sz="2000" dirty="0" smtClean="0"/>
              <a:t>they are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So </a:t>
            </a:r>
            <a:r>
              <a:rPr lang="en-US" sz="2000" dirty="0"/>
              <a:t>from the sounds </a:t>
            </a:r>
            <a:r>
              <a:rPr lang="en-US" sz="2000" dirty="0" smtClean="0"/>
              <a:t>we </a:t>
            </a:r>
            <a:r>
              <a:rPr lang="en-US" sz="2000" dirty="0"/>
              <a:t>hear </a:t>
            </a:r>
            <a:r>
              <a:rPr lang="en-US" sz="2000" dirty="0" smtClean="0"/>
              <a:t>we </a:t>
            </a:r>
            <a:r>
              <a:rPr lang="en-US" sz="2000" dirty="0"/>
              <a:t>can tell that a car is passing on a particular road </a:t>
            </a:r>
            <a:r>
              <a:rPr lang="en-US" sz="2000" dirty="0" smtClean="0"/>
              <a:t>near my </a:t>
            </a:r>
            <a:r>
              <a:rPr lang="en-US" sz="2000" dirty="0"/>
              <a:t>house, and which direction it is traveling in. </a:t>
            </a:r>
            <a:endParaRPr lang="en-US" sz="2000" dirty="0" smtClean="0"/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we </a:t>
            </a:r>
            <a:r>
              <a:rPr lang="en-US" sz="2000" dirty="0"/>
              <a:t>know that building work is in progress in a particular location, and that a certain type of bird is perched in the </a:t>
            </a:r>
            <a:r>
              <a:rPr lang="en-US" sz="2000" dirty="0" smtClean="0"/>
              <a:t>tree in </a:t>
            </a:r>
            <a:r>
              <a:rPr lang="en-US" sz="2000" dirty="0"/>
              <a:t>my garden. </a:t>
            </a:r>
            <a:endParaRPr lang="en-US" sz="2000" dirty="0" smtClean="0"/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dirty="0"/>
              <a:t>auditory system can convey a lot of information about our environment. </a:t>
            </a:r>
            <a:r>
              <a:rPr lang="en-US" sz="2000" dirty="0" smtClean="0"/>
              <a:t>But how </a:t>
            </a:r>
            <a:r>
              <a:rPr lang="en-US" sz="2000" dirty="0"/>
              <a:t>does it work?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The Human Ear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89848" cy="5178552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H</a:t>
            </a:r>
            <a:r>
              <a:rPr lang="en-US" sz="2000" dirty="0" smtClean="0"/>
              <a:t>earing </a:t>
            </a:r>
            <a:r>
              <a:rPr lang="en-US" sz="2000" dirty="0"/>
              <a:t>begins with vibrations in the air or soundwaves. </a:t>
            </a:r>
            <a:endParaRPr lang="en-US" sz="2000" dirty="0" smtClean="0"/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dirty="0"/>
              <a:t>ear receives these vibrations and transmits them, through various stages, to the auditory nerves. </a:t>
            </a:r>
            <a:endParaRPr lang="en-US" sz="2000" dirty="0" smtClean="0"/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b="1" dirty="0"/>
              <a:t>ear comprises three sections</a:t>
            </a:r>
            <a:r>
              <a:rPr lang="en-US" sz="2000" dirty="0"/>
              <a:t>, commonly known as </a:t>
            </a:r>
            <a:r>
              <a:rPr lang="en-US" sz="2000" dirty="0" smtClean="0"/>
              <a:t>the outer </a:t>
            </a:r>
            <a:r>
              <a:rPr lang="en-US" sz="2000" dirty="0"/>
              <a:t>ear, middle ear and inner ear</a:t>
            </a:r>
            <a:r>
              <a:rPr lang="en-US" sz="2000" dirty="0" smtClean="0"/>
              <a:t>.</a:t>
            </a:r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The </a:t>
            </a:r>
            <a:r>
              <a:rPr lang="en-US" sz="2000" b="1" dirty="0"/>
              <a:t>outer ear</a:t>
            </a:r>
            <a:r>
              <a:rPr lang="en-US" sz="2000" dirty="0"/>
              <a:t> is the visible part of the ear. It has two parts: the pinna, which is the structure that is attached to the sides of the head, and the auditory canal, </a:t>
            </a:r>
            <a:r>
              <a:rPr lang="en-US" sz="2000" dirty="0" smtClean="0"/>
              <a:t>along which </a:t>
            </a:r>
            <a:r>
              <a:rPr lang="en-US" sz="2000" dirty="0"/>
              <a:t>sound waves are passed to the middle ear. </a:t>
            </a:r>
            <a:endParaRPr lang="en-US" sz="2000" dirty="0" smtClean="0"/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b="1" dirty="0"/>
              <a:t>outer ear serves two purposes</a:t>
            </a:r>
            <a:r>
              <a:rPr lang="en-US" sz="2000" dirty="0"/>
              <a:t>. First, </a:t>
            </a:r>
            <a:r>
              <a:rPr lang="en-US" sz="2000" b="1" dirty="0"/>
              <a:t>it protects the sensitive middle ear from damage</a:t>
            </a:r>
            <a:r>
              <a:rPr lang="en-US" sz="2000" dirty="0"/>
              <a:t>. The auditory canal </a:t>
            </a:r>
            <a:r>
              <a:rPr lang="en-US" sz="2000" dirty="0" smtClean="0"/>
              <a:t>contains wax </a:t>
            </a:r>
            <a:r>
              <a:rPr lang="en-US" sz="2000" dirty="0"/>
              <a:t>which prevents dust, dirt and over-inquisitive insects reaching the middle ear. </a:t>
            </a:r>
            <a:endParaRPr lang="en-US" sz="2000" dirty="0" smtClean="0"/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2000" dirty="0" smtClean="0"/>
              <a:t>It </a:t>
            </a:r>
            <a:r>
              <a:rPr lang="en-US" sz="2000" dirty="0"/>
              <a:t>also maintains the middle ear at a constant temperature. Secondly, the pinna </a:t>
            </a:r>
            <a:r>
              <a:rPr lang="en-US" sz="2000" dirty="0" smtClean="0"/>
              <a:t>and auditory </a:t>
            </a:r>
            <a:r>
              <a:rPr lang="en-US" sz="2000" dirty="0"/>
              <a:t>canal serve to </a:t>
            </a:r>
            <a:r>
              <a:rPr lang="en-US" sz="2000" b="1" dirty="0"/>
              <a:t>amplify some sounds</a:t>
            </a:r>
            <a:r>
              <a:rPr lang="en-US" sz="2000" dirty="0" smtClean="0"/>
              <a:t>.</a:t>
            </a:r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The </a:t>
            </a:r>
            <a:r>
              <a:rPr lang="en-US" sz="2000" b="1" dirty="0"/>
              <a:t>middle ear </a:t>
            </a:r>
            <a:r>
              <a:rPr lang="en-US" sz="2000" dirty="0"/>
              <a:t>is a small cavity </a:t>
            </a:r>
            <a:r>
              <a:rPr lang="en-US" sz="2000" b="1" dirty="0"/>
              <a:t>connected to the outer ear by </a:t>
            </a:r>
            <a:r>
              <a:rPr lang="en-US" sz="2000" dirty="0"/>
              <a:t>the </a:t>
            </a:r>
            <a:r>
              <a:rPr lang="en-US" sz="2000" dirty="0" smtClean="0"/>
              <a:t>tympanic membrane</a:t>
            </a:r>
            <a:r>
              <a:rPr lang="en-US" sz="2000" dirty="0"/>
              <a:t>, or </a:t>
            </a:r>
            <a:r>
              <a:rPr lang="en-US" sz="2000" b="1" dirty="0"/>
              <a:t>ear drum</a:t>
            </a:r>
            <a:r>
              <a:rPr lang="en-US" sz="2000" dirty="0"/>
              <a:t>, </a:t>
            </a:r>
            <a:r>
              <a:rPr lang="en-US" sz="2000" b="1" dirty="0"/>
              <a:t>and to the inner ear by the cochlea</a:t>
            </a:r>
            <a:r>
              <a:rPr lang="en-US" sz="2000" dirty="0"/>
              <a:t>. </a:t>
            </a:r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US" sz="20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The </a:t>
            </a:r>
            <a:r>
              <a:rPr lang="en-US" b="1" dirty="0">
                <a:solidFill>
                  <a:srgbClr val="00B050"/>
                </a:solidFill>
              </a:rPr>
              <a:t>H</a:t>
            </a:r>
            <a:r>
              <a:rPr lang="en-US" b="1" dirty="0" smtClean="0">
                <a:solidFill>
                  <a:srgbClr val="00B050"/>
                </a:solidFill>
              </a:rPr>
              <a:t>uman Ear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3988" y="1447800"/>
            <a:ext cx="8686800" cy="5334000"/>
          </a:xfrm>
        </p:spPr>
        <p:txBody>
          <a:bodyPr>
            <a:normAutofit fontScale="85000" lnSpcReduction="20000"/>
          </a:bodyPr>
          <a:lstStyle/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dirty="0"/>
              <a:t>Within the cavity are </a:t>
            </a:r>
            <a:r>
              <a:rPr lang="en-US" dirty="0" smtClean="0"/>
              <a:t>the </a:t>
            </a:r>
            <a:r>
              <a:rPr lang="en-US" dirty="0" err="1" smtClean="0"/>
              <a:t>ossicles</a:t>
            </a:r>
            <a:r>
              <a:rPr lang="en-US" dirty="0"/>
              <a:t>, the smallest bones in the body. Sound waves pass along the auditory </a:t>
            </a:r>
            <a:r>
              <a:rPr lang="en-US" dirty="0" smtClean="0"/>
              <a:t>canal and </a:t>
            </a:r>
            <a:r>
              <a:rPr lang="en-US" dirty="0"/>
              <a:t>vibrate the ear drum which in turn vibrates the </a:t>
            </a:r>
            <a:r>
              <a:rPr lang="en-US" dirty="0" err="1"/>
              <a:t>ossicles</a:t>
            </a:r>
            <a:r>
              <a:rPr lang="en-US" dirty="0"/>
              <a:t>, which transmit </a:t>
            </a:r>
            <a:r>
              <a:rPr lang="en-US" dirty="0" smtClean="0"/>
              <a:t>the vibrations </a:t>
            </a:r>
            <a:r>
              <a:rPr lang="en-US" dirty="0"/>
              <a:t>to the cochlea, and so into the inner ear. </a:t>
            </a:r>
            <a:endParaRPr lang="en-US" dirty="0" smtClean="0"/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‘relay’ is required because, unlike the air-filled outer and middle ears, the inner ear is filled with a </a:t>
            </a:r>
            <a:r>
              <a:rPr lang="en-US" dirty="0" smtClean="0"/>
              <a:t>denser </a:t>
            </a:r>
            <a:r>
              <a:rPr lang="en-US" dirty="0" err="1" smtClean="0"/>
              <a:t>cochlean</a:t>
            </a:r>
            <a:r>
              <a:rPr lang="en-US" dirty="0" smtClean="0"/>
              <a:t> </a:t>
            </a:r>
            <a:r>
              <a:rPr lang="en-US" dirty="0"/>
              <a:t>liquid. </a:t>
            </a:r>
            <a:endParaRPr lang="en-US" dirty="0" smtClean="0"/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If </a:t>
            </a:r>
            <a:r>
              <a:rPr lang="en-US" dirty="0"/>
              <a:t>passed directly from the air to the liquid, the transmission of </a:t>
            </a:r>
            <a:r>
              <a:rPr lang="en-US" dirty="0" smtClean="0"/>
              <a:t>the sound </a:t>
            </a:r>
            <a:r>
              <a:rPr lang="en-US" dirty="0"/>
              <a:t>waves would be poor. </a:t>
            </a:r>
            <a:endParaRPr lang="en-US" dirty="0" smtClean="0"/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By </a:t>
            </a:r>
            <a:r>
              <a:rPr lang="en-US" dirty="0"/>
              <a:t>transmitting them via the </a:t>
            </a:r>
            <a:r>
              <a:rPr lang="en-US" dirty="0" err="1"/>
              <a:t>ossicles</a:t>
            </a:r>
            <a:r>
              <a:rPr lang="en-US" dirty="0"/>
              <a:t> the sound </a:t>
            </a:r>
            <a:r>
              <a:rPr lang="en-US" dirty="0" smtClean="0"/>
              <a:t>waves are </a:t>
            </a:r>
            <a:r>
              <a:rPr lang="en-US" dirty="0"/>
              <a:t>concentrated and amplified. The waves are passed into the liquid-filled cochlea in the inner ear. </a:t>
            </a:r>
            <a:endParaRPr lang="en-US" dirty="0" smtClean="0"/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Within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cochlea are delicate hair cells or cilia that bend because of the vibrations in </a:t>
            </a:r>
            <a:r>
              <a:rPr lang="en-US" dirty="0" smtClean="0"/>
              <a:t>the </a:t>
            </a:r>
            <a:r>
              <a:rPr lang="en-US" dirty="0" err="1" smtClean="0"/>
              <a:t>cochlean</a:t>
            </a:r>
            <a:r>
              <a:rPr lang="en-US" dirty="0" smtClean="0"/>
              <a:t> </a:t>
            </a:r>
            <a:r>
              <a:rPr lang="en-US" dirty="0"/>
              <a:t>liquid and release a chemical transmitter which causes impulses in </a:t>
            </a:r>
            <a:r>
              <a:rPr lang="en-US" dirty="0" smtClean="0"/>
              <a:t>the auditory </a:t>
            </a:r>
            <a:r>
              <a:rPr lang="en-US" dirty="0"/>
              <a:t>nerve.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The Human sense of </a:t>
            </a:r>
            <a:r>
              <a:rPr lang="en-US" b="1" dirty="0" smtClean="0">
                <a:solidFill>
                  <a:srgbClr val="00B050"/>
                </a:solidFill>
              </a:rPr>
              <a:t>Touch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689848" cy="5410200"/>
          </a:xfrm>
        </p:spPr>
        <p:txBody>
          <a:bodyPr>
            <a:noAutofit/>
          </a:bodyPr>
          <a:lstStyle/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The third and last of the senses that we will consider is touch or haptic perception. Although this sense is often viewed as less important than sight or hearing, </a:t>
            </a:r>
            <a:r>
              <a:rPr lang="en-US" sz="1800" dirty="0" smtClean="0"/>
              <a:t>imagine life </a:t>
            </a:r>
            <a:r>
              <a:rPr lang="en-US" sz="1800" dirty="0"/>
              <a:t>without it. </a:t>
            </a:r>
            <a:r>
              <a:rPr lang="en-US" sz="1800" dirty="0" smtClean="0"/>
              <a:t>Touch </a:t>
            </a:r>
            <a:r>
              <a:rPr lang="en-US" sz="1800" dirty="0"/>
              <a:t>provides us with vital information about our environment. It tells us when we touch something hot or cold, and can therefore act as a warning</a:t>
            </a:r>
            <a:r>
              <a:rPr lang="en-US" sz="1800" dirty="0" smtClean="0"/>
              <a:t>.</a:t>
            </a:r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It also </a:t>
            </a:r>
            <a:r>
              <a:rPr lang="en-US" sz="1800" dirty="0"/>
              <a:t>provides us with feedback when we attempt to lift an object, for example. </a:t>
            </a:r>
            <a:r>
              <a:rPr lang="en-US" sz="1800" dirty="0" smtClean="0"/>
              <a:t>Consider the </a:t>
            </a:r>
            <a:r>
              <a:rPr lang="en-US" sz="1800" dirty="0"/>
              <a:t>act of picking up a glass of water. If we could only see the glass and </a:t>
            </a:r>
            <a:r>
              <a:rPr lang="en-US" sz="1800" dirty="0" smtClean="0"/>
              <a:t>not feel </a:t>
            </a:r>
            <a:r>
              <a:rPr lang="en-US" sz="1800" dirty="0"/>
              <a:t>when our hand made contact with it or feel its shape, the speed </a:t>
            </a:r>
            <a:r>
              <a:rPr lang="en-US" sz="1800" dirty="0" smtClean="0"/>
              <a:t>and accuracy of the </a:t>
            </a:r>
            <a:r>
              <a:rPr lang="en-US" sz="1800" dirty="0"/>
              <a:t>action would be reduced. </a:t>
            </a:r>
            <a:endParaRPr lang="en-US" sz="1800" dirty="0" smtClean="0"/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This </a:t>
            </a:r>
            <a:r>
              <a:rPr lang="en-US" sz="1800" dirty="0"/>
              <a:t>is the experience of users of certain virtual </a:t>
            </a:r>
            <a:r>
              <a:rPr lang="en-US" sz="1800" dirty="0" smtClean="0"/>
              <a:t>reality games</a:t>
            </a:r>
            <a:r>
              <a:rPr lang="en-US" sz="1800" dirty="0"/>
              <a:t>: they can see the computer-generated objects which they need to </a:t>
            </a:r>
            <a:r>
              <a:rPr lang="en-US" sz="1800" dirty="0" smtClean="0"/>
              <a:t>manipulate but </a:t>
            </a:r>
            <a:r>
              <a:rPr lang="en-US" sz="1800" dirty="0"/>
              <a:t>they have no physical sensation of touching them. Watching such users can bean informative and amusing experience! Touch is therefore an important means </a:t>
            </a:r>
            <a:r>
              <a:rPr lang="en-US" sz="1800" dirty="0" smtClean="0"/>
              <a:t>of feedback</a:t>
            </a:r>
            <a:r>
              <a:rPr lang="en-US" sz="1800" dirty="0"/>
              <a:t>, and this is no less so in using computer systems. </a:t>
            </a:r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 </a:t>
            </a:r>
            <a:r>
              <a:rPr lang="en-US" sz="1800" dirty="0" smtClean="0"/>
              <a:t>We </a:t>
            </a:r>
            <a:r>
              <a:rPr lang="en-US" sz="1800" dirty="0"/>
              <a:t>receive stimuli through the skin. The skin contains three types of </a:t>
            </a:r>
            <a:r>
              <a:rPr lang="en-US" sz="1800" dirty="0" smtClean="0"/>
              <a:t>sensory receptor</a:t>
            </a:r>
            <a:r>
              <a:rPr lang="en-US" sz="1800" dirty="0"/>
              <a:t>: </a:t>
            </a:r>
            <a:r>
              <a:rPr lang="en-US" sz="1800" dirty="0" err="1"/>
              <a:t>thermo</a:t>
            </a:r>
            <a:r>
              <a:rPr lang="en-US" sz="1800" dirty="0"/>
              <a:t> receptors respond to heat and cold, nociceptors respond to </a:t>
            </a:r>
            <a:r>
              <a:rPr lang="en-US" sz="1800" dirty="0" smtClean="0"/>
              <a:t>intense pressure</a:t>
            </a:r>
            <a:r>
              <a:rPr lang="en-US" sz="1800" dirty="0"/>
              <a:t>, heat and pain, and mechanoreceptors respond to pressure. </a:t>
            </a:r>
            <a:endParaRPr lang="en-US" sz="1800" dirty="0" smtClean="0"/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It </a:t>
            </a:r>
            <a:r>
              <a:rPr lang="en-US" sz="1800" dirty="0"/>
              <a:t>is the last </a:t>
            </a:r>
            <a:r>
              <a:rPr lang="en-US" sz="1800" dirty="0" smtClean="0"/>
              <a:t>of these </a:t>
            </a:r>
            <a:r>
              <a:rPr lang="en-US" sz="1800" dirty="0"/>
              <a:t>that we are concerned with in relation to human–computer interaction.</a:t>
            </a:r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Human Movement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5026152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leaving this section on the human’s input–output channels, we need to consider motor control and how the way we move affects our interaction with computers.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action such as hitting a button in response to a 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processing stages.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stimulus (of the question) is received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sensory receptors and transmitted to the brain.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is processed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valid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generated.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then tells the appropriate muscles to respond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these stages takes time, which can be roughly divided into reaction time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movement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11479199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480</TotalTime>
  <Words>847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Georgia</vt:lpstr>
      <vt:lpstr>Times New Roman</vt:lpstr>
      <vt:lpstr>Wingdings</vt:lpstr>
      <vt:lpstr>Wingdings 2</vt:lpstr>
      <vt:lpstr>Civic</vt:lpstr>
      <vt:lpstr>Human Computer Interaction</vt:lpstr>
      <vt:lpstr>Hearing/Auditory</vt:lpstr>
      <vt:lpstr>The Human Ear</vt:lpstr>
      <vt:lpstr>The Human Ear</vt:lpstr>
      <vt:lpstr>The Human sense of Touch</vt:lpstr>
      <vt:lpstr>Human Movement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khan</dc:creator>
  <cp:lastModifiedBy>Khurshid Skyways Com</cp:lastModifiedBy>
  <cp:revision>72</cp:revision>
  <dcterms:created xsi:type="dcterms:W3CDTF">2020-06-12T11:14:29Z</dcterms:created>
  <dcterms:modified xsi:type="dcterms:W3CDTF">2023-03-15T15:50:21Z</dcterms:modified>
</cp:coreProperties>
</file>