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D648-EF71-4E16-8E7D-29963AD360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AA957-B77C-4579-900C-B8AD1339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A957-B77C-4579-900C-B8AD13394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5A63D2-B0AA-4BB6-99C8-72D063D7FADA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The Human part </a:t>
            </a:r>
            <a:r>
              <a:rPr lang="en-US" sz="2000" dirty="0" err="1" smtClean="0">
                <a:solidFill>
                  <a:srgbClr val="00B050"/>
                </a:solidFill>
              </a:rPr>
              <a:t>iiI</a:t>
            </a:r>
            <a:endParaRPr lang="en-US" sz="2000" dirty="0" smtClean="0">
              <a:solidFill>
                <a:srgbClr val="00B050"/>
              </a:solidFill>
            </a:endParaRPr>
          </a:p>
          <a:p>
            <a:pPr algn="l"/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Human memory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THINKING: REASONING AND PROBLEM </a:t>
            </a:r>
            <a:r>
              <a:rPr lang="en-US" dirty="0" smtClean="0"/>
              <a:t>SOLVING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Problem Solving &amp; Skill </a:t>
            </a:r>
            <a:r>
              <a:rPr lang="en-US" dirty="0" smtClean="0"/>
              <a:t>Acquisition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Human Errors and Emotions</a:t>
            </a:r>
            <a:endParaRPr lang="en-US" dirty="0" smtClean="0"/>
          </a:p>
          <a:p>
            <a:pPr algn="l"/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CS 8</a:t>
            </a:r>
            <a:r>
              <a:rPr lang="en-US" sz="2000" baseline="30000" dirty="0" smtClean="0">
                <a:solidFill>
                  <a:srgbClr val="00B050"/>
                </a:solidFill>
              </a:rPr>
              <a:t>th</a:t>
            </a:r>
            <a:r>
              <a:rPr lang="en-US" sz="2000" dirty="0" smtClean="0">
                <a:solidFill>
                  <a:srgbClr val="00B050"/>
                </a:solidFill>
              </a:rPr>
              <a:t> Semester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Human Computer Interaction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Problem Solving &amp; Skill Acquisition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330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Problem solving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P</a:t>
            </a:r>
            <a:r>
              <a:rPr lang="en-US" sz="1800" dirty="0" smtClean="0"/>
              <a:t>roblem </a:t>
            </a:r>
            <a:r>
              <a:rPr lang="en-US" sz="1800" dirty="0"/>
              <a:t>solving is the process of finding a solution to an unfamiliar task, using </a:t>
            </a:r>
            <a:r>
              <a:rPr lang="en-US" sz="1800" dirty="0" smtClean="0"/>
              <a:t>the knowledge </a:t>
            </a:r>
            <a:r>
              <a:rPr lang="en-US" sz="1800" dirty="0"/>
              <a:t>we have. Human problem solving is characterized by the ability to </a:t>
            </a:r>
            <a:r>
              <a:rPr lang="en-US" sz="1800" dirty="0" smtClean="0"/>
              <a:t>adapt the </a:t>
            </a:r>
            <a:r>
              <a:rPr lang="en-US" sz="1800" dirty="0"/>
              <a:t>information we have to deal with new situations. </a:t>
            </a: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However</a:t>
            </a:r>
            <a:r>
              <a:rPr lang="en-US" sz="1800" dirty="0"/>
              <a:t>, often solutions </a:t>
            </a:r>
            <a:r>
              <a:rPr lang="en-US" sz="1800" dirty="0" smtClean="0"/>
              <a:t>seem to </a:t>
            </a:r>
            <a:r>
              <a:rPr lang="en-US" sz="1800" dirty="0"/>
              <a:t>be original and creative. </a:t>
            </a: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There </a:t>
            </a:r>
            <a:r>
              <a:rPr lang="en-US" sz="1800" dirty="0"/>
              <a:t>are a number of different views of how </a:t>
            </a:r>
            <a:r>
              <a:rPr lang="en-US" sz="1800" dirty="0" smtClean="0"/>
              <a:t>people solve </a:t>
            </a:r>
            <a:r>
              <a:rPr lang="en-US" sz="1800" dirty="0"/>
              <a:t>problems.</a:t>
            </a:r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Skill </a:t>
            </a:r>
            <a:r>
              <a:rPr lang="en-US" sz="1800" b="1" dirty="0"/>
              <a:t>acquisition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The entire problem solving that we have considered so far has concentrated </a:t>
            </a:r>
            <a:r>
              <a:rPr lang="en-US" sz="1800" dirty="0" smtClean="0"/>
              <a:t>on handling </a:t>
            </a:r>
            <a:r>
              <a:rPr lang="en-US" sz="1800" dirty="0"/>
              <a:t>unfamiliar problems. However, for much of the time, the problems </a:t>
            </a:r>
            <a:r>
              <a:rPr lang="en-US" sz="1800" dirty="0" smtClean="0"/>
              <a:t>that we </a:t>
            </a:r>
            <a:r>
              <a:rPr lang="en-US" sz="1800" dirty="0"/>
              <a:t>face are not completely new. Instead, we gradually acquire skill in a </a:t>
            </a:r>
            <a:r>
              <a:rPr lang="en-US" sz="1800" dirty="0" smtClean="0"/>
              <a:t>particular domain </a:t>
            </a:r>
            <a:r>
              <a:rPr lang="en-US" sz="1800" dirty="0"/>
              <a:t>area. But how is such skill acquired and what difference does it make to </a:t>
            </a:r>
            <a:r>
              <a:rPr lang="en-US" sz="1800" dirty="0" smtClean="0"/>
              <a:t>our problem-solving </a:t>
            </a:r>
            <a:r>
              <a:rPr lang="en-US" sz="1800" dirty="0"/>
              <a:t>performance? </a:t>
            </a: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We </a:t>
            </a:r>
            <a:r>
              <a:rPr lang="en-US" sz="1800" dirty="0"/>
              <a:t>can gain insight into how skilled behavior works, and how skills are acquired, by considering the difference between novice and </a:t>
            </a:r>
            <a:r>
              <a:rPr lang="en-US" sz="1800" dirty="0" smtClean="0"/>
              <a:t>expert behavior </a:t>
            </a:r>
            <a:r>
              <a:rPr lang="en-US" sz="1800" dirty="0"/>
              <a:t>in given domains.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629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Human Errors and Emotions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023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Errors and mental models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Human capability for interpreting and manipulating information is quite impressive. However, we do make mistakes. </a:t>
            </a:r>
            <a:r>
              <a:rPr lang="en-US" sz="2000" dirty="0" smtClean="0"/>
              <a:t> Have two types </a:t>
            </a:r>
            <a:r>
              <a:rPr lang="en-US" sz="2000" dirty="0" smtClean="0">
                <a:solidFill>
                  <a:srgbClr val="C00000"/>
                </a:solidFill>
              </a:rPr>
              <a:t>Slips and Mistakes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Slips: </a:t>
            </a:r>
            <a:r>
              <a:rPr lang="en-GB" altLang="en-US" sz="2000" dirty="0">
                <a:solidFill>
                  <a:srgbClr val="C00000"/>
                </a:solidFill>
              </a:rPr>
              <a:t>right intention, but failed to do it </a:t>
            </a:r>
            <a:r>
              <a:rPr lang="en-GB" altLang="en-US" sz="2000" dirty="0" smtClean="0">
                <a:solidFill>
                  <a:srgbClr val="C00000"/>
                </a:solidFill>
              </a:rPr>
              <a:t>right.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Some </a:t>
            </a:r>
            <a:r>
              <a:rPr lang="en-US" sz="2000" dirty="0"/>
              <a:t>are trivial, resulting in no more </a:t>
            </a:r>
            <a:r>
              <a:rPr lang="en-US" sz="2000" dirty="0" smtClean="0"/>
              <a:t>than temporary </a:t>
            </a:r>
            <a:r>
              <a:rPr lang="en-US" sz="2000" dirty="0"/>
              <a:t>inconvenience or annoyance.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Others </a:t>
            </a:r>
            <a:r>
              <a:rPr lang="en-US" sz="2000" dirty="0"/>
              <a:t>may be more serious, </a:t>
            </a:r>
            <a:r>
              <a:rPr lang="en-US" sz="2000" dirty="0" smtClean="0"/>
              <a:t>requiring substantial </a:t>
            </a:r>
            <a:r>
              <a:rPr lang="en-US" sz="2000" dirty="0"/>
              <a:t>effort to correct. Occasionally an error may have catastrophic effects, </a:t>
            </a:r>
            <a:r>
              <a:rPr lang="en-US" sz="2000" dirty="0" smtClean="0"/>
              <a:t>as we </a:t>
            </a:r>
            <a:r>
              <a:rPr lang="en-US" sz="2000" dirty="0"/>
              <a:t>see when ‘human error’ results in a plane crash or nuclear plant leak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Mistakes:  Wrong intension because of incorrect understanding.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An </a:t>
            </a:r>
            <a:r>
              <a:rPr lang="en-US" sz="2000" dirty="0"/>
              <a:t>incorrect understanding, or model, of a situation </a:t>
            </a:r>
            <a:r>
              <a:rPr lang="en-US" sz="2000" dirty="0" smtClean="0"/>
              <a:t>or system</a:t>
            </a:r>
            <a:r>
              <a:rPr lang="en-US" sz="2000" dirty="0"/>
              <a:t>. the person does not have a full understanding of </a:t>
            </a:r>
            <a:r>
              <a:rPr lang="en-US" sz="2000" dirty="0" smtClean="0"/>
              <a:t>the working </a:t>
            </a:r>
            <a:r>
              <a:rPr lang="en-US" sz="2000" dirty="0"/>
              <a:t>of the whole system. </a:t>
            </a:r>
            <a:r>
              <a:rPr lang="en-US" sz="2000" dirty="0" smtClean="0"/>
              <a:t>People </a:t>
            </a:r>
            <a:r>
              <a:rPr lang="en-US" sz="2000" dirty="0"/>
              <a:t>build their own theories to understand the causal behavior of systems. These have been termed mental models.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55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Human Errors and Emotions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800" b="1" dirty="0"/>
              <a:t>EMOTION: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Our emotional response to situations affects how we perform. For example, positive emotions enable us </a:t>
            </a:r>
            <a:r>
              <a:rPr lang="en-US" sz="2800" dirty="0" smtClean="0"/>
              <a:t>to think </a:t>
            </a:r>
            <a:r>
              <a:rPr lang="en-US" sz="2800" dirty="0"/>
              <a:t>more creatively, to solve complex problems, whereas negative emotion pushes us into narrow, focused thinking. 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problem that may be easy to solve when we are relaxed, will become difficult if we are frustrated or afraid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Psychologists have studied emotional response for decades and there are many theories as to what is happening when we feel an emotion and why such a response  occurs. 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More </a:t>
            </a:r>
            <a:r>
              <a:rPr lang="en-US" sz="2800" dirty="0"/>
              <a:t>than a century ago, William James proposed that emotion was the interpretation of a physiological response, rather than the other way around. Common sense says, we lose our fortune, are sorry and weep; we meet a bear, are frightened and run; we are insulted by a rival, are angry and strike. The hypothesis here is that we feel sorry because we cry, angry because we strike, afraid because we tremble.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Individual Differences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689848" cy="5410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We have been discussing humans in general. We have made the assumption that everyone has similar capabilities and limitations and that </a:t>
            </a:r>
            <a:r>
              <a:rPr lang="en-US" dirty="0" smtClean="0"/>
              <a:t>we can </a:t>
            </a:r>
            <a:r>
              <a:rPr lang="en-US" dirty="0"/>
              <a:t>therefore make generalizations.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should remember that, although we share processes </a:t>
            </a:r>
            <a:r>
              <a:rPr lang="en-US" dirty="0" smtClean="0"/>
              <a:t>in common</a:t>
            </a:r>
            <a:r>
              <a:rPr lang="en-US" dirty="0"/>
              <a:t>, humans, and therefore users, are not all the same. We should be aware </a:t>
            </a:r>
            <a:r>
              <a:rPr lang="en-US" dirty="0" smtClean="0"/>
              <a:t>of individual </a:t>
            </a:r>
            <a:r>
              <a:rPr lang="en-US" dirty="0"/>
              <a:t>differences so that we can account for them as far as possible within </a:t>
            </a:r>
            <a:r>
              <a:rPr lang="en-US" dirty="0" smtClean="0"/>
              <a:t>our designs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differences may be long term, such as sex, physical capabilities </a:t>
            </a:r>
            <a:r>
              <a:rPr lang="en-US" dirty="0" smtClean="0"/>
              <a:t>and intellectual </a:t>
            </a:r>
            <a:r>
              <a:rPr lang="en-US" dirty="0"/>
              <a:t>capabilities.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Others </a:t>
            </a:r>
            <a:r>
              <a:rPr lang="en-US" dirty="0"/>
              <a:t>are shorter term and include the effect of stressor fatigue on the user. Still others change through time, such as age.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These differences should be taken into account in our designs. It is useful </a:t>
            </a:r>
            <a:r>
              <a:rPr lang="en-US" dirty="0" smtClean="0"/>
              <a:t>to consider</a:t>
            </a:r>
            <a:r>
              <a:rPr lang="en-US" dirty="0"/>
              <a:t>, for any design decision, if there are likely to be users within the </a:t>
            </a:r>
            <a:r>
              <a:rPr lang="en-US" dirty="0" smtClean="0"/>
              <a:t>target group </a:t>
            </a:r>
            <a:r>
              <a:rPr lang="en-US" dirty="0"/>
              <a:t>who will be adversely affected by our decision. At the extremes a decision </a:t>
            </a:r>
            <a:r>
              <a:rPr lang="en-US" dirty="0" smtClean="0"/>
              <a:t>may exclude </a:t>
            </a:r>
            <a:r>
              <a:rPr lang="en-US" dirty="0"/>
              <a:t>a section of the user population. For example, the current emphasis on </a:t>
            </a:r>
            <a:r>
              <a:rPr lang="en-US" dirty="0" smtClean="0"/>
              <a:t>visual Interfaces </a:t>
            </a:r>
            <a:r>
              <a:rPr lang="en-US" dirty="0"/>
              <a:t>exclude those who are visually impaired, unless the design also makes </a:t>
            </a:r>
            <a:r>
              <a:rPr lang="en-US" dirty="0" smtClean="0"/>
              <a:t>use of </a:t>
            </a:r>
            <a:r>
              <a:rPr lang="en-US" dirty="0"/>
              <a:t>the other sensory channels. </a:t>
            </a:r>
            <a:r>
              <a:rPr lang="en-US" dirty="0" smtClean="0"/>
              <a:t>Designs </a:t>
            </a:r>
            <a:r>
              <a:rPr lang="en-US" dirty="0"/>
              <a:t>should allow </a:t>
            </a:r>
            <a:r>
              <a:rPr lang="en-US" dirty="0" smtClean="0"/>
              <a:t>for Psychology </a:t>
            </a:r>
            <a:r>
              <a:rPr lang="en-US" dirty="0"/>
              <a:t>and the design of interactive systems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Best interaction Designing is based on “PUT THR PEOPLE FIRST”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Human 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15400" cy="5334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/>
              <a:t>Indeed, much of our everyday activity relies on </a:t>
            </a:r>
            <a:r>
              <a:rPr lang="en-US" sz="2100" dirty="0" smtClean="0"/>
              <a:t>memory. Our </a:t>
            </a:r>
            <a:r>
              <a:rPr lang="en-US" sz="2100" dirty="0"/>
              <a:t>memory contains our knowledge of actions or </a:t>
            </a:r>
            <a:r>
              <a:rPr lang="en-US" sz="2100" dirty="0" smtClean="0"/>
              <a:t>procedures, As </a:t>
            </a:r>
            <a:r>
              <a:rPr lang="en-US" sz="2100" dirty="0"/>
              <a:t>well as storing all our factual </a:t>
            </a:r>
            <a:r>
              <a:rPr lang="en-US" sz="2100" dirty="0" smtClean="0"/>
              <a:t>knowledge.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 smtClean="0"/>
              <a:t>It </a:t>
            </a:r>
            <a:r>
              <a:rPr lang="en-US" sz="2100" dirty="0"/>
              <a:t>allows us to repeat actions, to use language, and to use new information received via our senses. </a:t>
            </a:r>
            <a:endParaRPr lang="en-US" sz="21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 smtClean="0"/>
              <a:t>It </a:t>
            </a:r>
            <a:r>
              <a:rPr lang="en-US" sz="2100" dirty="0"/>
              <a:t>also gives us our sense of identity, by preserving information from our past experiences</a:t>
            </a:r>
            <a:r>
              <a:rPr lang="en-US" sz="21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/>
              <a:t>Memory is the second part of our model of the human as an information-processing system</a:t>
            </a:r>
            <a:r>
              <a:rPr lang="en-US" sz="21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B050"/>
                </a:solidFill>
              </a:rPr>
              <a:t>But how does our memory work? </a:t>
            </a:r>
            <a:r>
              <a:rPr lang="en-US" sz="2100" dirty="0" smtClean="0">
                <a:solidFill>
                  <a:srgbClr val="00B050"/>
                </a:solidFill>
              </a:rPr>
              <a:t>How </a:t>
            </a:r>
            <a:r>
              <a:rPr lang="en-US" sz="2100" dirty="0">
                <a:solidFill>
                  <a:srgbClr val="00B050"/>
                </a:solidFill>
              </a:rPr>
              <a:t>do we remember arbitrary lists such as those generated in the memory game? </a:t>
            </a:r>
            <a:r>
              <a:rPr lang="en-US" sz="2100" dirty="0" smtClean="0">
                <a:solidFill>
                  <a:srgbClr val="00B050"/>
                </a:solidFill>
              </a:rPr>
              <a:t>Why </a:t>
            </a:r>
            <a:r>
              <a:rPr lang="en-US" sz="2100" dirty="0">
                <a:solidFill>
                  <a:srgbClr val="00B050"/>
                </a:solidFill>
              </a:rPr>
              <a:t>do some people remember more </a:t>
            </a:r>
            <a:r>
              <a:rPr lang="en-US" sz="2100" dirty="0" smtClean="0">
                <a:solidFill>
                  <a:srgbClr val="00B050"/>
                </a:solidFill>
              </a:rPr>
              <a:t>easily than </a:t>
            </a:r>
            <a:r>
              <a:rPr lang="en-US" sz="2100" dirty="0">
                <a:solidFill>
                  <a:srgbClr val="00B050"/>
                </a:solidFill>
              </a:rPr>
              <a:t>others? And what happens when we forget?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/>
              <a:t>In order to answer questions such as these, we need to understand some of the capabilities and limitations of human memory.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Human 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51785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It is generally agreed that there are three types of memory or memory function: sensory buffers, short-term memory or working memory, and long-term memory.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These memories interact, with information being processed and passed between memory stores, as shown in Figure.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944" t="44792" r="28917" b="32291"/>
          <a:stretch/>
        </p:blipFill>
        <p:spPr>
          <a:xfrm>
            <a:off x="301752" y="3352800"/>
            <a:ext cx="8534400" cy="32004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Human 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3988" y="1447800"/>
            <a:ext cx="8686800" cy="5334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The </a:t>
            </a:r>
            <a:r>
              <a:rPr lang="en-US" sz="2000" b="1" dirty="0" smtClean="0"/>
              <a:t>Sensory memories:</a:t>
            </a:r>
            <a:r>
              <a:rPr lang="en-US" sz="2000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ct </a:t>
            </a:r>
            <a:r>
              <a:rPr lang="en-US" sz="1800" dirty="0">
                <a:solidFill>
                  <a:schemeClr val="tx1"/>
                </a:solidFill>
              </a:rPr>
              <a:t>as buffers for stimuli received through the senses.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sensory memory exists for each sensory channel: </a:t>
            </a:r>
            <a:r>
              <a:rPr lang="en-US" sz="1800" b="1" dirty="0">
                <a:solidFill>
                  <a:schemeClr val="tx1"/>
                </a:solidFill>
              </a:rPr>
              <a:t>iconic memory </a:t>
            </a:r>
            <a:r>
              <a:rPr lang="en-US" sz="1800" dirty="0">
                <a:solidFill>
                  <a:schemeClr val="tx1"/>
                </a:solidFill>
              </a:rPr>
              <a:t>for visual stimuli, </a:t>
            </a:r>
            <a:r>
              <a:rPr lang="en-US" sz="1800" b="1" dirty="0">
                <a:solidFill>
                  <a:schemeClr val="tx1"/>
                </a:solidFill>
              </a:rPr>
              <a:t>echoic memory </a:t>
            </a:r>
            <a:r>
              <a:rPr lang="en-US" sz="1800" dirty="0">
                <a:solidFill>
                  <a:schemeClr val="tx1"/>
                </a:solidFill>
              </a:rPr>
              <a:t>for aural stimuli and </a:t>
            </a:r>
            <a:r>
              <a:rPr lang="en-US" sz="1800" b="1" dirty="0">
                <a:solidFill>
                  <a:schemeClr val="tx1"/>
                </a:solidFill>
              </a:rPr>
              <a:t>haptic memory </a:t>
            </a:r>
            <a:r>
              <a:rPr lang="en-US" sz="1800" dirty="0">
                <a:solidFill>
                  <a:schemeClr val="tx1"/>
                </a:solidFill>
              </a:rPr>
              <a:t>for touch. These memories are constantly overwritten by new information coming in on these channels.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Short-term memory</a:t>
            </a:r>
            <a:r>
              <a:rPr lang="en-US" sz="2000" dirty="0"/>
              <a:t> </a:t>
            </a:r>
            <a:r>
              <a:rPr lang="en-US" sz="2000" b="1" dirty="0"/>
              <a:t>or working </a:t>
            </a:r>
            <a:r>
              <a:rPr lang="en-US" sz="2000" b="1" dirty="0" smtClean="0"/>
              <a:t>memory: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is </a:t>
            </a:r>
            <a:r>
              <a:rPr lang="en-US" sz="1800" dirty="0">
                <a:solidFill>
                  <a:schemeClr val="tx1"/>
                </a:solidFill>
              </a:rPr>
              <a:t>used to store information which is only required briefly. </a:t>
            </a:r>
            <a:r>
              <a:rPr lang="en-US" sz="1800" dirty="0" err="1" smtClean="0">
                <a:solidFill>
                  <a:schemeClr val="tx1"/>
                </a:solidFill>
              </a:rPr>
              <a:t>E.g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calculate the multiplication 35 × 6 in your head. The chances are that you will have done this calculation in stages, perhaps 5 × 6 and then 30 × 6 and </a:t>
            </a:r>
            <a:r>
              <a:rPr lang="en-US" sz="1800" dirty="0" smtClean="0">
                <a:solidFill>
                  <a:schemeClr val="tx1"/>
                </a:solidFill>
              </a:rPr>
              <a:t>added the results such </a:t>
            </a:r>
            <a:r>
              <a:rPr lang="en-US" sz="1800" dirty="0">
                <a:solidFill>
                  <a:schemeClr val="tx1"/>
                </a:solidFill>
              </a:rPr>
              <a:t>as this we need to store the intermediate stages for use later.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Short-term </a:t>
            </a:r>
            <a:r>
              <a:rPr lang="en-US" sz="1800" dirty="0">
                <a:solidFill>
                  <a:schemeClr val="tx1"/>
                </a:solidFill>
              </a:rPr>
              <a:t>memory can be </a:t>
            </a:r>
            <a:r>
              <a:rPr lang="en-US" sz="1800" b="1" dirty="0">
                <a:solidFill>
                  <a:schemeClr val="tx1"/>
                </a:solidFill>
              </a:rPr>
              <a:t>accessed rapidly</a:t>
            </a:r>
            <a:r>
              <a:rPr lang="en-US" sz="1800" dirty="0">
                <a:solidFill>
                  <a:schemeClr val="tx1"/>
                </a:solidFill>
              </a:rPr>
              <a:t>, in the order of 70 </a:t>
            </a:r>
            <a:r>
              <a:rPr lang="en-US" sz="1800" dirty="0" err="1">
                <a:solidFill>
                  <a:schemeClr val="tx1"/>
                </a:solidFill>
              </a:rPr>
              <a:t>ms.</a:t>
            </a:r>
            <a:r>
              <a:rPr lang="en-US" sz="1800" dirty="0">
                <a:solidFill>
                  <a:schemeClr val="tx1"/>
                </a:solidFill>
              </a:rPr>
              <a:t> However, it also </a:t>
            </a:r>
            <a:r>
              <a:rPr lang="en-US" sz="1800" b="1" dirty="0">
                <a:solidFill>
                  <a:schemeClr val="tx1"/>
                </a:solidFill>
              </a:rPr>
              <a:t>decays rapidly</a:t>
            </a:r>
            <a:r>
              <a:rPr lang="en-US" sz="1800" dirty="0">
                <a:solidFill>
                  <a:schemeClr val="tx1"/>
                </a:solidFill>
              </a:rPr>
              <a:t>, meaning that information can only be held there temporarily, </a:t>
            </a:r>
            <a:r>
              <a:rPr lang="en-US" sz="1800" dirty="0" smtClean="0">
                <a:solidFill>
                  <a:schemeClr val="tx1"/>
                </a:solidFill>
              </a:rPr>
              <a:t>in the </a:t>
            </a:r>
            <a:r>
              <a:rPr lang="en-US" sz="1800" dirty="0">
                <a:solidFill>
                  <a:schemeClr val="tx1"/>
                </a:solidFill>
              </a:rPr>
              <a:t>order of 200 </a:t>
            </a:r>
            <a:r>
              <a:rPr lang="en-US" sz="1800" dirty="0" err="1">
                <a:solidFill>
                  <a:schemeClr val="tx1"/>
                </a:solidFill>
              </a:rPr>
              <a:t>ms.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Short-term </a:t>
            </a:r>
            <a:r>
              <a:rPr lang="en-US" sz="1800" dirty="0">
                <a:solidFill>
                  <a:schemeClr val="tx1"/>
                </a:solidFill>
              </a:rPr>
              <a:t>memory also has a </a:t>
            </a:r>
            <a:r>
              <a:rPr lang="en-US" sz="1800" b="1" dirty="0">
                <a:solidFill>
                  <a:schemeClr val="tx1"/>
                </a:solidFill>
              </a:rPr>
              <a:t>limited capacity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Human 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89848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Long-term memory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is </a:t>
            </a:r>
            <a:r>
              <a:rPr lang="en-US" sz="2000" dirty="0"/>
              <a:t>intended for the </a:t>
            </a:r>
            <a:r>
              <a:rPr lang="en-US" sz="2000" b="1" dirty="0"/>
              <a:t>long-term storage of information</a:t>
            </a:r>
            <a:r>
              <a:rPr lang="en-US" sz="2000" dirty="0"/>
              <a:t>. Information is placed there from working memory through rehearsal. Unlike working memory there </a:t>
            </a:r>
            <a:r>
              <a:rPr lang="en-US" sz="2000" dirty="0" smtClean="0"/>
              <a:t>is </a:t>
            </a:r>
            <a:r>
              <a:rPr lang="en-US" sz="2000" b="1" dirty="0" smtClean="0"/>
              <a:t>slow access</a:t>
            </a:r>
            <a:r>
              <a:rPr lang="en-US" sz="2000" dirty="0" smtClean="0"/>
              <a:t>, </a:t>
            </a:r>
            <a:r>
              <a:rPr lang="en-US" sz="2000" b="1" dirty="0" smtClean="0"/>
              <a:t>slow decay </a:t>
            </a:r>
            <a:r>
              <a:rPr lang="en-US" sz="2000" dirty="0" smtClean="0"/>
              <a:t>and have </a:t>
            </a:r>
            <a:r>
              <a:rPr lang="en-US" sz="2000" b="1" dirty="0" smtClean="0"/>
              <a:t>unlimited or huge storage.</a:t>
            </a:r>
            <a:endParaRPr lang="en-US" sz="20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There </a:t>
            </a:r>
            <a:r>
              <a:rPr lang="en-US" sz="2000" dirty="0"/>
              <a:t>are two types of long-term memory: </a:t>
            </a:r>
            <a:r>
              <a:rPr lang="en-US" sz="2000" b="1" dirty="0"/>
              <a:t>E</a:t>
            </a:r>
            <a:r>
              <a:rPr lang="en-US" sz="2000" b="1" dirty="0" smtClean="0"/>
              <a:t>pisodic </a:t>
            </a:r>
            <a:r>
              <a:rPr lang="en-US" sz="2000" b="1" dirty="0"/>
              <a:t>memory</a:t>
            </a:r>
            <a:r>
              <a:rPr lang="en-US" sz="2000" dirty="0"/>
              <a:t> and </a:t>
            </a:r>
            <a:r>
              <a:rPr lang="en-US" sz="2000" b="1" dirty="0"/>
              <a:t>S</a:t>
            </a:r>
            <a:r>
              <a:rPr lang="en-US" sz="2000" b="1" dirty="0" smtClean="0"/>
              <a:t>emantic </a:t>
            </a:r>
            <a:r>
              <a:rPr lang="en-US" sz="2000" b="1" dirty="0"/>
              <a:t>memory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/>
              <a:t>Episodic </a:t>
            </a:r>
            <a:r>
              <a:rPr lang="en-US" sz="2000" b="1" dirty="0"/>
              <a:t>memory </a:t>
            </a:r>
            <a:r>
              <a:rPr lang="en-US" sz="2000" dirty="0"/>
              <a:t>represents our memory of events and experiences in a </a:t>
            </a:r>
            <a:r>
              <a:rPr lang="en-US" sz="2000" b="1" dirty="0"/>
              <a:t>serial form</a:t>
            </a:r>
            <a:r>
              <a:rPr lang="en-US" sz="2000" dirty="0"/>
              <a:t>. It is from this memory that we can reconstruct the actual events that took place at a given point in our lives.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/>
              <a:t>Semantic </a:t>
            </a:r>
            <a:r>
              <a:rPr lang="en-US" sz="2000" b="1" dirty="0"/>
              <a:t>memory</a:t>
            </a:r>
            <a:r>
              <a:rPr lang="en-US" sz="2000" dirty="0"/>
              <a:t>, on the other hand, is a </a:t>
            </a:r>
            <a:r>
              <a:rPr lang="en-US" sz="2000" b="1" dirty="0"/>
              <a:t>structured record of facts, concepts and skills</a:t>
            </a:r>
            <a:r>
              <a:rPr lang="en-US" sz="2000" dirty="0"/>
              <a:t> that we have acquired. The information in semantic memory is derived from that in our episodic memory, such that we can learn new facts or concepts from our </a:t>
            </a:r>
            <a:r>
              <a:rPr lang="en-US" sz="2000" dirty="0" smtClean="0"/>
              <a:t>experiences.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THINKING: REASONING AND PROBLEM SOLVING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78552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Humans are </a:t>
            </a:r>
            <a:r>
              <a:rPr lang="en-US" dirty="0"/>
              <a:t>able to use information to reason and solve problems, and indeed do these activities when the information is partial or unavailable.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Human </a:t>
            </a:r>
            <a:r>
              <a:rPr lang="en-US" dirty="0"/>
              <a:t>thought is conscious and self-aware: while we may not always be able to identify the processes we use, we can identify the products of these </a:t>
            </a:r>
            <a:r>
              <a:rPr lang="en-US" dirty="0" smtClean="0"/>
              <a:t>processes, our </a:t>
            </a:r>
            <a:r>
              <a:rPr lang="en-US" dirty="0"/>
              <a:t>thoughts. In addition, we are able to think about things of which we have no experience, and solve problems which we have never seen before.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How </a:t>
            </a:r>
            <a:r>
              <a:rPr lang="en-US" dirty="0">
                <a:solidFill>
                  <a:srgbClr val="00B050"/>
                </a:solidFill>
              </a:rPr>
              <a:t>is this done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Obvious answer is by Thinking and Reasoning.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Thinking </a:t>
            </a:r>
            <a:r>
              <a:rPr lang="en-US" dirty="0"/>
              <a:t>can require different amounts of knowledge. Some thinking </a:t>
            </a:r>
            <a:r>
              <a:rPr lang="en-US" dirty="0" smtClean="0"/>
              <a:t>activities are </a:t>
            </a:r>
            <a:r>
              <a:rPr lang="en-US" dirty="0"/>
              <a:t>very directed and the knowledge required is </a:t>
            </a:r>
            <a:r>
              <a:rPr lang="en-US" dirty="0" smtClean="0"/>
              <a:t>little. </a:t>
            </a:r>
            <a:r>
              <a:rPr lang="en-US" dirty="0"/>
              <a:t>Others require </a:t>
            </a:r>
            <a:r>
              <a:rPr lang="en-US" dirty="0" smtClean="0"/>
              <a:t>vast amounts </a:t>
            </a:r>
            <a:r>
              <a:rPr lang="en-US" dirty="0"/>
              <a:t>of knowledge from different domains.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example, performing a </a:t>
            </a:r>
            <a:r>
              <a:rPr lang="en-US" dirty="0" smtClean="0"/>
              <a:t>subtraction calculation </a:t>
            </a:r>
            <a:r>
              <a:rPr lang="en-US" dirty="0"/>
              <a:t>requires a relatively small amount of knowledge, from a </a:t>
            </a:r>
            <a:r>
              <a:rPr lang="en-US" dirty="0" smtClean="0"/>
              <a:t>constrained domain</a:t>
            </a:r>
            <a:r>
              <a:rPr lang="en-US" dirty="0"/>
              <a:t>, whereas understanding newspaper headlines demands knowledge of </a:t>
            </a:r>
            <a:r>
              <a:rPr lang="en-US" dirty="0" smtClean="0"/>
              <a:t>politics, social </a:t>
            </a:r>
            <a:r>
              <a:rPr lang="en-US" dirty="0"/>
              <a:t>structures, public figures and world events.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19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REASONING (Deductive Reasoning)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78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C00000"/>
                </a:solidFill>
              </a:rPr>
              <a:t>Reasoning</a:t>
            </a:r>
            <a:r>
              <a:rPr lang="en-US" sz="1800" dirty="0"/>
              <a:t> is the process by which we use the knowledge we have to draw </a:t>
            </a:r>
            <a:r>
              <a:rPr lang="en-US" sz="1800" dirty="0" smtClean="0"/>
              <a:t>conclusions or </a:t>
            </a:r>
            <a:r>
              <a:rPr lang="en-US" sz="1800" dirty="0"/>
              <a:t>infer something new about the domain of interest.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are a number of </a:t>
            </a:r>
            <a:r>
              <a:rPr lang="en-US" sz="1800" dirty="0" smtClean="0"/>
              <a:t>different types </a:t>
            </a:r>
            <a:r>
              <a:rPr lang="en-US" sz="1800" dirty="0"/>
              <a:t>of reasoning: </a:t>
            </a:r>
            <a:r>
              <a:rPr lang="en-US" sz="1800" b="1" dirty="0"/>
              <a:t>D</a:t>
            </a:r>
            <a:r>
              <a:rPr lang="en-US" sz="1800" b="1" dirty="0" smtClean="0"/>
              <a:t>eductive</a:t>
            </a:r>
            <a:r>
              <a:rPr lang="en-US" sz="1800" b="1" dirty="0"/>
              <a:t>, </a:t>
            </a:r>
            <a:r>
              <a:rPr lang="en-US" sz="1800" b="1" dirty="0" smtClean="0"/>
              <a:t>Inductive </a:t>
            </a:r>
            <a:r>
              <a:rPr lang="en-US" sz="1800" b="1" dirty="0"/>
              <a:t>and A</a:t>
            </a:r>
            <a:r>
              <a:rPr lang="en-US" sz="1800" b="1" dirty="0" smtClean="0"/>
              <a:t>bductive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1. Deductive </a:t>
            </a:r>
            <a:r>
              <a:rPr lang="en-US" sz="1800" b="1" dirty="0"/>
              <a:t>reasoning</a:t>
            </a:r>
            <a:r>
              <a:rPr lang="en-US" sz="1800" b="1" dirty="0" smtClean="0"/>
              <a:t>: </a:t>
            </a:r>
            <a:r>
              <a:rPr lang="en-US" sz="1800" dirty="0" smtClean="0"/>
              <a:t>From </a:t>
            </a:r>
            <a:r>
              <a:rPr lang="en-US" sz="1800" b="1" dirty="0" smtClean="0"/>
              <a:t>General to Specific approach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Deductive reasoning derives the logically necessary conclusion from the given premises.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1" dirty="0"/>
              <a:t>E</a:t>
            </a:r>
            <a:r>
              <a:rPr lang="en-US" sz="1800" b="1" dirty="0" smtClean="0"/>
              <a:t>xample</a:t>
            </a:r>
            <a:r>
              <a:rPr lang="en-US" sz="1800" i="1" dirty="0" smtClean="0"/>
              <a:t>	If </a:t>
            </a:r>
            <a:r>
              <a:rPr lang="en-US" sz="1800" i="1" dirty="0"/>
              <a:t>it is Friday then she will go to </a:t>
            </a:r>
            <a:r>
              <a:rPr lang="en-US" sz="1800" i="1" dirty="0" smtClean="0"/>
              <a:t>work</a:t>
            </a:r>
            <a:r>
              <a:rPr lang="en-US" sz="1800" dirty="0" smtClean="0"/>
              <a:t>, </a:t>
            </a:r>
            <a:r>
              <a:rPr lang="en-US" sz="1800" i="1" dirty="0" smtClean="0"/>
              <a:t>It </a:t>
            </a:r>
            <a:r>
              <a:rPr lang="en-US" sz="1800" i="1" dirty="0"/>
              <a:t>is Friday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i="1" dirty="0" smtClean="0"/>
              <a:t>		Therefore </a:t>
            </a:r>
            <a:r>
              <a:rPr lang="en-US" sz="1800" i="1" dirty="0"/>
              <a:t>she will go to work.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Thinking, reasoning </a:t>
            </a:r>
            <a:r>
              <a:rPr lang="en-US" sz="1800" dirty="0"/>
              <a:t>and problem solving is a perfectly valid deduction, even though it conflicts with our knowledge of what </a:t>
            </a:r>
            <a:r>
              <a:rPr lang="en-US" sz="1800" dirty="0" smtClean="0"/>
              <a:t>is true </a:t>
            </a:r>
            <a:r>
              <a:rPr lang="en-US" sz="1800" dirty="0"/>
              <a:t>in the world</a:t>
            </a:r>
            <a:r>
              <a:rPr lang="en-US" sz="18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Deductive reasoning is </a:t>
            </a:r>
            <a:r>
              <a:rPr lang="en-US" sz="1800" dirty="0" smtClean="0"/>
              <a:t>often </a:t>
            </a:r>
            <a:r>
              <a:rPr lang="en-US" sz="1800" dirty="0"/>
              <a:t>misapplied. Given the </a:t>
            </a:r>
            <a:r>
              <a:rPr lang="en-US" sz="1800" dirty="0" smtClean="0"/>
              <a:t>premises “Some </a:t>
            </a:r>
            <a:r>
              <a:rPr lang="en-US" sz="1800" dirty="0"/>
              <a:t>people are </a:t>
            </a:r>
            <a:r>
              <a:rPr lang="en-US" sz="1800" dirty="0" smtClean="0"/>
              <a:t>babies“ “Some </a:t>
            </a:r>
            <a:r>
              <a:rPr lang="en-US" sz="1800" dirty="0"/>
              <a:t>babies </a:t>
            </a:r>
            <a:r>
              <a:rPr lang="en-US" sz="1800" dirty="0" smtClean="0"/>
              <a:t>cry”</a:t>
            </a:r>
            <a:r>
              <a:rPr lang="en-US" sz="1800" dirty="0"/>
              <a:t> </a:t>
            </a:r>
            <a:r>
              <a:rPr lang="en-US" sz="1800" dirty="0" smtClean="0"/>
              <a:t>many </a:t>
            </a:r>
            <a:r>
              <a:rPr lang="en-US" sz="1800" dirty="0"/>
              <a:t>people will infer that ‘Some people cry’. This is in fact an invalid </a:t>
            </a:r>
            <a:r>
              <a:rPr lang="en-US" sz="1800" dirty="0" smtClean="0"/>
              <a:t>deduction since </a:t>
            </a:r>
            <a:r>
              <a:rPr lang="en-US" sz="1800" dirty="0"/>
              <a:t>we are not told that all babies are people. It is therefore logically possible </a:t>
            </a:r>
            <a:r>
              <a:rPr lang="en-US" sz="1800" dirty="0" smtClean="0"/>
              <a:t>that the </a:t>
            </a:r>
            <a:r>
              <a:rPr lang="en-US" sz="1800" dirty="0"/>
              <a:t>babies who cry are those who are not people.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It is at this point, where truth and validity clash, that human deduction is poorest.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47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REASONING </a:t>
            </a:r>
            <a:r>
              <a:rPr lang="en-US" sz="3600" b="1" dirty="0" smtClean="0">
                <a:solidFill>
                  <a:srgbClr val="00B050"/>
                </a:solidFill>
              </a:rPr>
              <a:t>(Inductive Reasoning)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Reasoning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general approach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generalizing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cases we have seen to infer information about cases we have not seen.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every elephant we have ever seen has a trunk,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 elephants have trunks. Of course, this inference is unreliable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to be true; it can only be proved to be false. We can disprove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simply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producing an elephant without a trunk. However, we can never prove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because, no matter how many elephants with trunks we have seen or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exist, the next one we see may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trunk less.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that we can do is gather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our inductive inference.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spite of its unreliability, induction is a useful process, which we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our environment.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saw an elephant without a trunk, we would be unlikely to move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that ‘All elephants have trunks’, since we are better at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evidence.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1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REASONING </a:t>
            </a:r>
            <a:r>
              <a:rPr lang="en-US" sz="3200" b="1" dirty="0" smtClean="0">
                <a:solidFill>
                  <a:srgbClr val="00B050"/>
                </a:solidFill>
              </a:rPr>
              <a:t>(Abductive </a:t>
            </a:r>
            <a:r>
              <a:rPr lang="en-US" sz="3200" b="1" dirty="0">
                <a:solidFill>
                  <a:srgbClr val="00B050"/>
                </a:solidFill>
              </a:rPr>
              <a:t>Reasoning)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Abduction reasoning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fact to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that caused it. This is the method we use to derive explanations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suppose we know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drives too fast 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Angry.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see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too fast we may infer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angry.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this too is unreliable since there may be another reason why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fast: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been called to an emergency, for 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spite of its unreliability, it is clear that people do infer explanations in this way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onto them until they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evidence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an alternative theory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explanation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problems in using interactive systems. If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always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an action, the user will infer that the event is caused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unless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to the contrary is made available.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fact, the event 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unrelated, confusion and even error often 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654</TotalTime>
  <Words>1900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Georgia</vt:lpstr>
      <vt:lpstr>Times New Roman</vt:lpstr>
      <vt:lpstr>Wingdings</vt:lpstr>
      <vt:lpstr>Wingdings 2</vt:lpstr>
      <vt:lpstr>Civic</vt:lpstr>
      <vt:lpstr>Human Computer Interaction</vt:lpstr>
      <vt:lpstr>Human Memory</vt:lpstr>
      <vt:lpstr>Human Memory</vt:lpstr>
      <vt:lpstr>Human Memory</vt:lpstr>
      <vt:lpstr>Human Memory</vt:lpstr>
      <vt:lpstr>THINKING: REASONING AND PROBLEM SOLVING</vt:lpstr>
      <vt:lpstr>REASONING (Deductive Reasoning)</vt:lpstr>
      <vt:lpstr>REASONING (Inductive Reasoning)</vt:lpstr>
      <vt:lpstr>REASONING (Abductive Reasoning)</vt:lpstr>
      <vt:lpstr>Problem Solving &amp; Skill Acquisition</vt:lpstr>
      <vt:lpstr>Human Errors and Emotions</vt:lpstr>
      <vt:lpstr>Human Errors and Emotions</vt:lpstr>
      <vt:lpstr>Individual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khan</dc:creator>
  <cp:lastModifiedBy>Khurshid Skyways Com</cp:lastModifiedBy>
  <cp:revision>93</cp:revision>
  <dcterms:created xsi:type="dcterms:W3CDTF">2020-06-12T11:14:29Z</dcterms:created>
  <dcterms:modified xsi:type="dcterms:W3CDTF">2023-03-24T03:12:40Z</dcterms:modified>
</cp:coreProperties>
</file>