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5" r:id="rId3"/>
    <p:sldId id="272" r:id="rId4"/>
    <p:sldId id="273" r:id="rId5"/>
    <p:sldId id="258" r:id="rId6"/>
    <p:sldId id="260" r:id="rId7"/>
    <p:sldId id="276" r:id="rId8"/>
    <p:sldId id="274" r:id="rId9"/>
    <p:sldId id="261" r:id="rId10"/>
    <p:sldId id="262" r:id="rId11"/>
    <p:sldId id="263"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4D648-EF71-4E16-8E7D-29963AD3605B}" type="datetimeFigureOut">
              <a:rPr lang="en-US" smtClean="0"/>
              <a:t>5/10/2021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AA957-B77C-4579-900C-B8AD13394891}" type="slidenum">
              <a:rPr lang="en-US" smtClean="0"/>
              <a:t>‹#›</a:t>
            </a:fld>
            <a:endParaRPr lang="en-US"/>
          </a:p>
        </p:txBody>
      </p:sp>
    </p:spTree>
    <p:extLst>
      <p:ext uri="{BB962C8B-B14F-4D97-AF65-F5344CB8AC3E}">
        <p14:creationId xmlns:p14="http://schemas.microsoft.com/office/powerpoint/2010/main" val="9717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15A63D2-B0AA-4BB6-99C8-72D063D7FADA}" type="datetimeFigureOut">
              <a:rPr lang="en-US" smtClean="0"/>
              <a:pPr/>
              <a:t>5/10/2021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39AAF85-AFEF-4591-BAFB-CDD5D6713E7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39AAF85-AFEF-4591-BAFB-CDD5D6713E7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15A63D2-B0AA-4BB6-99C8-72D063D7FADA}" type="datetimeFigureOut">
              <a:rPr lang="en-US" smtClean="0"/>
              <a:pPr/>
              <a:t>5/10/2021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15A63D2-B0AA-4BB6-99C8-72D063D7FADA}" type="datetimeFigureOut">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5A63D2-B0AA-4BB6-99C8-72D063D7FADA}" type="datetimeFigureOut">
              <a:rPr lang="en-US" smtClean="0"/>
              <a:pPr/>
              <a:t>5/10/2021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39AAF85-AFEF-4591-BAFB-CDD5D6713E7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5A63D2-B0AA-4BB6-99C8-72D063D7FADA}" type="datetimeFigureOut">
              <a:rPr lang="en-US" smtClean="0"/>
              <a:pPr/>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39AAF85-AFEF-4591-BAFB-CDD5D6713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15A63D2-B0AA-4BB6-99C8-72D063D7FADA}" type="datetimeFigureOut">
              <a:rPr lang="en-US" smtClean="0"/>
              <a:pPr/>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39AAF85-AFEF-4591-BAFB-CDD5D6713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15A63D2-B0AA-4BB6-99C8-72D063D7FADA}" type="datetimeFigureOut">
              <a:rPr lang="en-US" smtClean="0"/>
              <a:pPr/>
              <a:t>5/10/2021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39AAF85-AFEF-4591-BAFB-CDD5D6713E7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15A63D2-B0AA-4BB6-99C8-72D063D7FADA}" type="datetimeFigureOut">
              <a:rPr lang="en-US" smtClean="0"/>
              <a:pPr/>
              <a:t>5/10/2021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15A63D2-B0AA-4BB6-99C8-72D063D7FADA}" type="datetimeFigureOut">
              <a:rPr lang="en-US" smtClean="0"/>
              <a:pPr/>
              <a:t>5/10/2021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39AAF85-AFEF-4591-BAFB-CDD5D6713E7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2971800"/>
          </a:xfrm>
        </p:spPr>
        <p:txBody>
          <a:bodyPr>
            <a:normAutofit/>
          </a:bodyPr>
          <a:lstStyle/>
          <a:p>
            <a:r>
              <a:rPr lang="en-US" sz="2000" dirty="0" smtClean="0"/>
              <a:t> The computer part </a:t>
            </a:r>
            <a:r>
              <a:rPr lang="en-US" sz="2000" dirty="0" smtClean="0"/>
              <a:t>II</a:t>
            </a:r>
            <a:endParaRPr lang="en-US" sz="2000" dirty="0" smtClean="0"/>
          </a:p>
          <a:p>
            <a:pPr algn="l"/>
            <a:r>
              <a:rPr lang="en-US" sz="2000" dirty="0" smtClean="0"/>
              <a:t>	    </a:t>
            </a:r>
            <a:endParaRPr lang="en-US" sz="2000" dirty="0" smtClean="0"/>
          </a:p>
          <a:p>
            <a:pPr algn="l"/>
            <a:r>
              <a:rPr lang="en-GB" altLang="en-US" sz="2000" dirty="0" smtClean="0"/>
              <a:t>positioning, pointing &amp; drawing</a:t>
            </a:r>
          </a:p>
          <a:p>
            <a:r>
              <a:rPr lang="en-GB" sz="2000" dirty="0" smtClean="0"/>
              <a:t>(Input devices)</a:t>
            </a:r>
            <a:endParaRPr lang="en-US" sz="2000" dirty="0" smtClean="0"/>
          </a:p>
          <a:p>
            <a:r>
              <a:rPr lang="en-US" sz="2000" dirty="0" smtClean="0"/>
              <a:t>CS 8</a:t>
            </a:r>
            <a:r>
              <a:rPr lang="en-US" sz="2000" baseline="30000" dirty="0" smtClean="0"/>
              <a:t>th</a:t>
            </a:r>
            <a:r>
              <a:rPr lang="en-US" sz="2000" dirty="0" smtClean="0"/>
              <a:t> Semester</a:t>
            </a:r>
            <a:endParaRPr lang="en-US" sz="2000" dirty="0"/>
          </a:p>
        </p:txBody>
      </p:sp>
      <p:sp>
        <p:nvSpPr>
          <p:cNvPr id="2" name="Title 1"/>
          <p:cNvSpPr>
            <a:spLocks noGrp="1"/>
          </p:cNvSpPr>
          <p:nvPr>
            <p:ph type="ctrTitle"/>
          </p:nvPr>
        </p:nvSpPr>
        <p:spPr/>
        <p:txBody>
          <a:bodyPr/>
          <a:lstStyle/>
          <a:p>
            <a:r>
              <a:rPr lang="en-US" dirty="0" smtClean="0"/>
              <a:t>Human Computer Interaction</a:t>
            </a:r>
            <a:endParaRPr 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Track Ball</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12070" t="46167" r="38791" b="33900"/>
          <a:stretch/>
        </p:blipFill>
        <p:spPr>
          <a:xfrm>
            <a:off x="301752" y="1524000"/>
            <a:ext cx="8613648" cy="4876800"/>
          </a:xfrm>
          <a:prstGeom prst="rect">
            <a:avLst/>
          </a:prstGeom>
        </p:spPr>
      </p:pic>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anose="02020603050405020304" pitchFamily="18" charset="0"/>
                <a:cs typeface="Times New Roman" panose="02020603050405020304" pitchFamily="18" charset="0"/>
              </a:rPr>
              <a:t>The Joystick and Keyboard Nipple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52400" y="1447800"/>
            <a:ext cx="8839200" cy="5257800"/>
          </a:xfrm>
        </p:spPr>
        <p:txBody>
          <a:bodyPr>
            <a:noAutofit/>
          </a:bodyPr>
          <a:lstStyle/>
          <a:p>
            <a:pPr marL="0" indent="0" algn="just">
              <a:buNone/>
            </a:pPr>
            <a:r>
              <a:rPr lang="en-US" sz="2000" b="1" dirty="0" smtClean="0">
                <a:latin typeface="Times New Roman" panose="02020603050405020304" pitchFamily="18" charset="0"/>
                <a:cs typeface="Times New Roman" panose="02020603050405020304" pitchFamily="18" charset="0"/>
              </a:rPr>
              <a:t>Joystick: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joystick is an indirect input device, taking up very little space. Consisting of a small palm-sized box with a stick or shaped grip sticking up from it, the joystick is a simple device with which movements of the stick cause a corresponding movement of the screen cursor. There are two types of joystick: the</a:t>
            </a:r>
            <a:r>
              <a:rPr lang="en-US" sz="2000" b="1" dirty="0">
                <a:latin typeface="Times New Roman" panose="02020603050405020304" pitchFamily="18" charset="0"/>
                <a:cs typeface="Times New Roman" panose="02020603050405020304" pitchFamily="18" charset="0"/>
              </a:rPr>
              <a:t> absolute</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isometric.</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In the </a:t>
            </a:r>
            <a:r>
              <a:rPr lang="en-US" sz="2000" i="1" dirty="0">
                <a:latin typeface="Times New Roman" panose="02020603050405020304" pitchFamily="18" charset="0"/>
                <a:cs typeface="Times New Roman" panose="02020603050405020304" pitchFamily="18" charset="0"/>
              </a:rPr>
              <a:t>absolute joystick</a:t>
            </a:r>
            <a:r>
              <a:rPr lang="en-US" sz="2000" dirty="0">
                <a:latin typeface="Times New Roman" panose="02020603050405020304" pitchFamily="18" charset="0"/>
                <a:cs typeface="Times New Roman" panose="02020603050405020304" pitchFamily="18" charset="0"/>
              </a:rPr>
              <a:t>, movement is the important characteristic, since the position of the joystick in the base corresponds to the position of the cursor on the screen.</a:t>
            </a:r>
          </a:p>
          <a:p>
            <a:pPr marL="0" indent="0" algn="just">
              <a:buNone/>
            </a:pPr>
            <a:r>
              <a:rPr lang="en-US" sz="2000" dirty="0">
                <a:latin typeface="Times New Roman" panose="02020603050405020304" pitchFamily="18" charset="0"/>
                <a:cs typeface="Times New Roman" panose="02020603050405020304" pitchFamily="18" charset="0"/>
              </a:rPr>
              <a:t>In the </a:t>
            </a:r>
            <a:r>
              <a:rPr lang="en-US" sz="2000" i="1" dirty="0">
                <a:latin typeface="Times New Roman" panose="02020603050405020304" pitchFamily="18" charset="0"/>
                <a:cs typeface="Times New Roman" panose="02020603050405020304" pitchFamily="18" charset="0"/>
              </a:rPr>
              <a:t>isometric joystick</a:t>
            </a:r>
            <a:r>
              <a:rPr lang="en-US" sz="2000" dirty="0">
                <a:latin typeface="Times New Roman" panose="02020603050405020304" pitchFamily="18" charset="0"/>
                <a:cs typeface="Times New Roman" panose="02020603050405020304" pitchFamily="18" charset="0"/>
              </a:rPr>
              <a:t>, the pressure on the stick corresponds to the velocity of the cursor, and when released, the stick returns to its usual upright centered position.</a:t>
            </a:r>
          </a:p>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K</a:t>
            </a:r>
            <a:r>
              <a:rPr lang="en-US" sz="2000" b="1" dirty="0" smtClean="0">
                <a:latin typeface="Times New Roman" panose="02020603050405020304" pitchFamily="18" charset="0"/>
                <a:cs typeface="Times New Roman" panose="02020603050405020304" pitchFamily="18" charset="0"/>
              </a:rPr>
              <a:t>eyboard Nipple</a:t>
            </a:r>
            <a:r>
              <a:rPr lang="en-US" sz="2000" dirty="0" smtClean="0">
                <a:latin typeface="Times New Roman" panose="02020603050405020304" pitchFamily="18" charset="0"/>
                <a:cs typeface="Times New Roman" panose="02020603050405020304" pitchFamily="18" charset="0"/>
              </a:rPr>
              <a:t>: More </a:t>
            </a:r>
            <a:r>
              <a:rPr lang="en-US" sz="2000" dirty="0">
                <a:latin typeface="Times New Roman" panose="02020603050405020304" pitchFamily="18" charset="0"/>
                <a:cs typeface="Times New Roman" panose="02020603050405020304" pitchFamily="18" charset="0"/>
              </a:rPr>
              <a:t>commonly a small rubber nipple projects in the center of the keyboard and acts as a tiny isometric joystick. It is usually difficult for novices to use, but this seems to be related to fine adjustment of the speed settings.</a:t>
            </a:r>
          </a:p>
          <a:p>
            <a:pPr marL="0" indent="0" algn="just">
              <a:buNone/>
            </a:pPr>
            <a:r>
              <a:rPr lang="en-US" sz="2000" dirty="0">
                <a:latin typeface="Times New Roman" panose="02020603050405020304" pitchFamily="18" charset="0"/>
                <a:cs typeface="Times New Roman" panose="02020603050405020304" pitchFamily="18" charset="0"/>
              </a:rPr>
              <a:t>Like the joystick the nipple controls the rate of movement across the screen and is thus less direct than a mouse or stylus.</a:t>
            </a:r>
          </a:p>
        </p:txBody>
      </p:sp>
    </p:spTree>
    <p:extLst>
      <p:ext uri="{BB962C8B-B14F-4D97-AF65-F5344CB8AC3E}">
        <p14:creationId xmlns:p14="http://schemas.microsoft.com/office/powerpoint/2010/main" val="114791998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Images Of Joystick and Keyboard Nipple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58819" t="23906" r="5340" b="21908"/>
          <a:stretch/>
        </p:blipFill>
        <p:spPr>
          <a:xfrm>
            <a:off x="152400" y="1676400"/>
            <a:ext cx="3197352" cy="4457700"/>
          </a:xfrm>
          <a:prstGeom prst="rect">
            <a:avLst/>
          </a:prstGeom>
        </p:spPr>
      </p:pic>
      <p:pic>
        <p:nvPicPr>
          <p:cNvPr id="5" name="Picture 4"/>
          <p:cNvPicPr>
            <a:picLocks noChangeAspect="1"/>
          </p:cNvPicPr>
          <p:nvPr/>
        </p:nvPicPr>
        <p:blipFill rotWithShape="1">
          <a:blip r:embed="rId3"/>
          <a:srcRect l="24596" t="23960" r="26209" b="24999"/>
          <a:stretch/>
        </p:blipFill>
        <p:spPr>
          <a:xfrm>
            <a:off x="3505199" y="1676400"/>
            <a:ext cx="5500255" cy="4457700"/>
          </a:xfrm>
          <a:prstGeom prst="rect">
            <a:avLst/>
          </a:prstGeom>
        </p:spPr>
      </p:pic>
    </p:spTree>
    <p:extLst>
      <p:ext uri="{BB962C8B-B14F-4D97-AF65-F5344CB8AC3E}">
        <p14:creationId xmlns:p14="http://schemas.microsoft.com/office/powerpoint/2010/main" val="110773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600" dirty="0"/>
              <a:t>Positioning, Pointing And Drawing</a:t>
            </a:r>
            <a:endParaRPr lang="en-US" dirty="0"/>
          </a:p>
        </p:txBody>
      </p:sp>
      <p:sp>
        <p:nvSpPr>
          <p:cNvPr id="3" name="Content Placeholder 2"/>
          <p:cNvSpPr>
            <a:spLocks noGrp="1"/>
          </p:cNvSpPr>
          <p:nvPr>
            <p:ph sz="quarter" idx="1"/>
          </p:nvPr>
        </p:nvSpPr>
        <p:spPr>
          <a:xfrm>
            <a:off x="152400" y="1371600"/>
            <a:ext cx="8839200" cy="5257800"/>
          </a:xfrm>
        </p:spPr>
        <p:txBody>
          <a:bodyPr>
            <a:normAutofit fontScale="85000" lnSpcReduction="20000"/>
          </a:bodyPr>
          <a:lstStyle/>
          <a:p>
            <a:pPr algn="just">
              <a:buFont typeface="Wingdings" panose="05000000000000000000" pitchFamily="2" charset="2"/>
              <a:buChar char="ü"/>
            </a:pPr>
            <a:r>
              <a:rPr lang="en-US" dirty="0"/>
              <a:t>M</a:t>
            </a:r>
            <a:r>
              <a:rPr lang="en-US" dirty="0" smtClean="0"/>
              <a:t>odern </a:t>
            </a:r>
            <a:r>
              <a:rPr lang="en-US" dirty="0"/>
              <a:t>computing systems </a:t>
            </a:r>
            <a:r>
              <a:rPr lang="en-US" dirty="0" smtClean="0"/>
              <a:t>have </a:t>
            </a:r>
            <a:r>
              <a:rPr lang="en-US" dirty="0"/>
              <a:t>the ability to point at something on the screen and thereby manipulate it, or perform some function. </a:t>
            </a:r>
            <a:endParaRPr lang="en-US" dirty="0" smtClean="0"/>
          </a:p>
          <a:p>
            <a:pPr algn="just">
              <a:buFont typeface="Wingdings" panose="05000000000000000000" pitchFamily="2" charset="2"/>
              <a:buChar char="ü"/>
            </a:pPr>
            <a:r>
              <a:rPr lang="en-US" dirty="0" smtClean="0"/>
              <a:t>There </a:t>
            </a:r>
            <a:r>
              <a:rPr lang="en-US" dirty="0"/>
              <a:t>has been a long history of such devices, in particular in computer-aided design (CAD), where positioning and drawing are the major activities. </a:t>
            </a:r>
            <a:endParaRPr lang="en-US" dirty="0" smtClean="0"/>
          </a:p>
          <a:p>
            <a:pPr algn="just">
              <a:buFont typeface="Wingdings" panose="05000000000000000000" pitchFamily="2" charset="2"/>
              <a:buChar char="ü"/>
            </a:pPr>
            <a:r>
              <a:rPr lang="en-US" dirty="0" smtClean="0"/>
              <a:t>Pointing </a:t>
            </a:r>
            <a:r>
              <a:rPr lang="en-US" dirty="0"/>
              <a:t>devices allow the user to point, position and select items, either directly or by manipulating a pointer on the screen</a:t>
            </a:r>
            <a:r>
              <a:rPr lang="en-US" dirty="0" smtClean="0"/>
              <a:t>.</a:t>
            </a:r>
          </a:p>
          <a:p>
            <a:pPr algn="just">
              <a:buFont typeface="Wingdings" panose="05000000000000000000" pitchFamily="2" charset="2"/>
              <a:buChar char="ü"/>
            </a:pPr>
            <a:r>
              <a:rPr lang="en-US" dirty="0" smtClean="0"/>
              <a:t>Many </a:t>
            </a:r>
            <a:r>
              <a:rPr lang="en-US" dirty="0"/>
              <a:t>pointing devices can also be used for free-hand drawing although the skill of drawing with a mouse is very different from using a pencil. </a:t>
            </a:r>
            <a:endParaRPr lang="en-US" dirty="0" smtClean="0"/>
          </a:p>
          <a:p>
            <a:pPr algn="just">
              <a:buFont typeface="Wingdings" panose="05000000000000000000" pitchFamily="2" charset="2"/>
              <a:buChar char="ü"/>
            </a:pPr>
            <a:r>
              <a:rPr lang="en-US" dirty="0" smtClean="0"/>
              <a:t>The </a:t>
            </a:r>
            <a:r>
              <a:rPr lang="en-US" dirty="0"/>
              <a:t>mouse is still most common for desktop computers, but is facing challenges as laptop and handheld computing increase their market share. </a:t>
            </a:r>
            <a:endParaRPr lang="en-US" dirty="0" smtClean="0"/>
          </a:p>
          <a:p>
            <a:pPr algn="just">
              <a:buFont typeface="Wingdings" panose="05000000000000000000" pitchFamily="2" charset="2"/>
              <a:buChar char="ü"/>
            </a:pPr>
            <a:r>
              <a:rPr lang="en-US" dirty="0" smtClean="0"/>
              <a:t>Indeed</a:t>
            </a:r>
            <a:r>
              <a:rPr lang="en-US" dirty="0"/>
              <a:t>, these words are being typed </a:t>
            </a:r>
            <a:r>
              <a:rPr lang="en-US" dirty="0" smtClean="0"/>
              <a:t>on a </a:t>
            </a:r>
            <a:r>
              <a:rPr lang="en-US" dirty="0"/>
              <a:t>laptop with a touchpad and no mouse.</a:t>
            </a:r>
          </a:p>
        </p:txBody>
      </p:sp>
    </p:spTree>
    <p:extLst>
      <p:ext uri="{BB962C8B-B14F-4D97-AF65-F5344CB8AC3E}">
        <p14:creationId xmlns:p14="http://schemas.microsoft.com/office/powerpoint/2010/main" val="102150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200" dirty="0" smtClean="0"/>
              <a:t>Positioning, Pointing And Drawing(Input)</a:t>
            </a:r>
            <a:endParaRPr lang="en-US" b="1" dirty="0"/>
          </a:p>
        </p:txBody>
      </p:sp>
      <p:sp>
        <p:nvSpPr>
          <p:cNvPr id="3" name="Content Placeholder 2"/>
          <p:cNvSpPr>
            <a:spLocks noGrp="1"/>
          </p:cNvSpPr>
          <p:nvPr>
            <p:ph sz="quarter" idx="1"/>
          </p:nvPr>
        </p:nvSpPr>
        <p:spPr>
          <a:xfrm>
            <a:off x="152400" y="1527048"/>
            <a:ext cx="8839200" cy="5102352"/>
          </a:xfrm>
        </p:spPr>
        <p:txBody>
          <a:bodyPr>
            <a:normAutofit/>
          </a:bodyPr>
          <a:lstStyle/>
          <a:p>
            <a:pPr marL="0" indent="0">
              <a:buNone/>
            </a:pPr>
            <a:r>
              <a:rPr lang="en-GB" altLang="en-US" sz="2400" dirty="0" smtClean="0">
                <a:latin typeface="Times New Roman" panose="02020603050405020304" pitchFamily="18" charset="0"/>
                <a:cs typeface="Times New Roman" panose="02020603050405020304" pitchFamily="18" charset="0"/>
              </a:rPr>
              <a:t>Following are the most common pointing Devices.</a:t>
            </a:r>
          </a:p>
          <a:p>
            <a:pPr marL="0" indent="0">
              <a:buNone/>
            </a:pPr>
            <a:r>
              <a:rPr lang="en-GB" altLang="en-US" sz="2400" dirty="0" smtClean="0">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Mouse </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Touchpad</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Trackball </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Joystick</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Keyboard Nipple</a:t>
            </a:r>
          </a:p>
          <a:p>
            <a:pPr lvl="2">
              <a:buFont typeface="Wingdings" panose="05000000000000000000" pitchFamily="2" charset="2"/>
              <a:buChar char="Ø"/>
            </a:pPr>
            <a:r>
              <a:rPr lang="en-GB" altLang="en-US" sz="2400" dirty="0" smtClean="0"/>
              <a:t>Touch screen </a:t>
            </a:r>
          </a:p>
          <a:p>
            <a:pPr lvl="2">
              <a:buFont typeface="Wingdings" panose="05000000000000000000" pitchFamily="2" charset="2"/>
              <a:buChar char="Ø"/>
            </a:pPr>
            <a:r>
              <a:rPr lang="en-GB" altLang="en-US" sz="2400" dirty="0" smtClean="0"/>
              <a:t>Tablet</a:t>
            </a:r>
          </a:p>
          <a:p>
            <a:pPr lvl="2">
              <a:buFont typeface="Wingdings" panose="05000000000000000000" pitchFamily="2" charset="2"/>
              <a:buChar char="Ø"/>
            </a:pPr>
            <a:r>
              <a:rPr lang="en-GB" altLang="en-US" sz="2400" dirty="0" smtClean="0"/>
              <a:t>Eye gaze </a:t>
            </a:r>
          </a:p>
          <a:p>
            <a:pPr lvl="2">
              <a:buFont typeface="Wingdings" panose="05000000000000000000" pitchFamily="2" charset="2"/>
              <a:buChar char="Ø"/>
            </a:pPr>
            <a:r>
              <a:rPr lang="en-GB" altLang="en-US" sz="2400" dirty="0" smtClean="0"/>
              <a:t>Cursors</a:t>
            </a:r>
            <a:endParaRPr lang="en-GB"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36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Mouse</a:t>
            </a:r>
            <a:endParaRPr lang="en-US" b="1" dirty="0"/>
          </a:p>
        </p:txBody>
      </p:sp>
      <p:pic>
        <p:nvPicPr>
          <p:cNvPr id="5" name="Content Placeholder 4"/>
          <p:cNvPicPr>
            <a:picLocks noGrp="1" noChangeAspect="1"/>
          </p:cNvPicPr>
          <p:nvPr>
            <p:ph sz="quarter" idx="1"/>
          </p:nvPr>
        </p:nvPicPr>
        <p:blipFill rotWithShape="1">
          <a:blip r:embed="rId2"/>
          <a:srcRect l="26267" t="21287" r="22138" b="16666"/>
          <a:stretch/>
        </p:blipFill>
        <p:spPr>
          <a:xfrm>
            <a:off x="152400" y="1676400"/>
            <a:ext cx="8839200" cy="4800599"/>
          </a:xfrm>
          <a:prstGeom prst="rect">
            <a:avLst/>
          </a:prstGeom>
        </p:spPr>
      </p:pic>
    </p:spTree>
    <p:extLst>
      <p:ext uri="{BB962C8B-B14F-4D97-AF65-F5344CB8AC3E}">
        <p14:creationId xmlns:p14="http://schemas.microsoft.com/office/powerpoint/2010/main" val="196608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Mouse</a:t>
            </a:r>
            <a:endParaRPr lang="en-US" b="1" dirty="0"/>
          </a:p>
        </p:txBody>
      </p:sp>
      <p:pic>
        <p:nvPicPr>
          <p:cNvPr id="4" name="Content Placeholder 3"/>
          <p:cNvPicPr>
            <a:picLocks noGrp="1" noChangeAspect="1"/>
          </p:cNvPicPr>
          <p:nvPr>
            <p:ph sz="quarter" idx="1"/>
          </p:nvPr>
        </p:nvPicPr>
        <p:blipFill rotWithShape="1">
          <a:blip r:embed="rId2"/>
          <a:srcRect l="26496" t="19596" r="21367" b="16555"/>
          <a:stretch/>
        </p:blipFill>
        <p:spPr>
          <a:xfrm>
            <a:off x="152400" y="1524000"/>
            <a:ext cx="8763000" cy="5105400"/>
          </a:xfrm>
          <a:prstGeom prst="rect">
            <a:avLst/>
          </a:prstGeom>
        </p:spPr>
      </p:pic>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The Touch pad</a:t>
            </a:r>
            <a:endParaRPr lang="en-US" dirty="0"/>
          </a:p>
        </p:txBody>
      </p:sp>
      <p:sp>
        <p:nvSpPr>
          <p:cNvPr id="3" name="Content Placeholder 2"/>
          <p:cNvSpPr>
            <a:spLocks noGrp="1"/>
          </p:cNvSpPr>
          <p:nvPr>
            <p:ph sz="quarter" idx="1"/>
          </p:nvPr>
        </p:nvSpPr>
        <p:spPr>
          <a:xfrm>
            <a:off x="301752" y="1527048"/>
            <a:ext cx="8689848" cy="5178552"/>
          </a:xfrm>
        </p:spPr>
        <p:txBody>
          <a:bodyPr>
            <a:normAutofit fontScale="85000" lnSpcReduction="20000"/>
          </a:bodyPr>
          <a:lstStyle/>
          <a:p>
            <a:pPr algn="just">
              <a:buFont typeface="Wingdings" panose="05000000000000000000" pitchFamily="2" charset="2"/>
              <a:buChar char="Ø"/>
            </a:pPr>
            <a:r>
              <a:rPr lang="en-US" dirty="0"/>
              <a:t>Touchpads are touch-sensitive tablets usually around 2–3 inches (50–75 mm) square. </a:t>
            </a:r>
            <a:endParaRPr lang="en-US" dirty="0" smtClean="0"/>
          </a:p>
          <a:p>
            <a:pPr algn="just">
              <a:buFont typeface="Wingdings" panose="05000000000000000000" pitchFamily="2" charset="2"/>
              <a:buChar char="Ø"/>
            </a:pPr>
            <a:r>
              <a:rPr lang="en-US" dirty="0" smtClean="0"/>
              <a:t>They </a:t>
            </a:r>
            <a:r>
              <a:rPr lang="en-US" dirty="0"/>
              <a:t>were first used extensively in Apple PowerBook portable computers but are now used in many other notebook computers and it replaced the mouse on the desktop. </a:t>
            </a:r>
            <a:endParaRPr lang="en-US" dirty="0" smtClean="0"/>
          </a:p>
          <a:p>
            <a:pPr algn="just">
              <a:buFont typeface="Wingdings" panose="05000000000000000000" pitchFamily="2" charset="2"/>
              <a:buChar char="Ø"/>
            </a:pPr>
            <a:r>
              <a:rPr lang="en-US" dirty="0" smtClean="0"/>
              <a:t>These </a:t>
            </a:r>
            <a:r>
              <a:rPr lang="en-US" dirty="0"/>
              <a:t>are very common in Laptops. </a:t>
            </a:r>
            <a:endParaRPr lang="en-US" dirty="0" smtClean="0"/>
          </a:p>
          <a:p>
            <a:pPr algn="just">
              <a:buFont typeface="Wingdings" panose="05000000000000000000" pitchFamily="2" charset="2"/>
              <a:buChar char="Ø"/>
            </a:pPr>
            <a:r>
              <a:rPr lang="en-US" dirty="0" smtClean="0"/>
              <a:t>They </a:t>
            </a:r>
            <a:r>
              <a:rPr lang="en-US" dirty="0"/>
              <a:t>are operated by stroking a finger over their surface, rather like using a simulated trackball. The feel is very different from other input devices, but as with all devices users quickly get used to the action and become proficient.</a:t>
            </a:r>
          </a:p>
          <a:p>
            <a:pPr algn="just">
              <a:buFont typeface="Wingdings" panose="05000000000000000000" pitchFamily="2" charset="2"/>
              <a:buChar char="Ø"/>
            </a:pPr>
            <a:r>
              <a:rPr lang="en-US" dirty="0"/>
              <a:t>Because they are small it may require several strokes to move the cursor across the screen. This can be improved by using acceleration settings in the software linking the track pad movement to the screen movement. Rather than having a fixed ratio of pad distance to screen distance, this varies with the speed of movement.</a:t>
            </a: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pad</a:t>
            </a:r>
            <a:endParaRPr lang="en-US" dirty="0"/>
          </a:p>
        </p:txBody>
      </p:sp>
      <p:pic>
        <p:nvPicPr>
          <p:cNvPr id="4" name="Content Placeholder 3"/>
          <p:cNvPicPr>
            <a:picLocks noGrp="1" noChangeAspect="1"/>
          </p:cNvPicPr>
          <p:nvPr>
            <p:ph sz="quarter" idx="1"/>
          </p:nvPr>
        </p:nvPicPr>
        <p:blipFill rotWithShape="1">
          <a:blip r:embed="rId2"/>
          <a:srcRect l="32796" t="60000" r="51274" b="16667"/>
          <a:stretch/>
        </p:blipFill>
        <p:spPr>
          <a:xfrm>
            <a:off x="228600" y="1447800"/>
            <a:ext cx="8607552" cy="4952999"/>
          </a:xfrm>
          <a:prstGeom prst="rect">
            <a:avLst/>
          </a:prstGeom>
        </p:spPr>
      </p:pic>
    </p:spTree>
    <p:extLst>
      <p:ext uri="{BB962C8B-B14F-4D97-AF65-F5344CB8AC3E}">
        <p14:creationId xmlns:p14="http://schemas.microsoft.com/office/powerpoint/2010/main" val="122601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The Touch Pad</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26798" t="23264" r="21664" b="18403"/>
          <a:stretch/>
        </p:blipFill>
        <p:spPr>
          <a:xfrm>
            <a:off x="301752" y="1447800"/>
            <a:ext cx="8613648" cy="5029199"/>
          </a:xfrm>
          <a:prstGeom prst="rect">
            <a:avLst/>
          </a:prstGeom>
        </p:spPr>
      </p:pic>
    </p:spTree>
    <p:extLst>
      <p:ext uri="{BB962C8B-B14F-4D97-AF65-F5344CB8AC3E}">
        <p14:creationId xmlns:p14="http://schemas.microsoft.com/office/powerpoint/2010/main" val="237661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Track Ball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3988" y="1447800"/>
            <a:ext cx="8686800" cy="5334000"/>
          </a:xfrm>
        </p:spPr>
        <p:txBody>
          <a:bodyPr>
            <a:noAutofit/>
          </a:bodyPr>
          <a:lstStyle/>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trackball is really just an upside-down mouse! A weighted ball faces upwards and is rotated inside a static housing, the motion being detected in the same way as fora mechanical mouse, and the relative motion of the ball moves the cursor. Because of this, the trackball requires no additional space in which to operate, and is therefore a very compact device.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an indirect device, and requires separate buttons for selection.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fairly accurate, but is hard to draw with, as long movements are difficult.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Trackballs </a:t>
            </a:r>
            <a:r>
              <a:rPr lang="en-US" sz="2200" dirty="0">
                <a:latin typeface="Times New Roman" panose="02020603050405020304" pitchFamily="18" charset="0"/>
                <a:cs typeface="Times New Roman" panose="02020603050405020304" pitchFamily="18" charset="0"/>
              </a:rPr>
              <a:t>now appear in a wide variety of sizes, the most usual being about the same as a golf ball, with a number of larger and smaller devices available.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size and ‘feel’ of the trackball itself affords significant differences in the usability of the device: its weight, rolling resistance and texture all contribute to the overall effect.</a:t>
            </a:r>
          </a:p>
        </p:txBody>
      </p:sp>
    </p:spTree>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936</TotalTime>
  <Words>728</Words>
  <Application>Microsoft Office PowerPoint</Application>
  <PresentationFormat>On-screen Show (4:3)</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Georgia</vt:lpstr>
      <vt:lpstr>Times New Roman</vt:lpstr>
      <vt:lpstr>Wingdings</vt:lpstr>
      <vt:lpstr>Wingdings 2</vt:lpstr>
      <vt:lpstr>Civic</vt:lpstr>
      <vt:lpstr>Human Computer Interaction</vt:lpstr>
      <vt:lpstr>Positioning, Pointing And Drawing</vt:lpstr>
      <vt:lpstr>Positioning, Pointing And Drawing(Input)</vt:lpstr>
      <vt:lpstr>The Mouse</vt:lpstr>
      <vt:lpstr>The Mouse</vt:lpstr>
      <vt:lpstr>The Touch pad</vt:lpstr>
      <vt:lpstr>Touch pad</vt:lpstr>
      <vt:lpstr>The Touch Pad</vt:lpstr>
      <vt:lpstr>The Track Ball</vt:lpstr>
      <vt:lpstr>Track Ball</vt:lpstr>
      <vt:lpstr>The Joystick and Keyboard Nipple</vt:lpstr>
      <vt:lpstr>Images Of Joystick and Keyboard Nipple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khan</dc:creator>
  <cp:lastModifiedBy>Khurshid Skyways Com</cp:lastModifiedBy>
  <cp:revision>116</cp:revision>
  <dcterms:created xsi:type="dcterms:W3CDTF">2020-06-12T11:14:29Z</dcterms:created>
  <dcterms:modified xsi:type="dcterms:W3CDTF">2021-05-10T09:29:23Z</dcterms:modified>
</cp:coreProperties>
</file>