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27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61802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114700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50844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5A63D2-B0AA-4BB6-99C8-72D063D7FADA}"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4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5A63D2-B0AA-4BB6-99C8-72D063D7FADA}"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328036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5A63D2-B0AA-4BB6-99C8-72D063D7FADA}"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357274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5A63D2-B0AA-4BB6-99C8-72D063D7FADA}"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219764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5A63D2-B0AA-4BB6-99C8-72D063D7FADA}" type="datetimeFigureOut">
              <a:rPr lang="en-US" smtClean="0"/>
              <a:pPr/>
              <a:t>3/2/2023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203376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15A63D2-B0AA-4BB6-99C8-72D063D7FADA}" type="datetimeFigureOut">
              <a:rPr lang="en-US" smtClean="0"/>
              <a:pPr/>
              <a:t>3/2/2023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AAF85-AFEF-4591-BAFB-CDD5D6713E75}" type="slidenum">
              <a:rPr lang="en-US" smtClean="0"/>
              <a:pPr/>
              <a:t>‹#›</a:t>
            </a:fld>
            <a:endParaRPr lang="en-US"/>
          </a:p>
        </p:txBody>
      </p:sp>
    </p:spTree>
    <p:extLst>
      <p:ext uri="{BB962C8B-B14F-4D97-AF65-F5344CB8AC3E}">
        <p14:creationId xmlns:p14="http://schemas.microsoft.com/office/powerpoint/2010/main" val="37207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5A63D2-B0AA-4BB6-99C8-72D063D7FADA}"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351765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15A63D2-B0AA-4BB6-99C8-72D063D7FADA}" type="datetimeFigureOut">
              <a:rPr lang="en-US" smtClean="0"/>
              <a:pPr/>
              <a:t>3/2/2023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39AAF85-AFEF-4591-BAFB-CDD5D6713E75}"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37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432048"/>
          </a:xfrm>
        </p:spPr>
        <p:txBody>
          <a:bodyPr>
            <a:normAutofit/>
          </a:bodyPr>
          <a:lstStyle/>
          <a:p>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LECTURE 1</a:t>
            </a:r>
            <a:b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opics:</a:t>
            </a:r>
            <a:b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HCI Definition</a:t>
            </a:r>
            <a:b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Why </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HCI</a:t>
            </a:r>
            <a:r>
              <a:rPr lang="en-GB"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GB"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Goals of HCI</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Benefits of HCI</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4648200"/>
            <a:ext cx="6400800" cy="1143000"/>
          </a:xfrm>
        </p:spPr>
        <p:txBody>
          <a:bodyPr>
            <a:normAutofit/>
          </a:bodyPr>
          <a:lstStyle/>
          <a:p>
            <a:pPr algn="ctr"/>
            <a:r>
              <a:rPr lang="en-US" b="1" dirty="0" smtClean="0">
                <a:solidFill>
                  <a:srgbClr val="7030A0"/>
                </a:solidFill>
                <a:latin typeface="Times New Roman" panose="02020603050405020304" pitchFamily="18" charset="0"/>
                <a:cs typeface="Times New Roman" panose="02020603050405020304" pitchFamily="18" charset="0"/>
              </a:rPr>
              <a:t>HCI</a:t>
            </a:r>
            <a:endParaRPr lang="en-US" b="1" dirty="0" smtClean="0">
              <a:solidFill>
                <a:srgbClr val="7030A0"/>
              </a:solidFill>
              <a:latin typeface="Times New Roman" panose="02020603050405020304" pitchFamily="18" charset="0"/>
              <a:cs typeface="Times New Roman" panose="02020603050405020304" pitchFamily="18" charset="0"/>
            </a:endParaRPr>
          </a:p>
          <a:p>
            <a:pPr algn="ctr"/>
            <a:r>
              <a:rPr lang="en-US" b="1" dirty="0" smtClean="0">
                <a:solidFill>
                  <a:srgbClr val="7030A0"/>
                </a:solidFill>
                <a:latin typeface="Times New Roman" panose="02020603050405020304" pitchFamily="18" charset="0"/>
                <a:cs typeface="Times New Roman" panose="02020603050405020304" pitchFamily="18" charset="0"/>
              </a:rPr>
              <a:t>CS 8</a:t>
            </a:r>
            <a:r>
              <a:rPr lang="en-US" b="1" baseline="30000" dirty="0" smtClean="0">
                <a:solidFill>
                  <a:srgbClr val="7030A0"/>
                </a:solidFill>
                <a:latin typeface="Times New Roman" panose="02020603050405020304" pitchFamily="18" charset="0"/>
                <a:cs typeface="Times New Roman" panose="02020603050405020304" pitchFamily="18" charset="0"/>
              </a:rPr>
              <a:t>th</a:t>
            </a:r>
            <a:r>
              <a:rPr lang="en-US" b="1" dirty="0" smtClean="0">
                <a:solidFill>
                  <a:srgbClr val="7030A0"/>
                </a:solidFill>
                <a:latin typeface="Times New Roman" panose="02020603050405020304" pitchFamily="18" charset="0"/>
                <a:cs typeface="Times New Roman" panose="02020603050405020304" pitchFamily="18" charset="0"/>
              </a:rPr>
              <a:t> Semester</a:t>
            </a:r>
            <a:endParaRPr lang="en-US"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HCI </a:t>
            </a:r>
            <a:r>
              <a:rPr lang="en-US" sz="3600" dirty="0" smtClean="0">
                <a:latin typeface="Times New Roman" panose="02020603050405020304" pitchFamily="18" charset="0"/>
                <a:cs typeface="Times New Roman" panose="02020603050405020304" pitchFamily="18" charset="0"/>
              </a:rPr>
              <a:t>Benefits</a:t>
            </a:r>
            <a:br>
              <a:rPr lang="en-US"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1752" y="2209800"/>
            <a:ext cx="8503920" cy="4114800"/>
          </a:xfrm>
        </p:spPr>
        <p:txBody>
          <a:bodyPr>
            <a:normAutofit/>
          </a:bodyPr>
          <a:lstStyle/>
          <a:p>
            <a:pPr marL="0" indent="0" algn="just">
              <a:buNone/>
            </a:pPr>
            <a:r>
              <a:rPr lang="en-US" sz="2200" b="1" dirty="0" smtClean="0">
                <a:solidFill>
                  <a:schemeClr val="accent1"/>
                </a:solidFill>
                <a:latin typeface="Times New Roman" panose="02020603050405020304" pitchFamily="18" charset="0"/>
                <a:cs typeface="Times New Roman" panose="02020603050405020304" pitchFamily="18" charset="0"/>
              </a:rPr>
              <a:t>3) </a:t>
            </a:r>
            <a:r>
              <a:rPr lang="en-US" sz="2200" b="1" dirty="0" smtClean="0">
                <a:latin typeface="Times New Roman" panose="02020603050405020304" pitchFamily="18" charset="0"/>
                <a:cs typeface="Times New Roman" panose="02020603050405020304" pitchFamily="18" charset="0"/>
              </a:rPr>
              <a:t>Lowering </a:t>
            </a:r>
            <a:r>
              <a:rPr lang="en-US" sz="2200" b="1" dirty="0">
                <a:latin typeface="Times New Roman" panose="02020603050405020304" pitchFamily="18" charset="0"/>
                <a:cs typeface="Times New Roman" panose="02020603050405020304" pitchFamily="18" charset="0"/>
              </a:rPr>
              <a:t>support </a:t>
            </a:r>
            <a:r>
              <a:rPr lang="en-US" sz="2200" b="1" dirty="0" smtClean="0">
                <a:latin typeface="Times New Roman" panose="02020603050405020304" pitchFamily="18" charset="0"/>
                <a:cs typeface="Times New Roman" panose="02020603050405020304" pitchFamily="18" charset="0"/>
              </a:rPr>
              <a:t>costs: </a:t>
            </a:r>
            <a:endParaRPr lang="en-US" sz="2200" b="1" dirty="0" smtClean="0">
              <a:latin typeface="Times New Roman" panose="02020603050405020304" pitchFamily="18" charset="0"/>
              <a:cs typeface="Times New Roman" panose="02020603050405020304" pitchFamily="18" charset="0"/>
            </a:endParaRP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product is not usable, calls to customer </a:t>
            </a:r>
            <a:r>
              <a:rPr lang="en-US" sz="2200" dirty="0" smtClean="0">
                <a:latin typeface="Times New Roman" panose="02020603050405020304" pitchFamily="18" charset="0"/>
                <a:cs typeface="Times New Roman" panose="02020603050405020304" pitchFamily="18" charset="0"/>
              </a:rPr>
              <a:t>support can </a:t>
            </a:r>
            <a:r>
              <a:rPr lang="en-US" sz="2200" dirty="0">
                <a:latin typeface="Times New Roman" panose="02020603050405020304" pitchFamily="18" charset="0"/>
                <a:cs typeface="Times New Roman" panose="02020603050405020304" pitchFamily="18" charset="0"/>
              </a:rPr>
              <a:t>be enormous</a:t>
            </a:r>
          </a:p>
          <a:p>
            <a:pPr lvl="0"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a washing machine is difficult to use even </a:t>
            </a:r>
            <a:r>
              <a:rPr lang="en-US" sz="2200" dirty="0" smtClean="0">
                <a:latin typeface="Times New Roman" panose="02020603050405020304" pitchFamily="18" charset="0"/>
                <a:cs typeface="Times New Roman" panose="02020603050405020304" pitchFamily="18" charset="0"/>
              </a:rPr>
              <a:t>after reading </a:t>
            </a:r>
            <a:r>
              <a:rPr lang="en-US" sz="2200" dirty="0">
                <a:latin typeface="Times New Roman" panose="02020603050405020304" pitchFamily="18" charset="0"/>
                <a:cs typeface="Times New Roman" panose="02020603050405020304" pitchFamily="18" charset="0"/>
              </a:rPr>
              <a:t>the instruction manual, many users will call </a:t>
            </a:r>
            <a:r>
              <a:rPr lang="en-US" sz="2200" dirty="0" smtClean="0">
                <a:latin typeface="Times New Roman" panose="02020603050405020304" pitchFamily="18" charset="0"/>
                <a:cs typeface="Times New Roman" panose="02020603050405020304" pitchFamily="18" charset="0"/>
              </a:rPr>
              <a:t>the customer </a:t>
            </a:r>
            <a:r>
              <a:rPr lang="en-US" sz="2200" dirty="0">
                <a:latin typeface="Times New Roman" panose="02020603050405020304" pitchFamily="18" charset="0"/>
                <a:cs typeface="Times New Roman" panose="02020603050405020304" pitchFamily="18" charset="0"/>
              </a:rPr>
              <a:t>service and the cost per call can be over $100</a:t>
            </a:r>
          </a:p>
          <a:p>
            <a:pPr marL="0" indent="0" algn="just">
              <a:buNone/>
            </a:pPr>
            <a:r>
              <a:rPr lang="en-US" sz="2200" b="1" dirty="0" smtClean="0">
                <a:solidFill>
                  <a:schemeClr val="accent1"/>
                </a:solidFill>
                <a:latin typeface="Times New Roman" panose="02020603050405020304" pitchFamily="18" charset="0"/>
                <a:cs typeface="Times New Roman" panose="02020603050405020304" pitchFamily="18" charset="0"/>
              </a:rPr>
              <a:t>4) </a:t>
            </a:r>
            <a:r>
              <a:rPr lang="en-US" sz="2200" b="1" dirty="0" smtClean="0">
                <a:latin typeface="Times New Roman" panose="02020603050405020304" pitchFamily="18" charset="0"/>
                <a:cs typeface="Times New Roman" panose="02020603050405020304" pitchFamily="18" charset="0"/>
              </a:rPr>
              <a:t>Reducing </a:t>
            </a:r>
            <a:r>
              <a:rPr lang="en-US" sz="2200" b="1" dirty="0">
                <a:latin typeface="Times New Roman" panose="02020603050405020304" pitchFamily="18" charset="0"/>
                <a:cs typeface="Times New Roman" panose="02020603050405020304" pitchFamily="18" charset="0"/>
              </a:rPr>
              <a:t>development </a:t>
            </a:r>
            <a:r>
              <a:rPr lang="en-US" sz="2200" b="1" dirty="0" smtClean="0">
                <a:latin typeface="Times New Roman" panose="02020603050405020304" pitchFamily="18" charset="0"/>
                <a:cs typeface="Times New Roman" panose="02020603050405020304" pitchFamily="18" charset="0"/>
              </a:rPr>
              <a:t>cost:</a:t>
            </a:r>
            <a:r>
              <a:rPr lang="en-US" sz="2200"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Avoid </a:t>
            </a:r>
            <a:r>
              <a:rPr lang="en-US" sz="2200" dirty="0" smtClean="0">
                <a:latin typeface="Times New Roman" panose="02020603050405020304" pitchFamily="18" charset="0"/>
                <a:cs typeface="Times New Roman" panose="02020603050405020304" pitchFamily="18" charset="0"/>
              </a:rPr>
              <a:t>implementing </a:t>
            </a:r>
            <a:r>
              <a:rPr lang="en-US" sz="2200" dirty="0">
                <a:latin typeface="Times New Roman" panose="02020603050405020304" pitchFamily="18" charset="0"/>
                <a:cs typeface="Times New Roman" panose="02020603050405020304" pitchFamily="18" charset="0"/>
              </a:rPr>
              <a:t>features users don’t want </a:t>
            </a:r>
            <a:r>
              <a:rPr lang="en-US" sz="2200" dirty="0" smtClean="0">
                <a:latin typeface="Times New Roman" panose="02020603050405020304" pitchFamily="18" charset="0"/>
                <a:cs typeface="Times New Roman" panose="02020603050405020304" pitchFamily="18" charset="0"/>
              </a:rPr>
              <a:t>and creating </a:t>
            </a:r>
            <a:r>
              <a:rPr lang="en-US" sz="2200" dirty="0">
                <a:latin typeface="Times New Roman" panose="02020603050405020304" pitchFamily="18" charset="0"/>
                <a:cs typeface="Times New Roman" panose="02020603050405020304" pitchFamily="18" charset="0"/>
              </a:rPr>
              <a:t>features that are annoying or </a:t>
            </a:r>
            <a:r>
              <a:rPr lang="en-US" sz="2200" dirty="0" smtClean="0">
                <a:latin typeface="Times New Roman" panose="02020603050405020304" pitchFamily="18" charset="0"/>
                <a:cs typeface="Times New Roman" panose="02020603050405020304" pitchFamily="18" charset="0"/>
              </a:rPr>
              <a:t>inefficient. </a:t>
            </a: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there are too many unnecessary </a:t>
            </a:r>
            <a:r>
              <a:rPr lang="en-US" sz="2200" dirty="0" smtClean="0">
                <a:latin typeface="Times New Roman" panose="02020603050405020304" pitchFamily="18" charset="0"/>
                <a:cs typeface="Times New Roman" panose="02020603050405020304" pitchFamily="18" charset="0"/>
              </a:rPr>
              <a:t>confirmation dialog </a:t>
            </a:r>
            <a:r>
              <a:rPr lang="en-US" sz="2200" dirty="0">
                <a:latin typeface="Times New Roman" panose="02020603050405020304" pitchFamily="18" charset="0"/>
                <a:cs typeface="Times New Roman" panose="02020603050405020304" pitchFamily="18" charset="0"/>
              </a:rPr>
              <a:t>boxes in using a word processor, it is likely </a:t>
            </a:r>
            <a:r>
              <a:rPr lang="en-US" sz="2200" dirty="0" smtClean="0">
                <a:latin typeface="Times New Roman" panose="02020603050405020304" pitchFamily="18" charset="0"/>
                <a:cs typeface="Times New Roman" panose="02020603050405020304" pitchFamily="18" charset="0"/>
              </a:rPr>
              <a:t>this product </a:t>
            </a:r>
            <a:r>
              <a:rPr lang="en-US" sz="2200" dirty="0">
                <a:latin typeface="Times New Roman" panose="02020603050405020304" pitchFamily="18" charset="0"/>
                <a:cs typeface="Times New Roman" panose="02020603050405020304" pitchFamily="18" charset="0"/>
              </a:rPr>
              <a:t>needs to be redeveloped.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7074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Fields that is associated with </a:t>
            </a:r>
            <a:r>
              <a:rPr lang="en-US" sz="3600" dirty="0" smtClean="0">
                <a:latin typeface="Times New Roman" panose="02020603050405020304" pitchFamily="18" charset="0"/>
                <a:cs typeface="Times New Roman" panose="02020603050405020304" pitchFamily="18" charset="0"/>
              </a:rPr>
              <a:t>HCI</a:t>
            </a:r>
            <a:br>
              <a:rPr lang="en-US"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905000"/>
            <a:ext cx="8839200" cy="4267200"/>
          </a:xfrm>
        </p:spPr>
        <p:txBody>
          <a:bodyPr>
            <a:normAutofit fontScale="85000" lnSpcReduction="20000"/>
          </a:bodyPr>
          <a:lstStyle/>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Computer Science:</a:t>
            </a:r>
            <a:r>
              <a:rPr lang="en-US" dirty="0">
                <a:latin typeface="Times New Roman" panose="02020603050405020304" pitchFamily="18" charset="0"/>
                <a:cs typeface="Times New Roman" panose="02020603050405020304" pitchFamily="18" charset="0"/>
              </a:rPr>
              <a:t> Develop programming languages, system architectures, etc. of the computing systems. </a:t>
            </a:r>
            <a:endParaRPr lang="en-US" dirty="0" smtClean="0">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Engineering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Provide faster and cheaper equipment.</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Linguistics: Artificial Intelligence: </a:t>
            </a:r>
            <a:r>
              <a:rPr lang="en-US" dirty="0">
                <a:latin typeface="Times New Roman" panose="02020603050405020304" pitchFamily="18" charset="0"/>
                <a:cs typeface="Times New Roman" panose="02020603050405020304" pitchFamily="18" charset="0"/>
              </a:rPr>
              <a:t>Speech synthesis and recognition, natural language processing, etc.</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Psychology:</a:t>
            </a:r>
            <a:r>
              <a:rPr lang="en-US" dirty="0">
                <a:latin typeface="Times New Roman" panose="02020603050405020304" pitchFamily="18" charset="0"/>
                <a:cs typeface="Times New Roman" panose="02020603050405020304" pitchFamily="18" charset="0"/>
              </a:rPr>
              <a:t> Provide information about human mental capabilities (e.g., memory, decision making).</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Ergonomics (Human Factors): </a:t>
            </a:r>
            <a:r>
              <a:rPr lang="en-US" dirty="0">
                <a:latin typeface="Times New Roman" panose="02020603050405020304" pitchFamily="18" charset="0"/>
                <a:cs typeface="Times New Roman" panose="02020603050405020304" pitchFamily="18" charset="0"/>
              </a:rPr>
              <a:t> Provide information about human physical capabilities.</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Sociology:</a:t>
            </a:r>
            <a:r>
              <a:rPr lang="en-US" dirty="0">
                <a:latin typeface="Times New Roman" panose="02020603050405020304" pitchFamily="18" charset="0"/>
                <a:cs typeface="Times New Roman" panose="02020603050405020304" pitchFamily="18" charset="0"/>
              </a:rPr>
              <a:t> How people interact in groups.</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Design Practices: </a:t>
            </a:r>
            <a:r>
              <a:rPr lang="en-US" dirty="0">
                <a:latin typeface="Times New Roman" panose="02020603050405020304" pitchFamily="18" charset="0"/>
                <a:cs typeface="Times New Roman" panose="02020603050405020304" pitchFamily="18" charset="0"/>
              </a:rPr>
              <a:t> Graphic Design : Art of combining text and graphics and communicating an effective message in design of posters, brochures, signs, logos &amp; other type of visual communications.</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Product Design :</a:t>
            </a:r>
            <a:r>
              <a:rPr lang="en-US" dirty="0">
                <a:latin typeface="Times New Roman" panose="02020603050405020304" pitchFamily="18" charset="0"/>
                <a:cs typeface="Times New Roman" panose="02020603050405020304" pitchFamily="18" charset="0"/>
              </a:rPr>
              <a:t> Process of planning the product's specification.</a:t>
            </a:r>
          </a:p>
          <a:p>
            <a:pPr algn="just">
              <a:buClr>
                <a:srgbClr val="00B050"/>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Industrial Design :</a:t>
            </a:r>
            <a:r>
              <a:rPr lang="en-US" dirty="0">
                <a:latin typeface="Times New Roman" panose="02020603050405020304" pitchFamily="18" charset="0"/>
                <a:cs typeface="Times New Roman" panose="02020603050405020304" pitchFamily="18" charset="0"/>
              </a:rPr>
              <a:t> Applied art whereby aesthetics and usability of products may be improved. Aspects include overall shape of the object, colors, textures, sounds &amp; product </a:t>
            </a:r>
            <a:r>
              <a:rPr lang="en-US" dirty="0" smtClean="0">
                <a:latin typeface="Times New Roman" panose="02020603050405020304" pitchFamily="18" charset="0"/>
                <a:cs typeface="Times New Roman" panose="02020603050405020304" pitchFamily="18" charset="0"/>
              </a:rPr>
              <a:t>ergonomics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8893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ircle(in)">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smtClean="0">
                <a:solidFill>
                  <a:schemeClr val="tx1"/>
                </a:solidFill>
                <a:latin typeface="Times New Roman" panose="02020603050405020304" pitchFamily="18" charset="0"/>
                <a:cs typeface="Times New Roman" panose="02020603050405020304" pitchFamily="18" charset="0"/>
              </a:rPr>
              <a:t>Human Computer Interaction(Def</a:t>
            </a:r>
            <a:r>
              <a:rPr lang="en-GB" sz="3600" dirty="0" smtClean="0">
                <a:solidFill>
                  <a:schemeClr val="tx1"/>
                </a:solidFill>
                <a:latin typeface="Times New Roman" panose="02020603050405020304" pitchFamily="18" charset="0"/>
                <a:cs typeface="Times New Roman" panose="02020603050405020304" pitchFamily="18" charset="0"/>
              </a:rPr>
              <a:t>)</a:t>
            </a:r>
            <a:br>
              <a:rPr lang="en-GB" sz="3600" dirty="0" smtClean="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915400" cy="5410200"/>
          </a:xfrm>
        </p:spPr>
        <p:txBody>
          <a:bodyPr>
            <a:normAutofit/>
          </a:bodyPr>
          <a:lstStyle/>
          <a:p>
            <a:pPr algn="just">
              <a:buClr>
                <a:srgbClr val="00B050"/>
              </a:buCl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Human-Computer </a:t>
            </a:r>
            <a:r>
              <a:rPr lang="en-US" dirty="0">
                <a:latin typeface="Times New Roman" panose="02020603050405020304" pitchFamily="18" charset="0"/>
                <a:cs typeface="Times New Roman" panose="02020603050405020304" pitchFamily="18" charset="0"/>
              </a:rPr>
              <a:t>Interaction is a discipline concerned with the design, evaluation and implementation of interactive computing systems for human use and with the study of major phenomena surrounding them” </a:t>
            </a:r>
            <a:r>
              <a:rPr lang="en-US" dirty="0" smtClean="0">
                <a:latin typeface="Times New Roman" panose="02020603050405020304" pitchFamily="18" charset="0"/>
                <a:cs typeface="Times New Roman" panose="02020603050405020304" pitchFamily="18" charset="0"/>
              </a:rPr>
              <a:t>ACM/IEEE</a:t>
            </a:r>
            <a:r>
              <a:rPr lang="en-US" dirty="0" smtClean="0">
                <a:latin typeface="Times New Roman" panose="02020603050405020304" pitchFamily="18" charset="0"/>
                <a:cs typeface="Times New Roman" panose="02020603050405020304" pitchFamily="18" charset="0"/>
              </a:rPr>
              <a:t>.</a:t>
            </a:r>
          </a:p>
          <a:p>
            <a:pPr marL="0" indent="0" algn="just">
              <a:buClr>
                <a:srgbClr val="00B050"/>
              </a:buClr>
              <a:buNone/>
            </a:pPr>
            <a:endParaRPr lang="en-US" dirty="0">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Dix: “HCI is study of people, computer technology and the ways these influence each other. We study HCI to determine how we can make this computer technology more usable by people” (1998)</a:t>
            </a:r>
          </a:p>
          <a:p>
            <a:pPr algn="just">
              <a:buClr>
                <a:srgbClr val="00B050"/>
              </a:buCl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HCI</a:t>
            </a:r>
            <a:r>
              <a:rPr lang="en-US" dirty="0">
                <a:latin typeface="Times New Roman" panose="02020603050405020304" pitchFamily="18" charset="0"/>
                <a:cs typeface="Times New Roman" panose="02020603050405020304" pitchFamily="18" charset="0"/>
              </a:rPr>
              <a:t> (human-computer interaction) is the study of how people interact with computers and to what extent computers are or are not developed for successful interaction with human beings.</a:t>
            </a:r>
          </a:p>
          <a:p>
            <a:pPr>
              <a:buClr>
                <a:srgbClr val="00B050"/>
              </a:buCl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solidFill>
                  <a:schemeClr val="tx1"/>
                </a:solidFill>
                <a:latin typeface="Times New Roman" panose="02020603050405020304" pitchFamily="18" charset="0"/>
                <a:cs typeface="Times New Roman" panose="02020603050405020304" pitchFamily="18" charset="0"/>
              </a:rPr>
              <a:t>Why </a:t>
            </a:r>
            <a:r>
              <a:rPr lang="en-GB" sz="3200" dirty="0" smtClean="0">
                <a:solidFill>
                  <a:schemeClr val="tx1"/>
                </a:solidFill>
                <a:latin typeface="Times New Roman" panose="02020603050405020304" pitchFamily="18" charset="0"/>
                <a:cs typeface="Times New Roman" panose="02020603050405020304" pitchFamily="18" charset="0"/>
              </a:rPr>
              <a:t>HCI?</a:t>
            </a:r>
            <a:br>
              <a:rPr lang="en-GB" sz="3200" dirty="0" smtClean="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1752" y="1905000"/>
            <a:ext cx="8503920" cy="4419600"/>
          </a:xfrm>
        </p:spPr>
        <p:txBody>
          <a:bodyPr>
            <a:noAutofit/>
          </a:bodyPr>
          <a:lstStyle/>
          <a:p>
            <a:pPr marL="236538" indent="-236538" algn="just">
              <a:buClr>
                <a:srgbClr val="00B050"/>
              </a:buCl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In past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Computers </a:t>
            </a:r>
            <a:r>
              <a:rPr lang="en-US" sz="2400" dirty="0">
                <a:solidFill>
                  <a:schemeClr val="tx1"/>
                </a:solidFill>
                <a:latin typeface="Times New Roman" panose="02020603050405020304" pitchFamily="18" charset="0"/>
                <a:cs typeface="Times New Roman" panose="02020603050405020304" pitchFamily="18" charset="0"/>
              </a:rPr>
              <a:t>were </a:t>
            </a:r>
            <a:r>
              <a:rPr lang="en-US" sz="2400" b="1" i="1" dirty="0" smtClean="0">
                <a:solidFill>
                  <a:schemeClr val="tx1"/>
                </a:solidFill>
                <a:latin typeface="Times New Roman" panose="02020603050405020304" pitchFamily="18" charset="0"/>
                <a:cs typeface="Times New Roman" panose="02020603050405020304" pitchFamily="18" charset="0"/>
              </a:rPr>
              <a:t>Expensive</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&amp; used by </a:t>
            </a:r>
            <a:r>
              <a:rPr lang="en-US" sz="2400" b="1" i="1" dirty="0" smtClean="0">
                <a:solidFill>
                  <a:schemeClr val="tx1"/>
                </a:solidFill>
                <a:latin typeface="Times New Roman" panose="02020603050405020304" pitchFamily="18" charset="0"/>
                <a:cs typeface="Times New Roman" panose="02020603050405020304" pitchFamily="18" charset="0"/>
              </a:rPr>
              <a:t>Technical People</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only</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buClr>
                <a:srgbClr val="00B050"/>
              </a:buClr>
              <a:buNone/>
            </a:pPr>
            <a:r>
              <a:rPr lang="en-US" sz="2800" b="1" dirty="0" smtClean="0">
                <a:solidFill>
                  <a:schemeClr val="tx1"/>
                </a:solidFill>
                <a:latin typeface="Times New Roman" panose="02020603050405020304" pitchFamily="18" charset="0"/>
                <a:cs typeface="Times New Roman" panose="02020603050405020304" pitchFamily="18" charset="0"/>
              </a:rPr>
              <a:t>But Now</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buClr>
                <a:srgbClr val="00B050"/>
              </a:buCl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a:t>
            </a:r>
            <a:r>
              <a:rPr lang="en-US" sz="2400" dirty="0" smtClean="0">
                <a:solidFill>
                  <a:schemeClr val="tx1"/>
                </a:solidFill>
                <a:latin typeface="Times New Roman" panose="02020603050405020304" pitchFamily="18" charset="0"/>
                <a:cs typeface="Times New Roman" panose="02020603050405020304" pitchFamily="18" charset="0"/>
              </a:rPr>
              <a:t>omputers </a:t>
            </a:r>
            <a:r>
              <a:rPr lang="en-US" sz="2400" dirty="0">
                <a:solidFill>
                  <a:schemeClr val="tx1"/>
                </a:solidFill>
                <a:latin typeface="Times New Roman" panose="02020603050405020304" pitchFamily="18" charset="0"/>
                <a:cs typeface="Times New Roman" panose="02020603050405020304" pitchFamily="18" charset="0"/>
              </a:rPr>
              <a:t>are </a:t>
            </a:r>
            <a:r>
              <a:rPr lang="en-US" sz="2400" b="1" i="1" dirty="0" smtClean="0">
                <a:solidFill>
                  <a:schemeClr val="tx1"/>
                </a:solidFill>
                <a:latin typeface="Times New Roman" panose="02020603050405020304" pitchFamily="18" charset="0"/>
                <a:cs typeface="Times New Roman" panose="02020603050405020304" pitchFamily="18" charset="0"/>
              </a:rPr>
              <a:t>Cheap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and used by </a:t>
            </a:r>
            <a:r>
              <a:rPr lang="en-US" sz="2400" b="1" i="1" dirty="0" smtClean="0">
                <a:solidFill>
                  <a:schemeClr val="tx1"/>
                </a:solidFill>
                <a:latin typeface="Times New Roman" panose="02020603050405020304" pitchFamily="18" charset="0"/>
                <a:cs typeface="Times New Roman" panose="02020603050405020304" pitchFamily="18" charset="0"/>
              </a:rPr>
              <a:t>Non-Technical People</a:t>
            </a:r>
            <a:r>
              <a:rPr lang="en-US" sz="2400" b="1" dirty="0" smtClean="0">
                <a:solidFill>
                  <a:schemeClr val="tx1"/>
                </a:solidFill>
                <a:latin typeface="Times New Roman" panose="02020603050405020304" pitchFamily="18" charset="0"/>
                <a:cs typeface="Times New Roman" panose="02020603050405020304" pitchFamily="18" charset="0"/>
              </a:rPr>
              <a:t> </a:t>
            </a:r>
          </a:p>
          <a:p>
            <a:pPr lvl="2" algn="just">
              <a:buClr>
                <a:srgbClr val="00B050"/>
              </a:buClr>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People with different backgrounds, needs</a:t>
            </a:r>
            <a:r>
              <a:rPr lang="en-US" sz="2000" dirty="0">
                <a:solidFill>
                  <a:schemeClr val="tx1"/>
                </a:solidFill>
                <a:latin typeface="Times New Roman" panose="02020603050405020304" pitchFamily="18" charset="0"/>
                <a:cs typeface="Times New Roman" panose="02020603050405020304" pitchFamily="18" charset="0"/>
              </a:rPr>
              <a:t>, knowledge, </a:t>
            </a:r>
            <a:r>
              <a:rPr lang="en-US" sz="2000" dirty="0" smtClean="0">
                <a:solidFill>
                  <a:schemeClr val="tx1"/>
                </a:solidFill>
                <a:latin typeface="Times New Roman" panose="02020603050405020304" pitchFamily="18" charset="0"/>
                <a:cs typeface="Times New Roman" panose="02020603050405020304" pitchFamily="18" charset="0"/>
              </a:rPr>
              <a:t>skills and age </a:t>
            </a:r>
            <a:r>
              <a:rPr lang="en-US" sz="2000" dirty="0" err="1" smtClean="0">
                <a:solidFill>
                  <a:schemeClr val="tx1"/>
                </a:solidFill>
                <a:latin typeface="Times New Roman" panose="02020603050405020304" pitchFamily="18" charset="0"/>
                <a:cs typeface="Times New Roman" panose="02020603050405020304" pitchFamily="18" charset="0"/>
              </a:rPr>
              <a:t>etc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0988" indent="-280988" algn="just">
              <a:buClr>
                <a:srgbClr val="00B050"/>
              </a:buCl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Computer </a:t>
            </a:r>
            <a:r>
              <a:rPr lang="en-US" sz="2400" dirty="0">
                <a:solidFill>
                  <a:schemeClr val="tx1"/>
                </a:solidFill>
                <a:latin typeface="Times New Roman" panose="02020603050405020304" pitchFamily="18" charset="0"/>
                <a:cs typeface="Times New Roman" panose="02020603050405020304" pitchFamily="18" charset="0"/>
              </a:rPr>
              <a:t>and software manufacturers have noticed the importance </a:t>
            </a:r>
            <a:r>
              <a:rPr lang="en-US" sz="2400" dirty="0" smtClean="0">
                <a:solidFill>
                  <a:schemeClr val="tx1"/>
                </a:solidFill>
                <a:latin typeface="Times New Roman" panose="02020603050405020304" pitchFamily="18" charset="0"/>
                <a:cs typeface="Times New Roman" panose="02020603050405020304" pitchFamily="18" charset="0"/>
              </a:rPr>
              <a:t>        of </a:t>
            </a:r>
            <a:r>
              <a:rPr lang="en-US" sz="2400" dirty="0">
                <a:solidFill>
                  <a:schemeClr val="tx1"/>
                </a:solidFill>
                <a:latin typeface="Times New Roman" panose="02020603050405020304" pitchFamily="18" charset="0"/>
                <a:cs typeface="Times New Roman" panose="02020603050405020304" pitchFamily="18" charset="0"/>
              </a:rPr>
              <a:t>making </a:t>
            </a:r>
            <a:r>
              <a:rPr lang="en-US" sz="2400" dirty="0" smtClean="0">
                <a:solidFill>
                  <a:schemeClr val="tx1"/>
                </a:solidFill>
                <a:latin typeface="Times New Roman" panose="02020603050405020304" pitchFamily="18" charset="0"/>
                <a:cs typeface="Times New Roman" panose="02020603050405020304" pitchFamily="18" charset="0"/>
              </a:rPr>
              <a:t>computers </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user-friendly”: </a:t>
            </a:r>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i="1" dirty="0" smtClean="0">
                <a:solidFill>
                  <a:srgbClr val="00B050"/>
                </a:solidFill>
                <a:latin typeface="Times New Roman" panose="02020603050405020304" pitchFamily="18" charset="0"/>
                <a:cs typeface="Times New Roman" panose="02020603050405020304" pitchFamily="18" charset="0"/>
              </a:rPr>
              <a:t>HCI in Action</a:t>
            </a:r>
          </a:p>
          <a:p>
            <a:pPr lvl="2" algn="just">
              <a:buClr>
                <a:srgbClr val="00B050"/>
              </a:buClr>
              <a:buFont typeface="Wingdings" panose="05000000000000000000" pitchFamily="2" charset="2"/>
              <a:buChar char="ü"/>
            </a:pPr>
            <a:r>
              <a:rPr lang="en-US" sz="2200" dirty="0">
                <a:solidFill>
                  <a:schemeClr val="tx1"/>
                </a:solidFill>
                <a:latin typeface="Times New Roman" panose="02020603050405020304" pitchFamily="18" charset="0"/>
                <a:cs typeface="Times New Roman" panose="02020603050405020304" pitchFamily="18" charset="0"/>
              </a:rPr>
              <a:t>E</a:t>
            </a:r>
            <a:r>
              <a:rPr lang="en-US" sz="2200" dirty="0" smtClean="0">
                <a:solidFill>
                  <a:schemeClr val="tx1"/>
                </a:solidFill>
                <a:latin typeface="Times New Roman" panose="02020603050405020304" pitchFamily="18" charset="0"/>
                <a:cs typeface="Times New Roman" panose="02020603050405020304" pitchFamily="18" charset="0"/>
              </a:rPr>
              <a:t>asy </a:t>
            </a:r>
            <a:r>
              <a:rPr lang="en-US" sz="2200" dirty="0">
                <a:solidFill>
                  <a:schemeClr val="tx1"/>
                </a:solidFill>
                <a:latin typeface="Times New Roman" panose="02020603050405020304" pitchFamily="18" charset="0"/>
                <a:cs typeface="Times New Roman" panose="02020603050405020304" pitchFamily="18" charset="0"/>
              </a:rPr>
              <a:t>to use, </a:t>
            </a:r>
            <a:endParaRPr lang="en-US" sz="2200" dirty="0" smtClean="0">
              <a:solidFill>
                <a:schemeClr val="tx1"/>
              </a:solidFill>
              <a:latin typeface="Times New Roman" panose="02020603050405020304" pitchFamily="18" charset="0"/>
              <a:cs typeface="Times New Roman" panose="02020603050405020304" pitchFamily="18" charset="0"/>
            </a:endParaRPr>
          </a:p>
          <a:p>
            <a:pPr lvl="2" algn="just">
              <a:buClr>
                <a:srgbClr val="00B050"/>
              </a:buClr>
              <a:buFont typeface="Wingdings" panose="05000000000000000000" pitchFamily="2" charset="2"/>
              <a:buChar char="ü"/>
            </a:pPr>
            <a:r>
              <a:rPr lang="en-US" sz="2200" dirty="0">
                <a:solidFill>
                  <a:schemeClr val="tx1"/>
                </a:solidFill>
                <a:latin typeface="Times New Roman" panose="02020603050405020304" pitchFamily="18" charset="0"/>
                <a:cs typeface="Times New Roman" panose="02020603050405020304" pitchFamily="18" charset="0"/>
              </a:rPr>
              <a:t>S</a:t>
            </a:r>
            <a:r>
              <a:rPr lang="en-US" sz="2200" dirty="0" smtClean="0">
                <a:solidFill>
                  <a:schemeClr val="tx1"/>
                </a:solidFill>
                <a:latin typeface="Times New Roman" panose="02020603050405020304" pitchFamily="18" charset="0"/>
                <a:cs typeface="Times New Roman" panose="02020603050405020304" pitchFamily="18" charset="0"/>
              </a:rPr>
              <a:t>ave </a:t>
            </a:r>
            <a:r>
              <a:rPr lang="en-US" sz="2200" dirty="0">
                <a:solidFill>
                  <a:schemeClr val="tx1"/>
                </a:solidFill>
                <a:latin typeface="Times New Roman" panose="02020603050405020304" pitchFamily="18" charset="0"/>
                <a:cs typeface="Times New Roman" panose="02020603050405020304" pitchFamily="18" charset="0"/>
              </a:rPr>
              <a:t>people </a:t>
            </a:r>
            <a:r>
              <a:rPr lang="en-US" sz="2200" dirty="0" smtClean="0">
                <a:solidFill>
                  <a:schemeClr val="tx1"/>
                </a:solidFill>
                <a:latin typeface="Times New Roman" panose="02020603050405020304" pitchFamily="18" charset="0"/>
                <a:cs typeface="Times New Roman" panose="02020603050405020304" pitchFamily="18" charset="0"/>
              </a:rPr>
              <a:t>time and </a:t>
            </a:r>
            <a:endParaRPr lang="en-US" sz="2200" dirty="0" smtClean="0">
              <a:solidFill>
                <a:schemeClr val="tx1"/>
              </a:solidFill>
              <a:latin typeface="Times New Roman" panose="02020603050405020304" pitchFamily="18" charset="0"/>
              <a:cs typeface="Times New Roman" panose="02020603050405020304" pitchFamily="18" charset="0"/>
            </a:endParaRPr>
          </a:p>
          <a:p>
            <a:pPr lvl="2" algn="just">
              <a:buClr>
                <a:srgbClr val="00B050"/>
              </a:buClr>
              <a:buFont typeface="Wingdings" panose="05000000000000000000" pitchFamily="2" charset="2"/>
              <a:buChar char="ü"/>
            </a:pPr>
            <a:r>
              <a:rPr lang="en-US" sz="2200" dirty="0">
                <a:solidFill>
                  <a:schemeClr val="tx1"/>
                </a:solidFill>
                <a:latin typeface="Times New Roman" panose="02020603050405020304" pitchFamily="18" charset="0"/>
                <a:cs typeface="Times New Roman" panose="02020603050405020304" pitchFamily="18" charset="0"/>
              </a:rPr>
              <a:t>G</a:t>
            </a:r>
            <a:r>
              <a:rPr lang="en-US" sz="2200" dirty="0" smtClean="0">
                <a:solidFill>
                  <a:schemeClr val="tx1"/>
                </a:solidFill>
                <a:latin typeface="Times New Roman" panose="02020603050405020304" pitchFamily="18" charset="0"/>
                <a:cs typeface="Times New Roman" panose="02020603050405020304" pitchFamily="18" charset="0"/>
              </a:rPr>
              <a:t>et </a:t>
            </a:r>
            <a:r>
              <a:rPr lang="en-US" sz="2200" dirty="0" smtClean="0">
                <a:solidFill>
                  <a:schemeClr val="tx1"/>
                </a:solidFill>
                <a:latin typeface="Times New Roman" panose="02020603050405020304" pitchFamily="18" charset="0"/>
                <a:cs typeface="Times New Roman" panose="02020603050405020304" pitchFamily="18" charset="0"/>
              </a:rPr>
              <a:t>user appreciation in market </a:t>
            </a:r>
            <a:r>
              <a:rPr lang="en-US" sz="2200" dirty="0">
                <a:solidFill>
                  <a:schemeClr val="tx1"/>
                </a:solidFill>
                <a:latin typeface="Times New Roman" panose="02020603050405020304" pitchFamily="18" charset="0"/>
                <a:cs typeface="Times New Roman" panose="02020603050405020304" pitchFamily="18" charset="0"/>
              </a:rPr>
              <a:t>etc.</a:t>
            </a:r>
          </a:p>
          <a:p>
            <a:pPr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dirty="0" smtClean="0">
                <a:latin typeface="Times New Roman" panose="02020603050405020304" pitchFamily="18" charset="0"/>
                <a:cs typeface="Times New Roman" panose="02020603050405020304" pitchFamily="18" charset="0"/>
              </a:rPr>
              <a:t>HCI- </a:t>
            </a:r>
            <a:r>
              <a:rPr lang="en-GB" sz="3600" dirty="0" smtClean="0">
                <a:latin typeface="Times New Roman" panose="02020603050405020304" pitchFamily="18" charset="0"/>
                <a:cs typeface="Times New Roman" panose="02020603050405020304" pitchFamily="18" charset="0"/>
              </a:rPr>
              <a:t>Goals</a:t>
            </a:r>
            <a:br>
              <a:rPr lang="en-GB" sz="3600"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828800"/>
            <a:ext cx="8686800" cy="487680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1.</a:t>
            </a:r>
            <a:r>
              <a:rPr lang="en-US" b="1" dirty="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 Protecting the user from dangerous conditions and undesirable situations:</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User</a:t>
            </a:r>
            <a:r>
              <a:rPr lang="en-US" dirty="0" smtClean="0">
                <a:latin typeface="Times New Roman" panose="02020603050405020304" pitchFamily="18" charset="0"/>
                <a:cs typeface="Times New Roman" panose="02020603050405020304" pitchFamily="18" charset="0"/>
              </a:rPr>
              <a:t>: </a:t>
            </a:r>
          </a:p>
          <a:p>
            <a:pPr marL="1257300" indent="-342900">
              <a:buClr>
                <a:srgbClr val="00B050"/>
              </a:buCl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Nuclear </a:t>
            </a:r>
            <a:r>
              <a:rPr lang="en-US" dirty="0">
                <a:latin typeface="Times New Roman" panose="02020603050405020304" pitchFamily="18" charset="0"/>
                <a:cs typeface="Times New Roman" panose="02020603050405020304" pitchFamily="18" charset="0"/>
              </a:rPr>
              <a:t>energy plant or bomb-disposal – operators </a:t>
            </a:r>
            <a:r>
              <a:rPr lang="en-US" dirty="0" smtClean="0">
                <a:latin typeface="Times New Roman" panose="02020603050405020304" pitchFamily="18" charset="0"/>
                <a:cs typeface="Times New Roman" panose="02020603050405020304" pitchFamily="18" charset="0"/>
              </a:rPr>
              <a:t>should interact with computer-based </a:t>
            </a:r>
            <a:r>
              <a:rPr lang="en-US" dirty="0">
                <a:latin typeface="Times New Roman" panose="02020603050405020304" pitchFamily="18" charset="0"/>
                <a:cs typeface="Times New Roman" panose="02020603050405020304" pitchFamily="18" charset="0"/>
              </a:rPr>
              <a:t>systems </a:t>
            </a:r>
            <a:r>
              <a:rPr lang="en-US" dirty="0" smtClean="0">
                <a:latin typeface="Times New Roman" panose="02020603050405020304" pitchFamily="18" charset="0"/>
                <a:cs typeface="Times New Roman" panose="02020603050405020304" pitchFamily="18" charset="0"/>
              </a:rPr>
              <a:t>remotely</a:t>
            </a:r>
            <a:r>
              <a:rPr lang="en-US" dirty="0">
                <a:latin typeface="Times New Roman" panose="02020603050405020304" pitchFamily="18" charset="0"/>
                <a:cs typeface="Times New Roman" panose="02020603050405020304" pitchFamily="18" charset="0"/>
              </a:rPr>
              <a:t>.</a:t>
            </a:r>
          </a:p>
          <a:p>
            <a:pPr marL="1257300" lvl="0" indent="-342900" algn="just">
              <a:buClr>
                <a:srgbClr val="00B050"/>
              </a:buCl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Medical </a:t>
            </a:r>
            <a:r>
              <a:rPr lang="en-US" dirty="0">
                <a:latin typeface="Times New Roman" panose="02020603050405020304" pitchFamily="18" charset="0"/>
                <a:cs typeface="Times New Roman" panose="02020603050405020304" pitchFamily="18" charset="0"/>
              </a:rPr>
              <a:t>equipment in intensive care unit (ICU)</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Data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257300" indent="-342900" algn="just">
              <a:buClr>
                <a:srgbClr val="00B050"/>
              </a:buCl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Prevent </a:t>
            </a:r>
            <a:r>
              <a:rPr lang="en-US" dirty="0">
                <a:latin typeface="Times New Roman" panose="02020603050405020304" pitchFamily="18" charset="0"/>
                <a:cs typeface="Times New Roman" panose="02020603050405020304" pitchFamily="18" charset="0"/>
              </a:rPr>
              <a:t>user from making serious errors by reducing </a:t>
            </a:r>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of wrong </a:t>
            </a:r>
            <a:r>
              <a:rPr lang="en-US" dirty="0" smtClean="0">
                <a:latin typeface="Times New Roman" panose="02020603050405020304" pitchFamily="18" charset="0"/>
                <a:cs typeface="Times New Roman" panose="02020603050405020304" pitchFamily="18" charset="0"/>
              </a:rPr>
              <a:t>keys/buttons </a:t>
            </a:r>
            <a:r>
              <a:rPr lang="en-US" dirty="0">
                <a:latin typeface="Times New Roman" panose="02020603050405020304" pitchFamily="18" charset="0"/>
                <a:cs typeface="Times New Roman" panose="02020603050405020304" pitchFamily="18" charset="0"/>
              </a:rPr>
              <a:t>being mistakenly activated.</a:t>
            </a:r>
          </a:p>
          <a:p>
            <a:pPr marL="1257300" lvl="0" indent="-342900" algn="just">
              <a:buClr>
                <a:srgbClr val="00B050"/>
              </a:buCl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user with means of recovering </a:t>
            </a:r>
            <a:r>
              <a:rPr lang="en-US" dirty="0" smtClean="0">
                <a:latin typeface="Times New Roman" panose="02020603050405020304" pitchFamily="18" charset="0"/>
                <a:cs typeface="Times New Roman" panose="02020603050405020304" pitchFamily="18" charset="0"/>
              </a:rPr>
              <a:t>errors.</a:t>
            </a:r>
            <a:endParaRPr lang="en-US" dirty="0">
              <a:latin typeface="Times New Roman" panose="02020603050405020304" pitchFamily="18" charset="0"/>
              <a:cs typeface="Times New Roman" panose="02020603050405020304" pitchFamily="18" charset="0"/>
            </a:endParaRPr>
          </a:p>
          <a:p>
            <a:pPr marL="1257300" lvl="0" indent="-342900" algn="just">
              <a:buClr>
                <a:srgbClr val="00B050"/>
              </a:buCl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privacy (protect personal information such </a:t>
            </a:r>
            <a:r>
              <a:rPr lang="en-US" dirty="0" smtClean="0">
                <a:latin typeface="Times New Roman" panose="02020603050405020304" pitchFamily="18" charset="0"/>
                <a:cs typeface="Times New Roman" panose="02020603050405020304" pitchFamily="18" charset="0"/>
              </a:rPr>
              <a:t>as habits </a:t>
            </a:r>
            <a:r>
              <a:rPr lang="en-US" dirty="0">
                <a:latin typeface="Times New Roman" panose="02020603050405020304" pitchFamily="18" charset="0"/>
                <a:cs typeface="Times New Roman" panose="02020603050405020304" pitchFamily="18" charset="0"/>
              </a:rPr>
              <a:t>and address) &amp; </a:t>
            </a:r>
            <a:r>
              <a:rPr lang="en-US" dirty="0" smtClean="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(protect </a:t>
            </a:r>
            <a:r>
              <a:rPr lang="en-US" dirty="0" smtClean="0">
                <a:latin typeface="Times New Roman" panose="02020603050405020304" pitchFamily="18" charset="0"/>
                <a:cs typeface="Times New Roman" panose="02020603050405020304" pitchFamily="18" charset="0"/>
              </a:rPr>
              <a:t>sensitive Information </a:t>
            </a:r>
            <a:r>
              <a:rPr lang="en-US" dirty="0">
                <a:latin typeface="Times New Roman" panose="02020603050405020304" pitchFamily="18" charset="0"/>
                <a:cs typeface="Times New Roman" panose="02020603050405020304" pitchFamily="18" charset="0"/>
              </a:rPr>
              <a:t>such as passwords, VISA card </a:t>
            </a:r>
            <a:r>
              <a:rPr lang="en-US" dirty="0" smtClean="0">
                <a:latin typeface="Times New Roman" panose="02020603050405020304" pitchFamily="18" charset="0"/>
                <a:cs typeface="Times New Roman" panose="02020603050405020304" pitchFamily="18" charset="0"/>
              </a:rPr>
              <a:t>numbers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a:solidFill>
                  <a:schemeClr val="tx1"/>
                </a:solidFill>
                <a:latin typeface="Times New Roman" panose="02020603050405020304" pitchFamily="18" charset="0"/>
                <a:cs typeface="Times New Roman" panose="02020603050405020304" pitchFamily="18" charset="0"/>
              </a:rPr>
              <a:t>HCI- Goals(</a:t>
            </a:r>
            <a:r>
              <a:rPr lang="en-GB" sz="3200" dirty="0" err="1">
                <a:solidFill>
                  <a:schemeClr val="tx1"/>
                </a:solidFill>
                <a:latin typeface="Times New Roman" panose="02020603050405020304" pitchFamily="18" charset="0"/>
                <a:cs typeface="Times New Roman" panose="02020603050405020304" pitchFamily="18" charset="0"/>
              </a:rPr>
              <a:t>Ctnd</a:t>
            </a:r>
            <a:r>
              <a:rPr lang="en-GB" sz="3200" dirty="0" smtClean="0">
                <a:solidFill>
                  <a:schemeClr val="tx1"/>
                </a:solidFill>
                <a:latin typeface="Times New Roman" panose="02020603050405020304" pitchFamily="18" charset="0"/>
                <a:cs typeface="Times New Roman" panose="02020603050405020304" pitchFamily="18" charset="0"/>
              </a:rPr>
              <a:t>)</a:t>
            </a:r>
            <a:br>
              <a:rPr lang="en-GB" sz="3200" dirty="0" smtClean="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2057400"/>
            <a:ext cx="8305799" cy="3811694"/>
          </a:xfrm>
        </p:spPr>
        <p:txBody>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2. </a:t>
            </a:r>
            <a:r>
              <a:rPr lang="en-US" sz="2200" b="1" dirty="0">
                <a:solidFill>
                  <a:schemeClr val="tx1"/>
                </a:solidFill>
                <a:latin typeface="Times New Roman" panose="02020603050405020304" pitchFamily="18" charset="0"/>
                <a:cs typeface="Times New Roman" panose="02020603050405020304" pitchFamily="18" charset="0"/>
              </a:rPr>
              <a:t>Utility</a:t>
            </a:r>
            <a:r>
              <a:rPr lang="en-US" sz="2200" dirty="0">
                <a:solidFill>
                  <a:schemeClr val="tx1"/>
                </a:solidFill>
                <a:latin typeface="Times New Roman" panose="02020603050405020304" pitchFamily="18" charset="0"/>
                <a:cs typeface="Times New Roman" panose="02020603050405020304" pitchFamily="18" charset="0"/>
              </a:rPr>
              <a:t>: Extent of </a:t>
            </a:r>
            <a:r>
              <a:rPr lang="en-US" sz="2200" b="1" i="1" dirty="0">
                <a:solidFill>
                  <a:schemeClr val="tx1"/>
                </a:solidFill>
                <a:latin typeface="Times New Roman" panose="02020603050405020304" pitchFamily="18" charset="0"/>
                <a:cs typeface="Times New Roman" panose="02020603050405020304" pitchFamily="18" charset="0"/>
              </a:rPr>
              <a:t>providing the right kind of </a:t>
            </a:r>
            <a:r>
              <a:rPr lang="en-US" sz="2200" b="1" i="1" dirty="0" smtClean="0">
                <a:solidFill>
                  <a:schemeClr val="tx1"/>
                </a:solidFill>
                <a:latin typeface="Times New Roman" panose="02020603050405020304" pitchFamily="18" charset="0"/>
                <a:cs typeface="Times New Roman" panose="02020603050405020304" pitchFamily="18" charset="0"/>
              </a:rPr>
              <a:t>functionality </a:t>
            </a:r>
            <a:r>
              <a:rPr lang="en-US" sz="2200" dirty="0" smtClean="0">
                <a:solidFill>
                  <a:schemeClr val="tx1"/>
                </a:solidFill>
                <a:latin typeface="Times New Roman" panose="02020603050405020304" pitchFamily="18" charset="0"/>
                <a:cs typeface="Times New Roman" panose="02020603050405020304" pitchFamily="18" charset="0"/>
              </a:rPr>
              <a:t>so </a:t>
            </a:r>
            <a:r>
              <a:rPr lang="en-US" sz="2200" dirty="0">
                <a:solidFill>
                  <a:schemeClr val="tx1"/>
                </a:solidFill>
                <a:latin typeface="Times New Roman" panose="02020603050405020304" pitchFamily="18" charset="0"/>
                <a:cs typeface="Times New Roman" panose="02020603050405020304" pitchFamily="18" charset="0"/>
              </a:rPr>
              <a:t>that users can do what they need or want to </a:t>
            </a:r>
            <a:r>
              <a:rPr lang="en-US" sz="2200" dirty="0" smtClean="0">
                <a:solidFill>
                  <a:schemeClr val="tx1"/>
                </a:solidFill>
                <a:latin typeface="Times New Roman" panose="02020603050405020304" pitchFamily="18" charset="0"/>
                <a:cs typeface="Times New Roman" panose="02020603050405020304" pitchFamily="18" charset="0"/>
              </a:rPr>
              <a:t>do.</a:t>
            </a:r>
          </a:p>
          <a:p>
            <a:pPr marL="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lvl="0" algn="just">
              <a:buClr>
                <a:srgbClr val="00B050"/>
              </a:buClr>
              <a:buFont typeface="Wingdings" panose="05000000000000000000" pitchFamily="2" charset="2"/>
              <a:buChar char="v"/>
            </a:pPr>
            <a:r>
              <a:rPr lang="en-US" sz="2200" b="1" dirty="0" smtClean="0">
                <a:solidFill>
                  <a:schemeClr val="tx1"/>
                </a:solidFill>
                <a:latin typeface="Times New Roman" panose="02020603050405020304" pitchFamily="18" charset="0"/>
                <a:cs typeface="Times New Roman" panose="02020603050405020304" pitchFamily="18" charset="0"/>
              </a:rPr>
              <a:t>High </a:t>
            </a:r>
            <a:r>
              <a:rPr lang="en-US" sz="2200" b="1" dirty="0">
                <a:solidFill>
                  <a:schemeClr val="tx1"/>
                </a:solidFill>
                <a:latin typeface="Times New Roman" panose="02020603050405020304" pitchFamily="18" charset="0"/>
                <a:cs typeface="Times New Roman" panose="02020603050405020304" pitchFamily="18" charset="0"/>
              </a:rPr>
              <a:t>utility: </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Scientific calculator provides many </a:t>
            </a:r>
            <a:r>
              <a:rPr lang="en-US" sz="2200" dirty="0" smtClean="0">
                <a:solidFill>
                  <a:schemeClr val="tx1"/>
                </a:solidFill>
                <a:latin typeface="Times New Roman" panose="02020603050405020304" pitchFamily="18" charset="0"/>
                <a:cs typeface="Times New Roman" panose="02020603050405020304" pitchFamily="18" charset="0"/>
              </a:rPr>
              <a:t>mathematical </a:t>
            </a:r>
            <a:r>
              <a:rPr lang="en-US" sz="2200" dirty="0">
                <a:solidFill>
                  <a:schemeClr val="tx1"/>
                </a:solidFill>
                <a:latin typeface="Times New Roman" panose="02020603050405020304" pitchFamily="18" charset="0"/>
                <a:cs typeface="Times New Roman" panose="02020603050405020304" pitchFamily="18" charset="0"/>
              </a:rPr>
              <a:t>operations, built-in formulae, and is </a:t>
            </a:r>
            <a:r>
              <a:rPr lang="en-US" sz="2200" dirty="0" smtClean="0">
                <a:solidFill>
                  <a:schemeClr val="tx1"/>
                </a:solidFill>
                <a:latin typeface="Times New Roman" panose="02020603050405020304" pitchFamily="18" charset="0"/>
                <a:cs typeface="Times New Roman" panose="02020603050405020304" pitchFamily="18" charset="0"/>
              </a:rPr>
              <a:t>programmable.</a:t>
            </a:r>
          </a:p>
          <a:p>
            <a:pPr lvl="0" algn="just">
              <a:buClr>
                <a:srgbClr val="00B050"/>
              </a:buClr>
              <a:buFont typeface="Wingdings" panose="05000000000000000000" pitchFamily="2" charset="2"/>
              <a:buChar char="v"/>
            </a:pPr>
            <a:endParaRPr lang="en-US" sz="2200" dirty="0">
              <a:solidFill>
                <a:schemeClr val="tx1"/>
              </a:solidFill>
              <a:latin typeface="Times New Roman" panose="02020603050405020304" pitchFamily="18" charset="0"/>
              <a:cs typeface="Times New Roman" panose="02020603050405020304" pitchFamily="18" charset="0"/>
            </a:endParaRPr>
          </a:p>
          <a:p>
            <a:pPr lvl="0" algn="just">
              <a:buClr>
                <a:srgbClr val="00B050"/>
              </a:buClr>
              <a:buFont typeface="Wingdings" panose="05000000000000000000" pitchFamily="2" charset="2"/>
              <a:buChar char="v"/>
            </a:pPr>
            <a:r>
              <a:rPr lang="en-US" sz="2200" b="1" dirty="0" smtClean="0">
                <a:solidFill>
                  <a:schemeClr val="tx1"/>
                </a:solidFill>
                <a:latin typeface="Times New Roman" panose="02020603050405020304" pitchFamily="18" charset="0"/>
                <a:cs typeface="Times New Roman" panose="02020603050405020304" pitchFamily="18" charset="0"/>
              </a:rPr>
              <a:t>Low </a:t>
            </a:r>
            <a:r>
              <a:rPr lang="en-US" sz="2200" b="1" dirty="0">
                <a:solidFill>
                  <a:schemeClr val="tx1"/>
                </a:solidFill>
                <a:latin typeface="Times New Roman" panose="02020603050405020304" pitchFamily="18" charset="0"/>
                <a:cs typeface="Times New Roman" panose="02020603050405020304" pitchFamily="18" charset="0"/>
              </a:rPr>
              <a:t>utility: </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Software drawing tool does not allow </a:t>
            </a:r>
            <a:r>
              <a:rPr lang="en-US" sz="2200" dirty="0" smtClean="0">
                <a:solidFill>
                  <a:schemeClr val="tx1"/>
                </a:solidFill>
                <a:latin typeface="Times New Roman" panose="02020603050405020304" pitchFamily="18" charset="0"/>
                <a:cs typeface="Times New Roman" panose="02020603050405020304" pitchFamily="18" charset="0"/>
              </a:rPr>
              <a:t>free-hand drawing </a:t>
            </a:r>
            <a:r>
              <a:rPr lang="en-US" sz="2200" dirty="0">
                <a:solidFill>
                  <a:schemeClr val="tx1"/>
                </a:solidFill>
                <a:latin typeface="Times New Roman" panose="02020603050405020304" pitchFamily="18" charset="0"/>
                <a:cs typeface="Times New Roman" panose="02020603050405020304" pitchFamily="18" charset="0"/>
              </a:rPr>
              <a:t>but supports polygon </a:t>
            </a:r>
            <a:r>
              <a:rPr lang="en-US" sz="2200" dirty="0" smtClean="0">
                <a:solidFill>
                  <a:schemeClr val="tx1"/>
                </a:solidFill>
                <a:latin typeface="Times New Roman" panose="02020603050405020304" pitchFamily="18" charset="0"/>
                <a:cs typeface="Times New Roman" panose="02020603050405020304" pitchFamily="18" charset="0"/>
              </a:rPr>
              <a:t>shape drawing.</a:t>
            </a:r>
            <a:endParaRPr lang="en-US" sz="2200" dirty="0">
              <a:solidFill>
                <a:schemeClr val="tx1"/>
              </a:solidFill>
              <a:latin typeface="Times New Roman" panose="02020603050405020304" pitchFamily="18" charset="0"/>
              <a:cs typeface="Times New Roman" panose="02020603050405020304" pitchFamily="18" charset="0"/>
            </a:endParaRPr>
          </a:p>
          <a:p>
            <a:pPr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dirty="0">
                <a:solidFill>
                  <a:schemeClr val="tx1"/>
                </a:solidFill>
                <a:latin typeface="Times New Roman" panose="02020603050405020304" pitchFamily="18" charset="0"/>
                <a:cs typeface="Times New Roman" panose="02020603050405020304" pitchFamily="18" charset="0"/>
              </a:rPr>
              <a:t>HCI- Goals(</a:t>
            </a:r>
            <a:r>
              <a:rPr lang="en-GB" sz="3600" dirty="0" err="1">
                <a:solidFill>
                  <a:schemeClr val="tx1"/>
                </a:solidFill>
                <a:latin typeface="Times New Roman" panose="02020603050405020304" pitchFamily="18" charset="0"/>
                <a:cs typeface="Times New Roman" panose="02020603050405020304" pitchFamily="18" charset="0"/>
              </a:rPr>
              <a:t>Ctnd</a:t>
            </a:r>
            <a:r>
              <a:rPr lang="en-GB" sz="3600" dirty="0" smtClean="0">
                <a:solidFill>
                  <a:schemeClr val="tx1"/>
                </a:solidFill>
                <a:latin typeface="Times New Roman" panose="02020603050405020304" pitchFamily="18" charset="0"/>
                <a:cs typeface="Times New Roman" panose="02020603050405020304" pitchFamily="18" charset="0"/>
              </a:rPr>
              <a:t>)</a:t>
            </a:r>
            <a:br>
              <a:rPr lang="en-GB" sz="3600" dirty="0" smtClean="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1752" y="2133600"/>
            <a:ext cx="8503920" cy="4419600"/>
          </a:xfrm>
        </p:spPr>
        <p:txBody>
          <a:bodyPr>
            <a:normAutofit/>
          </a:bodyPr>
          <a:lstStyle/>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3. Effectiveness: </a:t>
            </a:r>
            <a:r>
              <a:rPr lang="en-US" sz="2200" dirty="0" smtClean="0">
                <a:solidFill>
                  <a:schemeClr val="tx1"/>
                </a:solidFill>
                <a:latin typeface="Times New Roman" panose="02020603050405020304" pitchFamily="18" charset="0"/>
                <a:cs typeface="Times New Roman" panose="02020603050405020304" pitchFamily="18" charset="0"/>
              </a:rPr>
              <a:t>Concern </a:t>
            </a:r>
            <a:r>
              <a:rPr lang="en-US" sz="2200" dirty="0">
                <a:solidFill>
                  <a:schemeClr val="tx1"/>
                </a:solidFill>
                <a:latin typeface="Times New Roman" panose="02020603050405020304" pitchFamily="18" charset="0"/>
                <a:cs typeface="Times New Roman" panose="02020603050405020304" pitchFamily="18" charset="0"/>
              </a:rPr>
              <a:t>a user’s ability to accomplish </a:t>
            </a:r>
            <a:r>
              <a:rPr lang="en-US" sz="2200" dirty="0" smtClean="0">
                <a:solidFill>
                  <a:schemeClr val="tx1"/>
                </a:solidFill>
                <a:latin typeface="Times New Roman" panose="02020603050405020304" pitchFamily="18" charset="0"/>
                <a:cs typeface="Times New Roman" panose="02020603050405020304" pitchFamily="18" charset="0"/>
              </a:rPr>
              <a:t>a desired </a:t>
            </a:r>
            <a:r>
              <a:rPr lang="en-US" sz="2200" dirty="0">
                <a:solidFill>
                  <a:schemeClr val="tx1"/>
                </a:solidFill>
                <a:latin typeface="Times New Roman" panose="02020603050405020304" pitchFamily="18" charset="0"/>
                <a:cs typeface="Times New Roman" panose="02020603050405020304" pitchFamily="18" charset="0"/>
              </a:rPr>
              <a:t>goal or to carry out </a:t>
            </a:r>
            <a:r>
              <a:rPr lang="en-US" sz="2200" dirty="0" smtClean="0">
                <a:solidFill>
                  <a:schemeClr val="tx1"/>
                </a:solidFill>
                <a:latin typeface="Times New Roman" panose="02020603050405020304" pitchFamily="18" charset="0"/>
                <a:cs typeface="Times New Roman" panose="02020603050405020304" pitchFamily="18" charset="0"/>
              </a:rPr>
              <a:t>work </a:t>
            </a:r>
            <a:r>
              <a:rPr lang="en-US" sz="2200" dirty="0" err="1" smtClean="0">
                <a:solidFill>
                  <a:schemeClr val="tx1"/>
                </a:solidFill>
                <a:latin typeface="Times New Roman" panose="02020603050405020304" pitchFamily="18" charset="0"/>
                <a:cs typeface="Times New Roman" panose="02020603050405020304" pitchFamily="18" charset="0"/>
              </a:rPr>
              <a:t>e.g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Find a master thesis in our library </a:t>
            </a:r>
            <a:r>
              <a:rPr lang="en-US" sz="2200" dirty="0" smtClean="0">
                <a:solidFill>
                  <a:schemeClr val="tx1"/>
                </a:solidFill>
                <a:latin typeface="Times New Roman" panose="02020603050405020304" pitchFamily="18" charset="0"/>
                <a:cs typeface="Times New Roman" panose="02020603050405020304" pitchFamily="18" charset="0"/>
              </a:rPr>
              <a:t>Web.</a:t>
            </a:r>
            <a:endParaRPr lang="en-US"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Consider the scenario: a shopping Web provides all </a:t>
            </a:r>
            <a:r>
              <a:rPr lang="en-US" sz="2200" dirty="0" smtClean="0">
                <a:solidFill>
                  <a:schemeClr val="tx1"/>
                </a:solidFill>
                <a:latin typeface="Times New Roman" panose="02020603050405020304" pitchFamily="18" charset="0"/>
                <a:cs typeface="Times New Roman" panose="02020603050405020304" pitchFamily="18" charset="0"/>
              </a:rPr>
              <a:t>the information</a:t>
            </a:r>
            <a:r>
              <a:rPr lang="en-US" sz="2200" dirty="0">
                <a:solidFill>
                  <a:schemeClr val="tx1"/>
                </a:solidFill>
                <a:latin typeface="Times New Roman" panose="02020603050405020304" pitchFamily="18" charset="0"/>
                <a:cs typeface="Times New Roman" panose="02020603050405020304" pitchFamily="18" charset="0"/>
              </a:rPr>
              <a:t>, instruction and server-side support </a:t>
            </a:r>
            <a:r>
              <a:rPr lang="en-US" sz="2200" dirty="0" smtClean="0">
                <a:solidFill>
                  <a:schemeClr val="tx1"/>
                </a:solidFill>
                <a:latin typeface="Times New Roman" panose="02020603050405020304" pitchFamily="18" charset="0"/>
                <a:cs typeface="Times New Roman" panose="02020603050405020304" pitchFamily="18" charset="0"/>
              </a:rPr>
              <a:t>required to </a:t>
            </a:r>
            <a:r>
              <a:rPr lang="en-US" sz="2200" dirty="0">
                <a:solidFill>
                  <a:schemeClr val="tx1"/>
                </a:solidFill>
                <a:latin typeface="Times New Roman" panose="02020603050405020304" pitchFamily="18" charset="0"/>
                <a:cs typeface="Times New Roman" panose="02020603050405020304" pitchFamily="18" charset="0"/>
              </a:rPr>
              <a:t>perform an on-line purchase. However, the users </a:t>
            </a:r>
            <a:r>
              <a:rPr lang="en-US" sz="2200" dirty="0" smtClean="0">
                <a:solidFill>
                  <a:schemeClr val="tx1"/>
                </a:solidFill>
                <a:latin typeface="Times New Roman" panose="02020603050405020304" pitchFamily="18" charset="0"/>
                <a:cs typeface="Times New Roman" panose="02020603050405020304" pitchFamily="18" charset="0"/>
              </a:rPr>
              <a:t>cannot figure </a:t>
            </a:r>
            <a:r>
              <a:rPr lang="en-US" sz="2200" dirty="0">
                <a:solidFill>
                  <a:schemeClr val="tx1"/>
                </a:solidFill>
                <a:latin typeface="Times New Roman" panose="02020603050405020304" pitchFamily="18" charset="0"/>
                <a:cs typeface="Times New Roman" panose="02020603050405020304" pitchFamily="18" charset="0"/>
              </a:rPr>
              <a:t>out how to find the items they want to buy.</a:t>
            </a:r>
          </a:p>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4. Efficiency</a:t>
            </a:r>
            <a:r>
              <a:rPr lang="en-US" sz="2200" b="1" dirty="0" smtClean="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A </a:t>
            </a:r>
            <a:r>
              <a:rPr lang="en-US" sz="2200" dirty="0">
                <a:solidFill>
                  <a:schemeClr val="tx1"/>
                </a:solidFill>
                <a:latin typeface="Times New Roman" panose="02020603050405020304" pitchFamily="18" charset="0"/>
                <a:cs typeface="Times New Roman" panose="02020603050405020304" pitchFamily="18" charset="0"/>
              </a:rPr>
              <a:t>measure of how quickly users </a:t>
            </a:r>
            <a:r>
              <a:rPr lang="en-US" sz="2200" dirty="0" smtClean="0">
                <a:solidFill>
                  <a:schemeClr val="tx1"/>
                </a:solidFill>
                <a:latin typeface="Times New Roman" panose="02020603050405020304" pitchFamily="18" charset="0"/>
                <a:cs typeface="Times New Roman" panose="02020603050405020304" pitchFamily="18" charset="0"/>
              </a:rPr>
              <a:t>can accomplish </a:t>
            </a:r>
            <a:r>
              <a:rPr lang="en-US" sz="2200" dirty="0">
                <a:solidFill>
                  <a:schemeClr val="tx1"/>
                </a:solidFill>
                <a:latin typeface="Times New Roman" panose="02020603050405020304" pitchFamily="18" charset="0"/>
                <a:cs typeface="Times New Roman" panose="02020603050405020304" pitchFamily="18" charset="0"/>
              </a:rPr>
              <a:t>their goals or finish their work using </a:t>
            </a: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smtClean="0">
                <a:solidFill>
                  <a:schemeClr val="tx1"/>
                </a:solidFill>
                <a:latin typeface="Times New Roman" panose="02020603050405020304" pitchFamily="18" charset="0"/>
                <a:cs typeface="Times New Roman" panose="02020603050405020304" pitchFamily="18" charset="0"/>
              </a:rPr>
              <a:t>system.</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9199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latin typeface="Times New Roman" panose="02020603050405020304" pitchFamily="18" charset="0"/>
                <a:cs typeface="Times New Roman" panose="02020603050405020304" pitchFamily="18" charset="0"/>
              </a:rPr>
              <a:t>HCI- Goals(</a:t>
            </a:r>
            <a:r>
              <a:rPr lang="en-GB" sz="3600" dirty="0" err="1">
                <a:latin typeface="Times New Roman" panose="02020603050405020304" pitchFamily="18" charset="0"/>
                <a:cs typeface="Times New Roman" panose="02020603050405020304" pitchFamily="18" charset="0"/>
              </a:rPr>
              <a:t>Ctnd</a:t>
            </a:r>
            <a:r>
              <a:rPr lang="en-GB" sz="3600" dirty="0" smtClean="0">
                <a:latin typeface="Times New Roman" panose="02020603050405020304" pitchFamily="18" charset="0"/>
                <a:cs typeface="Times New Roman" panose="02020603050405020304" pitchFamily="18" charset="0"/>
              </a:rPr>
              <a:t>)</a:t>
            </a:r>
            <a:br>
              <a:rPr lang="en-GB"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59" y="2514600"/>
            <a:ext cx="7543801" cy="3278294"/>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5. </a:t>
            </a:r>
            <a:r>
              <a:rPr lang="en-US" sz="2200" b="1" dirty="0" smtClean="0">
                <a:latin typeface="Times New Roman" panose="02020603050405020304" pitchFamily="18" charset="0"/>
                <a:cs typeface="Times New Roman" panose="02020603050405020304" pitchFamily="18" charset="0"/>
              </a:rPr>
              <a:t>Usability: </a:t>
            </a:r>
            <a:r>
              <a:rPr lang="en-US" sz="2200" dirty="0" smtClean="0">
                <a:latin typeface="Times New Roman" panose="02020603050405020304" pitchFamily="18" charset="0"/>
                <a:cs typeface="Times New Roman" panose="02020603050405020304" pitchFamily="18" charset="0"/>
              </a:rPr>
              <a:t>Ease </a:t>
            </a:r>
            <a:r>
              <a:rPr lang="en-US" sz="2200" dirty="0">
                <a:latin typeface="Times New Roman" panose="02020603050405020304" pitchFamily="18" charset="0"/>
                <a:cs typeface="Times New Roman" panose="02020603050405020304" pitchFamily="18" charset="0"/>
              </a:rPr>
              <a:t>of learning and ease of use</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b="1" i="1" dirty="0" smtClean="0">
                <a:latin typeface="Times New Roman" panose="02020603050405020304" pitchFamily="18" charset="0"/>
                <a:cs typeface="Times New Roman" panose="02020603050405020304" pitchFamily="18" charset="0"/>
              </a:rPr>
              <a:t>Examples:</a:t>
            </a:r>
            <a:r>
              <a:rPr lang="en-US" sz="2200"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lgn="just">
              <a:buClr>
                <a:srgbClr val="00B050"/>
              </a:buCl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I use the basic functions of a new digital </a:t>
            </a:r>
            <a:r>
              <a:rPr lang="en-US" sz="2000" dirty="0" smtClean="0">
                <a:latin typeface="Times New Roman" panose="02020603050405020304" pitchFamily="18" charset="0"/>
                <a:cs typeface="Times New Roman" panose="02020603050405020304" pitchFamily="18" charset="0"/>
              </a:rPr>
              <a:t>camera without </a:t>
            </a:r>
            <a:r>
              <a:rPr lang="en-US" sz="2000" dirty="0">
                <a:latin typeface="Times New Roman" panose="02020603050405020304" pitchFamily="18" charset="0"/>
                <a:cs typeface="Times New Roman" panose="02020603050405020304" pitchFamily="18" charset="0"/>
              </a:rPr>
              <a:t>reading the manual?</a:t>
            </a:r>
          </a:p>
          <a:p>
            <a:pPr lvl="1" algn="just">
              <a:buClr>
                <a:srgbClr val="00B050"/>
              </a:buCl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Does </a:t>
            </a:r>
            <a:r>
              <a:rPr lang="en-US" sz="2000" dirty="0">
                <a:latin typeface="Times New Roman" panose="02020603050405020304" pitchFamily="18" charset="0"/>
                <a:cs typeface="Times New Roman" panose="02020603050405020304" pitchFamily="18" charset="0"/>
              </a:rPr>
              <a:t>the software facilitate us to learn new </a:t>
            </a:r>
            <a:r>
              <a:rPr lang="en-US" sz="2000" dirty="0" smtClean="0">
                <a:latin typeface="Times New Roman" panose="02020603050405020304" pitchFamily="18" charset="0"/>
                <a:cs typeface="Times New Roman" panose="02020603050405020304" pitchFamily="18" charset="0"/>
              </a:rPr>
              <a:t>functions easily</a:t>
            </a:r>
            <a:r>
              <a:rPr lang="en-US" sz="2000" dirty="0">
                <a:latin typeface="Times New Roman" panose="02020603050405020304" pitchFamily="18" charset="0"/>
                <a:cs typeface="Times New Roman" panose="02020603050405020304" pitchFamily="18" charset="0"/>
              </a:rPr>
              <a:t>?</a:t>
            </a:r>
          </a:p>
          <a:p>
            <a:pPr marL="0" indent="0" algn="just">
              <a:buNone/>
            </a:pPr>
            <a:r>
              <a:rPr lang="en-US" sz="2200" b="1" dirty="0">
                <a:latin typeface="Times New Roman" panose="02020603050405020304" pitchFamily="18" charset="0"/>
                <a:cs typeface="Times New Roman" panose="02020603050405020304" pitchFamily="18" charset="0"/>
              </a:rPr>
              <a:t>6</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Appeal</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p>
          <a:p>
            <a:pPr lvl="1" algn="just">
              <a:buClr>
                <a:srgbClr val="00B050"/>
              </a:buCl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well the user likes the system </a:t>
            </a:r>
            <a:endParaRPr lang="en-US" sz="2000" dirty="0" smtClean="0">
              <a:latin typeface="Times New Roman" panose="02020603050405020304" pitchFamily="18" charset="0"/>
              <a:cs typeface="Times New Roman" panose="02020603050405020304" pitchFamily="18" charset="0"/>
            </a:endParaRPr>
          </a:p>
          <a:p>
            <a:pPr lvl="1" algn="just">
              <a:buClr>
                <a:srgbClr val="00B050"/>
              </a:buCl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impression,  Long-term </a:t>
            </a:r>
            <a:r>
              <a:rPr lang="en-US" sz="2000" dirty="0" smtClean="0">
                <a:latin typeface="Times New Roman" panose="02020603050405020304" pitchFamily="18" charset="0"/>
                <a:cs typeface="Times New Roman" panose="02020603050405020304" pitchFamily="18" charset="0"/>
              </a:rPr>
              <a:t>satisfaction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7797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MS Word as an </a:t>
            </a:r>
            <a:r>
              <a:rPr lang="en-US" sz="4000" dirty="0" smtClean="0">
                <a:latin typeface="Times New Roman" panose="02020603050405020304" pitchFamily="18" charset="0"/>
                <a:cs typeface="Times New Roman" panose="02020603050405020304" pitchFamily="18" charset="0"/>
              </a:rPr>
              <a:t>Example</a:t>
            </a:r>
            <a:br>
              <a:rPr lang="en-US" sz="4000"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lum bright="-20000" contrast="40000"/>
            <a:extLst>
              <a:ext uri="{28A0092B-C50C-407E-A947-70E740481C1C}">
                <a14:useLocalDpi xmlns:a14="http://schemas.microsoft.com/office/drawing/2010/main" val="0"/>
              </a:ext>
            </a:extLst>
          </a:blip>
          <a:stretch>
            <a:fillRect/>
          </a:stretch>
        </p:blipFill>
        <p:spPr bwMode="auto">
          <a:xfrm>
            <a:off x="381000" y="2057400"/>
            <a:ext cx="8458200" cy="4114800"/>
          </a:xfrm>
          <a:prstGeom prst="rect">
            <a:avLst/>
          </a:prstGeom>
          <a:noFill/>
          <a:ln>
            <a:noFill/>
          </a:ln>
        </p:spPr>
      </p:pic>
    </p:spTree>
    <p:extLst>
      <p:ext uri="{BB962C8B-B14F-4D97-AF65-F5344CB8AC3E}">
        <p14:creationId xmlns:p14="http://schemas.microsoft.com/office/powerpoint/2010/main" val="42500095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HCI </a:t>
            </a:r>
            <a:r>
              <a:rPr lang="en-US" sz="3600" dirty="0" smtClean="0">
                <a:latin typeface="Times New Roman" panose="02020603050405020304" pitchFamily="18" charset="0"/>
                <a:cs typeface="Times New Roman" panose="02020603050405020304" pitchFamily="18" charset="0"/>
              </a:rPr>
              <a:t>Benefits</a:t>
            </a:r>
            <a:br>
              <a:rPr lang="en-US"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0"/>
            <a:ext cx="8305799" cy="3811694"/>
          </a:xfrm>
        </p:spPr>
        <p:txBody>
          <a:bodyPr>
            <a:normAutofit lnSpcReduction="10000"/>
          </a:bodyPr>
          <a:lstStyle/>
          <a:p>
            <a:pPr marL="457200" indent="-457200" algn="just">
              <a:buAutoNum type="arabicParenR"/>
            </a:pPr>
            <a:r>
              <a:rPr lang="en-US" sz="2200" b="1" dirty="0" smtClean="0">
                <a:latin typeface="Times New Roman" panose="02020603050405020304" pitchFamily="18" charset="0"/>
                <a:cs typeface="Times New Roman" panose="02020603050405020304" pitchFamily="18" charset="0"/>
              </a:rPr>
              <a:t>Gaining </a:t>
            </a:r>
            <a:r>
              <a:rPr lang="en-US" sz="2200" b="1" dirty="0">
                <a:latin typeface="Times New Roman" panose="02020603050405020304" pitchFamily="18" charset="0"/>
                <a:cs typeface="Times New Roman" panose="02020603050405020304" pitchFamily="18" charset="0"/>
              </a:rPr>
              <a:t>market </a:t>
            </a:r>
            <a:r>
              <a:rPr lang="en-US" sz="2200" b="1" dirty="0" smtClean="0">
                <a:latin typeface="Times New Roman" panose="02020603050405020304" pitchFamily="18" charset="0"/>
                <a:cs typeface="Times New Roman" panose="02020603050405020304" pitchFamily="18" charset="0"/>
              </a:rPr>
              <a:t>share: </a:t>
            </a:r>
            <a:endParaRPr lang="en-US" sz="2200" b="1" dirty="0" smtClean="0">
              <a:latin typeface="Times New Roman" panose="02020603050405020304" pitchFamily="18" charset="0"/>
              <a:cs typeface="Times New Roman" panose="02020603050405020304" pitchFamily="18" charset="0"/>
            </a:endParaRP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People </a:t>
            </a:r>
            <a:r>
              <a:rPr lang="en-US" sz="2200" dirty="0">
                <a:latin typeface="Times New Roman" panose="02020603050405020304" pitchFamily="18" charset="0"/>
                <a:cs typeface="Times New Roman" panose="02020603050405020304" pitchFamily="18" charset="0"/>
              </a:rPr>
              <a:t>intend to buy/use products with higher </a:t>
            </a:r>
            <a:r>
              <a:rPr lang="en-US" sz="2200" dirty="0" smtClean="0">
                <a:latin typeface="Times New Roman" panose="02020603050405020304" pitchFamily="18" charset="0"/>
                <a:cs typeface="Times New Roman" panose="02020603050405020304" pitchFamily="18" charset="0"/>
              </a:rPr>
              <a:t>usability. </a:t>
            </a: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Google’s </a:t>
            </a:r>
            <a:r>
              <a:rPr lang="en-US" sz="2200" dirty="0">
                <a:latin typeface="Times New Roman" panose="02020603050405020304" pitchFamily="18" charset="0"/>
                <a:cs typeface="Times New Roman" panose="02020603050405020304" pitchFamily="18" charset="0"/>
              </a:rPr>
              <a:t>search engine has the largest market share because it is easy to </a:t>
            </a:r>
            <a:r>
              <a:rPr lang="en-US" sz="2200" dirty="0" smtClean="0">
                <a:latin typeface="Times New Roman" panose="02020603050405020304" pitchFamily="18" charset="0"/>
                <a:cs typeface="Times New Roman" panose="02020603050405020304" pitchFamily="18" charset="0"/>
              </a:rPr>
              <a:t> use </a:t>
            </a:r>
            <a:r>
              <a:rPr lang="en-US" sz="2200" dirty="0">
                <a:latin typeface="Times New Roman" panose="02020603050405020304" pitchFamily="18" charset="0"/>
                <a:cs typeface="Times New Roman" panose="02020603050405020304" pitchFamily="18" charset="0"/>
              </a:rPr>
              <a:t>with higher </a:t>
            </a:r>
            <a:r>
              <a:rPr lang="en-US" sz="2200" dirty="0" smtClean="0">
                <a:latin typeface="Times New Roman" panose="02020603050405020304" pitchFamily="18" charset="0"/>
                <a:cs typeface="Times New Roman" panose="02020603050405020304" pitchFamily="18" charset="0"/>
              </a:rPr>
              <a:t>efficiency.</a:t>
            </a:r>
            <a:endParaRPr lang="en-US" sz="2200" dirty="0">
              <a:latin typeface="Times New Roman" panose="02020603050405020304" pitchFamily="18" charset="0"/>
              <a:cs typeface="Times New Roman" panose="02020603050405020304" pitchFamily="18" charset="0"/>
            </a:endParaRPr>
          </a:p>
          <a:p>
            <a:pPr marL="0" indent="0" algn="just">
              <a:buClr>
                <a:srgbClr val="00B050"/>
              </a:buClr>
              <a:buNone/>
            </a:pPr>
            <a:r>
              <a:rPr lang="en-US" sz="2200" b="1" dirty="0" smtClean="0">
                <a:solidFill>
                  <a:schemeClr val="accent1"/>
                </a:solidFill>
                <a:latin typeface="Times New Roman" panose="02020603050405020304" pitchFamily="18" charset="0"/>
                <a:cs typeface="Times New Roman" panose="02020603050405020304" pitchFamily="18" charset="0"/>
              </a:rPr>
              <a:t>2)   </a:t>
            </a:r>
            <a:r>
              <a:rPr lang="en-US" sz="2200" b="1" dirty="0" smtClean="0">
                <a:latin typeface="Times New Roman" panose="02020603050405020304" pitchFamily="18" charset="0"/>
                <a:cs typeface="Times New Roman" panose="02020603050405020304" pitchFamily="18" charset="0"/>
              </a:rPr>
              <a:t>Improving </a:t>
            </a:r>
            <a:r>
              <a:rPr lang="en-US" sz="2200" b="1" dirty="0" smtClean="0">
                <a:latin typeface="Times New Roman" panose="02020603050405020304" pitchFamily="18" charset="0"/>
                <a:cs typeface="Times New Roman" panose="02020603050405020304" pitchFamily="18" charset="0"/>
              </a:rPr>
              <a:t>productivity: </a:t>
            </a:r>
            <a:endParaRPr lang="en-US" sz="2200" b="1" dirty="0" smtClean="0">
              <a:latin typeface="Times New Roman" panose="02020603050405020304" pitchFamily="18" charset="0"/>
              <a:cs typeface="Times New Roman" panose="02020603050405020304" pitchFamily="18" charset="0"/>
            </a:endParaRP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Employees </a:t>
            </a:r>
            <a:r>
              <a:rPr lang="en-US" sz="2200" dirty="0">
                <a:latin typeface="Times New Roman" panose="02020603050405020304" pitchFamily="18" charset="0"/>
                <a:cs typeface="Times New Roman" panose="02020603050405020304" pitchFamily="18" charset="0"/>
              </a:rPr>
              <a:t>in a company perform their jobs in a faster </a:t>
            </a:r>
            <a:r>
              <a:rPr lang="en-US" sz="2200" dirty="0" smtClean="0">
                <a:latin typeface="Times New Roman" panose="02020603050405020304" pitchFamily="18" charset="0"/>
                <a:cs typeface="Times New Roman" panose="02020603050405020304" pitchFamily="18" charset="0"/>
              </a:rPr>
              <a:t>manner. </a:t>
            </a: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Workers </a:t>
            </a:r>
            <a:r>
              <a:rPr lang="en-US" sz="2200" dirty="0">
                <a:latin typeface="Times New Roman" panose="02020603050405020304" pitchFamily="18" charset="0"/>
                <a:cs typeface="Times New Roman" panose="02020603050405020304" pitchFamily="18" charset="0"/>
              </a:rPr>
              <a:t>in a mainland company needed to press a lengthy sequence of buttons in performing a task. </a:t>
            </a:r>
            <a:endParaRPr lang="en-US" sz="2200" dirty="0" smtClean="0">
              <a:latin typeface="Times New Roman" panose="02020603050405020304" pitchFamily="18" charset="0"/>
              <a:cs typeface="Times New Roman" panose="02020603050405020304" pitchFamily="18" charset="0"/>
            </a:endParaRPr>
          </a:p>
          <a:p>
            <a:pPr algn="just">
              <a:buClr>
                <a:srgbClr val="00B050"/>
              </a:buClr>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Intranet </a:t>
            </a:r>
            <a:r>
              <a:rPr lang="en-US" sz="2200" dirty="0">
                <a:latin typeface="Times New Roman" panose="02020603050405020304" pitchFamily="18" charset="0"/>
                <a:cs typeface="Times New Roman" panose="02020603050405020304" pitchFamily="18" charset="0"/>
              </a:rPr>
              <a:t>can increase </a:t>
            </a:r>
            <a:r>
              <a:rPr lang="en-US" sz="2200" dirty="0" smtClean="0">
                <a:latin typeface="Times New Roman" panose="02020603050405020304" pitchFamily="18" charset="0"/>
                <a:cs typeface="Times New Roman" panose="02020603050405020304" pitchFamily="18" charset="0"/>
              </a:rPr>
              <a:t>employee’s </a:t>
            </a:r>
            <a:r>
              <a:rPr lang="en-US" sz="2200" dirty="0">
                <a:latin typeface="Times New Roman" panose="02020603050405020304" pitchFamily="18" charset="0"/>
                <a:cs typeface="Times New Roman" panose="02020603050405020304" pitchFamily="18" charset="0"/>
              </a:rPr>
              <a:t>efficiency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636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409</TotalTime>
  <Words>721</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Retrospect</vt:lpstr>
      <vt:lpstr>LECTURE 1  Topics:  HCI Definition  Why HCI  Goals of HCI  Benefits of HCI</vt:lpstr>
      <vt:lpstr>Human Computer Interaction(Def) </vt:lpstr>
      <vt:lpstr>Why HCI? </vt:lpstr>
      <vt:lpstr>HCI- Goals </vt:lpstr>
      <vt:lpstr>HCI- Goals(Ctnd) </vt:lpstr>
      <vt:lpstr>HCI- Goals(Ctnd) </vt:lpstr>
      <vt:lpstr>HCI- Goals(Ctnd) </vt:lpstr>
      <vt:lpstr>MS Word as an Example </vt:lpstr>
      <vt:lpstr>HCI Benefits </vt:lpstr>
      <vt:lpstr>HCI Benefits </vt:lpstr>
      <vt:lpstr>Fields that is associated with HCI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khan</dc:creator>
  <cp:lastModifiedBy>Khurshid Skyways Com</cp:lastModifiedBy>
  <cp:revision>55</cp:revision>
  <dcterms:created xsi:type="dcterms:W3CDTF">2020-06-12T11:14:29Z</dcterms:created>
  <dcterms:modified xsi:type="dcterms:W3CDTF">2023-03-02T13:38:41Z</dcterms:modified>
</cp:coreProperties>
</file>