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15A63D2-B0AA-4BB6-99C8-72D063D7FADA}" type="datetimeFigureOut">
              <a:rPr lang="en-US" smtClean="0"/>
              <a:pPr/>
              <a:t>3/22/2022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39AAF85-AFEF-4591-BAFB-CDD5D6713E7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39AAF85-AFEF-4591-BAFB-CDD5D6713E7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15A63D2-B0AA-4BB6-99C8-72D063D7FADA}" type="datetimeFigureOut">
              <a:rPr lang="en-US" smtClean="0"/>
              <a:pPr/>
              <a:t>3/22/2022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15A63D2-B0AA-4BB6-99C8-72D063D7FADA}"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5A63D2-B0AA-4BB6-99C8-72D063D7FADA}" type="datetimeFigureOut">
              <a:rPr lang="en-US" smtClean="0"/>
              <a:pPr/>
              <a:t>3/22/2022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39AAF85-AFEF-4591-BAFB-CDD5D6713E7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5A63D2-B0AA-4BB6-99C8-72D063D7FADA}"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39AAF85-AFEF-4591-BAFB-CDD5D6713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15A63D2-B0AA-4BB6-99C8-72D063D7FADA}" type="datetimeFigureOut">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39AAF85-AFEF-4591-BAFB-CDD5D6713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15A63D2-B0AA-4BB6-99C8-72D063D7FADA}" type="datetimeFigureOut">
              <a:rPr lang="en-US" smtClean="0"/>
              <a:pPr/>
              <a:t>3/22/2022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39AAF85-AFEF-4591-BAFB-CDD5D6713E7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15A63D2-B0AA-4BB6-99C8-72D063D7FADA}" type="datetimeFigureOut">
              <a:rPr lang="en-US" smtClean="0"/>
              <a:pPr/>
              <a:t>3/22/2022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15A63D2-B0AA-4BB6-99C8-72D063D7FADA}" type="datetimeFigureOut">
              <a:rPr lang="en-US" smtClean="0"/>
              <a:pPr/>
              <a:t>3/22/2022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39AAF85-AFEF-4591-BAFB-CDD5D6713E7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2971800"/>
          </a:xfrm>
        </p:spPr>
        <p:txBody>
          <a:bodyPr>
            <a:normAutofit/>
          </a:bodyPr>
          <a:lstStyle/>
          <a:p>
            <a:r>
              <a:rPr lang="en-US" sz="2000" dirty="0" smtClean="0"/>
              <a:t> The Human</a:t>
            </a:r>
          </a:p>
          <a:p>
            <a:r>
              <a:rPr lang="en-US" sz="2000" dirty="0" smtClean="0"/>
              <a:t>1. The human eye</a:t>
            </a:r>
          </a:p>
          <a:p>
            <a:endParaRPr lang="en-US" sz="2000" dirty="0" smtClean="0"/>
          </a:p>
          <a:p>
            <a:r>
              <a:rPr lang="en-US" sz="2000" dirty="0" smtClean="0"/>
              <a:t>CS 8</a:t>
            </a:r>
            <a:r>
              <a:rPr lang="en-US" sz="2000" baseline="30000" dirty="0" smtClean="0"/>
              <a:t>th</a:t>
            </a:r>
            <a:r>
              <a:rPr lang="en-US" sz="2000" dirty="0" smtClean="0"/>
              <a:t> Semester</a:t>
            </a:r>
            <a:endParaRPr lang="en-US" sz="2000" dirty="0"/>
          </a:p>
        </p:txBody>
      </p:sp>
      <p:sp>
        <p:nvSpPr>
          <p:cNvPr id="2" name="Title 1"/>
          <p:cNvSpPr>
            <a:spLocks noGrp="1"/>
          </p:cNvSpPr>
          <p:nvPr>
            <p:ph type="ctrTitle"/>
          </p:nvPr>
        </p:nvSpPr>
        <p:spPr/>
        <p:txBody>
          <a:bodyPr/>
          <a:lstStyle/>
          <a:p>
            <a:r>
              <a:rPr lang="en-US" dirty="0" smtClean="0">
                <a:solidFill>
                  <a:srgbClr val="00B050"/>
                </a:solidFill>
              </a:rPr>
              <a:t>Human Computer Interaction</a:t>
            </a:r>
            <a:endParaRPr lang="en-US" dirty="0">
              <a:solidFill>
                <a:srgbClr val="00B050"/>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INPUT–OUTPUT CHANNELS</a:t>
            </a:r>
            <a:endParaRPr lang="en-US" dirty="0">
              <a:solidFill>
                <a:srgbClr val="00B050"/>
              </a:solidFill>
            </a:endParaRPr>
          </a:p>
        </p:txBody>
      </p:sp>
      <p:sp>
        <p:nvSpPr>
          <p:cNvPr id="3" name="Content Placeholder 2"/>
          <p:cNvSpPr>
            <a:spLocks noGrp="1"/>
          </p:cNvSpPr>
          <p:nvPr>
            <p:ph sz="quarter" idx="1"/>
          </p:nvPr>
        </p:nvSpPr>
        <p:spPr>
          <a:xfrm>
            <a:off x="76200" y="1524000"/>
            <a:ext cx="8915400" cy="5181600"/>
          </a:xfrm>
        </p:spPr>
        <p:txBody>
          <a:bodyPr>
            <a:normAutofit fontScale="70000" lnSpcReduction="20000"/>
          </a:bodyPr>
          <a:lstStyle/>
          <a:p>
            <a:pPr algn="just">
              <a:buFont typeface="Wingdings" panose="05000000000000000000" pitchFamily="2" charset="2"/>
              <a:buChar char="q"/>
            </a:pPr>
            <a:r>
              <a:rPr lang="en-US" dirty="0"/>
              <a:t>A person’s interaction with the outside world occurs through information </a:t>
            </a:r>
            <a:r>
              <a:rPr lang="en-US" dirty="0" smtClean="0"/>
              <a:t>being received </a:t>
            </a:r>
            <a:r>
              <a:rPr lang="en-US" dirty="0"/>
              <a:t>and </a:t>
            </a:r>
            <a:r>
              <a:rPr lang="en-US" dirty="0" smtClean="0"/>
              <a:t>sent.</a:t>
            </a:r>
          </a:p>
          <a:p>
            <a:pPr marL="0" indent="0" algn="just">
              <a:buNone/>
            </a:pPr>
            <a:endParaRPr lang="en-US" dirty="0" smtClean="0"/>
          </a:p>
          <a:p>
            <a:pPr algn="just">
              <a:buFont typeface="Wingdings" panose="05000000000000000000" pitchFamily="2" charset="2"/>
              <a:buChar char="q"/>
            </a:pPr>
            <a:r>
              <a:rPr lang="en-US" dirty="0" smtClean="0"/>
              <a:t>In </a:t>
            </a:r>
            <a:r>
              <a:rPr lang="en-US" dirty="0"/>
              <a:t>an interaction with a computer the user receives information that is output by the computer, and responds by providing input to the </a:t>
            </a:r>
            <a:r>
              <a:rPr lang="en-US" dirty="0" smtClean="0"/>
              <a:t>computer.</a:t>
            </a:r>
            <a:r>
              <a:rPr lang="en-US" dirty="0"/>
              <a:t> the user’s output becomes the computer’s input and vice versa</a:t>
            </a:r>
            <a:r>
              <a:rPr lang="en-US" dirty="0" smtClean="0"/>
              <a:t>.</a:t>
            </a:r>
          </a:p>
          <a:p>
            <a:pPr marL="0" indent="0" algn="just">
              <a:buNone/>
            </a:pPr>
            <a:endParaRPr lang="en-US" dirty="0" smtClean="0"/>
          </a:p>
          <a:p>
            <a:pPr algn="just">
              <a:buFont typeface="Wingdings" panose="05000000000000000000" pitchFamily="2" charset="2"/>
              <a:buChar char="q"/>
            </a:pPr>
            <a:r>
              <a:rPr lang="en-US" dirty="0"/>
              <a:t>although a particular channel may have a primary role as input or output in the interaction, it is more than likely that it is also used in the other role. For example, sight may be used primarily in receiving information from the computer, but it can also be used to provide information to the </a:t>
            </a:r>
            <a:r>
              <a:rPr lang="en-US" dirty="0" smtClean="0"/>
              <a:t>computer.</a:t>
            </a:r>
          </a:p>
          <a:p>
            <a:pPr marL="0" indent="0" algn="just">
              <a:buNone/>
            </a:pPr>
            <a:endParaRPr lang="en-US" dirty="0" smtClean="0"/>
          </a:p>
          <a:p>
            <a:pPr algn="just">
              <a:buFont typeface="Wingdings" panose="05000000000000000000" pitchFamily="2" charset="2"/>
              <a:buChar char="q"/>
            </a:pPr>
            <a:r>
              <a:rPr lang="en-US" dirty="0" smtClean="0"/>
              <a:t>Input </a:t>
            </a:r>
            <a:r>
              <a:rPr lang="en-US" dirty="0"/>
              <a:t>in the human occurs mainly through the senses and output through the motor control of the effectors. There are five major senses: sight, </a:t>
            </a:r>
            <a:r>
              <a:rPr lang="en-US" dirty="0" smtClean="0"/>
              <a:t>Hearing/Auditory, Touch/Haptic, </a:t>
            </a:r>
            <a:r>
              <a:rPr lang="en-US" dirty="0"/>
              <a:t>taste and smell</a:t>
            </a:r>
            <a:r>
              <a:rPr lang="en-US" dirty="0" smtClean="0"/>
              <a:t>.</a:t>
            </a:r>
          </a:p>
          <a:p>
            <a:pPr marL="0" indent="0" algn="just">
              <a:buNone/>
            </a:pPr>
            <a:endParaRPr lang="en-US" dirty="0" smtClean="0"/>
          </a:p>
          <a:p>
            <a:pPr algn="just">
              <a:buFont typeface="Wingdings" panose="05000000000000000000" pitchFamily="2" charset="2"/>
              <a:buChar char="q"/>
            </a:pPr>
            <a:r>
              <a:rPr lang="en-US" dirty="0" smtClean="0"/>
              <a:t> </a:t>
            </a:r>
            <a:r>
              <a:rPr lang="en-US" b="1" dirty="0" smtClean="0">
                <a:solidFill>
                  <a:srgbClr val="00B050"/>
                </a:solidFill>
              </a:rPr>
              <a:t>Sight</a:t>
            </a:r>
            <a:r>
              <a:rPr lang="en-US" b="1" dirty="0">
                <a:solidFill>
                  <a:srgbClr val="00B050"/>
                </a:solidFill>
              </a:rPr>
              <a:t>, hearing, </a:t>
            </a:r>
            <a:r>
              <a:rPr lang="en-US" b="1" dirty="0" smtClean="0">
                <a:solidFill>
                  <a:srgbClr val="00B050"/>
                </a:solidFill>
              </a:rPr>
              <a:t>touch are important in HCI.</a:t>
            </a:r>
          </a:p>
          <a:p>
            <a:pPr algn="just">
              <a:buFont typeface="Wingdings" panose="05000000000000000000" pitchFamily="2" charset="2"/>
              <a:buChar char="q"/>
            </a:pPr>
            <a:endParaRPr lang="en-US" dirty="0"/>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50"/>
                </a:solidFill>
              </a:rPr>
              <a:t>INPUT–OUTPUT CHANNELS</a:t>
            </a:r>
            <a:endParaRPr lang="en-US" dirty="0">
              <a:solidFill>
                <a:srgbClr val="00B050"/>
              </a:solidFill>
            </a:endParaRPr>
          </a:p>
        </p:txBody>
      </p:sp>
      <p:sp>
        <p:nvSpPr>
          <p:cNvPr id="3" name="Content Placeholder 2"/>
          <p:cNvSpPr>
            <a:spLocks noGrp="1"/>
          </p:cNvSpPr>
          <p:nvPr>
            <p:ph sz="quarter" idx="1"/>
          </p:nvPr>
        </p:nvSpPr>
        <p:spPr>
          <a:xfrm>
            <a:off x="301752" y="1527048"/>
            <a:ext cx="8689848" cy="5178552"/>
          </a:xfrm>
        </p:spPr>
        <p:txBody>
          <a:bodyPr>
            <a:normAutofit fontScale="77500" lnSpcReduction="20000"/>
          </a:bodyPr>
          <a:lstStyle/>
          <a:p>
            <a:pPr algn="just">
              <a:buFont typeface="Wingdings" panose="05000000000000000000" pitchFamily="2" charset="2"/>
              <a:buChar char="q"/>
            </a:pPr>
            <a:r>
              <a:rPr lang="en-US" dirty="0"/>
              <a:t>U</a:t>
            </a:r>
            <a:r>
              <a:rPr lang="en-US" dirty="0" smtClean="0"/>
              <a:t>sing </a:t>
            </a:r>
            <a:r>
              <a:rPr lang="en-US" dirty="0"/>
              <a:t>a personal computer (PC) with a mouse and </a:t>
            </a:r>
            <a:r>
              <a:rPr lang="en-US" dirty="0" smtClean="0"/>
              <a:t>a keyboard.</a:t>
            </a:r>
          </a:p>
          <a:p>
            <a:pPr algn="just">
              <a:buFont typeface="Wingdings" panose="05000000000000000000" pitchFamily="2" charset="2"/>
              <a:buChar char="q"/>
            </a:pPr>
            <a:r>
              <a:rPr lang="en-US" dirty="0"/>
              <a:t>In your interaction with this system you receive information primarily by sight, from what appears on the screen</a:t>
            </a:r>
            <a:r>
              <a:rPr lang="en-US" dirty="0" smtClean="0"/>
              <a:t>.</a:t>
            </a:r>
          </a:p>
          <a:p>
            <a:pPr algn="just">
              <a:buFont typeface="Wingdings" panose="05000000000000000000" pitchFamily="2" charset="2"/>
              <a:buChar char="q"/>
            </a:pPr>
            <a:r>
              <a:rPr lang="en-US" dirty="0"/>
              <a:t>Y</a:t>
            </a:r>
            <a:r>
              <a:rPr lang="en-US" dirty="0" smtClean="0"/>
              <a:t>ou </a:t>
            </a:r>
            <a:r>
              <a:rPr lang="en-US" dirty="0"/>
              <a:t>may also receive information by ear: for example, the computer may ‘beep’ at you if you make a </a:t>
            </a:r>
            <a:r>
              <a:rPr lang="en-US" dirty="0" smtClean="0"/>
              <a:t>mistake</a:t>
            </a:r>
          </a:p>
          <a:p>
            <a:pPr algn="just">
              <a:buFont typeface="Wingdings" panose="05000000000000000000" pitchFamily="2" charset="2"/>
              <a:buChar char="q"/>
            </a:pPr>
            <a:r>
              <a:rPr lang="en-US" dirty="0"/>
              <a:t>Touch plays a part too in that you will feel the keys moving (also hearing the ‘click’) or the orientation of the mouse, which provides vital feedback about what you have done. You yourself send information to the computer using your hands, either by hitting keys or moving the mouse</a:t>
            </a:r>
            <a:r>
              <a:rPr lang="en-US" dirty="0" smtClean="0"/>
              <a:t>.</a:t>
            </a:r>
          </a:p>
          <a:p>
            <a:pPr algn="just">
              <a:buFont typeface="Wingdings" panose="05000000000000000000" pitchFamily="2" charset="2"/>
              <a:buChar char="q"/>
            </a:pPr>
            <a:r>
              <a:rPr lang="en-US" dirty="0"/>
              <a:t>Sight and hearing do not play a direct role in sending information in this example, although they may be used to receive The human information from a third source (for example, a book, or the words of another person) which is then transmitted to the computer</a:t>
            </a:r>
            <a:r>
              <a:rPr lang="en-US" dirty="0" smtClean="0"/>
              <a:t>.</a:t>
            </a:r>
          </a:p>
          <a:p>
            <a:pPr marL="0" indent="0" algn="just">
              <a:buNone/>
            </a:pPr>
            <a:r>
              <a:rPr lang="en-US" dirty="0" smtClean="0">
                <a:solidFill>
                  <a:srgbClr val="FF0000"/>
                </a:solidFill>
              </a:rPr>
              <a:t>Main Activity</a:t>
            </a:r>
            <a:r>
              <a:rPr lang="en-US" dirty="0" smtClean="0"/>
              <a:t>: In this section we will look at the main elements of such an interaction, first considering the role and limitations of the three primary senses and going on to consider motor control.</a:t>
            </a:r>
          </a:p>
          <a:p>
            <a:pPr algn="just">
              <a:buFont typeface="Wingdings" panose="05000000000000000000" pitchFamily="2" charset="2"/>
              <a:buChar char="q"/>
            </a:pPr>
            <a:endParaRPr lang="en-US" dirty="0" smtClean="0"/>
          </a:p>
          <a:p>
            <a:pPr algn="just">
              <a:buFont typeface="Wingdings" panose="05000000000000000000" pitchFamily="2" charset="2"/>
              <a:buChar char="q"/>
            </a:pPr>
            <a:endParaRPr lang="en-US" dirty="0" smtClean="0"/>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1.The human eye</a:t>
            </a:r>
            <a:endParaRPr lang="en-US" dirty="0">
              <a:solidFill>
                <a:srgbClr val="00B050"/>
              </a:solidFill>
            </a:endParaRPr>
          </a:p>
        </p:txBody>
      </p:sp>
      <p:sp>
        <p:nvSpPr>
          <p:cNvPr id="3" name="Content Placeholder 2"/>
          <p:cNvSpPr>
            <a:spLocks noGrp="1"/>
          </p:cNvSpPr>
          <p:nvPr>
            <p:ph sz="quarter" idx="1"/>
          </p:nvPr>
        </p:nvSpPr>
        <p:spPr>
          <a:xfrm>
            <a:off x="183988" y="1447800"/>
            <a:ext cx="8686800" cy="5334000"/>
          </a:xfrm>
        </p:spPr>
        <p:txBody>
          <a:bodyPr>
            <a:normAutofit fontScale="92500" lnSpcReduction="20000"/>
          </a:bodyPr>
          <a:lstStyle/>
          <a:p>
            <a:pPr algn="just">
              <a:buFont typeface="Wingdings" panose="05000000000000000000" pitchFamily="2" charset="2"/>
              <a:buChar char="q"/>
            </a:pPr>
            <a:r>
              <a:rPr lang="en-US" dirty="0"/>
              <a:t>Vision begins with light. The eye is a mechanism for receiving light and transforming it into electrical energy. </a:t>
            </a:r>
            <a:endParaRPr lang="en-US" dirty="0" smtClean="0"/>
          </a:p>
          <a:p>
            <a:pPr marL="0" indent="0" algn="just">
              <a:buNone/>
            </a:pPr>
            <a:endParaRPr lang="en-US" dirty="0" smtClean="0"/>
          </a:p>
          <a:p>
            <a:pPr algn="just">
              <a:buFont typeface="Wingdings" panose="05000000000000000000" pitchFamily="2" charset="2"/>
              <a:buChar char="q"/>
            </a:pPr>
            <a:r>
              <a:rPr lang="en-US" dirty="0" smtClean="0"/>
              <a:t>Light </a:t>
            </a:r>
            <a:r>
              <a:rPr lang="en-US" dirty="0"/>
              <a:t>is reflected from objects in the world and their image is focused upside down on the back of the eye</a:t>
            </a:r>
            <a:r>
              <a:rPr lang="en-US" dirty="0" smtClean="0"/>
              <a:t>.</a:t>
            </a:r>
          </a:p>
          <a:p>
            <a:pPr marL="0" indent="0" algn="just">
              <a:buNone/>
            </a:pPr>
            <a:endParaRPr lang="en-US" dirty="0" smtClean="0"/>
          </a:p>
          <a:p>
            <a:pPr algn="just">
              <a:buFont typeface="Wingdings" panose="05000000000000000000" pitchFamily="2" charset="2"/>
              <a:buChar char="q"/>
            </a:pPr>
            <a:r>
              <a:rPr lang="en-US" dirty="0" smtClean="0"/>
              <a:t>The </a:t>
            </a:r>
            <a:r>
              <a:rPr lang="en-US" dirty="0"/>
              <a:t>receptors in the eye transform it into electrical signals which are passed to the brain</a:t>
            </a:r>
            <a:r>
              <a:rPr lang="en-US" dirty="0" smtClean="0"/>
              <a:t>.</a:t>
            </a:r>
          </a:p>
          <a:p>
            <a:pPr marL="0" indent="0" algn="just">
              <a:buNone/>
            </a:pPr>
            <a:endParaRPr lang="en-US" dirty="0" smtClean="0"/>
          </a:p>
          <a:p>
            <a:pPr algn="just">
              <a:buFont typeface="Wingdings" panose="05000000000000000000" pitchFamily="2" charset="2"/>
              <a:buChar char="q"/>
            </a:pPr>
            <a:r>
              <a:rPr lang="en-US" dirty="0"/>
              <a:t>The cornea and lens at the front of the eye focus the light into a sharp image on the back of the eye, the retina</a:t>
            </a:r>
            <a:r>
              <a:rPr lang="en-US" dirty="0" smtClean="0"/>
              <a:t>.</a:t>
            </a:r>
          </a:p>
          <a:p>
            <a:pPr marL="0" indent="0" algn="just">
              <a:buNone/>
            </a:pPr>
            <a:r>
              <a:rPr lang="en-US" dirty="0" smtClean="0"/>
              <a:t> </a:t>
            </a:r>
          </a:p>
          <a:p>
            <a:pPr algn="just">
              <a:buFont typeface="Wingdings" panose="05000000000000000000" pitchFamily="2" charset="2"/>
              <a:buChar char="q"/>
            </a:pPr>
            <a:r>
              <a:rPr lang="en-US" dirty="0" smtClean="0"/>
              <a:t>The </a:t>
            </a:r>
            <a:r>
              <a:rPr lang="en-US" dirty="0"/>
              <a:t>retina is light sensitive and contains two types of </a:t>
            </a:r>
            <a:r>
              <a:rPr lang="en-US" dirty="0" smtClean="0"/>
              <a:t>photo </a:t>
            </a:r>
            <a:r>
              <a:rPr lang="en-US" dirty="0" smtClean="0">
                <a:solidFill>
                  <a:srgbClr val="FF0000"/>
                </a:solidFill>
              </a:rPr>
              <a:t>receptor</a:t>
            </a:r>
            <a:r>
              <a:rPr lang="en-US" dirty="0">
                <a:solidFill>
                  <a:srgbClr val="FF0000"/>
                </a:solidFill>
              </a:rPr>
              <a:t>: </a:t>
            </a:r>
            <a:r>
              <a:rPr lang="en-US" dirty="0" smtClean="0">
                <a:solidFill>
                  <a:srgbClr val="FF0000"/>
                </a:solidFill>
              </a:rPr>
              <a:t>Rods </a:t>
            </a:r>
            <a:r>
              <a:rPr lang="en-US" dirty="0">
                <a:solidFill>
                  <a:srgbClr val="FF0000"/>
                </a:solidFill>
              </a:rPr>
              <a:t>and </a:t>
            </a:r>
            <a:r>
              <a:rPr lang="en-US" dirty="0" smtClean="0">
                <a:solidFill>
                  <a:srgbClr val="FF0000"/>
                </a:solidFill>
              </a:rPr>
              <a:t>Cones</a:t>
            </a:r>
            <a:r>
              <a:rPr lang="en-US" dirty="0"/>
              <a:t>.</a:t>
            </a:r>
          </a:p>
          <a:p>
            <a:pPr algn="just">
              <a:buFont typeface="Wingdings" panose="05000000000000000000" pitchFamily="2" charset="2"/>
              <a:buChar char="q"/>
            </a:pPr>
            <a:endParaRPr lang="en-US" dirty="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50"/>
                </a:solidFill>
              </a:rPr>
              <a:t>1.The human </a:t>
            </a:r>
            <a:r>
              <a:rPr lang="en-US" sz="3200" b="1" dirty="0" smtClean="0">
                <a:solidFill>
                  <a:srgbClr val="00B050"/>
                </a:solidFill>
              </a:rPr>
              <a:t>eye </a:t>
            </a:r>
            <a:r>
              <a:rPr lang="en-GB" sz="3200" dirty="0" smtClean="0">
                <a:solidFill>
                  <a:srgbClr val="00B050"/>
                </a:solidFill>
              </a:rPr>
              <a:t>(</a:t>
            </a:r>
            <a:r>
              <a:rPr lang="en-GB" sz="3200" dirty="0" err="1" smtClean="0">
                <a:solidFill>
                  <a:srgbClr val="00B050"/>
                </a:solidFill>
              </a:rPr>
              <a:t>Cotnd</a:t>
            </a:r>
            <a:r>
              <a:rPr lang="en-GB" sz="3200" dirty="0" smtClean="0">
                <a:solidFill>
                  <a:srgbClr val="00B050"/>
                </a:solidFill>
              </a:rPr>
              <a:t>...)</a:t>
            </a:r>
            <a:endParaRPr lang="en-US" dirty="0">
              <a:solidFill>
                <a:srgbClr val="00B050"/>
              </a:solidFill>
            </a:endParaRPr>
          </a:p>
        </p:txBody>
      </p:sp>
      <p:sp>
        <p:nvSpPr>
          <p:cNvPr id="3" name="Content Placeholder 2"/>
          <p:cNvSpPr>
            <a:spLocks noGrp="1"/>
          </p:cNvSpPr>
          <p:nvPr>
            <p:ph sz="quarter" idx="1"/>
          </p:nvPr>
        </p:nvSpPr>
        <p:spPr/>
        <p:txBody>
          <a:bodyPr/>
          <a:lstStyle/>
          <a:p>
            <a:pPr algn="just">
              <a:buNone/>
            </a:pPr>
            <a:endParaRPr lang="en-US" sz="2400" dirty="0"/>
          </a:p>
        </p:txBody>
      </p:sp>
      <p:pic>
        <p:nvPicPr>
          <p:cNvPr id="4" name="Picture 3"/>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73152" y="1527048"/>
            <a:ext cx="8991600" cy="5330952"/>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B050"/>
                </a:solidFill>
              </a:rPr>
              <a:t>1.The human eye </a:t>
            </a:r>
            <a:r>
              <a:rPr lang="en-GB" sz="3600" dirty="0" smtClean="0">
                <a:solidFill>
                  <a:srgbClr val="00B050"/>
                </a:solidFill>
              </a:rPr>
              <a:t>(Rods)</a:t>
            </a:r>
            <a:endParaRPr lang="en-US" dirty="0">
              <a:solidFill>
                <a:srgbClr val="00B050"/>
              </a:solidFill>
            </a:endParaRPr>
          </a:p>
        </p:txBody>
      </p:sp>
      <p:sp>
        <p:nvSpPr>
          <p:cNvPr id="3" name="Content Placeholder 2"/>
          <p:cNvSpPr>
            <a:spLocks noGrp="1"/>
          </p:cNvSpPr>
          <p:nvPr>
            <p:ph sz="quarter" idx="1"/>
          </p:nvPr>
        </p:nvSpPr>
        <p:spPr>
          <a:xfrm>
            <a:off x="152400" y="1527048"/>
            <a:ext cx="8839200" cy="5026152"/>
          </a:xfrm>
        </p:spPr>
        <p:txBody>
          <a:bodyPr>
            <a:normAutofit fontScale="92500" lnSpcReduction="20000"/>
          </a:bodyPr>
          <a:lstStyle/>
          <a:p>
            <a:pPr algn="just">
              <a:buFont typeface="Wingdings" panose="05000000000000000000" pitchFamily="2" charset="2"/>
              <a:buChar char="q"/>
            </a:pPr>
            <a:r>
              <a:rPr lang="en-GB" altLang="en-US" dirty="0" smtClean="0"/>
              <a:t>Retina </a:t>
            </a:r>
            <a:r>
              <a:rPr lang="en-GB" altLang="en-US" dirty="0"/>
              <a:t>contains rods for low light vision and cones for colour </a:t>
            </a:r>
            <a:r>
              <a:rPr lang="en-GB" altLang="en-US" dirty="0" smtClean="0"/>
              <a:t>vision.</a:t>
            </a:r>
            <a:endParaRPr lang="en-US" dirty="0" smtClean="0"/>
          </a:p>
          <a:p>
            <a:pPr algn="just">
              <a:buFont typeface="Wingdings" panose="05000000000000000000" pitchFamily="2" charset="2"/>
              <a:buChar char="q"/>
            </a:pPr>
            <a:r>
              <a:rPr lang="en-US" dirty="0" smtClean="0"/>
              <a:t>Rods </a:t>
            </a:r>
            <a:r>
              <a:rPr lang="en-US" dirty="0"/>
              <a:t>are highly sensitive to light and therefore allow us to see under a low level of illumination. </a:t>
            </a:r>
            <a:endParaRPr lang="en-US" dirty="0" smtClean="0"/>
          </a:p>
          <a:p>
            <a:pPr algn="just">
              <a:buFont typeface="Wingdings" panose="05000000000000000000" pitchFamily="2" charset="2"/>
              <a:buChar char="q"/>
            </a:pPr>
            <a:r>
              <a:rPr lang="en-US" dirty="0" smtClean="0"/>
              <a:t>Rods </a:t>
            </a:r>
            <a:r>
              <a:rPr lang="en-US" dirty="0"/>
              <a:t>are unable to resolve fine detail and are subject to light saturation. </a:t>
            </a:r>
            <a:endParaRPr lang="en-US" dirty="0" smtClean="0"/>
          </a:p>
          <a:p>
            <a:pPr algn="just">
              <a:buFont typeface="Wingdings" panose="05000000000000000000" pitchFamily="2" charset="2"/>
              <a:buChar char="q"/>
            </a:pPr>
            <a:r>
              <a:rPr lang="en-US" dirty="0" smtClean="0"/>
              <a:t>This </a:t>
            </a:r>
            <a:r>
              <a:rPr lang="en-US" dirty="0"/>
              <a:t>is the reason for the temporary blindness we get when moving from a darkened room into sunlight: the rods have been active and are saturated by </a:t>
            </a:r>
            <a:r>
              <a:rPr lang="en-US" dirty="0" smtClean="0"/>
              <a:t>the sudden </a:t>
            </a:r>
            <a:r>
              <a:rPr lang="en-US" dirty="0"/>
              <a:t>light. </a:t>
            </a:r>
            <a:endParaRPr lang="en-US" dirty="0" smtClean="0"/>
          </a:p>
          <a:p>
            <a:pPr algn="just">
              <a:buFont typeface="Wingdings" panose="05000000000000000000" pitchFamily="2" charset="2"/>
              <a:buChar char="q"/>
            </a:pPr>
            <a:r>
              <a:rPr lang="en-US" dirty="0" smtClean="0"/>
              <a:t>The </a:t>
            </a:r>
            <a:r>
              <a:rPr lang="en-US" dirty="0"/>
              <a:t>cones do not operate either as they are suppressed by the rods. We are therefore temporarily unable to see at all</a:t>
            </a:r>
            <a:r>
              <a:rPr lang="en-US" dirty="0" smtClean="0"/>
              <a:t>.</a:t>
            </a:r>
          </a:p>
          <a:p>
            <a:pPr algn="just">
              <a:buFont typeface="Wingdings" panose="05000000000000000000" pitchFamily="2" charset="2"/>
              <a:buChar char="q"/>
            </a:pPr>
            <a:r>
              <a:rPr lang="en-US" dirty="0" smtClean="0"/>
              <a:t>There </a:t>
            </a:r>
            <a:r>
              <a:rPr lang="en-US" dirty="0"/>
              <a:t>are approximately 120 million rods per eye which are mainly situated towards the edges of the retina. Rods therefore dominate peripheral vision. </a:t>
            </a:r>
          </a:p>
        </p:txBody>
      </p:sp>
    </p:spTree>
    <p:extLst>
      <p:ext uri="{BB962C8B-B14F-4D97-AF65-F5344CB8AC3E}">
        <p14:creationId xmlns:p14="http://schemas.microsoft.com/office/powerpoint/2010/main" val="114791998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50"/>
                </a:solidFill>
              </a:rPr>
              <a:t>1.The human eye </a:t>
            </a:r>
            <a:r>
              <a:rPr lang="en-GB" sz="3200" dirty="0" smtClean="0">
                <a:solidFill>
                  <a:srgbClr val="00B050"/>
                </a:solidFill>
              </a:rPr>
              <a:t>(Cones)</a:t>
            </a:r>
            <a:endParaRPr lang="en-US" dirty="0">
              <a:solidFill>
                <a:srgbClr val="00B050"/>
              </a:solidFill>
            </a:endParaRPr>
          </a:p>
        </p:txBody>
      </p:sp>
      <p:sp>
        <p:nvSpPr>
          <p:cNvPr id="3" name="Content Placeholder 2"/>
          <p:cNvSpPr>
            <a:spLocks noGrp="1"/>
          </p:cNvSpPr>
          <p:nvPr>
            <p:ph sz="quarter" idx="1"/>
          </p:nvPr>
        </p:nvSpPr>
        <p:spPr/>
        <p:txBody>
          <a:bodyPr>
            <a:normAutofit fontScale="92500" lnSpcReduction="10000"/>
          </a:bodyPr>
          <a:lstStyle/>
          <a:p>
            <a:pPr algn="just">
              <a:buFont typeface="Wingdings" panose="05000000000000000000" pitchFamily="2" charset="2"/>
              <a:buChar char="q"/>
            </a:pPr>
            <a:r>
              <a:rPr lang="en-US" dirty="0"/>
              <a:t>Cones are the second type of receptor in the eye. </a:t>
            </a:r>
            <a:endParaRPr lang="en-US" dirty="0" smtClean="0"/>
          </a:p>
          <a:p>
            <a:pPr marL="0" indent="0" algn="just">
              <a:buNone/>
            </a:pPr>
            <a:endParaRPr lang="en-US" dirty="0" smtClean="0"/>
          </a:p>
          <a:p>
            <a:pPr algn="just">
              <a:buFont typeface="Wingdings" panose="05000000000000000000" pitchFamily="2" charset="2"/>
              <a:buChar char="q"/>
            </a:pPr>
            <a:r>
              <a:rPr lang="en-US" dirty="0" smtClean="0"/>
              <a:t>They </a:t>
            </a:r>
            <a:r>
              <a:rPr lang="en-US" dirty="0"/>
              <a:t>are less sensitive to light than the rods and can therefore tolerate more light</a:t>
            </a:r>
            <a:r>
              <a:rPr lang="en-US" dirty="0" smtClean="0"/>
              <a:t>.</a:t>
            </a:r>
          </a:p>
          <a:p>
            <a:pPr marL="0" indent="0" algn="just">
              <a:buNone/>
            </a:pPr>
            <a:r>
              <a:rPr lang="en-US" dirty="0" smtClean="0"/>
              <a:t> </a:t>
            </a:r>
          </a:p>
          <a:p>
            <a:pPr algn="just">
              <a:buFont typeface="Wingdings" panose="05000000000000000000" pitchFamily="2" charset="2"/>
              <a:buChar char="q"/>
            </a:pPr>
            <a:r>
              <a:rPr lang="en-US" dirty="0" smtClean="0"/>
              <a:t>There </a:t>
            </a:r>
            <a:r>
              <a:rPr lang="en-US" dirty="0"/>
              <a:t>are three types of </a:t>
            </a:r>
            <a:r>
              <a:rPr lang="en-US" dirty="0" smtClean="0"/>
              <a:t>cone, each </a:t>
            </a:r>
            <a:r>
              <a:rPr lang="en-US" dirty="0"/>
              <a:t>sensitive to a different wavelength of light. </a:t>
            </a:r>
            <a:r>
              <a:rPr lang="en-US" dirty="0" smtClean="0"/>
              <a:t>This </a:t>
            </a:r>
            <a:r>
              <a:rPr lang="en-US" dirty="0"/>
              <a:t>allows color vision</a:t>
            </a:r>
            <a:r>
              <a:rPr lang="en-US" dirty="0" smtClean="0"/>
              <a:t>.</a:t>
            </a:r>
          </a:p>
          <a:p>
            <a:pPr marL="0" indent="0" algn="just">
              <a:buNone/>
            </a:pPr>
            <a:r>
              <a:rPr lang="en-US" dirty="0" smtClean="0"/>
              <a:t> </a:t>
            </a:r>
            <a:endParaRPr lang="en-US" dirty="0"/>
          </a:p>
          <a:p>
            <a:pPr algn="just">
              <a:buFont typeface="Wingdings" panose="05000000000000000000" pitchFamily="2" charset="2"/>
              <a:buChar char="q"/>
            </a:pPr>
            <a:r>
              <a:rPr lang="en-US" dirty="0"/>
              <a:t>The eye has approximately 6 million cones, mainly concentrated on the fovea, a small area of the Retina on which images are fixated</a:t>
            </a:r>
            <a:r>
              <a:rPr lang="en-US" dirty="0" smtClean="0"/>
              <a:t>.</a:t>
            </a:r>
          </a:p>
          <a:p>
            <a:pPr marL="0" indent="0" algn="just">
              <a:buNone/>
            </a:pPr>
            <a:endParaRPr lang="en-US" dirty="0"/>
          </a:p>
        </p:txBody>
      </p:sp>
    </p:spTree>
    <p:extLst>
      <p:ext uri="{BB962C8B-B14F-4D97-AF65-F5344CB8AC3E}">
        <p14:creationId xmlns:p14="http://schemas.microsoft.com/office/powerpoint/2010/main" val="290577975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00B050"/>
                </a:solidFill>
              </a:rPr>
              <a:t>The </a:t>
            </a:r>
            <a:r>
              <a:rPr lang="en-US" sz="3600" b="1" dirty="0">
                <a:solidFill>
                  <a:srgbClr val="00B050"/>
                </a:solidFill>
              </a:rPr>
              <a:t>human </a:t>
            </a:r>
            <a:r>
              <a:rPr lang="en-US" sz="3600" b="1" dirty="0" smtClean="0">
                <a:solidFill>
                  <a:srgbClr val="00B050"/>
                </a:solidFill>
              </a:rPr>
              <a:t>eye-Visual perception</a:t>
            </a:r>
            <a:endParaRPr lang="en-US" dirty="0">
              <a:solidFill>
                <a:srgbClr val="00B050"/>
              </a:solidFill>
            </a:endParaRPr>
          </a:p>
        </p:txBody>
      </p:sp>
      <p:sp>
        <p:nvSpPr>
          <p:cNvPr id="3" name="Content Placeholder 2"/>
          <p:cNvSpPr>
            <a:spLocks noGrp="1"/>
          </p:cNvSpPr>
          <p:nvPr>
            <p:ph sz="quarter" idx="1"/>
          </p:nvPr>
        </p:nvSpPr>
        <p:spPr>
          <a:xfrm>
            <a:off x="152400" y="1447800"/>
            <a:ext cx="8763000" cy="5029200"/>
          </a:xfrm>
        </p:spPr>
        <p:txBody>
          <a:bodyPr>
            <a:normAutofit lnSpcReduction="10000"/>
          </a:bodyPr>
          <a:lstStyle/>
          <a:p>
            <a:pPr algn="just">
              <a:buFont typeface="Wingdings" panose="05000000000000000000" pitchFamily="2" charset="2"/>
              <a:buChar char="q"/>
            </a:pPr>
            <a:r>
              <a:rPr lang="en-US" dirty="0"/>
              <a:t>Understanding the basic construction of the eye goes some way to explaining the physical mechanisms of vision but visual perception is more than this</a:t>
            </a:r>
            <a:r>
              <a:rPr lang="en-US" dirty="0" smtClean="0"/>
              <a:t>.</a:t>
            </a:r>
          </a:p>
          <a:p>
            <a:pPr marL="0" indent="0" algn="just">
              <a:buNone/>
            </a:pPr>
            <a:r>
              <a:rPr lang="en-US" dirty="0" smtClean="0"/>
              <a:t> </a:t>
            </a:r>
          </a:p>
          <a:p>
            <a:pPr algn="just">
              <a:buFont typeface="Wingdings" panose="05000000000000000000" pitchFamily="2" charset="2"/>
              <a:buChar char="q"/>
            </a:pPr>
            <a:r>
              <a:rPr lang="en-US" dirty="0" smtClean="0"/>
              <a:t>The </a:t>
            </a:r>
            <a:r>
              <a:rPr lang="en-US" dirty="0"/>
              <a:t>information received by the visual apparatus must be filtered and passed to processing elements which allow us to recognize coherent scenes, disambiguate relative </a:t>
            </a:r>
            <a:r>
              <a:rPr lang="en-US" dirty="0" smtClean="0"/>
              <a:t>distances and </a:t>
            </a:r>
            <a:r>
              <a:rPr lang="en-US" dirty="0"/>
              <a:t>differentiate color</a:t>
            </a:r>
            <a:r>
              <a:rPr lang="en-US" dirty="0" smtClean="0"/>
              <a:t>.</a:t>
            </a:r>
          </a:p>
          <a:p>
            <a:pPr marL="0" indent="0" algn="just">
              <a:buNone/>
            </a:pPr>
            <a:endParaRPr lang="en-US" dirty="0"/>
          </a:p>
          <a:p>
            <a:pPr>
              <a:buFont typeface="Wingdings" panose="05000000000000000000" pitchFamily="2" charset="2"/>
              <a:buChar char="q"/>
            </a:pPr>
            <a:r>
              <a:rPr lang="en-GB" altLang="en-US" dirty="0"/>
              <a:t>Two stages in </a:t>
            </a:r>
            <a:r>
              <a:rPr lang="en-GB" altLang="en-US" dirty="0" smtClean="0"/>
              <a:t>vision</a:t>
            </a:r>
            <a:endParaRPr lang="en-GB" altLang="en-US" dirty="0"/>
          </a:p>
          <a:p>
            <a:pPr lvl="1">
              <a:buFont typeface="Courier New" panose="02070309020205020404" pitchFamily="49" charset="0"/>
              <a:buChar char="o"/>
            </a:pPr>
            <a:r>
              <a:rPr lang="en-GB" altLang="en-US" dirty="0" smtClean="0">
                <a:solidFill>
                  <a:schemeClr val="tx1"/>
                </a:solidFill>
              </a:rPr>
              <a:t>Physical </a:t>
            </a:r>
            <a:r>
              <a:rPr lang="en-GB" altLang="en-US" dirty="0">
                <a:solidFill>
                  <a:schemeClr val="tx1"/>
                </a:solidFill>
              </a:rPr>
              <a:t>reception of </a:t>
            </a:r>
            <a:r>
              <a:rPr lang="en-GB" altLang="en-US" dirty="0" smtClean="0">
                <a:solidFill>
                  <a:schemeClr val="tx1"/>
                </a:solidFill>
              </a:rPr>
              <a:t>stimulus</a:t>
            </a:r>
          </a:p>
          <a:p>
            <a:pPr lvl="1">
              <a:buFont typeface="Courier New" panose="02070309020205020404" pitchFamily="49" charset="0"/>
              <a:buChar char="o"/>
            </a:pPr>
            <a:r>
              <a:rPr lang="en-GB" altLang="en-US" dirty="0" smtClean="0">
                <a:solidFill>
                  <a:schemeClr val="tx1"/>
                </a:solidFill>
              </a:rPr>
              <a:t>Processing </a:t>
            </a:r>
            <a:r>
              <a:rPr lang="en-GB" altLang="en-US" dirty="0">
                <a:solidFill>
                  <a:schemeClr val="tx1"/>
                </a:solidFill>
              </a:rPr>
              <a:t>and interpretation of stimulus</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425000952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566</TotalTime>
  <Words>781</Words>
  <Application>Microsoft Office PowerPoint</Application>
  <PresentationFormat>On-screen Show (4:3)</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Courier New</vt:lpstr>
      <vt:lpstr>Georgia</vt:lpstr>
      <vt:lpstr>Wingdings</vt:lpstr>
      <vt:lpstr>Wingdings 2</vt:lpstr>
      <vt:lpstr>Civic</vt:lpstr>
      <vt:lpstr>Human Computer Interaction</vt:lpstr>
      <vt:lpstr>INPUT–OUTPUT CHANNELS</vt:lpstr>
      <vt:lpstr>INPUT–OUTPUT CHANNELS</vt:lpstr>
      <vt:lpstr>1.The human eye</vt:lpstr>
      <vt:lpstr>1.The human eye (Cotnd...)</vt:lpstr>
      <vt:lpstr>1.The human eye (Rods)</vt:lpstr>
      <vt:lpstr>1.The human eye (Cones)</vt:lpstr>
      <vt:lpstr>The human eye-Visual perception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khan</dc:creator>
  <cp:lastModifiedBy>Khurshid Skyways Com</cp:lastModifiedBy>
  <cp:revision>59</cp:revision>
  <dcterms:created xsi:type="dcterms:W3CDTF">2020-06-12T11:14:29Z</dcterms:created>
  <dcterms:modified xsi:type="dcterms:W3CDTF">2022-03-22T05:31:07Z</dcterms:modified>
</cp:coreProperties>
</file>