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0" r:id="rId1"/>
  </p:sldMasterIdLst>
  <p:notesMasterIdLst>
    <p:notesMasterId r:id="rId56"/>
  </p:notesMasterIdLst>
  <p:sldIdLst>
    <p:sldId id="256" r:id="rId2"/>
    <p:sldId id="257" r:id="rId3"/>
    <p:sldId id="310" r:id="rId4"/>
    <p:sldId id="262" r:id="rId5"/>
    <p:sldId id="263" r:id="rId6"/>
    <p:sldId id="261" r:id="rId7"/>
    <p:sldId id="264" r:id="rId8"/>
    <p:sldId id="265" r:id="rId9"/>
    <p:sldId id="267" r:id="rId10"/>
    <p:sldId id="266" r:id="rId11"/>
    <p:sldId id="268" r:id="rId12"/>
    <p:sldId id="269" r:id="rId13"/>
    <p:sldId id="270" r:id="rId14"/>
    <p:sldId id="271" r:id="rId15"/>
    <p:sldId id="272" r:id="rId16"/>
    <p:sldId id="274"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6" r:id="rId31"/>
    <p:sldId id="288" r:id="rId32"/>
    <p:sldId id="290" r:id="rId33"/>
    <p:sldId id="289" r:id="rId34"/>
    <p:sldId id="291" r:id="rId35"/>
    <p:sldId id="258" r:id="rId36"/>
    <p:sldId id="260" r:id="rId37"/>
    <p:sldId id="293" r:id="rId38"/>
    <p:sldId id="294" r:id="rId39"/>
    <p:sldId id="295" r:id="rId40"/>
    <p:sldId id="298" r:id="rId41"/>
    <p:sldId id="292" r:id="rId42"/>
    <p:sldId id="296" r:id="rId43"/>
    <p:sldId id="297" r:id="rId44"/>
    <p:sldId id="299" r:id="rId45"/>
    <p:sldId id="300" r:id="rId46"/>
    <p:sldId id="301" r:id="rId47"/>
    <p:sldId id="303" r:id="rId48"/>
    <p:sldId id="302" r:id="rId49"/>
    <p:sldId id="304" r:id="rId50"/>
    <p:sldId id="305" r:id="rId51"/>
    <p:sldId id="307" r:id="rId52"/>
    <p:sldId id="306" r:id="rId53"/>
    <p:sldId id="308"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A0771F-072E-4752-BF7B-D04E193907FF}" type="datetimeFigureOut">
              <a:rPr lang="en-IN" smtClean="0"/>
              <a:t>13-11-2021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3F1978-0147-478B-9261-D5669E2CE3F7}" type="slidenum">
              <a:rPr lang="en-IN" smtClean="0"/>
              <a:t>‹#›</a:t>
            </a:fld>
            <a:endParaRPr lang="en-IN"/>
          </a:p>
        </p:txBody>
      </p:sp>
    </p:spTree>
    <p:extLst>
      <p:ext uri="{BB962C8B-B14F-4D97-AF65-F5344CB8AC3E}">
        <p14:creationId xmlns:p14="http://schemas.microsoft.com/office/powerpoint/2010/main" val="210265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EE5C8BB-FCAA-4CD9-B2D5-542224D87A87}" type="datetimeFigureOut">
              <a:rPr lang="en-GB" smtClean="0"/>
              <a:t>13/11/2021</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87B5F68B-C592-44FF-A546-22E342E64ECE}" type="slidenum">
              <a:rPr lang="en-GB" smtClean="0"/>
              <a:t>‹#›</a:t>
            </a:fld>
            <a:endParaRPr lang="en-GB"/>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E5C8BB-FCAA-4CD9-B2D5-542224D87A87}" type="datetimeFigureOut">
              <a:rPr lang="en-GB" smtClean="0"/>
              <a:t>13/11/2021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B5F68B-C592-44FF-A546-22E342E64ECE}"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87B5F68B-C592-44FF-A546-22E342E64ECE}" type="slidenum">
              <a:rPr lang="en-GB" smtClean="0"/>
              <a:t>‹#›</a:t>
            </a:fld>
            <a:endParaRPr lang="en-GB"/>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E5C8BB-FCAA-4CD9-B2D5-542224D87A87}" type="datetimeFigureOut">
              <a:rPr lang="en-GB" smtClean="0"/>
              <a:t>13/11/2021</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EE5C8BB-FCAA-4CD9-B2D5-542224D87A87}" type="datetimeFigureOut">
              <a:rPr lang="en-GB" smtClean="0"/>
              <a:t>13/11/2021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5815584" y="1026373"/>
            <a:ext cx="609600" cy="441325"/>
          </a:xfrm>
        </p:spPr>
        <p:txBody>
          <a:bodyPr/>
          <a:lstStyle/>
          <a:p>
            <a:fld id="{87B5F68B-C592-44FF-A546-22E342E64ECE}" type="slidenum">
              <a:rPr lang="en-GB" smtClean="0"/>
              <a:t>‹#›</a:t>
            </a:fld>
            <a:endParaRPr lang="en-GB"/>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3EE5C8BB-FCAA-4CD9-B2D5-542224D87A87}" type="datetimeFigureOut">
              <a:rPr lang="en-GB" smtClean="0"/>
              <a:t>13/11/2021</a:t>
            </a:fld>
            <a:endParaRPr lang="en-GB"/>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87B5F68B-C592-44FF-A546-22E342E64ECE}" type="slidenum">
              <a:rPr lang="en-GB" smtClean="0"/>
              <a:t>‹#›</a:t>
            </a:fld>
            <a:endParaRPr lang="en-GB"/>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3EE5C8BB-FCAA-4CD9-B2D5-542224D87A87}" type="datetimeFigureOut">
              <a:rPr lang="en-GB" smtClean="0"/>
              <a:t>13/11/2021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B5F68B-C592-44FF-A546-22E342E64ECE}" type="slidenum">
              <a:rPr lang="en-GB" smtClean="0"/>
              <a:t>‹#›</a:t>
            </a:fld>
            <a:endParaRPr lang="en-GB"/>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EE5C8BB-FCAA-4CD9-B2D5-542224D87A87}" type="datetimeFigureOut">
              <a:rPr lang="en-GB" smtClean="0"/>
              <a:t>13/11/2021</a:t>
            </a:fld>
            <a:endParaRPr lang="en-GB"/>
          </a:p>
        </p:txBody>
      </p:sp>
      <p:sp>
        <p:nvSpPr>
          <p:cNvPr id="8" name="Footer Placeholder 7"/>
          <p:cNvSpPr>
            <a:spLocks noGrp="1"/>
          </p:cNvSpPr>
          <p:nvPr>
            <p:ph type="ftr" sz="quarter" idx="11"/>
          </p:nvPr>
        </p:nvSpPr>
        <p:spPr>
          <a:xfrm>
            <a:off x="406400" y="6409944"/>
            <a:ext cx="4775200" cy="365760"/>
          </a:xfrm>
        </p:spPr>
        <p:txBody>
          <a:bodyPr/>
          <a:lstStyle/>
          <a:p>
            <a:endParaRPr lang="en-GB"/>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87B5F68B-C592-44FF-A546-22E342E64ECE}" type="slidenum">
              <a:rPr lang="en-GB" smtClean="0"/>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E5C8BB-FCAA-4CD9-B2D5-542224D87A87}" type="datetimeFigureOut">
              <a:rPr lang="en-GB" smtClean="0"/>
              <a:t>13/11/2021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5791200" y="1036021"/>
            <a:ext cx="609600" cy="441325"/>
          </a:xfrm>
        </p:spPr>
        <p:txBody>
          <a:bodyPr/>
          <a:lstStyle/>
          <a:p>
            <a:fld id="{87B5F68B-C592-44FF-A546-22E342E64EC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EE5C8BB-FCAA-4CD9-B2D5-542224D87A87}" type="datetimeFigureOut">
              <a:rPr lang="en-GB" smtClean="0"/>
              <a:t>13/11/2021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87B5F68B-C592-44FF-A546-22E342E64ECE}"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87B5F68B-C592-44FF-A546-22E342E64ECE}" type="slidenum">
              <a:rPr lang="en-GB" smtClean="0"/>
              <a:t>‹#›</a:t>
            </a:fld>
            <a:endParaRPr lang="en-GB"/>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EE5C8BB-FCAA-4CD9-B2D5-542224D87A87}" type="datetimeFigureOut">
              <a:rPr lang="en-GB" smtClean="0"/>
              <a:t>13/11/2021</a:t>
            </a:fld>
            <a:endParaRPr lang="en-GB"/>
          </a:p>
        </p:txBody>
      </p:sp>
      <p:sp>
        <p:nvSpPr>
          <p:cNvPr id="6" name="Footer Placeholder 5"/>
          <p:cNvSpPr>
            <a:spLocks noGrp="1"/>
          </p:cNvSpPr>
          <p:nvPr>
            <p:ph type="ftr" sz="quarter" idx="11"/>
          </p:nvPr>
        </p:nvSpPr>
        <p:spPr>
          <a:xfrm>
            <a:off x="402336" y="6410848"/>
            <a:ext cx="451104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87B5F68B-C592-44FF-A546-22E342E64ECE}" type="slidenum">
              <a:rPr lang="en-GB" smtClean="0"/>
              <a:t>‹#›</a:t>
            </a:fld>
            <a:endParaRPr lang="en-GB"/>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3EE5C8BB-FCAA-4CD9-B2D5-542224D87A87}" type="datetimeFigureOut">
              <a:rPr lang="en-GB" smtClean="0"/>
              <a:t>13/11/2021</a:t>
            </a:fld>
            <a:endParaRPr lang="en-GB"/>
          </a:p>
        </p:txBody>
      </p:sp>
      <p:sp>
        <p:nvSpPr>
          <p:cNvPr id="6" name="Footer Placeholder 5"/>
          <p:cNvSpPr>
            <a:spLocks noGrp="1"/>
          </p:cNvSpPr>
          <p:nvPr>
            <p:ph type="ftr" sz="quarter" idx="11"/>
          </p:nvPr>
        </p:nvSpPr>
        <p:spPr>
          <a:xfrm>
            <a:off x="402336" y="6410848"/>
            <a:ext cx="4779264"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3EE5C8BB-FCAA-4CD9-B2D5-542224D87A87}" type="datetimeFigureOut">
              <a:rPr lang="en-GB" smtClean="0"/>
              <a:t>13/11/2021</a:t>
            </a:fld>
            <a:endParaRPr lang="en-GB"/>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7B5F68B-C592-44FF-A546-22E342E64ECE}" type="slidenum">
              <a:rPr lang="en-GB" smtClean="0"/>
              <a:t>‹#›</a:t>
            </a:fld>
            <a:endParaRPr lang="en-GB"/>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GB" dirty="0" smtClean="0"/>
              <a:t>A case study from </a:t>
            </a:r>
            <a:r>
              <a:rPr lang="en-GB" dirty="0"/>
              <a:t>I</a:t>
            </a:r>
            <a:r>
              <a:rPr lang="en-GB" dirty="0" smtClean="0"/>
              <a:t>ndian e-commerce customers</a:t>
            </a:r>
          </a:p>
          <a:p>
            <a:r>
              <a:rPr lang="en-GB" dirty="0" smtClean="0"/>
              <a:t>BY </a:t>
            </a:r>
            <a:r>
              <a:rPr lang="en-GB" dirty="0" err="1" smtClean="0"/>
              <a:t>Saket</a:t>
            </a:r>
            <a:r>
              <a:rPr lang="en-GB" dirty="0" smtClean="0"/>
              <a:t> </a:t>
            </a:r>
            <a:r>
              <a:rPr lang="en-GB" dirty="0" err="1" smtClean="0"/>
              <a:t>Mirajgave</a:t>
            </a:r>
            <a:endParaRPr lang="en-GB" dirty="0" smtClean="0"/>
          </a:p>
        </p:txBody>
      </p:sp>
      <p:sp>
        <p:nvSpPr>
          <p:cNvPr id="2" name="Title 1"/>
          <p:cNvSpPr>
            <a:spLocks noGrp="1"/>
          </p:cNvSpPr>
          <p:nvPr>
            <p:ph type="ctrTitle"/>
          </p:nvPr>
        </p:nvSpPr>
        <p:spPr/>
        <p:txBody>
          <a:bodyPr/>
          <a:lstStyle/>
          <a:p>
            <a:r>
              <a:rPr lang="en-GB" dirty="0" smtClean="0"/>
              <a:t>Customer retention Project</a:t>
            </a:r>
            <a:endParaRPr lang="en-GB" dirty="0"/>
          </a:p>
        </p:txBody>
      </p:sp>
    </p:spTree>
    <p:extLst>
      <p:ext uri="{BB962C8B-B14F-4D97-AF65-F5344CB8AC3E}">
        <p14:creationId xmlns:p14="http://schemas.microsoft.com/office/powerpoint/2010/main" val="2925844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City vs gender</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3204369" y="1560512"/>
            <a:ext cx="5734050" cy="4505325"/>
          </a:xfrm>
          <a:prstGeom prst="rect">
            <a:avLst/>
          </a:prstGeom>
        </p:spPr>
      </p:pic>
    </p:spTree>
    <p:extLst>
      <p:ext uri="{BB962C8B-B14F-4D97-AF65-F5344CB8AC3E}">
        <p14:creationId xmlns:p14="http://schemas.microsoft.com/office/powerpoint/2010/main" val="929068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i="1" dirty="0" smtClean="0"/>
              <a:t>Gender vs purchases made in last 1 year</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3766344" y="1855787"/>
            <a:ext cx="4610100" cy="3914775"/>
          </a:xfrm>
          <a:prstGeom prst="rect">
            <a:avLst/>
          </a:prstGeom>
        </p:spPr>
      </p:pic>
    </p:spTree>
    <p:extLst>
      <p:ext uri="{BB962C8B-B14F-4D97-AF65-F5344CB8AC3E}">
        <p14:creationId xmlns:p14="http://schemas.microsoft.com/office/powerpoint/2010/main" val="104937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City Moradabad vs processing speed</a:t>
            </a:r>
            <a:endParaRPr lang="en-GB" dirty="0"/>
          </a:p>
        </p:txBody>
      </p:sp>
      <p:pic>
        <p:nvPicPr>
          <p:cNvPr id="4" name="Content Placeholder 3"/>
          <p:cNvPicPr>
            <a:picLocks noGrp="1" noChangeAspect="1"/>
          </p:cNvPicPr>
          <p:nvPr>
            <p:ph sz="quarter" idx="1"/>
          </p:nvPr>
        </p:nvPicPr>
        <p:blipFill>
          <a:blip r:embed="rId2"/>
          <a:stretch>
            <a:fillRect/>
          </a:stretch>
        </p:blipFill>
        <p:spPr>
          <a:xfrm>
            <a:off x="1256506" y="2065337"/>
            <a:ext cx="9629775" cy="3495675"/>
          </a:xfrm>
          <a:prstGeom prst="rect">
            <a:avLst/>
          </a:prstGeom>
        </p:spPr>
      </p:pic>
    </p:spTree>
    <p:extLst>
      <p:ext uri="{BB962C8B-B14F-4D97-AF65-F5344CB8AC3E}">
        <p14:creationId xmlns:p14="http://schemas.microsoft.com/office/powerpoint/2010/main" val="4165781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Shopping since</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728119" y="1541462"/>
            <a:ext cx="6686550" cy="4543425"/>
          </a:xfrm>
          <a:prstGeom prst="rect">
            <a:avLst/>
          </a:prstGeom>
        </p:spPr>
      </p:pic>
    </p:spTree>
    <p:extLst>
      <p:ext uri="{BB962C8B-B14F-4D97-AF65-F5344CB8AC3E}">
        <p14:creationId xmlns:p14="http://schemas.microsoft.com/office/powerpoint/2010/main" val="3870128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City vs shopping since last 1 year</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3099594" y="1665287"/>
            <a:ext cx="5943600" cy="4295775"/>
          </a:xfrm>
          <a:prstGeom prst="rect">
            <a:avLst/>
          </a:prstGeom>
        </p:spPr>
      </p:pic>
    </p:spTree>
    <p:extLst>
      <p:ext uri="{BB962C8B-B14F-4D97-AF65-F5344CB8AC3E}">
        <p14:creationId xmlns:p14="http://schemas.microsoft.com/office/powerpoint/2010/main" val="1974241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Easy to use application</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1761331" y="1746250"/>
            <a:ext cx="8620125" cy="4133850"/>
          </a:xfrm>
          <a:prstGeom prst="rect">
            <a:avLst/>
          </a:prstGeom>
        </p:spPr>
      </p:pic>
    </p:spTree>
    <p:extLst>
      <p:ext uri="{BB962C8B-B14F-4D97-AF65-F5344CB8AC3E}">
        <p14:creationId xmlns:p14="http://schemas.microsoft.com/office/powerpoint/2010/main" val="4106737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Reliable application</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404269" y="1698625"/>
            <a:ext cx="7334250" cy="4229100"/>
          </a:xfrm>
          <a:prstGeom prst="rect">
            <a:avLst/>
          </a:prstGeom>
        </p:spPr>
      </p:pic>
    </p:spTree>
    <p:extLst>
      <p:ext uri="{BB962C8B-B14F-4D97-AF65-F5344CB8AC3E}">
        <p14:creationId xmlns:p14="http://schemas.microsoft.com/office/powerpoint/2010/main" val="160093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Wide variety of product</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480469" y="1617662"/>
            <a:ext cx="7181850" cy="4391025"/>
          </a:xfrm>
          <a:prstGeom prst="rect">
            <a:avLst/>
          </a:prstGeom>
        </p:spPr>
      </p:pic>
    </p:spTree>
    <p:extLst>
      <p:ext uri="{BB962C8B-B14F-4D97-AF65-F5344CB8AC3E}">
        <p14:creationId xmlns:p14="http://schemas.microsoft.com/office/powerpoint/2010/main" val="379086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Security of the financial transaction</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280444" y="1646237"/>
            <a:ext cx="7581900" cy="4333875"/>
          </a:xfrm>
          <a:prstGeom prst="rect">
            <a:avLst/>
          </a:prstGeom>
        </p:spPr>
      </p:pic>
    </p:spTree>
    <p:extLst>
      <p:ext uri="{BB962C8B-B14F-4D97-AF65-F5344CB8AC3E}">
        <p14:creationId xmlns:p14="http://schemas.microsoft.com/office/powerpoint/2010/main" val="1030836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Limited payment option</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332831" y="1665287"/>
            <a:ext cx="7477125" cy="4295775"/>
          </a:xfrm>
          <a:prstGeom prst="rect">
            <a:avLst/>
          </a:prstGeom>
        </p:spPr>
      </p:pic>
    </p:spTree>
    <p:extLst>
      <p:ext uri="{BB962C8B-B14F-4D97-AF65-F5344CB8AC3E}">
        <p14:creationId xmlns:p14="http://schemas.microsoft.com/office/powerpoint/2010/main" val="4207725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78" y="357389"/>
            <a:ext cx="11379200" cy="758952"/>
          </a:xfrm>
        </p:spPr>
        <p:txBody>
          <a:bodyPr>
            <a:normAutofit fontScale="90000"/>
          </a:bodyPr>
          <a:lstStyle/>
          <a:p>
            <a:r>
              <a:rPr lang="en-IN" dirty="0"/>
              <a:t>Business Problem Framing &amp; </a:t>
            </a:r>
            <a:r>
              <a:rPr lang="en-US" dirty="0"/>
              <a:t>Conceptual Background of the Domain Problem</a:t>
            </a:r>
            <a:endParaRPr lang="en-GB" dirty="0"/>
          </a:p>
        </p:txBody>
      </p:sp>
      <p:sp>
        <p:nvSpPr>
          <p:cNvPr id="3" name="Content Placeholder 2"/>
          <p:cNvSpPr>
            <a:spLocks noGrp="1"/>
          </p:cNvSpPr>
          <p:nvPr>
            <p:ph sz="quarter" idx="1"/>
          </p:nvPr>
        </p:nvSpPr>
        <p:spPr>
          <a:xfrm>
            <a:off x="426649" y="1807009"/>
            <a:ext cx="11029615" cy="3678303"/>
          </a:xfrm>
        </p:spPr>
        <p:txBody>
          <a:bodyPr>
            <a:norm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Problem Statement: Analyse the Features affecting Customer Satisfaction &amp; retention and test if brand preference depends on factors like age and gender.</a:t>
            </a:r>
          </a:p>
          <a:p>
            <a:r>
              <a:rPr lang="en-IN" dirty="0">
                <a:latin typeface="Calibri" panose="020F0502020204030204" pitchFamily="34" charset="0"/>
                <a:ea typeface="Calibri" panose="020F0502020204030204" pitchFamily="34" charset="0"/>
                <a:cs typeface="Times New Roman" panose="02020603050405020304" pitchFamily="18" charset="0"/>
              </a:rPr>
              <a:t>The combination of both utilitarian value and hedonistic values are needed to affect the repeat purchase intention (loyalty) positively. </a:t>
            </a:r>
          </a:p>
          <a:p>
            <a:r>
              <a:rPr lang="en-IN" dirty="0">
                <a:latin typeface="Calibri" panose="020F0502020204030204" pitchFamily="34" charset="0"/>
                <a:ea typeface="Calibri" panose="020F0502020204030204" pitchFamily="34" charset="0"/>
                <a:cs typeface="Times New Roman" panose="02020603050405020304" pitchFamily="18" charset="0"/>
              </a:rPr>
              <a:t>The data is collected from the Indian online shoppers. Results indicate the e-retail success factors, which are very much critical for customer satisfaction.</a:t>
            </a:r>
            <a:endParaRPr lang="en-IN" dirty="0"/>
          </a:p>
          <a:p>
            <a:endParaRPr lang="en-GB" dirty="0"/>
          </a:p>
        </p:txBody>
      </p:sp>
    </p:spTree>
    <p:extLst>
      <p:ext uri="{BB962C8B-B14F-4D97-AF65-F5344CB8AC3E}">
        <p14:creationId xmlns:p14="http://schemas.microsoft.com/office/powerpoint/2010/main" val="3438315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i="1" dirty="0" smtClean="0"/>
              <a:t>How frequently do you user abandon their cart</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3661569" y="2012950"/>
            <a:ext cx="4819650" cy="3600450"/>
          </a:xfrm>
          <a:prstGeom prst="rect">
            <a:avLst/>
          </a:prstGeom>
        </p:spPr>
      </p:pic>
      <p:pic>
        <p:nvPicPr>
          <p:cNvPr id="5" name="Picture 4"/>
          <p:cNvPicPr>
            <a:picLocks noChangeAspect="1"/>
          </p:cNvPicPr>
          <p:nvPr/>
        </p:nvPicPr>
        <p:blipFill>
          <a:blip r:embed="rId3"/>
          <a:stretch>
            <a:fillRect/>
          </a:stretch>
        </p:blipFill>
        <p:spPr>
          <a:xfrm>
            <a:off x="5203064" y="5481263"/>
            <a:ext cx="6521088" cy="1237260"/>
          </a:xfrm>
          <a:prstGeom prst="rect">
            <a:avLst/>
          </a:prstGeom>
        </p:spPr>
      </p:pic>
    </p:spTree>
    <p:extLst>
      <p:ext uri="{BB962C8B-B14F-4D97-AF65-F5344CB8AC3E}">
        <p14:creationId xmlns:p14="http://schemas.microsoft.com/office/powerpoint/2010/main" val="1468265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i="1" dirty="0" smtClean="0"/>
              <a:t>Limited payment option vs abandoning the cart (</a:t>
            </a:r>
            <a:r>
              <a:rPr lang="en-GB" b="1" i="1" dirty="0" err="1" smtClean="0"/>
              <a:t>snapdeal</a:t>
            </a:r>
            <a:r>
              <a:rPr lang="en-GB" b="1" i="1" dirty="0" smtClean="0"/>
              <a:t>)</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1627981" y="1870075"/>
            <a:ext cx="8886825" cy="3886200"/>
          </a:xfrm>
          <a:prstGeom prst="rect">
            <a:avLst/>
          </a:prstGeom>
        </p:spPr>
      </p:pic>
    </p:spTree>
    <p:extLst>
      <p:ext uri="{BB962C8B-B14F-4D97-AF65-F5344CB8AC3E}">
        <p14:creationId xmlns:p14="http://schemas.microsoft.com/office/powerpoint/2010/main" val="4236223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Convenient payment option</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894806" y="1817687"/>
            <a:ext cx="6353175" cy="3990975"/>
          </a:xfrm>
          <a:prstGeom prst="rect">
            <a:avLst/>
          </a:prstGeom>
        </p:spPr>
      </p:pic>
    </p:spTree>
    <p:extLst>
      <p:ext uri="{BB962C8B-B14F-4D97-AF65-F5344CB8AC3E}">
        <p14:creationId xmlns:p14="http://schemas.microsoft.com/office/powerpoint/2010/main" val="1198734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a:t>Convenient </a:t>
            </a:r>
            <a:r>
              <a:rPr lang="en-GB" b="1" i="1" dirty="0" smtClean="0"/>
              <a:t>payment vs age</a:t>
            </a:r>
            <a:endParaRPr lang="en-GB" dirty="0"/>
          </a:p>
        </p:txBody>
      </p:sp>
      <p:pic>
        <p:nvPicPr>
          <p:cNvPr id="4" name="Content Placeholder 3"/>
          <p:cNvPicPr>
            <a:picLocks noGrp="1" noChangeAspect="1"/>
          </p:cNvPicPr>
          <p:nvPr>
            <p:ph sz="quarter" idx="1"/>
          </p:nvPr>
        </p:nvPicPr>
        <p:blipFill>
          <a:blip r:embed="rId2"/>
          <a:stretch>
            <a:fillRect/>
          </a:stretch>
        </p:blipFill>
        <p:spPr>
          <a:xfrm>
            <a:off x="2385219" y="1960562"/>
            <a:ext cx="7372350" cy="3705225"/>
          </a:xfrm>
          <a:prstGeom prst="rect">
            <a:avLst/>
          </a:prstGeom>
        </p:spPr>
      </p:pic>
    </p:spTree>
    <p:extLst>
      <p:ext uri="{BB962C8B-B14F-4D97-AF65-F5344CB8AC3E}">
        <p14:creationId xmlns:p14="http://schemas.microsoft.com/office/powerpoint/2010/main" val="1691286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t>L</a:t>
            </a:r>
            <a:r>
              <a:rPr lang="en-GB" b="1" i="1" dirty="0" smtClean="0"/>
              <a:t>oyalty</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466181" y="1912937"/>
            <a:ext cx="7210425" cy="3800475"/>
          </a:xfrm>
          <a:prstGeom prst="rect">
            <a:avLst/>
          </a:prstGeom>
        </p:spPr>
      </p:pic>
    </p:spTree>
    <p:extLst>
      <p:ext uri="{BB962C8B-B14F-4D97-AF65-F5344CB8AC3E}">
        <p14:creationId xmlns:p14="http://schemas.microsoft.com/office/powerpoint/2010/main" val="2227907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R</a:t>
            </a:r>
            <a:r>
              <a:rPr lang="en-GB" b="1" i="1" dirty="0" smtClean="0"/>
              <a:t>esponsiveness</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785269" y="1927225"/>
            <a:ext cx="6572250" cy="3771900"/>
          </a:xfrm>
          <a:prstGeom prst="rect">
            <a:avLst/>
          </a:prstGeom>
        </p:spPr>
      </p:pic>
    </p:spTree>
    <p:extLst>
      <p:ext uri="{BB962C8B-B14F-4D97-AF65-F5344CB8AC3E}">
        <p14:creationId xmlns:p14="http://schemas.microsoft.com/office/powerpoint/2010/main" val="1252035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Preferred payment option</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661444" y="1951037"/>
            <a:ext cx="6819900" cy="3724275"/>
          </a:xfrm>
          <a:prstGeom prst="rect">
            <a:avLst/>
          </a:prstGeom>
        </p:spPr>
      </p:pic>
    </p:spTree>
    <p:extLst>
      <p:ext uri="{BB962C8B-B14F-4D97-AF65-F5344CB8AC3E}">
        <p14:creationId xmlns:p14="http://schemas.microsoft.com/office/powerpoint/2010/main" val="374872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Payment option vs city</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3928269" y="2274887"/>
            <a:ext cx="4286250" cy="3076575"/>
          </a:xfrm>
          <a:prstGeom prst="rect">
            <a:avLst/>
          </a:prstGeom>
        </p:spPr>
      </p:pic>
      <p:pic>
        <p:nvPicPr>
          <p:cNvPr id="5" name="Picture 4"/>
          <p:cNvPicPr>
            <a:picLocks noChangeAspect="1"/>
          </p:cNvPicPr>
          <p:nvPr/>
        </p:nvPicPr>
        <p:blipFill>
          <a:blip r:embed="rId3"/>
          <a:stretch>
            <a:fillRect/>
          </a:stretch>
        </p:blipFill>
        <p:spPr>
          <a:xfrm>
            <a:off x="5403157" y="4963971"/>
            <a:ext cx="6547683" cy="1217893"/>
          </a:xfrm>
          <a:prstGeom prst="rect">
            <a:avLst/>
          </a:prstGeom>
        </p:spPr>
      </p:pic>
    </p:spTree>
    <p:extLst>
      <p:ext uri="{BB962C8B-B14F-4D97-AF65-F5344CB8AC3E}">
        <p14:creationId xmlns:p14="http://schemas.microsoft.com/office/powerpoint/2010/main" val="1614679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Abandon vs preferred payment(cod)</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3313906" y="2132012"/>
            <a:ext cx="5514975" cy="3362325"/>
          </a:xfrm>
          <a:prstGeom prst="rect">
            <a:avLst/>
          </a:prstGeom>
        </p:spPr>
      </p:pic>
    </p:spTree>
    <p:extLst>
      <p:ext uri="{BB962C8B-B14F-4D97-AF65-F5344CB8AC3E}">
        <p14:creationId xmlns:p14="http://schemas.microsoft.com/office/powerpoint/2010/main" val="58114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Abandon reason vs preferred payment</a:t>
            </a:r>
            <a:endParaRPr lang="en-GB" b="1" dirty="0"/>
          </a:p>
        </p:txBody>
      </p:sp>
      <p:pic>
        <p:nvPicPr>
          <p:cNvPr id="6" name="Content Placeholder 5"/>
          <p:cNvPicPr>
            <a:picLocks noGrp="1" noChangeAspect="1"/>
          </p:cNvPicPr>
          <p:nvPr>
            <p:ph sz="quarter" idx="1"/>
          </p:nvPr>
        </p:nvPicPr>
        <p:blipFill>
          <a:blip r:embed="rId2"/>
          <a:stretch>
            <a:fillRect/>
          </a:stretch>
        </p:blipFill>
        <p:spPr>
          <a:xfrm>
            <a:off x="581192" y="2000923"/>
            <a:ext cx="4634752" cy="4050371"/>
          </a:xfrm>
          <a:prstGeom prst="rect">
            <a:avLst/>
          </a:prstGeom>
        </p:spPr>
      </p:pic>
      <p:pic>
        <p:nvPicPr>
          <p:cNvPr id="7" name="Picture 6"/>
          <p:cNvPicPr>
            <a:picLocks noChangeAspect="1"/>
          </p:cNvPicPr>
          <p:nvPr/>
        </p:nvPicPr>
        <p:blipFill>
          <a:blip r:embed="rId3"/>
          <a:stretch>
            <a:fillRect/>
          </a:stretch>
        </p:blipFill>
        <p:spPr>
          <a:xfrm>
            <a:off x="4146331" y="5473521"/>
            <a:ext cx="8125431" cy="1111170"/>
          </a:xfrm>
          <a:prstGeom prst="rect">
            <a:avLst/>
          </a:prstGeom>
        </p:spPr>
      </p:pic>
    </p:spTree>
    <p:extLst>
      <p:ext uri="{BB962C8B-B14F-4D97-AF65-F5344CB8AC3E}">
        <p14:creationId xmlns:p14="http://schemas.microsoft.com/office/powerpoint/2010/main" val="420472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Process Flow Chart</a:t>
            </a:r>
            <a:endParaRPr lang="en-GB" dirty="0"/>
          </a:p>
        </p:txBody>
      </p:sp>
      <p:pic>
        <p:nvPicPr>
          <p:cNvPr id="4" name="Picture 3">
            <a:extLst>
              <a:ext uri="{FF2B5EF4-FFF2-40B4-BE49-F238E27FC236}">
                <a16:creationId xmlns:a16="http://schemas.microsoft.com/office/drawing/2014/main" xmlns="" id="{81F0B38D-02BB-4FC5-AB82-DA6D122052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00026" y="1712890"/>
            <a:ext cx="8165202" cy="4481847"/>
          </a:xfrm>
          <a:prstGeom prst="rect">
            <a:avLst/>
          </a:prstGeom>
          <a:noFill/>
          <a:ln>
            <a:noFill/>
          </a:ln>
        </p:spPr>
      </p:pic>
      <p:sp>
        <p:nvSpPr>
          <p:cNvPr id="7" name="Content Placeholder 6"/>
          <p:cNvSpPr>
            <a:spLocks noGrp="1"/>
          </p:cNvSpPr>
          <p:nvPr>
            <p:ph sz="quarter" idx="1"/>
          </p:nvPr>
        </p:nvSpPr>
        <p:spPr>
          <a:xfrm>
            <a:off x="402336" y="1725768"/>
            <a:ext cx="2752988" cy="4373279"/>
          </a:xfrm>
        </p:spPr>
        <p:txBody>
          <a:bodyPr/>
          <a:lstStyle/>
          <a:p>
            <a:r>
              <a:rPr lang="en-US" dirty="0" smtClean="0"/>
              <a:t>Flow Chart of the Process Involved in the Customer Retention</a:t>
            </a:r>
            <a:endParaRPr lang="en-IN" dirty="0"/>
          </a:p>
        </p:txBody>
      </p:sp>
    </p:spTree>
    <p:extLst>
      <p:ext uri="{BB962C8B-B14F-4D97-AF65-F5344CB8AC3E}">
        <p14:creationId xmlns:p14="http://schemas.microsoft.com/office/powerpoint/2010/main" val="30413065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Abandon reason</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685256" y="1774825"/>
            <a:ext cx="6772275" cy="4076700"/>
          </a:xfrm>
          <a:prstGeom prst="rect">
            <a:avLst/>
          </a:prstGeom>
        </p:spPr>
      </p:pic>
    </p:spTree>
    <p:extLst>
      <p:ext uri="{BB962C8B-B14F-4D97-AF65-F5344CB8AC3E}">
        <p14:creationId xmlns:p14="http://schemas.microsoft.com/office/powerpoint/2010/main" val="3297612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Monetary benefits</a:t>
            </a:r>
            <a:endParaRPr lang="en-GB" b="1" i="1" dirty="0"/>
          </a:p>
        </p:txBody>
      </p:sp>
      <p:pic>
        <p:nvPicPr>
          <p:cNvPr id="5" name="Content Placeholder 4"/>
          <p:cNvPicPr>
            <a:picLocks noGrp="1" noChangeAspect="1"/>
          </p:cNvPicPr>
          <p:nvPr>
            <p:ph sz="quarter" idx="1"/>
          </p:nvPr>
        </p:nvPicPr>
        <p:blipFill>
          <a:blip r:embed="rId2"/>
          <a:stretch>
            <a:fillRect/>
          </a:stretch>
        </p:blipFill>
        <p:spPr>
          <a:xfrm>
            <a:off x="2980531" y="1893887"/>
            <a:ext cx="6181725" cy="3838575"/>
          </a:xfrm>
          <a:prstGeom prst="rect">
            <a:avLst/>
          </a:prstGeom>
        </p:spPr>
      </p:pic>
    </p:spTree>
    <p:extLst>
      <p:ext uri="{BB962C8B-B14F-4D97-AF65-F5344CB8AC3E}">
        <p14:creationId xmlns:p14="http://schemas.microsoft.com/office/powerpoint/2010/main" val="1237207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Enjoying shopping vs age</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3023394" y="2174875"/>
            <a:ext cx="6096000" cy="3276600"/>
          </a:xfrm>
          <a:prstGeom prst="rect">
            <a:avLst/>
          </a:prstGeom>
        </p:spPr>
      </p:pic>
    </p:spTree>
    <p:extLst>
      <p:ext uri="{BB962C8B-B14F-4D97-AF65-F5344CB8AC3E}">
        <p14:creationId xmlns:p14="http://schemas.microsoft.com/office/powerpoint/2010/main" val="1496556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Enjoyment from shopping</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3137694" y="1946275"/>
            <a:ext cx="5867400" cy="3733800"/>
          </a:xfrm>
          <a:prstGeom prst="rect">
            <a:avLst/>
          </a:prstGeom>
        </p:spPr>
      </p:pic>
    </p:spTree>
    <p:extLst>
      <p:ext uri="{BB962C8B-B14F-4D97-AF65-F5344CB8AC3E}">
        <p14:creationId xmlns:p14="http://schemas.microsoft.com/office/powerpoint/2010/main" val="4045648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Return/exchange policy</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008981" y="1893887"/>
            <a:ext cx="8124825" cy="3838575"/>
          </a:xfrm>
          <a:prstGeom prst="rect">
            <a:avLst/>
          </a:prstGeom>
        </p:spPr>
      </p:pic>
    </p:spTree>
    <p:extLst>
      <p:ext uri="{BB962C8B-B14F-4D97-AF65-F5344CB8AC3E}">
        <p14:creationId xmlns:p14="http://schemas.microsoft.com/office/powerpoint/2010/main" val="3317945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Convenience</a:t>
            </a:r>
            <a:endParaRPr lang="en-GB" dirty="0"/>
          </a:p>
        </p:txBody>
      </p:sp>
      <p:pic>
        <p:nvPicPr>
          <p:cNvPr id="4" name="Content Placeholder 3"/>
          <p:cNvPicPr>
            <a:picLocks noGrp="1" noChangeAspect="1"/>
          </p:cNvPicPr>
          <p:nvPr>
            <p:ph sz="quarter" idx="1"/>
          </p:nvPr>
        </p:nvPicPr>
        <p:blipFill>
          <a:blip r:embed="rId2"/>
          <a:stretch>
            <a:fillRect/>
          </a:stretch>
        </p:blipFill>
        <p:spPr>
          <a:xfrm>
            <a:off x="3371056" y="1884362"/>
            <a:ext cx="5400675" cy="3857625"/>
          </a:xfrm>
          <a:prstGeom prst="rect">
            <a:avLst/>
          </a:prstGeom>
        </p:spPr>
      </p:pic>
    </p:spTree>
    <p:extLst>
      <p:ext uri="{BB962C8B-B14F-4D97-AF65-F5344CB8AC3E}">
        <p14:creationId xmlns:p14="http://schemas.microsoft.com/office/powerpoint/2010/main" val="2160257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Value for money</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328069" y="1712912"/>
            <a:ext cx="7486650" cy="4200525"/>
          </a:xfrm>
          <a:prstGeom prst="rect">
            <a:avLst/>
          </a:prstGeom>
        </p:spPr>
      </p:pic>
    </p:spTree>
    <p:extLst>
      <p:ext uri="{BB962C8B-B14F-4D97-AF65-F5344CB8AC3E}">
        <p14:creationId xmlns:p14="http://schemas.microsoft.com/office/powerpoint/2010/main" val="3435428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Relevant information about the products</a:t>
            </a:r>
            <a:endParaRPr lang="en-GB" dirty="0"/>
          </a:p>
        </p:txBody>
      </p:sp>
      <p:pic>
        <p:nvPicPr>
          <p:cNvPr id="4" name="Content Placeholder 3"/>
          <p:cNvPicPr>
            <a:picLocks noGrp="1" noChangeAspect="1"/>
          </p:cNvPicPr>
          <p:nvPr>
            <p:ph sz="quarter" idx="1"/>
          </p:nvPr>
        </p:nvPicPr>
        <p:blipFill>
          <a:blip r:embed="rId2"/>
          <a:stretch>
            <a:fillRect/>
          </a:stretch>
        </p:blipFill>
        <p:spPr>
          <a:xfrm>
            <a:off x="2213769" y="1884362"/>
            <a:ext cx="7715250" cy="3857625"/>
          </a:xfrm>
          <a:prstGeom prst="rect">
            <a:avLst/>
          </a:prstGeom>
        </p:spPr>
      </p:pic>
    </p:spTree>
    <p:extLst>
      <p:ext uri="{BB962C8B-B14F-4D97-AF65-F5344CB8AC3E}">
        <p14:creationId xmlns:p14="http://schemas.microsoft.com/office/powerpoint/2010/main" val="114418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Fast loading website/application</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1918494" y="1941512"/>
            <a:ext cx="8305800" cy="3743325"/>
          </a:xfrm>
          <a:prstGeom prst="rect">
            <a:avLst/>
          </a:prstGeom>
        </p:spPr>
      </p:pic>
    </p:spTree>
    <p:extLst>
      <p:ext uri="{BB962C8B-B14F-4D97-AF65-F5344CB8AC3E}">
        <p14:creationId xmlns:p14="http://schemas.microsoft.com/office/powerpoint/2010/main" val="797999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quickness</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166144" y="1946275"/>
            <a:ext cx="7810500" cy="3733800"/>
          </a:xfrm>
          <a:prstGeom prst="rect">
            <a:avLst/>
          </a:prstGeom>
        </p:spPr>
      </p:pic>
    </p:spTree>
    <p:extLst>
      <p:ext uri="{BB962C8B-B14F-4D97-AF65-F5344CB8AC3E}">
        <p14:creationId xmlns:p14="http://schemas.microsoft.com/office/powerpoint/2010/main" val="35207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Age</a:t>
            </a:r>
            <a:r>
              <a:rPr lang="en-GB" dirty="0" smtClean="0"/>
              <a:t> </a:t>
            </a:r>
            <a:r>
              <a:rPr lang="en-GB" b="1" i="1" dirty="0" smtClean="0"/>
              <a:t>group</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242344" y="1717675"/>
            <a:ext cx="7658100" cy="4191000"/>
          </a:xfrm>
          <a:prstGeom prst="rect">
            <a:avLst/>
          </a:prstGeom>
        </p:spPr>
      </p:pic>
    </p:spTree>
    <p:extLst>
      <p:ext uri="{BB962C8B-B14F-4D97-AF65-F5344CB8AC3E}">
        <p14:creationId xmlns:p14="http://schemas.microsoft.com/office/powerpoint/2010/main" val="30483464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i="1" dirty="0" smtClean="0"/>
              <a:t>Frequent disruption from moving one page to other</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780506" y="1917700"/>
            <a:ext cx="6581775" cy="3790950"/>
          </a:xfrm>
          <a:prstGeom prst="rect">
            <a:avLst/>
          </a:prstGeom>
        </p:spPr>
      </p:pic>
    </p:spTree>
    <p:extLst>
      <p:ext uri="{BB962C8B-B14F-4D97-AF65-F5344CB8AC3E}">
        <p14:creationId xmlns:p14="http://schemas.microsoft.com/office/powerpoint/2010/main" val="1846820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Visual appealing website</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1799431" y="1908175"/>
            <a:ext cx="8543925" cy="3810000"/>
          </a:xfrm>
          <a:prstGeom prst="rect">
            <a:avLst/>
          </a:prstGeom>
        </p:spPr>
      </p:pic>
    </p:spTree>
    <p:extLst>
      <p:ext uri="{BB962C8B-B14F-4D97-AF65-F5344CB8AC3E}">
        <p14:creationId xmlns:p14="http://schemas.microsoft.com/office/powerpoint/2010/main" val="562460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Trustworthiness</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347119" y="1931987"/>
            <a:ext cx="7448550" cy="3762375"/>
          </a:xfrm>
          <a:prstGeom prst="rect">
            <a:avLst/>
          </a:prstGeom>
        </p:spPr>
      </p:pic>
    </p:spTree>
    <p:extLst>
      <p:ext uri="{BB962C8B-B14F-4D97-AF65-F5344CB8AC3E}">
        <p14:creationId xmlns:p14="http://schemas.microsoft.com/office/powerpoint/2010/main" val="4028207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Longer time in displaying graphics</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618581" y="1941512"/>
            <a:ext cx="6905625" cy="3743325"/>
          </a:xfrm>
          <a:prstGeom prst="rect">
            <a:avLst/>
          </a:prstGeom>
        </p:spPr>
      </p:pic>
    </p:spTree>
    <p:extLst>
      <p:ext uri="{BB962C8B-B14F-4D97-AF65-F5344CB8AC3E}">
        <p14:creationId xmlns:p14="http://schemas.microsoft.com/office/powerpoint/2010/main" val="4171709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Efficiency of the website</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3090069" y="1674812"/>
            <a:ext cx="5962650" cy="4276725"/>
          </a:xfrm>
          <a:prstGeom prst="rect">
            <a:avLst/>
          </a:prstGeom>
        </p:spPr>
      </p:pic>
    </p:spTree>
    <p:extLst>
      <p:ext uri="{BB962C8B-B14F-4D97-AF65-F5344CB8AC3E}">
        <p14:creationId xmlns:p14="http://schemas.microsoft.com/office/powerpoint/2010/main" val="1360665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Accessibility </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3194844" y="1898650"/>
            <a:ext cx="5753100" cy="3829050"/>
          </a:xfrm>
          <a:prstGeom prst="rect">
            <a:avLst/>
          </a:prstGeom>
        </p:spPr>
      </p:pic>
    </p:spTree>
    <p:extLst>
      <p:ext uri="{BB962C8B-B14F-4D97-AF65-F5344CB8AC3E}">
        <p14:creationId xmlns:p14="http://schemas.microsoft.com/office/powerpoint/2010/main" val="247559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Accessibility vs gender</a:t>
            </a:r>
            <a:endParaRPr lang="en-GB" dirty="0"/>
          </a:p>
        </p:txBody>
      </p:sp>
      <p:pic>
        <p:nvPicPr>
          <p:cNvPr id="4" name="Content Placeholder 3"/>
          <p:cNvPicPr>
            <a:picLocks noGrp="1" noChangeAspect="1"/>
          </p:cNvPicPr>
          <p:nvPr>
            <p:ph sz="quarter" idx="1"/>
          </p:nvPr>
        </p:nvPicPr>
        <p:blipFill>
          <a:blip r:embed="rId2"/>
          <a:stretch>
            <a:fillRect/>
          </a:stretch>
        </p:blipFill>
        <p:spPr>
          <a:xfrm>
            <a:off x="2990056" y="1908175"/>
            <a:ext cx="6162675" cy="3810000"/>
          </a:xfrm>
          <a:prstGeom prst="rect">
            <a:avLst/>
          </a:prstGeom>
        </p:spPr>
      </p:pic>
    </p:spTree>
    <p:extLst>
      <p:ext uri="{BB962C8B-B14F-4D97-AF65-F5344CB8AC3E}">
        <p14:creationId xmlns:p14="http://schemas.microsoft.com/office/powerpoint/2010/main" val="782778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Device vs age</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3390106" y="1903412"/>
            <a:ext cx="5362575" cy="3819525"/>
          </a:xfrm>
          <a:prstGeom prst="rect">
            <a:avLst/>
          </a:prstGeom>
        </p:spPr>
      </p:pic>
    </p:spTree>
    <p:extLst>
      <p:ext uri="{BB962C8B-B14F-4D97-AF65-F5344CB8AC3E}">
        <p14:creationId xmlns:p14="http://schemas.microsoft.com/office/powerpoint/2010/main" val="1110136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D</a:t>
            </a:r>
            <a:r>
              <a:rPr lang="en-GB" b="1" i="1" dirty="0" smtClean="0"/>
              <a:t>evice</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3118644" y="1808162"/>
            <a:ext cx="5905500" cy="4010025"/>
          </a:xfrm>
          <a:prstGeom prst="rect">
            <a:avLst/>
          </a:prstGeom>
        </p:spPr>
      </p:pic>
    </p:spTree>
    <p:extLst>
      <p:ext uri="{BB962C8B-B14F-4D97-AF65-F5344CB8AC3E}">
        <p14:creationId xmlns:p14="http://schemas.microsoft.com/office/powerpoint/2010/main" val="2399171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Device vs gender</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3080544" y="1936750"/>
            <a:ext cx="5981700" cy="3752850"/>
          </a:xfrm>
          <a:prstGeom prst="rect">
            <a:avLst/>
          </a:prstGeom>
        </p:spPr>
      </p:pic>
    </p:spTree>
    <p:extLst>
      <p:ext uri="{BB962C8B-B14F-4D97-AF65-F5344CB8AC3E}">
        <p14:creationId xmlns:p14="http://schemas.microsoft.com/office/powerpoint/2010/main" val="409919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Age v/s gender</a:t>
            </a:r>
            <a:endParaRPr lang="en-GB" b="1" i="1" dirty="0"/>
          </a:p>
        </p:txBody>
      </p:sp>
      <p:pic>
        <p:nvPicPr>
          <p:cNvPr id="6" name="Content Placeholder 5"/>
          <p:cNvPicPr>
            <a:picLocks noGrp="1" noChangeAspect="1"/>
          </p:cNvPicPr>
          <p:nvPr>
            <p:ph sz="quarter" idx="1"/>
          </p:nvPr>
        </p:nvPicPr>
        <p:blipFill>
          <a:blip r:embed="rId2"/>
          <a:stretch>
            <a:fillRect/>
          </a:stretch>
        </p:blipFill>
        <p:spPr>
          <a:xfrm>
            <a:off x="581193" y="2052440"/>
            <a:ext cx="4879451" cy="4708441"/>
          </a:xfrm>
          <a:prstGeom prst="rect">
            <a:avLst/>
          </a:prstGeom>
        </p:spPr>
      </p:pic>
    </p:spTree>
    <p:extLst>
      <p:ext uri="{BB962C8B-B14F-4D97-AF65-F5344CB8AC3E}">
        <p14:creationId xmlns:p14="http://schemas.microsoft.com/office/powerpoint/2010/main" val="769178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Operating system</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818606" y="1879600"/>
            <a:ext cx="6505575" cy="3867150"/>
          </a:xfrm>
          <a:prstGeom prst="rect">
            <a:avLst/>
          </a:prstGeom>
        </p:spPr>
      </p:pic>
    </p:spTree>
    <p:extLst>
      <p:ext uri="{BB962C8B-B14F-4D97-AF65-F5344CB8AC3E}">
        <p14:creationId xmlns:p14="http://schemas.microsoft.com/office/powerpoint/2010/main" val="37186692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i="1" dirty="0" smtClean="0"/>
              <a:t>Browser (</a:t>
            </a:r>
            <a:r>
              <a:rPr lang="en-GB" b="1" i="1" dirty="0" err="1" smtClean="0"/>
              <a:t>firefox</a:t>
            </a:r>
            <a:r>
              <a:rPr lang="en-GB" b="1" i="1" dirty="0" smtClean="0"/>
              <a:t>) vs frequent disruption</a:t>
            </a:r>
            <a:endParaRPr lang="en-GB" b="1" i="1" dirty="0"/>
          </a:p>
        </p:txBody>
      </p:sp>
      <p:pic>
        <p:nvPicPr>
          <p:cNvPr id="5" name="Content Placeholder 4"/>
          <p:cNvPicPr>
            <a:picLocks noGrp="1" noChangeAspect="1"/>
          </p:cNvPicPr>
          <p:nvPr>
            <p:ph sz="quarter" idx="1"/>
          </p:nvPr>
        </p:nvPicPr>
        <p:blipFill>
          <a:blip r:embed="rId2"/>
          <a:stretch>
            <a:fillRect/>
          </a:stretch>
        </p:blipFill>
        <p:spPr>
          <a:xfrm>
            <a:off x="2680494" y="2046287"/>
            <a:ext cx="6781800" cy="3533775"/>
          </a:xfrm>
          <a:prstGeom prst="rect">
            <a:avLst/>
          </a:prstGeom>
        </p:spPr>
      </p:pic>
    </p:spTree>
    <p:extLst>
      <p:ext uri="{BB962C8B-B14F-4D97-AF65-F5344CB8AC3E}">
        <p14:creationId xmlns:p14="http://schemas.microsoft.com/office/powerpoint/2010/main" val="1066521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B</a:t>
            </a:r>
            <a:r>
              <a:rPr lang="en-GB" b="1" i="1" dirty="0" smtClean="0"/>
              <a:t>rowser</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923381" y="1808162"/>
            <a:ext cx="6296025" cy="4010025"/>
          </a:xfrm>
          <a:prstGeom prst="rect">
            <a:avLst/>
          </a:prstGeom>
        </p:spPr>
      </p:pic>
    </p:spTree>
    <p:extLst>
      <p:ext uri="{BB962C8B-B14F-4D97-AF65-F5344CB8AC3E}">
        <p14:creationId xmlns:p14="http://schemas.microsoft.com/office/powerpoint/2010/main" val="32530926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Recommending </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547144" y="1741487"/>
            <a:ext cx="7048500" cy="4143375"/>
          </a:xfrm>
          <a:prstGeom prst="rect">
            <a:avLst/>
          </a:prstGeom>
        </p:spPr>
      </p:pic>
    </p:spTree>
    <p:extLst>
      <p:ext uri="{BB962C8B-B14F-4D97-AF65-F5344CB8AC3E}">
        <p14:creationId xmlns:p14="http://schemas.microsoft.com/office/powerpoint/2010/main" val="1307482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C</a:t>
            </a:r>
            <a:r>
              <a:rPr lang="en-GB" b="1" i="1" dirty="0" smtClean="0"/>
              <a:t>onclusion</a:t>
            </a:r>
            <a:endParaRPr lang="en-GB" b="1" i="1" dirty="0"/>
          </a:p>
        </p:txBody>
      </p:sp>
      <p:sp>
        <p:nvSpPr>
          <p:cNvPr id="3" name="Content Placeholder 2"/>
          <p:cNvSpPr>
            <a:spLocks noGrp="1"/>
          </p:cNvSpPr>
          <p:nvPr>
            <p:ph sz="quarter" idx="1"/>
          </p:nvPr>
        </p:nvSpPr>
        <p:spPr>
          <a:xfrm>
            <a:off x="478164" y="1858524"/>
            <a:ext cx="11306007" cy="4677504"/>
          </a:xfrm>
        </p:spPr>
        <p:txBody>
          <a:bodyPr>
            <a:normAutofit fontScale="62500" lnSpcReduction="20000"/>
          </a:bodyPr>
          <a:lstStyle/>
          <a:p>
            <a:pPr marL="0" indent="0">
              <a:buNone/>
            </a:pPr>
            <a:r>
              <a:rPr lang="en-GB" b="1" dirty="0"/>
              <a:t>Customer satisfaction is important to win the customer back. There is lot of competition in e-commerce space of </a:t>
            </a:r>
            <a:r>
              <a:rPr lang="en-GB" b="1" dirty="0" smtClean="0"/>
              <a:t>retailers </a:t>
            </a:r>
            <a:r>
              <a:rPr lang="en-GB" b="1" dirty="0"/>
              <a:t>hence company should focus in </a:t>
            </a:r>
            <a:r>
              <a:rPr lang="en-GB" b="1" dirty="0" smtClean="0"/>
              <a:t>offering </a:t>
            </a:r>
            <a:r>
              <a:rPr lang="en-GB" b="1" dirty="0"/>
              <a:t>the best service.</a:t>
            </a:r>
          </a:p>
          <a:p>
            <a:endParaRPr lang="en-GB" dirty="0"/>
          </a:p>
          <a:p>
            <a:r>
              <a:rPr lang="en-GB" dirty="0" smtClean="0"/>
              <a:t>Convenience</a:t>
            </a:r>
            <a:endParaRPr lang="en-GB" dirty="0"/>
          </a:p>
          <a:p>
            <a:pPr marL="0" indent="0">
              <a:buNone/>
            </a:pPr>
            <a:r>
              <a:rPr lang="en-GB" dirty="0"/>
              <a:t>The interface should be user friendly. There should be complete description of the product on the website or application and it should be efficient to use.</a:t>
            </a:r>
          </a:p>
          <a:p>
            <a:endParaRPr lang="en-GB" dirty="0"/>
          </a:p>
          <a:p>
            <a:r>
              <a:rPr lang="en-GB" dirty="0"/>
              <a:t>Security</a:t>
            </a:r>
          </a:p>
          <a:p>
            <a:pPr marL="0" indent="0">
              <a:buNone/>
            </a:pPr>
            <a:r>
              <a:rPr lang="en-GB" dirty="0"/>
              <a:t>Company should win customer trust that their personal and financial details are secure with us and will not be used for any </a:t>
            </a:r>
            <a:r>
              <a:rPr lang="en-GB" dirty="0" smtClean="0"/>
              <a:t>fraudulent </a:t>
            </a:r>
            <a:r>
              <a:rPr lang="en-GB" dirty="0"/>
              <a:t>activity.</a:t>
            </a:r>
          </a:p>
          <a:p>
            <a:endParaRPr lang="en-GB" dirty="0"/>
          </a:p>
          <a:p>
            <a:r>
              <a:rPr lang="en-GB" dirty="0"/>
              <a:t>Loyalty</a:t>
            </a:r>
          </a:p>
          <a:p>
            <a:pPr marL="0" indent="0">
              <a:buNone/>
            </a:pPr>
            <a:r>
              <a:rPr lang="en-GB" dirty="0"/>
              <a:t>One of the best way to retain the customer is to have a rewarding loyalty program. Customer should feel invested in the company and they will be happy that every purchase they are making will lead to more rewarding experience.</a:t>
            </a:r>
          </a:p>
          <a:p>
            <a:endParaRPr lang="en-GB" dirty="0"/>
          </a:p>
          <a:p>
            <a:r>
              <a:rPr lang="en-GB" dirty="0"/>
              <a:t>Technical</a:t>
            </a:r>
          </a:p>
          <a:p>
            <a:pPr marL="0" indent="0">
              <a:buNone/>
            </a:pPr>
            <a:r>
              <a:rPr lang="en-GB" dirty="0" smtClean="0"/>
              <a:t>Any </a:t>
            </a:r>
            <a:r>
              <a:rPr lang="en-GB" dirty="0"/>
              <a:t>issue while browsing should be addressed. Customer may lose out on the deal if there is some glitches or technical issue with the website. The browsing should be quick especially during the sale or promotion period.</a:t>
            </a:r>
          </a:p>
        </p:txBody>
      </p:sp>
    </p:spTree>
    <p:extLst>
      <p:ext uri="{BB962C8B-B14F-4D97-AF65-F5344CB8AC3E}">
        <p14:creationId xmlns:p14="http://schemas.microsoft.com/office/powerpoint/2010/main" val="404245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Gender</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455933" y="2065315"/>
            <a:ext cx="4953195" cy="4655528"/>
          </a:xfrm>
          <a:prstGeom prst="rect">
            <a:avLst/>
          </a:prstGeom>
        </p:spPr>
      </p:pic>
    </p:spTree>
    <p:extLst>
      <p:ext uri="{BB962C8B-B14F-4D97-AF65-F5344CB8AC3E}">
        <p14:creationId xmlns:p14="http://schemas.microsoft.com/office/powerpoint/2010/main" val="651891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C</a:t>
            </a:r>
            <a:r>
              <a:rPr lang="en-GB" b="1" i="1" dirty="0" smtClean="0"/>
              <a:t>ity</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975769" y="1693862"/>
            <a:ext cx="6191250" cy="4238625"/>
          </a:xfrm>
          <a:prstGeom prst="rect">
            <a:avLst/>
          </a:prstGeom>
        </p:spPr>
      </p:pic>
    </p:spTree>
    <p:extLst>
      <p:ext uri="{BB962C8B-B14F-4D97-AF65-F5344CB8AC3E}">
        <p14:creationId xmlns:p14="http://schemas.microsoft.com/office/powerpoint/2010/main" val="103392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City vs age</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775744" y="1689100"/>
            <a:ext cx="6591300" cy="4248150"/>
          </a:xfrm>
          <a:prstGeom prst="rect">
            <a:avLst/>
          </a:prstGeom>
        </p:spPr>
      </p:pic>
    </p:spTree>
    <p:extLst>
      <p:ext uri="{BB962C8B-B14F-4D97-AF65-F5344CB8AC3E}">
        <p14:creationId xmlns:p14="http://schemas.microsoft.com/office/powerpoint/2010/main" val="2134753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City vs purchases in last 1 year</a:t>
            </a:r>
            <a:endParaRPr lang="en-GB" b="1" i="1" dirty="0"/>
          </a:p>
        </p:txBody>
      </p:sp>
      <p:pic>
        <p:nvPicPr>
          <p:cNvPr id="4" name="Content Placeholder 3"/>
          <p:cNvPicPr>
            <a:picLocks noGrp="1" noChangeAspect="1"/>
          </p:cNvPicPr>
          <p:nvPr>
            <p:ph sz="quarter" idx="1"/>
          </p:nvPr>
        </p:nvPicPr>
        <p:blipFill>
          <a:blip r:embed="rId2"/>
          <a:stretch>
            <a:fillRect/>
          </a:stretch>
        </p:blipFill>
        <p:spPr>
          <a:xfrm>
            <a:off x="2166533" y="1527175"/>
            <a:ext cx="7809722" cy="4572000"/>
          </a:xfrm>
          <a:prstGeom prst="rect">
            <a:avLst/>
          </a:prstGeom>
        </p:spPr>
      </p:pic>
    </p:spTree>
    <p:extLst>
      <p:ext uri="{BB962C8B-B14F-4D97-AF65-F5344CB8AC3E}">
        <p14:creationId xmlns:p14="http://schemas.microsoft.com/office/powerpoint/2010/main" val="21939471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96</TotalTime>
  <Words>451</Words>
  <Application>Microsoft Office PowerPoint</Application>
  <PresentationFormat>Custom</PresentationFormat>
  <Paragraphs>73</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Civic</vt:lpstr>
      <vt:lpstr>Customer retention Project</vt:lpstr>
      <vt:lpstr>Business Problem Framing &amp; Conceptual Background of the Domain Problem</vt:lpstr>
      <vt:lpstr>Process Flow Chart</vt:lpstr>
      <vt:lpstr>Age group</vt:lpstr>
      <vt:lpstr>Age v/s gender</vt:lpstr>
      <vt:lpstr>Gender</vt:lpstr>
      <vt:lpstr>City</vt:lpstr>
      <vt:lpstr>City vs age</vt:lpstr>
      <vt:lpstr>City vs purchases in last 1 year</vt:lpstr>
      <vt:lpstr>City vs gender</vt:lpstr>
      <vt:lpstr>Gender vs purchases made in last 1 year</vt:lpstr>
      <vt:lpstr>City Moradabad vs processing speed</vt:lpstr>
      <vt:lpstr>Shopping since</vt:lpstr>
      <vt:lpstr>City vs shopping since last 1 year</vt:lpstr>
      <vt:lpstr>Easy to use application</vt:lpstr>
      <vt:lpstr>Reliable application</vt:lpstr>
      <vt:lpstr>Wide variety of product</vt:lpstr>
      <vt:lpstr>Security of the financial transaction</vt:lpstr>
      <vt:lpstr>Limited payment option</vt:lpstr>
      <vt:lpstr>How frequently do you user abandon their cart</vt:lpstr>
      <vt:lpstr>Limited payment option vs abandoning the cart (snapdeal)</vt:lpstr>
      <vt:lpstr>Convenient payment option</vt:lpstr>
      <vt:lpstr>Convenient payment vs age</vt:lpstr>
      <vt:lpstr>Loyalty</vt:lpstr>
      <vt:lpstr>Responsiveness</vt:lpstr>
      <vt:lpstr>Preferred payment option</vt:lpstr>
      <vt:lpstr>Payment option vs city</vt:lpstr>
      <vt:lpstr>Abandon vs preferred payment(cod)</vt:lpstr>
      <vt:lpstr>Abandon reason vs preferred payment</vt:lpstr>
      <vt:lpstr>Abandon reason</vt:lpstr>
      <vt:lpstr>Monetary benefits</vt:lpstr>
      <vt:lpstr>Enjoying shopping vs age</vt:lpstr>
      <vt:lpstr>Enjoyment from shopping</vt:lpstr>
      <vt:lpstr>Return/exchange policy</vt:lpstr>
      <vt:lpstr>Convenience</vt:lpstr>
      <vt:lpstr>Value for money</vt:lpstr>
      <vt:lpstr>Relevant information about the products</vt:lpstr>
      <vt:lpstr>Fast loading website/application</vt:lpstr>
      <vt:lpstr>quickness</vt:lpstr>
      <vt:lpstr>Frequent disruption from moving one page to other</vt:lpstr>
      <vt:lpstr>Visual appealing website</vt:lpstr>
      <vt:lpstr>Trustworthiness</vt:lpstr>
      <vt:lpstr>Longer time in displaying graphics</vt:lpstr>
      <vt:lpstr>Efficiency of the website</vt:lpstr>
      <vt:lpstr>Accessibility </vt:lpstr>
      <vt:lpstr>Accessibility vs gender</vt:lpstr>
      <vt:lpstr>Device vs age</vt:lpstr>
      <vt:lpstr>Device</vt:lpstr>
      <vt:lpstr>Device vs gender</vt:lpstr>
      <vt:lpstr>Operating system</vt:lpstr>
      <vt:lpstr>Browser (firefox) vs frequent disruption</vt:lpstr>
      <vt:lpstr>Browser</vt:lpstr>
      <vt:lpstr>Recommending </vt:lpstr>
      <vt:lpstr>Conclusion</vt:lpstr>
    </vt:vector>
  </TitlesOfParts>
  <Company>Emirates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study</dc:title>
  <dc:creator>Yunus Surty</dc:creator>
  <cp:lastModifiedBy>ismail - [2010]</cp:lastModifiedBy>
  <cp:revision>40</cp:revision>
  <dcterms:created xsi:type="dcterms:W3CDTF">2021-07-29T15:55:39Z</dcterms:created>
  <dcterms:modified xsi:type="dcterms:W3CDTF">2021-11-13T10:03:42Z</dcterms:modified>
</cp:coreProperties>
</file>