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257" r:id="rId3"/>
    <p:sldId id="298" r:id="rId4"/>
    <p:sldId id="301" r:id="rId5"/>
    <p:sldId id="299" r:id="rId6"/>
    <p:sldId id="274" r:id="rId7"/>
    <p:sldId id="288" r:id="rId8"/>
    <p:sldId id="287" r:id="rId9"/>
    <p:sldId id="276" r:id="rId10"/>
    <p:sldId id="286" r:id="rId11"/>
    <p:sldId id="302" r:id="rId12"/>
    <p:sldId id="296" r:id="rId13"/>
    <p:sldId id="291" r:id="rId14"/>
    <p:sldId id="290" r:id="rId15"/>
    <p:sldId id="293" r:id="rId16"/>
    <p:sldId id="292" r:id="rId17"/>
    <p:sldId id="277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6F3CB-00EC-4860-84D2-F02DF184B539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6B99C-E0AE-48CE-B5A9-0F37FC0E62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6B99C-E0AE-48CE-B5A9-0F37FC0E62A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71D104A-7B4F-4807-B454-443019ECA0C5}" type="datetime1">
              <a:rPr lang="en-US" smtClean="0"/>
              <a:pPr/>
              <a:t>11/20/2018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0F9BA51-590F-410F-B830-DA7E4363EF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57091C-9F47-4497-8678-2A03287FEEDF}" type="datetime1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F9BA51-590F-410F-B830-DA7E4363EF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DF5BE7-F071-418A-A561-8DB88AD33322}" type="datetime1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F9BA51-590F-410F-B830-DA7E4363EF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E23C82-FFD9-4FDF-A180-E95EC0D5266C}" type="datetime1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F9BA51-590F-410F-B830-DA7E4363EF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B903B5-8E5D-436E-9DE4-0B75823D550E}" type="datetime1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F9BA51-590F-410F-B830-DA7E4363EF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50666B-F23A-4D20-9897-66B5740EAE85}" type="datetime1">
              <a:rPr lang="en-US" smtClean="0"/>
              <a:pPr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F9BA51-590F-410F-B830-DA7E4363EF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7DA283-F24F-4AA0-AA1E-A193D56AE65E}" type="datetime1">
              <a:rPr lang="en-US" smtClean="0"/>
              <a:pPr/>
              <a:t>11/20/2018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F9BA51-590F-410F-B830-DA7E4363EF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37FADB-15C1-4CC2-8A63-39181267CE2D}" type="datetime1">
              <a:rPr lang="en-US" smtClean="0"/>
              <a:pPr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F9BA51-590F-410F-B830-DA7E4363EF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27B7FC-B645-4403-A182-5A135AAF487A}" type="datetime1">
              <a:rPr lang="en-US" smtClean="0"/>
              <a:pPr/>
              <a:t>11/20/2018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F9BA51-590F-410F-B830-DA7E4363EF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0D826A8-48E5-456D-BD79-BB614BA0F06C}" type="datetime1">
              <a:rPr lang="en-US" smtClean="0"/>
              <a:pPr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F9BA51-590F-410F-B830-DA7E4363EF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8816DF6-DF6E-4858-8C91-1E40DBEE4D66}" type="datetime1">
              <a:rPr lang="en-US" smtClean="0"/>
              <a:pPr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0F9BA51-590F-410F-B830-DA7E4363EF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27CB406-CD8F-4D07-9682-E14338FAFA90}" type="datetime1">
              <a:rPr lang="en-US" smtClean="0"/>
              <a:pPr/>
              <a:t>11/20/2018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0F9BA51-590F-410F-B830-DA7E4363EF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10" Type="http://schemas.openxmlformats.org/officeDocument/2006/relationships/image" Target="../media/image19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17.jpe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SAVE LIFE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SEARCH AND ORDER THE BLOOD 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FOR SAVE LIFE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9BA51-590F-410F-B830-DA7E4363EF4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074" name="Picture 2" descr="C:\Users\HP\Downloads\PRESENTATION\a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81000"/>
            <a:ext cx="1914525" cy="352425"/>
          </a:xfrm>
          <a:prstGeom prst="rect">
            <a:avLst/>
          </a:prstGeom>
          <a:noFill/>
        </p:spPr>
      </p:pic>
      <p:sp>
        <p:nvSpPr>
          <p:cNvPr id="4" name="Down Arrow 3"/>
          <p:cNvSpPr/>
          <p:nvPr/>
        </p:nvSpPr>
        <p:spPr>
          <a:xfrm>
            <a:off x="2209800" y="609600"/>
            <a:ext cx="762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5" name="Picture 3" descr="C:\Users\HP\Downloads\PRESENTATION\p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219200"/>
            <a:ext cx="8534400" cy="2286000"/>
          </a:xfrm>
          <a:prstGeom prst="rect">
            <a:avLst/>
          </a:prstGeom>
          <a:noFill/>
        </p:spPr>
      </p:pic>
      <p:pic>
        <p:nvPicPr>
          <p:cNvPr id="3076" name="Picture 4" descr="C:\Users\HP\Downloads\PRESENTATION\com.dynexo.bloodBank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3352800"/>
            <a:ext cx="2686050" cy="2286000"/>
          </a:xfrm>
          <a:prstGeom prst="rect">
            <a:avLst/>
          </a:prstGeom>
          <a:noFill/>
        </p:spPr>
      </p:pic>
      <p:pic>
        <p:nvPicPr>
          <p:cNvPr id="3077" name="Picture 5" descr="C:\Users\HP\Downloads\PRESENTATION\download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38600" y="3581400"/>
            <a:ext cx="1657350" cy="2009775"/>
          </a:xfrm>
          <a:prstGeom prst="rect">
            <a:avLst/>
          </a:prstGeom>
          <a:noFill/>
        </p:spPr>
      </p:pic>
      <p:pic>
        <p:nvPicPr>
          <p:cNvPr id="3078" name="Picture 6" descr="C:\Users\HP\Downloads\PRESENTATION\download (1)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09800" y="3429000"/>
            <a:ext cx="1524000" cy="2209800"/>
          </a:xfrm>
          <a:prstGeom prst="rect">
            <a:avLst/>
          </a:prstGeom>
          <a:noFill/>
        </p:spPr>
      </p:pic>
      <p:pic>
        <p:nvPicPr>
          <p:cNvPr id="3079" name="Picture 7" descr="C:\Users\HP\Downloads\PRESENTATION\images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28601" y="3581401"/>
            <a:ext cx="1524000" cy="1752600"/>
          </a:xfrm>
          <a:prstGeom prst="rect">
            <a:avLst/>
          </a:prstGeom>
          <a:noFill/>
        </p:spPr>
      </p:pic>
      <p:pic>
        <p:nvPicPr>
          <p:cNvPr id="3080" name="Picture 8" descr="C:\Users\HP\Downloads\PRESENTATION\app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162800" y="5943600"/>
            <a:ext cx="866775" cy="276225"/>
          </a:xfrm>
          <a:prstGeom prst="rect">
            <a:avLst/>
          </a:prstGeom>
          <a:noFill/>
        </p:spPr>
      </p:pic>
      <p:pic>
        <p:nvPicPr>
          <p:cNvPr id="3081" name="Picture 9" descr="C:\Users\HP\Downloads\PRESENTATION\hap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33400" y="5638800"/>
            <a:ext cx="1247775" cy="504825"/>
          </a:xfrm>
          <a:prstGeom prst="rect">
            <a:avLst/>
          </a:prstGeom>
          <a:noFill/>
        </p:spPr>
      </p:pic>
      <p:pic>
        <p:nvPicPr>
          <p:cNvPr id="3082" name="Picture 10" descr="C:\Users\HP\Downloads\PRESENTATION\st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667000" y="0"/>
            <a:ext cx="2943225" cy="666750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9BA51-590F-410F-B830-DA7E4363EF4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            Activity Diagram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HP\Downloads\activity_diagra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9144000" cy="563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9BA51-590F-410F-B830-DA7E4363EF4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Prototype 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or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43000"/>
            <a:ext cx="9143999" cy="5715000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9BA51-590F-410F-B830-DA7E4363EF4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Prototype Website 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122" name="Picture 2" descr="C:\Users\HP\Downloads\PRESENTATION\hom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4267200" cy="1981200"/>
          </a:xfrm>
          <a:prstGeom prst="rect">
            <a:avLst/>
          </a:prstGeom>
          <a:noFill/>
        </p:spPr>
      </p:pic>
      <p:sp>
        <p:nvSpPr>
          <p:cNvPr id="8" name="Right Arrow 7"/>
          <p:cNvSpPr/>
          <p:nvPr/>
        </p:nvSpPr>
        <p:spPr>
          <a:xfrm flipV="1">
            <a:off x="4267200" y="1905000"/>
            <a:ext cx="381000" cy="228600"/>
          </a:xfrm>
          <a:prstGeom prst="rightArrow">
            <a:avLst>
              <a:gd name="adj1" fmla="val 50000"/>
              <a:gd name="adj2" fmla="val 560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C:\Users\HP\Downloads\PRESENTATION\re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1" y="914400"/>
            <a:ext cx="2590800" cy="1981200"/>
          </a:xfrm>
          <a:prstGeom prst="rect">
            <a:avLst/>
          </a:prstGeom>
          <a:noFill/>
        </p:spPr>
      </p:pic>
      <p:pic>
        <p:nvPicPr>
          <p:cNvPr id="5125" name="Picture 5" descr="C:\Users\HP\Downloads\PRESENTATION\l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24737" y="914400"/>
            <a:ext cx="1719263" cy="1981200"/>
          </a:xfrm>
          <a:prstGeom prst="rect">
            <a:avLst/>
          </a:prstGeom>
          <a:noFill/>
        </p:spPr>
      </p:pic>
      <p:cxnSp>
        <p:nvCxnSpPr>
          <p:cNvPr id="13" name="Straight Arrow Connector 12"/>
          <p:cNvCxnSpPr/>
          <p:nvPr/>
        </p:nvCxnSpPr>
        <p:spPr>
          <a:xfrm>
            <a:off x="7239000" y="17526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6" name="Picture 6" descr="C:\Users\HP\Downloads\PRESENTATION\pro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91200" y="4191000"/>
            <a:ext cx="2262188" cy="1905000"/>
          </a:xfrm>
          <a:prstGeom prst="rect">
            <a:avLst/>
          </a:prstGeom>
          <a:noFill/>
        </p:spPr>
      </p:pic>
      <p:pic>
        <p:nvPicPr>
          <p:cNvPr id="5127" name="Picture 7" descr="C:\Users\HP\Downloads\PRESENTATION\adm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" y="4038600"/>
            <a:ext cx="3505201" cy="2447925"/>
          </a:xfrm>
          <a:prstGeom prst="rect">
            <a:avLst/>
          </a:prstGeom>
          <a:noFill/>
        </p:spPr>
      </p:pic>
      <p:cxnSp>
        <p:nvCxnSpPr>
          <p:cNvPr id="20" name="Straight Arrow Connector 19"/>
          <p:cNvCxnSpPr/>
          <p:nvPr/>
        </p:nvCxnSpPr>
        <p:spPr>
          <a:xfrm rot="10800000" flipV="1">
            <a:off x="3657600" y="2895600"/>
            <a:ext cx="38862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125" idx="2"/>
          </p:cNvCxnSpPr>
          <p:nvPr/>
        </p:nvCxnSpPr>
        <p:spPr>
          <a:xfrm rot="5400000">
            <a:off x="7342585" y="3249216"/>
            <a:ext cx="1295400" cy="588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C:\Users\HP\Downloads\PRESENTATION\ho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371600" y="2971800"/>
            <a:ext cx="1504950" cy="495300"/>
          </a:xfrm>
          <a:prstGeom prst="rect">
            <a:avLst/>
          </a:prstGeom>
          <a:noFill/>
        </p:spPr>
      </p:pic>
      <p:pic>
        <p:nvPicPr>
          <p:cNvPr id="6147" name="Picture 3" descr="C:\Users\HP\Downloads\PRESENTATION\regi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724400" y="2971800"/>
            <a:ext cx="1447800" cy="304800"/>
          </a:xfrm>
          <a:prstGeom prst="rect">
            <a:avLst/>
          </a:prstGeom>
          <a:noFill/>
        </p:spPr>
      </p:pic>
      <p:pic>
        <p:nvPicPr>
          <p:cNvPr id="6148" name="Picture 4" descr="C:\Users\HP\Downloads\PRESENTATION\log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343900" y="3048000"/>
            <a:ext cx="800100" cy="209550"/>
          </a:xfrm>
          <a:prstGeom prst="rect">
            <a:avLst/>
          </a:prstGeom>
          <a:noFill/>
        </p:spPr>
      </p:pic>
      <p:pic>
        <p:nvPicPr>
          <p:cNvPr id="6149" name="Picture 5" descr="C:\Users\HP\Downloads\PRESENTATION\a_d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114800" y="6248400"/>
            <a:ext cx="2295525" cy="257175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9BA51-590F-410F-B830-DA7E4363EF4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USE CASE DIAGRAM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170" name="Picture 2" descr="C:\Users\HP\Downloads\PRESENTATION\use_Cas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7763"/>
            <a:ext cx="9144000" cy="5710237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9BA51-590F-410F-B830-DA7E4363EF4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SEQUENCE DIAGRAM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9218" name="Picture 2" descr="C:\Users\HP\Downloads\PRESENTATION\sequenc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333500"/>
            <a:ext cx="9143999" cy="5524500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9BA51-590F-410F-B830-DA7E4363EF4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DATABASE TABLE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194" name="Picture 2" descr="C:\Users\HP\Downloads\PRESENTATION\databas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71600"/>
            <a:ext cx="9144000" cy="5486400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9BA51-590F-410F-B830-DA7E4363EF4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object 11"/>
          <p:cNvSpPr txBox="1">
            <a:spLocks/>
          </p:cNvSpPr>
          <p:nvPr/>
        </p:nvSpPr>
        <p:spPr>
          <a:xfrm>
            <a:off x="3722370" y="516077"/>
            <a:ext cx="2169795" cy="68929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>
                <a:tab pos="1076960" algn="l"/>
                <a:tab pos="1610360" algn="l"/>
              </a:tabLst>
              <a:defRPr/>
            </a:pPr>
            <a:r>
              <a:rPr kumimoji="0" lang="en-US" sz="4400" b="0" i="0" u="heavy" strike="noStrike" kern="1200" cap="none" spc="-795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>
                  <a:solidFill>
                    <a:srgbClr val="7ED13A"/>
                  </a:solidFill>
                </a:uFill>
                <a:latin typeface="+mj-lt"/>
                <a:ea typeface="+mj-ea"/>
                <a:cs typeface="+mj-cs"/>
              </a:rPr>
              <a:t>H</a:t>
            </a:r>
            <a:r>
              <a:rPr kumimoji="0" lang="en-US" sz="4400" b="0" i="0" u="heavy" strike="noStrike" kern="1200" cap="none" spc="-1015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>
                  <a:solidFill>
                    <a:srgbClr val="7ED13A"/>
                  </a:solidFill>
                </a:uFill>
                <a:latin typeface="+mj-lt"/>
                <a:ea typeface="+mj-ea"/>
                <a:cs typeface="+mj-cs"/>
              </a:rPr>
              <a:t>O</a:t>
            </a:r>
            <a:r>
              <a:rPr kumimoji="0" lang="en-US" sz="4400" b="0" i="0" u="heavy" strike="noStrike" kern="1200" cap="none" spc="-158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>
                  <a:solidFill>
                    <a:srgbClr val="7ED13A"/>
                  </a:solidFill>
                </a:uFill>
                <a:latin typeface="+mj-lt"/>
                <a:ea typeface="+mj-ea"/>
                <a:cs typeface="+mj-cs"/>
              </a:rPr>
              <a:t>W</a:t>
            </a:r>
            <a:r>
              <a:rPr kumimoji="0" lang="en-US" sz="4400" b="0" i="0" u="heavy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>
                  <a:solidFill>
                    <a:srgbClr val="7ED13A"/>
                  </a:solidFill>
                </a:uFill>
                <a:latin typeface="+mj-lt"/>
                <a:ea typeface="+mj-ea"/>
                <a:cs typeface="+mj-cs"/>
              </a:rPr>
              <a:t>	</a:t>
            </a:r>
            <a:r>
              <a:rPr kumimoji="0" lang="en-US" sz="4400" b="0" i="0" u="heavy" strike="noStrike" kern="1200" cap="none" spc="1085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>
                  <a:solidFill>
                    <a:srgbClr val="7ED13A"/>
                  </a:solidFill>
                </a:uFill>
                <a:latin typeface="+mj-lt"/>
                <a:ea typeface="+mj-ea"/>
                <a:cs typeface="+mj-cs"/>
              </a:rPr>
              <a:t>I</a:t>
            </a:r>
            <a:r>
              <a:rPr kumimoji="0" lang="en-US" sz="4400" b="0" i="0" u="heavy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>
                  <a:solidFill>
                    <a:srgbClr val="7ED13A"/>
                  </a:solidFill>
                </a:uFill>
                <a:latin typeface="+mj-lt"/>
                <a:ea typeface="+mj-ea"/>
                <a:cs typeface="+mj-cs"/>
              </a:rPr>
              <a:t>	</a:t>
            </a:r>
            <a:r>
              <a:rPr kumimoji="0" lang="en-US" sz="4400" b="0" i="0" u="heavy" strike="noStrike" kern="1200" cap="none" spc="-795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>
                  <a:solidFill>
                    <a:srgbClr val="7ED13A"/>
                  </a:solidFill>
                </a:uFill>
                <a:latin typeface="+mj-lt"/>
                <a:ea typeface="+mj-ea"/>
                <a:cs typeface="+mj-cs"/>
              </a:rPr>
              <a:t>D</a:t>
            </a:r>
            <a:r>
              <a:rPr kumimoji="0" lang="en-US" sz="4400" b="0" i="0" u="heavy" strike="noStrike" kern="1200" cap="none" spc="-915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>
                  <a:solidFill>
                    <a:srgbClr val="7ED13A"/>
                  </a:solidFill>
                </a:uFill>
                <a:latin typeface="+mj-lt"/>
                <a:ea typeface="+mj-ea"/>
                <a:cs typeface="+mj-cs"/>
              </a:rPr>
              <a:t>O</a:t>
            </a:r>
            <a:endParaRPr kumimoji="0" lang="en-US" sz="4400" b="0" i="0" u="heavy" strike="noStrike" kern="1200" cap="none" spc="-915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>
                <a:solidFill>
                  <a:srgbClr val="7ED13A"/>
                </a:solidFill>
              </a:uFill>
              <a:latin typeface="+mj-lt"/>
              <a:ea typeface="+mj-ea"/>
              <a:cs typeface="+mj-cs"/>
            </a:endParaRPr>
          </a:p>
        </p:txBody>
      </p:sp>
      <p:sp>
        <p:nvSpPr>
          <p:cNvPr id="5" name="object 12"/>
          <p:cNvSpPr txBox="1"/>
          <p:nvPr/>
        </p:nvSpPr>
        <p:spPr>
          <a:xfrm>
            <a:off x="1062024" y="1751456"/>
            <a:ext cx="7547609" cy="417576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4965" marR="5080" indent="-9525" algn="just">
              <a:lnSpc>
                <a:spcPct val="90000"/>
              </a:lnSpc>
              <a:spcBef>
                <a:spcPts val="430"/>
              </a:spcBef>
            </a:pPr>
            <a:r>
              <a:rPr sz="2800" spc="-75" dirty="0">
                <a:solidFill>
                  <a:schemeClr val="bg1"/>
                </a:solidFill>
                <a:latin typeface="Trebuchet MS"/>
                <a:cs typeface="Trebuchet MS"/>
              </a:rPr>
              <a:t>This </a:t>
            </a:r>
            <a:r>
              <a:rPr sz="2800" spc="-100" dirty="0">
                <a:solidFill>
                  <a:schemeClr val="bg1"/>
                </a:solidFill>
                <a:latin typeface="Trebuchet MS"/>
                <a:cs typeface="Trebuchet MS"/>
              </a:rPr>
              <a:t>section </a:t>
            </a:r>
            <a:r>
              <a:rPr sz="2800" spc="-85" dirty="0">
                <a:solidFill>
                  <a:schemeClr val="bg1"/>
                </a:solidFill>
                <a:latin typeface="Trebuchet MS"/>
                <a:cs typeface="Trebuchet MS"/>
              </a:rPr>
              <a:t>provides </a:t>
            </a:r>
            <a:r>
              <a:rPr sz="2800" spc="-45" dirty="0">
                <a:solidFill>
                  <a:schemeClr val="bg1"/>
                </a:solidFill>
                <a:latin typeface="Trebuchet MS"/>
                <a:cs typeface="Trebuchet MS"/>
              </a:rPr>
              <a:t>you </a:t>
            </a:r>
            <a:r>
              <a:rPr sz="2800" spc="-110" dirty="0">
                <a:solidFill>
                  <a:schemeClr val="bg1"/>
                </a:solidFill>
                <a:latin typeface="Trebuchet MS"/>
                <a:cs typeface="Trebuchet MS"/>
              </a:rPr>
              <a:t>with </a:t>
            </a:r>
            <a:r>
              <a:rPr sz="2800" spc="-90" dirty="0">
                <a:solidFill>
                  <a:schemeClr val="bg1"/>
                </a:solidFill>
                <a:latin typeface="Trebuchet MS"/>
                <a:cs typeface="Trebuchet MS"/>
              </a:rPr>
              <a:t>information </a:t>
            </a:r>
            <a:r>
              <a:rPr sz="2800" spc="-75" dirty="0">
                <a:solidFill>
                  <a:schemeClr val="bg1"/>
                </a:solidFill>
                <a:latin typeface="Trebuchet MS"/>
                <a:cs typeface="Trebuchet MS"/>
              </a:rPr>
              <a:t>and  </a:t>
            </a:r>
            <a:r>
              <a:rPr sz="2800" spc="-105" dirty="0">
                <a:solidFill>
                  <a:schemeClr val="bg1"/>
                </a:solidFill>
                <a:latin typeface="Trebuchet MS"/>
                <a:cs typeface="Trebuchet MS"/>
              </a:rPr>
              <a:t>online </a:t>
            </a:r>
            <a:r>
              <a:rPr sz="2800" spc="-110" dirty="0">
                <a:solidFill>
                  <a:schemeClr val="bg1"/>
                </a:solidFill>
                <a:latin typeface="Trebuchet MS"/>
                <a:cs typeface="Trebuchet MS"/>
              </a:rPr>
              <a:t>services </a:t>
            </a:r>
            <a:r>
              <a:rPr sz="2800" spc="-80" dirty="0">
                <a:solidFill>
                  <a:schemeClr val="bg1"/>
                </a:solidFill>
                <a:latin typeface="Trebuchet MS"/>
                <a:cs typeface="Trebuchet MS"/>
              </a:rPr>
              <a:t>to </a:t>
            </a:r>
            <a:r>
              <a:rPr sz="2800" spc="-125" dirty="0">
                <a:solidFill>
                  <a:schemeClr val="bg1"/>
                </a:solidFill>
                <a:latin typeface="Trebuchet MS"/>
                <a:cs typeface="Trebuchet MS"/>
              </a:rPr>
              <a:t>avail </a:t>
            </a:r>
            <a:r>
              <a:rPr sz="2800" spc="-85" dirty="0">
                <a:solidFill>
                  <a:schemeClr val="bg1"/>
                </a:solidFill>
                <a:latin typeface="Trebuchet MS"/>
                <a:cs typeface="Trebuchet MS"/>
              </a:rPr>
              <a:t>various </a:t>
            </a:r>
            <a:r>
              <a:rPr sz="2800" spc="-114" dirty="0">
                <a:solidFill>
                  <a:schemeClr val="bg1"/>
                </a:solidFill>
                <a:latin typeface="Trebuchet MS"/>
                <a:cs typeface="Trebuchet MS"/>
              </a:rPr>
              <a:t>Citizen </a:t>
            </a:r>
            <a:r>
              <a:rPr sz="2800" spc="-80" dirty="0">
                <a:solidFill>
                  <a:schemeClr val="bg1"/>
                </a:solidFill>
                <a:latin typeface="Trebuchet MS"/>
                <a:cs typeface="Trebuchet MS"/>
              </a:rPr>
              <a:t>Services  </a:t>
            </a:r>
            <a:r>
              <a:rPr sz="2800" spc="-65" dirty="0">
                <a:solidFill>
                  <a:schemeClr val="bg1"/>
                </a:solidFill>
                <a:latin typeface="Trebuchet MS"/>
                <a:cs typeface="Trebuchet MS"/>
              </a:rPr>
              <a:t>being </a:t>
            </a:r>
            <a:r>
              <a:rPr sz="2800" spc="-95" dirty="0">
                <a:solidFill>
                  <a:schemeClr val="bg1"/>
                </a:solidFill>
                <a:latin typeface="Trebuchet MS"/>
                <a:cs typeface="Trebuchet MS"/>
              </a:rPr>
              <a:t>provided </a:t>
            </a:r>
            <a:r>
              <a:rPr sz="2800" spc="-65" dirty="0">
                <a:solidFill>
                  <a:schemeClr val="bg1"/>
                </a:solidFill>
                <a:latin typeface="Trebuchet MS"/>
                <a:cs typeface="Trebuchet MS"/>
              </a:rPr>
              <a:t>through </a:t>
            </a:r>
            <a:r>
              <a:rPr sz="2800" spc="-90" dirty="0">
                <a:solidFill>
                  <a:schemeClr val="bg1"/>
                </a:solidFill>
                <a:latin typeface="Trebuchet MS"/>
                <a:cs typeface="Trebuchet MS"/>
              </a:rPr>
              <a:t>this </a:t>
            </a:r>
            <a:r>
              <a:rPr sz="2800" spc="-130" dirty="0">
                <a:solidFill>
                  <a:schemeClr val="bg1"/>
                </a:solidFill>
                <a:latin typeface="Trebuchet MS"/>
                <a:cs typeface="Trebuchet MS"/>
              </a:rPr>
              <a:t>website. </a:t>
            </a:r>
            <a:r>
              <a:rPr sz="2800" spc="-90" dirty="0">
                <a:solidFill>
                  <a:schemeClr val="bg1"/>
                </a:solidFill>
                <a:latin typeface="Trebuchet MS"/>
                <a:cs typeface="Trebuchet MS"/>
              </a:rPr>
              <a:t>The </a:t>
            </a:r>
            <a:r>
              <a:rPr sz="2800" spc="-155" dirty="0">
                <a:solidFill>
                  <a:schemeClr val="bg1"/>
                </a:solidFill>
                <a:latin typeface="Trebuchet MS"/>
                <a:cs typeface="Trebuchet MS"/>
              </a:rPr>
              <a:t>list,  </a:t>
            </a:r>
            <a:r>
              <a:rPr sz="2800" spc="-140" dirty="0">
                <a:solidFill>
                  <a:schemeClr val="bg1"/>
                </a:solidFill>
                <a:latin typeface="Trebuchet MS"/>
                <a:cs typeface="Trebuchet MS"/>
              </a:rPr>
              <a:t>however, </a:t>
            </a:r>
            <a:r>
              <a:rPr sz="2800" spc="-80" dirty="0">
                <a:solidFill>
                  <a:schemeClr val="bg1"/>
                </a:solidFill>
                <a:latin typeface="Trebuchet MS"/>
                <a:cs typeface="Trebuchet MS"/>
              </a:rPr>
              <a:t>is </a:t>
            </a:r>
            <a:r>
              <a:rPr sz="2800" spc="-75" dirty="0">
                <a:solidFill>
                  <a:schemeClr val="bg1"/>
                </a:solidFill>
                <a:latin typeface="Trebuchet MS"/>
                <a:cs typeface="Trebuchet MS"/>
              </a:rPr>
              <a:t>not </a:t>
            </a:r>
            <a:r>
              <a:rPr sz="2800" spc="-120" dirty="0">
                <a:solidFill>
                  <a:schemeClr val="bg1"/>
                </a:solidFill>
                <a:latin typeface="Trebuchet MS"/>
                <a:cs typeface="Trebuchet MS"/>
              </a:rPr>
              <a:t>exhaustive, </a:t>
            </a:r>
            <a:r>
              <a:rPr sz="2800" spc="-50" dirty="0">
                <a:solidFill>
                  <a:schemeClr val="bg1"/>
                </a:solidFill>
                <a:latin typeface="Trebuchet MS"/>
                <a:cs typeface="Trebuchet MS"/>
              </a:rPr>
              <a:t>as</a:t>
            </a:r>
            <a:r>
              <a:rPr sz="2800" spc="-6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-114" dirty="0">
                <a:solidFill>
                  <a:schemeClr val="bg1"/>
                </a:solidFill>
                <a:latin typeface="Trebuchet MS"/>
                <a:cs typeface="Trebuchet MS"/>
              </a:rPr>
              <a:t>we </a:t>
            </a:r>
            <a:r>
              <a:rPr sz="2800" spc="-130" dirty="0">
                <a:solidFill>
                  <a:schemeClr val="bg1"/>
                </a:solidFill>
                <a:latin typeface="Trebuchet MS"/>
                <a:cs typeface="Trebuchet MS"/>
              </a:rPr>
              <a:t>are </a:t>
            </a:r>
            <a:r>
              <a:rPr sz="2800" spc="-100" dirty="0">
                <a:solidFill>
                  <a:schemeClr val="bg1"/>
                </a:solidFill>
                <a:latin typeface="Trebuchet MS"/>
                <a:cs typeface="Trebuchet MS"/>
              </a:rPr>
              <a:t>committed  </a:t>
            </a:r>
            <a:r>
              <a:rPr sz="2800" spc="-80" dirty="0">
                <a:solidFill>
                  <a:schemeClr val="bg1"/>
                </a:solidFill>
                <a:latin typeface="Trebuchet MS"/>
                <a:cs typeface="Trebuchet MS"/>
              </a:rPr>
              <a:t>to </a:t>
            </a:r>
            <a:r>
              <a:rPr sz="2800" spc="-60" dirty="0">
                <a:solidFill>
                  <a:schemeClr val="bg1"/>
                </a:solidFill>
                <a:latin typeface="Trebuchet MS"/>
                <a:cs typeface="Trebuchet MS"/>
              </a:rPr>
              <a:t>adding </a:t>
            </a:r>
            <a:r>
              <a:rPr sz="2800" spc="-80" dirty="0">
                <a:solidFill>
                  <a:schemeClr val="bg1"/>
                </a:solidFill>
                <a:latin typeface="Trebuchet MS"/>
                <a:cs typeface="Trebuchet MS"/>
              </a:rPr>
              <a:t>more </a:t>
            </a:r>
            <a:r>
              <a:rPr sz="2800" spc="-105" dirty="0">
                <a:solidFill>
                  <a:schemeClr val="bg1"/>
                </a:solidFill>
                <a:latin typeface="Trebuchet MS"/>
                <a:cs typeface="Trebuchet MS"/>
              </a:rPr>
              <a:t>other online </a:t>
            </a:r>
            <a:r>
              <a:rPr sz="2800" spc="-110" dirty="0">
                <a:solidFill>
                  <a:schemeClr val="bg1"/>
                </a:solidFill>
                <a:latin typeface="Trebuchet MS"/>
                <a:cs typeface="Trebuchet MS"/>
              </a:rPr>
              <a:t>services </a:t>
            </a:r>
            <a:r>
              <a:rPr sz="2800" spc="-90" dirty="0">
                <a:solidFill>
                  <a:schemeClr val="bg1"/>
                </a:solidFill>
                <a:latin typeface="Trebuchet MS"/>
                <a:cs typeface="Trebuchet MS"/>
              </a:rPr>
              <a:t>into this </a:t>
            </a:r>
            <a:r>
              <a:rPr sz="2800" spc="6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-130" dirty="0">
                <a:solidFill>
                  <a:schemeClr val="bg1"/>
                </a:solidFill>
                <a:latin typeface="Trebuchet MS"/>
                <a:cs typeface="Trebuchet MS"/>
              </a:rPr>
              <a:t>website. </a:t>
            </a:r>
            <a:r>
              <a:rPr sz="2800" spc="-85" dirty="0">
                <a:solidFill>
                  <a:schemeClr val="bg1"/>
                </a:solidFill>
                <a:latin typeface="Trebuchet MS"/>
                <a:cs typeface="Trebuchet MS"/>
              </a:rPr>
              <a:t>Keep visiting </a:t>
            </a:r>
            <a:r>
              <a:rPr sz="2800" spc="-90" dirty="0">
                <a:solidFill>
                  <a:schemeClr val="bg1"/>
                </a:solidFill>
                <a:latin typeface="Trebuchet MS"/>
                <a:cs typeface="Trebuchet MS"/>
              </a:rPr>
              <a:t>this </a:t>
            </a:r>
            <a:r>
              <a:rPr sz="2800" spc="-100" dirty="0">
                <a:solidFill>
                  <a:schemeClr val="bg1"/>
                </a:solidFill>
                <a:latin typeface="Trebuchet MS"/>
                <a:cs typeface="Trebuchet MS"/>
              </a:rPr>
              <a:t>section </a:t>
            </a:r>
            <a:r>
              <a:rPr sz="2800" spc="-105" dirty="0">
                <a:solidFill>
                  <a:schemeClr val="bg1"/>
                </a:solidFill>
                <a:latin typeface="Trebuchet MS"/>
                <a:cs typeface="Trebuchet MS"/>
              </a:rPr>
              <a:t>for </a:t>
            </a:r>
            <a:r>
              <a:rPr sz="2800" spc="-100" dirty="0">
                <a:solidFill>
                  <a:schemeClr val="bg1"/>
                </a:solidFill>
                <a:latin typeface="Trebuchet MS"/>
                <a:cs typeface="Trebuchet MS"/>
              </a:rPr>
              <a:t>new  </a:t>
            </a:r>
            <a:r>
              <a:rPr sz="2800" spc="-135" dirty="0">
                <a:solidFill>
                  <a:schemeClr val="bg1"/>
                </a:solidFill>
                <a:latin typeface="Trebuchet MS"/>
                <a:cs typeface="Trebuchet MS"/>
              </a:rPr>
              <a:t>updates!!</a:t>
            </a:r>
            <a:endParaRPr sz="280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11480" indent="-398780">
              <a:lnSpc>
                <a:spcPct val="100000"/>
              </a:lnSpc>
              <a:spcBef>
                <a:spcPts val="375"/>
              </a:spcBef>
              <a:buClr>
                <a:srgbClr val="D5EBFF"/>
              </a:buClr>
              <a:buSzPct val="94642"/>
              <a:buFont typeface="Wingdings"/>
              <a:buChar char=""/>
              <a:tabLst>
                <a:tab pos="411480" algn="l"/>
                <a:tab pos="412115" algn="l"/>
              </a:tabLst>
            </a:pPr>
            <a:r>
              <a:rPr sz="2800" spc="-90" dirty="0">
                <a:solidFill>
                  <a:schemeClr val="bg1"/>
                </a:solidFill>
                <a:latin typeface="Trebuchet MS"/>
                <a:cs typeface="Trebuchet MS"/>
              </a:rPr>
              <a:t>Check</a:t>
            </a:r>
            <a:r>
              <a:rPr sz="2800" spc="-30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-120" dirty="0">
                <a:solidFill>
                  <a:schemeClr val="bg1"/>
                </a:solidFill>
                <a:latin typeface="Trebuchet MS"/>
                <a:cs typeface="Trebuchet MS"/>
              </a:rPr>
              <a:t>availability</a:t>
            </a:r>
            <a:r>
              <a:rPr sz="2800" spc="-2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-85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r>
              <a:rPr sz="2800" spc="-3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-70" dirty="0">
                <a:solidFill>
                  <a:schemeClr val="bg1"/>
                </a:solidFill>
                <a:latin typeface="Trebuchet MS"/>
                <a:cs typeface="Trebuchet MS"/>
              </a:rPr>
              <a:t>blood</a:t>
            </a:r>
            <a:r>
              <a:rPr sz="2800" spc="-2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-100" dirty="0">
                <a:solidFill>
                  <a:schemeClr val="bg1"/>
                </a:solidFill>
                <a:latin typeface="Trebuchet MS"/>
                <a:cs typeface="Trebuchet MS"/>
              </a:rPr>
              <a:t>stocks.</a:t>
            </a:r>
            <a:endParaRPr sz="280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360"/>
              </a:spcBef>
              <a:buClr>
                <a:srgbClr val="D5EBFF"/>
              </a:buClr>
              <a:buSzPct val="94642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75" dirty="0">
                <a:solidFill>
                  <a:schemeClr val="bg1"/>
                </a:solidFill>
                <a:latin typeface="Trebuchet MS"/>
                <a:cs typeface="Trebuchet MS"/>
              </a:rPr>
              <a:t>Online</a:t>
            </a:r>
            <a:r>
              <a:rPr sz="2800" spc="-3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-95" dirty="0">
                <a:solidFill>
                  <a:schemeClr val="bg1"/>
                </a:solidFill>
                <a:latin typeface="Trebuchet MS"/>
                <a:cs typeface="Trebuchet MS"/>
              </a:rPr>
              <a:t>registration</a:t>
            </a:r>
            <a:r>
              <a:rPr sz="2800" spc="-2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-85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r>
              <a:rPr sz="2800" spc="-2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-70" dirty="0">
                <a:solidFill>
                  <a:schemeClr val="bg1"/>
                </a:solidFill>
                <a:latin typeface="Trebuchet MS"/>
                <a:cs typeface="Trebuchet MS"/>
              </a:rPr>
              <a:t>blood</a:t>
            </a:r>
            <a:r>
              <a:rPr sz="2800" spc="-2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-125" dirty="0">
                <a:solidFill>
                  <a:schemeClr val="bg1"/>
                </a:solidFill>
                <a:latin typeface="Trebuchet MS"/>
                <a:cs typeface="Trebuchet MS"/>
              </a:rPr>
              <a:t>donor.</a:t>
            </a:r>
            <a:endParaRPr sz="280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360"/>
              </a:spcBef>
              <a:buClr>
                <a:srgbClr val="D5EBFF"/>
              </a:buClr>
              <a:buSzPct val="94642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90" dirty="0">
                <a:solidFill>
                  <a:schemeClr val="bg1"/>
                </a:solidFill>
                <a:latin typeface="Trebuchet MS"/>
                <a:cs typeface="Trebuchet MS"/>
              </a:rPr>
              <a:t>Check</a:t>
            </a:r>
            <a:r>
              <a:rPr sz="2800" spc="-3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-11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2800" spc="-2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-85" dirty="0">
                <a:solidFill>
                  <a:schemeClr val="bg1"/>
                </a:solidFill>
                <a:latin typeface="Trebuchet MS"/>
                <a:cs typeface="Trebuchet MS"/>
              </a:rPr>
              <a:t>status</a:t>
            </a:r>
            <a:r>
              <a:rPr sz="2800" spc="-2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-85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r>
              <a:rPr sz="2800" spc="-3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-75" dirty="0">
                <a:solidFill>
                  <a:schemeClr val="bg1"/>
                </a:solidFill>
                <a:latin typeface="Trebuchet MS"/>
                <a:cs typeface="Trebuchet MS"/>
              </a:rPr>
              <a:t>issued</a:t>
            </a:r>
            <a:r>
              <a:rPr sz="2800" spc="-2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-105" dirty="0">
                <a:solidFill>
                  <a:schemeClr val="bg1"/>
                </a:solidFill>
                <a:latin typeface="Trebuchet MS"/>
                <a:cs typeface="Trebuchet MS"/>
              </a:rPr>
              <a:t>blood.</a:t>
            </a:r>
            <a:endParaRPr sz="280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than.gif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200400" y="1143000"/>
            <a:ext cx="3124200" cy="88582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9BA51-590F-410F-B830-DA7E4363EF4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Every Blood Donor Is A Hero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 flipV="1">
            <a:off x="457200" y="6007291"/>
            <a:ext cx="4038600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9BA51-590F-410F-B830-DA7E4363EF4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4017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City University</a:t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Department Of  CSE</a:t>
            </a:r>
            <a:br>
              <a:rPr lang="en-US" sz="3200" b="1" dirty="0" smtClean="0">
                <a:solidFill>
                  <a:schemeClr val="bg1"/>
                </a:solidFill>
              </a:rPr>
            </a:b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3124200"/>
            <a:ext cx="8763000" cy="3276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</a:rPr>
              <a:t>Batch:39</a:t>
            </a:r>
            <a:r>
              <a:rPr lang="en-US" sz="2800" b="1" baseline="30000" dirty="0" smtClean="0">
                <a:solidFill>
                  <a:schemeClr val="bg2">
                    <a:lumMod val="75000"/>
                  </a:schemeClr>
                </a:solidFill>
              </a:rPr>
              <a:t>th</a:t>
            </a:r>
          </a:p>
          <a:p>
            <a:pPr>
              <a:buNone/>
            </a:pPr>
            <a:r>
              <a:rPr lang="en-US" sz="2800" b="1" baseline="30000" dirty="0" smtClean="0">
                <a:solidFill>
                  <a:schemeClr val="bg2">
                    <a:lumMod val="75000"/>
                  </a:schemeClr>
                </a:solidFill>
              </a:rPr>
              <a:t>                 </a:t>
            </a:r>
            <a:r>
              <a:rPr lang="en-US" sz="2800" b="1" i="1" baseline="30000" dirty="0" smtClean="0">
                <a:solidFill>
                  <a:schemeClr val="bg2">
                    <a:lumMod val="75000"/>
                  </a:schemeClr>
                </a:solidFill>
              </a:rPr>
              <a:t>NAME:                                                       ID:</a:t>
            </a:r>
            <a:endParaRPr lang="en-US" sz="2800" b="1" i="1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800" b="1" i="1" baseline="30000" dirty="0" smtClean="0">
                <a:solidFill>
                  <a:schemeClr val="bg2">
                    <a:lumMod val="75000"/>
                  </a:schemeClr>
                </a:solidFill>
              </a:rPr>
              <a:t>         Mirajul-Islam                                                </a:t>
            </a:r>
            <a:r>
              <a:rPr lang="en-US" sz="2800" b="1" i="1" baseline="30000" dirty="0" smtClean="0">
                <a:solidFill>
                  <a:schemeClr val="bg2">
                    <a:lumMod val="75000"/>
                  </a:schemeClr>
                </a:solidFill>
              </a:rPr>
              <a:t>152392319</a:t>
            </a:r>
            <a:r>
              <a:rPr lang="en-US" sz="2800" b="1" i="1" dirty="0" smtClean="0">
                <a:solidFill>
                  <a:schemeClr val="bg2">
                    <a:lumMod val="75000"/>
                  </a:schemeClr>
                </a:solidFill>
              </a:rPr>
              <a:t>                                     </a:t>
            </a:r>
            <a:endParaRPr lang="en-US" sz="2800" b="1" i="1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800" b="1" i="1" baseline="30000" dirty="0" smtClean="0">
                <a:solidFill>
                  <a:schemeClr val="bg2">
                    <a:lumMod val="75000"/>
                  </a:schemeClr>
                </a:solidFill>
              </a:rPr>
              <a:t>        </a:t>
            </a:r>
            <a:r>
              <a:rPr lang="en-US" sz="2800" b="1" i="1" baseline="30000" dirty="0" err="1" smtClean="0">
                <a:solidFill>
                  <a:schemeClr val="bg2">
                    <a:lumMod val="75000"/>
                  </a:schemeClr>
                </a:solidFill>
              </a:rPr>
              <a:t>Mahabubul</a:t>
            </a:r>
            <a:r>
              <a:rPr lang="en-US" sz="2800" b="1" i="1" baseline="30000" dirty="0" smtClean="0">
                <a:solidFill>
                  <a:schemeClr val="bg2">
                    <a:lumMod val="75000"/>
                  </a:schemeClr>
                </a:solidFill>
              </a:rPr>
              <a:t> Alam   </a:t>
            </a:r>
            <a:r>
              <a:rPr lang="en-US" sz="2800" b="1" i="1" baseline="30000" dirty="0" smtClean="0">
                <a:solidFill>
                  <a:schemeClr val="bg2">
                    <a:lumMod val="75000"/>
                  </a:schemeClr>
                </a:solidFill>
              </a:rPr>
              <a:t>                                        </a:t>
            </a:r>
            <a:r>
              <a:rPr lang="en-US" sz="2800" b="1" i="1" baseline="30000" dirty="0" smtClean="0">
                <a:solidFill>
                  <a:schemeClr val="bg2">
                    <a:lumMod val="75000"/>
                  </a:schemeClr>
                </a:solidFill>
              </a:rPr>
              <a:t>152392309</a:t>
            </a:r>
          </a:p>
          <a:p>
            <a:pPr>
              <a:buNone/>
            </a:pPr>
            <a:r>
              <a:rPr lang="en-US" sz="2800" b="1" i="1" baseline="30000" dirty="0" smtClean="0">
                <a:solidFill>
                  <a:schemeClr val="bg2">
                    <a:lumMod val="75000"/>
                  </a:schemeClr>
                </a:solidFill>
              </a:rPr>
              <a:t>        </a:t>
            </a:r>
            <a:r>
              <a:rPr lang="en-US" sz="2800" b="1" i="1" baseline="30000" dirty="0" smtClean="0">
                <a:solidFill>
                  <a:schemeClr val="bg2">
                    <a:lumMod val="75000"/>
                  </a:schemeClr>
                </a:solidFill>
              </a:rPr>
              <a:t>Md. Tanvir </a:t>
            </a:r>
            <a:r>
              <a:rPr lang="en-US" sz="2800" b="1" i="1" baseline="30000" dirty="0" smtClean="0">
                <a:solidFill>
                  <a:schemeClr val="bg2">
                    <a:lumMod val="75000"/>
                  </a:schemeClr>
                </a:solidFill>
              </a:rPr>
              <a:t>Hossain                                       </a:t>
            </a:r>
            <a:r>
              <a:rPr lang="en-US" sz="2800" b="1" i="1" baseline="30000" dirty="0" smtClean="0">
                <a:solidFill>
                  <a:schemeClr val="bg2">
                    <a:lumMod val="75000"/>
                  </a:schemeClr>
                </a:solidFill>
              </a:rPr>
              <a:t>152392321</a:t>
            </a:r>
            <a:endParaRPr lang="en-US" sz="2800" b="1" i="1" baseline="30000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800" b="1" i="1" baseline="300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800" b="1" i="1" dirty="0" smtClean="0">
                <a:solidFill>
                  <a:schemeClr val="bg2">
                    <a:lumMod val="75000"/>
                  </a:schemeClr>
                </a:solidFill>
              </a:rPr>
              <a:t>     </a:t>
            </a:r>
            <a:r>
              <a:rPr lang="en-US" sz="2800" b="1" i="1" baseline="30000" dirty="0" smtClean="0">
                <a:solidFill>
                  <a:schemeClr val="bg2">
                    <a:lumMod val="75000"/>
                  </a:schemeClr>
                </a:solidFill>
              </a:rPr>
              <a:t>Tanvir Hasan                                               </a:t>
            </a:r>
            <a:r>
              <a:rPr lang="en-US" sz="2800" b="1" i="1" baseline="30000" dirty="0" smtClean="0">
                <a:solidFill>
                  <a:schemeClr val="bg2">
                    <a:lumMod val="75000"/>
                  </a:schemeClr>
                </a:solidFill>
              </a:rPr>
              <a:t>153402310</a:t>
            </a:r>
            <a:endParaRPr lang="en-US" sz="2800" b="1" i="1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800" b="1" i="1" dirty="0" smtClean="0">
                <a:solidFill>
                  <a:schemeClr val="bg2">
                    <a:lumMod val="75000"/>
                  </a:schemeClr>
                </a:solidFill>
              </a:rPr>
              <a:t>      </a:t>
            </a:r>
            <a:endParaRPr lang="en-US" sz="2800" b="1" i="1" baseline="300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143000"/>
            <a:ext cx="5715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Brainstorming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US" dirty="0" smtClean="0"/>
              <a:t>1.Wallet Tracking</a:t>
            </a:r>
          </a:p>
          <a:p>
            <a:pPr algn="ctr"/>
            <a:r>
              <a:rPr lang="en-US" dirty="0" smtClean="0"/>
              <a:t>2.Traffic Control Room</a:t>
            </a:r>
          </a:p>
          <a:p>
            <a:pPr algn="ctr"/>
            <a:r>
              <a:rPr lang="en-US" dirty="0" smtClean="0"/>
              <a:t>3.Save life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9BA51-590F-410F-B830-DA7E4363EF4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9BA51-590F-410F-B830-DA7E4363EF4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8001000" cy="5547360"/>
          </a:xfrm>
        </p:spPr>
        <p:txBody>
          <a:bodyPr/>
          <a:lstStyle/>
          <a:p>
            <a:r>
              <a:rPr lang="en-US" sz="3600" dirty="0" smtClean="0"/>
              <a:t>     Here  We choose </a:t>
            </a:r>
            <a:r>
              <a:rPr lang="en-US" sz="3600" dirty="0" smtClean="0">
                <a:solidFill>
                  <a:srgbClr val="FF0000"/>
                </a:solidFill>
              </a:rPr>
              <a:t>Save Life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Why we choose save life??</a:t>
            </a:r>
          </a:p>
          <a:p>
            <a:r>
              <a:rPr lang="en-US" dirty="0" smtClean="0"/>
              <a:t>1.Very needed at present time.</a:t>
            </a:r>
          </a:p>
          <a:p>
            <a:r>
              <a:rPr lang="en-US" dirty="0" smtClean="0"/>
              <a:t>2.Easy to use.</a:t>
            </a:r>
          </a:p>
          <a:p>
            <a:r>
              <a:rPr lang="en-US" dirty="0" smtClean="0"/>
              <a:t>3.Build Cost is low.</a:t>
            </a:r>
          </a:p>
          <a:p>
            <a:r>
              <a:rPr lang="en-US" dirty="0" smtClean="0"/>
              <a:t>4.It has both web and apps.</a:t>
            </a:r>
          </a:p>
          <a:p>
            <a:r>
              <a:rPr lang="en-US" dirty="0" smtClean="0"/>
              <a:t>5.It’s based on social media.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9BA51-590F-410F-B830-DA7E4363EF4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Save life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9BA51-590F-410F-B830-DA7E4363EF4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8" name="object 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686800" cy="42651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2800" spc="25" dirty="0">
                <a:solidFill>
                  <a:srgbClr val="FF0000"/>
                </a:solidFill>
                <a:latin typeface="Trebuchet MS"/>
                <a:cs typeface="Trebuchet MS"/>
              </a:rPr>
              <a:t>PURPOSE:</a:t>
            </a:r>
            <a:endParaRPr sz="2800">
              <a:solidFill>
                <a:srgbClr val="FF0000"/>
              </a:solidFill>
              <a:latin typeface="Trebuchet MS"/>
              <a:cs typeface="Trebuchet MS"/>
            </a:endParaRPr>
          </a:p>
          <a:p>
            <a:pPr marL="355600" marR="5080" indent="276860" algn="ctr">
              <a:lnSpc>
                <a:spcPct val="80000"/>
              </a:lnSpc>
              <a:spcBef>
                <a:spcPts val="695"/>
              </a:spcBef>
            </a:pPr>
            <a:r>
              <a:rPr sz="2800" spc="-90" smtClean="0">
                <a:solidFill>
                  <a:srgbClr val="FF0000"/>
                </a:solidFill>
                <a:latin typeface="Trebuchet MS"/>
                <a:cs typeface="Trebuchet MS"/>
              </a:rPr>
              <a:t>The </a:t>
            </a:r>
            <a:r>
              <a:rPr sz="2800" spc="-80" dirty="0">
                <a:solidFill>
                  <a:srgbClr val="FF0000"/>
                </a:solidFill>
                <a:latin typeface="Trebuchet MS"/>
                <a:cs typeface="Trebuchet MS"/>
              </a:rPr>
              <a:t>purpose is to </a:t>
            </a:r>
            <a:r>
              <a:rPr sz="2800" spc="-105" dirty="0">
                <a:solidFill>
                  <a:srgbClr val="FF0000"/>
                </a:solidFill>
                <a:latin typeface="Trebuchet MS"/>
                <a:cs typeface="Trebuchet MS"/>
              </a:rPr>
              <a:t>meet </a:t>
            </a:r>
            <a:r>
              <a:rPr sz="2800" spc="-110" dirty="0">
                <a:solidFill>
                  <a:srgbClr val="FF0000"/>
                </a:solidFill>
                <a:latin typeface="Trebuchet MS"/>
                <a:cs typeface="Trebuchet MS"/>
              </a:rPr>
              <a:t>the </a:t>
            </a:r>
            <a:r>
              <a:rPr sz="2800" spc="-85" dirty="0">
                <a:solidFill>
                  <a:srgbClr val="FF0000"/>
                </a:solidFill>
                <a:latin typeface="Trebuchet MS"/>
                <a:cs typeface="Trebuchet MS"/>
              </a:rPr>
              <a:t>challenging  </a:t>
            </a:r>
            <a:r>
              <a:rPr sz="2800" spc="-114" dirty="0">
                <a:solidFill>
                  <a:srgbClr val="FF0000"/>
                </a:solidFill>
                <a:latin typeface="Trebuchet MS"/>
                <a:cs typeface="Trebuchet MS"/>
              </a:rPr>
              <a:t>requirement </a:t>
            </a:r>
            <a:r>
              <a:rPr sz="2800" spc="-85" dirty="0">
                <a:solidFill>
                  <a:srgbClr val="FF0000"/>
                </a:solidFill>
                <a:latin typeface="Trebuchet MS"/>
                <a:cs typeface="Trebuchet MS"/>
              </a:rPr>
              <a:t>of </a:t>
            </a:r>
            <a:r>
              <a:rPr sz="2800" spc="-70" dirty="0">
                <a:solidFill>
                  <a:srgbClr val="FF0000"/>
                </a:solidFill>
                <a:latin typeface="Trebuchet MS"/>
                <a:cs typeface="Trebuchet MS"/>
              </a:rPr>
              <a:t>modern day blood </a:t>
            </a:r>
            <a:r>
              <a:rPr sz="2800" spc="-80" dirty="0">
                <a:solidFill>
                  <a:srgbClr val="FF0000"/>
                </a:solidFill>
                <a:latin typeface="Trebuchet MS"/>
                <a:cs typeface="Trebuchet MS"/>
              </a:rPr>
              <a:t>to </a:t>
            </a:r>
            <a:r>
              <a:rPr sz="2800" spc="-135" dirty="0">
                <a:solidFill>
                  <a:srgbClr val="FF0000"/>
                </a:solidFill>
                <a:latin typeface="Trebuchet MS"/>
                <a:cs typeface="Trebuchet MS"/>
              </a:rPr>
              <a:t>efficiently  </a:t>
            </a:r>
            <a:r>
              <a:rPr sz="2800" spc="-145" dirty="0">
                <a:solidFill>
                  <a:srgbClr val="FF0000"/>
                </a:solidFill>
                <a:latin typeface="Trebuchet MS"/>
                <a:cs typeface="Trebuchet MS"/>
              </a:rPr>
              <a:t>collect </a:t>
            </a:r>
            <a:r>
              <a:rPr sz="2800" spc="-70" dirty="0">
                <a:solidFill>
                  <a:srgbClr val="FF0000"/>
                </a:solidFill>
                <a:latin typeface="Trebuchet MS"/>
                <a:cs typeface="Trebuchet MS"/>
              </a:rPr>
              <a:t>blood </a:t>
            </a:r>
            <a:r>
              <a:rPr sz="2800" spc="-75" dirty="0">
                <a:solidFill>
                  <a:srgbClr val="FF0000"/>
                </a:solidFill>
                <a:latin typeface="Trebuchet MS"/>
                <a:cs typeface="Trebuchet MS"/>
              </a:rPr>
              <a:t>during</a:t>
            </a:r>
            <a:r>
              <a:rPr sz="2800" spc="-6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-120" dirty="0">
                <a:solidFill>
                  <a:srgbClr val="FF0000"/>
                </a:solidFill>
                <a:latin typeface="Trebuchet MS"/>
                <a:cs typeface="Trebuchet MS"/>
              </a:rPr>
              <a:t>emergency.</a:t>
            </a:r>
            <a:endParaRPr sz="2800">
              <a:solidFill>
                <a:srgbClr val="FF0000"/>
              </a:solidFill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endParaRPr sz="295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2700" algn="ctr">
              <a:lnSpc>
                <a:spcPct val="100000"/>
              </a:lnSpc>
            </a:pPr>
            <a:r>
              <a:rPr sz="2800" spc="15" dirty="0">
                <a:solidFill>
                  <a:srgbClr val="FF0000"/>
                </a:solidFill>
                <a:latin typeface="Trebuchet MS"/>
                <a:cs typeface="Trebuchet MS"/>
              </a:rPr>
              <a:t>SCOPE:</a:t>
            </a:r>
            <a:endParaRPr sz="2800">
              <a:solidFill>
                <a:srgbClr val="FF0000"/>
              </a:solidFill>
              <a:latin typeface="Trebuchet MS"/>
              <a:cs typeface="Trebuchet MS"/>
            </a:endParaRPr>
          </a:p>
          <a:p>
            <a:pPr marL="355600" marR="7620" indent="276860" algn="ctr">
              <a:lnSpc>
                <a:spcPct val="80000"/>
              </a:lnSpc>
              <a:spcBef>
                <a:spcPts val="695"/>
              </a:spcBef>
            </a:pPr>
            <a:r>
              <a:rPr sz="2800" spc="-75" dirty="0">
                <a:solidFill>
                  <a:srgbClr val="FF0000"/>
                </a:solidFill>
                <a:latin typeface="Trebuchet MS"/>
                <a:cs typeface="Trebuchet MS"/>
              </a:rPr>
              <a:t>This </a:t>
            </a:r>
            <a:r>
              <a:rPr sz="2800" spc="-55" dirty="0">
                <a:solidFill>
                  <a:srgbClr val="FF0000"/>
                </a:solidFill>
                <a:latin typeface="Trebuchet MS"/>
                <a:cs typeface="Trebuchet MS"/>
              </a:rPr>
              <a:t>system </a:t>
            </a:r>
            <a:r>
              <a:rPr sz="2800" spc="-90" dirty="0">
                <a:solidFill>
                  <a:srgbClr val="FF0000"/>
                </a:solidFill>
                <a:latin typeface="Trebuchet MS"/>
                <a:cs typeface="Trebuchet MS"/>
              </a:rPr>
              <a:t>presents </a:t>
            </a:r>
            <a:r>
              <a:rPr sz="2800" spc="-85" dirty="0">
                <a:solidFill>
                  <a:srgbClr val="FF0000"/>
                </a:solidFill>
                <a:latin typeface="Trebuchet MS"/>
                <a:cs typeface="Trebuchet MS"/>
              </a:rPr>
              <a:t>an </a:t>
            </a:r>
            <a:r>
              <a:rPr sz="2800" spc="-145" dirty="0">
                <a:solidFill>
                  <a:srgbClr val="FF0000"/>
                </a:solidFill>
                <a:latin typeface="Trebuchet MS"/>
                <a:cs typeface="Trebuchet MS"/>
              </a:rPr>
              <a:t>alert </a:t>
            </a:r>
            <a:r>
              <a:rPr sz="2800" spc="-60" dirty="0">
                <a:solidFill>
                  <a:srgbClr val="FF0000"/>
                </a:solidFill>
                <a:latin typeface="Trebuchet MS"/>
                <a:cs typeface="Trebuchet MS"/>
              </a:rPr>
              <a:t>system </a:t>
            </a:r>
            <a:r>
              <a:rPr sz="2800" spc="-80" dirty="0">
                <a:solidFill>
                  <a:srgbClr val="FF0000"/>
                </a:solidFill>
                <a:latin typeface="Trebuchet MS"/>
                <a:cs typeface="Trebuchet MS"/>
              </a:rPr>
              <a:t>to </a:t>
            </a:r>
            <a:r>
              <a:rPr sz="2800" spc="-105" dirty="0">
                <a:solidFill>
                  <a:srgbClr val="FF0000"/>
                </a:solidFill>
                <a:latin typeface="Trebuchet MS"/>
                <a:cs typeface="Trebuchet MS"/>
              </a:rPr>
              <a:t>the  </a:t>
            </a:r>
            <a:r>
              <a:rPr sz="2800" spc="-60" dirty="0">
                <a:solidFill>
                  <a:srgbClr val="FF0000"/>
                </a:solidFill>
                <a:latin typeface="Trebuchet MS"/>
                <a:cs typeface="Trebuchet MS"/>
              </a:rPr>
              <a:t>donor </a:t>
            </a:r>
            <a:r>
              <a:rPr sz="2800" spc="-85" dirty="0">
                <a:solidFill>
                  <a:srgbClr val="FF0000"/>
                </a:solidFill>
                <a:latin typeface="Trebuchet MS"/>
                <a:cs typeface="Trebuchet MS"/>
              </a:rPr>
              <a:t>about </a:t>
            </a:r>
            <a:r>
              <a:rPr sz="2800" spc="-114" dirty="0">
                <a:solidFill>
                  <a:srgbClr val="FF0000"/>
                </a:solidFill>
                <a:latin typeface="Trebuchet MS"/>
                <a:cs typeface="Trebuchet MS"/>
              </a:rPr>
              <a:t>requirement </a:t>
            </a:r>
            <a:r>
              <a:rPr sz="2800" spc="-85" dirty="0">
                <a:solidFill>
                  <a:srgbClr val="FF0000"/>
                </a:solidFill>
                <a:latin typeface="Trebuchet MS"/>
                <a:cs typeface="Trebuchet MS"/>
              </a:rPr>
              <a:t>of </a:t>
            </a:r>
            <a:r>
              <a:rPr sz="2800" spc="-130" dirty="0">
                <a:solidFill>
                  <a:srgbClr val="FF0000"/>
                </a:solidFill>
                <a:latin typeface="Trebuchet MS"/>
                <a:cs typeface="Trebuchet MS"/>
              </a:rPr>
              <a:t>their </a:t>
            </a:r>
            <a:r>
              <a:rPr sz="2800" spc="-70" dirty="0">
                <a:solidFill>
                  <a:srgbClr val="FF0000"/>
                </a:solidFill>
                <a:latin typeface="Trebuchet MS"/>
                <a:cs typeface="Trebuchet MS"/>
              </a:rPr>
              <a:t>blood </a:t>
            </a:r>
            <a:r>
              <a:rPr sz="2800" spc="-80" dirty="0">
                <a:solidFill>
                  <a:srgbClr val="FF0000"/>
                </a:solidFill>
                <a:latin typeface="Trebuchet MS"/>
                <a:cs typeface="Trebuchet MS"/>
              </a:rPr>
              <a:t>to </a:t>
            </a:r>
            <a:r>
              <a:rPr sz="2800" spc="-105" dirty="0">
                <a:solidFill>
                  <a:srgbClr val="FF0000"/>
                </a:solidFill>
                <a:latin typeface="Trebuchet MS"/>
                <a:cs typeface="Trebuchet MS"/>
              </a:rPr>
              <a:t>a  </a:t>
            </a:r>
            <a:r>
              <a:rPr sz="2800" spc="-75" dirty="0">
                <a:solidFill>
                  <a:srgbClr val="FF0000"/>
                </a:solidFill>
                <a:latin typeface="Trebuchet MS"/>
                <a:cs typeface="Trebuchet MS"/>
              </a:rPr>
              <a:t>person</a:t>
            </a:r>
            <a:r>
              <a:rPr sz="2800" spc="-26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-110" dirty="0">
                <a:solidFill>
                  <a:srgbClr val="FF0000"/>
                </a:solidFill>
                <a:latin typeface="Trebuchet MS"/>
                <a:cs typeface="Trebuchet MS"/>
              </a:rPr>
              <a:t>in</a:t>
            </a:r>
            <a:r>
              <a:rPr sz="2800" spc="-2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-105" dirty="0">
                <a:solidFill>
                  <a:srgbClr val="FF0000"/>
                </a:solidFill>
                <a:latin typeface="Trebuchet MS"/>
                <a:cs typeface="Trebuchet MS"/>
              </a:rPr>
              <a:t>need</a:t>
            </a:r>
            <a:r>
              <a:rPr sz="2800" spc="-25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-75" dirty="0">
                <a:solidFill>
                  <a:srgbClr val="FF0000"/>
                </a:solidFill>
                <a:latin typeface="Trebuchet MS"/>
                <a:cs typeface="Trebuchet MS"/>
              </a:rPr>
              <a:t>and</a:t>
            </a:r>
            <a:r>
              <a:rPr sz="2800" spc="3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-75" dirty="0">
                <a:solidFill>
                  <a:srgbClr val="FF0000"/>
                </a:solidFill>
                <a:latin typeface="Trebuchet MS"/>
                <a:cs typeface="Trebuchet MS"/>
              </a:rPr>
              <a:t>also</a:t>
            </a:r>
            <a:r>
              <a:rPr sz="2800" spc="-26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-85" dirty="0">
                <a:solidFill>
                  <a:srgbClr val="FF0000"/>
                </a:solidFill>
                <a:latin typeface="Trebuchet MS"/>
                <a:cs typeface="Trebuchet MS"/>
              </a:rPr>
              <a:t>provides</a:t>
            </a:r>
            <a:r>
              <a:rPr sz="2800" spc="-25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-105" dirty="0">
                <a:solidFill>
                  <a:srgbClr val="FF0000"/>
                </a:solidFill>
                <a:latin typeface="Trebuchet MS"/>
                <a:cs typeface="Trebuchet MS"/>
              </a:rPr>
              <a:t>online</a:t>
            </a:r>
            <a:r>
              <a:rPr sz="2800" spc="-25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-80" dirty="0">
                <a:solidFill>
                  <a:srgbClr val="FF0000"/>
                </a:solidFill>
                <a:latin typeface="Trebuchet MS"/>
                <a:cs typeface="Trebuchet MS"/>
              </a:rPr>
              <a:t>status</a:t>
            </a:r>
            <a:r>
              <a:rPr sz="2800" spc="-25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-85" dirty="0">
                <a:solidFill>
                  <a:srgbClr val="FF0000"/>
                </a:solidFill>
                <a:latin typeface="Trebuchet MS"/>
                <a:cs typeface="Trebuchet MS"/>
              </a:rPr>
              <a:t>of  </a:t>
            </a:r>
            <a:r>
              <a:rPr sz="2800" spc="-70" dirty="0">
                <a:solidFill>
                  <a:srgbClr val="FF0000"/>
                </a:solidFill>
                <a:latin typeface="Trebuchet MS"/>
                <a:cs typeface="Trebuchet MS"/>
              </a:rPr>
              <a:t>blood </a:t>
            </a:r>
            <a:r>
              <a:rPr sz="2800" spc="-50" dirty="0">
                <a:solidFill>
                  <a:srgbClr val="FF0000"/>
                </a:solidFill>
                <a:latin typeface="Trebuchet MS"/>
                <a:cs typeface="Trebuchet MS"/>
              </a:rPr>
              <a:t>group </a:t>
            </a:r>
            <a:r>
              <a:rPr sz="2800" spc="-100" dirty="0">
                <a:solidFill>
                  <a:srgbClr val="FF0000"/>
                </a:solidFill>
                <a:latin typeface="Trebuchet MS"/>
                <a:cs typeface="Trebuchet MS"/>
              </a:rPr>
              <a:t>wise </a:t>
            </a:r>
            <a:r>
              <a:rPr sz="2800" spc="-125" dirty="0">
                <a:solidFill>
                  <a:srgbClr val="FF0000"/>
                </a:solidFill>
                <a:latin typeface="Trebuchet MS"/>
                <a:cs typeface="Trebuchet MS"/>
              </a:rPr>
              <a:t>availability </a:t>
            </a:r>
            <a:r>
              <a:rPr sz="2800" spc="-85" dirty="0">
                <a:solidFill>
                  <a:srgbClr val="FF0000"/>
                </a:solidFill>
                <a:latin typeface="Trebuchet MS"/>
                <a:cs typeface="Trebuchet MS"/>
              </a:rPr>
              <a:t>of </a:t>
            </a:r>
            <a:r>
              <a:rPr sz="2800" spc="-70" dirty="0">
                <a:solidFill>
                  <a:srgbClr val="FF0000"/>
                </a:solidFill>
                <a:latin typeface="Trebuchet MS"/>
                <a:cs typeface="Trebuchet MS"/>
              </a:rPr>
              <a:t>blood </a:t>
            </a:r>
            <a:r>
              <a:rPr sz="2800" spc="-90" dirty="0">
                <a:solidFill>
                  <a:srgbClr val="FF0000"/>
                </a:solidFill>
                <a:latin typeface="Trebuchet MS"/>
                <a:cs typeface="Trebuchet MS"/>
              </a:rPr>
              <a:t>units </a:t>
            </a:r>
            <a:r>
              <a:rPr sz="2800" spc="-110" dirty="0">
                <a:solidFill>
                  <a:srgbClr val="FF0000"/>
                </a:solidFill>
                <a:latin typeface="Trebuchet MS"/>
                <a:cs typeface="Trebuchet MS"/>
              </a:rPr>
              <a:t>in </a:t>
            </a:r>
            <a:r>
              <a:rPr sz="2800" spc="-155" dirty="0">
                <a:solidFill>
                  <a:srgbClr val="FF0000"/>
                </a:solidFill>
                <a:latin typeface="Trebuchet MS"/>
                <a:cs typeface="Trebuchet MS"/>
              </a:rPr>
              <a:t>all  </a:t>
            </a:r>
            <a:r>
              <a:rPr sz="2800" spc="-110" dirty="0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sz="2800" spc="-2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-110" dirty="0">
                <a:solidFill>
                  <a:srgbClr val="FF0000"/>
                </a:solidFill>
                <a:latin typeface="Trebuchet MS"/>
                <a:cs typeface="Trebuchet MS"/>
              </a:rPr>
              <a:t>licensed</a:t>
            </a:r>
            <a:r>
              <a:rPr sz="2800" spc="-28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-70" dirty="0">
                <a:solidFill>
                  <a:srgbClr val="FF0000"/>
                </a:solidFill>
                <a:latin typeface="Trebuchet MS"/>
                <a:cs typeface="Trebuchet MS"/>
              </a:rPr>
              <a:t>blood</a:t>
            </a:r>
            <a:r>
              <a:rPr sz="2800" spc="-28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-55" dirty="0">
                <a:solidFill>
                  <a:srgbClr val="FF0000"/>
                </a:solidFill>
                <a:latin typeface="Trebuchet MS"/>
                <a:cs typeface="Trebuchet MS"/>
              </a:rPr>
              <a:t>banks</a:t>
            </a:r>
            <a:r>
              <a:rPr sz="2800" spc="-27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-110" dirty="0">
                <a:solidFill>
                  <a:srgbClr val="FF0000"/>
                </a:solidFill>
                <a:latin typeface="Trebuchet MS"/>
                <a:cs typeface="Trebuchet MS"/>
              </a:rPr>
              <a:t>in</a:t>
            </a:r>
            <a:r>
              <a:rPr sz="2800" spc="-28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-110" dirty="0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sz="2800" spc="-29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-140" dirty="0">
                <a:solidFill>
                  <a:srgbClr val="FF0000"/>
                </a:solidFill>
                <a:latin typeface="Trebuchet MS"/>
                <a:cs typeface="Trebuchet MS"/>
              </a:rPr>
              <a:t>state.</a:t>
            </a:r>
            <a:endParaRPr sz="2800">
              <a:solidFill>
                <a:srgbClr val="FF0000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9BA51-590F-410F-B830-DA7E4363EF4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Priority Matrix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42" name="Picture 2" descr="C:\Users\HP\Downloads\PRESENTATION\matrix_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091548"/>
            <a:ext cx="8991600" cy="43854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9BA51-590F-410F-B830-DA7E4363EF4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Concept Mapping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098" name="Picture 2" descr="C:\Users\HP\Downloads\PRESENTATION\concept_mappin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295400"/>
            <a:ext cx="7162800" cy="5410200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9BA51-590F-410F-B830-DA7E4363EF4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endParaRPr lang="en-US" sz="2400" b="1" dirty="0"/>
          </a:p>
        </p:txBody>
      </p:sp>
      <p:pic>
        <p:nvPicPr>
          <p:cNvPr id="1027" name="Picture 3" descr="C:\Users\HP\Downloads\PRESENTATION\acci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00200"/>
            <a:ext cx="2895600" cy="1676400"/>
          </a:xfrm>
          <a:prstGeom prst="rect">
            <a:avLst/>
          </a:prstGeom>
          <a:noFill/>
        </p:spPr>
      </p:pic>
      <p:pic>
        <p:nvPicPr>
          <p:cNvPr id="1028" name="Picture 4" descr="C:\Users\HP\Downloads\PRESENTATION\ambu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1676400"/>
            <a:ext cx="2209800" cy="1447800"/>
          </a:xfrm>
          <a:prstGeom prst="rect">
            <a:avLst/>
          </a:prstGeom>
          <a:noFill/>
        </p:spPr>
      </p:pic>
      <p:cxnSp>
        <p:nvCxnSpPr>
          <p:cNvPr id="10" name="Straight Arrow Connector 9"/>
          <p:cNvCxnSpPr>
            <a:stCxn id="1027" idx="3"/>
          </p:cNvCxnSpPr>
          <p:nvPr/>
        </p:nvCxnSpPr>
        <p:spPr>
          <a:xfrm>
            <a:off x="2895600" y="24384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:\Users\HP\Downloads\PRESENTATION\acW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3276600"/>
            <a:ext cx="857250" cy="228600"/>
          </a:xfrm>
          <a:prstGeom prst="rect">
            <a:avLst/>
          </a:prstGeom>
          <a:noFill/>
        </p:spPr>
      </p:pic>
      <p:pic>
        <p:nvPicPr>
          <p:cNvPr id="1030" name="Picture 6" descr="C:\Users\HP\Downloads\PRESENTATION\am_ho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33800" y="3200400"/>
            <a:ext cx="2400300" cy="247650"/>
          </a:xfrm>
          <a:prstGeom prst="rect">
            <a:avLst/>
          </a:prstGeom>
          <a:noFill/>
        </p:spPr>
      </p:pic>
      <p:pic>
        <p:nvPicPr>
          <p:cNvPr id="1031" name="Picture 7" descr="C:\Users\HP\Downloads\PRESENTATION\th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10400" y="1752600"/>
            <a:ext cx="1809750" cy="1504950"/>
          </a:xfrm>
          <a:prstGeom prst="rect">
            <a:avLst/>
          </a:prstGeom>
          <a:noFill/>
        </p:spPr>
      </p:pic>
      <p:cxnSp>
        <p:nvCxnSpPr>
          <p:cNvPr id="16" name="Straight Arrow Connector 15"/>
          <p:cNvCxnSpPr/>
          <p:nvPr/>
        </p:nvCxnSpPr>
        <p:spPr>
          <a:xfrm>
            <a:off x="5943600" y="25146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C:\Users\HP\Downloads\PRESENTATION\ad_hos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781800" y="3276600"/>
            <a:ext cx="1504950" cy="390525"/>
          </a:xfrm>
          <a:prstGeom prst="rect">
            <a:avLst/>
          </a:prstGeom>
          <a:noFill/>
        </p:spPr>
      </p:pic>
      <p:pic>
        <p:nvPicPr>
          <p:cNvPr id="1033" name="Picture 9" descr="C:\Users\HP\Downloads\PRESENTATION\hospital-cartoon-drawing-59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53200" y="4648200"/>
            <a:ext cx="2362200" cy="1143000"/>
          </a:xfrm>
          <a:prstGeom prst="rect">
            <a:avLst/>
          </a:prstGeom>
          <a:noFill/>
        </p:spPr>
      </p:pic>
      <p:cxnSp>
        <p:nvCxnSpPr>
          <p:cNvPr id="22" name="Straight Arrow Connector 21"/>
          <p:cNvCxnSpPr/>
          <p:nvPr/>
        </p:nvCxnSpPr>
        <p:spPr>
          <a:xfrm rot="5400000">
            <a:off x="7963694" y="4075906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C:\Users\HP\Downloads\PRESENTATION\clipart-desk-doctor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191000" y="4267200"/>
            <a:ext cx="1905000" cy="1619250"/>
          </a:xfrm>
          <a:prstGeom prst="rect">
            <a:avLst/>
          </a:prstGeom>
          <a:noFill/>
        </p:spPr>
      </p:pic>
      <p:pic>
        <p:nvPicPr>
          <p:cNvPr id="1035" name="Picture 11" descr="C:\Users\HP\Downloads\PRESENTATION\call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133600" y="3886200"/>
            <a:ext cx="1905000" cy="1828800"/>
          </a:xfrm>
          <a:prstGeom prst="rect">
            <a:avLst/>
          </a:prstGeom>
          <a:noFill/>
        </p:spPr>
      </p:pic>
      <p:pic>
        <p:nvPicPr>
          <p:cNvPr id="1036" name="Picture 12" descr="C:\Users\HP\Downloads\PRESENTATION\call_c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286000" y="5867400"/>
            <a:ext cx="2209800" cy="542925"/>
          </a:xfrm>
          <a:prstGeom prst="rect">
            <a:avLst/>
          </a:prstGeom>
          <a:noFill/>
        </p:spPr>
      </p:pic>
      <p:cxnSp>
        <p:nvCxnSpPr>
          <p:cNvPr id="30" name="Straight Arrow Connector 29"/>
          <p:cNvCxnSpPr/>
          <p:nvPr/>
        </p:nvCxnSpPr>
        <p:spPr>
          <a:xfrm rot="10800000">
            <a:off x="6096000" y="50292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7" name="Picture 13" descr="C:\Users\HP\Downloads\PRESENTATION\wr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1066800"/>
            <a:ext cx="2219325" cy="333375"/>
          </a:xfrm>
          <a:prstGeom prst="rect">
            <a:avLst/>
          </a:prstGeom>
          <a:noFill/>
        </p:spPr>
      </p:pic>
      <p:sp>
        <p:nvSpPr>
          <p:cNvPr id="33" name="Right Arrow 32"/>
          <p:cNvSpPr/>
          <p:nvPr/>
        </p:nvSpPr>
        <p:spPr>
          <a:xfrm flipV="1">
            <a:off x="2362200" y="1219200"/>
            <a:ext cx="3810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 descr="C:\Users\HP\Downloads\PRESENTATION\die.jp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04800" y="4572000"/>
            <a:ext cx="1066800" cy="1036637"/>
          </a:xfrm>
          <a:prstGeom prst="rect">
            <a:avLst/>
          </a:prstGeom>
          <a:noFill/>
        </p:spPr>
      </p:pic>
      <p:pic>
        <p:nvPicPr>
          <p:cNvPr id="1039" name="Picture 15" descr="C:\Users\HP\Downloads\PRESENTATION\wrd.PN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6019800"/>
            <a:ext cx="2162175" cy="228600"/>
          </a:xfrm>
          <a:prstGeom prst="rect">
            <a:avLst/>
          </a:prstGeom>
          <a:noFill/>
        </p:spPr>
      </p:pic>
      <p:pic>
        <p:nvPicPr>
          <p:cNvPr id="1040" name="Picture 16" descr="C:\Users\HP\Downloads\PRESENTATION\st.PN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438400" y="228600"/>
            <a:ext cx="2943225" cy="666750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1101</TotalTime>
  <Words>263</Words>
  <Application>Microsoft Office PowerPoint</Application>
  <PresentationFormat>On-screen Show (4:3)</PresentationFormat>
  <Paragraphs>60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Concourse</vt:lpstr>
      <vt:lpstr>SAVE LIFE</vt:lpstr>
      <vt:lpstr>City University Department Of  CSE </vt:lpstr>
      <vt:lpstr>Brainstorming</vt:lpstr>
      <vt:lpstr>     Here  We choose Save Life   </vt:lpstr>
      <vt:lpstr>Save life </vt:lpstr>
      <vt:lpstr>PURPOSE: The purpose is to meet the challenging  requirement of modern day blood to efficiently  collect blood during emergency.  SCOPE: This system presents an alert system to the  donor about requirement of their blood to a  person in need and also provides online status of  blood group wise availability of blood units in all  the licensed blood banks in the state.</vt:lpstr>
      <vt:lpstr>Priority Matrix</vt:lpstr>
      <vt:lpstr>Concept Mapping</vt:lpstr>
      <vt:lpstr>Slide 9</vt:lpstr>
      <vt:lpstr>Slide 10</vt:lpstr>
      <vt:lpstr>            Activity Diagram</vt:lpstr>
      <vt:lpstr>Prototype </vt:lpstr>
      <vt:lpstr>Prototype Website </vt:lpstr>
      <vt:lpstr>USE CASE DIAGRAM</vt:lpstr>
      <vt:lpstr>SEQUENCE DIAGRAM</vt:lpstr>
      <vt:lpstr>DATABASE TABLE</vt:lpstr>
      <vt:lpstr>Slide 17</vt:lpstr>
      <vt:lpstr>Every Blood Donor Is A Hero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111</cp:revision>
  <dcterms:created xsi:type="dcterms:W3CDTF">2018-07-01T14:49:48Z</dcterms:created>
  <dcterms:modified xsi:type="dcterms:W3CDTF">2018-11-20T04:43:55Z</dcterms:modified>
</cp:coreProperties>
</file>