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57" r:id="rId3"/>
    <p:sldId id="307" r:id="rId4"/>
    <p:sldId id="262" r:id="rId5"/>
    <p:sldId id="309" r:id="rId6"/>
    <p:sldId id="277" r:id="rId7"/>
    <p:sldId id="308" r:id="rId8"/>
    <p:sldId id="312" r:id="rId9"/>
    <p:sldId id="311" r:id="rId10"/>
    <p:sldId id="283" r:id="rId11"/>
    <p:sldId id="310" r:id="rId12"/>
    <p:sldId id="313" r:id="rId13"/>
  </p:sldIdLst>
  <p:sldSz cx="9144000" cy="5143500" type="screen16x9"/>
  <p:notesSz cx="6858000" cy="9144000"/>
  <p:embeddedFontLst>
    <p:embeddedFont>
      <p:font typeface="Albert Sans" pitchFamily="2" charset="77"/>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BB6A"/>
    <a:srgbClr val="FFFFFF"/>
    <a:srgbClr val="F1F9FF"/>
    <a:srgbClr val="4472C4"/>
    <a:srgbClr val="607D8B"/>
    <a:srgbClr val="E7E6E6"/>
    <a:srgbClr val="3175D6"/>
    <a:srgbClr val="93B9FF"/>
    <a:srgbClr val="007DFF"/>
    <a:srgbClr val="F57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5243B-A11E-1E41-8200-28131899FDF2}" v="3145" dt="2024-01-21T07:29:50.587"/>
  </p1510:revLst>
</p1510:revInfo>
</file>

<file path=ppt/tableStyles.xml><?xml version="1.0" encoding="utf-8"?>
<a:tblStyleLst xmlns:a="http://schemas.openxmlformats.org/drawingml/2006/main" def="{081867FF-056A-419A-9978-40886993906D}">
  <a:tblStyle styleId="{081867FF-056A-419A-9978-4088699390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626F74A-4967-4162-BC36-E31718EC98B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0"/>
  </p:normalViewPr>
  <p:slideViewPr>
    <p:cSldViewPr snapToGrid="0">
      <p:cViewPr>
        <p:scale>
          <a:sx n="83" d="100"/>
          <a:sy n="83" d="100"/>
        </p:scale>
        <p:origin x="-488"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ira\Documents\Degree%203rd%20year\Information%20Visualization\Instruction,%20Marking%20Scheme,%20Report%20Template%20and%20Recording%20of%20briefing-20231123\data%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Users\mira\Documents\Degree%203rd%20year\Information%20Visualization\Instruction,%20Marking%20Scheme,%20Report%20Template%20and%20Recording%20of%20briefing-20231123\data%20project.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Users\mira\Documents\Degree%203rd%20year\Information%20Visualization\Instruction,%20Marking%20Scheme,%20Report%20Template%20and%20Recording%20of%20briefing-20231123\data%20project.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Users\mira\Documents\Degree%203rd%20year\Information%20Visualization\Instruction,%20Marking%20Scheme,%20Report%20Template%20and%20Recording%20of%20briefing-20231123\data%20project.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Users\mira\Documents\Degree%203rd%20year\Information%20Visualization\Instruction,%20Marking%20Scheme,%20Report%20Template%20and%20Recording%20of%20briefing-20231123\data%20projec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Calibri" panose="020F0502020204030204" pitchFamily="34" charset="0"/>
                <a:ea typeface="+mn-ea"/>
                <a:cs typeface="Calibri" panose="020F0502020204030204" pitchFamily="34" charset="0"/>
              </a:defRPr>
            </a:pPr>
            <a:r>
              <a:rPr lang="en-US" sz="1100" b="1">
                <a:solidFill>
                  <a:schemeClr val="tx1"/>
                </a:solidFill>
                <a:latin typeface="Calibri" panose="020F0502020204030204" pitchFamily="34" charset="0"/>
                <a:cs typeface="Calibri" panose="020F0502020204030204" pitchFamily="34" charset="0"/>
              </a:rPr>
              <a:t>TOTAL CASES</a:t>
            </a:r>
            <a:r>
              <a:rPr lang="en-US" sz="1100" b="1" baseline="0">
                <a:solidFill>
                  <a:schemeClr val="tx1"/>
                </a:solidFill>
                <a:latin typeface="Calibri" panose="020F0502020204030204" pitchFamily="34" charset="0"/>
                <a:cs typeface="Calibri" panose="020F0502020204030204" pitchFamily="34" charset="0"/>
              </a:rPr>
              <a:t> DEC 2022</a:t>
            </a:r>
            <a:endParaRPr lang="en-US" sz="1100" b="1">
              <a:solidFill>
                <a:schemeClr val="tx1"/>
              </a:solidFill>
              <a:latin typeface="Calibri" panose="020F0502020204030204" pitchFamily="34" charset="0"/>
              <a:cs typeface="Calibri" panose="020F0502020204030204" pitchFamily="34" charset="0"/>
            </a:endParaRPr>
          </a:p>
        </c:rich>
      </c:tx>
      <c:layout>
        <c:manualLayout>
          <c:xMode val="edge"/>
          <c:yMode val="edge"/>
          <c:x val="0.13622629080269058"/>
          <c:y val="2.6946587861789769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Calibri" panose="020F0502020204030204" pitchFamily="34" charset="0"/>
              <a:ea typeface="+mn-ea"/>
              <a:cs typeface="Calibri" panose="020F0502020204030204" pitchFamily="34" charset="0"/>
            </a:defRPr>
          </a:pPr>
          <a:endParaRPr lang="en-US"/>
        </a:p>
      </c:txPr>
    </c:title>
    <c:autoTitleDeleted val="0"/>
    <c:plotArea>
      <c:layout>
        <c:manualLayout>
          <c:layoutTarget val="inner"/>
          <c:xMode val="edge"/>
          <c:yMode val="edge"/>
          <c:x val="0.32638482118340045"/>
          <c:y val="0.13492459702603923"/>
          <c:w val="0.56592298700791799"/>
          <c:h val="0.79300797731440498"/>
        </c:manualLayout>
      </c:layout>
      <c:barChart>
        <c:barDir val="bar"/>
        <c:grouping val="clustered"/>
        <c:varyColors val="0"/>
        <c:ser>
          <c:idx val="0"/>
          <c:order val="0"/>
          <c:tx>
            <c:strRef>
              <c:f>Sheet1!$H$4</c:f>
              <c:strCache>
                <c:ptCount val="1"/>
                <c:pt idx="0">
                  <c:v>TOTAL CASES  (Dec 2022)</c:v>
                </c:pt>
              </c:strCache>
            </c:strRef>
          </c:tx>
          <c:spPr>
            <a:solidFill>
              <a:schemeClr val="accent3">
                <a:lumMod val="65000"/>
              </a:schemeClr>
            </a:solidFill>
            <a:ln w="19050">
              <a:noFill/>
            </a:ln>
            <a:effectLst>
              <a:outerShdw dist="50800" sx="1000" sy="1000" algn="ctr" rotWithShape="0">
                <a:schemeClr val="bg1"/>
              </a:outerShdw>
            </a:effectLst>
          </c:spPr>
          <c:invertIfNegative val="0"/>
          <c:dPt>
            <c:idx val="0"/>
            <c:invertIfNegative val="0"/>
            <c:bubble3D val="0"/>
            <c:spPr>
              <a:solidFill>
                <a:srgbClr val="66BB6A"/>
              </a:solidFill>
              <a:ln w="19050">
                <a:noFill/>
              </a:ln>
              <a:effectLst>
                <a:outerShdw dist="50800" sx="1000" sy="1000" algn="ctr" rotWithShape="0">
                  <a:schemeClr val="bg1"/>
                </a:outerShdw>
              </a:effectLst>
            </c:spPr>
            <c:extLst>
              <c:ext xmlns:c16="http://schemas.microsoft.com/office/drawing/2014/chart" uri="{C3380CC4-5D6E-409C-BE32-E72D297353CC}">
                <c16:uniqueId val="{00000001-A176-7B45-A699-C30C320B3C1E}"/>
              </c:ext>
            </c:extLst>
          </c:dPt>
          <c:dPt>
            <c:idx val="1"/>
            <c:invertIfNegative val="0"/>
            <c:bubble3D val="0"/>
            <c:spPr>
              <a:solidFill>
                <a:srgbClr val="66BB6A"/>
              </a:solidFill>
              <a:ln w="19050">
                <a:noFill/>
              </a:ln>
              <a:effectLst>
                <a:outerShdw dist="50800" sx="1000" sy="1000" algn="ctr" rotWithShape="0">
                  <a:schemeClr val="bg1"/>
                </a:outerShdw>
              </a:effectLst>
            </c:spPr>
            <c:extLst>
              <c:ext xmlns:c16="http://schemas.microsoft.com/office/drawing/2014/chart" uri="{C3380CC4-5D6E-409C-BE32-E72D297353CC}">
                <c16:uniqueId val="{00000008-A176-7B45-A699-C30C320B3C1E}"/>
              </c:ext>
            </c:extLst>
          </c:dPt>
          <c:dPt>
            <c:idx val="2"/>
            <c:invertIfNegative val="0"/>
            <c:bubble3D val="0"/>
            <c:spPr>
              <a:solidFill>
                <a:srgbClr val="66BB6A"/>
              </a:solidFill>
              <a:ln w="19050">
                <a:noFill/>
              </a:ln>
              <a:effectLst>
                <a:outerShdw dist="50800" sx="1000" sy="1000" algn="ctr" rotWithShape="0">
                  <a:schemeClr val="bg1"/>
                </a:outerShdw>
              </a:effectLst>
            </c:spPr>
            <c:extLst>
              <c:ext xmlns:c16="http://schemas.microsoft.com/office/drawing/2014/chart" uri="{C3380CC4-5D6E-409C-BE32-E72D297353CC}">
                <c16:uniqueId val="{00000009-A176-7B45-A699-C30C320B3C1E}"/>
              </c:ext>
            </c:extLst>
          </c:dPt>
          <c:dPt>
            <c:idx val="9"/>
            <c:invertIfNegative val="0"/>
            <c:bubble3D val="0"/>
            <c:spPr>
              <a:solidFill>
                <a:schemeClr val="accent3">
                  <a:lumMod val="65000"/>
                </a:schemeClr>
              </a:solidFill>
              <a:ln w="19050">
                <a:noFill/>
              </a:ln>
              <a:effectLst>
                <a:outerShdw dist="50800" sx="1000" sy="1000" algn="ctr" rotWithShape="0">
                  <a:schemeClr val="bg1"/>
                </a:outerShdw>
              </a:effectLst>
            </c:spPr>
            <c:extLst>
              <c:ext xmlns:c16="http://schemas.microsoft.com/office/drawing/2014/chart" uri="{C3380CC4-5D6E-409C-BE32-E72D297353CC}">
                <c16:uniqueId val="{00000003-7183-9B48-82FC-75CE0D6D3422}"/>
              </c:ext>
            </c:extLst>
          </c:dPt>
          <c:dPt>
            <c:idx val="11"/>
            <c:invertIfNegative val="0"/>
            <c:bubble3D val="0"/>
            <c:spPr>
              <a:solidFill>
                <a:schemeClr val="accent3">
                  <a:lumMod val="65000"/>
                </a:schemeClr>
              </a:solidFill>
              <a:ln w="19050">
                <a:noFill/>
              </a:ln>
              <a:effectLst>
                <a:outerShdw dist="50800" sx="1000" sy="1000" algn="ctr" rotWithShape="0">
                  <a:schemeClr val="bg1"/>
                </a:outerShdw>
              </a:effectLst>
            </c:spPr>
            <c:extLst>
              <c:ext xmlns:c16="http://schemas.microsoft.com/office/drawing/2014/chart" uri="{C3380CC4-5D6E-409C-BE32-E72D297353CC}">
                <c16:uniqueId val="{00000002-7183-9B48-82FC-75CE0D6D3422}"/>
              </c:ext>
            </c:extLst>
          </c:dPt>
          <c:dPt>
            <c:idx val="13"/>
            <c:invertIfNegative val="0"/>
            <c:bubble3D val="0"/>
            <c:spPr>
              <a:solidFill>
                <a:schemeClr val="accent3">
                  <a:lumMod val="65000"/>
                </a:schemeClr>
              </a:solidFill>
              <a:ln w="19050">
                <a:noFill/>
              </a:ln>
              <a:effectLst>
                <a:outerShdw dist="50800" sx="1000" sy="1000" algn="ctr" rotWithShape="0">
                  <a:schemeClr val="bg1"/>
                </a:outerShdw>
              </a:effectLst>
            </c:spPr>
            <c:extLst>
              <c:ext xmlns:c16="http://schemas.microsoft.com/office/drawing/2014/chart" uri="{C3380CC4-5D6E-409C-BE32-E72D297353CC}">
                <c16:uniqueId val="{00000001-7183-9B48-82FC-75CE0D6D3422}"/>
              </c:ext>
            </c:extLst>
          </c:dPt>
          <c:dLbls>
            <c:dLbl>
              <c:idx val="0"/>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A176-7B45-A699-C30C320B3C1E}"/>
                </c:ext>
              </c:extLst>
            </c:dLbl>
            <c:dLbl>
              <c:idx val="1"/>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A176-7B45-A699-C30C320B3C1E}"/>
                </c:ext>
              </c:extLst>
            </c:dLbl>
            <c:dLbl>
              <c:idx val="2"/>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A176-7B45-A699-C30C320B3C1E}"/>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Sheet1!$J$5:$J$19</c:f>
              <c:strCache>
                <c:ptCount val="15"/>
                <c:pt idx="0">
                  <c:v>SELANGOR</c:v>
                </c:pt>
                <c:pt idx="1">
                  <c:v>SABAH</c:v>
                </c:pt>
                <c:pt idx="2">
                  <c:v>WP KUALA LUMPUR &amp; WP PUTRAJAYA</c:v>
                </c:pt>
                <c:pt idx="3">
                  <c:v>JOHOR</c:v>
                </c:pt>
                <c:pt idx="4">
                  <c:v>PULAU PINANG</c:v>
                </c:pt>
                <c:pt idx="5">
                  <c:v>NEGERI SEMBILAN</c:v>
                </c:pt>
                <c:pt idx="6">
                  <c:v>PERAK</c:v>
                </c:pt>
                <c:pt idx="7">
                  <c:v>KEDAH</c:v>
                </c:pt>
                <c:pt idx="8">
                  <c:v>KELANTAN</c:v>
                </c:pt>
                <c:pt idx="9">
                  <c:v>PAHANG</c:v>
                </c:pt>
                <c:pt idx="10">
                  <c:v>MELAKA</c:v>
                </c:pt>
                <c:pt idx="11">
                  <c:v>SARAWAK</c:v>
                </c:pt>
                <c:pt idx="12">
                  <c:v>PERLIS</c:v>
                </c:pt>
                <c:pt idx="13">
                  <c:v>TERENGGANU</c:v>
                </c:pt>
                <c:pt idx="14">
                  <c:v>WP LABUAN</c:v>
                </c:pt>
              </c:strCache>
            </c:strRef>
          </c:cat>
          <c:val>
            <c:numRef>
              <c:f>Sheet1!$K$5:$K$19</c:f>
              <c:numCache>
                <c:formatCode>_(* #,##0_);_(* \(#,##0\);_(* "-"??_);_(@_)</c:formatCode>
                <c:ptCount val="15"/>
                <c:pt idx="0">
                  <c:v>3942</c:v>
                </c:pt>
                <c:pt idx="1">
                  <c:v>959</c:v>
                </c:pt>
                <c:pt idx="2">
                  <c:v>762</c:v>
                </c:pt>
                <c:pt idx="3">
                  <c:v>624</c:v>
                </c:pt>
                <c:pt idx="4">
                  <c:v>481</c:v>
                </c:pt>
                <c:pt idx="5">
                  <c:v>270</c:v>
                </c:pt>
                <c:pt idx="6">
                  <c:v>211</c:v>
                </c:pt>
                <c:pt idx="7">
                  <c:v>163</c:v>
                </c:pt>
                <c:pt idx="8">
                  <c:v>144</c:v>
                </c:pt>
                <c:pt idx="9">
                  <c:v>113</c:v>
                </c:pt>
                <c:pt idx="10">
                  <c:v>90</c:v>
                </c:pt>
                <c:pt idx="11">
                  <c:v>42</c:v>
                </c:pt>
                <c:pt idx="12">
                  <c:v>39</c:v>
                </c:pt>
                <c:pt idx="13">
                  <c:v>21</c:v>
                </c:pt>
                <c:pt idx="14">
                  <c:v>2</c:v>
                </c:pt>
              </c:numCache>
            </c:numRef>
          </c:val>
          <c:extLst>
            <c:ext xmlns:c16="http://schemas.microsoft.com/office/drawing/2014/chart" uri="{C3380CC4-5D6E-409C-BE32-E72D297353CC}">
              <c16:uniqueId val="{00000002-A176-7B45-A699-C30C320B3C1E}"/>
            </c:ext>
          </c:extLst>
        </c:ser>
        <c:dLbls>
          <c:dLblPos val="outEnd"/>
          <c:showLegendKey val="0"/>
          <c:showVal val="1"/>
          <c:showCatName val="0"/>
          <c:showSerName val="0"/>
          <c:showPercent val="0"/>
          <c:showBubbleSize val="0"/>
        </c:dLbls>
        <c:gapWidth val="53"/>
        <c:overlap val="-21"/>
        <c:axId val="223557664"/>
        <c:axId val="223522624"/>
      </c:barChart>
      <c:catAx>
        <c:axId val="223557664"/>
        <c:scaling>
          <c:orientation val="maxMin"/>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r>
                  <a:rPr lang="en-US" sz="1000">
                    <a:solidFill>
                      <a:schemeClr val="tx1"/>
                    </a:solidFill>
                    <a:latin typeface="Calibri" panose="020F0502020204030204" pitchFamily="34" charset="0"/>
                    <a:cs typeface="Calibri" panose="020F0502020204030204" pitchFamily="34" charset="0"/>
                  </a:rPr>
                  <a:t>STATE</a:t>
                </a:r>
              </a:p>
            </c:rich>
          </c:tx>
          <c:layout>
            <c:manualLayout>
              <c:xMode val="edge"/>
              <c:yMode val="edge"/>
              <c:x val="3.4786157574446144E-3"/>
              <c:y val="0.4104419998187394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lnSpc>
                <a:spcPct val="150000"/>
              </a:lnSpc>
              <a:defRPr sz="10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223522624"/>
        <c:crossesAt val="0"/>
        <c:auto val="1"/>
        <c:lblAlgn val="ctr"/>
        <c:lblOffset val="100"/>
        <c:noMultiLvlLbl val="0"/>
      </c:catAx>
      <c:valAx>
        <c:axId val="223522624"/>
        <c:scaling>
          <c:orientation val="minMax"/>
          <c:max val="4000"/>
        </c:scaling>
        <c:delete val="0"/>
        <c:axPos val="b"/>
        <c:numFmt formatCode="#,##0" sourceLinked="0"/>
        <c:majorTickMark val="in"/>
        <c:minorTickMark val="none"/>
        <c:tickLblPos val="nextTo"/>
        <c:spPr>
          <a:noFill/>
          <a:ln w="9525">
            <a:solidFill>
              <a:schemeClr val="accent2">
                <a:lumMod val="65000"/>
              </a:schemeClr>
            </a:solidFill>
          </a:ln>
          <a:effectLst/>
        </c:spPr>
        <c:txPr>
          <a:bodyPr rot="-60000000" spcFirstLastPara="1" vertOverflow="ellipsis" vert="horz" wrap="square" anchor="t" anchorCtr="1"/>
          <a:lstStyle/>
          <a:p>
            <a:pPr>
              <a:defRPr sz="9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223557664"/>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solidFill>
                <a:latin typeface="Calibri" panose="020F0502020204030204" pitchFamily="34" charset="0"/>
                <a:ea typeface="+mn-ea"/>
                <a:cs typeface="Calibri" panose="020F0502020204030204" pitchFamily="34" charset="0"/>
              </a:defRPr>
            </a:pPr>
            <a:r>
              <a:rPr lang="en-US" sz="1100" b="1">
                <a:solidFill>
                  <a:schemeClr val="tx1"/>
                </a:solidFill>
                <a:latin typeface="Calibri" panose="020F0502020204030204" pitchFamily="34" charset="0"/>
                <a:cs typeface="Calibri" panose="020F0502020204030204" pitchFamily="34" charset="0"/>
              </a:rPr>
              <a:t>TOTAL </a:t>
            </a:r>
            <a:r>
              <a:rPr lang="en-US" sz="1100" b="1">
                <a:solidFill>
                  <a:srgbClr val="3175D6"/>
                </a:solidFill>
                <a:latin typeface="Calibri" panose="020F0502020204030204" pitchFamily="34" charset="0"/>
                <a:cs typeface="Calibri" panose="020F0502020204030204" pitchFamily="34" charset="0"/>
              </a:rPr>
              <a:t>CASES</a:t>
            </a:r>
            <a:r>
              <a:rPr lang="en-US" sz="1100" b="1">
                <a:solidFill>
                  <a:schemeClr val="tx1"/>
                </a:solidFill>
                <a:latin typeface="Calibri" panose="020F0502020204030204" pitchFamily="34" charset="0"/>
                <a:cs typeface="Calibri" panose="020F0502020204030204" pitchFamily="34" charset="0"/>
              </a:rPr>
              <a:t> vs. </a:t>
            </a:r>
            <a:r>
              <a:rPr lang="en-US" sz="1100" b="1">
                <a:solidFill>
                  <a:srgbClr val="C00000"/>
                </a:solidFill>
                <a:latin typeface="Calibri" panose="020F0502020204030204" pitchFamily="34" charset="0"/>
                <a:cs typeface="Calibri" panose="020F0502020204030204" pitchFamily="34" charset="0"/>
              </a:rPr>
              <a:t>DEATHS</a:t>
            </a:r>
          </a:p>
        </c:rich>
      </c:tx>
      <c:layout>
        <c:manualLayout>
          <c:xMode val="edge"/>
          <c:yMode val="edge"/>
          <c:x val="1.4188065840438588E-2"/>
          <c:y val="3.6520751407271082E-3"/>
        </c:manualLayout>
      </c:layout>
      <c:overlay val="0"/>
      <c:spPr>
        <a:noFill/>
        <a:ln>
          <a:noFill/>
        </a:ln>
        <a:effectLst/>
      </c:spPr>
    </c:title>
    <c:autoTitleDeleted val="0"/>
    <c:plotArea>
      <c:layout>
        <c:manualLayout>
          <c:layoutTarget val="inner"/>
          <c:xMode val="edge"/>
          <c:yMode val="edge"/>
          <c:x val="0.11726079641790008"/>
          <c:y val="0.19132626055140931"/>
          <c:w val="0.82345029204909326"/>
          <c:h val="0.68379968713915784"/>
        </c:manualLayout>
      </c:layout>
      <c:barChart>
        <c:barDir val="col"/>
        <c:grouping val="clustered"/>
        <c:varyColors val="0"/>
        <c:ser>
          <c:idx val="0"/>
          <c:order val="0"/>
          <c:spPr>
            <a:solidFill>
              <a:srgbClr val="4472C4"/>
            </a:solidFill>
            <a:ln>
              <a:noFill/>
            </a:ln>
            <a:effectLst/>
          </c:spPr>
          <c:invertIfNegative val="0"/>
          <c:dLbls>
            <c:dLbl>
              <c:idx val="0"/>
              <c:layout>
                <c:manualLayout>
                  <c:x val="-3.9841274870602494E-3"/>
                  <c:y val="0.32160231202237255"/>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7CC-E748-B2A8-5711681989E2}"/>
                </c:ext>
              </c:extLst>
            </c:dLbl>
            <c:dLbl>
              <c:idx val="1"/>
              <c:layout>
                <c:manualLayout>
                  <c:x val="0"/>
                  <c:y val="0.3500597416228729"/>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7CC-E748-B2A8-5711681989E2}"/>
                </c:ext>
              </c:extLst>
            </c:dLbl>
            <c:dLbl>
              <c:idx val="2"/>
              <c:layout>
                <c:manualLayout>
                  <c:x val="-7.3041493481204991E-17"/>
                  <c:y val="0.350710213588882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7CC-E748-B2A8-5711681989E2}"/>
                </c:ext>
              </c:extLst>
            </c:dLbl>
            <c:dLbl>
              <c:idx val="3"/>
              <c:layout>
                <c:manualLayout>
                  <c:x val="0"/>
                  <c:y val="0.3982590816612628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7CC-E748-B2A8-5711681989E2}"/>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Calibri" panose="020F0502020204030204" pitchFamily="34" charset="0"/>
                    <a:ea typeface="+mn-ea"/>
                    <a:cs typeface="Calibri" panose="020F050202020403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Sheet1!$E$25:$E$28</c:f>
              <c:strCache>
                <c:ptCount val="4"/>
                <c:pt idx="0">
                  <c:v>Q1 </c:v>
                </c:pt>
                <c:pt idx="1">
                  <c:v>Q2 </c:v>
                </c:pt>
                <c:pt idx="2">
                  <c:v>Q3 </c:v>
                </c:pt>
                <c:pt idx="3">
                  <c:v>Q4 </c:v>
                </c:pt>
              </c:strCache>
            </c:strRef>
          </c:cat>
          <c:val>
            <c:numRef>
              <c:f>Sheet1!$F$25:$F$28</c:f>
              <c:numCache>
                <c:formatCode>_(* #,##0_);_(* \(#,##0\);_(* "-"??_);_(@_)</c:formatCode>
                <c:ptCount val="4"/>
                <c:pt idx="0">
                  <c:v>28587</c:v>
                </c:pt>
                <c:pt idx="1">
                  <c:v>30332</c:v>
                </c:pt>
                <c:pt idx="2">
                  <c:v>30417</c:v>
                </c:pt>
                <c:pt idx="3">
                  <c:v>33659</c:v>
                </c:pt>
              </c:numCache>
            </c:numRef>
          </c:val>
          <c:extLst>
            <c:ext xmlns:c16="http://schemas.microsoft.com/office/drawing/2014/chart" uri="{C3380CC4-5D6E-409C-BE32-E72D297353CC}">
              <c16:uniqueId val="{00000000-E7CC-E748-B2A8-5711681989E2}"/>
            </c:ext>
          </c:extLst>
        </c:ser>
        <c:dLbls>
          <c:dLblPos val="ctr"/>
          <c:showLegendKey val="0"/>
          <c:showVal val="1"/>
          <c:showCatName val="0"/>
          <c:showSerName val="0"/>
          <c:showPercent val="0"/>
          <c:showBubbleSize val="0"/>
        </c:dLbls>
        <c:gapWidth val="185"/>
        <c:axId val="507504336"/>
        <c:axId val="506587152"/>
      </c:barChart>
      <c:lineChart>
        <c:grouping val="standard"/>
        <c:varyColors val="0"/>
        <c:ser>
          <c:idx val="1"/>
          <c:order val="1"/>
          <c:spPr>
            <a:ln w="28575" cap="rnd">
              <a:solidFill>
                <a:srgbClr val="C00000"/>
              </a:solidFill>
              <a:round/>
            </a:ln>
            <a:effectLst/>
          </c:spPr>
          <c:marker>
            <c:symbol val="none"/>
          </c:marker>
          <c:dPt>
            <c:idx val="3"/>
            <c:bubble3D val="0"/>
            <c:spPr>
              <a:ln w="25400" cap="rnd">
                <a:solidFill>
                  <a:srgbClr val="C00000"/>
                </a:solidFill>
                <a:round/>
              </a:ln>
              <a:effectLst/>
            </c:spPr>
            <c:extLst>
              <c:ext xmlns:c16="http://schemas.microsoft.com/office/drawing/2014/chart" uri="{C3380CC4-5D6E-409C-BE32-E72D297353CC}">
                <c16:uniqueId val="{00000003-A85A-6149-908C-EDEAC55EB6D5}"/>
              </c:ext>
            </c:extLst>
          </c:dPt>
          <c:dLbls>
            <c:dLbl>
              <c:idx val="0"/>
              <c:layout>
                <c:manualLayout>
                  <c:x val="-2.4509913105238371E-2"/>
                  <c:y val="-9.6275314703915885E-3"/>
                </c:manualLayout>
              </c:layout>
              <c:tx>
                <c:rich>
                  <a:bodyPr rot="0" spcFirstLastPara="1" vertOverflow="clip" horzOverflow="clip" vert="horz" wrap="square" lIns="36576" tIns="18288" rIns="36576" bIns="18288" anchor="ctr" anchorCtr="1">
                    <a:spAutoFit/>
                  </a:bodyPr>
                  <a:lstStyle/>
                  <a:p>
                    <a:pPr>
                      <a:defRPr sz="600" b="0" i="0" u="none" strike="noStrike" kern="1200" cap="none" spc="0" baseline="0">
                        <a:ln w="0"/>
                        <a:solidFill>
                          <a:schemeClr val="tx1"/>
                        </a:solidFill>
                        <a:effectLst/>
                        <a:latin typeface="+mn-lt"/>
                        <a:ea typeface="+mn-ea"/>
                        <a:cs typeface="+mn-cs"/>
                      </a:defRPr>
                    </a:pPr>
                    <a:fld id="{71046DD0-DDDD-2741-A8ED-C3046AA5A979}" type="VALUE">
                      <a:rPr lang="en-US" sz="600" b="0" cap="none" spc="0" dirty="0">
                        <a:ln w="0"/>
                        <a:solidFill>
                          <a:schemeClr val="tx1"/>
                        </a:solidFill>
                        <a:effectLst/>
                        <a:latin typeface="Calibri" panose="020F0502020204030204" pitchFamily="34" charset="0"/>
                        <a:cs typeface="Calibri" panose="020F0502020204030204" pitchFamily="34" charset="0"/>
                      </a:rPr>
                      <a:pPr>
                        <a:defRPr sz="600" b="0" i="0" u="none" strike="noStrike" kern="1200" cap="none" spc="0" baseline="0">
                          <a:ln w="0"/>
                          <a:solidFill>
                            <a:schemeClr val="tx1"/>
                          </a:solidFill>
                          <a:effectLst/>
                          <a:latin typeface="+mn-lt"/>
                          <a:ea typeface="+mn-ea"/>
                          <a:cs typeface="+mn-cs"/>
                        </a:defRPr>
                      </a:pPr>
                      <a:t>[VALUE]</a:t>
                    </a:fld>
                    <a:endParaRPr lang="en-US"/>
                  </a:p>
                </c:rich>
              </c:tx>
              <c:spPr>
                <a:solidFill>
                  <a:schemeClr val="accent2"/>
                </a:solidFill>
                <a:ln w="19050">
                  <a:solidFill>
                    <a:srgbClr val="C00000"/>
                  </a:solidFill>
                </a:ln>
                <a:effectLst/>
              </c:sp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ellipse">
                      <a:avLst/>
                    </a:prstGeom>
                  </c15:spPr>
                  <c15:layout>
                    <c:manualLayout>
                      <c:w val="3.2988575592858567E-2"/>
                      <c:h val="6.0478364330440917E-2"/>
                    </c:manualLayout>
                  </c15:layout>
                  <c15:dlblFieldTable/>
                  <c15:showDataLabelsRange val="0"/>
                </c:ext>
                <c:ext xmlns:c16="http://schemas.microsoft.com/office/drawing/2014/chart" uri="{C3380CC4-5D6E-409C-BE32-E72D297353CC}">
                  <c16:uniqueId val="{00000000-A85A-6149-908C-EDEAC55EB6D5}"/>
                </c:ext>
              </c:extLst>
            </c:dLbl>
            <c:dLbl>
              <c:idx val="1"/>
              <c:layout>
                <c:manualLayout>
                  <c:x val="-3.2478168079358799E-2"/>
                  <c:y val="-9.6276752528774434E-3"/>
                </c:manualLayout>
              </c:layout>
              <c:tx>
                <c:rich>
                  <a:bodyPr rot="0" spcFirstLastPara="1" vertOverflow="clip" horzOverflow="clip" vert="horz" wrap="square" lIns="36576" tIns="18288" rIns="36576" bIns="18288" anchor="ctr" anchorCtr="1">
                    <a:spAutoFit/>
                  </a:bodyPr>
                  <a:lstStyle/>
                  <a:p>
                    <a:pPr>
                      <a:defRPr sz="600" b="0" i="0" u="none" strike="noStrike" kern="1200" cap="none" spc="0" baseline="0">
                        <a:ln w="0"/>
                        <a:solidFill>
                          <a:schemeClr val="tx1"/>
                        </a:solidFill>
                        <a:effectLst/>
                        <a:latin typeface="Calibri" panose="020F0502020204030204" pitchFamily="34" charset="0"/>
                        <a:ea typeface="+mn-ea"/>
                        <a:cs typeface="Calibri" panose="020F0502020204030204" pitchFamily="34" charset="0"/>
                      </a:defRPr>
                    </a:pPr>
                    <a:fld id="{E9757C7C-0AA0-A847-81FF-646F9EBF9F82}" type="VALUE">
                      <a:rPr lang="en-US" sz="600" b="0" cap="none" spc="0" dirty="0">
                        <a:ln w="0"/>
                        <a:solidFill>
                          <a:schemeClr val="tx1"/>
                        </a:solidFill>
                        <a:effectLst/>
                        <a:latin typeface="Calibri" panose="020F0502020204030204" pitchFamily="34" charset="0"/>
                        <a:cs typeface="Calibri" panose="020F0502020204030204" pitchFamily="34" charset="0"/>
                      </a:rPr>
                      <a:pPr>
                        <a:defRPr sz="600" b="0" i="0" u="none" strike="noStrike" kern="1200" cap="none" spc="0" baseline="0">
                          <a:ln w="0"/>
                          <a:solidFill>
                            <a:schemeClr val="tx1"/>
                          </a:solidFill>
                          <a:effectLst/>
                          <a:latin typeface="Calibri" panose="020F0502020204030204" pitchFamily="34" charset="0"/>
                          <a:ea typeface="+mn-ea"/>
                          <a:cs typeface="Calibri" panose="020F0502020204030204" pitchFamily="34" charset="0"/>
                        </a:defRPr>
                      </a:pPr>
                      <a:t>[VALUE]</a:t>
                    </a:fld>
                    <a:endParaRPr lang="en-US"/>
                  </a:p>
                </c:rich>
              </c:tx>
              <c:spPr>
                <a:solidFill>
                  <a:schemeClr val="accent2"/>
                </a:solidFill>
                <a:ln w="19050">
                  <a:solidFill>
                    <a:srgbClr val="C00000"/>
                  </a:solidFill>
                </a:ln>
                <a:effectLst/>
              </c:sp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ellipse">
                      <a:avLst/>
                    </a:prstGeom>
                  </c15:spPr>
                  <c15:layout>
                    <c:manualLayout>
                      <c:w val="3.2988575592858567E-2"/>
                      <c:h val="6.0478364330440917E-2"/>
                    </c:manualLayout>
                  </c15:layout>
                  <c15:dlblFieldTable/>
                  <c15:showDataLabelsRange val="0"/>
                </c:ext>
                <c:ext xmlns:c16="http://schemas.microsoft.com/office/drawing/2014/chart" uri="{C3380CC4-5D6E-409C-BE32-E72D297353CC}">
                  <c16:uniqueId val="{00000001-A85A-6149-908C-EDEAC55EB6D5}"/>
                </c:ext>
              </c:extLst>
            </c:dLbl>
            <c:dLbl>
              <c:idx val="2"/>
              <c:layout>
                <c:manualLayout>
                  <c:x val="-2.2763328082859881E-2"/>
                  <c:y val="-6.4641729990869787E-3"/>
                </c:manualLayout>
              </c:layout>
              <c:tx>
                <c:rich>
                  <a:bodyPr rot="0" spcFirstLastPara="1" vertOverflow="clip" horzOverflow="clip" vert="horz" wrap="square" lIns="36576" tIns="18288" rIns="36576" bIns="18288" anchor="ctr" anchorCtr="1">
                    <a:spAutoFit/>
                  </a:bodyPr>
                  <a:lstStyle/>
                  <a:p>
                    <a:pPr>
                      <a:defRPr sz="600" b="0" i="0" u="none" strike="noStrike" kern="1200" cap="none" spc="0" baseline="0">
                        <a:ln w="0"/>
                        <a:solidFill>
                          <a:schemeClr val="tx1"/>
                        </a:solidFill>
                        <a:effectLst/>
                        <a:latin typeface="Calibri" panose="020F0502020204030204" pitchFamily="34" charset="0"/>
                        <a:ea typeface="+mn-ea"/>
                        <a:cs typeface="Calibri" panose="020F0502020204030204" pitchFamily="34" charset="0"/>
                      </a:defRPr>
                    </a:pPr>
                    <a:fld id="{BCCF115D-E132-0344-BEED-F599644571B8}" type="VALUE">
                      <a:rPr lang="en-US" sz="600" b="0" cap="none" spc="0">
                        <a:ln w="0"/>
                        <a:solidFill>
                          <a:schemeClr val="tx1"/>
                        </a:solidFill>
                        <a:effectLst/>
                        <a:latin typeface="Calibri" panose="020F0502020204030204" pitchFamily="34" charset="0"/>
                        <a:cs typeface="Calibri" panose="020F0502020204030204" pitchFamily="34" charset="0"/>
                      </a:rPr>
                      <a:pPr>
                        <a:defRPr sz="600" b="0" i="0" u="none" strike="noStrike" kern="1200" cap="none" spc="0" baseline="0">
                          <a:ln w="0"/>
                          <a:solidFill>
                            <a:schemeClr val="tx1"/>
                          </a:solidFill>
                          <a:effectLst/>
                          <a:latin typeface="Calibri" panose="020F0502020204030204" pitchFamily="34" charset="0"/>
                          <a:ea typeface="+mn-ea"/>
                          <a:cs typeface="Calibri" panose="020F0502020204030204" pitchFamily="34" charset="0"/>
                        </a:defRPr>
                      </a:pPr>
                      <a:t>[VALUE]</a:t>
                    </a:fld>
                    <a:endParaRPr lang="en-US"/>
                  </a:p>
                </c:rich>
              </c:tx>
              <c:spPr>
                <a:solidFill>
                  <a:schemeClr val="accent2"/>
                </a:solidFill>
                <a:ln w="19050">
                  <a:solidFill>
                    <a:srgbClr val="C00000"/>
                  </a:solidFill>
                </a:ln>
                <a:effectLst/>
              </c:sp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ellipse">
                      <a:avLst/>
                    </a:prstGeom>
                  </c15:spPr>
                  <c15:layout>
                    <c:manualLayout>
                      <c:w val="3.2988575592858567E-2"/>
                      <c:h val="6.0478364330440917E-2"/>
                    </c:manualLayout>
                  </c15:layout>
                  <c15:dlblFieldTable/>
                  <c15:showDataLabelsRange val="0"/>
                </c:ext>
                <c:ext xmlns:c16="http://schemas.microsoft.com/office/drawing/2014/chart" uri="{C3380CC4-5D6E-409C-BE32-E72D297353CC}">
                  <c16:uniqueId val="{00000002-A85A-6149-908C-EDEAC55EB6D5}"/>
                </c:ext>
              </c:extLst>
            </c:dLbl>
            <c:dLbl>
              <c:idx val="3"/>
              <c:layout>
                <c:manualLayout>
                  <c:x val="-3.2837994396497372E-2"/>
                  <c:y val="1.0343568249951477E-2"/>
                </c:manualLayout>
              </c:layout>
              <c:tx>
                <c:rich>
                  <a:bodyPr rot="0" spcFirstLastPara="1" vertOverflow="clip" horzOverflow="clip" vert="horz" wrap="square" lIns="36576" tIns="18288" rIns="36576" bIns="18288" anchor="ctr" anchorCtr="1">
                    <a:spAutoFit/>
                  </a:bodyPr>
                  <a:lstStyle/>
                  <a:p>
                    <a:pPr>
                      <a:defRPr sz="600" b="0" i="0" u="none" strike="noStrike" kern="1200" cap="none" spc="0" baseline="0">
                        <a:ln w="0"/>
                        <a:solidFill>
                          <a:schemeClr val="tx1"/>
                        </a:solidFill>
                        <a:effectLst/>
                        <a:latin typeface="Calibri" panose="020F0502020204030204" pitchFamily="34" charset="0"/>
                        <a:ea typeface="+mn-ea"/>
                        <a:cs typeface="Calibri" panose="020F0502020204030204" pitchFamily="34" charset="0"/>
                      </a:defRPr>
                    </a:pPr>
                    <a:fld id="{BDB1D286-DC87-BE44-87F6-E77603810012}" type="VALUE">
                      <a:rPr lang="en-US" sz="600" b="0" cap="none" spc="0">
                        <a:ln w="0"/>
                        <a:solidFill>
                          <a:schemeClr val="tx1"/>
                        </a:solidFill>
                        <a:effectLst/>
                        <a:latin typeface="Calibri" panose="020F0502020204030204" pitchFamily="34" charset="0"/>
                        <a:cs typeface="Calibri" panose="020F0502020204030204" pitchFamily="34" charset="0"/>
                      </a:rPr>
                      <a:pPr>
                        <a:defRPr sz="600" b="0" i="0" u="none" strike="noStrike" kern="1200" cap="none" spc="0" baseline="0">
                          <a:ln w="0"/>
                          <a:solidFill>
                            <a:schemeClr val="tx1"/>
                          </a:solidFill>
                          <a:effectLst/>
                          <a:latin typeface="Calibri" panose="020F0502020204030204" pitchFamily="34" charset="0"/>
                          <a:ea typeface="+mn-ea"/>
                          <a:cs typeface="Calibri" panose="020F0502020204030204" pitchFamily="34" charset="0"/>
                        </a:defRPr>
                      </a:pPr>
                      <a:t>[VALUE]</a:t>
                    </a:fld>
                    <a:endParaRPr lang="en-US"/>
                  </a:p>
                </c:rich>
              </c:tx>
              <c:spPr>
                <a:solidFill>
                  <a:schemeClr val="accent2"/>
                </a:solidFill>
                <a:ln w="19050">
                  <a:solidFill>
                    <a:srgbClr val="C00000"/>
                  </a:solidFill>
                </a:ln>
                <a:effectLst/>
              </c:sp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ellipse">
                      <a:avLst/>
                    </a:prstGeom>
                  </c15:spPr>
                  <c15:layout>
                    <c:manualLayout>
                      <c:w val="3.2988575592858567E-2"/>
                      <c:h val="6.0478364330440917E-2"/>
                    </c:manualLayout>
                  </c15:layout>
                  <c15:dlblFieldTable/>
                  <c15:showDataLabelsRange val="0"/>
                </c:ext>
                <c:ext xmlns:c16="http://schemas.microsoft.com/office/drawing/2014/chart" uri="{C3380CC4-5D6E-409C-BE32-E72D297353CC}">
                  <c16:uniqueId val="{00000003-A85A-6149-908C-EDEAC55EB6D5}"/>
                </c:ext>
              </c:extLst>
            </c:dLbl>
            <c:spPr>
              <a:solidFill>
                <a:schemeClr val="accent2"/>
              </a:solidFill>
              <a:ln w="19050">
                <a:solidFill>
                  <a:srgbClr val="C00000"/>
                </a:solidFill>
              </a:ln>
              <a:effectLst/>
            </c:spPr>
            <c:txPr>
              <a:bodyPr rot="0" spcFirstLastPara="1" vertOverflow="ellipsis" vert="horz" wrap="none" lIns="38100" tIns="19050" rIns="38100" bIns="19050" anchor="ctr" anchorCtr="1">
                <a:spAutoFit/>
              </a:bodyPr>
              <a:lstStyle/>
              <a:p>
                <a:pPr>
                  <a:defRPr sz="600" b="0" i="0" u="none" strike="noStrike" kern="1200" cap="none" spc="0" baseline="0">
                    <a:ln w="0"/>
                    <a:solidFill>
                      <a:schemeClr val="tx1"/>
                    </a:solidFill>
                    <a:effectLst/>
                    <a:latin typeface="Calibri" panose="020F0502020204030204" pitchFamily="34" charset="0"/>
                    <a:ea typeface="+mn-ea"/>
                    <a:cs typeface="Calibri" panose="020F050202020403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Sheet1!$E$25:$E$28</c:f>
              <c:strCache>
                <c:ptCount val="4"/>
                <c:pt idx="0">
                  <c:v>Q1 </c:v>
                </c:pt>
                <c:pt idx="1">
                  <c:v>Q2 </c:v>
                </c:pt>
                <c:pt idx="2">
                  <c:v>Q3 </c:v>
                </c:pt>
                <c:pt idx="3">
                  <c:v>Q4 </c:v>
                </c:pt>
              </c:strCache>
            </c:strRef>
          </c:cat>
          <c:val>
            <c:numRef>
              <c:f>Sheet1!$G$25:$G$28</c:f>
              <c:numCache>
                <c:formatCode>_(* #,##0_);_(* \(#,##0\);_(* "-"??_);_(@_)</c:formatCode>
                <c:ptCount val="4"/>
                <c:pt idx="0">
                  <c:v>18</c:v>
                </c:pt>
                <c:pt idx="1">
                  <c:v>22</c:v>
                </c:pt>
                <c:pt idx="2">
                  <c:v>25</c:v>
                </c:pt>
                <c:pt idx="3">
                  <c:v>35</c:v>
                </c:pt>
              </c:numCache>
            </c:numRef>
          </c:val>
          <c:smooth val="0"/>
          <c:extLst>
            <c:ext xmlns:c16="http://schemas.microsoft.com/office/drawing/2014/chart" uri="{C3380CC4-5D6E-409C-BE32-E72D297353CC}">
              <c16:uniqueId val="{00000001-E7CC-E748-B2A8-5711681989E2}"/>
            </c:ext>
          </c:extLst>
        </c:ser>
        <c:dLbls>
          <c:dLblPos val="ctr"/>
          <c:showLegendKey val="0"/>
          <c:showVal val="1"/>
          <c:showCatName val="0"/>
          <c:showSerName val="0"/>
          <c:showPercent val="0"/>
          <c:showBubbleSize val="0"/>
        </c:dLbls>
        <c:marker val="1"/>
        <c:smooth val="0"/>
        <c:axId val="406120944"/>
        <c:axId val="447819760"/>
      </c:lineChart>
      <c:catAx>
        <c:axId val="5075043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sz="1000">
                    <a:solidFill>
                      <a:schemeClr val="tx1"/>
                    </a:solidFill>
                  </a:rPr>
                  <a:t>2023</a:t>
                </a:r>
              </a:p>
            </c:rich>
          </c:tx>
          <c:layout>
            <c:manualLayout>
              <c:xMode val="edge"/>
              <c:yMode val="edge"/>
              <c:x val="0.48289256563062866"/>
              <c:y val="0.94704491045945693"/>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06587152"/>
        <c:crosses val="autoZero"/>
        <c:auto val="1"/>
        <c:lblAlgn val="ctr"/>
        <c:lblOffset val="100"/>
        <c:noMultiLvlLbl val="0"/>
      </c:catAx>
      <c:valAx>
        <c:axId val="506587152"/>
        <c:scaling>
          <c:orientation val="minMax"/>
          <c:max val="45000"/>
          <c:min val="0"/>
        </c:scaling>
        <c:delete val="0"/>
        <c:axPos val="l"/>
        <c:numFmt formatCode="#,##0;[Red]#,##0" sourceLinked="0"/>
        <c:majorTickMark val="in"/>
        <c:minorTickMark val="none"/>
        <c:tickLblPos val="nextTo"/>
        <c:spPr>
          <a:noFill/>
          <a:ln>
            <a:solidFill>
              <a:schemeClr val="accent2">
                <a:lumMod val="65000"/>
              </a:schemeClr>
            </a:solidFill>
          </a:ln>
          <a:effectLst/>
        </c:spPr>
        <c:txPr>
          <a:bodyPr rot="-6000000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507504336"/>
        <c:crosses val="autoZero"/>
        <c:crossBetween val="between"/>
        <c:majorUnit val="5000"/>
      </c:valAx>
      <c:valAx>
        <c:axId val="447819760"/>
        <c:scaling>
          <c:orientation val="minMax"/>
        </c:scaling>
        <c:delete val="0"/>
        <c:axPos val="r"/>
        <c:numFmt formatCode="#,##0" sourceLinked="0"/>
        <c:majorTickMark val="in"/>
        <c:minorTickMark val="none"/>
        <c:tickLblPos val="nextTo"/>
        <c:spPr>
          <a:noFill/>
          <a:ln>
            <a:solidFill>
              <a:schemeClr val="accent2">
                <a:lumMod val="65000"/>
              </a:schemeClr>
            </a:solidFill>
          </a:ln>
          <a:effectLst/>
        </c:spPr>
        <c:txPr>
          <a:bodyPr rot="-6000000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406120944"/>
        <c:crosses val="max"/>
        <c:crossBetween val="between"/>
      </c:valAx>
      <c:catAx>
        <c:axId val="406120944"/>
        <c:scaling>
          <c:orientation val="minMax"/>
        </c:scaling>
        <c:delete val="1"/>
        <c:axPos val="b"/>
        <c:numFmt formatCode="General" sourceLinked="1"/>
        <c:majorTickMark val="out"/>
        <c:minorTickMark val="none"/>
        <c:tickLblPos val="nextTo"/>
        <c:crossAx val="447819760"/>
        <c:crosses val="autoZero"/>
        <c:auto val="1"/>
        <c:lblAlgn val="ctr"/>
        <c:lblOffset val="100"/>
        <c:noMultiLvlLbl val="0"/>
      </c:cat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rgbClr val="66BB6A"/>
                </a:solidFill>
                <a:latin typeface="Calibri" panose="020F0502020204030204" pitchFamily="34" charset="0"/>
                <a:ea typeface="+mn-ea"/>
                <a:cs typeface="Calibri" panose="020F0502020204030204" pitchFamily="34" charset="0"/>
              </a:defRPr>
            </a:pPr>
            <a:r>
              <a:rPr lang="en-US" sz="1100" b="1">
                <a:solidFill>
                  <a:schemeClr val="tx1"/>
                </a:solidFill>
                <a:latin typeface="Calibri" panose="020F0502020204030204" pitchFamily="34" charset="0"/>
                <a:cs typeface="Calibri" panose="020F0502020204030204" pitchFamily="34" charset="0"/>
              </a:rPr>
              <a:t>TOTAL CASES</a:t>
            </a:r>
            <a:r>
              <a:rPr lang="en-US" sz="1100" b="1">
                <a:solidFill>
                  <a:srgbClr val="66BB6A"/>
                </a:solidFill>
                <a:latin typeface="Calibri" panose="020F0502020204030204" pitchFamily="34" charset="0"/>
                <a:cs typeface="Calibri" panose="020F0502020204030204" pitchFamily="34" charset="0"/>
              </a:rPr>
              <a:t> 2022 </a:t>
            </a:r>
            <a:r>
              <a:rPr lang="en-US" sz="1100" b="1">
                <a:solidFill>
                  <a:schemeClr val="tx1"/>
                </a:solidFill>
                <a:latin typeface="Calibri" panose="020F0502020204030204" pitchFamily="34" charset="0"/>
                <a:cs typeface="Calibri" panose="020F0502020204030204" pitchFamily="34" charset="0"/>
              </a:rPr>
              <a:t>VS.</a:t>
            </a:r>
            <a:r>
              <a:rPr lang="en-US" sz="1100" b="1">
                <a:solidFill>
                  <a:srgbClr val="66BB6A"/>
                </a:solidFill>
                <a:latin typeface="Calibri" panose="020F0502020204030204" pitchFamily="34" charset="0"/>
                <a:cs typeface="Calibri" panose="020F0502020204030204" pitchFamily="34" charset="0"/>
              </a:rPr>
              <a:t> </a:t>
            </a:r>
            <a:r>
              <a:rPr lang="en-US" sz="1100" b="1">
                <a:solidFill>
                  <a:srgbClr val="3175D6"/>
                </a:solidFill>
                <a:latin typeface="Calibri" panose="020F0502020204030204" pitchFamily="34" charset="0"/>
                <a:cs typeface="Calibri" panose="020F0502020204030204" pitchFamily="34" charset="0"/>
              </a:rPr>
              <a:t>2023</a:t>
            </a:r>
          </a:p>
        </c:rich>
      </c:tx>
      <c:layout>
        <c:manualLayout>
          <c:xMode val="edge"/>
          <c:yMode val="edge"/>
          <c:x val="1.7552802796653399E-2"/>
          <c:y val="0"/>
        </c:manualLayout>
      </c:layout>
      <c:overlay val="0"/>
      <c:spPr>
        <a:noFill/>
        <a:ln>
          <a:noFill/>
        </a:ln>
        <a:effectLst/>
      </c:spPr>
      <c:txPr>
        <a:bodyPr rot="0" spcFirstLastPara="1" vertOverflow="ellipsis" vert="horz" wrap="square" anchor="ctr" anchorCtr="1"/>
        <a:lstStyle/>
        <a:p>
          <a:pPr>
            <a:defRPr sz="1100" b="1" i="0" u="none" strike="noStrike" kern="1200" spc="0" baseline="0">
              <a:solidFill>
                <a:srgbClr val="66BB6A"/>
              </a:solidFill>
              <a:latin typeface="Calibri" panose="020F0502020204030204" pitchFamily="34" charset="0"/>
              <a:ea typeface="+mn-ea"/>
              <a:cs typeface="Calibri" panose="020F0502020204030204" pitchFamily="34" charset="0"/>
            </a:defRPr>
          </a:pPr>
          <a:endParaRPr lang="en-US"/>
        </a:p>
      </c:txPr>
    </c:title>
    <c:autoTitleDeleted val="0"/>
    <c:plotArea>
      <c:layout>
        <c:manualLayout>
          <c:layoutTarget val="inner"/>
          <c:xMode val="edge"/>
          <c:yMode val="edge"/>
          <c:x val="0.1267753943155599"/>
          <c:y val="0.12577718638162894"/>
          <c:w val="0.86671542929323298"/>
          <c:h val="0.77148393817353988"/>
        </c:manualLayout>
      </c:layout>
      <c:barChart>
        <c:barDir val="col"/>
        <c:grouping val="clustered"/>
        <c:varyColors val="0"/>
        <c:ser>
          <c:idx val="0"/>
          <c:order val="0"/>
          <c:tx>
            <c:strRef>
              <c:f>Sheet1!$F$80</c:f>
              <c:strCache>
                <c:ptCount val="1"/>
                <c:pt idx="0">
                  <c:v>2022</c:v>
                </c:pt>
              </c:strCache>
            </c:strRef>
          </c:tx>
          <c:spPr>
            <a:solidFill>
              <a:srgbClr val="66BB6A"/>
            </a:solidFill>
            <a:ln>
              <a:noFill/>
            </a:ln>
            <a:effectLst/>
          </c:spPr>
          <c:invertIfNegative val="0"/>
          <c:dLbls>
            <c:dLbl>
              <c:idx val="0"/>
              <c:layout>
                <c:manualLayout>
                  <c:x val="-2.1021791487002076E-3"/>
                  <c:y val="3.875061901825459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704-9648-8066-4F2D192CD5FC}"/>
                </c:ext>
              </c:extLst>
            </c:dLbl>
            <c:dLbl>
              <c:idx val="1"/>
              <c:delete val="1"/>
              <c:extLst>
                <c:ext xmlns:c15="http://schemas.microsoft.com/office/drawing/2012/chart" uri="{CE6537A1-D6FC-4f65-9D91-7224C49458BB}"/>
                <c:ext xmlns:c16="http://schemas.microsoft.com/office/drawing/2014/chart" uri="{C3380CC4-5D6E-409C-BE32-E72D297353CC}">
                  <c16:uniqueId val="{00000008-1704-9648-8066-4F2D192CD5FC}"/>
                </c:ext>
              </c:extLst>
            </c:dLbl>
            <c:dLbl>
              <c:idx val="2"/>
              <c:delete val="1"/>
              <c:extLst>
                <c:ext xmlns:c15="http://schemas.microsoft.com/office/drawing/2012/chart" uri="{CE6537A1-D6FC-4f65-9D91-7224C49458BB}"/>
                <c:ext xmlns:c16="http://schemas.microsoft.com/office/drawing/2014/chart" uri="{C3380CC4-5D6E-409C-BE32-E72D297353CC}">
                  <c16:uniqueId val="{00000009-1704-9648-8066-4F2D192CD5FC}"/>
                </c:ext>
              </c:extLst>
            </c:dLbl>
            <c:dLbl>
              <c:idx val="3"/>
              <c:layout>
                <c:manualLayout>
                  <c:x val="-4.2043582974004151E-3"/>
                  <c:y val="7.750123803650918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704-9648-8066-4F2D192CD5FC}"/>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Sheet1!$E$81:$E$84</c:f>
              <c:strCache>
                <c:ptCount val="4"/>
                <c:pt idx="0">
                  <c:v>Q1 </c:v>
                </c:pt>
                <c:pt idx="1">
                  <c:v>Q2 </c:v>
                </c:pt>
                <c:pt idx="2">
                  <c:v>Q3 </c:v>
                </c:pt>
                <c:pt idx="3">
                  <c:v>Q4 </c:v>
                </c:pt>
              </c:strCache>
            </c:strRef>
          </c:cat>
          <c:val>
            <c:numRef>
              <c:f>Sheet1!$F$81:$F$84</c:f>
              <c:numCache>
                <c:formatCode>_(* #,##0_);_(* \(#,##0\);_(* "-"??_);_(@_)</c:formatCode>
                <c:ptCount val="4"/>
                <c:pt idx="0">
                  <c:v>9012</c:v>
                </c:pt>
                <c:pt idx="1">
                  <c:v>14272</c:v>
                </c:pt>
                <c:pt idx="2">
                  <c:v>18813</c:v>
                </c:pt>
                <c:pt idx="3">
                  <c:v>22404</c:v>
                </c:pt>
              </c:numCache>
            </c:numRef>
          </c:val>
          <c:extLst>
            <c:ext xmlns:c16="http://schemas.microsoft.com/office/drawing/2014/chart" uri="{C3380CC4-5D6E-409C-BE32-E72D297353CC}">
              <c16:uniqueId val="{00000000-1704-9648-8066-4F2D192CD5FC}"/>
            </c:ext>
          </c:extLst>
        </c:ser>
        <c:ser>
          <c:idx val="1"/>
          <c:order val="1"/>
          <c:tx>
            <c:strRef>
              <c:f>Sheet1!$G$80</c:f>
              <c:strCache>
                <c:ptCount val="1"/>
                <c:pt idx="0">
                  <c:v>2023</c:v>
                </c:pt>
              </c:strCache>
            </c:strRef>
          </c:tx>
          <c:spPr>
            <a:solidFill>
              <a:srgbClr val="4472C4"/>
            </a:solidFill>
            <a:ln>
              <a:noFill/>
            </a:ln>
            <a:effectLst/>
          </c:spPr>
          <c:invertIfNegative val="0"/>
          <c:dPt>
            <c:idx val="0"/>
            <c:invertIfNegative val="0"/>
            <c:bubble3D val="0"/>
            <c:spPr>
              <a:solidFill>
                <a:srgbClr val="4472C4"/>
              </a:solidFill>
              <a:ln>
                <a:noFill/>
              </a:ln>
              <a:effectLst/>
            </c:spPr>
            <c:extLst>
              <c:ext xmlns:c16="http://schemas.microsoft.com/office/drawing/2014/chart" uri="{C3380CC4-5D6E-409C-BE32-E72D297353CC}">
                <c16:uniqueId val="{00000002-1704-9648-8066-4F2D192CD5FC}"/>
              </c:ext>
            </c:extLst>
          </c:dPt>
          <c:dPt>
            <c:idx val="1"/>
            <c:invertIfNegative val="0"/>
            <c:bubble3D val="0"/>
            <c:spPr>
              <a:solidFill>
                <a:srgbClr val="4472C4"/>
              </a:solidFill>
              <a:ln>
                <a:noFill/>
              </a:ln>
              <a:effectLst/>
            </c:spPr>
            <c:extLst>
              <c:ext xmlns:c16="http://schemas.microsoft.com/office/drawing/2014/chart" uri="{C3380CC4-5D6E-409C-BE32-E72D297353CC}">
                <c16:uniqueId val="{00000003-1704-9648-8066-4F2D192CD5FC}"/>
              </c:ext>
            </c:extLst>
          </c:dPt>
          <c:dLbls>
            <c:dLbl>
              <c:idx val="0"/>
              <c:layout>
                <c:manualLayout>
                  <c:x val="0"/>
                  <c:y val="1.162518570547637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704-9648-8066-4F2D192CD5FC}"/>
                </c:ext>
              </c:extLst>
            </c:dLbl>
            <c:dLbl>
              <c:idx val="1"/>
              <c:delete val="1"/>
              <c:extLst>
                <c:ext xmlns:c15="http://schemas.microsoft.com/office/drawing/2012/chart" uri="{CE6537A1-D6FC-4f65-9D91-7224C49458BB}"/>
                <c:ext xmlns:c16="http://schemas.microsoft.com/office/drawing/2014/chart" uri="{C3380CC4-5D6E-409C-BE32-E72D297353CC}">
                  <c16:uniqueId val="{00000003-1704-9648-8066-4F2D192CD5FC}"/>
                </c:ext>
              </c:extLst>
            </c:dLbl>
            <c:dLbl>
              <c:idx val="2"/>
              <c:delete val="1"/>
              <c:extLst>
                <c:ext xmlns:c15="http://schemas.microsoft.com/office/drawing/2012/chart" uri="{CE6537A1-D6FC-4f65-9D91-7224C49458BB}"/>
                <c:ext xmlns:c16="http://schemas.microsoft.com/office/drawing/2014/chart" uri="{C3380CC4-5D6E-409C-BE32-E72D297353CC}">
                  <c16:uniqueId val="{00000004-1704-9648-8066-4F2D192CD5FC}"/>
                </c:ext>
              </c:extLst>
            </c:dLbl>
            <c:dLbl>
              <c:idx val="3"/>
              <c:layout>
                <c:manualLayout>
                  <c:x val="0"/>
                  <c:y val="7.75012380365088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704-9648-8066-4F2D192CD5FC}"/>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Sheet1!$E$81:$E$84</c:f>
              <c:strCache>
                <c:ptCount val="4"/>
                <c:pt idx="0">
                  <c:v>Q1 </c:v>
                </c:pt>
                <c:pt idx="1">
                  <c:v>Q2 </c:v>
                </c:pt>
                <c:pt idx="2">
                  <c:v>Q3 </c:v>
                </c:pt>
                <c:pt idx="3">
                  <c:v>Q4 </c:v>
                </c:pt>
              </c:strCache>
            </c:strRef>
          </c:cat>
          <c:val>
            <c:numRef>
              <c:f>Sheet1!$G$81:$G$84</c:f>
              <c:numCache>
                <c:formatCode>_(* #,##0_);_(* \(#,##0\);_(* "-"??_);_(@_)</c:formatCode>
                <c:ptCount val="4"/>
                <c:pt idx="0">
                  <c:v>28587</c:v>
                </c:pt>
                <c:pt idx="1">
                  <c:v>30332</c:v>
                </c:pt>
                <c:pt idx="2">
                  <c:v>30417</c:v>
                </c:pt>
                <c:pt idx="3">
                  <c:v>33659</c:v>
                </c:pt>
              </c:numCache>
            </c:numRef>
          </c:val>
          <c:extLst>
            <c:ext xmlns:c16="http://schemas.microsoft.com/office/drawing/2014/chart" uri="{C3380CC4-5D6E-409C-BE32-E72D297353CC}">
              <c16:uniqueId val="{00000001-1704-9648-8066-4F2D192CD5FC}"/>
            </c:ext>
          </c:extLst>
        </c:ser>
        <c:dLbls>
          <c:dLblPos val="outEnd"/>
          <c:showLegendKey val="0"/>
          <c:showVal val="1"/>
          <c:showCatName val="0"/>
          <c:showSerName val="0"/>
          <c:showPercent val="0"/>
          <c:showBubbleSize val="0"/>
        </c:dLbls>
        <c:gapWidth val="219"/>
        <c:overlap val="-9"/>
        <c:axId val="42623520"/>
        <c:axId val="42625792"/>
      </c:barChart>
      <c:catAx>
        <c:axId val="42623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42625792"/>
        <c:crosses val="autoZero"/>
        <c:auto val="1"/>
        <c:lblAlgn val="ctr"/>
        <c:lblOffset val="100"/>
        <c:noMultiLvlLbl val="0"/>
      </c:catAx>
      <c:valAx>
        <c:axId val="42625792"/>
        <c:scaling>
          <c:orientation val="minMax"/>
        </c:scaling>
        <c:delete val="0"/>
        <c:axPos val="l"/>
        <c:numFmt formatCode="#,##0" sourceLinked="0"/>
        <c:majorTickMark val="in"/>
        <c:minorTickMark val="none"/>
        <c:tickLblPos val="nextTo"/>
        <c:spPr>
          <a:noFill/>
          <a:ln>
            <a:solidFill>
              <a:schemeClr val="accent2">
                <a:lumMod val="65000"/>
              </a:schemeClr>
            </a:solidFill>
          </a:ln>
          <a:effectLst/>
        </c:spPr>
        <c:txPr>
          <a:bodyPr rot="-6000000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42623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solidFill>
                <a:latin typeface="Calibri" panose="020F0502020204030204" pitchFamily="34" charset="0"/>
                <a:ea typeface="+mn-ea"/>
                <a:cs typeface="Calibri" panose="020F0502020204030204" pitchFamily="34" charset="0"/>
              </a:defRPr>
            </a:pPr>
            <a:r>
              <a:rPr lang="en-US" sz="1100" b="1">
                <a:solidFill>
                  <a:schemeClr val="tx1"/>
                </a:solidFill>
                <a:latin typeface="Calibri" panose="020F0502020204030204" pitchFamily="34" charset="0"/>
                <a:cs typeface="Calibri" panose="020F0502020204030204" pitchFamily="34" charset="0"/>
              </a:rPr>
              <a:t>ESTIMATED TOTAL</a:t>
            </a:r>
            <a:r>
              <a:rPr lang="en-US" sz="1100" b="1" baseline="0">
                <a:solidFill>
                  <a:schemeClr val="tx1"/>
                </a:solidFill>
                <a:latin typeface="Calibri" panose="020F0502020204030204" pitchFamily="34" charset="0"/>
                <a:cs typeface="Calibri" panose="020F0502020204030204" pitchFamily="34" charset="0"/>
              </a:rPr>
              <a:t> CASES </a:t>
            </a:r>
            <a:endParaRPr lang="en-US" sz="1100" b="1">
              <a:solidFill>
                <a:schemeClr val="tx1"/>
              </a:solidFill>
              <a:latin typeface="Calibri" panose="020F0502020204030204" pitchFamily="34" charset="0"/>
              <a:cs typeface="Calibri" panose="020F0502020204030204" pitchFamily="34" charset="0"/>
            </a:endParaRPr>
          </a:p>
        </c:rich>
      </c:tx>
      <c:layout>
        <c:manualLayout>
          <c:xMode val="edge"/>
          <c:yMode val="edge"/>
          <c:x val="1.1630454179707851E-2"/>
          <c:y val="3.7764361682672909E-3"/>
        </c:manualLayout>
      </c:layout>
      <c:overlay val="0"/>
      <c:spPr>
        <a:noFill/>
        <a:ln>
          <a:noFill/>
        </a:ln>
        <a:effectLst/>
      </c:spPr>
      <c:txPr>
        <a:bodyPr rot="0" spcFirstLastPara="1" vertOverflow="ellipsis" vert="horz" wrap="square" anchor="ctr" anchorCtr="1"/>
        <a:lstStyle/>
        <a:p>
          <a:pPr>
            <a:defRPr sz="1100" b="1" i="0" u="none" strike="noStrike" kern="1200" spc="0" baseline="0">
              <a:solidFill>
                <a:schemeClr val="tx1"/>
              </a:solidFill>
              <a:latin typeface="Calibri" panose="020F0502020204030204" pitchFamily="34" charset="0"/>
              <a:ea typeface="+mn-ea"/>
              <a:cs typeface="Calibri" panose="020F0502020204030204" pitchFamily="34" charset="0"/>
            </a:defRPr>
          </a:pPr>
          <a:endParaRPr lang="en-US"/>
        </a:p>
      </c:txPr>
    </c:title>
    <c:autoTitleDeleted val="0"/>
    <c:plotArea>
      <c:layout>
        <c:manualLayout>
          <c:layoutTarget val="inner"/>
          <c:xMode val="edge"/>
          <c:yMode val="edge"/>
          <c:x val="0.11824635294320282"/>
          <c:y val="0.11898806973263724"/>
          <c:w val="0.85738826305516391"/>
          <c:h val="0.70747678421146309"/>
        </c:manualLayout>
      </c:layout>
      <c:barChart>
        <c:barDir val="col"/>
        <c:grouping val="clustered"/>
        <c:varyColors val="0"/>
        <c:ser>
          <c:idx val="0"/>
          <c:order val="0"/>
          <c:spPr>
            <a:solidFill>
              <a:schemeClr val="accent3">
                <a:lumMod val="65000"/>
              </a:schemeClr>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1-BA33-2B48-B652-B0859A339F71}"/>
              </c:ext>
            </c:extLst>
          </c:dPt>
          <c:dPt>
            <c:idx val="1"/>
            <c:invertIfNegative val="0"/>
            <c:bubble3D val="0"/>
            <c:spPr>
              <a:solidFill>
                <a:srgbClr val="607D8B"/>
              </a:solidFill>
              <a:ln>
                <a:noFill/>
              </a:ln>
              <a:effectLst/>
            </c:spPr>
            <c:extLst>
              <c:ext xmlns:c16="http://schemas.microsoft.com/office/drawing/2014/chart" uri="{C3380CC4-5D6E-409C-BE32-E72D297353CC}">
                <c16:uniqueId val="{00000004-BA33-2B48-B652-B0859A339F71}"/>
              </c:ext>
            </c:extLst>
          </c:dPt>
          <c:dPt>
            <c:idx val="2"/>
            <c:invertIfNegative val="0"/>
            <c:bubble3D val="0"/>
            <c:spPr>
              <a:solidFill>
                <a:srgbClr val="607D8B"/>
              </a:solidFill>
              <a:ln>
                <a:noFill/>
              </a:ln>
              <a:effectLst/>
            </c:spPr>
            <c:extLst>
              <c:ext xmlns:c16="http://schemas.microsoft.com/office/drawing/2014/chart" uri="{C3380CC4-5D6E-409C-BE32-E72D297353CC}">
                <c16:uniqueId val="{00000002-BA33-2B48-B652-B0859A339F71}"/>
              </c:ext>
            </c:extLst>
          </c:dPt>
          <c:dPt>
            <c:idx val="3"/>
            <c:invertIfNegative val="0"/>
            <c:bubble3D val="0"/>
            <c:spPr>
              <a:solidFill>
                <a:srgbClr val="607D8B"/>
              </a:solidFill>
              <a:ln>
                <a:noFill/>
              </a:ln>
              <a:effectLst/>
            </c:spPr>
            <c:extLst>
              <c:ext xmlns:c16="http://schemas.microsoft.com/office/drawing/2014/chart" uri="{C3380CC4-5D6E-409C-BE32-E72D297353CC}">
                <c16:uniqueId val="{00000003-BA33-2B48-B652-B0859A339F71}"/>
              </c:ext>
            </c:extLst>
          </c:dPt>
          <c:dLbls>
            <c:dLbl>
              <c:idx val="0"/>
              <c:layout>
                <c:manualLayout>
                  <c:x val="0"/>
                  <c:y val="3.7764361682672909E-3"/>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A33-2B48-B652-B0859A339F71}"/>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Sheet1!$B$153:$B$156</c:f>
              <c:strCache>
                <c:ptCount val="4"/>
                <c:pt idx="0">
                  <c:v>0-15</c:v>
                </c:pt>
                <c:pt idx="1">
                  <c:v>16-19</c:v>
                </c:pt>
                <c:pt idx="2">
                  <c:v>20-49</c:v>
                </c:pt>
                <c:pt idx="3">
                  <c:v>50+</c:v>
                </c:pt>
              </c:strCache>
            </c:strRef>
          </c:cat>
          <c:val>
            <c:numRef>
              <c:f>Sheet1!$C$153:$C$156</c:f>
              <c:numCache>
                <c:formatCode>_(* #,##0_);_(* \(#,##0\);_(* "-"??_);_(@_)</c:formatCode>
                <c:ptCount val="4"/>
                <c:pt idx="0">
                  <c:v>55000</c:v>
                </c:pt>
                <c:pt idx="1">
                  <c:v>7500</c:v>
                </c:pt>
                <c:pt idx="2">
                  <c:v>30000</c:v>
                </c:pt>
                <c:pt idx="3">
                  <c:v>7500</c:v>
                </c:pt>
              </c:numCache>
            </c:numRef>
          </c:val>
          <c:extLst>
            <c:ext xmlns:c16="http://schemas.microsoft.com/office/drawing/2014/chart" uri="{C3380CC4-5D6E-409C-BE32-E72D297353CC}">
              <c16:uniqueId val="{00000000-BA33-2B48-B652-B0859A339F71}"/>
            </c:ext>
          </c:extLst>
        </c:ser>
        <c:dLbls>
          <c:dLblPos val="outEnd"/>
          <c:showLegendKey val="0"/>
          <c:showVal val="1"/>
          <c:showCatName val="0"/>
          <c:showSerName val="0"/>
          <c:showPercent val="0"/>
          <c:showBubbleSize val="0"/>
        </c:dLbls>
        <c:gapWidth val="183"/>
        <c:overlap val="-75"/>
        <c:axId val="324641792"/>
        <c:axId val="324643520"/>
      </c:barChart>
      <c:catAx>
        <c:axId val="3246417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r>
                  <a:rPr lang="en-US">
                    <a:solidFill>
                      <a:schemeClr val="tx1"/>
                    </a:solidFill>
                    <a:latin typeface="Calibri" panose="020F0502020204030204" pitchFamily="34" charset="0"/>
                    <a:cs typeface="Calibri" panose="020F0502020204030204" pitchFamily="34" charset="0"/>
                  </a:rPr>
                  <a:t>AGE GROUP</a:t>
                </a:r>
              </a:p>
            </c:rich>
          </c:tx>
          <c:layout>
            <c:manualLayout>
              <c:xMode val="edge"/>
              <c:yMode val="edge"/>
              <c:x val="0.46284536877696214"/>
              <c:y val="0.9425419749781044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324643520"/>
        <c:crosses val="autoZero"/>
        <c:auto val="1"/>
        <c:lblAlgn val="ctr"/>
        <c:lblOffset val="100"/>
        <c:noMultiLvlLbl val="0"/>
      </c:catAx>
      <c:valAx>
        <c:axId val="324643520"/>
        <c:scaling>
          <c:orientation val="minMax"/>
          <c:max val="65000"/>
          <c:min val="0"/>
        </c:scaling>
        <c:delete val="0"/>
        <c:axPos val="l"/>
        <c:numFmt formatCode="#,##0" sourceLinked="0"/>
        <c:majorTickMark val="in"/>
        <c:minorTickMark val="none"/>
        <c:tickLblPos val="nextTo"/>
        <c:spPr>
          <a:noFill/>
          <a:ln>
            <a:solidFill>
              <a:schemeClr val="accent2">
                <a:lumMod val="65000"/>
              </a:schemeClr>
            </a:solidFill>
          </a:ln>
          <a:effectLst/>
        </c:spPr>
        <c:txPr>
          <a:bodyPr rot="-6000000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324641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solidFill>
                <a:latin typeface="Calibri" panose="020F0502020204030204" pitchFamily="34" charset="0"/>
                <a:ea typeface="+mn-ea"/>
                <a:cs typeface="Calibri" panose="020F0502020204030204" pitchFamily="34" charset="0"/>
              </a:defRPr>
            </a:pPr>
            <a:r>
              <a:rPr lang="en-US" sz="1100" b="1">
                <a:solidFill>
                  <a:schemeClr val="tx1"/>
                </a:solidFill>
                <a:latin typeface="Calibri" panose="020F0502020204030204" pitchFamily="34" charset="0"/>
                <a:cs typeface="Calibri" panose="020F0502020204030204" pitchFamily="34" charset="0"/>
              </a:rPr>
              <a:t>PHASES OF DENGUE</a:t>
            </a:r>
            <a:r>
              <a:rPr lang="en-US" sz="1100" b="1" baseline="0">
                <a:solidFill>
                  <a:schemeClr val="tx1"/>
                </a:solidFill>
                <a:latin typeface="Calibri" panose="020F0502020204030204" pitchFamily="34" charset="0"/>
                <a:cs typeface="Calibri" panose="020F0502020204030204" pitchFamily="34" charset="0"/>
              </a:rPr>
              <a:t> FEVER</a:t>
            </a:r>
            <a:endParaRPr lang="en-US" sz="1100" b="1">
              <a:solidFill>
                <a:schemeClr val="tx1"/>
              </a:solidFill>
              <a:latin typeface="Calibri" panose="020F0502020204030204" pitchFamily="34" charset="0"/>
              <a:cs typeface="Calibri" panose="020F0502020204030204" pitchFamily="34" charset="0"/>
            </a:endParaRPr>
          </a:p>
        </c:rich>
      </c:tx>
      <c:layout>
        <c:manualLayout>
          <c:xMode val="edge"/>
          <c:yMode val="edge"/>
          <c:x val="0"/>
          <c:y val="1.2423591650563823E-2"/>
        </c:manualLayout>
      </c:layout>
      <c:overlay val="0"/>
      <c:spPr>
        <a:noFill/>
        <a:ln>
          <a:noFill/>
        </a:ln>
        <a:effectLst/>
      </c:spPr>
      <c:txPr>
        <a:bodyPr rot="0" spcFirstLastPara="1" vertOverflow="ellipsis" vert="horz" wrap="square" anchor="ctr" anchorCtr="1"/>
        <a:lstStyle/>
        <a:p>
          <a:pPr>
            <a:defRPr sz="1100" b="1" i="0" u="none" strike="noStrike" kern="1200" spc="0" baseline="0">
              <a:solidFill>
                <a:schemeClr val="tx1"/>
              </a:solidFill>
              <a:latin typeface="Calibri" panose="020F0502020204030204" pitchFamily="34" charset="0"/>
              <a:ea typeface="+mn-ea"/>
              <a:cs typeface="Calibri" panose="020F0502020204030204" pitchFamily="34" charset="0"/>
            </a:defRPr>
          </a:pPr>
          <a:endParaRPr lang="en-US"/>
        </a:p>
      </c:txPr>
    </c:title>
    <c:autoTitleDeleted val="0"/>
    <c:plotArea>
      <c:layout>
        <c:manualLayout>
          <c:layoutTarget val="inner"/>
          <c:xMode val="edge"/>
          <c:yMode val="edge"/>
          <c:x val="0.13139430316373774"/>
          <c:y val="0.1716134928087685"/>
          <c:w val="0.83807487480729181"/>
          <c:h val="0.65711374281499157"/>
        </c:manualLayout>
      </c:layout>
      <c:lineChart>
        <c:grouping val="standard"/>
        <c:varyColors val="0"/>
        <c:ser>
          <c:idx val="1"/>
          <c:order val="0"/>
          <c:tx>
            <c:strRef>
              <c:f>Sheet1!$B$137</c:f>
              <c:strCache>
                <c:ptCount val="1"/>
                <c:pt idx="0">
                  <c:v>Temperature (°C)</c:v>
                </c:pt>
              </c:strCache>
            </c:strRef>
          </c:tx>
          <c:spPr>
            <a:ln w="28575" cap="flat">
              <a:solidFill>
                <a:srgbClr val="4472C4"/>
              </a:solidFill>
              <a:round/>
            </a:ln>
            <a:effectLst/>
          </c:spPr>
          <c:marker>
            <c:symbol val="square"/>
            <c:size val="4"/>
            <c:spPr>
              <a:solidFill>
                <a:srgbClr val="4472C4"/>
              </a:solidFill>
              <a:ln w="9525" cap="rnd">
                <a:noFill/>
              </a:ln>
              <a:effectLst/>
            </c:spPr>
          </c:marker>
          <c:dPt>
            <c:idx val="0"/>
            <c:marker>
              <c:symbol val="square"/>
              <c:size val="4"/>
              <c:spPr>
                <a:solidFill>
                  <a:srgbClr val="C00000"/>
                </a:solidFill>
                <a:ln w="9525" cap="rnd">
                  <a:noFill/>
                </a:ln>
                <a:effectLst/>
              </c:spPr>
            </c:marker>
            <c:bubble3D val="0"/>
            <c:extLst>
              <c:ext xmlns:c16="http://schemas.microsoft.com/office/drawing/2014/chart" uri="{C3380CC4-5D6E-409C-BE32-E72D297353CC}">
                <c16:uniqueId val="{00000003-0149-5649-8AC4-FAF2B1F3B836}"/>
              </c:ext>
            </c:extLst>
          </c:dPt>
          <c:dPt>
            <c:idx val="1"/>
            <c:marker>
              <c:symbol val="square"/>
              <c:size val="4"/>
              <c:spPr>
                <a:solidFill>
                  <a:srgbClr val="C00000"/>
                </a:solidFill>
                <a:ln w="9525" cap="rnd">
                  <a:noFill/>
                </a:ln>
                <a:effectLst/>
              </c:spPr>
            </c:marker>
            <c:bubble3D val="0"/>
            <c:spPr>
              <a:ln w="28575" cap="flat">
                <a:solidFill>
                  <a:srgbClr val="C00000"/>
                </a:solidFill>
                <a:round/>
              </a:ln>
              <a:effectLst/>
            </c:spPr>
            <c:extLst>
              <c:ext xmlns:c16="http://schemas.microsoft.com/office/drawing/2014/chart" uri="{C3380CC4-5D6E-409C-BE32-E72D297353CC}">
                <c16:uniqueId val="{00000004-0149-5649-8AC4-FAF2B1F3B836}"/>
              </c:ext>
            </c:extLst>
          </c:dPt>
          <c:dLbls>
            <c:dLbl>
              <c:idx val="0"/>
              <c:layout>
                <c:manualLayout>
                  <c:x val="-1.8581715291140111E-2"/>
                  <c:y val="2.54706309180964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49-5649-8AC4-FAF2B1F3B836}"/>
                </c:ext>
              </c:extLst>
            </c:dLbl>
            <c:dLbl>
              <c:idx val="1"/>
              <c:layout>
                <c:manualLayout>
                  <c:x val="-2.6856326844550183E-2"/>
                  <c:y val="-3.585512570653391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149-5649-8AC4-FAF2B1F3B836}"/>
                </c:ext>
              </c:extLst>
            </c:dLbl>
            <c:dLbl>
              <c:idx val="2"/>
              <c:layout>
                <c:manualLayout>
                  <c:x val="-1.0343264441762577E-2"/>
                  <c:y val="-2.453030264985214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149-5649-8AC4-FAF2B1F3B836}"/>
                </c:ext>
              </c:extLst>
            </c:dLbl>
            <c:dLbl>
              <c:idx val="4"/>
              <c:layout>
                <c:manualLayout>
                  <c:x val="-3.3527813852514174E-2"/>
                  <c:y val="-3.585512570653388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149-5649-8AC4-FAF2B1F3B836}"/>
                </c:ext>
              </c:extLst>
            </c:dLbl>
            <c:dLbl>
              <c:idx val="5"/>
              <c:layout>
                <c:manualLayout>
                  <c:x val="-2.5253202299104154E-2"/>
                  <c:y val="-3.99435094815092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149-5649-8AC4-FAF2B1F3B836}"/>
                </c:ext>
              </c:extLst>
            </c:dLbl>
            <c:numFmt formatCode="#,##0.0" sourceLinked="0"/>
            <c:spPr>
              <a:noFill/>
              <a:ln>
                <a:noFill/>
              </a:ln>
              <a:effectLst/>
            </c:spPr>
            <c:txPr>
              <a:bodyPr rot="0" spcFirstLastPara="1" vertOverflow="overflow" horzOverflow="overflow" vert="horz" wrap="square" lIns="38100" tIns="19050" rIns="38100" bIns="19050" anchor="ctr" anchorCtr="0">
                <a:normAutofit/>
              </a:bodyPr>
              <a:lstStyle/>
              <a:p>
                <a:pPr>
                  <a:defRPr sz="7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numRef>
              <c:f>Sheet1!$A$138:$A$147</c:f>
              <c:numCache>
                <c:formatCode>0</c:formatCode>
                <c:ptCount val="10"/>
                <c:pt idx="0">
                  <c:v>1</c:v>
                </c:pt>
                <c:pt idx="1">
                  <c:v>2</c:v>
                </c:pt>
                <c:pt idx="2">
                  <c:v>3</c:v>
                </c:pt>
                <c:pt idx="3">
                  <c:v>4</c:v>
                </c:pt>
                <c:pt idx="4">
                  <c:v>5</c:v>
                </c:pt>
                <c:pt idx="5">
                  <c:v>6</c:v>
                </c:pt>
                <c:pt idx="6">
                  <c:v>7</c:v>
                </c:pt>
                <c:pt idx="7">
                  <c:v>8</c:v>
                </c:pt>
                <c:pt idx="8">
                  <c:v>9</c:v>
                </c:pt>
                <c:pt idx="9">
                  <c:v>10</c:v>
                </c:pt>
              </c:numCache>
            </c:numRef>
          </c:cat>
          <c:val>
            <c:numRef>
              <c:f>Sheet1!$B$138:$B$147</c:f>
              <c:numCache>
                <c:formatCode>0.00</c:formatCode>
                <c:ptCount val="10"/>
                <c:pt idx="0">
                  <c:v>38.5</c:v>
                </c:pt>
                <c:pt idx="1">
                  <c:v>40</c:v>
                </c:pt>
                <c:pt idx="2">
                  <c:v>38</c:v>
                </c:pt>
                <c:pt idx="3">
                  <c:v>35.5</c:v>
                </c:pt>
                <c:pt idx="4">
                  <c:v>36.5</c:v>
                </c:pt>
                <c:pt idx="5">
                  <c:v>36.5</c:v>
                </c:pt>
                <c:pt idx="6">
                  <c:v>35</c:v>
                </c:pt>
                <c:pt idx="7">
                  <c:v>35</c:v>
                </c:pt>
                <c:pt idx="8">
                  <c:v>35</c:v>
                </c:pt>
                <c:pt idx="9">
                  <c:v>35</c:v>
                </c:pt>
              </c:numCache>
            </c:numRef>
          </c:val>
          <c:smooth val="1"/>
          <c:extLst>
            <c:ext xmlns:c16="http://schemas.microsoft.com/office/drawing/2014/chart" uri="{C3380CC4-5D6E-409C-BE32-E72D297353CC}">
              <c16:uniqueId val="{00000000-0149-5649-8AC4-FAF2B1F3B836}"/>
            </c:ext>
          </c:extLst>
        </c:ser>
        <c:dLbls>
          <c:showLegendKey val="0"/>
          <c:showVal val="0"/>
          <c:showCatName val="0"/>
          <c:showSerName val="0"/>
          <c:showPercent val="0"/>
          <c:showBubbleSize val="0"/>
        </c:dLbls>
        <c:marker val="1"/>
        <c:smooth val="0"/>
        <c:axId val="1167468128"/>
        <c:axId val="1167376864"/>
      </c:lineChart>
      <c:catAx>
        <c:axId val="11674681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r>
                  <a:rPr lang="en-US">
                    <a:solidFill>
                      <a:schemeClr val="tx1"/>
                    </a:solidFill>
                    <a:latin typeface="Calibri" panose="020F0502020204030204" pitchFamily="34" charset="0"/>
                    <a:cs typeface="Calibri" panose="020F0502020204030204" pitchFamily="34" charset="0"/>
                  </a:rPr>
                  <a:t>DAYS OF ILLNESS</a:t>
                </a:r>
              </a:p>
            </c:rich>
          </c:tx>
          <c:layout>
            <c:manualLayout>
              <c:xMode val="edge"/>
              <c:yMode val="edge"/>
              <c:x val="0.13012787695457156"/>
              <c:y val="0.9280333664831175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1167376864"/>
        <c:crosses val="autoZero"/>
        <c:auto val="1"/>
        <c:lblAlgn val="ctr"/>
        <c:lblOffset val="100"/>
        <c:noMultiLvlLbl val="0"/>
      </c:catAx>
      <c:valAx>
        <c:axId val="1167376864"/>
        <c:scaling>
          <c:orientation val="minMax"/>
          <c:max val="41"/>
          <c:min val="36"/>
        </c:scaling>
        <c:delete val="0"/>
        <c:axPos val="l"/>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rgbClr val="15110E"/>
                    </a:solidFill>
                    <a:latin typeface="Calibri" panose="020F0502020204030204" pitchFamily="34" charset="0"/>
                    <a:ea typeface="+mn-ea"/>
                    <a:cs typeface="Calibri" panose="020F0502020204030204" pitchFamily="34" charset="0"/>
                  </a:defRPr>
                </a:pPr>
                <a:r>
                  <a:rPr lang="en-US">
                    <a:solidFill>
                      <a:schemeClr val="tx1"/>
                    </a:solidFill>
                    <a:latin typeface="Calibri" panose="020F0502020204030204" pitchFamily="34" charset="0"/>
                    <a:cs typeface="Calibri" panose="020F0502020204030204" pitchFamily="34" charset="0"/>
                  </a:rPr>
                  <a:t>TEMPERATURE (°C)</a:t>
                </a:r>
              </a:p>
            </c:rich>
          </c:tx>
          <c:layout>
            <c:manualLayout>
              <c:xMode val="edge"/>
              <c:yMode val="edge"/>
              <c:x val="1.5548812249734374E-2"/>
              <c:y val="0.32802944880338963"/>
            </c:manualLayout>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rgbClr val="15110E"/>
                  </a:solidFill>
                  <a:latin typeface="Calibri" panose="020F0502020204030204" pitchFamily="34" charset="0"/>
                  <a:ea typeface="+mn-ea"/>
                  <a:cs typeface="Calibri" panose="020F0502020204030204" pitchFamily="34" charset="0"/>
                </a:defRPr>
              </a:pPr>
              <a:endParaRPr lang="en-US"/>
            </a:p>
          </c:txPr>
        </c:title>
        <c:numFmt formatCode="0.0" sourceLinked="0"/>
        <c:majorTickMark val="in"/>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1167468128"/>
        <c:crosses val="autoZero"/>
        <c:crossBetween val="between"/>
        <c:majorUnit val="0.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58abb5f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558abb5f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572bee519d_0_7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572bee519d_0_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5703cb3a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5703cb3a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907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558abb5fb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558abb5fb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0151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5703cb3a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5703cb3a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5703cb3a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5703cb3a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7871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558abb5fb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558abb5fb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5703cb3a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5703cb3a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1545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572bee519d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572bee519d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5703cb3a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5703cb3a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1013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558abb5fb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558abb5fb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510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5703cb3a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5703cb3a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2648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pic>
        <p:nvPicPr>
          <p:cNvPr id="10" name="Google Shape;10;p2"/>
          <p:cNvPicPr preferRelativeResize="0"/>
          <p:nvPr/>
        </p:nvPicPr>
        <p:blipFill rotWithShape="1">
          <a:blip r:embed="rId2">
            <a:alphaModFix/>
          </a:blip>
          <a:srcRect l="-19689" t="41478" r="19690" b="2272"/>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711750" y="1958600"/>
            <a:ext cx="4280100" cy="2649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9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4572000" y="535000"/>
            <a:ext cx="3860400" cy="388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_AND_TWO_COLUMNS">
    <p:spTree>
      <p:nvGrpSpPr>
        <p:cNvPr id="1"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
        <p:nvSpPr>
          <p:cNvPr id="26" name="Google Shape;26;p5"/>
          <p:cNvSpPr txBox="1">
            <a:spLocks noGrp="1"/>
          </p:cNvSpPr>
          <p:nvPr>
            <p:ph type="subTitle" idx="1"/>
          </p:nvPr>
        </p:nvSpPr>
        <p:spPr>
          <a:xfrm>
            <a:off x="1189750" y="1742900"/>
            <a:ext cx="2907600" cy="21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 name="Google Shape;27;p5"/>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28" name="Google Shape;28;p5"/>
          <p:cNvSpPr txBox="1">
            <a:spLocks noGrp="1"/>
          </p:cNvSpPr>
          <p:nvPr>
            <p:ph type="subTitle" idx="2"/>
          </p:nvPr>
        </p:nvSpPr>
        <p:spPr>
          <a:xfrm>
            <a:off x="5046650" y="1742900"/>
            <a:ext cx="2907600" cy="21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l="104756" t="-108210" r="280062" b="47851"/>
          <a:stretch/>
        </p:blipFill>
        <p:spPr>
          <a:xfrm rot="10800000">
            <a:off x="1325" y="-1637"/>
            <a:ext cx="9141450" cy="5146775"/>
          </a:xfrm>
          <a:prstGeom prst="rect">
            <a:avLst/>
          </a:prstGeom>
          <a:noFill/>
          <a:ln>
            <a:noFill/>
          </a:ln>
        </p:spPr>
      </p:pic>
      <p:sp>
        <p:nvSpPr>
          <p:cNvPr id="31" name="Google Shape;31;p6"/>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Numbers and text 1">
  <p:cSld name="BLANK_1_1_1_1_1_1_3">
    <p:spTree>
      <p:nvGrpSpPr>
        <p:cNvPr id="1" name="Shape 150"/>
        <p:cNvGrpSpPr/>
        <p:nvPr/>
      </p:nvGrpSpPr>
      <p:grpSpPr>
        <a:xfrm>
          <a:off x="0" y="0"/>
          <a:ext cx="0" cy="0"/>
          <a:chOff x="0" y="0"/>
          <a:chExt cx="0" cy="0"/>
        </a:xfrm>
      </p:grpSpPr>
      <p:pic>
        <p:nvPicPr>
          <p:cNvPr id="151" name="Google Shape;151;p25"/>
          <p:cNvPicPr preferRelativeResize="0"/>
          <p:nvPr/>
        </p:nvPicPr>
        <p:blipFill rotWithShape="1">
          <a:blip r:embed="rId2">
            <a:alphaModFix/>
          </a:blip>
          <a:srcRect l="-235242" t="44962" r="44460" b="-108521"/>
          <a:stretch/>
        </p:blipFill>
        <p:spPr>
          <a:xfrm rot="10800000">
            <a:off x="-10150" y="0"/>
            <a:ext cx="9154150" cy="5148375"/>
          </a:xfrm>
          <a:prstGeom prst="rect">
            <a:avLst/>
          </a:prstGeom>
          <a:noFill/>
          <a:ln>
            <a:noFill/>
          </a:ln>
        </p:spPr>
      </p:pic>
      <p:sp>
        <p:nvSpPr>
          <p:cNvPr id="152" name="Google Shape;152;p25"/>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153" name="Google Shape;153;p25"/>
          <p:cNvSpPr txBox="1">
            <a:spLocks noGrp="1"/>
          </p:cNvSpPr>
          <p:nvPr>
            <p:ph type="title" idx="2" hasCustomPrompt="1"/>
          </p:nvPr>
        </p:nvSpPr>
        <p:spPr>
          <a:xfrm>
            <a:off x="715100" y="2532350"/>
            <a:ext cx="3780600" cy="456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4" name="Google Shape;154;p25"/>
          <p:cNvSpPr txBox="1">
            <a:spLocks noGrp="1"/>
          </p:cNvSpPr>
          <p:nvPr>
            <p:ph type="subTitle" idx="1"/>
          </p:nvPr>
        </p:nvSpPr>
        <p:spPr>
          <a:xfrm>
            <a:off x="715100" y="3291950"/>
            <a:ext cx="3780600" cy="89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5" name="Google Shape;155;p25"/>
          <p:cNvSpPr txBox="1">
            <a:spLocks noGrp="1"/>
          </p:cNvSpPr>
          <p:nvPr>
            <p:ph type="subTitle" idx="3"/>
          </p:nvPr>
        </p:nvSpPr>
        <p:spPr>
          <a:xfrm>
            <a:off x="715100" y="2912150"/>
            <a:ext cx="3780600" cy="456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56" name="Google Shape;156;p25"/>
          <p:cNvSpPr txBox="1">
            <a:spLocks noGrp="1"/>
          </p:cNvSpPr>
          <p:nvPr>
            <p:ph type="subTitle" idx="4"/>
          </p:nvPr>
        </p:nvSpPr>
        <p:spPr>
          <a:xfrm>
            <a:off x="4648300" y="3291950"/>
            <a:ext cx="3780600" cy="89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7" name="Google Shape;157;p25"/>
          <p:cNvSpPr txBox="1">
            <a:spLocks noGrp="1"/>
          </p:cNvSpPr>
          <p:nvPr>
            <p:ph type="subTitle" idx="5"/>
          </p:nvPr>
        </p:nvSpPr>
        <p:spPr>
          <a:xfrm>
            <a:off x="4648300" y="2912150"/>
            <a:ext cx="3780600" cy="456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58" name="Google Shape;158;p25"/>
          <p:cNvSpPr txBox="1">
            <a:spLocks noGrp="1"/>
          </p:cNvSpPr>
          <p:nvPr>
            <p:ph type="title" idx="6" hasCustomPrompt="1"/>
          </p:nvPr>
        </p:nvSpPr>
        <p:spPr>
          <a:xfrm>
            <a:off x="4648300" y="2532350"/>
            <a:ext cx="3780600" cy="456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2">
  <p:cSld name="CUSTOM_1_1">
    <p:spTree>
      <p:nvGrpSpPr>
        <p:cNvPr id="1" name="Shape 161"/>
        <p:cNvGrpSpPr/>
        <p:nvPr/>
      </p:nvGrpSpPr>
      <p:grpSpPr>
        <a:xfrm>
          <a:off x="0" y="0"/>
          <a:ext cx="0" cy="0"/>
          <a:chOff x="0" y="0"/>
          <a:chExt cx="0" cy="0"/>
        </a:xfrm>
      </p:grpSpPr>
      <p:pic>
        <p:nvPicPr>
          <p:cNvPr id="162" name="Google Shape;162;p27"/>
          <p:cNvPicPr preferRelativeResize="0"/>
          <p:nvPr/>
        </p:nvPicPr>
        <p:blipFill rotWithShape="1">
          <a:blip r:embed="rId2">
            <a:alphaModFix/>
          </a:blip>
          <a:srcRect l="-235242" t="44962" r="44460" b="-108521"/>
          <a:stretch/>
        </p:blipFill>
        <p:spPr>
          <a:xfrm rot="10800000">
            <a:off x="-10150" y="0"/>
            <a:ext cx="9154150" cy="5148375"/>
          </a:xfrm>
          <a:prstGeom prst="rect">
            <a:avLst/>
          </a:prstGeom>
          <a:noFill/>
          <a:ln>
            <a:noFill/>
          </a:ln>
        </p:spPr>
      </p:pic>
      <p:pic>
        <p:nvPicPr>
          <p:cNvPr id="163" name="Google Shape;163;p27"/>
          <p:cNvPicPr preferRelativeResize="0"/>
          <p:nvPr/>
        </p:nvPicPr>
        <p:blipFill rotWithShape="1">
          <a:blip r:embed="rId2">
            <a:alphaModFix/>
          </a:blip>
          <a:srcRect l="-235242" t="44962" r="44460" b="-108521"/>
          <a:stretch/>
        </p:blipFill>
        <p:spPr>
          <a:xfrm rot="10800000" flipH="1">
            <a:off x="-4572" y="-2437"/>
            <a:ext cx="9153145" cy="5148375"/>
          </a:xfrm>
          <a:prstGeom prst="rect">
            <a:avLst/>
          </a:prstGeom>
          <a:noFill/>
          <a:ln>
            <a:noFill/>
          </a:ln>
        </p:spPr>
      </p:pic>
      <p:sp>
        <p:nvSpPr>
          <p:cNvPr id="164" name="Google Shape;164;p27"/>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ackground">
  <p:cSld name="BLANK_1_1_1_1_1_1_1">
    <p:spTree>
      <p:nvGrpSpPr>
        <p:cNvPr id="1" name="Shape 174"/>
        <p:cNvGrpSpPr/>
        <p:nvPr/>
      </p:nvGrpSpPr>
      <p:grpSpPr>
        <a:xfrm>
          <a:off x="0" y="0"/>
          <a:ext cx="0" cy="0"/>
          <a:chOff x="0" y="0"/>
          <a:chExt cx="0" cy="0"/>
        </a:xfrm>
      </p:grpSpPr>
      <p:pic>
        <p:nvPicPr>
          <p:cNvPr id="175" name="Google Shape;175;p30"/>
          <p:cNvPicPr preferRelativeResize="0"/>
          <p:nvPr/>
        </p:nvPicPr>
        <p:blipFill rotWithShape="1">
          <a:blip r:embed="rId2">
            <a:alphaModFix/>
          </a:blip>
          <a:srcRect l="-6643" t="13471" r="27548" b="-35825"/>
          <a:stretch/>
        </p:blipFill>
        <p:spPr>
          <a:xfrm flipH="1">
            <a:off x="-10680" y="-2437"/>
            <a:ext cx="3321293" cy="5143500"/>
          </a:xfrm>
          <a:prstGeom prst="rect">
            <a:avLst/>
          </a:prstGeom>
          <a:noFill/>
          <a:ln>
            <a:noFill/>
          </a:ln>
        </p:spPr>
      </p:pic>
      <p:pic>
        <p:nvPicPr>
          <p:cNvPr id="176" name="Google Shape;176;p30"/>
          <p:cNvPicPr preferRelativeResize="0"/>
          <p:nvPr/>
        </p:nvPicPr>
        <p:blipFill rotWithShape="1">
          <a:blip r:embed="rId2">
            <a:alphaModFix/>
          </a:blip>
          <a:srcRect l="-235242" t="44962" r="44460" b="-108521"/>
          <a:stretch/>
        </p:blipFill>
        <p:spPr>
          <a:xfrm rot="10800000" flipH="1">
            <a:off x="-10680" y="-2437"/>
            <a:ext cx="9144080" cy="51483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ackground 1">
  <p:cSld name="BLANK_1_1_1_1_1_1_1_1">
    <p:spTree>
      <p:nvGrpSpPr>
        <p:cNvPr id="1" name="Shape 177"/>
        <p:cNvGrpSpPr/>
        <p:nvPr/>
      </p:nvGrpSpPr>
      <p:grpSpPr>
        <a:xfrm>
          <a:off x="0" y="0"/>
          <a:ext cx="0" cy="0"/>
          <a:chOff x="0" y="0"/>
          <a:chExt cx="0" cy="0"/>
        </a:xfrm>
      </p:grpSpPr>
      <p:pic>
        <p:nvPicPr>
          <p:cNvPr id="178" name="Google Shape;178;p31"/>
          <p:cNvPicPr preferRelativeResize="0"/>
          <p:nvPr/>
        </p:nvPicPr>
        <p:blipFill rotWithShape="1">
          <a:blip r:embed="rId2">
            <a:alphaModFix/>
          </a:blip>
          <a:srcRect l="-55210" t="50562" r="55209" b="-6811"/>
          <a:stretch/>
        </p:blipFill>
        <p:spPr>
          <a:xfrm>
            <a:off x="0" y="0"/>
            <a:ext cx="9144000" cy="5143500"/>
          </a:xfrm>
          <a:prstGeom prst="rect">
            <a:avLst/>
          </a:prstGeom>
          <a:noFill/>
          <a:ln>
            <a:noFill/>
          </a:ln>
        </p:spPr>
      </p:pic>
      <p:pic>
        <p:nvPicPr>
          <p:cNvPr id="179" name="Google Shape;179;p31"/>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1pPr>
            <a:lvl2pPr lvl="1"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2pPr>
            <a:lvl3pPr lvl="2"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3pPr>
            <a:lvl4pPr lvl="3"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4pPr>
            <a:lvl5pPr lvl="4"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5pPr>
            <a:lvl6pPr lvl="5"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6pPr>
            <a:lvl7pPr lvl="6"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7pPr>
            <a:lvl8pPr lvl="7"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8pPr>
            <a:lvl9pPr lvl="8"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9pPr>
          </a:lstStyle>
          <a:p>
            <a:endParaRPr/>
          </a:p>
        </p:txBody>
      </p:sp>
      <p:sp>
        <p:nvSpPr>
          <p:cNvPr id="7" name="Google Shape;7;p1"/>
          <p:cNvSpPr txBox="1">
            <a:spLocks noGrp="1"/>
          </p:cNvSpPr>
          <p:nvPr>
            <p:ph type="body" idx="1"/>
          </p:nvPr>
        </p:nvSpPr>
        <p:spPr>
          <a:xfrm>
            <a:off x="715100" y="1083700"/>
            <a:ext cx="7713900" cy="35247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8" r:id="rId4"/>
    <p:sldLayoutId id="2147483671" r:id="rId5"/>
    <p:sldLayoutId id="2147483673" r:id="rId6"/>
    <p:sldLayoutId id="2147483676" r:id="rId7"/>
    <p:sldLayoutId id="214748367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715101" y="2346800"/>
            <a:ext cx="6877686" cy="1992913"/>
          </a:xfrm>
          <a:prstGeom prst="rect">
            <a:avLst/>
          </a:prstGeom>
        </p:spPr>
        <p:txBody>
          <a:bodyPr spcFirstLastPara="1" wrap="square" lIns="91425" tIns="91425" rIns="91425" bIns="91425" anchor="t" anchorCtr="0">
            <a:noAutofit/>
          </a:bodyPr>
          <a:lstStyle/>
          <a:p>
            <a:pPr algn="l"/>
            <a:r>
              <a:rPr lang="en-MY" sz="4000"/>
              <a:t>PRESENTATION</a:t>
            </a:r>
            <a:br>
              <a:rPr lang="en-MY" sz="4000"/>
            </a:br>
            <a:r>
              <a:rPr lang="en-MY" sz="4000"/>
              <a:t>DECK</a:t>
            </a:r>
            <a:br>
              <a:rPr lang="en-MY" sz="4000"/>
            </a:br>
            <a:r>
              <a:rPr lang="en-MY" sz="1600">
                <a:latin typeface="Calibri" panose="020F0502020204030204" pitchFamily="34" charset="0"/>
                <a:cs typeface="Calibri" panose="020F0502020204030204" pitchFamily="34" charset="0"/>
              </a:rPr>
              <a:t>Student Name: Nur Amira </a:t>
            </a:r>
            <a:r>
              <a:rPr lang="en-MY" sz="1600" err="1">
                <a:latin typeface="Calibri" panose="020F0502020204030204" pitchFamily="34" charset="0"/>
                <a:cs typeface="Calibri" panose="020F0502020204030204" pitchFamily="34" charset="0"/>
              </a:rPr>
              <a:t>Hanina</a:t>
            </a:r>
            <a:r>
              <a:rPr lang="en-MY" sz="1600">
                <a:latin typeface="Calibri" panose="020F0502020204030204" pitchFamily="34" charset="0"/>
                <a:cs typeface="Calibri" panose="020F0502020204030204" pitchFamily="34" charset="0"/>
              </a:rPr>
              <a:t> Binti Khairul </a:t>
            </a:r>
            <a:r>
              <a:rPr lang="en-MY" sz="1600" err="1">
                <a:latin typeface="Calibri" panose="020F0502020204030204" pitchFamily="34" charset="0"/>
                <a:cs typeface="Calibri" panose="020F0502020204030204" pitchFamily="34" charset="0"/>
              </a:rPr>
              <a:t>Nazmi</a:t>
            </a:r>
            <a:br>
              <a:rPr lang="en-MY" sz="1600">
                <a:latin typeface="Calibri" panose="020F0502020204030204" pitchFamily="34" charset="0"/>
                <a:cs typeface="Calibri" panose="020F0502020204030204" pitchFamily="34" charset="0"/>
              </a:rPr>
            </a:br>
            <a:r>
              <a:rPr lang="en-MY" sz="1600">
                <a:latin typeface="Calibri" panose="020F0502020204030204" pitchFamily="34" charset="0"/>
                <a:cs typeface="Calibri" panose="020F0502020204030204" pitchFamily="34" charset="0"/>
              </a:rPr>
              <a:t>Student ID: IS01081120</a:t>
            </a:r>
            <a:br>
              <a:rPr lang="en-MY" sz="1600">
                <a:latin typeface="Calibri" panose="020F0502020204030204" pitchFamily="34" charset="0"/>
                <a:cs typeface="Calibri" panose="020F0502020204030204" pitchFamily="34" charset="0"/>
              </a:rPr>
            </a:br>
            <a:r>
              <a:rPr lang="en-MY" sz="1600">
                <a:latin typeface="Calibri" panose="020F0502020204030204" pitchFamily="34" charset="0"/>
                <a:cs typeface="Calibri" panose="020F0502020204030204" pitchFamily="34" charset="0"/>
              </a:rPr>
              <a:t>Section: 01B</a:t>
            </a:r>
            <a:br>
              <a:rPr lang="en-MY" sz="1600">
                <a:latin typeface="Calibri" panose="020F0502020204030204" pitchFamily="34" charset="0"/>
                <a:cs typeface="Calibri" panose="020F0502020204030204" pitchFamily="34" charset="0"/>
              </a:rPr>
            </a:br>
            <a:endParaRPr sz="4000">
              <a:latin typeface="Calibri" panose="020F0502020204030204" pitchFamily="34" charset="0"/>
              <a:cs typeface="Calibri" panose="020F0502020204030204" pitchFamily="34" charset="0"/>
            </a:endParaRPr>
          </a:p>
        </p:txBody>
      </p:sp>
      <p:sp>
        <p:nvSpPr>
          <p:cNvPr id="191" name="Google Shape;191;p3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MY"/>
              <a:t>CGMB4113 INFORMATION VISUALISATION</a:t>
            </a:r>
            <a:endParaRPr b="1"/>
          </a:p>
        </p:txBody>
      </p:sp>
      <p:cxnSp>
        <p:nvCxnSpPr>
          <p:cNvPr id="192" name="Google Shape;192;p35">
            <a:hlinkClick r:id="" action="ppaction://hlinkshowjump?jump=nextslide"/>
          </p:cNvPr>
          <p:cNvCxnSpPr/>
          <p:nvPr/>
        </p:nvCxnSpPr>
        <p:spPr>
          <a:xfrm>
            <a:off x="715100" y="729100"/>
            <a:ext cx="483300" cy="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532"/>
        <p:cNvGrpSpPr/>
        <p:nvPr/>
      </p:nvGrpSpPr>
      <p:grpSpPr>
        <a:xfrm>
          <a:off x="0" y="0"/>
          <a:ext cx="0" cy="0"/>
          <a:chOff x="0" y="0"/>
          <a:chExt cx="0" cy="0"/>
        </a:xfrm>
      </p:grpSpPr>
      <p:sp>
        <p:nvSpPr>
          <p:cNvPr id="533" name="Google Shape;533;p62"/>
          <p:cNvSpPr txBox="1">
            <a:spLocks noGrp="1"/>
          </p:cNvSpPr>
          <p:nvPr>
            <p:ph type="title"/>
          </p:nvPr>
        </p:nvSpPr>
        <p:spPr>
          <a:xfrm>
            <a:off x="715100" y="455488"/>
            <a:ext cx="7713900" cy="548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t>Design decision for Graph 4</a:t>
            </a:r>
            <a:endParaRPr sz="2000"/>
          </a:p>
        </p:txBody>
      </p:sp>
      <p:sp>
        <p:nvSpPr>
          <p:cNvPr id="2" name="Google Shape;249;p41">
            <a:extLst>
              <a:ext uri="{FF2B5EF4-FFF2-40B4-BE49-F238E27FC236}">
                <a16:creationId xmlns:a16="http://schemas.microsoft.com/office/drawing/2014/main" id="{8A1FB1CA-6103-3FF4-1305-A76AB4F26C0E}"/>
              </a:ext>
            </a:extLst>
          </p:cNvPr>
          <p:cNvSpPr txBox="1">
            <a:spLocks/>
          </p:cNvSpPr>
          <p:nvPr/>
        </p:nvSpPr>
        <p:spPr>
          <a:xfrm>
            <a:off x="821616" y="910727"/>
            <a:ext cx="7474246" cy="37772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50000"/>
              </a:lnSpc>
              <a:buFont typeface="+mj-lt"/>
              <a:buAutoNum type="arabicPeriod"/>
            </a:pPr>
            <a:r>
              <a:rPr lang="en-MY" sz="1250">
                <a:latin typeface="Calibri" panose="020F0502020204030204" pitchFamily="34" charset="0"/>
                <a:cs typeface="Calibri" panose="020F0502020204030204" pitchFamily="34" charset="0"/>
              </a:rPr>
              <a:t>Justification on the chosen type of graph.</a:t>
            </a:r>
          </a:p>
          <a:p>
            <a:pPr marL="228600" indent="-228600">
              <a:lnSpc>
                <a:spcPct val="150000"/>
              </a:lnSpc>
              <a:buFont typeface="+mj-lt"/>
              <a:buAutoNum type="arabicPeriod"/>
            </a:pPr>
            <a:r>
              <a:rPr lang="en-MY" sz="1250">
                <a:latin typeface="Calibri" panose="020F0502020204030204" pitchFamily="34" charset="0"/>
                <a:cs typeface="Calibri" panose="020F0502020204030204" pitchFamily="34" charset="0"/>
              </a:rPr>
              <a:t>Justification on design decision such as colour option, title, subtitle etc</a:t>
            </a:r>
          </a:p>
          <a:p>
            <a:pPr marL="228600" indent="-228600">
              <a:lnSpc>
                <a:spcPct val="150000"/>
              </a:lnSpc>
              <a:buFont typeface="+mj-lt"/>
              <a:buAutoNum type="arabicPeriod"/>
            </a:pPr>
            <a:endParaRPr lang="en-MY" sz="1250">
              <a:latin typeface="Calibri" panose="020F0502020204030204" pitchFamily="34" charset="0"/>
              <a:cs typeface="Calibri" panose="020F0502020204030204" pitchFamily="34" charset="0"/>
            </a:endParaRPr>
          </a:p>
          <a:p>
            <a:pPr marL="574675" lvl="8" indent="-169863" algn="just">
              <a:buFont typeface="Arial" panose="020B0604020202020204" pitchFamily="34" charset="0"/>
              <a:buChar char="•"/>
            </a:pPr>
            <a:r>
              <a:rPr lang="en-MY" sz="1250">
                <a:latin typeface="Calibri" panose="020F0502020204030204" pitchFamily="34" charset="0"/>
                <a:cs typeface="Calibri" panose="020F0502020204030204" pitchFamily="34" charset="0"/>
              </a:rPr>
              <a:t>The question title is aims to </a:t>
            </a:r>
            <a:r>
              <a:rPr lang="en-US" sz="1250">
                <a:latin typeface="Calibri" panose="020F0502020204030204" pitchFamily="34" charset="0"/>
                <a:cs typeface="Calibri" panose="020F0502020204030204" pitchFamily="34" charset="0"/>
              </a:rPr>
              <a:t>intrigue</a:t>
            </a:r>
            <a:r>
              <a:rPr lang="en-MY" sz="1250">
                <a:latin typeface="Calibri" panose="020F0502020204030204" pitchFamily="34" charset="0"/>
                <a:cs typeface="Calibri" panose="020F0502020204030204" pitchFamily="34" charset="0"/>
              </a:rPr>
              <a:t> curiosity about which age group is most at risk and affected by dengue cases in Malaysia.</a:t>
            </a:r>
          </a:p>
          <a:p>
            <a:pPr marL="574675" lvl="8" indent="-169863" algn="just">
              <a:buFont typeface="Arial" panose="020B0604020202020204" pitchFamily="34" charset="0"/>
              <a:buChar char="•"/>
            </a:pPr>
            <a:endParaRPr lang="en-MY" sz="1250">
              <a:latin typeface="Calibri" panose="020F0502020204030204" pitchFamily="34" charset="0"/>
              <a:cs typeface="Calibri" panose="020F0502020204030204" pitchFamily="34" charset="0"/>
            </a:endParaRPr>
          </a:p>
          <a:p>
            <a:pPr marL="574675" lvl="8" indent="-169863" algn="just">
              <a:buFont typeface="Arial" panose="020B0604020202020204" pitchFamily="34" charset="0"/>
              <a:buChar char="•"/>
            </a:pPr>
            <a:r>
              <a:rPr lang="en-MY" sz="1250">
                <a:latin typeface="Calibri" panose="020F0502020204030204" pitchFamily="34" charset="0"/>
                <a:cs typeface="Calibri" panose="020F0502020204030204" pitchFamily="34" charset="0"/>
              </a:rPr>
              <a:t>A column chart is used to represent the total number of dengue cases contributed by each age group category. The chart is in two colours, with red to show the highest contributor to dengue cases and blue-grey for average contributor. The red colour urges people to focus on the targeted age group and take immediate action.</a:t>
            </a:r>
          </a:p>
          <a:p>
            <a:pPr marL="574675" lvl="8" indent="-169863" algn="just">
              <a:buFont typeface="Arial" panose="020B0604020202020204" pitchFamily="34" charset="0"/>
              <a:buChar char="•"/>
            </a:pPr>
            <a:endParaRPr lang="en-MY" sz="1250">
              <a:latin typeface="Calibri" panose="020F0502020204030204" pitchFamily="34" charset="0"/>
              <a:cs typeface="Calibri" panose="020F0502020204030204" pitchFamily="34" charset="0"/>
            </a:endParaRPr>
          </a:p>
          <a:p>
            <a:pPr marL="574675" lvl="8" indent="-169863" algn="just">
              <a:buFont typeface="Arial" panose="020B0604020202020204" pitchFamily="34" charset="0"/>
              <a:buChar char="•"/>
            </a:pPr>
            <a:r>
              <a:rPr lang="en-MY" sz="1250">
                <a:latin typeface="Calibri" panose="020F0502020204030204" pitchFamily="34" charset="0"/>
                <a:cs typeface="Calibri" panose="020F0502020204030204" pitchFamily="34" charset="0"/>
              </a:rPr>
              <a:t>The rectangle shape serves as a background for text annotations to emphasize the story telling aspect.</a:t>
            </a:r>
          </a:p>
          <a:p>
            <a:pPr marL="574675" lvl="8" indent="-169863" algn="just">
              <a:buFont typeface="Arial" panose="020B0604020202020204" pitchFamily="34" charset="0"/>
              <a:buChar char="•"/>
            </a:pPr>
            <a:endParaRPr lang="en-MY" sz="1250">
              <a:latin typeface="Calibri" panose="020F0502020204030204" pitchFamily="34" charset="0"/>
              <a:cs typeface="Calibri" panose="020F0502020204030204" pitchFamily="34" charset="0"/>
            </a:endParaRPr>
          </a:p>
          <a:p>
            <a:pPr marL="574675" lvl="8" indent="-169863" algn="just">
              <a:buFont typeface="Arial" panose="020B0604020202020204" pitchFamily="34" charset="0"/>
              <a:buChar char="•"/>
            </a:pPr>
            <a:r>
              <a:rPr lang="en-MY" sz="1250">
                <a:latin typeface="Calibri" panose="020F0502020204030204" pitchFamily="34" charset="0"/>
                <a:cs typeface="Calibri" panose="020F0502020204030204" pitchFamily="34" charset="0"/>
              </a:rPr>
              <a:t>Using large font size in text annotations to highlight important information will help to capture the audience’s attention and focus on the messages being conveyed.</a:t>
            </a:r>
          </a:p>
          <a:p>
            <a:pPr marL="574675" indent="-169863">
              <a:lnSpc>
                <a:spcPct val="150000"/>
              </a:lnSpc>
              <a:buFont typeface="Arial" panose="020B0604020202020204" pitchFamily="34" charset="0"/>
              <a:buChar char="•"/>
            </a:pPr>
            <a:endParaRPr lang="en-MY" sz="1200">
              <a:latin typeface="Calibri" panose="020F0502020204030204" pitchFamily="34" charset="0"/>
              <a:cs typeface="Calibri" panose="020F0502020204030204" pitchFamily="34" charset="0"/>
            </a:endParaRPr>
          </a:p>
          <a:p>
            <a:pPr marL="228600" indent="-228600">
              <a:lnSpc>
                <a:spcPct val="150000"/>
              </a:lnSpc>
              <a:buFont typeface="Arial" panose="020B0604020202020204" pitchFamily="34" charset="0"/>
              <a:buChar char="•"/>
            </a:pPr>
            <a:endParaRPr lang="en-MY" sz="1200">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5" name="Rectangle 4">
            <a:extLst>
              <a:ext uri="{FF2B5EF4-FFF2-40B4-BE49-F238E27FC236}">
                <a16:creationId xmlns:a16="http://schemas.microsoft.com/office/drawing/2014/main" id="{2CC68C2F-E7E7-30A6-FE27-A5303F9FC217}"/>
              </a:ext>
            </a:extLst>
          </p:cNvPr>
          <p:cNvSpPr/>
          <p:nvPr/>
        </p:nvSpPr>
        <p:spPr>
          <a:xfrm>
            <a:off x="3378819" y="2971799"/>
            <a:ext cx="1471855" cy="1291275"/>
          </a:xfrm>
          <a:prstGeom prst="rect">
            <a:avLst/>
          </a:prstGeom>
          <a:solidFill>
            <a:srgbClr val="E7E6E6">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3F99AAE-8881-330B-E7F9-CEA95450E961}"/>
              </a:ext>
            </a:extLst>
          </p:cNvPr>
          <p:cNvSpPr/>
          <p:nvPr/>
        </p:nvSpPr>
        <p:spPr>
          <a:xfrm>
            <a:off x="1849277" y="2222227"/>
            <a:ext cx="1310799" cy="2040847"/>
          </a:xfrm>
          <a:prstGeom prst="rect">
            <a:avLst/>
          </a:prstGeom>
          <a:solidFill>
            <a:srgbClr val="E7E6E6">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Google Shape;197;p36"/>
          <p:cNvSpPr txBox="1">
            <a:spLocks noGrp="1"/>
          </p:cNvSpPr>
          <p:nvPr>
            <p:ph type="title"/>
          </p:nvPr>
        </p:nvSpPr>
        <p:spPr>
          <a:xfrm>
            <a:off x="715100" y="399344"/>
            <a:ext cx="7269571" cy="716178"/>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MY" sz="2000"/>
              <a:t>Unveiling Dengue Fever Phases: A Journey Through Symptoms</a:t>
            </a:r>
            <a:br>
              <a:rPr lang="en-MY" sz="2800"/>
            </a:br>
            <a:endParaRPr lang="en-MY"/>
          </a:p>
        </p:txBody>
      </p:sp>
      <p:sp>
        <p:nvSpPr>
          <p:cNvPr id="199" name="Google Shape;199;p36"/>
          <p:cNvSpPr txBox="1"/>
          <p:nvPr/>
        </p:nvSpPr>
        <p:spPr>
          <a:xfrm>
            <a:off x="715050" y="1067786"/>
            <a:ext cx="6910393" cy="548700"/>
          </a:xfrm>
          <a:prstGeom prst="rect">
            <a:avLst/>
          </a:prstGeom>
          <a:noFill/>
          <a:ln>
            <a:noFill/>
          </a:ln>
        </p:spPr>
        <p:txBody>
          <a:bodyPr spcFirstLastPara="1" wrap="square" lIns="91425" tIns="91425" rIns="0" bIns="91425" anchor="t" anchorCtr="0">
            <a:noAutofit/>
          </a:bodyPr>
          <a:lstStyle/>
          <a:p>
            <a:pPr marL="0" indent="0">
              <a:lnSpc>
                <a:spcPct val="100000"/>
              </a:lnSpc>
              <a:buNone/>
            </a:pPr>
            <a:r>
              <a:rPr lang="en-MY" sz="1100">
                <a:latin typeface="Calibri" panose="020F0502020204030204" pitchFamily="34" charset="0"/>
                <a:cs typeface="Calibri" panose="020F0502020204030204" pitchFamily="34" charset="0"/>
              </a:rPr>
              <a:t>Examining Dengue Fever phases &amp; symptoms through a trendline raises awareness. Febrile, critical and recovery phase are highlighted, offering insight into possible symptoms. </a:t>
            </a:r>
            <a:endParaRPr sz="1100">
              <a:solidFill>
                <a:schemeClr val="dk1"/>
              </a:solidFill>
              <a:latin typeface="Calibri" panose="020F0502020204030204" pitchFamily="34" charset="0"/>
              <a:ea typeface="Albert Sans"/>
              <a:cs typeface="Calibri" panose="020F0502020204030204" pitchFamily="34" charset="0"/>
              <a:sym typeface="Albert Sans"/>
            </a:endParaRPr>
          </a:p>
        </p:txBody>
      </p:sp>
      <p:graphicFrame>
        <p:nvGraphicFramePr>
          <p:cNvPr id="2" name="Chart 1">
            <a:extLst>
              <a:ext uri="{FF2B5EF4-FFF2-40B4-BE49-F238E27FC236}">
                <a16:creationId xmlns:a16="http://schemas.microsoft.com/office/drawing/2014/main" id="{D8464E3F-D8A7-07C2-110A-522E79A01C54}"/>
              </a:ext>
            </a:extLst>
          </p:cNvPr>
          <p:cNvGraphicFramePr>
            <a:graphicFrameLocks/>
          </p:cNvGraphicFramePr>
          <p:nvPr>
            <p:extLst>
              <p:ext uri="{D42A27DB-BD31-4B8C-83A1-F6EECF244321}">
                <p14:modId xmlns:p14="http://schemas.microsoft.com/office/powerpoint/2010/main" val="3387084002"/>
              </p:ext>
            </p:extLst>
          </p:nvPr>
        </p:nvGraphicFramePr>
        <p:xfrm>
          <a:off x="841430" y="1686826"/>
          <a:ext cx="6139261" cy="3106362"/>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7F0DAF39-5211-7594-ED8D-0308F1061470}"/>
              </a:ext>
            </a:extLst>
          </p:cNvPr>
          <p:cNvSpPr txBox="1"/>
          <p:nvPr/>
        </p:nvSpPr>
        <p:spPr>
          <a:xfrm>
            <a:off x="7040880" y="2276423"/>
            <a:ext cx="1529542" cy="461665"/>
          </a:xfrm>
          <a:prstGeom prst="rect">
            <a:avLst/>
          </a:prstGeom>
          <a:solidFill>
            <a:schemeClr val="tx1"/>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800">
                <a:solidFill>
                  <a:schemeClr val="bg1"/>
                </a:solidFill>
                <a:latin typeface="Calibri" panose="020F0502020204030204" pitchFamily="34" charset="0"/>
                <a:cs typeface="Calibri" panose="020F0502020204030204" pitchFamily="34" charset="0"/>
              </a:rPr>
              <a:t>Possibility of experiencing high fever is high during Days 1-3 and could lead to dehydration also.</a:t>
            </a:r>
          </a:p>
        </p:txBody>
      </p:sp>
      <p:sp>
        <p:nvSpPr>
          <p:cNvPr id="7" name="TextBox 6">
            <a:extLst>
              <a:ext uri="{FF2B5EF4-FFF2-40B4-BE49-F238E27FC236}">
                <a16:creationId xmlns:a16="http://schemas.microsoft.com/office/drawing/2014/main" id="{891D8337-7206-92C0-FF20-3E7A55331388}"/>
              </a:ext>
            </a:extLst>
          </p:cNvPr>
          <p:cNvSpPr txBox="1"/>
          <p:nvPr/>
        </p:nvSpPr>
        <p:spPr>
          <a:xfrm>
            <a:off x="7040881" y="2934297"/>
            <a:ext cx="1529542" cy="707886"/>
          </a:xfrm>
          <a:prstGeom prst="rect">
            <a:avLst/>
          </a:prstGeom>
          <a:solidFill>
            <a:srgbClr val="C00000"/>
          </a:solidFill>
          <a:ln>
            <a:noFill/>
          </a:ln>
        </p:spPr>
        <p:txBody>
          <a:bodyPr wrap="square" rtlCol="0">
            <a:spAutoFit/>
          </a:bodyPr>
          <a:lstStyle/>
          <a:p>
            <a:pPr algn="just"/>
            <a:r>
              <a:rPr lang="en-US" sz="800">
                <a:solidFill>
                  <a:schemeClr val="bg1"/>
                </a:solidFill>
                <a:latin typeface="Calibri" panose="020F0502020204030204" pitchFamily="34" charset="0"/>
                <a:cs typeface="Calibri" panose="020F0502020204030204" pitchFamily="34" charset="0"/>
              </a:rPr>
              <a:t>During the critical period (Days 4-6), serious complications such as shock bleeding and organ impairment may arise due to a sudden drop occurring on Day 3.</a:t>
            </a:r>
          </a:p>
        </p:txBody>
      </p:sp>
      <p:sp>
        <p:nvSpPr>
          <p:cNvPr id="8" name="TextBox 7">
            <a:extLst>
              <a:ext uri="{FF2B5EF4-FFF2-40B4-BE49-F238E27FC236}">
                <a16:creationId xmlns:a16="http://schemas.microsoft.com/office/drawing/2014/main" id="{3EE5382E-2872-53B6-71F8-EA915BE60085}"/>
              </a:ext>
            </a:extLst>
          </p:cNvPr>
          <p:cNvSpPr txBox="1"/>
          <p:nvPr/>
        </p:nvSpPr>
        <p:spPr>
          <a:xfrm>
            <a:off x="5067110" y="3575966"/>
            <a:ext cx="1697144" cy="584775"/>
          </a:xfrm>
          <a:prstGeom prst="rect">
            <a:avLst/>
          </a:prstGeom>
          <a:solidFill>
            <a:schemeClr val="accent2">
              <a:lumMod val="65000"/>
            </a:schemeClr>
          </a:solidFill>
          <a:ln>
            <a:noFill/>
          </a:ln>
        </p:spPr>
        <p:txBody>
          <a:bodyPr wrap="square" rtlCol="0">
            <a:spAutoFit/>
          </a:bodyPr>
          <a:lstStyle/>
          <a:p>
            <a:pPr algn="ctr"/>
            <a:r>
              <a:rPr lang="en-US" sz="800">
                <a:solidFill>
                  <a:schemeClr val="bg1"/>
                </a:solidFill>
                <a:latin typeface="Calibri" panose="020F0502020204030204" pitchFamily="34" charset="0"/>
                <a:cs typeface="Calibri" panose="020F0502020204030204" pitchFamily="34" charset="0"/>
              </a:rPr>
              <a:t>In the recovery phase, leaked plasma gradually reabsorbs into the bloodstream, signaling improvement and return to health.</a:t>
            </a:r>
          </a:p>
        </p:txBody>
      </p:sp>
      <p:cxnSp>
        <p:nvCxnSpPr>
          <p:cNvPr id="9" name="Straight Connector 8">
            <a:extLst>
              <a:ext uri="{FF2B5EF4-FFF2-40B4-BE49-F238E27FC236}">
                <a16:creationId xmlns:a16="http://schemas.microsoft.com/office/drawing/2014/main" id="{288ACBCB-0899-F698-1870-CAD7E3D74E04}"/>
              </a:ext>
            </a:extLst>
          </p:cNvPr>
          <p:cNvCxnSpPr>
            <a:cxnSpLocks/>
          </p:cNvCxnSpPr>
          <p:nvPr/>
        </p:nvCxnSpPr>
        <p:spPr>
          <a:xfrm>
            <a:off x="3160076" y="2507256"/>
            <a:ext cx="3880804" cy="0"/>
          </a:xfrm>
          <a:prstGeom prst="line">
            <a:avLst/>
          </a:prstGeom>
          <a:ln>
            <a:solidFill>
              <a:schemeClr val="accent6">
                <a:lumMod val="75000"/>
              </a:schemeClr>
            </a:solidFill>
            <a:headEnd type="oval"/>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D9D7C536-59AC-FDFC-BB6D-04068F347010}"/>
              </a:ext>
            </a:extLst>
          </p:cNvPr>
          <p:cNvCxnSpPr>
            <a:cxnSpLocks/>
            <a:endCxn id="7" idx="1"/>
          </p:cNvCxnSpPr>
          <p:nvPr/>
        </p:nvCxnSpPr>
        <p:spPr>
          <a:xfrm>
            <a:off x="4850674" y="3288240"/>
            <a:ext cx="2190207" cy="0"/>
          </a:xfrm>
          <a:prstGeom prst="line">
            <a:avLst/>
          </a:prstGeom>
          <a:ln>
            <a:solidFill>
              <a:schemeClr val="accent6">
                <a:lumMod val="75000"/>
              </a:schemeClr>
            </a:solidFill>
            <a:headEnd type="oval"/>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9EA2C879-6982-A389-0B11-310F64C743C2}"/>
              </a:ext>
            </a:extLst>
          </p:cNvPr>
          <p:cNvSpPr txBox="1"/>
          <p:nvPr/>
        </p:nvSpPr>
        <p:spPr>
          <a:xfrm>
            <a:off x="6890466" y="4683618"/>
            <a:ext cx="2253534" cy="200055"/>
          </a:xfrm>
          <a:prstGeom prst="rect">
            <a:avLst/>
          </a:prstGeom>
          <a:noFill/>
        </p:spPr>
        <p:txBody>
          <a:bodyPr wrap="square" rtlCol="0">
            <a:spAutoFit/>
          </a:bodyPr>
          <a:lstStyle/>
          <a:p>
            <a:r>
              <a:rPr lang="en-US" sz="700">
                <a:latin typeface="Calibri" panose="020F0502020204030204" pitchFamily="34" charset="0"/>
                <a:cs typeface="Calibri" panose="020F0502020204030204" pitchFamily="34" charset="0"/>
              </a:rPr>
              <a:t>Source: Figure 5: Clinical Course of DHF </a:t>
            </a:r>
          </a:p>
        </p:txBody>
      </p:sp>
    </p:spTree>
    <p:extLst>
      <p:ext uri="{BB962C8B-B14F-4D97-AF65-F5344CB8AC3E}">
        <p14:creationId xmlns:p14="http://schemas.microsoft.com/office/powerpoint/2010/main" val="1026620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4" name="Google Shape;249;p41">
            <a:extLst>
              <a:ext uri="{FF2B5EF4-FFF2-40B4-BE49-F238E27FC236}">
                <a16:creationId xmlns:a16="http://schemas.microsoft.com/office/drawing/2014/main" id="{B9B0D120-4829-8072-037E-F80C95786322}"/>
              </a:ext>
            </a:extLst>
          </p:cNvPr>
          <p:cNvSpPr txBox="1">
            <a:spLocks noGrp="1"/>
          </p:cNvSpPr>
          <p:nvPr>
            <p:ph type="subTitle" idx="1"/>
          </p:nvPr>
        </p:nvSpPr>
        <p:spPr>
          <a:xfrm>
            <a:off x="764978" y="879197"/>
            <a:ext cx="7590352" cy="4024130"/>
          </a:xfrm>
          <a:prstGeom prst="rect">
            <a:avLst/>
          </a:prstGeom>
        </p:spPr>
        <p:txBody>
          <a:bodyPr spcFirstLastPara="1" wrap="square" lIns="91425" tIns="91425" rIns="91425" bIns="91425" anchor="t" anchorCtr="0">
            <a:noAutofit/>
          </a:bodyPr>
          <a:lstStyle/>
          <a:p>
            <a:pPr marL="228600" indent="-228600">
              <a:lnSpc>
                <a:spcPct val="150000"/>
              </a:lnSpc>
              <a:buFont typeface="+mj-lt"/>
              <a:buAutoNum type="arabicPeriod"/>
            </a:pPr>
            <a:r>
              <a:rPr lang="en-MY" sz="1250">
                <a:latin typeface="Calibri" panose="020F0502020204030204" pitchFamily="34" charset="0"/>
                <a:cs typeface="Calibri" panose="020F0502020204030204" pitchFamily="34" charset="0"/>
              </a:rPr>
              <a:t>Justification on the chosen type of graph.</a:t>
            </a:r>
          </a:p>
          <a:p>
            <a:pPr marL="228600" indent="-228600">
              <a:lnSpc>
                <a:spcPct val="150000"/>
              </a:lnSpc>
              <a:buFont typeface="+mj-lt"/>
              <a:buAutoNum type="arabicPeriod"/>
            </a:pPr>
            <a:r>
              <a:rPr lang="en-MY" sz="1250">
                <a:latin typeface="Calibri" panose="020F0502020204030204" pitchFamily="34" charset="0"/>
                <a:cs typeface="Calibri" panose="020F0502020204030204" pitchFamily="34" charset="0"/>
              </a:rPr>
              <a:t>Justification on design decision such as colour option, title, subtitle etc</a:t>
            </a:r>
          </a:p>
          <a:p>
            <a:pPr marL="0" indent="0">
              <a:lnSpc>
                <a:spcPct val="150000"/>
              </a:lnSpc>
            </a:pPr>
            <a:endParaRPr lang="en-MY" sz="1250">
              <a:latin typeface="Calibri" panose="020F0502020204030204" pitchFamily="34" charset="0"/>
              <a:cs typeface="Calibri" panose="020F0502020204030204" pitchFamily="34" charset="0"/>
            </a:endParaRPr>
          </a:p>
          <a:p>
            <a:pPr marL="685800" lvl="1" indent="-228600" algn="just">
              <a:buFont typeface="Arial" panose="020B0604020202020204" pitchFamily="34" charset="0"/>
              <a:buChar char="•"/>
            </a:pPr>
            <a:r>
              <a:rPr lang="en-MY" sz="1250">
                <a:latin typeface="Calibri" panose="020F0502020204030204" pitchFamily="34" charset="0"/>
                <a:cs typeface="Calibri" panose="020F0502020204030204" pitchFamily="34" charset="0"/>
              </a:rPr>
              <a:t>The subtitle helps to focus on the progression of symptoms and their potential for raising awareness about the disease.</a:t>
            </a:r>
          </a:p>
          <a:p>
            <a:pPr marL="685800" lvl="1" indent="-228600" algn="just">
              <a:buFont typeface="Arial" panose="020B0604020202020204" pitchFamily="34" charset="0"/>
              <a:buChar char="•"/>
            </a:pPr>
            <a:endParaRPr lang="en-MY" sz="1250">
              <a:latin typeface="Calibri" panose="020F0502020204030204" pitchFamily="34" charset="0"/>
              <a:cs typeface="Calibri" panose="020F0502020204030204" pitchFamily="34" charset="0"/>
            </a:endParaRPr>
          </a:p>
          <a:p>
            <a:pPr marL="685800" lvl="1" indent="-228600" algn="just">
              <a:buFont typeface="Arial" panose="020B0604020202020204" pitchFamily="34" charset="0"/>
              <a:buChar char="•"/>
            </a:pPr>
            <a:r>
              <a:rPr lang="en-MY" sz="1250">
                <a:latin typeface="Calibri" panose="020F0502020204030204" pitchFamily="34" charset="0"/>
                <a:cs typeface="Calibri" panose="020F0502020204030204" pitchFamily="34" charset="0"/>
              </a:rPr>
              <a:t>To illustrate the duration of the possible symptoms, a line chart is suitable for visualizing changes over a continuous period. The line chart effectively demonstrates the progression of dengue fever symptoms throughout the day of illness. It also helps highlight the peak and end of symptom intensity.</a:t>
            </a:r>
          </a:p>
          <a:p>
            <a:pPr marL="685800" lvl="1" indent="-228600" algn="just">
              <a:buFont typeface="Arial" panose="020B0604020202020204" pitchFamily="34" charset="0"/>
              <a:buChar char="•"/>
            </a:pPr>
            <a:endParaRPr lang="en-MY" sz="1250">
              <a:latin typeface="Calibri" panose="020F0502020204030204" pitchFamily="34" charset="0"/>
              <a:cs typeface="Calibri" panose="020F0502020204030204" pitchFamily="34" charset="0"/>
            </a:endParaRPr>
          </a:p>
          <a:p>
            <a:pPr marL="685800" lvl="1" indent="-228600" algn="just">
              <a:buFont typeface="Arial" panose="020B0604020202020204" pitchFamily="34" charset="0"/>
              <a:buChar char="•"/>
            </a:pPr>
            <a:r>
              <a:rPr lang="en-MY" sz="1250">
                <a:latin typeface="Calibri" panose="020F0502020204030204" pitchFamily="34" charset="0"/>
                <a:cs typeface="Calibri" panose="020F0502020204030204" pitchFamily="34" charset="0"/>
              </a:rPr>
              <a:t>The red line to show the increase in temperature that can lead to high fever, signalling the need for immediate action. Meanwhile the blue line signifies a decrease in temperature back to normal levels.</a:t>
            </a:r>
          </a:p>
          <a:p>
            <a:pPr marL="685800" lvl="1" indent="-228600" algn="just">
              <a:buFont typeface="Arial" panose="020B0604020202020204" pitchFamily="34" charset="0"/>
              <a:buChar char="•"/>
            </a:pPr>
            <a:endParaRPr lang="en-MY" sz="1250">
              <a:latin typeface="Calibri" panose="020F0502020204030204" pitchFamily="34" charset="0"/>
              <a:cs typeface="Calibri" panose="020F0502020204030204" pitchFamily="34" charset="0"/>
            </a:endParaRPr>
          </a:p>
          <a:p>
            <a:pPr marL="685800" lvl="1" indent="-228600" algn="just">
              <a:buFont typeface="Arial" panose="020B0604020202020204" pitchFamily="34" charset="0"/>
              <a:buChar char="•"/>
            </a:pPr>
            <a:r>
              <a:rPr lang="en-MY" sz="1250">
                <a:latin typeface="Calibri" panose="020F0502020204030204" pitchFamily="34" charset="0"/>
                <a:cs typeface="Calibri" panose="020F0502020204030204" pitchFamily="34" charset="0"/>
              </a:rPr>
              <a:t>Annotations are placed within a textbox with multiple colours to differentiate the phases: a black box for the febrile period, a red box indicating the critical period and grey to show the recovery period.</a:t>
            </a:r>
          </a:p>
          <a:p>
            <a:pPr marL="685800" lvl="1" indent="-228600" algn="just">
              <a:lnSpc>
                <a:spcPct val="150000"/>
              </a:lnSpc>
              <a:buFont typeface="Arial" panose="020B0604020202020204" pitchFamily="34" charset="0"/>
              <a:buChar char="•"/>
            </a:pPr>
            <a:endParaRPr lang="en-MY">
              <a:latin typeface="Calibri" panose="020F0502020204030204" pitchFamily="34" charset="0"/>
              <a:cs typeface="Calibri" panose="020F0502020204030204" pitchFamily="34" charset="0"/>
            </a:endParaRPr>
          </a:p>
        </p:txBody>
      </p:sp>
      <p:sp>
        <p:nvSpPr>
          <p:cNvPr id="250" name="Google Shape;250;p41"/>
          <p:cNvSpPr txBox="1">
            <a:spLocks noGrp="1"/>
          </p:cNvSpPr>
          <p:nvPr>
            <p:ph type="title"/>
          </p:nvPr>
        </p:nvSpPr>
        <p:spPr>
          <a:xfrm>
            <a:off x="641530" y="452671"/>
            <a:ext cx="771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Design decision for Graph 5</a:t>
            </a:r>
            <a:endParaRPr sz="2000"/>
          </a:p>
        </p:txBody>
      </p:sp>
    </p:spTree>
    <p:extLst>
      <p:ext uri="{BB962C8B-B14F-4D97-AF65-F5344CB8AC3E}">
        <p14:creationId xmlns:p14="http://schemas.microsoft.com/office/powerpoint/2010/main" val="3410411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xfrm>
            <a:off x="715050" y="391886"/>
            <a:ext cx="7713900" cy="548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MY" sz="2400"/>
              <a:t>Insights/Messages</a:t>
            </a:r>
            <a:endParaRPr sz="2400"/>
          </a:p>
        </p:txBody>
      </p:sp>
      <p:sp>
        <p:nvSpPr>
          <p:cNvPr id="199" name="Google Shape;199;p36"/>
          <p:cNvSpPr txBox="1"/>
          <p:nvPr/>
        </p:nvSpPr>
        <p:spPr>
          <a:xfrm>
            <a:off x="715050" y="815926"/>
            <a:ext cx="7713900" cy="3935688"/>
          </a:xfrm>
          <a:prstGeom prst="rect">
            <a:avLst/>
          </a:prstGeom>
          <a:noFill/>
          <a:ln>
            <a:noFill/>
          </a:ln>
        </p:spPr>
        <p:txBody>
          <a:bodyPr spcFirstLastPara="1" wrap="square" lIns="91425" tIns="91425" rIns="0" bIns="91425" anchor="t" anchorCtr="0">
            <a:noAutofit/>
          </a:bodyPr>
          <a:lstStyle/>
          <a:p>
            <a:pPr>
              <a:lnSpc>
                <a:spcPct val="100000"/>
              </a:lnSpc>
            </a:pPr>
            <a:endParaRPr lang="en-MY" sz="1200">
              <a:latin typeface="+mn-lt"/>
            </a:endParaRPr>
          </a:p>
          <a:p>
            <a:pPr marL="228600" indent="-228600">
              <a:buFont typeface="Arial"/>
              <a:buAutoNum type="arabicPeriod"/>
            </a:pPr>
            <a:r>
              <a:rPr lang="en-MY" sz="1250">
                <a:latin typeface="Calibri" panose="020F0502020204030204" pitchFamily="34" charset="0"/>
                <a:cs typeface="Calibri" panose="020F0502020204030204" pitchFamily="34" charset="0"/>
              </a:rPr>
              <a:t>In December 2022, Selangor had the highest number of Dengue cases in Malaysia, with 3,942 reported incidents, which is a worrying trend. The high number of cases in these areas highlights the need for targeted interventions and increased public health measures to address the concentrated outbreak of Dengue.</a:t>
            </a:r>
          </a:p>
          <a:p>
            <a:pPr marL="228600" indent="-228600">
              <a:lnSpc>
                <a:spcPct val="100000"/>
              </a:lnSpc>
              <a:buAutoNum type="arabicPeriod"/>
            </a:pPr>
            <a:endParaRPr lang="en-US" sz="1250">
              <a:solidFill>
                <a:schemeClr val="dk1"/>
              </a:solidFill>
              <a:latin typeface="Calibri" panose="020F0502020204030204" pitchFamily="34" charset="0"/>
              <a:ea typeface="Albert Sans"/>
              <a:cs typeface="Calibri" panose="020F0502020204030204" pitchFamily="34" charset="0"/>
              <a:sym typeface="Albert Sans"/>
            </a:endParaRPr>
          </a:p>
          <a:p>
            <a:pPr marL="228600" indent="-228600">
              <a:lnSpc>
                <a:spcPct val="100000"/>
              </a:lnSpc>
              <a:buAutoNum type="arabicPeriod"/>
            </a:pPr>
            <a:r>
              <a:rPr lang="en-US" sz="1250">
                <a:solidFill>
                  <a:schemeClr val="dk1"/>
                </a:solidFill>
                <a:latin typeface="Calibri" panose="020F0502020204030204" pitchFamily="34" charset="0"/>
                <a:ea typeface="Albert Sans"/>
                <a:cs typeface="Calibri" panose="020F0502020204030204" pitchFamily="34" charset="0"/>
                <a:sym typeface="Albert Sans"/>
              </a:rPr>
              <a:t>In the fourth quarter of 2023, Malaysia witnessed 40% increase in the death cases due to Dengue as compared to the previous quarter and totaling 122,995 cases for the year. It is imperative for the authorities to act swiftly and allocate healthcare resources effectively.</a:t>
            </a:r>
          </a:p>
          <a:p>
            <a:pPr marL="228600" indent="-228600">
              <a:lnSpc>
                <a:spcPct val="100000"/>
              </a:lnSpc>
              <a:buAutoNum type="arabicPeriod"/>
            </a:pPr>
            <a:endParaRPr lang="en-US" sz="1250">
              <a:solidFill>
                <a:schemeClr val="dk1"/>
              </a:solidFill>
              <a:latin typeface="Calibri" panose="020F0502020204030204" pitchFamily="34" charset="0"/>
              <a:ea typeface="Albert Sans"/>
              <a:cs typeface="Calibri" panose="020F0502020204030204" pitchFamily="34" charset="0"/>
              <a:sym typeface="Albert Sans"/>
            </a:endParaRPr>
          </a:p>
          <a:p>
            <a:pPr marL="228600" indent="-228600">
              <a:lnSpc>
                <a:spcPct val="100000"/>
              </a:lnSpc>
              <a:buAutoNum type="arabicPeriod"/>
            </a:pPr>
            <a:r>
              <a:rPr lang="en-US" sz="1250">
                <a:solidFill>
                  <a:schemeClr val="dk1"/>
                </a:solidFill>
                <a:latin typeface="Calibri" panose="020F0502020204030204" pitchFamily="34" charset="0"/>
                <a:ea typeface="Albert Sans"/>
                <a:cs typeface="Calibri" panose="020F0502020204030204" pitchFamily="34" charset="0"/>
                <a:sym typeface="Albert Sans"/>
              </a:rPr>
              <a:t>Dengue cases surged by 87% from 2022 to 2023, indicating the need for a revaluation of current prevention measures and implementation of enhanced strategies to address the sudden rise.</a:t>
            </a:r>
          </a:p>
          <a:p>
            <a:pPr marL="228600" indent="-228600">
              <a:lnSpc>
                <a:spcPct val="100000"/>
              </a:lnSpc>
              <a:buAutoNum type="arabicPeriod"/>
            </a:pPr>
            <a:endParaRPr lang="en-US" sz="1250">
              <a:solidFill>
                <a:schemeClr val="dk1"/>
              </a:solidFill>
              <a:latin typeface="Calibri" panose="020F0502020204030204" pitchFamily="34" charset="0"/>
              <a:ea typeface="Albert Sans"/>
              <a:cs typeface="Calibri" panose="020F0502020204030204" pitchFamily="34" charset="0"/>
              <a:sym typeface="Albert Sans"/>
            </a:endParaRPr>
          </a:p>
          <a:p>
            <a:pPr marL="228600" indent="-228600">
              <a:buFont typeface="Arial"/>
              <a:buAutoNum type="arabicPeriod"/>
            </a:pPr>
            <a:r>
              <a:rPr lang="en-US" sz="1250">
                <a:solidFill>
                  <a:schemeClr val="dk1"/>
                </a:solidFill>
                <a:latin typeface="Calibri" panose="020F0502020204030204" pitchFamily="34" charset="0"/>
                <a:ea typeface="Albert Sans"/>
                <a:cs typeface="Calibri" panose="020F0502020204030204" pitchFamily="34" charset="0"/>
                <a:sym typeface="Albert Sans"/>
              </a:rPr>
              <a:t>Dengue is most prevalent among children under 15 years old accounting for 50-60% of cases in Malaysia. Parents should take proactive measures to protect their children from Dengue. Your actions can help keep our kids safe!</a:t>
            </a:r>
          </a:p>
          <a:p>
            <a:pPr marL="228600" indent="-228600">
              <a:buFont typeface="Arial"/>
              <a:buAutoNum type="arabicPeriod"/>
            </a:pPr>
            <a:endParaRPr lang="en-US" sz="1250">
              <a:solidFill>
                <a:schemeClr val="dk1"/>
              </a:solidFill>
              <a:latin typeface="Calibri" panose="020F0502020204030204" pitchFamily="34" charset="0"/>
              <a:ea typeface="Albert Sans"/>
              <a:cs typeface="Calibri" panose="020F0502020204030204" pitchFamily="34" charset="0"/>
              <a:sym typeface="Albert Sans"/>
            </a:endParaRPr>
          </a:p>
          <a:p>
            <a:pPr marL="228600" indent="-228600">
              <a:lnSpc>
                <a:spcPct val="100000"/>
              </a:lnSpc>
              <a:buAutoNum type="arabicPeriod"/>
            </a:pPr>
            <a:r>
              <a:rPr lang="en-US" sz="1250">
                <a:solidFill>
                  <a:schemeClr val="dk1"/>
                </a:solidFill>
                <a:latin typeface="Calibri" panose="020F0502020204030204" pitchFamily="34" charset="0"/>
                <a:ea typeface="Albert Sans"/>
                <a:cs typeface="Calibri" panose="020F0502020204030204" pitchFamily="34" charset="0"/>
                <a:sym typeface="Albert Sans"/>
              </a:rPr>
              <a:t>Examining Dengue Fever phases &amp; symptoms through a trendline raises awareness. Febrile, critical and recovery phase are highlighted, offering insight into possible symptoms.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xfrm>
            <a:off x="572595" y="390915"/>
            <a:ext cx="7713900" cy="397633"/>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MY" sz="1800"/>
              <a:t>Spotlight on Dengue: Mapping Malaysia’s States in 2022</a:t>
            </a:r>
            <a:br>
              <a:rPr lang="en-MY" sz="1800"/>
            </a:br>
            <a:endParaRPr lang="en-MY" sz="1800"/>
          </a:p>
        </p:txBody>
      </p:sp>
      <p:sp>
        <p:nvSpPr>
          <p:cNvPr id="199" name="Google Shape;199;p36"/>
          <p:cNvSpPr txBox="1"/>
          <p:nvPr/>
        </p:nvSpPr>
        <p:spPr>
          <a:xfrm>
            <a:off x="572595" y="722812"/>
            <a:ext cx="7874719" cy="592183"/>
          </a:xfrm>
          <a:prstGeom prst="rect">
            <a:avLst/>
          </a:prstGeom>
          <a:noFill/>
          <a:ln>
            <a:noFill/>
          </a:ln>
        </p:spPr>
        <p:txBody>
          <a:bodyPr spcFirstLastPara="1" wrap="square" lIns="91425" tIns="91425" rIns="0" bIns="91425" anchor="t" anchorCtr="0">
            <a:noAutofit/>
          </a:bodyPr>
          <a:lstStyle/>
          <a:p>
            <a:pPr>
              <a:lnSpc>
                <a:spcPct val="100000"/>
              </a:lnSpc>
            </a:pPr>
            <a:r>
              <a:rPr lang="en-MY" sz="1100" dirty="0">
                <a:latin typeface="Calibri" panose="020F0502020204030204" pitchFamily="34" charset="0"/>
                <a:cs typeface="Calibri" panose="020F0502020204030204" pitchFamily="34" charset="0"/>
              </a:rPr>
              <a:t>In December 2022, </a:t>
            </a:r>
            <a:r>
              <a:rPr lang="en-MY" sz="1100" dirty="0">
                <a:solidFill>
                  <a:schemeClr val="tx1"/>
                </a:solidFill>
                <a:latin typeface="Calibri" panose="020F0502020204030204" pitchFamily="34" charset="0"/>
                <a:cs typeface="Calibri" panose="020F0502020204030204" pitchFamily="34" charset="0"/>
              </a:rPr>
              <a:t>Selangor</a:t>
            </a:r>
            <a:r>
              <a:rPr lang="en-MY" sz="1100" dirty="0">
                <a:latin typeface="Calibri" panose="020F0502020204030204" pitchFamily="34" charset="0"/>
                <a:cs typeface="Calibri" panose="020F0502020204030204" pitchFamily="34" charset="0"/>
              </a:rPr>
              <a:t> had the highest number of Dengue cases in Malaysia, with 3,942 reported incidents, which is a worrying trend. The high number of cases in these areas highlights the need for targeted interventions and increased public health measures to address the concentrated outbreak of Dengue.</a:t>
            </a:r>
          </a:p>
          <a:p>
            <a:pPr marL="0" lvl="0" indent="0" algn="l" rtl="0">
              <a:spcBef>
                <a:spcPts val="0"/>
              </a:spcBef>
              <a:spcAft>
                <a:spcPts val="0"/>
              </a:spcAft>
              <a:buNone/>
            </a:pPr>
            <a:endParaRPr sz="1200" dirty="0">
              <a:solidFill>
                <a:schemeClr val="dk1"/>
              </a:solidFill>
              <a:latin typeface="Albert Sans"/>
              <a:ea typeface="Albert Sans"/>
              <a:cs typeface="Albert Sans"/>
              <a:sym typeface="Albert Sans"/>
            </a:endParaRPr>
          </a:p>
        </p:txBody>
      </p:sp>
      <p:graphicFrame>
        <p:nvGraphicFramePr>
          <p:cNvPr id="2" name="Chart 1">
            <a:extLst>
              <a:ext uri="{FF2B5EF4-FFF2-40B4-BE49-F238E27FC236}">
                <a16:creationId xmlns:a16="http://schemas.microsoft.com/office/drawing/2014/main" id="{8F209D77-73BC-07A8-57F9-A086A57DB4EC}"/>
              </a:ext>
            </a:extLst>
          </p:cNvPr>
          <p:cNvGraphicFramePr>
            <a:graphicFrameLocks/>
          </p:cNvGraphicFramePr>
          <p:nvPr>
            <p:extLst>
              <p:ext uri="{D42A27DB-BD31-4B8C-83A1-F6EECF244321}">
                <p14:modId xmlns:p14="http://schemas.microsoft.com/office/powerpoint/2010/main" val="4156869809"/>
              </p:ext>
            </p:extLst>
          </p:nvPr>
        </p:nvGraphicFramePr>
        <p:xfrm>
          <a:off x="583547" y="1404039"/>
          <a:ext cx="7301755" cy="3206969"/>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736691BD-14E4-9CAF-974F-0DDBC17A6542}"/>
              </a:ext>
            </a:extLst>
          </p:cNvPr>
          <p:cNvSpPr txBox="1"/>
          <p:nvPr/>
        </p:nvSpPr>
        <p:spPr>
          <a:xfrm>
            <a:off x="5615646" y="2512475"/>
            <a:ext cx="2269656" cy="746358"/>
          </a:xfrm>
          <a:prstGeom prst="rect">
            <a:avLst/>
          </a:prstGeom>
          <a:noFill/>
        </p:spPr>
        <p:txBody>
          <a:bodyPr wrap="square" rtlCol="0">
            <a:spAutoFit/>
          </a:bodyPr>
          <a:lstStyle/>
          <a:p>
            <a:pPr algn="just"/>
            <a:r>
              <a:rPr lang="en-US" sz="800" dirty="0">
                <a:latin typeface="Calibri" panose="020F0502020204030204" pitchFamily="34" charset="0"/>
                <a:cs typeface="Calibri" panose="020F0502020204030204" pitchFamily="34" charset="0"/>
              </a:rPr>
              <a:t>The </a:t>
            </a:r>
            <a:r>
              <a:rPr lang="en-US" sz="800" b="1" dirty="0">
                <a:latin typeface="Calibri" panose="020F0502020204030204" pitchFamily="34" charset="0"/>
                <a:cs typeface="Calibri" panose="020F0502020204030204" pitchFamily="34" charset="0"/>
              </a:rPr>
              <a:t>top 3 states </a:t>
            </a:r>
            <a:r>
              <a:rPr lang="en-US" sz="800" dirty="0">
                <a:latin typeface="Calibri" panose="020F0502020204030204" pitchFamily="34" charset="0"/>
                <a:cs typeface="Calibri" panose="020F0502020204030204" pitchFamily="34" charset="0"/>
              </a:rPr>
              <a:t>with the highest number of cases are </a:t>
            </a:r>
            <a:r>
              <a:rPr lang="en-US" sz="800" dirty="0">
                <a:solidFill>
                  <a:srgbClr val="66BB6A"/>
                </a:solidFill>
                <a:latin typeface="Calibri" panose="020F0502020204030204" pitchFamily="34" charset="0"/>
                <a:cs typeface="Calibri" panose="020F0502020204030204" pitchFamily="34" charset="0"/>
              </a:rPr>
              <a:t>Selangor, Sabah </a:t>
            </a:r>
            <a:r>
              <a:rPr lang="en-US" sz="800" dirty="0">
                <a:solidFill>
                  <a:schemeClr val="tx1"/>
                </a:solidFill>
                <a:latin typeface="Calibri" panose="020F0502020204030204" pitchFamily="34" charset="0"/>
                <a:cs typeface="Calibri" panose="020F0502020204030204" pitchFamily="34" charset="0"/>
              </a:rPr>
              <a:t>and</a:t>
            </a:r>
            <a:r>
              <a:rPr lang="en-US" sz="800" dirty="0">
                <a:solidFill>
                  <a:srgbClr val="66BB6A"/>
                </a:solidFill>
                <a:latin typeface="Calibri" panose="020F0502020204030204" pitchFamily="34" charset="0"/>
                <a:cs typeface="Calibri" panose="020F0502020204030204" pitchFamily="34" charset="0"/>
              </a:rPr>
              <a:t> Wp Kuala Lumpur &amp; Wp Putrajaya</a:t>
            </a:r>
            <a:r>
              <a:rPr lang="en-US" sz="800" dirty="0">
                <a:solidFill>
                  <a:schemeClr val="tx1"/>
                </a:solidFill>
                <a:latin typeface="Calibri" panose="020F0502020204030204" pitchFamily="34" charset="0"/>
                <a:cs typeface="Calibri" panose="020F0502020204030204" pitchFamily="34" charset="0"/>
              </a:rPr>
              <a:t>.</a:t>
            </a:r>
            <a:r>
              <a:rPr lang="en-US" sz="800" dirty="0">
                <a:solidFill>
                  <a:srgbClr val="66BB6A"/>
                </a:solidFill>
                <a:latin typeface="Calibri" panose="020F0502020204030204" pitchFamily="34" charset="0"/>
                <a:cs typeface="Calibri" panose="020F0502020204030204" pitchFamily="34" charset="0"/>
              </a:rPr>
              <a:t> Selangor</a:t>
            </a:r>
            <a:r>
              <a:rPr lang="en-US" sz="800" dirty="0">
                <a:latin typeface="Calibri" panose="020F0502020204030204" pitchFamily="34" charset="0"/>
                <a:cs typeface="Calibri" panose="020F0502020204030204" pitchFamily="34" charset="0"/>
              </a:rPr>
              <a:t> has the </a:t>
            </a:r>
            <a:r>
              <a:rPr lang="en-US" sz="800" b="1" dirty="0">
                <a:latin typeface="Calibri" panose="020F0502020204030204" pitchFamily="34" charset="0"/>
                <a:cs typeface="Calibri" panose="020F0502020204030204" pitchFamily="34" charset="0"/>
              </a:rPr>
              <a:t>highest number </a:t>
            </a:r>
            <a:r>
              <a:rPr lang="en-US" sz="800" dirty="0">
                <a:latin typeface="Calibri" panose="020F0502020204030204" pitchFamily="34" charset="0"/>
                <a:cs typeface="Calibri" panose="020F0502020204030204" pitchFamily="34" charset="0"/>
              </a:rPr>
              <a:t>of cases, accounting for </a:t>
            </a:r>
            <a:r>
              <a:rPr lang="en-US" sz="1050" b="1" dirty="0">
                <a:latin typeface="Calibri" panose="020F0502020204030204" pitchFamily="34" charset="0"/>
                <a:cs typeface="Calibri" panose="020F0502020204030204" pitchFamily="34" charset="0"/>
              </a:rPr>
              <a:t>21.56%</a:t>
            </a:r>
            <a:r>
              <a:rPr lang="en-US" sz="800" dirty="0">
                <a:latin typeface="Calibri" panose="020F0502020204030204" pitchFamily="34" charset="0"/>
                <a:cs typeface="Calibri" panose="020F0502020204030204" pitchFamily="34" charset="0"/>
              </a:rPr>
              <a:t> of the Malaysian population within the state.</a:t>
            </a:r>
          </a:p>
        </p:txBody>
      </p:sp>
      <p:sp>
        <p:nvSpPr>
          <p:cNvPr id="4" name="TextBox 3">
            <a:extLst>
              <a:ext uri="{FF2B5EF4-FFF2-40B4-BE49-F238E27FC236}">
                <a16:creationId xmlns:a16="http://schemas.microsoft.com/office/drawing/2014/main" id="{439CF87F-39BB-9C14-9616-5DBF91ECA18E}"/>
              </a:ext>
            </a:extLst>
          </p:cNvPr>
          <p:cNvSpPr txBox="1"/>
          <p:nvPr/>
        </p:nvSpPr>
        <p:spPr>
          <a:xfrm>
            <a:off x="5615646" y="3289220"/>
            <a:ext cx="2269656" cy="707886"/>
          </a:xfrm>
          <a:prstGeom prst="rect">
            <a:avLst/>
          </a:prstGeom>
          <a:noFill/>
        </p:spPr>
        <p:txBody>
          <a:bodyPr wrap="square" rtlCol="0">
            <a:spAutoFit/>
          </a:bodyPr>
          <a:lstStyle/>
          <a:p>
            <a:pPr algn="just"/>
            <a:r>
              <a:rPr lang="en-US" sz="800">
                <a:latin typeface="Calibri" panose="020F0502020204030204" pitchFamily="34" charset="0"/>
                <a:cs typeface="Calibri" panose="020F0502020204030204" pitchFamily="34" charset="0"/>
              </a:rPr>
              <a:t>Factors that influence the increasing number of dengue cases include </a:t>
            </a:r>
            <a:r>
              <a:rPr lang="en-US" sz="800">
                <a:solidFill>
                  <a:srgbClr val="66BB6A"/>
                </a:solidFill>
                <a:latin typeface="Calibri" panose="020F0502020204030204" pitchFamily="34" charset="0"/>
                <a:cs typeface="Calibri" panose="020F0502020204030204" pitchFamily="34" charset="0"/>
              </a:rPr>
              <a:t>rapid urbanization, human movement, extensive rural areas with the potential for mosquito breeding </a:t>
            </a:r>
            <a:r>
              <a:rPr lang="en-US" sz="800">
                <a:solidFill>
                  <a:schemeClr val="tx1"/>
                </a:solidFill>
                <a:latin typeface="Calibri" panose="020F0502020204030204" pitchFamily="34" charset="0"/>
                <a:cs typeface="Calibri" panose="020F0502020204030204" pitchFamily="34" charset="0"/>
              </a:rPr>
              <a:t>and</a:t>
            </a:r>
            <a:r>
              <a:rPr lang="en-US" sz="800">
                <a:solidFill>
                  <a:srgbClr val="66BB6A"/>
                </a:solidFill>
                <a:latin typeface="Calibri" panose="020F0502020204030204" pitchFamily="34" charset="0"/>
                <a:cs typeface="Calibri" panose="020F0502020204030204" pitchFamily="34" charset="0"/>
              </a:rPr>
              <a:t> climate change</a:t>
            </a:r>
            <a:r>
              <a:rPr lang="en-US" sz="800">
                <a:latin typeface="Calibri" panose="020F0502020204030204" pitchFamily="34" charset="0"/>
                <a:cs typeface="Calibri" panose="020F0502020204030204" pitchFamily="34" charset="0"/>
              </a:rPr>
              <a:t>, where rainy seasons often occur.</a:t>
            </a:r>
          </a:p>
        </p:txBody>
      </p:sp>
      <p:sp>
        <p:nvSpPr>
          <p:cNvPr id="5" name="TextBox 4">
            <a:extLst>
              <a:ext uri="{FF2B5EF4-FFF2-40B4-BE49-F238E27FC236}">
                <a16:creationId xmlns:a16="http://schemas.microsoft.com/office/drawing/2014/main" id="{BC016E07-E250-A0E9-DD6C-40F0F7850E97}"/>
              </a:ext>
            </a:extLst>
          </p:cNvPr>
          <p:cNvSpPr txBox="1"/>
          <p:nvPr/>
        </p:nvSpPr>
        <p:spPr>
          <a:xfrm>
            <a:off x="583547" y="4676100"/>
            <a:ext cx="2839985" cy="200055"/>
          </a:xfrm>
          <a:prstGeom prst="rect">
            <a:avLst/>
          </a:prstGeom>
          <a:noFill/>
        </p:spPr>
        <p:txBody>
          <a:bodyPr wrap="square" rtlCol="0">
            <a:spAutoFit/>
          </a:bodyPr>
          <a:lstStyle/>
          <a:p>
            <a:r>
              <a:rPr lang="en-US" sz="700">
                <a:latin typeface="Calibri" panose="020F0502020204030204" pitchFamily="34" charset="0"/>
                <a:cs typeface="Calibri" panose="020F0502020204030204" pitchFamily="34" charset="0"/>
              </a:rPr>
              <a:t>Source: Total cases by states in Malaysia data (December 2022) </a:t>
            </a:r>
          </a:p>
        </p:txBody>
      </p:sp>
    </p:spTree>
    <p:extLst>
      <p:ext uri="{BB962C8B-B14F-4D97-AF65-F5344CB8AC3E}">
        <p14:creationId xmlns:p14="http://schemas.microsoft.com/office/powerpoint/2010/main" val="421943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Google Shape;249;p41"/>
          <p:cNvSpPr txBox="1">
            <a:spLocks noGrp="1"/>
          </p:cNvSpPr>
          <p:nvPr>
            <p:ph type="subTitle" idx="1"/>
          </p:nvPr>
        </p:nvSpPr>
        <p:spPr>
          <a:xfrm>
            <a:off x="634535" y="864088"/>
            <a:ext cx="7931400" cy="3828494"/>
          </a:xfrm>
          <a:prstGeom prst="rect">
            <a:avLst/>
          </a:prstGeom>
        </p:spPr>
        <p:txBody>
          <a:bodyPr spcFirstLastPara="1" wrap="square" lIns="91425" tIns="91425" rIns="91425" bIns="91425" anchor="t" anchorCtr="0">
            <a:noAutofit/>
          </a:bodyPr>
          <a:lstStyle/>
          <a:p>
            <a:pPr marL="228600" indent="-228600">
              <a:lnSpc>
                <a:spcPct val="150000"/>
              </a:lnSpc>
              <a:buFont typeface="+mj-lt"/>
              <a:buAutoNum type="arabicPeriod"/>
            </a:pPr>
            <a:r>
              <a:rPr lang="en-MY" sz="1250">
                <a:latin typeface="Calibri" panose="020F0502020204030204" pitchFamily="34" charset="0"/>
                <a:cs typeface="Calibri" panose="020F0502020204030204" pitchFamily="34" charset="0"/>
              </a:rPr>
              <a:t>Justification on the chosen type of graph.</a:t>
            </a:r>
          </a:p>
          <a:p>
            <a:pPr marL="228600" indent="-228600">
              <a:lnSpc>
                <a:spcPct val="150000"/>
              </a:lnSpc>
              <a:buFont typeface="+mj-lt"/>
              <a:buAutoNum type="arabicPeriod"/>
            </a:pPr>
            <a:r>
              <a:rPr lang="en-MY" sz="1250">
                <a:latin typeface="Calibri" panose="020F0502020204030204" pitchFamily="34" charset="0"/>
                <a:cs typeface="Calibri" panose="020F0502020204030204" pitchFamily="34" charset="0"/>
              </a:rPr>
              <a:t>Justification on design decision such as colour option, title, subtitle etc</a:t>
            </a:r>
          </a:p>
          <a:p>
            <a:pPr marL="228600" indent="-228600">
              <a:buFont typeface="Arial" panose="020B0604020202020204" pitchFamily="34" charset="0"/>
              <a:buChar char="•"/>
            </a:pPr>
            <a:endParaRPr lang="en-MY" sz="1250">
              <a:latin typeface="Calibri" panose="020F0502020204030204" pitchFamily="34" charset="0"/>
              <a:cs typeface="Calibri" panose="020F0502020204030204" pitchFamily="34" charset="0"/>
            </a:endParaRPr>
          </a:p>
          <a:p>
            <a:pPr marL="579438" lvl="1" indent="-171450" algn="just">
              <a:buFont typeface="Arial" panose="020B0604020202020204" pitchFamily="34" charset="0"/>
              <a:buChar char="•"/>
            </a:pPr>
            <a:r>
              <a:rPr lang="en-MY" sz="1250">
                <a:latin typeface="Calibri" panose="020F0502020204030204" pitchFamily="34" charset="0"/>
                <a:cs typeface="Calibri" panose="020F0502020204030204" pitchFamily="34" charset="0"/>
              </a:rPr>
              <a:t>The descriptive title helps the general audience quickly understand the context of the graph at the first glance.</a:t>
            </a:r>
          </a:p>
          <a:p>
            <a:pPr marL="579438" lvl="1" indent="-171450" algn="just">
              <a:buFont typeface="Arial" panose="020B0604020202020204" pitchFamily="34" charset="0"/>
              <a:buChar char="•"/>
            </a:pPr>
            <a:endParaRPr lang="en-MY" sz="1250">
              <a:latin typeface="Calibri" panose="020F0502020204030204" pitchFamily="34" charset="0"/>
              <a:cs typeface="Calibri" panose="020F0502020204030204" pitchFamily="34" charset="0"/>
            </a:endParaRPr>
          </a:p>
          <a:p>
            <a:pPr marL="579438" lvl="1" indent="-171450" algn="just">
              <a:buFont typeface="Arial" panose="020B0604020202020204" pitchFamily="34" charset="0"/>
              <a:buChar char="•"/>
            </a:pPr>
            <a:r>
              <a:rPr lang="en-MY" sz="1250">
                <a:latin typeface="Calibri" panose="020F0502020204030204" pitchFamily="34" charset="0"/>
                <a:cs typeface="Calibri" panose="020F0502020204030204" pitchFamily="34" charset="0"/>
              </a:rPr>
              <a:t>The bar chart is used to represent data with discrete categories and long text, such as the state names in Malaysia. This chart allows for easy comparison of the number of dengue cases in each state through the length of the bars. Its simplicity makes it suitable for a broad audience.</a:t>
            </a:r>
          </a:p>
          <a:p>
            <a:pPr marL="579438" lvl="1" indent="-171450" algn="just">
              <a:buFont typeface="Arial" panose="020B0604020202020204" pitchFamily="34" charset="0"/>
              <a:buChar char="•"/>
            </a:pPr>
            <a:endParaRPr lang="en-MY" sz="1250">
              <a:latin typeface="Calibri" panose="020F0502020204030204" pitchFamily="34" charset="0"/>
              <a:cs typeface="Calibri" panose="020F0502020204030204" pitchFamily="34" charset="0"/>
            </a:endParaRPr>
          </a:p>
          <a:p>
            <a:pPr marL="579438" lvl="1" indent="-171450" algn="just">
              <a:buFont typeface="Arial" panose="020B0604020202020204" pitchFamily="34" charset="0"/>
              <a:buChar char="•"/>
            </a:pPr>
            <a:r>
              <a:rPr lang="en-MY" sz="1250">
                <a:latin typeface="Calibri" panose="020F0502020204030204" pitchFamily="34" charset="0"/>
                <a:cs typeface="Calibri" panose="020F0502020204030204" pitchFamily="34" charset="0"/>
              </a:rPr>
              <a:t>The green bars draw attention by highlighting the top 3 states with the highest dengue cases, leveraging the positive associations of green with growth or importance. Grey bars for other states provide contrast and de-emphasize less critical information.</a:t>
            </a:r>
          </a:p>
          <a:p>
            <a:pPr marL="579438" lvl="1" indent="-171450" algn="just">
              <a:buFont typeface="Arial" panose="020B0604020202020204" pitchFamily="34" charset="0"/>
              <a:buChar char="•"/>
            </a:pPr>
            <a:endParaRPr lang="en-MY" sz="1250">
              <a:latin typeface="Calibri" panose="020F0502020204030204" pitchFamily="34" charset="0"/>
              <a:cs typeface="Calibri" panose="020F0502020204030204" pitchFamily="34" charset="0"/>
            </a:endParaRPr>
          </a:p>
          <a:p>
            <a:pPr marL="579438" lvl="1" indent="-171450" algn="just">
              <a:buFont typeface="Arial" panose="020B0604020202020204" pitchFamily="34" charset="0"/>
              <a:buChar char="•"/>
            </a:pPr>
            <a:r>
              <a:rPr lang="en-MY" sz="1250">
                <a:latin typeface="Calibri" panose="020F0502020204030204" pitchFamily="34" charset="0"/>
                <a:cs typeface="Calibri" panose="020F0502020204030204" pitchFamily="34" charset="0"/>
              </a:rPr>
              <a:t>Bold and large font size are used to emphasize the percentage values within the text highlights, making the distribution of dengue more convincing.</a:t>
            </a:r>
          </a:p>
          <a:p>
            <a:pPr marL="579438" lvl="1" indent="-171450" algn="just">
              <a:buFont typeface="Arial" panose="020B0604020202020204" pitchFamily="34" charset="0"/>
              <a:buChar char="•"/>
            </a:pPr>
            <a:endParaRPr lang="en-MY" sz="1250">
              <a:latin typeface="Calibri" panose="020F0502020204030204" pitchFamily="34" charset="0"/>
              <a:cs typeface="Calibri" panose="020F0502020204030204" pitchFamily="34" charset="0"/>
            </a:endParaRPr>
          </a:p>
          <a:p>
            <a:pPr marL="579438" lvl="1" indent="-171450" algn="just">
              <a:buFont typeface="Arial" panose="020B0604020202020204" pitchFamily="34" charset="0"/>
              <a:buChar char="•"/>
            </a:pPr>
            <a:r>
              <a:rPr lang="en-MY" sz="1250">
                <a:latin typeface="Calibri" panose="020F0502020204030204" pitchFamily="34" charset="0"/>
                <a:cs typeface="Calibri" panose="020F0502020204030204" pitchFamily="34" charset="0"/>
              </a:rPr>
              <a:t>The green font colour for annotations helps relate the story within the 3 green bars being illustrated in the bar chart graph. The consistent use of green for both bars and annotations creates a unified visual experience.</a:t>
            </a:r>
          </a:p>
          <a:p>
            <a:pPr marL="0" indent="0"/>
            <a:endParaRPr lang="en-MY" sz="1250"/>
          </a:p>
          <a:p>
            <a:pPr marL="228600" indent="-228600">
              <a:buFont typeface="Arial" panose="020B0604020202020204" pitchFamily="34" charset="0"/>
              <a:buChar char="•"/>
            </a:pPr>
            <a:endParaRPr lang="en-MY" sz="1200"/>
          </a:p>
        </p:txBody>
      </p:sp>
      <p:sp>
        <p:nvSpPr>
          <p:cNvPr id="250" name="Google Shape;250;p41"/>
          <p:cNvSpPr txBox="1">
            <a:spLocks noGrp="1"/>
          </p:cNvSpPr>
          <p:nvPr>
            <p:ph type="title"/>
          </p:nvPr>
        </p:nvSpPr>
        <p:spPr>
          <a:xfrm>
            <a:off x="528020" y="450918"/>
            <a:ext cx="771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Design decision for Graph 1</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xfrm>
            <a:off x="715100" y="352120"/>
            <a:ext cx="7713900" cy="548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MY" sz="2000"/>
              <a:t>2023 Dengue Report: Total Cases and Lives Lost</a:t>
            </a:r>
            <a:br>
              <a:rPr lang="en-MY" sz="2000"/>
            </a:br>
            <a:endParaRPr lang="en-MY" sz="2000"/>
          </a:p>
        </p:txBody>
      </p:sp>
      <p:sp>
        <p:nvSpPr>
          <p:cNvPr id="199" name="Google Shape;199;p36"/>
          <p:cNvSpPr txBox="1"/>
          <p:nvPr/>
        </p:nvSpPr>
        <p:spPr>
          <a:xfrm>
            <a:off x="715050" y="717874"/>
            <a:ext cx="7713900" cy="456408"/>
          </a:xfrm>
          <a:prstGeom prst="rect">
            <a:avLst/>
          </a:prstGeom>
          <a:noFill/>
          <a:ln>
            <a:noFill/>
          </a:ln>
        </p:spPr>
        <p:txBody>
          <a:bodyPr spcFirstLastPara="1" wrap="square" lIns="91425" tIns="91425" rIns="0" bIns="91425" anchor="t" anchorCtr="0">
            <a:noAutofit/>
          </a:bodyPr>
          <a:lstStyle/>
          <a:p>
            <a:pPr marL="0" indent="0">
              <a:lnSpc>
                <a:spcPct val="100000"/>
              </a:lnSpc>
              <a:buNone/>
            </a:pPr>
            <a:r>
              <a:rPr lang="en-MY" sz="1100">
                <a:latin typeface="Calibri" panose="020F0502020204030204" pitchFamily="34" charset="0"/>
                <a:cs typeface="Calibri" panose="020F0502020204030204" pitchFamily="34" charset="0"/>
              </a:rPr>
              <a:t>In the fourth quarter of 2023, Malaysia witnessed 40% increase in the death cases due to Dengue as compared to the previous quarter and totalling 122,995 cases for the year. It is imperative for the authorities to act swiftly and allocate healthcare resources effectively.</a:t>
            </a:r>
          </a:p>
        </p:txBody>
      </p:sp>
      <p:graphicFrame>
        <p:nvGraphicFramePr>
          <p:cNvPr id="2" name="Chart 1">
            <a:extLst>
              <a:ext uri="{FF2B5EF4-FFF2-40B4-BE49-F238E27FC236}">
                <a16:creationId xmlns:a16="http://schemas.microsoft.com/office/drawing/2014/main" id="{91F9A89D-B0FD-ACF8-7A95-41DFC7DFD40E}"/>
              </a:ext>
            </a:extLst>
          </p:cNvPr>
          <p:cNvGraphicFramePr>
            <a:graphicFrameLocks/>
          </p:cNvGraphicFramePr>
          <p:nvPr>
            <p:extLst>
              <p:ext uri="{D42A27DB-BD31-4B8C-83A1-F6EECF244321}">
                <p14:modId xmlns:p14="http://schemas.microsoft.com/office/powerpoint/2010/main" val="4137853493"/>
              </p:ext>
            </p:extLst>
          </p:nvPr>
        </p:nvGraphicFramePr>
        <p:xfrm>
          <a:off x="961168" y="1266574"/>
          <a:ext cx="7222712" cy="346671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32BEE40D-B883-7063-8374-F5E0235C8CA7}"/>
              </a:ext>
            </a:extLst>
          </p:cNvPr>
          <p:cNvSpPr txBox="1"/>
          <p:nvPr/>
        </p:nvSpPr>
        <p:spPr>
          <a:xfrm>
            <a:off x="4963732" y="1540036"/>
            <a:ext cx="1839652" cy="861774"/>
          </a:xfrm>
          <a:prstGeom prst="rect">
            <a:avLst/>
          </a:prstGeom>
          <a:noFill/>
        </p:spPr>
        <p:txBody>
          <a:bodyPr wrap="square" rtlCol="0">
            <a:spAutoFit/>
          </a:bodyPr>
          <a:lstStyle/>
          <a:p>
            <a:pPr algn="just"/>
            <a:r>
              <a:rPr lang="en-US" sz="800">
                <a:solidFill>
                  <a:schemeClr val="tx1"/>
                </a:solidFill>
                <a:latin typeface="Calibri" panose="020F0502020204030204" pitchFamily="34" charset="0"/>
                <a:cs typeface="Calibri" panose="020F0502020204030204" pitchFamily="34" charset="0"/>
              </a:rPr>
              <a:t>The number of </a:t>
            </a:r>
            <a:r>
              <a:rPr lang="en-US" sz="800" b="1">
                <a:solidFill>
                  <a:srgbClr val="C00000"/>
                </a:solidFill>
                <a:latin typeface="Calibri" panose="020F0502020204030204" pitchFamily="34" charset="0"/>
                <a:cs typeface="Calibri" panose="020F0502020204030204" pitchFamily="34" charset="0"/>
              </a:rPr>
              <a:t>DEATHS</a:t>
            </a:r>
            <a:r>
              <a:rPr lang="en-US" sz="800">
                <a:solidFill>
                  <a:schemeClr val="tx1"/>
                </a:solidFill>
                <a:latin typeface="Calibri" panose="020F0502020204030204" pitchFamily="34" charset="0"/>
                <a:cs typeface="Calibri" panose="020F0502020204030204" pitchFamily="34" charset="0"/>
              </a:rPr>
              <a:t> has been increasing over the past three quarters, with </a:t>
            </a:r>
            <a:r>
              <a:rPr lang="en-US" sz="1000" b="1">
                <a:solidFill>
                  <a:schemeClr val="tx1"/>
                </a:solidFill>
                <a:latin typeface="Calibri" panose="020F0502020204030204" pitchFamily="34" charset="0"/>
                <a:cs typeface="Calibri" panose="020F0502020204030204" pitchFamily="34" charset="0"/>
              </a:rPr>
              <a:t>35</a:t>
            </a:r>
            <a:r>
              <a:rPr lang="en-US" sz="800">
                <a:solidFill>
                  <a:schemeClr val="tx1"/>
                </a:solidFill>
                <a:latin typeface="Calibri" panose="020F0502020204030204" pitchFamily="34" charset="0"/>
                <a:cs typeface="Calibri" panose="020F0502020204030204" pitchFamily="34" charset="0"/>
              </a:rPr>
              <a:t> deaths reported in the last quarter of 2023 (Oct – Dec). This issue can be attributed to </a:t>
            </a:r>
            <a:r>
              <a:rPr lang="en-US" sz="800">
                <a:solidFill>
                  <a:srgbClr val="C00000"/>
                </a:solidFill>
                <a:latin typeface="Calibri" panose="020F0502020204030204" pitchFamily="34" charset="0"/>
                <a:cs typeface="Calibri" panose="020F0502020204030204" pitchFamily="34" charset="0"/>
              </a:rPr>
              <a:t>delayed diagnosis and treatment.</a:t>
            </a:r>
          </a:p>
        </p:txBody>
      </p:sp>
      <p:sp>
        <p:nvSpPr>
          <p:cNvPr id="10" name="TextBox 9">
            <a:extLst>
              <a:ext uri="{FF2B5EF4-FFF2-40B4-BE49-F238E27FC236}">
                <a16:creationId xmlns:a16="http://schemas.microsoft.com/office/drawing/2014/main" id="{3DB60F14-FCF5-58C2-1798-961CCC5BF64C}"/>
              </a:ext>
            </a:extLst>
          </p:cNvPr>
          <p:cNvSpPr txBox="1"/>
          <p:nvPr/>
        </p:nvSpPr>
        <p:spPr>
          <a:xfrm>
            <a:off x="2338747" y="1958301"/>
            <a:ext cx="1687569" cy="584775"/>
          </a:xfrm>
          <a:prstGeom prst="rect">
            <a:avLst/>
          </a:prstGeom>
          <a:noFill/>
        </p:spPr>
        <p:txBody>
          <a:bodyPr wrap="square" rtlCol="0">
            <a:spAutoFit/>
          </a:bodyPr>
          <a:lstStyle/>
          <a:p>
            <a:pPr algn="just"/>
            <a:r>
              <a:rPr lang="en-US" sz="800">
                <a:solidFill>
                  <a:schemeClr val="tx1"/>
                </a:solidFill>
                <a:latin typeface="Calibri" panose="020F0502020204030204" pitchFamily="34" charset="0"/>
                <a:cs typeface="Calibri" panose="020F0502020204030204" pitchFamily="34" charset="0"/>
              </a:rPr>
              <a:t>The total number of reported </a:t>
            </a:r>
            <a:r>
              <a:rPr lang="en-US" sz="800" b="1">
                <a:solidFill>
                  <a:srgbClr val="4472C4"/>
                </a:solidFill>
                <a:latin typeface="Calibri" panose="020F0502020204030204" pitchFamily="34" charset="0"/>
                <a:cs typeface="Calibri" panose="020F0502020204030204" pitchFamily="34" charset="0"/>
              </a:rPr>
              <a:t>CASES </a:t>
            </a:r>
            <a:r>
              <a:rPr lang="en-US" sz="800">
                <a:solidFill>
                  <a:schemeClr val="tx1"/>
                </a:solidFill>
                <a:latin typeface="Calibri" panose="020F0502020204030204" pitchFamily="34" charset="0"/>
                <a:cs typeface="Calibri" panose="020F0502020204030204" pitchFamily="34" charset="0"/>
              </a:rPr>
              <a:t>has not shown a significant increase in 2023 as there is </a:t>
            </a:r>
            <a:r>
              <a:rPr lang="en-US" sz="800">
                <a:solidFill>
                  <a:srgbClr val="4472C4"/>
                </a:solidFill>
                <a:latin typeface="Calibri" panose="020F0502020204030204" pitchFamily="34" charset="0"/>
                <a:cs typeface="Calibri" panose="020F0502020204030204" pitchFamily="34" charset="0"/>
              </a:rPr>
              <a:t>no major outbreaks throughout the year</a:t>
            </a:r>
            <a:r>
              <a:rPr lang="en-US" sz="800">
                <a:solidFill>
                  <a:schemeClr val="tx1"/>
                </a:solidFill>
                <a:latin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CF887DE3-90C5-486E-06E0-BF6F3A0F75C3}"/>
              </a:ext>
            </a:extLst>
          </p:cNvPr>
          <p:cNvSpPr txBox="1"/>
          <p:nvPr/>
        </p:nvSpPr>
        <p:spPr>
          <a:xfrm>
            <a:off x="583547" y="4767141"/>
            <a:ext cx="4380185" cy="200055"/>
          </a:xfrm>
          <a:prstGeom prst="rect">
            <a:avLst/>
          </a:prstGeom>
          <a:noFill/>
        </p:spPr>
        <p:txBody>
          <a:bodyPr wrap="square" rtlCol="0">
            <a:spAutoFit/>
          </a:bodyPr>
          <a:lstStyle/>
          <a:p>
            <a:r>
              <a:rPr lang="en-US" sz="700">
                <a:latin typeface="Calibri" panose="020F0502020204030204" pitchFamily="34" charset="0"/>
                <a:cs typeface="Calibri" panose="020F0502020204030204" pitchFamily="34" charset="0"/>
              </a:rPr>
              <a:t>Source: </a:t>
            </a:r>
            <a:r>
              <a:rPr lang="en-US" sz="700">
                <a:effectLst/>
                <a:latin typeface="Calibri" panose="020F0502020204030204" pitchFamily="34" charset="0"/>
                <a:ea typeface="Aptos" panose="020B0004020202020204" pitchFamily="34" charset="0"/>
                <a:cs typeface="Calibri" panose="020F0502020204030204" pitchFamily="34" charset="0"/>
              </a:rPr>
              <a:t>Total Cases and Lives Lost 2023 Dengue </a:t>
            </a:r>
            <a:endParaRPr lang="en-US" sz="7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602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443"/>
        <p:cNvGrpSpPr/>
        <p:nvPr/>
      </p:nvGrpSpPr>
      <p:grpSpPr>
        <a:xfrm>
          <a:off x="0" y="0"/>
          <a:ext cx="0" cy="0"/>
          <a:chOff x="0" y="0"/>
          <a:chExt cx="0" cy="0"/>
        </a:xfrm>
      </p:grpSpPr>
      <p:sp>
        <p:nvSpPr>
          <p:cNvPr id="444" name="Google Shape;444;p56"/>
          <p:cNvSpPr txBox="1">
            <a:spLocks noGrp="1"/>
          </p:cNvSpPr>
          <p:nvPr>
            <p:ph type="title"/>
          </p:nvPr>
        </p:nvSpPr>
        <p:spPr>
          <a:xfrm>
            <a:off x="673060" y="422190"/>
            <a:ext cx="771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Design decision for Graph 2</a:t>
            </a:r>
            <a:endParaRPr sz="2000"/>
          </a:p>
        </p:txBody>
      </p:sp>
      <p:sp>
        <p:nvSpPr>
          <p:cNvPr id="22" name="Google Shape;249;p41">
            <a:extLst>
              <a:ext uri="{FF2B5EF4-FFF2-40B4-BE49-F238E27FC236}">
                <a16:creationId xmlns:a16="http://schemas.microsoft.com/office/drawing/2014/main" id="{C6E163C9-BB77-7CC7-C185-E59511C766F2}"/>
              </a:ext>
            </a:extLst>
          </p:cNvPr>
          <p:cNvSpPr txBox="1">
            <a:spLocks noGrp="1"/>
          </p:cNvSpPr>
          <p:nvPr>
            <p:ph type="subTitle" idx="1"/>
          </p:nvPr>
        </p:nvSpPr>
        <p:spPr>
          <a:xfrm>
            <a:off x="779575" y="848970"/>
            <a:ext cx="7607285" cy="3876607"/>
          </a:xfrm>
          <a:prstGeom prst="rect">
            <a:avLst/>
          </a:prstGeom>
        </p:spPr>
        <p:txBody>
          <a:bodyPr spcFirstLastPara="1" wrap="square" lIns="91425" tIns="91425" rIns="91425" bIns="91425" anchor="t" anchorCtr="0">
            <a:noAutofit/>
          </a:bodyPr>
          <a:lstStyle/>
          <a:p>
            <a:pPr marL="228600" indent="-228600">
              <a:lnSpc>
                <a:spcPct val="150000"/>
              </a:lnSpc>
              <a:buFont typeface="+mj-lt"/>
              <a:buAutoNum type="arabicPeriod"/>
            </a:pPr>
            <a:r>
              <a:rPr lang="en-MY" sz="1250">
                <a:latin typeface="Calibri" panose="020F0502020204030204" pitchFamily="34" charset="0"/>
                <a:cs typeface="Calibri" panose="020F0502020204030204" pitchFamily="34" charset="0"/>
              </a:rPr>
              <a:t>Justification on the chosen type of graph.</a:t>
            </a:r>
          </a:p>
          <a:p>
            <a:pPr marL="228600" indent="-228600">
              <a:lnSpc>
                <a:spcPct val="150000"/>
              </a:lnSpc>
              <a:buFont typeface="+mj-lt"/>
              <a:buAutoNum type="arabicPeriod"/>
            </a:pPr>
            <a:r>
              <a:rPr lang="en-MY" sz="1250">
                <a:latin typeface="Calibri" panose="020F0502020204030204" pitchFamily="34" charset="0"/>
                <a:cs typeface="Calibri" panose="020F0502020204030204" pitchFamily="34" charset="0"/>
              </a:rPr>
              <a:t>Justification on design decision such as colour option, title, subtitle etc</a:t>
            </a:r>
          </a:p>
          <a:p>
            <a:pPr marL="228600" indent="-228600">
              <a:buFont typeface="+mj-lt"/>
              <a:buAutoNum type="arabicPeriod"/>
            </a:pPr>
            <a:endParaRPr lang="en-MY" sz="1250">
              <a:latin typeface="Calibri" panose="020F0502020204030204" pitchFamily="34" charset="0"/>
              <a:cs typeface="Calibri" panose="020F0502020204030204" pitchFamily="34" charset="0"/>
            </a:endParaRPr>
          </a:p>
          <a:p>
            <a:pPr marL="641350" lvl="1" indent="-184150" algn="just">
              <a:buFont typeface="Arial" panose="020B0604020202020204" pitchFamily="34" charset="0"/>
              <a:buChar char="•"/>
              <a:tabLst>
                <a:tab pos="2227263" algn="l"/>
              </a:tabLst>
            </a:pPr>
            <a:r>
              <a:rPr lang="en-MY" sz="1250">
                <a:latin typeface="Calibri" panose="020F0502020204030204" pitchFamily="34" charset="0"/>
                <a:cs typeface="Calibri" panose="020F0502020204030204" pitchFamily="34" charset="0"/>
              </a:rPr>
              <a:t>The title clearly summarizes the graph’s focus, and the subtitle strategically emphasizes the most crucial information.</a:t>
            </a:r>
          </a:p>
          <a:p>
            <a:pPr marL="641350" lvl="1" indent="-184150" algn="just">
              <a:buFont typeface="Arial" panose="020B0604020202020204" pitchFamily="34" charset="0"/>
              <a:buChar char="•"/>
              <a:tabLst>
                <a:tab pos="2227263" algn="l"/>
              </a:tabLst>
            </a:pPr>
            <a:endParaRPr lang="en-MY" sz="1250">
              <a:latin typeface="Calibri" panose="020F0502020204030204" pitchFamily="34" charset="0"/>
              <a:cs typeface="Calibri" panose="020F0502020204030204" pitchFamily="34" charset="0"/>
            </a:endParaRPr>
          </a:p>
          <a:p>
            <a:pPr marL="641350" lvl="1" indent="-184150" algn="just">
              <a:buFont typeface="Arial" panose="020B0604020202020204" pitchFamily="34" charset="0"/>
              <a:buChar char="•"/>
              <a:tabLst>
                <a:tab pos="2227263" algn="l"/>
              </a:tabLst>
            </a:pPr>
            <a:r>
              <a:rPr lang="en-MY" sz="1250">
                <a:latin typeface="Calibri" panose="020F0502020204030204" pitchFamily="34" charset="0"/>
                <a:cs typeface="Calibri" panose="020F0502020204030204" pitchFamily="34" charset="0"/>
              </a:rPr>
              <a:t>I used combo chart, combining a line chart to illustrate total deaths and a column chart for the total of dengue cases in 2023 for each quarter. This allows for a direct comparison between the two variables, making it easier to observe if increases or decreases in cases </a:t>
            </a:r>
            <a:r>
              <a:rPr lang="en-US" sz="1250">
                <a:latin typeface="Calibri" panose="020F0502020204030204" pitchFamily="34" charset="0"/>
                <a:cs typeface="Calibri" panose="020F0502020204030204" pitchFamily="34" charset="0"/>
              </a:rPr>
              <a:t>correspond</a:t>
            </a:r>
            <a:r>
              <a:rPr lang="en-MY" sz="1250">
                <a:latin typeface="Calibri" panose="020F0502020204030204" pitchFamily="34" charset="0"/>
                <a:cs typeface="Calibri" panose="020F0502020204030204" pitchFamily="34" charset="0"/>
              </a:rPr>
              <a:t> with similar changes in deaths.</a:t>
            </a:r>
          </a:p>
          <a:p>
            <a:pPr marL="641350" lvl="1" indent="-184150" algn="just">
              <a:buFont typeface="Arial" panose="020B0604020202020204" pitchFamily="34" charset="0"/>
              <a:buChar char="•"/>
              <a:tabLst>
                <a:tab pos="2227263" algn="l"/>
              </a:tabLst>
            </a:pPr>
            <a:endParaRPr lang="en-MY" sz="1250">
              <a:latin typeface="Calibri" panose="020F0502020204030204" pitchFamily="34" charset="0"/>
              <a:cs typeface="Calibri" panose="020F0502020204030204" pitchFamily="34" charset="0"/>
            </a:endParaRPr>
          </a:p>
          <a:p>
            <a:pPr marL="641350" lvl="1" indent="-184150" algn="just">
              <a:buFont typeface="Arial" panose="020B0604020202020204" pitchFamily="34" charset="0"/>
              <a:buChar char="•"/>
              <a:tabLst>
                <a:tab pos="2227263" algn="l"/>
              </a:tabLst>
            </a:pPr>
            <a:r>
              <a:rPr lang="en-MY" sz="1250">
                <a:latin typeface="Calibri" panose="020F0502020204030204" pitchFamily="34" charset="0"/>
                <a:cs typeface="Calibri" panose="020F0502020204030204" pitchFamily="34" charset="0"/>
              </a:rPr>
              <a:t>The blue columns represent total cases, while red line </a:t>
            </a:r>
            <a:r>
              <a:rPr lang="en-US" sz="1250">
                <a:latin typeface="Calibri" panose="020F0502020204030204" pitchFamily="34" charset="0"/>
                <a:cs typeface="Calibri" panose="020F0502020204030204" pitchFamily="34" charset="0"/>
              </a:rPr>
              <a:t>illustrates</a:t>
            </a:r>
            <a:r>
              <a:rPr lang="en-MY" sz="1250">
                <a:latin typeface="Calibri" panose="020F0502020204030204" pitchFamily="34" charset="0"/>
                <a:cs typeface="Calibri" panose="020F0502020204030204" pitchFamily="34" charset="0"/>
              </a:rPr>
              <a:t> total deaths, drawing attention to the main concern of the death population.</a:t>
            </a:r>
          </a:p>
          <a:p>
            <a:pPr marL="641350" lvl="1" indent="-184150" algn="just">
              <a:buFont typeface="Arial" panose="020B0604020202020204" pitchFamily="34" charset="0"/>
              <a:buChar char="•"/>
              <a:tabLst>
                <a:tab pos="2227263" algn="l"/>
              </a:tabLst>
            </a:pPr>
            <a:endParaRPr lang="en-MY" sz="1250">
              <a:latin typeface="Calibri" panose="020F0502020204030204" pitchFamily="34" charset="0"/>
              <a:cs typeface="Calibri" panose="020F0502020204030204" pitchFamily="34" charset="0"/>
            </a:endParaRPr>
          </a:p>
          <a:p>
            <a:pPr marL="641350" lvl="1" indent="-184150" algn="just">
              <a:buFont typeface="Arial" panose="020B0604020202020204" pitchFamily="34" charset="0"/>
              <a:buChar char="•"/>
              <a:tabLst>
                <a:tab pos="2227263" algn="l"/>
              </a:tabLst>
            </a:pPr>
            <a:r>
              <a:rPr lang="en-MY" sz="1250">
                <a:latin typeface="Calibri" panose="020F0502020204030204" pitchFamily="34" charset="0"/>
                <a:cs typeface="Calibri" panose="020F0502020204030204" pitchFamily="34" charset="0"/>
              </a:rPr>
              <a:t>Axis labels provide the exact numerical values for both variables. This enables the general audience to see precise information.</a:t>
            </a:r>
          </a:p>
          <a:p>
            <a:pPr marL="641350" lvl="1" indent="-184150" algn="just">
              <a:buFont typeface="Arial" panose="020B0604020202020204" pitchFamily="34" charset="0"/>
              <a:buChar char="•"/>
              <a:tabLst>
                <a:tab pos="2227263" algn="l"/>
              </a:tabLst>
            </a:pPr>
            <a:endParaRPr lang="en-MY" sz="1250">
              <a:latin typeface="Calibri" panose="020F0502020204030204" pitchFamily="34" charset="0"/>
              <a:cs typeface="Calibri" panose="020F0502020204030204" pitchFamily="34" charset="0"/>
            </a:endParaRPr>
          </a:p>
          <a:p>
            <a:pPr marL="641350" lvl="1" indent="-184150" algn="just">
              <a:buFont typeface="Arial" panose="020B0604020202020204" pitchFamily="34" charset="0"/>
              <a:buChar char="•"/>
              <a:tabLst>
                <a:tab pos="2227263" algn="l"/>
              </a:tabLst>
            </a:pPr>
            <a:r>
              <a:rPr lang="en-MY" sz="1250">
                <a:latin typeface="Calibri" panose="020F0502020204030204" pitchFamily="34" charset="0"/>
                <a:cs typeface="Calibri" panose="020F0502020204030204" pitchFamily="34" charset="0"/>
              </a:rPr>
              <a:t>Lastly, text annotations highlight key takeaways based on the colour of each variable for better understanding while </a:t>
            </a:r>
            <a:r>
              <a:rPr lang="en-MY" sz="1250" err="1">
                <a:latin typeface="Calibri" panose="020F0502020204030204" pitchFamily="34" charset="0"/>
                <a:cs typeface="Calibri" panose="020F0502020204030204" pitchFamily="34" charset="0"/>
              </a:rPr>
              <a:t>analyzing</a:t>
            </a:r>
            <a:r>
              <a:rPr lang="en-MY" sz="1250">
                <a:latin typeface="Calibri" panose="020F0502020204030204" pitchFamily="34" charset="0"/>
                <a:cs typeface="Calibri" panose="020F0502020204030204" pitchFamily="34" charset="0"/>
              </a:rPr>
              <a:t> the graph.</a:t>
            </a:r>
          </a:p>
          <a:p>
            <a:pPr marL="228600" indent="-228600">
              <a:buFont typeface="Arial" panose="020B0604020202020204" pitchFamily="34" charset="0"/>
              <a:buChar char="•"/>
            </a:pPr>
            <a:endParaRPr lang="en-MY">
              <a:latin typeface="Calibri" panose="020F0502020204030204" pitchFamily="34" charset="0"/>
              <a:cs typeface="Calibri" panose="020F0502020204030204" pitchFamily="34" charset="0"/>
            </a:endParaRPr>
          </a:p>
          <a:p>
            <a:pPr marL="228600" indent="-228600">
              <a:lnSpc>
                <a:spcPct val="150000"/>
              </a:lnSpc>
              <a:buFont typeface="Arial" panose="020B0604020202020204" pitchFamily="34" charset="0"/>
              <a:buChar char="•"/>
            </a:pPr>
            <a:endParaRPr lang="en-MY" sz="120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xfrm>
            <a:off x="715100" y="312490"/>
            <a:ext cx="7095400" cy="548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MY" sz="2000"/>
              <a:t>Dengue Dynamics Unveiled: A 2022-2023 Total Cases Breakdown</a:t>
            </a:r>
            <a:br>
              <a:rPr lang="en-MY" sz="2800"/>
            </a:br>
            <a:endParaRPr lang="en-MY"/>
          </a:p>
        </p:txBody>
      </p:sp>
      <p:sp>
        <p:nvSpPr>
          <p:cNvPr id="199" name="Google Shape;199;p36"/>
          <p:cNvSpPr txBox="1"/>
          <p:nvPr/>
        </p:nvSpPr>
        <p:spPr>
          <a:xfrm>
            <a:off x="715050" y="945745"/>
            <a:ext cx="7713900" cy="548700"/>
          </a:xfrm>
          <a:prstGeom prst="rect">
            <a:avLst/>
          </a:prstGeom>
          <a:noFill/>
          <a:ln>
            <a:noFill/>
          </a:ln>
        </p:spPr>
        <p:txBody>
          <a:bodyPr spcFirstLastPara="1" wrap="square" lIns="91425" tIns="91425" rIns="0" bIns="91425" anchor="t" anchorCtr="0">
            <a:noAutofit/>
          </a:bodyPr>
          <a:lstStyle/>
          <a:p>
            <a:pPr marL="0" indent="0">
              <a:lnSpc>
                <a:spcPct val="100000"/>
              </a:lnSpc>
              <a:buNone/>
            </a:pPr>
            <a:r>
              <a:rPr lang="en-MY" sz="1100">
                <a:latin typeface="Calibri" panose="020F0502020204030204" pitchFamily="34" charset="0"/>
                <a:cs typeface="Calibri" panose="020F0502020204030204" pitchFamily="34" charset="0"/>
              </a:rPr>
              <a:t>Dengue cases surged by 87% from 2022 to 2023, indicating the need for a revaluation of current prevention measures and implementation of enhanced strategies to address the sudden rise.</a:t>
            </a:r>
          </a:p>
          <a:p>
            <a:pPr marL="0" lvl="0" indent="0" algn="l" rtl="0">
              <a:spcBef>
                <a:spcPts val="0"/>
              </a:spcBef>
              <a:spcAft>
                <a:spcPts val="0"/>
              </a:spcAft>
              <a:buNone/>
            </a:pPr>
            <a:endParaRPr sz="1050">
              <a:solidFill>
                <a:schemeClr val="dk1"/>
              </a:solidFill>
              <a:latin typeface="Albert Sans"/>
              <a:ea typeface="Albert Sans"/>
              <a:cs typeface="Albert Sans"/>
              <a:sym typeface="Albert Sans"/>
            </a:endParaRPr>
          </a:p>
        </p:txBody>
      </p:sp>
      <p:graphicFrame>
        <p:nvGraphicFramePr>
          <p:cNvPr id="2" name="Chart 1">
            <a:extLst>
              <a:ext uri="{FF2B5EF4-FFF2-40B4-BE49-F238E27FC236}">
                <a16:creationId xmlns:a16="http://schemas.microsoft.com/office/drawing/2014/main" id="{D7010DE6-A852-609D-E64F-EA1725BBF333}"/>
              </a:ext>
            </a:extLst>
          </p:cNvPr>
          <p:cNvGraphicFramePr>
            <a:graphicFrameLocks/>
          </p:cNvGraphicFramePr>
          <p:nvPr>
            <p:extLst>
              <p:ext uri="{D42A27DB-BD31-4B8C-83A1-F6EECF244321}">
                <p14:modId xmlns:p14="http://schemas.microsoft.com/office/powerpoint/2010/main" val="2231701182"/>
              </p:ext>
            </p:extLst>
          </p:nvPr>
        </p:nvGraphicFramePr>
        <p:xfrm>
          <a:off x="874537" y="1509806"/>
          <a:ext cx="5765413" cy="327736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517941D8-2D31-BC60-55CF-39FA569FD93E}"/>
              </a:ext>
            </a:extLst>
          </p:cNvPr>
          <p:cNvSpPr txBox="1"/>
          <p:nvPr/>
        </p:nvSpPr>
        <p:spPr>
          <a:xfrm>
            <a:off x="6509975" y="2094586"/>
            <a:ext cx="1798962" cy="738664"/>
          </a:xfrm>
          <a:prstGeom prst="rect">
            <a:avLst/>
          </a:prstGeom>
          <a:noFill/>
        </p:spPr>
        <p:txBody>
          <a:bodyPr wrap="square" rtlCol="0">
            <a:spAutoFit/>
          </a:bodyPr>
          <a:lstStyle/>
          <a:p>
            <a:pPr algn="just"/>
            <a:r>
              <a:rPr lang="en-US" sz="800" b="1">
                <a:solidFill>
                  <a:srgbClr val="4472C4"/>
                </a:solidFill>
                <a:latin typeface="Calibri" panose="020F0502020204030204" pitchFamily="34" charset="0"/>
                <a:cs typeface="Calibri" panose="020F0502020204030204" pitchFamily="34" charset="0"/>
              </a:rPr>
              <a:t>2023: </a:t>
            </a:r>
            <a:r>
              <a:rPr lang="en-US" sz="800">
                <a:solidFill>
                  <a:schemeClr val="tx1"/>
                </a:solidFill>
                <a:latin typeface="Calibri" panose="020F0502020204030204" pitchFamily="34" charset="0"/>
                <a:cs typeface="Calibri" panose="020F0502020204030204" pitchFamily="34" charset="0"/>
              </a:rPr>
              <a:t>Only</a:t>
            </a:r>
            <a:r>
              <a:rPr lang="en-US" sz="800" b="1">
                <a:solidFill>
                  <a:srgbClr val="4472C4"/>
                </a:solidFill>
                <a:latin typeface="Calibri" panose="020F0502020204030204" pitchFamily="34" charset="0"/>
                <a:cs typeface="Calibri" panose="020F0502020204030204" pitchFamily="34" charset="0"/>
              </a:rPr>
              <a:t> </a:t>
            </a:r>
            <a:r>
              <a:rPr lang="en-US" sz="1000" b="1">
                <a:latin typeface="Calibri" panose="020F0502020204030204" pitchFamily="34" charset="0"/>
                <a:cs typeface="Calibri" panose="020F0502020204030204" pitchFamily="34" charset="0"/>
              </a:rPr>
              <a:t>17.7%</a:t>
            </a:r>
            <a:r>
              <a:rPr lang="en-US" sz="800">
                <a:latin typeface="Calibri" panose="020F0502020204030204" pitchFamily="34" charset="0"/>
                <a:cs typeface="Calibri" panose="020F0502020204030204" pitchFamily="34" charset="0"/>
              </a:rPr>
              <a:t> increase over the year because </a:t>
            </a:r>
            <a:r>
              <a:rPr lang="en-US" sz="800">
                <a:solidFill>
                  <a:srgbClr val="4472C4"/>
                </a:solidFill>
                <a:latin typeface="Calibri" panose="020F0502020204030204" pitchFamily="34" charset="0"/>
                <a:cs typeface="Calibri" panose="020F0502020204030204" pitchFamily="34" charset="0"/>
              </a:rPr>
              <a:t>the emergence of less virulent dengue strains</a:t>
            </a:r>
            <a:r>
              <a:rPr lang="en-US" sz="800">
                <a:latin typeface="Calibri" panose="020F0502020204030204" pitchFamily="34" charset="0"/>
                <a:cs typeface="Calibri" panose="020F0502020204030204" pitchFamily="34" charset="0"/>
              </a:rPr>
              <a:t> and </a:t>
            </a:r>
            <a:r>
              <a:rPr lang="en-US" sz="800">
                <a:solidFill>
                  <a:srgbClr val="4472C4"/>
                </a:solidFill>
                <a:latin typeface="Calibri" panose="020F0502020204030204" pitchFamily="34" charset="0"/>
                <a:cs typeface="Calibri" panose="020F0502020204030204" pitchFamily="34" charset="0"/>
              </a:rPr>
              <a:t>effective public health measures</a:t>
            </a:r>
            <a:r>
              <a:rPr lang="en-US" sz="800">
                <a:latin typeface="Calibri" panose="020F0502020204030204" pitchFamily="34" charset="0"/>
                <a:cs typeface="Calibri" panose="020F0502020204030204" pitchFamily="34" charset="0"/>
              </a:rPr>
              <a:t> such as control programs and awareness campaigns.</a:t>
            </a:r>
          </a:p>
        </p:txBody>
      </p:sp>
      <p:sp>
        <p:nvSpPr>
          <p:cNvPr id="15" name="TextBox 14">
            <a:extLst>
              <a:ext uri="{FF2B5EF4-FFF2-40B4-BE49-F238E27FC236}">
                <a16:creationId xmlns:a16="http://schemas.microsoft.com/office/drawing/2014/main" id="{58A8B24A-C99B-322A-CD94-381B36D9B893}"/>
              </a:ext>
            </a:extLst>
          </p:cNvPr>
          <p:cNvSpPr txBox="1"/>
          <p:nvPr/>
        </p:nvSpPr>
        <p:spPr>
          <a:xfrm>
            <a:off x="6493487" y="2919439"/>
            <a:ext cx="2130560" cy="861774"/>
          </a:xfrm>
          <a:prstGeom prst="rect">
            <a:avLst/>
          </a:prstGeom>
          <a:noFill/>
        </p:spPr>
        <p:txBody>
          <a:bodyPr wrap="square" rtlCol="0">
            <a:spAutoFit/>
          </a:bodyPr>
          <a:lstStyle/>
          <a:p>
            <a:r>
              <a:rPr lang="en-US" sz="800" b="1">
                <a:solidFill>
                  <a:srgbClr val="66BB6A"/>
                </a:solidFill>
                <a:latin typeface="Calibri" panose="020F0502020204030204" pitchFamily="34" charset="0"/>
                <a:cs typeface="Calibri" panose="020F0502020204030204" pitchFamily="34" charset="0"/>
              </a:rPr>
              <a:t>2022: </a:t>
            </a:r>
            <a:r>
              <a:rPr lang="en-US" sz="800">
                <a:solidFill>
                  <a:schemeClr val="tx1"/>
                </a:solidFill>
                <a:latin typeface="Calibri" panose="020F0502020204030204" pitchFamily="34" charset="0"/>
                <a:cs typeface="Calibri" panose="020F0502020204030204" pitchFamily="34" charset="0"/>
              </a:rPr>
              <a:t>It shows a significant increase with </a:t>
            </a:r>
            <a:r>
              <a:rPr lang="en-US" sz="1000" b="1">
                <a:latin typeface="Calibri" panose="020F0502020204030204" pitchFamily="34" charset="0"/>
                <a:cs typeface="Calibri" panose="020F0502020204030204" pitchFamily="34" charset="0"/>
              </a:rPr>
              <a:t>13,302</a:t>
            </a:r>
            <a:r>
              <a:rPr lang="en-US" sz="800">
                <a:latin typeface="Calibri" panose="020F0502020204030204" pitchFamily="34" charset="0"/>
                <a:cs typeface="Calibri" panose="020F0502020204030204" pitchFamily="34" charset="0"/>
              </a:rPr>
              <a:t> total reported cases over the year. This sudden spike resulted from </a:t>
            </a:r>
            <a:r>
              <a:rPr lang="en-US" sz="800">
                <a:solidFill>
                  <a:srgbClr val="66BB6A"/>
                </a:solidFill>
                <a:latin typeface="Calibri" panose="020F0502020204030204" pitchFamily="34" charset="0"/>
                <a:cs typeface="Calibri" panose="020F0502020204030204" pitchFamily="34" charset="0"/>
              </a:rPr>
              <a:t>inadequate prevention </a:t>
            </a:r>
            <a:r>
              <a:rPr lang="en-US" sz="800">
                <a:latin typeface="Calibri" panose="020F0502020204030204" pitchFamily="34" charset="0"/>
                <a:cs typeface="Calibri" panose="020F0502020204030204" pitchFamily="34" charset="0"/>
              </a:rPr>
              <a:t>and </a:t>
            </a:r>
            <a:r>
              <a:rPr lang="en-US" sz="800">
                <a:solidFill>
                  <a:srgbClr val="66BB6A"/>
                </a:solidFill>
                <a:latin typeface="Calibri" panose="020F0502020204030204" pitchFamily="34" charset="0"/>
                <a:cs typeface="Calibri" panose="020F0502020204030204" pitchFamily="34" charset="0"/>
              </a:rPr>
              <a:t>extreme weather like heavy rainfall and flooding</a:t>
            </a:r>
            <a:r>
              <a:rPr lang="en-US" sz="800">
                <a:latin typeface="Calibri" panose="020F0502020204030204" pitchFamily="34" charset="0"/>
                <a:cs typeface="Calibri" panose="020F0502020204030204" pitchFamily="34" charset="0"/>
              </a:rPr>
              <a:t>, creating ideal mosquito breeding grounds.</a:t>
            </a:r>
          </a:p>
        </p:txBody>
      </p:sp>
      <p:sp>
        <p:nvSpPr>
          <p:cNvPr id="4" name="TextBox 3">
            <a:extLst>
              <a:ext uri="{FF2B5EF4-FFF2-40B4-BE49-F238E27FC236}">
                <a16:creationId xmlns:a16="http://schemas.microsoft.com/office/drawing/2014/main" id="{69B267DC-195D-CE4A-5CE5-091A04EE2D31}"/>
              </a:ext>
            </a:extLst>
          </p:cNvPr>
          <p:cNvSpPr txBox="1"/>
          <p:nvPr/>
        </p:nvSpPr>
        <p:spPr>
          <a:xfrm>
            <a:off x="6488499" y="4702506"/>
            <a:ext cx="4380185" cy="200055"/>
          </a:xfrm>
          <a:prstGeom prst="rect">
            <a:avLst/>
          </a:prstGeom>
          <a:noFill/>
        </p:spPr>
        <p:txBody>
          <a:bodyPr wrap="square" rtlCol="0">
            <a:spAutoFit/>
          </a:bodyPr>
          <a:lstStyle/>
          <a:p>
            <a:r>
              <a:rPr lang="en-US" sz="700">
                <a:latin typeface="Calibri" panose="020F0502020204030204" pitchFamily="34" charset="0"/>
                <a:cs typeface="Calibri" panose="020F0502020204030204" pitchFamily="34" charset="0"/>
              </a:rPr>
              <a:t>Source: </a:t>
            </a:r>
            <a:r>
              <a:rPr lang="en-US" sz="700">
                <a:effectLst/>
                <a:latin typeface="Calibri" panose="020F0502020204030204" pitchFamily="34" charset="0"/>
                <a:ea typeface="Aptos" panose="020B0004020202020204" pitchFamily="34" charset="0"/>
                <a:cs typeface="Calibri" panose="020F0502020204030204" pitchFamily="34" charset="0"/>
              </a:rPr>
              <a:t>Total Cases Breakdown Year 2022 – 2023 data </a:t>
            </a:r>
            <a:endParaRPr lang="en-US" sz="7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8524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5" name="Google Shape;249;p41">
            <a:extLst>
              <a:ext uri="{FF2B5EF4-FFF2-40B4-BE49-F238E27FC236}">
                <a16:creationId xmlns:a16="http://schemas.microsoft.com/office/drawing/2014/main" id="{A9A293C5-1C8A-7481-85FB-D501312886CC}"/>
              </a:ext>
            </a:extLst>
          </p:cNvPr>
          <p:cNvSpPr txBox="1">
            <a:spLocks noGrp="1"/>
          </p:cNvSpPr>
          <p:nvPr>
            <p:ph type="subTitle" idx="1"/>
          </p:nvPr>
        </p:nvSpPr>
        <p:spPr>
          <a:xfrm>
            <a:off x="800595" y="872358"/>
            <a:ext cx="7607285" cy="3873911"/>
          </a:xfrm>
          <a:prstGeom prst="rect">
            <a:avLst/>
          </a:prstGeom>
        </p:spPr>
        <p:txBody>
          <a:bodyPr spcFirstLastPara="1" wrap="square" lIns="91425" tIns="91425" rIns="91425" bIns="91425" anchor="t" anchorCtr="0">
            <a:noAutofit/>
          </a:bodyPr>
          <a:lstStyle/>
          <a:p>
            <a:pPr marL="228600" indent="-228600">
              <a:lnSpc>
                <a:spcPct val="150000"/>
              </a:lnSpc>
              <a:buFont typeface="+mj-lt"/>
              <a:buAutoNum type="arabicPeriod"/>
            </a:pPr>
            <a:r>
              <a:rPr lang="en-MY" sz="1250">
                <a:latin typeface="Calibri" panose="020F0502020204030204" pitchFamily="34" charset="0"/>
                <a:cs typeface="Calibri" panose="020F0502020204030204" pitchFamily="34" charset="0"/>
              </a:rPr>
              <a:t>Justification on the chosen type of graph.</a:t>
            </a:r>
          </a:p>
          <a:p>
            <a:pPr marL="228600" indent="-228600">
              <a:lnSpc>
                <a:spcPct val="150000"/>
              </a:lnSpc>
              <a:buFont typeface="+mj-lt"/>
              <a:buAutoNum type="arabicPeriod"/>
            </a:pPr>
            <a:r>
              <a:rPr lang="en-MY" sz="1250">
                <a:latin typeface="Calibri" panose="020F0502020204030204" pitchFamily="34" charset="0"/>
                <a:cs typeface="Calibri" panose="020F0502020204030204" pitchFamily="34" charset="0"/>
              </a:rPr>
              <a:t>Justification on design decision such as colour option, title, subtitle etc</a:t>
            </a:r>
          </a:p>
          <a:p>
            <a:pPr marL="228600" indent="-228600">
              <a:buFont typeface="+mj-lt"/>
              <a:buAutoNum type="arabicPeriod"/>
            </a:pPr>
            <a:endParaRPr lang="en-MY" sz="1250">
              <a:latin typeface="Calibri" panose="020F0502020204030204" pitchFamily="34" charset="0"/>
              <a:cs typeface="Calibri" panose="020F0502020204030204" pitchFamily="34" charset="0"/>
            </a:endParaRPr>
          </a:p>
          <a:p>
            <a:pPr marL="582613" lvl="1" indent="-177800" algn="just">
              <a:buFont typeface="Arial" panose="020B0604020202020204" pitchFamily="34" charset="0"/>
              <a:buChar char="•"/>
            </a:pPr>
            <a:r>
              <a:rPr lang="en-MY" sz="1250">
                <a:latin typeface="Calibri" panose="020F0502020204030204" pitchFamily="34" charset="0"/>
                <a:cs typeface="Calibri" panose="020F0502020204030204" pitchFamily="34" charset="0"/>
              </a:rPr>
              <a:t>The clustered column chart is effective for comparing years (2022 and 2023). Comparing the columns allows for a clear view of the overall increase in cases for both years. It also help to </a:t>
            </a:r>
            <a:r>
              <a:rPr lang="en-MY" sz="1250" err="1">
                <a:latin typeface="Calibri" panose="020F0502020204030204" pitchFamily="34" charset="0"/>
                <a:cs typeface="Calibri" panose="020F0502020204030204" pitchFamily="34" charset="0"/>
              </a:rPr>
              <a:t>analyze</a:t>
            </a:r>
            <a:r>
              <a:rPr lang="en-MY" sz="1250">
                <a:latin typeface="Calibri" panose="020F0502020204030204" pitchFamily="34" charset="0"/>
                <a:cs typeface="Calibri" panose="020F0502020204030204" pitchFamily="34" charset="0"/>
              </a:rPr>
              <a:t> the trend of total cases and make assumptions for the past two years.</a:t>
            </a:r>
          </a:p>
          <a:p>
            <a:pPr marL="582613" lvl="1" indent="-177800" algn="just">
              <a:buFont typeface="Arial" panose="020B0604020202020204" pitchFamily="34" charset="0"/>
              <a:buChar char="•"/>
            </a:pPr>
            <a:endParaRPr lang="en-MY" sz="1250">
              <a:latin typeface="Calibri" panose="020F0502020204030204" pitchFamily="34" charset="0"/>
              <a:cs typeface="Calibri" panose="020F0502020204030204" pitchFamily="34" charset="0"/>
            </a:endParaRPr>
          </a:p>
          <a:p>
            <a:pPr marL="582613" lvl="1" indent="-177800" algn="just">
              <a:buFont typeface="Arial" panose="020B0604020202020204" pitchFamily="34" charset="0"/>
              <a:buChar char="•"/>
            </a:pPr>
            <a:r>
              <a:rPr lang="en-MY" sz="1250">
                <a:latin typeface="Calibri" panose="020F0502020204030204" pitchFamily="34" charset="0"/>
                <a:cs typeface="Calibri" panose="020F0502020204030204" pitchFamily="34" charset="0"/>
              </a:rPr>
              <a:t>The chart uses two colours (blue and green) to differentiate between the years. The two colour is effective as it gives the contrast for variables while maintaining a visually appealing and accessible look.</a:t>
            </a:r>
          </a:p>
          <a:p>
            <a:pPr marL="582613" lvl="1" indent="-177800" algn="just">
              <a:buFont typeface="Arial" panose="020B0604020202020204" pitchFamily="34" charset="0"/>
              <a:buChar char="•"/>
            </a:pPr>
            <a:endParaRPr lang="en-MY" sz="1250">
              <a:latin typeface="Calibri" panose="020F0502020204030204" pitchFamily="34" charset="0"/>
              <a:cs typeface="Calibri" panose="020F0502020204030204" pitchFamily="34" charset="0"/>
            </a:endParaRPr>
          </a:p>
          <a:p>
            <a:pPr marL="582613" lvl="1" indent="-177800" algn="just">
              <a:buFont typeface="Arial" panose="020B0604020202020204" pitchFamily="34" charset="0"/>
              <a:buChar char="•"/>
            </a:pPr>
            <a:r>
              <a:rPr lang="en-MY" sz="1250">
                <a:latin typeface="Calibri" panose="020F0502020204030204" pitchFamily="34" charset="0"/>
                <a:cs typeface="Calibri" panose="020F0502020204030204" pitchFamily="34" charset="0"/>
              </a:rPr>
              <a:t>Highlighting the chart title with each year’s colour is a good way to help general audience understand the context of the chart.</a:t>
            </a:r>
          </a:p>
          <a:p>
            <a:pPr marL="582613" lvl="1" indent="-177800" algn="just">
              <a:buFont typeface="Arial" panose="020B0604020202020204" pitchFamily="34" charset="0"/>
              <a:buChar char="•"/>
            </a:pPr>
            <a:endParaRPr lang="en-MY" sz="1250">
              <a:latin typeface="Calibri" panose="020F0502020204030204" pitchFamily="34" charset="0"/>
              <a:cs typeface="Calibri" panose="020F0502020204030204" pitchFamily="34" charset="0"/>
            </a:endParaRPr>
          </a:p>
          <a:p>
            <a:pPr marL="582613" lvl="1" indent="-177800" algn="just">
              <a:buFont typeface="Arial" panose="020B0604020202020204" pitchFamily="34" charset="0"/>
              <a:buChar char="•"/>
            </a:pPr>
            <a:r>
              <a:rPr lang="en-MY" sz="1250">
                <a:latin typeface="Calibri" panose="020F0502020204030204" pitchFamily="34" charset="0"/>
                <a:cs typeface="Calibri" panose="020F0502020204030204" pitchFamily="34" charset="0"/>
              </a:rPr>
              <a:t>Text annotations are placed on the right side of the chart for easy reading of information and align with the column lines.</a:t>
            </a:r>
          </a:p>
          <a:p>
            <a:pPr marL="582613" lvl="1" indent="-177800" algn="just">
              <a:buFont typeface="Arial" panose="020B0604020202020204" pitchFamily="34" charset="0"/>
              <a:buChar char="•"/>
            </a:pPr>
            <a:endParaRPr lang="en-MY" sz="1250">
              <a:latin typeface="Calibri" panose="020F0502020204030204" pitchFamily="34" charset="0"/>
              <a:cs typeface="Calibri" panose="020F0502020204030204" pitchFamily="34" charset="0"/>
            </a:endParaRPr>
          </a:p>
          <a:p>
            <a:pPr marL="582613" lvl="1" indent="-177800" algn="just">
              <a:buFont typeface="Arial" panose="020B0604020202020204" pitchFamily="34" charset="0"/>
              <a:buChar char="•"/>
            </a:pPr>
            <a:r>
              <a:rPr lang="en-MY" sz="1250">
                <a:latin typeface="Calibri" panose="020F0502020204030204" pitchFamily="34" charset="0"/>
                <a:cs typeface="Calibri" panose="020F0502020204030204" pitchFamily="34" charset="0"/>
              </a:rPr>
              <a:t>The values of total cases for the years 2022 and 2023 are shown for the first and last column to show the increase from the first quarter to the last quarter.</a:t>
            </a:r>
          </a:p>
          <a:p>
            <a:pPr marL="228600" indent="-228600">
              <a:buFont typeface="Arial" panose="020B0604020202020204" pitchFamily="34" charset="0"/>
              <a:buChar char="•"/>
            </a:pPr>
            <a:endParaRPr lang="en-MY" sz="1200">
              <a:latin typeface="Calibri" panose="020F0502020204030204" pitchFamily="34" charset="0"/>
              <a:cs typeface="Calibri" panose="020F0502020204030204" pitchFamily="34" charset="0"/>
            </a:endParaRPr>
          </a:p>
        </p:txBody>
      </p:sp>
      <p:sp>
        <p:nvSpPr>
          <p:cNvPr id="250" name="Google Shape;250;p41"/>
          <p:cNvSpPr txBox="1">
            <a:spLocks noGrp="1"/>
          </p:cNvSpPr>
          <p:nvPr>
            <p:ph type="title"/>
          </p:nvPr>
        </p:nvSpPr>
        <p:spPr>
          <a:xfrm>
            <a:off x="694080" y="425492"/>
            <a:ext cx="771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Design decision for Graph 3</a:t>
            </a:r>
            <a:endParaRPr sz="2000"/>
          </a:p>
        </p:txBody>
      </p:sp>
    </p:spTree>
    <p:extLst>
      <p:ext uri="{BB962C8B-B14F-4D97-AF65-F5344CB8AC3E}">
        <p14:creationId xmlns:p14="http://schemas.microsoft.com/office/powerpoint/2010/main" val="3824108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5" name="Rectangle 4">
            <a:extLst>
              <a:ext uri="{FF2B5EF4-FFF2-40B4-BE49-F238E27FC236}">
                <a16:creationId xmlns:a16="http://schemas.microsoft.com/office/drawing/2014/main" id="{CB9F3DEF-EE99-7F30-5F46-4C70F4D7F938}"/>
              </a:ext>
            </a:extLst>
          </p:cNvPr>
          <p:cNvSpPr/>
          <p:nvPr/>
        </p:nvSpPr>
        <p:spPr>
          <a:xfrm>
            <a:off x="3229533" y="3304134"/>
            <a:ext cx="5301518" cy="800351"/>
          </a:xfrm>
          <a:prstGeom prst="rect">
            <a:avLst/>
          </a:prstGeom>
          <a:solidFill>
            <a:srgbClr val="E7E6E6">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F2FE81F-4C7E-966F-5F38-B457CFD5E261}"/>
              </a:ext>
            </a:extLst>
          </p:cNvPr>
          <p:cNvSpPr/>
          <p:nvPr/>
        </p:nvSpPr>
        <p:spPr>
          <a:xfrm>
            <a:off x="1981863" y="1771398"/>
            <a:ext cx="6549188" cy="800351"/>
          </a:xfrm>
          <a:prstGeom prst="rect">
            <a:avLst/>
          </a:prstGeom>
          <a:solidFill>
            <a:srgbClr val="E7E6E6">
              <a:alpha val="498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Google Shape;197;p36"/>
          <p:cNvSpPr txBox="1">
            <a:spLocks noGrp="1"/>
          </p:cNvSpPr>
          <p:nvPr>
            <p:ph type="title"/>
          </p:nvPr>
        </p:nvSpPr>
        <p:spPr>
          <a:xfrm>
            <a:off x="715050" y="397666"/>
            <a:ext cx="7713900" cy="492075"/>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MY" sz="2000"/>
              <a:t>Age Under Fire: Who Dengue Hits Hardest in Malaysia?</a:t>
            </a:r>
            <a:br>
              <a:rPr lang="en-MY" sz="2000"/>
            </a:br>
            <a:endParaRPr lang="en-MY" sz="2000"/>
          </a:p>
        </p:txBody>
      </p:sp>
      <p:sp>
        <p:nvSpPr>
          <p:cNvPr id="199" name="Google Shape;199;p36"/>
          <p:cNvSpPr txBox="1"/>
          <p:nvPr/>
        </p:nvSpPr>
        <p:spPr>
          <a:xfrm>
            <a:off x="715050" y="772446"/>
            <a:ext cx="7713900" cy="548699"/>
          </a:xfrm>
          <a:prstGeom prst="rect">
            <a:avLst/>
          </a:prstGeom>
          <a:noFill/>
          <a:ln>
            <a:noFill/>
          </a:ln>
        </p:spPr>
        <p:txBody>
          <a:bodyPr spcFirstLastPara="1" wrap="square" lIns="91425" tIns="91425" rIns="0" bIns="91425" anchor="t" anchorCtr="0">
            <a:noAutofit/>
          </a:bodyPr>
          <a:lstStyle/>
          <a:p>
            <a:pPr marL="0" indent="0">
              <a:lnSpc>
                <a:spcPct val="100000"/>
              </a:lnSpc>
              <a:buNone/>
            </a:pPr>
            <a:r>
              <a:rPr lang="en-MY" sz="1100">
                <a:latin typeface="Calibri" panose="020F0502020204030204" pitchFamily="34" charset="0"/>
                <a:cs typeface="Calibri" panose="020F0502020204030204" pitchFamily="34" charset="0"/>
              </a:rPr>
              <a:t>Dengue is most prevalent among children under 15 years old accounting for 50-60% of cases in Malaysia. Parents should take proactive measures to protect their children from Dengue. Your actions can help keep our kids safe!</a:t>
            </a:r>
          </a:p>
          <a:p>
            <a:pPr marL="0" lvl="0" indent="0" algn="l" rtl="0">
              <a:spcBef>
                <a:spcPts val="0"/>
              </a:spcBef>
              <a:spcAft>
                <a:spcPts val="0"/>
              </a:spcAft>
              <a:buNone/>
            </a:pPr>
            <a:endParaRPr sz="1200">
              <a:solidFill>
                <a:schemeClr val="dk1"/>
              </a:solidFill>
              <a:latin typeface="Albert Sans"/>
              <a:ea typeface="Albert Sans"/>
              <a:cs typeface="Albert Sans"/>
              <a:sym typeface="Albert Sans"/>
            </a:endParaRPr>
          </a:p>
        </p:txBody>
      </p:sp>
      <p:graphicFrame>
        <p:nvGraphicFramePr>
          <p:cNvPr id="2" name="Chart 1">
            <a:extLst>
              <a:ext uri="{FF2B5EF4-FFF2-40B4-BE49-F238E27FC236}">
                <a16:creationId xmlns:a16="http://schemas.microsoft.com/office/drawing/2014/main" id="{43823D49-D467-3878-F0A0-566B526C4EC2}"/>
              </a:ext>
            </a:extLst>
          </p:cNvPr>
          <p:cNvGraphicFramePr>
            <a:graphicFrameLocks/>
          </p:cNvGraphicFramePr>
          <p:nvPr>
            <p:extLst>
              <p:ext uri="{D42A27DB-BD31-4B8C-83A1-F6EECF244321}">
                <p14:modId xmlns:p14="http://schemas.microsoft.com/office/powerpoint/2010/main" val="3893040511"/>
              </p:ext>
            </p:extLst>
          </p:nvPr>
        </p:nvGraphicFramePr>
        <p:xfrm>
          <a:off x="1010173" y="1358161"/>
          <a:ext cx="5921967" cy="3387673"/>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8A8D2B3A-618A-AB92-C9BB-2CCF9CF48BFF}"/>
              </a:ext>
            </a:extLst>
          </p:cNvPr>
          <p:cNvSpPr txBox="1"/>
          <p:nvPr/>
        </p:nvSpPr>
        <p:spPr>
          <a:xfrm>
            <a:off x="6530829" y="1802241"/>
            <a:ext cx="1944260" cy="738664"/>
          </a:xfrm>
          <a:prstGeom prst="rect">
            <a:avLst/>
          </a:prstGeom>
          <a:noFill/>
        </p:spPr>
        <p:txBody>
          <a:bodyPr wrap="square" rtlCol="0">
            <a:spAutoFit/>
          </a:bodyPr>
          <a:lstStyle/>
          <a:p>
            <a:pPr algn="just"/>
            <a:r>
              <a:rPr lang="en-US" sz="700" b="1">
                <a:latin typeface="Calibri" panose="020F0502020204030204" pitchFamily="34" charset="0"/>
                <a:cs typeface="Calibri" panose="020F0502020204030204" pitchFamily="34" charset="0"/>
              </a:rPr>
              <a:t>Children </a:t>
            </a:r>
            <a:r>
              <a:rPr lang="en-US" sz="700">
                <a:latin typeface="Calibri" panose="020F0502020204030204" pitchFamily="34" charset="0"/>
                <a:cs typeface="Calibri" panose="020F0502020204030204" pitchFamily="34" charset="0"/>
              </a:rPr>
              <a:t>are </a:t>
            </a:r>
            <a:r>
              <a:rPr lang="en-US" sz="700">
                <a:solidFill>
                  <a:srgbClr val="C00000"/>
                </a:solidFill>
                <a:latin typeface="Calibri" panose="020F0502020204030204" pitchFamily="34" charset="0"/>
                <a:cs typeface="Calibri" panose="020F0502020204030204" pitchFamily="34" charset="0"/>
              </a:rPr>
              <a:t>highly susceptible to dengue </a:t>
            </a:r>
            <a:r>
              <a:rPr lang="en-US" sz="700">
                <a:latin typeface="Calibri" panose="020F0502020204030204" pitchFamily="34" charset="0"/>
                <a:cs typeface="Calibri" panose="020F0502020204030204" pitchFamily="34" charset="0"/>
              </a:rPr>
              <a:t>as they are more prone to infections due to their developing their immunity systems. This vulnerability </a:t>
            </a:r>
            <a:r>
              <a:rPr lang="en-US" sz="700">
                <a:solidFill>
                  <a:srgbClr val="C00000"/>
                </a:solidFill>
                <a:latin typeface="Calibri" panose="020F0502020204030204" pitchFamily="34" charset="0"/>
                <a:cs typeface="Calibri" panose="020F0502020204030204" pitchFamily="34" charset="0"/>
              </a:rPr>
              <a:t>increases the likelihood of Aedes mosquito bites</a:t>
            </a:r>
            <a:r>
              <a:rPr lang="en-US" sz="700">
                <a:latin typeface="Calibri" panose="020F0502020204030204" pitchFamily="34" charset="0"/>
                <a:cs typeface="Calibri" panose="020F0502020204030204" pitchFamily="34" charset="0"/>
              </a:rPr>
              <a:t>, contributing to a higher risk of dengue transmission.</a:t>
            </a:r>
          </a:p>
        </p:txBody>
      </p:sp>
      <p:sp>
        <p:nvSpPr>
          <p:cNvPr id="6" name="TextBox 5">
            <a:extLst>
              <a:ext uri="{FF2B5EF4-FFF2-40B4-BE49-F238E27FC236}">
                <a16:creationId xmlns:a16="http://schemas.microsoft.com/office/drawing/2014/main" id="{08AFB1FE-94F8-1918-A97B-CA730FC8C957}"/>
              </a:ext>
            </a:extLst>
          </p:cNvPr>
          <p:cNvSpPr txBox="1"/>
          <p:nvPr/>
        </p:nvSpPr>
        <p:spPr>
          <a:xfrm>
            <a:off x="6576969" y="3335044"/>
            <a:ext cx="1851980" cy="769441"/>
          </a:xfrm>
          <a:prstGeom prst="rect">
            <a:avLst/>
          </a:prstGeom>
          <a:noFill/>
        </p:spPr>
        <p:txBody>
          <a:bodyPr wrap="square" rtlCol="0">
            <a:spAutoFit/>
          </a:bodyPr>
          <a:lstStyle/>
          <a:p>
            <a:pPr algn="just"/>
            <a:r>
              <a:rPr lang="en-US" sz="700" b="1">
                <a:latin typeface="Calibri" panose="020F0502020204030204" pitchFamily="34" charset="0"/>
                <a:cs typeface="Calibri" panose="020F0502020204030204" pitchFamily="34" charset="0"/>
              </a:rPr>
              <a:t>Young adults (16-19)</a:t>
            </a:r>
            <a:r>
              <a:rPr lang="en-US" sz="700">
                <a:latin typeface="Calibri" panose="020F0502020204030204" pitchFamily="34" charset="0"/>
                <a:cs typeface="Calibri" panose="020F0502020204030204" pitchFamily="34" charset="0"/>
              </a:rPr>
              <a:t> and the </a:t>
            </a:r>
            <a:r>
              <a:rPr lang="en-US" sz="700" b="1">
                <a:latin typeface="Calibri" panose="020F0502020204030204" pitchFamily="34" charset="0"/>
                <a:cs typeface="Calibri" panose="020F0502020204030204" pitchFamily="34" charset="0"/>
              </a:rPr>
              <a:t>Elderly (50+) </a:t>
            </a:r>
            <a:r>
              <a:rPr lang="en-US" sz="700">
                <a:latin typeface="Calibri" panose="020F0502020204030204" pitchFamily="34" charset="0"/>
                <a:cs typeface="Calibri" panose="020F0502020204030204" pitchFamily="34" charset="0"/>
              </a:rPr>
              <a:t>have a </a:t>
            </a:r>
            <a:r>
              <a:rPr lang="en-US" sz="900">
                <a:solidFill>
                  <a:srgbClr val="607D8B"/>
                </a:solidFill>
                <a:latin typeface="Calibri" panose="020F0502020204030204" pitchFamily="34" charset="0"/>
                <a:cs typeface="Calibri" panose="020F0502020204030204" pitchFamily="34" charset="0"/>
              </a:rPr>
              <a:t>7.5%</a:t>
            </a:r>
            <a:r>
              <a:rPr lang="en-US" sz="700">
                <a:latin typeface="Calibri" panose="020F0502020204030204" pitchFamily="34" charset="0"/>
                <a:cs typeface="Calibri" panose="020F0502020204030204" pitchFamily="34" charset="0"/>
              </a:rPr>
              <a:t> likelihood of dengue infection, with smaller populations in these categories. In addition, both groups </a:t>
            </a:r>
            <a:r>
              <a:rPr lang="en-US" sz="700">
                <a:solidFill>
                  <a:srgbClr val="607D8B"/>
                </a:solidFill>
                <a:latin typeface="Calibri" panose="020F0502020204030204" pitchFamily="34" charset="0"/>
                <a:cs typeface="Calibri" panose="020F0502020204030204" pitchFamily="34" charset="0"/>
              </a:rPr>
              <a:t>have better access to healthcare potentially resulting in quicker recovery </a:t>
            </a:r>
            <a:r>
              <a:rPr lang="en-US" sz="700">
                <a:solidFill>
                  <a:schemeClr val="tx1"/>
                </a:solidFill>
                <a:latin typeface="Calibri" panose="020F0502020204030204" pitchFamily="34" charset="0"/>
                <a:cs typeface="Calibri" panose="020F0502020204030204" pitchFamily="34" charset="0"/>
              </a:rPr>
              <a:t>and</a:t>
            </a:r>
            <a:r>
              <a:rPr lang="en-US" sz="700">
                <a:solidFill>
                  <a:srgbClr val="607D8B"/>
                </a:solidFill>
                <a:latin typeface="Calibri" panose="020F0502020204030204" pitchFamily="34" charset="0"/>
                <a:cs typeface="Calibri" panose="020F0502020204030204" pitchFamily="34" charset="0"/>
              </a:rPr>
              <a:t> lower-case fatality rates</a:t>
            </a:r>
            <a:r>
              <a:rPr lang="en-US" sz="700">
                <a:latin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514AD3CA-34B5-C473-35ED-20BBB5C48AA2}"/>
              </a:ext>
            </a:extLst>
          </p:cNvPr>
          <p:cNvSpPr txBox="1"/>
          <p:nvPr/>
        </p:nvSpPr>
        <p:spPr>
          <a:xfrm>
            <a:off x="5142889" y="1829171"/>
            <a:ext cx="1387940" cy="684803"/>
          </a:xfrm>
          <a:prstGeom prst="rect">
            <a:avLst/>
          </a:prstGeom>
          <a:noFill/>
        </p:spPr>
        <p:txBody>
          <a:bodyPr wrap="square" rtlCol="0">
            <a:spAutoFit/>
          </a:bodyPr>
          <a:lstStyle/>
          <a:p>
            <a:pPr algn="just"/>
            <a:r>
              <a:rPr lang="en-US" sz="700">
                <a:latin typeface="Calibri" panose="020F0502020204030204" pitchFamily="34" charset="0"/>
                <a:cs typeface="Calibri" panose="020F0502020204030204" pitchFamily="34" charset="0"/>
              </a:rPr>
              <a:t>According to the statistical data, it has been identified that the main contributor to dengue cases within the past years is </a:t>
            </a:r>
          </a:p>
          <a:p>
            <a:pPr algn="just"/>
            <a:r>
              <a:rPr lang="en-US" sz="1050" b="1">
                <a:solidFill>
                  <a:srgbClr val="C00000"/>
                </a:solidFill>
                <a:latin typeface="Calibri" panose="020F0502020204030204" pitchFamily="34" charset="0"/>
                <a:cs typeface="Calibri" panose="020F0502020204030204" pitchFamily="34" charset="0"/>
              </a:rPr>
              <a:t>BELOW 15</a:t>
            </a:r>
            <a:r>
              <a:rPr lang="en-US" sz="700" b="1">
                <a:solidFill>
                  <a:schemeClr val="tx1"/>
                </a:solidFill>
                <a:latin typeface="Calibri" panose="020F0502020204030204" pitchFamily="34" charset="0"/>
                <a:cs typeface="Calibri" panose="020F0502020204030204" pitchFamily="34" charset="0"/>
              </a:rPr>
              <a:t> </a:t>
            </a:r>
            <a:r>
              <a:rPr lang="en-US" sz="700">
                <a:solidFill>
                  <a:schemeClr val="tx1"/>
                </a:solidFill>
                <a:latin typeface="Calibri" panose="020F0502020204030204" pitchFamily="34" charset="0"/>
                <a:cs typeface="Calibri" panose="020F0502020204030204" pitchFamily="34" charset="0"/>
              </a:rPr>
              <a:t>years old</a:t>
            </a:r>
            <a:r>
              <a:rPr lang="en-US" sz="700" b="1">
                <a:latin typeface="Calibri" panose="020F0502020204030204" pitchFamily="34" charset="0"/>
                <a:cs typeface="Calibri" panose="020F0502020204030204" pitchFamily="34" charset="0"/>
              </a:rPr>
              <a:t>.</a:t>
            </a:r>
            <a:endParaRPr lang="en-US" sz="70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594BBD13-E865-51BB-AA59-A32D23B07516}"/>
              </a:ext>
            </a:extLst>
          </p:cNvPr>
          <p:cNvSpPr txBox="1"/>
          <p:nvPr/>
        </p:nvSpPr>
        <p:spPr>
          <a:xfrm>
            <a:off x="6688350" y="4678740"/>
            <a:ext cx="2253534" cy="200055"/>
          </a:xfrm>
          <a:prstGeom prst="rect">
            <a:avLst/>
          </a:prstGeom>
          <a:noFill/>
        </p:spPr>
        <p:txBody>
          <a:bodyPr wrap="square" rtlCol="0">
            <a:spAutoFit/>
          </a:bodyPr>
          <a:lstStyle/>
          <a:p>
            <a:r>
              <a:rPr lang="en-US" sz="700">
                <a:latin typeface="Calibri" panose="020F0502020204030204" pitchFamily="34" charset="0"/>
                <a:cs typeface="Calibri" panose="020F0502020204030204" pitchFamily="34" charset="0"/>
              </a:rPr>
              <a:t>Source: Data from Dengue Cases in 2023 </a:t>
            </a:r>
          </a:p>
        </p:txBody>
      </p:sp>
    </p:spTree>
    <p:extLst>
      <p:ext uri="{BB962C8B-B14F-4D97-AF65-F5344CB8AC3E}">
        <p14:creationId xmlns:p14="http://schemas.microsoft.com/office/powerpoint/2010/main" val="2714425979"/>
      </p:ext>
    </p:extLst>
  </p:cSld>
  <p:clrMapOvr>
    <a:masterClrMapping/>
  </p:clrMapOvr>
</p:sld>
</file>

<file path=ppt/theme/theme1.xml><?xml version="1.0" encoding="utf-8"?>
<a:theme xmlns:a="http://schemas.openxmlformats.org/drawingml/2006/main" name="Lead Funnel by Slidesgo">
  <a:themeElements>
    <a:clrScheme name="Simple Light">
      <a:dk1>
        <a:srgbClr val="15110E"/>
      </a:dk1>
      <a:lt1>
        <a:srgbClr val="FFFAF6"/>
      </a:lt1>
      <a:dk2>
        <a:srgbClr val="C2E5F5"/>
      </a:dk2>
      <a:lt2>
        <a:srgbClr val="5296B8"/>
      </a:lt2>
      <a:accent1>
        <a:srgbClr val="135669"/>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1849</Words>
  <Application>Microsoft Macintosh PowerPoint</Application>
  <PresentationFormat>On-screen Show (16:9)</PresentationFormat>
  <Paragraphs>119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Alexandria Medium</vt:lpstr>
      <vt:lpstr>Albert Sans</vt:lpstr>
      <vt:lpstr>Arial</vt:lpstr>
      <vt:lpstr>Lead Funnel by Slidesgo</vt:lpstr>
      <vt:lpstr>PRESENTATION DECK Student Name: Nur Amira Hanina Binti Khairul Nazmi Student ID: IS01081120 Section: 01B </vt:lpstr>
      <vt:lpstr>Insights/Messages</vt:lpstr>
      <vt:lpstr>Spotlight on Dengue: Mapping Malaysia’s States in 2022 </vt:lpstr>
      <vt:lpstr>Design decision for Graph 1</vt:lpstr>
      <vt:lpstr>2023 Dengue Report: Total Cases and Lives Lost </vt:lpstr>
      <vt:lpstr>Design decision for Graph 2</vt:lpstr>
      <vt:lpstr>Dengue Dynamics Unveiled: A 2022-2023 Total Cases Breakdown </vt:lpstr>
      <vt:lpstr>Design decision for Graph 3</vt:lpstr>
      <vt:lpstr>Age Under Fire: Who Dengue Hits Hardest in Malaysia? </vt:lpstr>
      <vt:lpstr>Design decision for Graph 4</vt:lpstr>
      <vt:lpstr>Unveiling Dengue Fever Phases: A Journey Through Symptoms </vt:lpstr>
      <vt:lpstr>Design decision for Graph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Funnel</dc:title>
  <cp:lastModifiedBy>NUR AMIRA HANINA BINTI KHAIRUL NAZMI</cp:lastModifiedBy>
  <cp:revision>1</cp:revision>
  <dcterms:modified xsi:type="dcterms:W3CDTF">2024-01-22T11:24:02Z</dcterms:modified>
</cp:coreProperties>
</file>