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8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293A-C38D-4C83-AB74-1BDE2A4B7E1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8ED5-C8C5-4E45-B5ED-F8AD089E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26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8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7236" y="0"/>
            <a:ext cx="184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Offset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999018" y="646331"/>
            <a:ext cx="235527" cy="39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6518564" y="646331"/>
            <a:ext cx="187036" cy="42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1855" y="646331"/>
            <a:ext cx="817418" cy="39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7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7764" y="734296"/>
            <a:ext cx="433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Let’s see Kafka in Console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1637" y="1967345"/>
            <a:ext cx="8201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b="1" spc="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Download Kafka from Official Website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b="1" spc="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Run the Zookeeper server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b="1" spc="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Run the Kafka Server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b="1" spc="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Create Kafka topic with the topic name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b="1" spc="30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en-US" b="1" spc="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reate a producer connected to a specific topic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b="1" spc="300" dirty="0">
                <a:latin typeface="SimSun" panose="02010600030101010101" pitchFamily="2" charset="-122"/>
                <a:ea typeface="SimSun" panose="02010600030101010101" pitchFamily="2" charset="-122"/>
              </a:rPr>
              <a:t>C</a:t>
            </a:r>
            <a:r>
              <a:rPr lang="en-US" b="1" spc="3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reate a consumer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8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8810" y="734296"/>
            <a:ext cx="2154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References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9528" y="2147455"/>
            <a:ext cx="9573490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https://kafka.apache.org/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https://www.javatpoint.com/apache-kafka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https://www.freecodecamp.org/news/apache-kafka-handbook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https://medium.com/@patelharshali136/apache-kafka-tutorial-kafka-for-beginners-a58140cef84f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https://www.tutorialspoint.com/apache_kafka/index.htm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25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4291" y="2110155"/>
            <a:ext cx="10723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Apache Kafka is an open-source </a:t>
            </a:r>
            <a:r>
              <a:rPr lang="en-US" sz="2800" b="1" u="sng" dirty="0" smtClean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distributed</a:t>
            </a:r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2800" b="1" u="sng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event streaming</a:t>
            </a:r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 platform used by thousands of companies for high-performance data pipelines, streaming analytics, data integration, and mission-critical applications.</a:t>
            </a:r>
            <a:endParaRPr 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8216" y="1069145"/>
            <a:ext cx="3235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gency FB" panose="020B0503020202020204" pitchFamily="34" charset="0"/>
              </a:rPr>
              <a:t>WHAT IS KAFKA</a:t>
            </a:r>
            <a:endParaRPr lang="en-US" sz="4400" b="1" dirty="0"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15310" y="663605"/>
            <a:ext cx="6330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gency FB" panose="020B0503020202020204" pitchFamily="34" charset="0"/>
              </a:rPr>
              <a:t>?</a:t>
            </a:r>
            <a:endParaRPr lang="en-US" sz="8800" b="1" dirty="0"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253" y="4741645"/>
            <a:ext cx="71934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latin typeface="SimSun" panose="02010600030101010101" pitchFamily="2" charset="-122"/>
                <a:ea typeface="SimSun" panose="02010600030101010101" pitchFamily="2" charset="-122"/>
              </a:rPr>
              <a:t>Companies that are using Apache Kafka</a:t>
            </a:r>
          </a:p>
          <a:p>
            <a:pPr algn="ctr"/>
            <a:endParaRPr lang="en-US" sz="2400" b="1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LinkedIn</a:t>
            </a:r>
            <a:r>
              <a:rPr lang="en-US" sz="2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, Uber, </a:t>
            </a:r>
            <a:r>
              <a:rPr lang="en-US" sz="2400" b="1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Netflix</a:t>
            </a:r>
            <a:r>
              <a:rPr lang="en-US" sz="2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sz="2400" b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Twitter</a:t>
            </a:r>
            <a:r>
              <a:rPr lang="en-US" sz="2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Spotify</a:t>
            </a:r>
            <a:r>
              <a:rPr lang="en-US" sz="2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endParaRPr lang="en-US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934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248" y="2048256"/>
            <a:ext cx="97475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Apache Kafka was created by </a:t>
            </a:r>
            <a:r>
              <a:rPr lang="en-US" sz="2800" b="1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Jay Kreps</a:t>
            </a:r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, Neha </a:t>
            </a:r>
            <a:r>
              <a:rPr lang="en-US" sz="2800" b="1" dirty="0" err="1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Narkhede</a:t>
            </a:r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, and </a:t>
            </a:r>
            <a:r>
              <a:rPr lang="en-US" sz="2800" b="1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Jun Rao </a:t>
            </a:r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(Confluent) while they were working at </a:t>
            </a:r>
            <a:r>
              <a:rPr lang="en-US" sz="2800" b="1" dirty="0" smtClean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LinkedIn</a:t>
            </a:r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. They were looking for a way to process large volumes of data in real time, and Kafka was the solution they came up with.</a:t>
            </a:r>
          </a:p>
          <a:p>
            <a:pPr algn="just"/>
            <a:endParaRPr 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/>
            <a:r>
              <a:rPr 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Kafka was open sourced in 2011. It is managed by the Apache Software Foundation (ASF).</a:t>
            </a:r>
            <a:endParaRPr 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5880" y="1115568"/>
            <a:ext cx="192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gency FB" panose="020B0503020202020204" pitchFamily="34" charset="0"/>
              </a:rPr>
              <a:t>HISTORY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97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1839" y="1027401"/>
            <a:ext cx="10079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Apache Kafka is like a communication system that helps different parts of a computer system exchange data by publishing and subscribing to topics.</a:t>
            </a:r>
            <a:endParaRPr lang="en-US" sz="2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7527" y="3297381"/>
            <a:ext cx="2133600" cy="1759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Kafka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783782" y="3643743"/>
            <a:ext cx="1512002" cy="12469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1839" y="3643744"/>
            <a:ext cx="1512003" cy="124691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158836" y="4128654"/>
            <a:ext cx="1260764" cy="346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32072" y="4142508"/>
            <a:ext cx="1260764" cy="346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6262255" y="2227730"/>
            <a:ext cx="3047999" cy="2247288"/>
          </a:xfrm>
          <a:prstGeom prst="arc">
            <a:avLst>
              <a:gd name="adj1" fmla="val 11245913"/>
              <a:gd name="adj2" fmla="val 27648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7965" y="2393223"/>
            <a:ext cx="110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Subscribe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Connector 15"/>
          <p:cNvCxnSpPr>
            <a:endCxn id="11" idx="0"/>
          </p:cNvCxnSpPr>
          <p:nvPr/>
        </p:nvCxnSpPr>
        <p:spPr>
          <a:xfrm>
            <a:off x="6251646" y="2762555"/>
            <a:ext cx="33914" cy="39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1" idx="0"/>
          </p:cNvCxnSpPr>
          <p:nvPr/>
        </p:nvCxnSpPr>
        <p:spPr>
          <a:xfrm flipH="1">
            <a:off x="6285560" y="3029968"/>
            <a:ext cx="475808" cy="12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29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04" y="928168"/>
            <a:ext cx="1417956" cy="943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0" y="928168"/>
            <a:ext cx="1416518" cy="9435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8472" y="2618509"/>
            <a:ext cx="1995056" cy="162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36" y="4980709"/>
            <a:ext cx="1302328" cy="1302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17889" y="3754582"/>
            <a:ext cx="109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60618" y="1371600"/>
            <a:ext cx="529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41418" y="2092036"/>
            <a:ext cx="2244437" cy="133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823208" y="2064327"/>
            <a:ext cx="1928901" cy="116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06145" y="2064327"/>
            <a:ext cx="1856510" cy="126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439891" y="2244436"/>
            <a:ext cx="2175164" cy="151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703572" y="1302329"/>
            <a:ext cx="160887" cy="13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88771" y="1302003"/>
            <a:ext cx="160887" cy="13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06421" y="1302004"/>
            <a:ext cx="160887" cy="13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640608" y="1302329"/>
            <a:ext cx="160887" cy="13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7814" y="1302003"/>
            <a:ext cx="160887" cy="13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95464" y="1315857"/>
            <a:ext cx="160887" cy="13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87110" y="1302003"/>
            <a:ext cx="160887" cy="13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78756" y="1330362"/>
            <a:ext cx="160887" cy="139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232073" y="1469558"/>
            <a:ext cx="946683" cy="103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4"/>
          </p:cNvCxnSpPr>
          <p:nvPr/>
        </p:nvCxnSpPr>
        <p:spPr>
          <a:xfrm flipH="1">
            <a:off x="6875907" y="1441199"/>
            <a:ext cx="691647" cy="117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4"/>
          </p:cNvCxnSpPr>
          <p:nvPr/>
        </p:nvCxnSpPr>
        <p:spPr>
          <a:xfrm flipH="1">
            <a:off x="6504955" y="1455053"/>
            <a:ext cx="370953" cy="116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4"/>
          </p:cNvCxnSpPr>
          <p:nvPr/>
        </p:nvCxnSpPr>
        <p:spPr>
          <a:xfrm flipH="1">
            <a:off x="6206836" y="1441199"/>
            <a:ext cx="51422" cy="11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96000" y="4391891"/>
            <a:ext cx="0" cy="4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5943600" y="4391891"/>
            <a:ext cx="1" cy="48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36580" y="967958"/>
            <a:ext cx="138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8823145">
            <a:off x="7186051" y="1783375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511301" y="2999509"/>
            <a:ext cx="125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Kafka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16857" y="462550"/>
            <a:ext cx="80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587350" y="462550"/>
            <a:ext cx="8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55672" y="6310746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45697" y="4959598"/>
            <a:ext cx="301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gency FB" panose="020B0503020202020204" pitchFamily="34" charset="0"/>
              </a:rPr>
              <a:t>EXAMPLE</a:t>
            </a:r>
            <a:r>
              <a:rPr lang="en-US" sz="8000" b="1" dirty="0" smtClean="0">
                <a:latin typeface="Agency FB" panose="020B0503020202020204" pitchFamily="34" charset="0"/>
              </a:rPr>
              <a:t>: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4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7763" y="1246915"/>
            <a:ext cx="433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CORE CONCEPTS OF KAFKA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164" y="2521525"/>
            <a:ext cx="10127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Kafka cluster: 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A Kafka cluster is a group of interconnected Kafka brokers that work together to provide a scalable, fault-tolerant, and high-throughput data streaming and messaging platform. Kafka clusters are at the core of the Apache Kafka distributed architecture and are used to store, process, and transmit data in real-time.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02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009" y="736037"/>
            <a:ext cx="96219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Producers</a:t>
            </a:r>
            <a:r>
              <a:rPr lang="en-US" sz="2400" b="1" dirty="0" smtClean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: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In Apache Kafka, a sender is known as a producer who publishes messages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Consumers : 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Receiver is known as a consumer who consumes that message by subscribing it.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Topics :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Kafka stores messages in a topic. Different topics are identified by their names and will store different kinds of events.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Partitions :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Topics are split into partitions. For each topic, Kafka keeps a mini-mum of one partition. Each such partition contains messages in an immutable ordered sequence. </a:t>
            </a:r>
          </a:p>
        </p:txBody>
      </p:sp>
    </p:spTree>
    <p:extLst>
      <p:ext uri="{BB962C8B-B14F-4D97-AF65-F5344CB8AC3E}">
        <p14:creationId xmlns:p14="http://schemas.microsoft.com/office/powerpoint/2010/main" val="45890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2446" y="540326"/>
            <a:ext cx="10411691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Offsets :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Each partitioned message has a unique sequence id called as offset.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The partitions are themselves numbered, starting at 0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Replicas of partition :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To protect against data loss if a broker fails. Replicas are nothing but backups of a partition. Replicas are never read or write data.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They are used to prevent data loss. </a:t>
            </a:r>
            <a:endParaRPr lang="en-US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Brokers :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A single "server" running Kafka is called a broker.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Brokers are simple system responsible for maintaining the published data. Each broker may have zero or more partitions per topic.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Zookeeper: 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Zookeeper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is a separate Apache project.  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Currently, Kafka clusters are managed by Zookeeper. It is a service for managing and synchronizing distributed systems. Kafka uses Zookeeper to manage the brokers in a cluster. It kept track of the number of partitions and replicas.</a:t>
            </a:r>
          </a:p>
        </p:txBody>
      </p:sp>
    </p:spTree>
    <p:extLst>
      <p:ext uri="{BB962C8B-B14F-4D97-AF65-F5344CB8AC3E}">
        <p14:creationId xmlns:p14="http://schemas.microsoft.com/office/powerpoint/2010/main" val="1426403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70909"/>
            <a:ext cx="2258291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76509" y="2757054"/>
            <a:ext cx="2258291" cy="112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3909" y="651163"/>
            <a:ext cx="4364182" cy="58881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730557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Kafka Ecosystem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990611" y="616343"/>
            <a:ext cx="1122218" cy="18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02437" y="337066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Cluster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81055" y="5389423"/>
            <a:ext cx="3629891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716982" y="1757156"/>
            <a:ext cx="1122218" cy="18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281055" y="855432"/>
            <a:ext cx="6078685" cy="4207230"/>
            <a:chOff x="4281054" y="863720"/>
            <a:chExt cx="6078685" cy="4207230"/>
          </a:xfrm>
        </p:grpSpPr>
        <p:sp>
          <p:nvSpPr>
            <p:cNvPr id="6" name="Rectangle 5"/>
            <p:cNvSpPr/>
            <p:nvPr/>
          </p:nvSpPr>
          <p:spPr>
            <a:xfrm>
              <a:off x="4281055" y="863720"/>
              <a:ext cx="3629891" cy="26367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1054" y="3721594"/>
              <a:ext cx="3629891" cy="13493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02437" y="1508960"/>
              <a:ext cx="124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Broker 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12829" y="4573368"/>
              <a:ext cx="1246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Broker 2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7744691" y="4513675"/>
            <a:ext cx="1205345" cy="24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26775" y="3120825"/>
            <a:ext cx="678873" cy="31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8596744" y="3120825"/>
            <a:ext cx="678873" cy="31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675910" y="1080651"/>
            <a:ext cx="2840181" cy="3806453"/>
            <a:chOff x="4675910" y="1080651"/>
            <a:chExt cx="2840181" cy="3806453"/>
          </a:xfrm>
        </p:grpSpPr>
        <p:sp>
          <p:nvSpPr>
            <p:cNvPr id="11" name="Rectangle 10"/>
            <p:cNvSpPr/>
            <p:nvPr/>
          </p:nvSpPr>
          <p:spPr>
            <a:xfrm>
              <a:off x="4675910" y="1080651"/>
              <a:ext cx="2840181" cy="9698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A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75910" y="2309149"/>
              <a:ext cx="2840181" cy="9698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B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5910" y="3917285"/>
              <a:ext cx="2840181" cy="96981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Topic 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16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525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SimSun</vt:lpstr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34</cp:revision>
  <dcterms:created xsi:type="dcterms:W3CDTF">2023-09-17T13:25:58Z</dcterms:created>
  <dcterms:modified xsi:type="dcterms:W3CDTF">2023-09-17T20:23:15Z</dcterms:modified>
</cp:coreProperties>
</file>