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sldIdLst>
    <p:sldId id="292" r:id="rId4"/>
    <p:sldId id="259" r:id="rId5"/>
    <p:sldId id="397" r:id="rId6"/>
    <p:sldId id="260" r:id="rId7"/>
    <p:sldId id="381" r:id="rId8"/>
    <p:sldId id="464" r:id="rId9"/>
    <p:sldId id="477" r:id="rId10"/>
    <p:sldId id="478" r:id="rId11"/>
    <p:sldId id="363" r:id="rId12"/>
    <p:sldId id="438" r:id="rId13"/>
    <p:sldId id="439" r:id="rId14"/>
    <p:sldId id="440" r:id="rId15"/>
    <p:sldId id="467" r:id="rId16"/>
    <p:sldId id="294" r:id="rId17"/>
    <p:sldId id="441" r:id="rId18"/>
    <p:sldId id="449" r:id="rId19"/>
    <p:sldId id="468" r:id="rId20"/>
    <p:sldId id="263" r:id="rId21"/>
    <p:sldId id="336" r:id="rId22"/>
    <p:sldId id="382" r:id="rId23"/>
    <p:sldId id="412" r:id="rId24"/>
    <p:sldId id="450" r:id="rId25"/>
    <p:sldId id="451" r:id="rId26"/>
    <p:sldId id="453" r:id="rId27"/>
    <p:sldId id="454" r:id="rId28"/>
    <p:sldId id="428" r:id="rId29"/>
    <p:sldId id="429" r:id="rId30"/>
    <p:sldId id="295" r:id="rId31"/>
    <p:sldId id="469" r:id="rId32"/>
    <p:sldId id="470" r:id="rId33"/>
    <p:sldId id="471" r:id="rId34"/>
    <p:sldId id="472" r:id="rId35"/>
    <p:sldId id="296" r:id="rId36"/>
    <p:sldId id="398" r:id="rId37"/>
    <p:sldId id="269" r:id="rId38"/>
    <p:sldId id="298" r:id="rId39"/>
    <p:sldId id="271" r:id="rId40"/>
    <p:sldId id="299" r:id="rId41"/>
    <p:sldId id="473" r:id="rId42"/>
    <p:sldId id="416" r:id="rId43"/>
    <p:sldId id="413" r:id="rId44"/>
    <p:sldId id="421" r:id="rId45"/>
    <p:sldId id="422" r:id="rId46"/>
    <p:sldId id="273" r:id="rId47"/>
    <p:sldId id="371" r:id="rId48"/>
    <p:sldId id="400" r:id="rId49"/>
    <p:sldId id="362" r:id="rId50"/>
    <p:sldId id="364" r:id="rId51"/>
    <p:sldId id="401" r:id="rId52"/>
    <p:sldId id="341" r:id="rId53"/>
    <p:sldId id="302" r:id="rId54"/>
    <p:sldId id="343" r:id="rId55"/>
    <p:sldId id="275" r:id="rId56"/>
    <p:sldId id="437" r:id="rId57"/>
    <p:sldId id="345" r:id="rId58"/>
    <p:sldId id="414" r:id="rId59"/>
    <p:sldId id="347" r:id="rId60"/>
    <p:sldId id="402" r:id="rId61"/>
    <p:sldId id="403" r:id="rId62"/>
    <p:sldId id="303" r:id="rId63"/>
    <p:sldId id="455" r:id="rId64"/>
    <p:sldId id="448" r:id="rId65"/>
    <p:sldId id="384" r:id="rId66"/>
    <p:sldId id="435" r:id="rId67"/>
    <p:sldId id="436" r:id="rId68"/>
    <p:sldId id="310" r:id="rId69"/>
    <p:sldId id="434" r:id="rId70"/>
    <p:sldId id="312" r:id="rId71"/>
    <p:sldId id="313" r:id="rId72"/>
    <p:sldId id="315" r:id="rId73"/>
    <p:sldId id="431" r:id="rId74"/>
    <p:sldId id="317" r:id="rId75"/>
    <p:sldId id="318" r:id="rId76"/>
    <p:sldId id="321" r:id="rId77"/>
    <p:sldId id="405" r:id="rId78"/>
    <p:sldId id="322" r:id="rId79"/>
    <p:sldId id="432" r:id="rId80"/>
    <p:sldId id="406" r:id="rId81"/>
    <p:sldId id="407" r:id="rId82"/>
    <p:sldId id="408" r:id="rId83"/>
    <p:sldId id="409" r:id="rId84"/>
    <p:sldId id="410" r:id="rId85"/>
    <p:sldId id="324" r:id="rId86"/>
    <p:sldId id="399" r:id="rId87"/>
    <p:sldId id="456" r:id="rId88"/>
    <p:sldId id="457" r:id="rId89"/>
    <p:sldId id="474" r:id="rId90"/>
    <p:sldId id="475" r:id="rId91"/>
    <p:sldId id="458" r:id="rId92"/>
    <p:sldId id="459" r:id="rId93"/>
    <p:sldId id="460" r:id="rId94"/>
    <p:sldId id="368" r:id="rId95"/>
    <p:sldId id="442" r:id="rId96"/>
    <p:sldId id="404" r:id="rId97"/>
    <p:sldId id="419" r:id="rId98"/>
    <p:sldId id="390" r:id="rId99"/>
    <p:sldId id="391" r:id="rId100"/>
    <p:sldId id="392" r:id="rId101"/>
    <p:sldId id="393" r:id="rId102"/>
    <p:sldId id="420" r:id="rId103"/>
    <p:sldId id="394" r:id="rId104"/>
    <p:sldId id="479" r:id="rId105"/>
    <p:sldId id="446" r:id="rId106"/>
    <p:sldId id="461" r:id="rId107"/>
    <p:sldId id="462" r:id="rId108"/>
    <p:sldId id="378" r:id="rId109"/>
    <p:sldId id="333" r:id="rId110"/>
    <p:sldId id="334" r:id="rId111"/>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718" autoAdjust="0"/>
  </p:normalViewPr>
  <p:slideViewPr>
    <p:cSldViewPr>
      <p:cViewPr>
        <p:scale>
          <a:sx n="70" d="100"/>
          <a:sy n="70" d="100"/>
        </p:scale>
        <p:origin x="-1795" y="-17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presProps" Target="presProp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cs-CZ"/>
          </a:p>
        </p:txBody>
      </p:sp>
      <p:sp>
        <p:nvSpPr>
          <p:cNvPr id="4" name="Zástupný symbol pro datum 3"/>
          <p:cNvSpPr>
            <a:spLocks noGrp="1"/>
          </p:cNvSpPr>
          <p:nvPr>
            <p:ph type="dt" sz="half" idx="10"/>
          </p:nvPr>
        </p:nvSpPr>
        <p:spPr/>
        <p:txBody>
          <a:bodyPr/>
          <a:lstStyle/>
          <a:p>
            <a:fld id="{B2AD27B5-1E27-4B94-8494-0BA5B624B675}" type="datetimeFigureOut">
              <a:rPr lang="cs-CZ" smtClean="0"/>
              <a:pPr/>
              <a:t>20.1.2016</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B2AD27B5-1E27-4B94-8494-0BA5B624B675}" type="datetimeFigureOut">
              <a:rPr lang="cs-CZ" smtClean="0"/>
              <a:pPr/>
              <a:t>20.1.2016</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B2AD27B5-1E27-4B94-8494-0BA5B624B675}" type="datetimeFigureOut">
              <a:rPr lang="cs-CZ" smtClean="0"/>
              <a:pPr/>
              <a:t>20.1.2016</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6684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1324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5850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4983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4899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8038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1427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35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B2AD27B5-1E27-4B94-8494-0BA5B624B675}" type="datetimeFigureOut">
              <a:rPr lang="cs-CZ" smtClean="0"/>
              <a:pPr/>
              <a:t>20.1.2016</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2594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5220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742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cs-CZ"/>
          </a:p>
        </p:txBody>
      </p:sp>
      <p:sp>
        <p:nvSpPr>
          <p:cNvPr id="4" name="Zástupný symbol pro datum 3"/>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42379231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8530052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1158616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6" name="Zástupný symbol pro zápatí 5"/>
          <p:cNvSpPr>
            <a:spLocks noGrp="1"/>
          </p:cNvSpPr>
          <p:nvPr>
            <p:ph type="ftr" sz="quarter" idx="11"/>
          </p:nvPr>
        </p:nvSpPr>
        <p:spPr/>
        <p:txBody>
          <a:bodyPr/>
          <a:lstStyle/>
          <a:p>
            <a:endParaRPr lang="cs-CZ">
              <a:solidFill>
                <a:prstClr val="black">
                  <a:tint val="75000"/>
                </a:prstClr>
              </a:solidFill>
            </a:endParaRPr>
          </a:p>
        </p:txBody>
      </p:sp>
      <p:sp>
        <p:nvSpPr>
          <p:cNvPr id="7" name="Zástupný symbol pro číslo snímku 6"/>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23879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8" name="Zástupný symbol pro zápatí 7"/>
          <p:cNvSpPr>
            <a:spLocks noGrp="1"/>
          </p:cNvSpPr>
          <p:nvPr>
            <p:ph type="ftr" sz="quarter" idx="11"/>
          </p:nvPr>
        </p:nvSpPr>
        <p:spPr/>
        <p:txBody>
          <a:bodyPr/>
          <a:lstStyle/>
          <a:p>
            <a:endParaRPr lang="cs-CZ">
              <a:solidFill>
                <a:prstClr val="black">
                  <a:tint val="75000"/>
                </a:prstClr>
              </a:solidFill>
            </a:endParaRPr>
          </a:p>
        </p:txBody>
      </p:sp>
      <p:sp>
        <p:nvSpPr>
          <p:cNvPr id="9" name="Zástupný symbol pro číslo snímku 8"/>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3496700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datum 2"/>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4" name="Zástupný symbol pro zápatí 3"/>
          <p:cNvSpPr>
            <a:spLocks noGrp="1"/>
          </p:cNvSpPr>
          <p:nvPr>
            <p:ph type="ftr" sz="quarter" idx="11"/>
          </p:nvPr>
        </p:nvSpPr>
        <p:spPr/>
        <p:txBody>
          <a:bodyPr/>
          <a:lstStyle/>
          <a:p>
            <a:endParaRPr lang="cs-CZ">
              <a:solidFill>
                <a:prstClr val="black">
                  <a:tint val="75000"/>
                </a:prstClr>
              </a:solidFill>
            </a:endParaRPr>
          </a:p>
        </p:txBody>
      </p:sp>
      <p:sp>
        <p:nvSpPr>
          <p:cNvPr id="5" name="Zástupný symbol pro číslo snímku 4"/>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1277438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3" name="Zástupný symbol pro zápatí 2"/>
          <p:cNvSpPr>
            <a:spLocks noGrp="1"/>
          </p:cNvSpPr>
          <p:nvPr>
            <p:ph type="ftr" sz="quarter" idx="11"/>
          </p:nvPr>
        </p:nvSpPr>
        <p:spPr/>
        <p:txBody>
          <a:bodyPr/>
          <a:lstStyle/>
          <a:p>
            <a:endParaRPr lang="cs-CZ">
              <a:solidFill>
                <a:prstClr val="black">
                  <a:tint val="75000"/>
                </a:prstClr>
              </a:solidFill>
            </a:endParaRPr>
          </a:p>
        </p:txBody>
      </p:sp>
      <p:sp>
        <p:nvSpPr>
          <p:cNvPr id="4" name="Zástupný symbol pro číslo snímku 3"/>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158196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B2AD27B5-1E27-4B94-8494-0BA5B624B675}" type="datetimeFigureOut">
              <a:rPr lang="cs-CZ" smtClean="0"/>
              <a:pPr/>
              <a:t>20.1.2016</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6" name="Zástupný symbol pro zápatí 5"/>
          <p:cNvSpPr>
            <a:spLocks noGrp="1"/>
          </p:cNvSpPr>
          <p:nvPr>
            <p:ph type="ftr" sz="quarter" idx="11"/>
          </p:nvPr>
        </p:nvSpPr>
        <p:spPr/>
        <p:txBody>
          <a:bodyPr/>
          <a:lstStyle/>
          <a:p>
            <a:endParaRPr lang="cs-CZ">
              <a:solidFill>
                <a:prstClr val="black">
                  <a:tint val="75000"/>
                </a:prstClr>
              </a:solidFill>
            </a:endParaRPr>
          </a:p>
        </p:txBody>
      </p:sp>
      <p:sp>
        <p:nvSpPr>
          <p:cNvPr id="7" name="Zástupný symbol pro číslo snímku 6"/>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19571462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6" name="Zástupný symbol pro zápatí 5"/>
          <p:cNvSpPr>
            <a:spLocks noGrp="1"/>
          </p:cNvSpPr>
          <p:nvPr>
            <p:ph type="ftr" sz="quarter" idx="11"/>
          </p:nvPr>
        </p:nvSpPr>
        <p:spPr/>
        <p:txBody>
          <a:bodyPr/>
          <a:lstStyle/>
          <a:p>
            <a:endParaRPr lang="cs-CZ">
              <a:solidFill>
                <a:prstClr val="black">
                  <a:tint val="75000"/>
                </a:prstClr>
              </a:solidFill>
            </a:endParaRPr>
          </a:p>
        </p:txBody>
      </p:sp>
      <p:sp>
        <p:nvSpPr>
          <p:cNvPr id="7" name="Zástupný symbol pro číslo snímku 6"/>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41584840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429008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84704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B2AD27B5-1E27-4B94-8494-0BA5B624B675}" type="datetimeFigureOut">
              <a:rPr lang="cs-CZ" smtClean="0"/>
              <a:pPr/>
              <a:t>20.1.2016</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B2AD27B5-1E27-4B94-8494-0BA5B624B675}" type="datetimeFigureOut">
              <a:rPr lang="cs-CZ" smtClean="0"/>
              <a:pPr/>
              <a:t>20.1.2016</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datum 2"/>
          <p:cNvSpPr>
            <a:spLocks noGrp="1"/>
          </p:cNvSpPr>
          <p:nvPr>
            <p:ph type="dt" sz="half" idx="10"/>
          </p:nvPr>
        </p:nvSpPr>
        <p:spPr/>
        <p:txBody>
          <a:bodyPr/>
          <a:lstStyle/>
          <a:p>
            <a:fld id="{B2AD27B5-1E27-4B94-8494-0BA5B624B675}" type="datetimeFigureOut">
              <a:rPr lang="cs-CZ" smtClean="0"/>
              <a:pPr/>
              <a:t>20.1.2016</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B2AD27B5-1E27-4B94-8494-0BA5B624B675}" type="datetimeFigureOut">
              <a:rPr lang="cs-CZ" smtClean="0"/>
              <a:pPr/>
              <a:t>20.1.2016</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B2AD27B5-1E27-4B94-8494-0BA5B624B675}" type="datetimeFigureOut">
              <a:rPr lang="cs-CZ" smtClean="0"/>
              <a:pPr/>
              <a:t>20.1.2016</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B2AD27B5-1E27-4B94-8494-0BA5B624B675}" type="datetimeFigureOut">
              <a:rPr lang="cs-CZ" smtClean="0"/>
              <a:pPr/>
              <a:t>20.1.2016</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8C5DB21E-218D-42E9-8C5C-7F3AA7D1024A}"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D27B5-1E27-4B94-8494-0BA5B624B675}" type="datetimeFigureOut">
              <a:rPr lang="cs-CZ" smtClean="0"/>
              <a:pPr/>
              <a:t>20.1.2016</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DB21E-218D-42E9-8C5C-7F3AA7D1024A}"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ECF20-2439-483F-B870-2190194ED39D}" type="datetimeFigureOut">
              <a:rPr lang="en-US" smtClean="0">
                <a:solidFill>
                  <a:prstClr val="black">
                    <a:tint val="75000"/>
                  </a:prstClr>
                </a:solidFill>
              </a:rPr>
              <a:pPr/>
              <a:t>1/20/2016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5D817-843C-4337-90D6-72B3D620C0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42669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D27B5-1E27-4B94-8494-0BA5B624B675}" type="datetimeFigureOut">
              <a:rPr lang="cs-CZ" smtClean="0">
                <a:solidFill>
                  <a:prstClr val="black">
                    <a:tint val="75000"/>
                  </a:prstClr>
                </a:solidFill>
              </a:rPr>
              <a:pPr/>
              <a:t>20.1.2016</a:t>
            </a:fld>
            <a:endParaRPr lang="cs-CZ">
              <a:solidFill>
                <a:prstClr val="black">
                  <a:tint val="75000"/>
                </a:prstClr>
              </a:solidFill>
            </a:endParaRPr>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solidFill>
                <a:prstClr val="black">
                  <a:tint val="75000"/>
                </a:prstClr>
              </a:solidFill>
            </a:endParaRPr>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DB21E-218D-42E9-8C5C-7F3AA7D1024A}"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33447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a:ln w="12700">
            <a:solidFill>
              <a:schemeClr val="accent1">
                <a:lumMod val="50000"/>
              </a:schemeClr>
            </a:solidFill>
          </a:ln>
        </p:spPr>
        <p:txBody>
          <a:bodyPr>
            <a:normAutofit/>
          </a:bodyPr>
          <a:lstStyle/>
          <a:p>
            <a:r>
              <a:rPr lang="cs-CZ" sz="6000" b="1" dirty="0" smtClean="0">
                <a:solidFill>
                  <a:schemeClr val="accent1">
                    <a:lumMod val="50000"/>
                  </a:schemeClr>
                </a:solidFill>
              </a:rPr>
              <a:t>International </a:t>
            </a:r>
            <a:br>
              <a:rPr lang="cs-CZ" sz="6000" b="1" dirty="0" smtClean="0">
                <a:solidFill>
                  <a:schemeClr val="accent1">
                    <a:lumMod val="50000"/>
                  </a:schemeClr>
                </a:solidFill>
              </a:rPr>
            </a:br>
            <a:r>
              <a:rPr lang="cs-CZ" sz="6000" b="1" dirty="0" smtClean="0">
                <a:solidFill>
                  <a:schemeClr val="accent1">
                    <a:lumMod val="50000"/>
                  </a:schemeClr>
                </a:solidFill>
              </a:rPr>
              <a:t>Christian </a:t>
            </a:r>
            <a:r>
              <a:rPr lang="cs-CZ" sz="6000" b="1" dirty="0" err="1" smtClean="0">
                <a:solidFill>
                  <a:schemeClr val="accent1">
                    <a:lumMod val="50000"/>
                  </a:schemeClr>
                </a:solidFill>
              </a:rPr>
              <a:t>Outreach</a:t>
            </a:r>
            <a:r>
              <a:rPr lang="cs-CZ" sz="6000" b="1" smtClean="0">
                <a:solidFill>
                  <a:schemeClr val="accent1">
                    <a:lumMod val="50000"/>
                  </a:schemeClr>
                </a:solidFill>
              </a:rPr>
              <a:t> </a:t>
            </a:r>
            <a:br>
              <a:rPr lang="cs-CZ" sz="6000" b="1" smtClean="0">
                <a:solidFill>
                  <a:schemeClr val="accent1">
                    <a:lumMod val="50000"/>
                  </a:schemeClr>
                </a:solidFill>
              </a:rPr>
            </a:br>
            <a:r>
              <a:rPr lang="cs-CZ" sz="6000" b="1" smtClean="0">
                <a:solidFill>
                  <a:schemeClr val="accent1">
                    <a:lumMod val="50000"/>
                  </a:schemeClr>
                </a:solidFill>
              </a:rPr>
              <a:t>Ministry</a:t>
            </a:r>
            <a:endParaRPr lang="cs-CZ" sz="600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1" y="76199"/>
            <a:ext cx="6705600" cy="6705600"/>
          </a:xfrm>
          <a:prstGeom prst="rect">
            <a:avLst/>
          </a:prstGeom>
        </p:spPr>
      </p:pic>
    </p:spTree>
    <p:extLst>
      <p:ext uri="{BB962C8B-B14F-4D97-AF65-F5344CB8AC3E}">
        <p14:creationId xmlns:p14="http://schemas.microsoft.com/office/powerpoint/2010/main" val="262881010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29" y="980728"/>
            <a:ext cx="8989971" cy="5572472"/>
          </a:xfrm>
          <a:prstGeom prst="rect">
            <a:avLst/>
          </a:prstGeom>
        </p:spPr>
      </p:pic>
      <p:sp>
        <p:nvSpPr>
          <p:cNvPr id="4" name="Nadpis 3"/>
          <p:cNvSpPr>
            <a:spLocks noGrp="1"/>
          </p:cNvSpPr>
          <p:nvPr>
            <p:ph type="title"/>
          </p:nvPr>
        </p:nvSpPr>
        <p:spPr>
          <a:xfrm>
            <a:off x="457200" y="0"/>
            <a:ext cx="8229600" cy="908720"/>
          </a:xfrm>
        </p:spPr>
        <p:txBody>
          <a:bodyPr/>
          <a:lstStyle/>
          <a:p>
            <a:r>
              <a:rPr lang="cs-CZ" dirty="0" smtClean="0"/>
              <a:t>SVOBODO, JDI DO PEKLA…</a:t>
            </a:r>
            <a:endParaRPr lang="cs-CZ" dirty="0"/>
          </a:p>
        </p:txBody>
      </p:sp>
    </p:spTree>
    <p:extLst>
      <p:ext uri="{BB962C8B-B14F-4D97-AF65-F5344CB8AC3E}">
        <p14:creationId xmlns:p14="http://schemas.microsoft.com/office/powerpoint/2010/main" val="25265976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fontScale="90000"/>
          </a:bodyPr>
          <a:lstStyle/>
          <a:p>
            <a:pPr algn="l"/>
            <a:r>
              <a:rPr lang="cs-CZ" sz="2800" dirty="0" smtClean="0">
                <a:solidFill>
                  <a:prstClr val="black"/>
                </a:solidFill>
                <a:latin typeface="Times New Roman" pitchFamily="18" charset="0"/>
                <a:cs typeface="Times New Roman" pitchFamily="18" charset="0"/>
              </a:rPr>
              <a:t>Po</a:t>
            </a:r>
            <a:r>
              <a:rPr lang="en-US" sz="2800" dirty="0" smtClean="0">
                <a:solidFill>
                  <a:prstClr val="black"/>
                </a:solidFill>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80% </a:t>
            </a:r>
            <a:r>
              <a:rPr lang="cs-CZ" sz="2800" dirty="0" smtClean="0">
                <a:latin typeface="Times New Roman" pitchFamily="18" charset="0"/>
                <a:cs typeface="Times New Roman" pitchFamily="18" charset="0"/>
              </a:rPr>
              <a:t>očekávejte denní zastrašování a násilný džihád; některé státy provádějí etnické čistky a dokonce i nějakou genocidu jako vyhnání nevěrců/</a:t>
            </a:r>
            <a:r>
              <a:rPr lang="cs-CZ" sz="2800" dirty="0" err="1" smtClean="0">
                <a:latin typeface="Times New Roman" pitchFamily="18" charset="0"/>
                <a:cs typeface="Times New Roman" pitchFamily="18" charset="0"/>
              </a:rPr>
              <a:t>káfirů</a:t>
            </a:r>
            <a:r>
              <a:rPr lang="cs-CZ" sz="2800" dirty="0" smtClean="0">
                <a:latin typeface="Times New Roman" pitchFamily="18" charset="0"/>
                <a:cs typeface="Times New Roman" pitchFamily="18" charset="0"/>
              </a:rPr>
              <a:t> a posunout se ke 100% muslimům.</a:t>
            </a:r>
            <a:br>
              <a:rPr lang="cs-CZ" sz="2800" dirty="0" smtClean="0">
                <a:latin typeface="Times New Roman" pitchFamily="18" charset="0"/>
                <a:cs typeface="Times New Roman" pitchFamily="18" charset="0"/>
              </a:rPr>
            </a:br>
            <a:r>
              <a:rPr lang="cs-CZ" sz="2800" dirty="0" smtClean="0">
                <a:latin typeface="Times New Roman" pitchFamily="18" charset="0"/>
                <a:cs typeface="Times New Roman" pitchFamily="18" charset="0"/>
              </a:rPr>
              <a:t>Takto je to zažíváno a nějaké způsoby probíhají v:</a:t>
            </a:r>
            <a:r>
              <a:rPr lang="cs-CZ" sz="2800" b="1" dirty="0" smtClean="0">
                <a:solidFill>
                  <a:srgbClr val="C00000"/>
                </a:solidFill>
                <a:latin typeface="Times New Roman" pitchFamily="18" charset="0"/>
                <a:cs typeface="Times New Roman" pitchFamily="18" charset="0"/>
              </a:rPr>
              <a:t/>
            </a:r>
            <a:br>
              <a:rPr lang="cs-CZ" sz="2800" b="1" dirty="0" smtClean="0">
                <a:solidFill>
                  <a:srgbClr val="C00000"/>
                </a:solidFill>
                <a:latin typeface="Times New Roman" pitchFamily="18" charset="0"/>
                <a:cs typeface="Times New Roman" pitchFamily="18" charset="0"/>
              </a:rPr>
            </a:br>
            <a:r>
              <a:rPr lang="en-US" sz="2800" dirty="0">
                <a:solidFill>
                  <a:prstClr val="black"/>
                </a:solidFill>
                <a:latin typeface="Times New Roman" pitchFamily="18" charset="0"/>
                <a:cs typeface="Times New Roman" pitchFamily="18" charset="0"/>
              </a:rPr>
              <a:t/>
            </a:r>
            <a:br>
              <a:rPr lang="en-US" sz="2800" dirty="0">
                <a:solidFill>
                  <a:prstClr val="black"/>
                </a:solidFill>
                <a:latin typeface="Times New Roman" pitchFamily="18" charset="0"/>
                <a:cs typeface="Times New Roman" pitchFamily="18" charset="0"/>
              </a:rPr>
            </a:br>
            <a:r>
              <a:rPr lang="en-US" sz="2800" dirty="0" err="1" smtClean="0">
                <a:solidFill>
                  <a:prstClr val="black"/>
                </a:solidFill>
                <a:latin typeface="Times New Roman" pitchFamily="18" charset="0"/>
                <a:cs typeface="Times New Roman" pitchFamily="18" charset="0"/>
              </a:rPr>
              <a:t>Bangla</a:t>
            </a:r>
            <a:r>
              <a:rPr lang="cs-CZ" sz="2800" dirty="0" err="1" smtClean="0">
                <a:solidFill>
                  <a:prstClr val="black"/>
                </a:solidFill>
                <a:latin typeface="Times New Roman" pitchFamily="18" charset="0"/>
                <a:cs typeface="Times New Roman" pitchFamily="18" charset="0"/>
              </a:rPr>
              <a:t>déši</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83%; </a:t>
            </a:r>
            <a:r>
              <a:rPr lang="en-US" sz="2800" dirty="0" smtClean="0">
                <a:solidFill>
                  <a:prstClr val="black"/>
                </a:solidFill>
                <a:latin typeface="Times New Roman" pitchFamily="18" charset="0"/>
                <a:cs typeface="Times New Roman" pitchFamily="18" charset="0"/>
              </a:rPr>
              <a:t>Egypt</a:t>
            </a:r>
            <a:r>
              <a:rPr lang="cs-CZ" sz="2800" dirty="0" smtClean="0">
                <a:solidFill>
                  <a:prstClr val="black"/>
                </a:solidFill>
                <a:latin typeface="Times New Roman" pitchFamily="18" charset="0"/>
                <a:cs typeface="Times New Roman" pitchFamily="18" charset="0"/>
              </a:rPr>
              <a:t>ě</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90%; </a:t>
            </a:r>
            <a:r>
              <a:rPr lang="en-US" sz="2800" dirty="0" err="1" smtClean="0">
                <a:solidFill>
                  <a:prstClr val="black"/>
                </a:solidFill>
                <a:latin typeface="Times New Roman" pitchFamily="18" charset="0"/>
                <a:cs typeface="Times New Roman" pitchFamily="18" charset="0"/>
              </a:rPr>
              <a:t>Gaz</a:t>
            </a:r>
            <a:r>
              <a:rPr lang="cs-CZ" sz="2800" dirty="0" smtClean="0">
                <a:solidFill>
                  <a:prstClr val="black"/>
                </a:solidFill>
                <a:latin typeface="Times New Roman" pitchFamily="18" charset="0"/>
                <a:cs typeface="Times New Roman" pitchFamily="18" charset="0"/>
              </a:rPr>
              <a:t>e</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86.1% ; </a:t>
            </a:r>
            <a:r>
              <a:rPr lang="en-US" sz="2800" dirty="0" err="1" smtClean="0">
                <a:solidFill>
                  <a:prstClr val="black"/>
                </a:solidFill>
                <a:latin typeface="Times New Roman" pitchFamily="18" charset="0"/>
                <a:cs typeface="Times New Roman" pitchFamily="18" charset="0"/>
              </a:rPr>
              <a:t>Indon</a:t>
            </a:r>
            <a:r>
              <a:rPr lang="cs-CZ" sz="2800" dirty="0" err="1" smtClean="0">
                <a:solidFill>
                  <a:prstClr val="black"/>
                </a:solidFill>
                <a:latin typeface="Times New Roman" pitchFamily="18" charset="0"/>
                <a:cs typeface="Times New Roman" pitchFamily="18" charset="0"/>
              </a:rPr>
              <a:t>ésii</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86.1%; </a:t>
            </a:r>
            <a:r>
              <a:rPr lang="cs-CZ" sz="2800" dirty="0" smtClean="0">
                <a:solidFill>
                  <a:prstClr val="black"/>
                </a:solidFill>
                <a:latin typeface="Times New Roman" pitchFamily="18" charset="0"/>
                <a:cs typeface="Times New Roman" pitchFamily="18" charset="0"/>
              </a:rPr>
              <a:t>Íránu</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98%; </a:t>
            </a:r>
            <a:r>
              <a:rPr lang="en-US" sz="2800" dirty="0" err="1" smtClean="0">
                <a:solidFill>
                  <a:prstClr val="black"/>
                </a:solidFill>
                <a:latin typeface="Times New Roman" pitchFamily="18" charset="0"/>
                <a:cs typeface="Times New Roman" pitchFamily="18" charset="0"/>
              </a:rPr>
              <a:t>Ir</a:t>
            </a:r>
            <a:r>
              <a:rPr lang="cs-CZ" sz="2800" dirty="0" err="1" smtClean="0">
                <a:solidFill>
                  <a:prstClr val="black"/>
                </a:solidFill>
                <a:latin typeface="Times New Roman" pitchFamily="18" charset="0"/>
                <a:cs typeface="Times New Roman" pitchFamily="18" charset="0"/>
              </a:rPr>
              <a:t>áku</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97%;</a:t>
            </a:r>
            <a:br>
              <a:rPr lang="en-US" sz="2800" dirty="0">
                <a:solidFill>
                  <a:prstClr val="black"/>
                </a:solidFill>
                <a:latin typeface="Times New Roman" pitchFamily="18" charset="0"/>
                <a:cs typeface="Times New Roman" pitchFamily="18" charset="0"/>
              </a:rPr>
            </a:br>
            <a:r>
              <a:rPr lang="en-US" sz="2800" dirty="0" smtClean="0">
                <a:solidFill>
                  <a:prstClr val="black"/>
                </a:solidFill>
                <a:latin typeface="Times New Roman" pitchFamily="18" charset="0"/>
                <a:cs typeface="Times New Roman" pitchFamily="18" charset="0"/>
              </a:rPr>
              <a:t>M</a:t>
            </a:r>
            <a:r>
              <a:rPr lang="cs-CZ" sz="2800" dirty="0" err="1" smtClean="0">
                <a:solidFill>
                  <a:prstClr val="black"/>
                </a:solidFill>
                <a:latin typeface="Times New Roman" pitchFamily="18" charset="0"/>
                <a:cs typeface="Times New Roman" pitchFamily="18" charset="0"/>
              </a:rPr>
              <a:t>aroku</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98.7%; </a:t>
            </a:r>
            <a:r>
              <a:rPr lang="en-US" sz="2800" dirty="0" smtClean="0">
                <a:solidFill>
                  <a:prstClr val="black"/>
                </a:solidFill>
                <a:latin typeface="Times New Roman" pitchFamily="18" charset="0"/>
                <a:cs typeface="Times New Roman" pitchFamily="18" charset="0"/>
              </a:rPr>
              <a:t>P</a:t>
            </a:r>
            <a:r>
              <a:rPr lang="cs-CZ" sz="2800" dirty="0" err="1" smtClean="0">
                <a:solidFill>
                  <a:prstClr val="black"/>
                </a:solidFill>
                <a:latin typeface="Times New Roman" pitchFamily="18" charset="0"/>
                <a:cs typeface="Times New Roman" pitchFamily="18" charset="0"/>
              </a:rPr>
              <a:t>ákistánu</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97%; </a:t>
            </a:r>
            <a:r>
              <a:rPr lang="en-US" sz="2800" dirty="0" smtClean="0">
                <a:solidFill>
                  <a:prstClr val="black"/>
                </a:solidFill>
                <a:latin typeface="Times New Roman" pitchFamily="18" charset="0"/>
                <a:cs typeface="Times New Roman" pitchFamily="18" charset="0"/>
              </a:rPr>
              <a:t>Palest</a:t>
            </a:r>
            <a:r>
              <a:rPr lang="cs-CZ" sz="2800" dirty="0" err="1" smtClean="0">
                <a:solidFill>
                  <a:prstClr val="black"/>
                </a:solidFill>
                <a:latin typeface="Times New Roman" pitchFamily="18" charset="0"/>
                <a:cs typeface="Times New Roman" pitchFamily="18" charset="0"/>
              </a:rPr>
              <a:t>ině</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99%; </a:t>
            </a:r>
            <a:r>
              <a:rPr lang="en-US" sz="2800" dirty="0" smtClean="0">
                <a:solidFill>
                  <a:prstClr val="black"/>
                </a:solidFill>
                <a:latin typeface="Times New Roman" pitchFamily="18" charset="0"/>
                <a:cs typeface="Times New Roman" pitchFamily="18" charset="0"/>
              </a:rPr>
              <a:t>S</a:t>
            </a:r>
            <a:r>
              <a:rPr lang="cs-CZ" sz="2800" dirty="0" smtClean="0">
                <a:solidFill>
                  <a:prstClr val="black"/>
                </a:solidFill>
                <a:latin typeface="Times New Roman" pitchFamily="18" charset="0"/>
                <a:cs typeface="Times New Roman" pitchFamily="18" charset="0"/>
              </a:rPr>
              <a:t>ý</a:t>
            </a:r>
            <a:r>
              <a:rPr lang="en-US" sz="2800" dirty="0" err="1" smtClean="0">
                <a:solidFill>
                  <a:prstClr val="black"/>
                </a:solidFill>
                <a:latin typeface="Times New Roman" pitchFamily="18" charset="0"/>
                <a:cs typeface="Times New Roman" pitchFamily="18" charset="0"/>
              </a:rPr>
              <a:t>ri</a:t>
            </a:r>
            <a:r>
              <a:rPr lang="cs-CZ" sz="2800" dirty="0" smtClean="0">
                <a:solidFill>
                  <a:prstClr val="black"/>
                </a:solidFill>
                <a:latin typeface="Times New Roman" pitchFamily="18" charset="0"/>
                <a:cs typeface="Times New Roman" pitchFamily="18" charset="0"/>
              </a:rPr>
              <a:t>i</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90%; </a:t>
            </a:r>
            <a:r>
              <a:rPr lang="cs-CZ" sz="2800" dirty="0" smtClean="0">
                <a:latin typeface="Times New Roman" pitchFamily="18" charset="0"/>
                <a:cs typeface="Times New Roman" pitchFamily="18" charset="0"/>
              </a:rPr>
              <a:t>Tádžikistán</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90</a:t>
            </a:r>
            <a:r>
              <a:rPr lang="en-US" sz="2800" dirty="0" smtClean="0">
                <a:solidFill>
                  <a:prstClr val="black"/>
                </a:solidFill>
                <a:latin typeface="Times New Roman" pitchFamily="18" charset="0"/>
                <a:cs typeface="Times New Roman" pitchFamily="18" charset="0"/>
              </a:rPr>
              <a:t>%;</a:t>
            </a:r>
            <a:r>
              <a:rPr lang="cs-CZ" sz="2800" dirty="0" smtClean="0">
                <a:solidFill>
                  <a:prstClr val="black"/>
                </a:solidFill>
                <a:latin typeface="Times New Roman" pitchFamily="18" charset="0"/>
                <a:cs typeface="Times New Roman" pitchFamily="18" charset="0"/>
              </a:rPr>
              <a:t> Turecku 99,8%, Spojené Arabské Emiráty 96%</a:t>
            </a:r>
            <a:r>
              <a:rPr lang="en-US" sz="2800" dirty="0">
                <a:solidFill>
                  <a:prstClr val="black"/>
                </a:solidFill>
                <a:latin typeface="Times New Roman" pitchFamily="18" charset="0"/>
                <a:cs typeface="Times New Roman" pitchFamily="18" charset="0"/>
              </a:rPr>
              <a:t/>
            </a:r>
            <a:br>
              <a:rPr lang="en-US" sz="2800" dirty="0">
                <a:solidFill>
                  <a:prstClr val="black"/>
                </a:solidFill>
                <a:latin typeface="Times New Roman" pitchFamily="18" charset="0"/>
                <a:cs typeface="Times New Roman" pitchFamily="18" charset="0"/>
              </a:rPr>
            </a:br>
            <a:r>
              <a:rPr lang="en-US" sz="2800" dirty="0">
                <a:solidFill>
                  <a:prstClr val="black"/>
                </a:solidFill>
                <a:latin typeface="Times New Roman" pitchFamily="18" charset="0"/>
                <a:cs typeface="Times New Roman" pitchFamily="18" charset="0"/>
              </a:rPr>
              <a:t/>
            </a:r>
            <a:br>
              <a:rPr lang="en-US" sz="2800" dirty="0">
                <a:solidFill>
                  <a:prstClr val="black"/>
                </a:solidFill>
                <a:latin typeface="Times New Roman" pitchFamily="18" charset="0"/>
                <a:cs typeface="Times New Roman" pitchFamily="18" charset="0"/>
              </a:rPr>
            </a:br>
            <a:r>
              <a:rPr lang="en-US" sz="2800" b="1" dirty="0" smtClean="0">
                <a:solidFill>
                  <a:srgbClr val="C00000"/>
                </a:solidFill>
                <a:latin typeface="Times New Roman" pitchFamily="18" charset="0"/>
                <a:cs typeface="Times New Roman" pitchFamily="18" charset="0"/>
              </a:rPr>
              <a:t>100</a:t>
            </a:r>
            <a:r>
              <a:rPr lang="en-US" sz="2800" b="1" dirty="0">
                <a:solidFill>
                  <a:srgbClr val="C00000"/>
                </a:solidFill>
                <a:latin typeface="Times New Roman" pitchFamily="18" charset="0"/>
                <a:cs typeface="Times New Roman" pitchFamily="18" charset="0"/>
              </a:rPr>
              <a:t>% </a:t>
            </a:r>
            <a:r>
              <a:rPr lang="cs-CZ" sz="2800" dirty="0" smtClean="0">
                <a:latin typeface="Times New Roman" pitchFamily="18" charset="0"/>
                <a:cs typeface="Times New Roman" pitchFamily="18" charset="0"/>
              </a:rPr>
              <a:t>bude ohlašovat Dar Al-</a:t>
            </a:r>
            <a:r>
              <a:rPr lang="cs-CZ" sz="2800" dirty="0" err="1" smtClean="0">
                <a:latin typeface="Times New Roman" pitchFamily="18" charset="0"/>
                <a:cs typeface="Times New Roman" pitchFamily="18" charset="0"/>
              </a:rPr>
              <a:t>Salam</a:t>
            </a:r>
            <a:r>
              <a:rPr lang="en-US" sz="2800" dirty="0" smtClean="0">
                <a:latin typeface="Times New Roman" pitchFamily="18" charset="0"/>
                <a:cs typeface="Times New Roman" pitchFamily="18" charset="0"/>
              </a:rPr>
              <a:t> (</a:t>
            </a:r>
            <a:r>
              <a:rPr lang="cs-CZ" sz="2800" dirty="0" smtClean="0">
                <a:latin typeface="Times New Roman" pitchFamily="18" charset="0"/>
                <a:cs typeface="Times New Roman" pitchFamily="18" charset="0"/>
              </a:rPr>
              <a:t>Příbytek pokoje, islámský dům pokoje).</a:t>
            </a:r>
            <a:br>
              <a:rPr lang="cs-CZ" sz="2800" dirty="0" smtClean="0">
                <a:latin typeface="Times New Roman" pitchFamily="18" charset="0"/>
                <a:cs typeface="Times New Roman" pitchFamily="18" charset="0"/>
              </a:rPr>
            </a:br>
            <a:r>
              <a:rPr lang="cs-CZ" sz="2800" dirty="0" err="1" smtClean="0">
                <a:latin typeface="Times New Roman" pitchFamily="18" charset="0"/>
                <a:cs typeface="Times New Roman" pitchFamily="18" charset="0"/>
              </a:rPr>
              <a:t>Majlises</a:t>
            </a:r>
            <a:r>
              <a:rPr lang="cs-CZ" sz="2800" dirty="0" smtClean="0">
                <a:latin typeface="Times New Roman" pitchFamily="18" charset="0"/>
                <a:cs typeface="Times New Roman" pitchFamily="18" charset="0"/>
              </a:rPr>
              <a:t> jsou jediné školy a Korán je jediné slovo.</a:t>
            </a:r>
            <a:br>
              <a:rPr lang="cs-CZ" sz="2800" dirty="0" smtClean="0">
                <a:latin typeface="Times New Roman" pitchFamily="18" charset="0"/>
                <a:cs typeface="Times New Roman" pitchFamily="18" charset="0"/>
              </a:rPr>
            </a:br>
            <a:r>
              <a:rPr lang="cs-CZ" sz="2800" dirty="0" smtClean="0">
                <a:latin typeface="Times New Roman" pitchFamily="18" charset="0"/>
                <a:cs typeface="Times New Roman" pitchFamily="18" charset="0"/>
              </a:rPr>
              <a:t>Jako v: </a:t>
            </a:r>
            <a:r>
              <a:rPr lang="en-US" sz="2800" dirty="0">
                <a:solidFill>
                  <a:prstClr val="black"/>
                </a:solidFill>
                <a:latin typeface="Times New Roman" pitchFamily="18" charset="0"/>
                <a:cs typeface="Times New Roman" pitchFamily="18" charset="0"/>
              </a:rPr>
              <a:t/>
            </a:r>
            <a:br>
              <a:rPr lang="en-US" sz="2800" dirty="0">
                <a:solidFill>
                  <a:prstClr val="black"/>
                </a:solidFill>
                <a:latin typeface="Times New Roman" pitchFamily="18" charset="0"/>
                <a:cs typeface="Times New Roman" pitchFamily="18" charset="0"/>
              </a:rPr>
            </a:br>
            <a:r>
              <a:rPr lang="en-US" sz="2800" dirty="0" err="1" smtClean="0">
                <a:solidFill>
                  <a:prstClr val="black"/>
                </a:solidFill>
                <a:latin typeface="Times New Roman" pitchFamily="18" charset="0"/>
                <a:cs typeface="Times New Roman" pitchFamily="18" charset="0"/>
              </a:rPr>
              <a:t>Afgh</a:t>
            </a:r>
            <a:r>
              <a:rPr lang="cs-CZ" sz="2800" dirty="0" err="1" smtClean="0">
                <a:solidFill>
                  <a:prstClr val="black"/>
                </a:solidFill>
                <a:latin typeface="Times New Roman" pitchFamily="18" charset="0"/>
                <a:cs typeface="Times New Roman" pitchFamily="18" charset="0"/>
              </a:rPr>
              <a:t>ánistánu</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100%; </a:t>
            </a:r>
            <a:r>
              <a:rPr lang="en-US" sz="2800" dirty="0" smtClean="0">
                <a:solidFill>
                  <a:prstClr val="black"/>
                </a:solidFill>
                <a:latin typeface="Times New Roman" pitchFamily="18" charset="0"/>
                <a:cs typeface="Times New Roman" pitchFamily="18" charset="0"/>
              </a:rPr>
              <a:t>Sa</a:t>
            </a:r>
            <a:r>
              <a:rPr lang="cs-CZ" sz="2800" dirty="0" err="1" smtClean="0">
                <a:solidFill>
                  <a:prstClr val="black"/>
                </a:solidFill>
                <a:latin typeface="Times New Roman" pitchFamily="18" charset="0"/>
                <a:cs typeface="Times New Roman" pitchFamily="18" charset="0"/>
              </a:rPr>
              <a:t>udské</a:t>
            </a:r>
            <a:r>
              <a:rPr lang="cs-CZ" sz="2800" dirty="0" smtClean="0">
                <a:solidFill>
                  <a:prstClr val="black"/>
                </a:solidFill>
                <a:latin typeface="Times New Roman" pitchFamily="18" charset="0"/>
                <a:cs typeface="Times New Roman" pitchFamily="18" charset="0"/>
              </a:rPr>
              <a:t> Arábii</a:t>
            </a:r>
            <a:r>
              <a:rPr lang="en-US" sz="2800" dirty="0" smtClean="0">
                <a:solidFill>
                  <a:prstClr val="black"/>
                </a:solidFill>
                <a:latin typeface="Times New Roman" pitchFamily="18" charset="0"/>
                <a:cs typeface="Times New Roman" pitchFamily="18" charset="0"/>
              </a:rPr>
              <a:t>100</a:t>
            </a:r>
            <a:r>
              <a:rPr lang="en-US" sz="2800" dirty="0">
                <a:solidFill>
                  <a:prstClr val="black"/>
                </a:solidFill>
                <a:latin typeface="Times New Roman" pitchFamily="18" charset="0"/>
                <a:cs typeface="Times New Roman" pitchFamily="18" charset="0"/>
              </a:rPr>
              <a:t>%; </a:t>
            </a:r>
            <a:r>
              <a:rPr lang="en-US" sz="2800" dirty="0" err="1" smtClean="0">
                <a:solidFill>
                  <a:prstClr val="black"/>
                </a:solidFill>
                <a:latin typeface="Times New Roman" pitchFamily="18" charset="0"/>
                <a:cs typeface="Times New Roman" pitchFamily="18" charset="0"/>
              </a:rPr>
              <a:t>Som</a:t>
            </a:r>
            <a:r>
              <a:rPr lang="cs-CZ" sz="2800" dirty="0" err="1" smtClean="0">
                <a:solidFill>
                  <a:prstClr val="black"/>
                </a:solidFill>
                <a:latin typeface="Times New Roman" pitchFamily="18" charset="0"/>
                <a:cs typeface="Times New Roman" pitchFamily="18" charset="0"/>
              </a:rPr>
              <a:t>álsku</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100%; </a:t>
            </a:r>
            <a:r>
              <a:rPr lang="cs-CZ" sz="2800" dirty="0" smtClean="0">
                <a:solidFill>
                  <a:prstClr val="black"/>
                </a:solidFill>
                <a:latin typeface="Times New Roman" pitchFamily="18" charset="0"/>
                <a:cs typeface="Times New Roman" pitchFamily="18" charset="0"/>
              </a:rPr>
              <a:t>Jemenu</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100%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506282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295400"/>
            <a:ext cx="8077200" cy="5384800"/>
          </a:xfrm>
          <a:prstGeom prst="rect">
            <a:avLst/>
          </a:prstGeom>
        </p:spPr>
      </p:pic>
      <p:sp>
        <p:nvSpPr>
          <p:cNvPr id="3" name="Title 2"/>
          <p:cNvSpPr>
            <a:spLocks noGrp="1"/>
          </p:cNvSpPr>
          <p:nvPr>
            <p:ph type="ctrTitle"/>
          </p:nvPr>
        </p:nvSpPr>
        <p:spPr>
          <a:xfrm>
            <a:off x="152400" y="152401"/>
            <a:ext cx="8763000" cy="990599"/>
          </a:xfrm>
        </p:spPr>
        <p:txBody>
          <a:bodyPr>
            <a:normAutofit/>
          </a:bodyPr>
          <a:lstStyle/>
          <a:p>
            <a:pPr algn="l"/>
            <a:r>
              <a:rPr lang="en-US" sz="2800" dirty="0" smtClean="0">
                <a:latin typeface="Times New Roman" pitchFamily="18" charset="0"/>
                <a:cs typeface="Times New Roman" pitchFamily="18" charset="0"/>
              </a:rPr>
              <a:t>103 </a:t>
            </a:r>
            <a:r>
              <a:rPr lang="cs-CZ" sz="2800" dirty="0" smtClean="0">
                <a:latin typeface="Times New Roman" pitchFamily="18" charset="0"/>
                <a:cs typeface="Times New Roman" pitchFamily="18" charset="0"/>
              </a:rPr>
              <a:t>žena z Afghánistánu žádá ve Vídni…jak se jí to podařilo?</a:t>
            </a:r>
            <a:endParaRPr lang="en-US" sz="2800" dirty="0">
              <a:latin typeface="Times New Roman" pitchFamily="18" charset="0"/>
              <a:cs typeface="Times New Roman" pitchFamily="18" charset="0"/>
            </a:endParaRPr>
          </a:p>
        </p:txBody>
      </p:sp>
      <p:sp>
        <p:nvSpPr>
          <p:cNvPr id="4" name="Subtitle 3"/>
          <p:cNvSpPr>
            <a:spLocks noGrp="1"/>
          </p:cNvSpPr>
          <p:nvPr>
            <p:ph type="subTitle" idx="1"/>
          </p:nvPr>
        </p:nvSpPr>
        <p:spPr>
          <a:xfrm>
            <a:off x="152400" y="1295400"/>
            <a:ext cx="8763000" cy="5384800"/>
          </a:xfrm>
        </p:spPr>
        <p:txBody>
          <a:bodyPr/>
          <a:lstStyle/>
          <a:p>
            <a:endParaRPr lang="en-US" dirty="0"/>
          </a:p>
        </p:txBody>
      </p:sp>
    </p:spTree>
    <p:extLst>
      <p:ext uri="{BB962C8B-B14F-4D97-AF65-F5344CB8AC3E}">
        <p14:creationId xmlns:p14="http://schemas.microsoft.com/office/powerpoint/2010/main" val="19840178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51520" y="188640"/>
            <a:ext cx="8712968" cy="6480720"/>
          </a:xfrm>
          <a:solidFill>
            <a:schemeClr val="bg1">
              <a:lumMod val="95000"/>
            </a:schemeClr>
          </a:solidFill>
        </p:spPr>
        <p:txBody>
          <a:bodyPr/>
          <a:lstStyle/>
          <a:p>
            <a:r>
              <a:rPr lang="cs-CZ" b="1" dirty="0" smtClean="0"/>
              <a:t>Video č. 11</a:t>
            </a:r>
            <a:br>
              <a:rPr lang="cs-CZ" b="1" dirty="0" smtClean="0"/>
            </a:br>
            <a:r>
              <a:rPr lang="cs-CZ" dirty="0" smtClean="0"/>
              <a:t/>
            </a:r>
            <a:br>
              <a:rPr lang="cs-CZ" dirty="0" smtClean="0"/>
            </a:br>
            <a:r>
              <a:rPr lang="cs-CZ" b="1" dirty="0" smtClean="0">
                <a:solidFill>
                  <a:schemeClr val="accent1">
                    <a:lumMod val="75000"/>
                  </a:schemeClr>
                </a:solidFill>
              </a:rPr>
              <a:t>Konec evropské kultury</a:t>
            </a:r>
            <a:r>
              <a:rPr lang="cs-CZ" dirty="0" smtClean="0"/>
              <a:t/>
            </a:r>
            <a:br>
              <a:rPr lang="cs-CZ" dirty="0" smtClean="0"/>
            </a:br>
            <a:endParaRPr lang="cs-CZ" b="1"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a:bodyPr>
          <a:lstStyle/>
          <a:p>
            <a:pPr algn="l"/>
            <a:r>
              <a:rPr lang="cs-CZ" sz="3200" b="1" dirty="0" smtClean="0">
                <a:solidFill>
                  <a:schemeClr val="accent1">
                    <a:lumMod val="75000"/>
                  </a:schemeClr>
                </a:solidFill>
                <a:latin typeface="Times New Roman" pitchFamily="18" charset="0"/>
                <a:cs typeface="Times New Roman" pitchFamily="18" charset="0"/>
              </a:rPr>
              <a:t>Co teď?</a:t>
            </a:r>
            <a:br>
              <a:rPr lang="cs-CZ" sz="3200" b="1" dirty="0" smtClean="0">
                <a:solidFill>
                  <a:schemeClr val="accent1">
                    <a:lumMod val="75000"/>
                  </a:schemeClr>
                </a:solidFill>
                <a:latin typeface="Times New Roman" pitchFamily="18" charset="0"/>
                <a:cs typeface="Times New Roman" pitchFamily="18" charset="0"/>
              </a:rPr>
            </a:br>
            <a:r>
              <a:rPr lang="cs-CZ" sz="3200" dirty="0" smtClean="0">
                <a:latin typeface="Times New Roman" pitchFamily="18" charset="0"/>
                <a:cs typeface="Times New Roman" pitchFamily="18" charset="0"/>
              </a:rPr>
              <a:t>Stovky lidí se snaží dostat do Evropy, jsou shromážděni na autobusovém nádraží v Istanbulu a doufají, že odjedou do severozápadní </a:t>
            </a:r>
            <a:r>
              <a:rPr lang="cs-CZ" sz="3200" dirty="0" smtClean="0">
                <a:solidFill>
                  <a:schemeClr val="accent1">
                    <a:lumMod val="75000"/>
                  </a:schemeClr>
                </a:solidFill>
                <a:latin typeface="Times New Roman" pitchFamily="18" charset="0"/>
                <a:cs typeface="Times New Roman" pitchFamily="18" charset="0"/>
              </a:rPr>
              <a:t>Turecké provincie </a:t>
            </a:r>
            <a:r>
              <a:rPr lang="cs-CZ" sz="3200" dirty="0" err="1" smtClean="0">
                <a:solidFill>
                  <a:schemeClr val="accent1">
                    <a:lumMod val="75000"/>
                  </a:schemeClr>
                </a:solidFill>
                <a:latin typeface="Times New Roman" pitchFamily="18" charset="0"/>
                <a:cs typeface="Times New Roman" pitchFamily="18" charset="0"/>
              </a:rPr>
              <a:t>Edirne</a:t>
            </a:r>
            <a:r>
              <a:rPr lang="cs-CZ" sz="3200" dirty="0" smtClean="0">
                <a:solidFill>
                  <a:schemeClr val="accent1">
                    <a:lumMod val="75000"/>
                  </a:schemeClr>
                </a:solidFill>
                <a:latin typeface="Times New Roman" pitchFamily="18" charset="0"/>
                <a:cs typeface="Times New Roman" pitchFamily="18" charset="0"/>
              </a:rPr>
              <a:t>,</a:t>
            </a:r>
            <a:r>
              <a:rPr lang="cs-CZ" sz="3200" dirty="0" smtClean="0">
                <a:latin typeface="Times New Roman" pitchFamily="18" charset="0"/>
                <a:cs typeface="Times New Roman" pitchFamily="18" charset="0"/>
              </a:rPr>
              <a:t> která hraničí se členem EU Řeckem a Bulharskem.</a:t>
            </a:r>
            <a:br>
              <a:rPr lang="cs-CZ" sz="3200" dirty="0" smtClean="0">
                <a:latin typeface="Times New Roman" pitchFamily="18" charset="0"/>
                <a:cs typeface="Times New Roman" pitchFamily="18" charset="0"/>
              </a:rPr>
            </a:br>
            <a:r>
              <a:rPr lang="en-US" sz="2800" dirty="0" smtClean="0">
                <a:solidFill>
                  <a:prstClr val="black"/>
                </a:solidFill>
                <a:latin typeface="Times New Roman" pitchFamily="18" charset="0"/>
                <a:cs typeface="Times New Roman" pitchFamily="18" charset="0"/>
              </a:rPr>
              <a:t/>
            </a:r>
            <a:br>
              <a:rPr lang="en-US" sz="2800" dirty="0" smtClean="0">
                <a:solidFill>
                  <a:prstClr val="black"/>
                </a:solidFill>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26633628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a:bodyPr>
          <a:lstStyle/>
          <a:p>
            <a:pPr algn="l"/>
            <a:r>
              <a:rPr lang="cs-CZ" sz="3200" b="1" dirty="0" smtClean="0">
                <a:solidFill>
                  <a:schemeClr val="accent1">
                    <a:lumMod val="75000"/>
                  </a:schemeClr>
                </a:solidFill>
                <a:latin typeface="Times New Roman" pitchFamily="18" charset="0"/>
                <a:cs typeface="Times New Roman" pitchFamily="18" charset="0"/>
              </a:rPr>
              <a:t>Závěr</a:t>
            </a:r>
            <a:br>
              <a:rPr lang="cs-CZ" sz="3200" b="1" dirty="0" smtClean="0">
                <a:solidFill>
                  <a:schemeClr val="accent1">
                    <a:lumMod val="75000"/>
                  </a:schemeClr>
                </a:solidFill>
                <a:latin typeface="Times New Roman" pitchFamily="18" charset="0"/>
                <a:cs typeface="Times New Roman" pitchFamily="18" charset="0"/>
              </a:rPr>
            </a:br>
            <a:r>
              <a:rPr lang="cs-CZ" sz="3200" b="1" dirty="0" smtClean="0">
                <a:solidFill>
                  <a:schemeClr val="accent1">
                    <a:lumMod val="75000"/>
                  </a:schemeClr>
                </a:solidFill>
                <a:latin typeface="Times New Roman" pitchFamily="18" charset="0"/>
                <a:cs typeface="Times New Roman" pitchFamily="18" charset="0"/>
              </a:rPr>
              <a:t/>
            </a:r>
            <a:br>
              <a:rPr lang="cs-CZ" sz="3200" b="1" dirty="0" smtClean="0">
                <a:solidFill>
                  <a:schemeClr val="accent1">
                    <a:lumMod val="75000"/>
                  </a:schemeClr>
                </a:solidFill>
                <a:latin typeface="Times New Roman" pitchFamily="18" charset="0"/>
                <a:cs typeface="Times New Roman" pitchFamily="18" charset="0"/>
              </a:rPr>
            </a:br>
            <a:r>
              <a:rPr lang="cs-CZ" sz="3200" dirty="0" smtClean="0">
                <a:latin typeface="Times New Roman" pitchFamily="18" charset="0"/>
                <a:cs typeface="Times New Roman" pitchFamily="18" charset="0"/>
              </a:rPr>
              <a:t>Musíme jít ke kořenům této současné situace, abychom našli řešení; jenom </a:t>
            </a:r>
            <a:r>
              <a:rPr lang="cs-CZ" sz="3200" dirty="0" smtClean="0">
                <a:latin typeface="Times New Roman" pitchFamily="18" charset="0"/>
                <a:cs typeface="Times New Roman" pitchFamily="18" charset="0"/>
              </a:rPr>
              <a:t>pravda </a:t>
            </a:r>
            <a:r>
              <a:rPr lang="cs-CZ" sz="3200" dirty="0" smtClean="0">
                <a:latin typeface="Times New Roman" pitchFamily="18" charset="0"/>
                <a:cs typeface="Times New Roman" pitchFamily="18" charset="0"/>
              </a:rPr>
              <a:t>může zvítězit.</a:t>
            </a:r>
            <a:r>
              <a:rPr lang="en-US" sz="2800" dirty="0" smtClean="0">
                <a:solidFill>
                  <a:prstClr val="black"/>
                </a:solidFill>
                <a:latin typeface="Times New Roman" pitchFamily="18" charset="0"/>
                <a:cs typeface="Times New Roman" pitchFamily="18" charset="0"/>
              </a:rPr>
              <a:t/>
            </a:r>
            <a:br>
              <a:rPr lang="en-US" sz="2800" dirty="0" smtClean="0">
                <a:solidFill>
                  <a:prstClr val="black"/>
                </a:solidFill>
                <a:latin typeface="Times New Roman" pitchFamily="18" charset="0"/>
                <a:cs typeface="Times New Roman" pitchFamily="18" charset="0"/>
              </a:rPr>
            </a:br>
            <a:r>
              <a:rPr lang="en-US" sz="2800" dirty="0" smtClean="0">
                <a:solidFill>
                  <a:prstClr val="black"/>
                </a:solidFill>
                <a:latin typeface="Times New Roman" pitchFamily="18" charset="0"/>
                <a:cs typeface="Times New Roman" pitchFamily="18" charset="0"/>
              </a:rPr>
              <a:t/>
            </a:r>
            <a:br>
              <a:rPr lang="en-US" sz="2800" dirty="0" smtClean="0">
                <a:solidFill>
                  <a:prstClr val="black"/>
                </a:solidFill>
                <a:latin typeface="Times New Roman" pitchFamily="18" charset="0"/>
                <a:cs typeface="Times New Roman" pitchFamily="18" charset="0"/>
              </a:rPr>
            </a:br>
            <a:r>
              <a:rPr lang="en-US" sz="2800" dirty="0" smtClean="0">
                <a:solidFill>
                  <a:prstClr val="black"/>
                </a:solidFill>
                <a:latin typeface="Times New Roman" pitchFamily="18" charset="0"/>
                <a:cs typeface="Times New Roman" pitchFamily="18" charset="0"/>
              </a:rPr>
              <a:t/>
            </a:r>
            <a:br>
              <a:rPr lang="en-US" sz="2800" dirty="0" smtClean="0">
                <a:solidFill>
                  <a:prstClr val="black"/>
                </a:solidFill>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8871785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553200"/>
          </a:xfrm>
        </p:spPr>
        <p:txBody>
          <a:bodyPr>
            <a:normAutofit fontScale="90000"/>
          </a:bodyPr>
          <a:lstStyle/>
          <a:p>
            <a:pPr algn="l"/>
            <a:r>
              <a:rPr lang="ar-IQ" sz="2800" b="1" dirty="0" smtClean="0">
                <a:latin typeface="Britannic Bold" panose="020B0903060703020204" pitchFamily="34" charset="0"/>
              </a:rPr>
              <a:t>َإِذْ </a:t>
            </a:r>
            <a:r>
              <a:rPr lang="ar-IQ" sz="2800" b="1" dirty="0">
                <a:latin typeface="Britannic Bold" panose="020B0903060703020204" pitchFamily="34" charset="0"/>
              </a:rPr>
              <a:t>صَرَفْنَا إِلَيْكَ نَفَرًا مِنَ الْجِنِّ يَسْتَمِعُونَ الْقُرْآنَ فَلَمَّا حَضَرُوهُ قَالُوا أَنْصِتُوا ۖ فَلَمَّا قُضِيَ وَلَّوْا إِلَى قَوْمِهِمْ مُنْذِرِينَ (</a:t>
            </a:r>
            <a:r>
              <a:rPr lang="ar-IQ" sz="2800" b="1" dirty="0" smtClean="0">
                <a:latin typeface="Britannic Bold" panose="020B0903060703020204" pitchFamily="34" charset="0"/>
              </a:rPr>
              <a:t>46:29 صورة الأحقاف)                </a:t>
            </a:r>
            <a:r>
              <a:rPr lang="ar-IQ" sz="2800" b="1" dirty="0">
                <a:latin typeface="Britannic Bold" panose="020B0903060703020204" pitchFamily="34" charset="0"/>
              </a:rPr>
              <a:t/>
            </a:r>
            <a:br>
              <a:rPr lang="ar-IQ" sz="2800" b="1" dirty="0">
                <a:latin typeface="Britannic Bold" panose="020B0903060703020204" pitchFamily="34" charset="0"/>
              </a:rPr>
            </a:br>
            <a:r>
              <a:rPr lang="ar-IQ" sz="2800" dirty="0">
                <a:latin typeface="Britannic Bold" panose="020B0903060703020204" pitchFamily="34" charset="0"/>
              </a:rPr>
              <a:t/>
            </a:r>
            <a:br>
              <a:rPr lang="ar-IQ" sz="2800" dirty="0">
                <a:latin typeface="Britannic Bold" panose="020B0903060703020204" pitchFamily="34" charset="0"/>
              </a:rPr>
            </a:br>
            <a:r>
              <a:rPr lang="ar-IQ" sz="2800" b="1" dirty="0" smtClean="0"/>
              <a:t>„</a:t>
            </a:r>
            <a:r>
              <a:rPr lang="cs-CZ" sz="2800" b="1" dirty="0" smtClean="0"/>
              <a:t>Hle, seslali jsme k tobě společnost džinů (démonů), kteří tiše naslouchali Koránu: když stáli v přítomnosti…řekli: „Naslouchejte v tichosti!“ Když čtení skončilo, vrátili se ke svým lidem, aby je varovali (před jejich hříchy). </a:t>
            </a:r>
            <a:r>
              <a:rPr lang="en-US" sz="2800" b="1" dirty="0" smtClean="0">
                <a:solidFill>
                  <a:schemeClr val="accent1">
                    <a:lumMod val="75000"/>
                  </a:schemeClr>
                </a:solidFill>
              </a:rPr>
              <a:t>(Quran 46:29 </a:t>
            </a:r>
            <a:r>
              <a:rPr lang="en-US" sz="2800" b="1" dirty="0" err="1" smtClean="0">
                <a:solidFill>
                  <a:schemeClr val="accent1">
                    <a:lumMod val="75000"/>
                  </a:schemeClr>
                </a:solidFill>
              </a:rPr>
              <a:t>Surat</a:t>
            </a:r>
            <a:r>
              <a:rPr lang="en-US" sz="2800" b="1" dirty="0" smtClean="0">
                <a:solidFill>
                  <a:schemeClr val="accent1">
                    <a:lumMod val="75000"/>
                  </a:schemeClr>
                </a:solidFill>
              </a:rPr>
              <a:t> Al-</a:t>
            </a:r>
            <a:r>
              <a:rPr lang="en-US" sz="2800" b="1" dirty="0" err="1" smtClean="0">
                <a:solidFill>
                  <a:schemeClr val="accent1">
                    <a:lumMod val="75000"/>
                  </a:schemeClr>
                </a:solidFill>
              </a:rPr>
              <a:t>Ahkaf</a:t>
            </a:r>
            <a:r>
              <a:rPr lang="ar-IQ" sz="2800" b="1" dirty="0" smtClean="0">
                <a:solidFill>
                  <a:schemeClr val="accent1">
                    <a:lumMod val="75000"/>
                  </a:schemeClr>
                </a:solidFill>
              </a:rPr>
              <a:t>( </a:t>
            </a:r>
            <a:r>
              <a:rPr lang="cs-CZ" sz="2800" b="1" dirty="0" smtClean="0">
                <a:solidFill>
                  <a:schemeClr val="accent1">
                    <a:lumMod val="75000"/>
                  </a:schemeClr>
                </a:solidFill>
              </a:rPr>
              <a:t/>
            </a:r>
            <a:br>
              <a:rPr lang="cs-CZ" sz="2800" b="1" dirty="0" smtClean="0">
                <a:solidFill>
                  <a:schemeClr val="accent1">
                    <a:lumMod val="75000"/>
                  </a:schemeClr>
                </a:solidFill>
              </a:rPr>
            </a:br>
            <a:r>
              <a:rPr lang="cs-CZ" sz="2800" dirty="0" smtClean="0">
                <a:latin typeface="Britannic Bold" panose="020B0903060703020204" pitchFamily="34" charset="0"/>
              </a:rPr>
              <a:t/>
            </a:r>
            <a:br>
              <a:rPr lang="cs-CZ" sz="2800" dirty="0" smtClean="0">
                <a:latin typeface="Britannic Bold" panose="020B0903060703020204" pitchFamily="34" charset="0"/>
              </a:rPr>
            </a:br>
            <a:r>
              <a:rPr lang="en-US" sz="2800" dirty="0" smtClean="0">
                <a:latin typeface="Britannic Bold" panose="020B0903060703020204" pitchFamily="34" charset="0"/>
              </a:rPr>
              <a:t>Behold</a:t>
            </a:r>
            <a:r>
              <a:rPr lang="en-US" sz="2800" dirty="0">
                <a:latin typeface="Britannic Bold" panose="020B0903060703020204" pitchFamily="34" charset="0"/>
              </a:rPr>
              <a:t>, We turned(Sent) towards thee a company of </a:t>
            </a:r>
            <a:r>
              <a:rPr lang="en-US" sz="2800" i="1" dirty="0" err="1">
                <a:solidFill>
                  <a:srgbClr val="FF0000"/>
                </a:solidFill>
                <a:latin typeface="Britannic Bold" panose="020B0903060703020204" pitchFamily="34" charset="0"/>
              </a:rPr>
              <a:t>Jinns</a:t>
            </a:r>
            <a:r>
              <a:rPr lang="en-US" sz="2800" i="1" dirty="0">
                <a:solidFill>
                  <a:srgbClr val="FF0000"/>
                </a:solidFill>
                <a:latin typeface="Britannic Bold" panose="020B0903060703020204" pitchFamily="34" charset="0"/>
              </a:rPr>
              <a:t> (Demons) </a:t>
            </a:r>
            <a:r>
              <a:rPr lang="en-US" sz="2800" dirty="0">
                <a:latin typeface="Britannic Bold" panose="020B0903060703020204" pitchFamily="34" charset="0"/>
              </a:rPr>
              <a:t>(quietly) listening to the Qur'an: when they stood in the presence thereof, they said, "Listen in silence!" When the (reading) was finished, they returned to their people, to warn (them of their sins). (</a:t>
            </a:r>
            <a:r>
              <a:rPr lang="en-US" sz="2800" dirty="0">
                <a:solidFill>
                  <a:srgbClr val="FF0000"/>
                </a:solidFill>
                <a:latin typeface="Britannic Bold" panose="020B0903060703020204" pitchFamily="34" charset="0"/>
              </a:rPr>
              <a:t>Quran 46:29 </a:t>
            </a:r>
            <a:r>
              <a:rPr lang="en-US" sz="2800" dirty="0" smtClean="0">
                <a:solidFill>
                  <a:srgbClr val="FF0000"/>
                </a:solidFill>
                <a:latin typeface="Britannic Bold" panose="020B0903060703020204" pitchFamily="34" charset="0"/>
              </a:rPr>
              <a:t>Surat Al-</a:t>
            </a:r>
            <a:r>
              <a:rPr lang="en-US" sz="2800" dirty="0" err="1" smtClean="0">
                <a:solidFill>
                  <a:srgbClr val="FF0000"/>
                </a:solidFill>
                <a:latin typeface="Britannic Bold" panose="020B0903060703020204" pitchFamily="34" charset="0"/>
              </a:rPr>
              <a:t>Ahkaf</a:t>
            </a:r>
            <a:r>
              <a:rPr lang="ar-IQ" sz="2800" dirty="0" smtClean="0">
                <a:solidFill>
                  <a:srgbClr val="FF0000"/>
                </a:solidFill>
                <a:latin typeface="Britannic Bold" panose="020B0903060703020204" pitchFamily="34" charset="0"/>
              </a:rPr>
              <a:t>(</a:t>
            </a:r>
            <a:r>
              <a:rPr lang="en-US" sz="2800" dirty="0">
                <a:latin typeface="Britannic Bold" panose="020B0903060703020204" pitchFamily="34" charset="0"/>
              </a:rPr>
              <a:t/>
            </a:r>
            <a:br>
              <a:rPr lang="en-US" sz="2800" dirty="0">
                <a:latin typeface="Britannic Bold" panose="020B0903060703020204" pitchFamily="34" charset="0"/>
              </a:rPr>
            </a:br>
            <a:endParaRPr lang="en-US" sz="2800" dirty="0">
              <a:latin typeface="Britannic Bold" panose="020B0903060703020204" pitchFamily="34" charset="0"/>
            </a:endParaRPr>
          </a:p>
        </p:txBody>
      </p:sp>
    </p:spTree>
    <p:extLst>
      <p:ext uri="{BB962C8B-B14F-4D97-AF65-F5344CB8AC3E}">
        <p14:creationId xmlns:p14="http://schemas.microsoft.com/office/powerpoint/2010/main" val="345918352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763000" cy="6553200"/>
          </a:xfrm>
          <a:solidFill>
            <a:schemeClr val="bg1">
              <a:lumMod val="95000"/>
            </a:schemeClr>
          </a:solidFill>
          <a:ln>
            <a:solidFill>
              <a:schemeClr val="accent1">
                <a:lumMod val="50000"/>
              </a:schemeClr>
            </a:solidFill>
          </a:ln>
        </p:spPr>
        <p:txBody>
          <a:bodyPr>
            <a:noAutofit/>
          </a:bodyPr>
          <a:lstStyle/>
          <a:p>
            <a:pPr algn="l"/>
            <a:r>
              <a:rPr lang="cs-CZ" sz="2800" dirty="0" smtClean="0">
                <a:cs typeface="Times New Roman" pitchFamily="18" charset="0"/>
              </a:rPr>
              <a:t>Kontaktovat nás můžete přes e-mail:</a:t>
            </a:r>
            <a:br>
              <a:rPr lang="cs-CZ" sz="2800" dirty="0" smtClean="0">
                <a:cs typeface="Times New Roman" pitchFamily="18" charset="0"/>
              </a:rPr>
            </a:br>
            <a:r>
              <a:rPr lang="cs-CZ" sz="2800" dirty="0" smtClean="0">
                <a:solidFill>
                  <a:srgbClr val="FF0000"/>
                </a:solidFill>
                <a:cs typeface="Times New Roman" pitchFamily="18" charset="0"/>
              </a:rPr>
              <a:t/>
            </a:r>
            <a:br>
              <a:rPr lang="cs-CZ" sz="2800" dirty="0" smtClean="0">
                <a:solidFill>
                  <a:srgbClr val="FF0000"/>
                </a:solidFill>
                <a:cs typeface="Times New Roman" pitchFamily="18" charset="0"/>
              </a:rPr>
            </a:br>
            <a:r>
              <a:rPr lang="en-US" sz="2800" b="1" dirty="0" smtClean="0">
                <a:solidFill>
                  <a:schemeClr val="accent1">
                    <a:lumMod val="75000"/>
                  </a:schemeClr>
                </a:solidFill>
                <a:cs typeface="Times New Roman" pitchFamily="18" charset="0"/>
              </a:rPr>
              <a:t>ICOM@internationalchristianoutreachministry.org</a:t>
            </a:r>
            <a:br>
              <a:rPr lang="en-US" sz="2800" b="1" dirty="0" smtClean="0">
                <a:solidFill>
                  <a:schemeClr val="accent1">
                    <a:lumMod val="75000"/>
                  </a:schemeClr>
                </a:solidFill>
                <a:cs typeface="Times New Roman" pitchFamily="18" charset="0"/>
              </a:rPr>
            </a:br>
            <a:r>
              <a:rPr lang="en-US" sz="2800" b="1" dirty="0" smtClean="0">
                <a:solidFill>
                  <a:schemeClr val="accent1">
                    <a:lumMod val="75000"/>
                  </a:schemeClr>
                </a:solidFill>
                <a:cs typeface="Times New Roman" pitchFamily="18" charset="0"/>
              </a:rPr>
              <a:t>salman.ICOM@internationalchristianoutreachministry.org</a:t>
            </a:r>
            <a:br>
              <a:rPr lang="en-US" sz="2800" b="1" dirty="0" smtClean="0">
                <a:solidFill>
                  <a:schemeClr val="accent1">
                    <a:lumMod val="75000"/>
                  </a:schemeClr>
                </a:solidFill>
                <a:cs typeface="Times New Roman" pitchFamily="18" charset="0"/>
              </a:rPr>
            </a:br>
            <a:r>
              <a:rPr lang="en-US" sz="2800" b="1" dirty="0" smtClean="0">
                <a:solidFill>
                  <a:schemeClr val="accent1">
                    <a:lumMod val="75000"/>
                  </a:schemeClr>
                </a:solidFill>
                <a:cs typeface="Times New Roman" pitchFamily="18" charset="0"/>
              </a:rPr>
              <a:t>K.ICOM@seznam.cz </a:t>
            </a:r>
            <a:r>
              <a:rPr lang="cs-CZ" sz="2800" dirty="0" smtClean="0">
                <a:solidFill>
                  <a:srgbClr val="FF0000"/>
                </a:solidFill>
                <a:cs typeface="Times New Roman" pitchFamily="18" charset="0"/>
              </a:rPr>
              <a:t/>
            </a:r>
            <a:br>
              <a:rPr lang="cs-CZ" sz="2800" dirty="0" smtClean="0">
                <a:solidFill>
                  <a:srgbClr val="FF0000"/>
                </a:solidFill>
                <a:cs typeface="Times New Roman" pitchFamily="18" charset="0"/>
              </a:rPr>
            </a:br>
            <a:r>
              <a:rPr lang="cs-CZ" sz="2800" dirty="0" smtClean="0">
                <a:cs typeface="Times New Roman" pitchFamily="18" charset="0"/>
              </a:rPr>
              <a:t/>
            </a:r>
            <a:br>
              <a:rPr lang="cs-CZ" sz="2800" dirty="0" smtClean="0">
                <a:cs typeface="Times New Roman" pitchFamily="18" charset="0"/>
              </a:rPr>
            </a:br>
            <a:r>
              <a:rPr lang="cs-CZ" sz="2800" dirty="0" smtClean="0">
                <a:cs typeface="Times New Roman" pitchFamily="18" charset="0"/>
              </a:rPr>
              <a:t/>
            </a:r>
            <a:br>
              <a:rPr lang="cs-CZ" sz="2800" dirty="0" smtClean="0">
                <a:cs typeface="Times New Roman" pitchFamily="18" charset="0"/>
              </a:rPr>
            </a:br>
            <a:r>
              <a:rPr lang="cs-CZ" sz="2800" dirty="0" smtClean="0">
                <a:cs typeface="Times New Roman" pitchFamily="18" charset="0"/>
              </a:rPr>
              <a:t>nebo můžete navštívit naše webové stránky: </a:t>
            </a:r>
            <a:br>
              <a:rPr lang="cs-CZ" sz="2800" dirty="0" smtClean="0">
                <a:cs typeface="Times New Roman" pitchFamily="18" charset="0"/>
              </a:rPr>
            </a:br>
            <a:r>
              <a:rPr lang="en-US" sz="2800" b="1" dirty="0" smtClean="0">
                <a:solidFill>
                  <a:schemeClr val="accent1">
                    <a:lumMod val="75000"/>
                  </a:schemeClr>
                </a:solidFill>
                <a:cs typeface="Times New Roman" pitchFamily="18" charset="0"/>
              </a:rPr>
              <a:t>www.internationalchristianoutreachministry.org </a:t>
            </a:r>
            <a:r>
              <a:rPr lang="cs-CZ" sz="2800" dirty="0" smtClean="0">
                <a:solidFill>
                  <a:srgbClr val="FF0000"/>
                </a:solidFill>
                <a:cs typeface="Times New Roman" pitchFamily="18" charset="0"/>
              </a:rPr>
              <a:t/>
            </a:r>
            <a:br>
              <a:rPr lang="cs-CZ" sz="2800" dirty="0" smtClean="0">
                <a:solidFill>
                  <a:srgbClr val="FF0000"/>
                </a:solidFill>
                <a:cs typeface="Times New Roman" pitchFamily="18" charset="0"/>
              </a:rPr>
            </a:br>
            <a:r>
              <a:rPr lang="cs-CZ" sz="2800" dirty="0" smtClean="0">
                <a:solidFill>
                  <a:srgbClr val="FF0000"/>
                </a:solidFill>
                <a:cs typeface="Times New Roman" pitchFamily="18" charset="0"/>
              </a:rPr>
              <a:t/>
            </a:r>
            <a:br>
              <a:rPr lang="cs-CZ" sz="2800" dirty="0" smtClean="0">
                <a:solidFill>
                  <a:srgbClr val="FF0000"/>
                </a:solidFill>
                <a:cs typeface="Times New Roman" pitchFamily="18" charset="0"/>
              </a:rPr>
            </a:br>
            <a:r>
              <a:rPr lang="cs-CZ" sz="2800" b="1" dirty="0" smtClean="0">
                <a:cs typeface="Times New Roman" pitchFamily="18" charset="0"/>
              </a:rPr>
              <a:t>A prosím, myslete na nás a naši Službu denně na modlitbách.</a:t>
            </a:r>
            <a:r>
              <a:rPr lang="en-US" sz="2800" dirty="0" smtClean="0">
                <a:solidFill>
                  <a:schemeClr val="accent5">
                    <a:lumMod val="50000"/>
                  </a:schemeClr>
                </a:solidFill>
                <a:cs typeface="Times New Roman" pitchFamily="18" charset="0"/>
              </a:rPr>
              <a:t>. </a:t>
            </a:r>
            <a:endParaRPr lang="en-US" sz="2800" dirty="0">
              <a:cs typeface="Times New Roman" pitchFamily="18" charset="0"/>
            </a:endParaRPr>
          </a:p>
        </p:txBody>
      </p:sp>
    </p:spTree>
    <p:extLst>
      <p:ext uri="{BB962C8B-B14F-4D97-AF65-F5344CB8AC3E}">
        <p14:creationId xmlns:p14="http://schemas.microsoft.com/office/powerpoint/2010/main" val="130411812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839200" cy="6553200"/>
          </a:xfrm>
          <a:solidFill>
            <a:schemeClr val="bg1">
              <a:lumMod val="95000"/>
            </a:schemeClr>
          </a:solidFill>
          <a:ln>
            <a:solidFill>
              <a:schemeClr val="accent1">
                <a:lumMod val="50000"/>
              </a:schemeClr>
            </a:solidFill>
          </a:ln>
        </p:spPr>
        <p:txBody>
          <a:bodyPr>
            <a:normAutofit fontScale="90000"/>
          </a:bodyPr>
          <a:lstStyle/>
          <a:p>
            <a:pPr algn="l"/>
            <a:r>
              <a:rPr lang="cs-CZ" sz="3200" b="1" dirty="0" smtClean="0">
                <a:solidFill>
                  <a:schemeClr val="accent1">
                    <a:lumMod val="75000"/>
                  </a:schemeClr>
                </a:solidFill>
                <a:cs typeface="Times New Roman" pitchFamily="18" charset="0"/>
              </a:rPr>
              <a:t>Svoje dary, prosím, zasílejte v českých korunách</a:t>
            </a:r>
            <a:r>
              <a:rPr lang="en-US" sz="3200" b="1" dirty="0" smtClean="0">
                <a:solidFill>
                  <a:schemeClr val="accent1">
                    <a:lumMod val="75000"/>
                  </a:schemeClr>
                </a:solidFill>
                <a:cs typeface="Times New Roman" pitchFamily="18" charset="0"/>
              </a:rPr>
              <a:t> (K</a:t>
            </a:r>
            <a:r>
              <a:rPr lang="cs-CZ" sz="3200" b="1" dirty="0" smtClean="0">
                <a:solidFill>
                  <a:schemeClr val="accent1">
                    <a:lumMod val="75000"/>
                  </a:schemeClr>
                </a:solidFill>
                <a:cs typeface="Times New Roman" pitchFamily="18" charset="0"/>
              </a:rPr>
              <a:t>č</a:t>
            </a:r>
            <a:r>
              <a:rPr lang="en-US" sz="3200" b="1" dirty="0" smtClean="0">
                <a:solidFill>
                  <a:schemeClr val="accent1">
                    <a:lumMod val="75000"/>
                  </a:schemeClr>
                </a:solidFill>
                <a:cs typeface="Times New Roman" pitchFamily="18" charset="0"/>
              </a:rPr>
              <a:t>)</a:t>
            </a:r>
            <a:r>
              <a:rPr lang="cs-CZ" sz="3200" b="1" dirty="0" smtClean="0">
                <a:solidFill>
                  <a:schemeClr val="accent1">
                    <a:lumMod val="75000"/>
                  </a:schemeClr>
                </a:solidFill>
                <a:cs typeface="Times New Roman" pitchFamily="18" charset="0"/>
              </a:rPr>
              <a:t>na</a:t>
            </a:r>
            <a:r>
              <a:rPr lang="en-US" sz="3200" b="1" dirty="0" smtClean="0">
                <a:solidFill>
                  <a:schemeClr val="accent1">
                    <a:lumMod val="75000"/>
                  </a:schemeClr>
                </a:solidFill>
                <a:cs typeface="Times New Roman" pitchFamily="18" charset="0"/>
              </a:rPr>
              <a:t>:                                            </a:t>
            </a:r>
            <a:r>
              <a:rPr lang="en-US" sz="3600" dirty="0" smtClean="0">
                <a:solidFill>
                  <a:prstClr val="black"/>
                </a:solidFill>
                <a:cs typeface="Times New Roman" pitchFamily="18" charset="0"/>
              </a:rPr>
              <a:t/>
            </a:r>
            <a:br>
              <a:rPr lang="en-US" sz="3600" dirty="0" smtClean="0">
                <a:solidFill>
                  <a:prstClr val="black"/>
                </a:solidFill>
                <a:cs typeface="Times New Roman" pitchFamily="18" charset="0"/>
              </a:rPr>
            </a:br>
            <a:r>
              <a:rPr lang="cs-CZ" sz="3600" dirty="0" smtClean="0">
                <a:solidFill>
                  <a:prstClr val="black"/>
                </a:solidFill>
                <a:cs typeface="Times New Roman" pitchFamily="18" charset="0"/>
              </a:rPr>
              <a:t/>
            </a:r>
            <a:br>
              <a:rPr lang="cs-CZ" sz="3600" dirty="0" smtClean="0">
                <a:solidFill>
                  <a:prstClr val="black"/>
                </a:solidFill>
                <a:cs typeface="Times New Roman" pitchFamily="18" charset="0"/>
              </a:rPr>
            </a:br>
            <a:r>
              <a:rPr lang="cs-CZ" sz="2800" dirty="0" smtClean="0">
                <a:solidFill>
                  <a:prstClr val="black"/>
                </a:solidFill>
                <a:cs typeface="Times New Roman" pitchFamily="18" charset="0"/>
              </a:rPr>
              <a:t>(Pro </a:t>
            </a:r>
            <a:r>
              <a:rPr lang="en-US" sz="2800" dirty="0" smtClean="0">
                <a:solidFill>
                  <a:prstClr val="black"/>
                </a:solidFill>
                <a:cs typeface="Times New Roman" pitchFamily="18" charset="0"/>
              </a:rPr>
              <a:t>ICOM )</a:t>
            </a:r>
            <a:br>
              <a:rPr lang="en-US" sz="2800" dirty="0" smtClean="0">
                <a:solidFill>
                  <a:prstClr val="black"/>
                </a:solidFill>
                <a:cs typeface="Times New Roman" pitchFamily="18" charset="0"/>
              </a:rPr>
            </a:br>
            <a:r>
              <a:rPr lang="cs-CZ" sz="2800" b="1" dirty="0" smtClean="0">
                <a:solidFill>
                  <a:schemeClr val="accent1">
                    <a:lumMod val="75000"/>
                  </a:schemeClr>
                </a:solidFill>
                <a:cs typeface="Times New Roman" pitchFamily="18" charset="0"/>
              </a:rPr>
              <a:t>Číslo účtu</a:t>
            </a:r>
            <a:r>
              <a:rPr lang="en-US" sz="2800" b="1" dirty="0" smtClean="0">
                <a:solidFill>
                  <a:schemeClr val="accent1">
                    <a:lumMod val="75000"/>
                  </a:schemeClr>
                </a:solidFill>
                <a:cs typeface="Times New Roman" pitchFamily="18" charset="0"/>
              </a:rPr>
              <a:t>: 670100-2209769813/6210</a:t>
            </a:r>
            <a:r>
              <a:rPr lang="cs-CZ" sz="4000" dirty="0" smtClean="0">
                <a:solidFill>
                  <a:prstClr val="black"/>
                </a:solidFill>
              </a:rPr>
              <a:t/>
            </a:r>
            <a:br>
              <a:rPr lang="cs-CZ" sz="4000" dirty="0" smtClean="0">
                <a:solidFill>
                  <a:prstClr val="black"/>
                </a:solidFill>
              </a:rPr>
            </a:br>
            <a:r>
              <a:rPr lang="cs-CZ" sz="4000" dirty="0" smtClean="0">
                <a:solidFill>
                  <a:prstClr val="black"/>
                </a:solidFill>
              </a:rPr>
              <a:t/>
            </a:r>
            <a:br>
              <a:rPr lang="cs-CZ" sz="4000" dirty="0" smtClean="0">
                <a:solidFill>
                  <a:prstClr val="black"/>
                </a:solidFill>
              </a:rPr>
            </a:br>
            <a:r>
              <a:rPr lang="cs-CZ" sz="2800" b="1" dirty="0" smtClean="0">
                <a:solidFill>
                  <a:schemeClr val="accent1">
                    <a:lumMod val="75000"/>
                  </a:schemeClr>
                </a:solidFill>
                <a:cs typeface="Times New Roman" pitchFamily="18" charset="0"/>
              </a:rPr>
              <a:t>a v</a:t>
            </a:r>
            <a:r>
              <a:rPr lang="en-US" sz="2800" b="1" dirty="0" smtClean="0">
                <a:solidFill>
                  <a:schemeClr val="accent1">
                    <a:lumMod val="75000"/>
                  </a:schemeClr>
                </a:solidFill>
                <a:cs typeface="Times New Roman" pitchFamily="18" charset="0"/>
              </a:rPr>
              <a:t> </a:t>
            </a:r>
            <a:r>
              <a:rPr lang="cs-CZ" sz="2800" b="1" dirty="0" smtClean="0">
                <a:solidFill>
                  <a:schemeClr val="accent1">
                    <a:lumMod val="75000"/>
                  </a:schemeClr>
                </a:solidFill>
                <a:cs typeface="Times New Roman" pitchFamily="18" charset="0"/>
              </a:rPr>
              <a:t>eurech</a:t>
            </a:r>
            <a:r>
              <a:rPr lang="en-US" sz="2800" b="1" dirty="0" smtClean="0">
                <a:solidFill>
                  <a:schemeClr val="accent1">
                    <a:lumMod val="75000"/>
                  </a:schemeClr>
                </a:solidFill>
                <a:cs typeface="Times New Roman" pitchFamily="18" charset="0"/>
              </a:rPr>
              <a:t> </a:t>
            </a:r>
            <a:r>
              <a:rPr lang="cs-CZ" sz="2800" b="1" dirty="0" smtClean="0">
                <a:solidFill>
                  <a:schemeClr val="accent1">
                    <a:lumMod val="75000"/>
                  </a:schemeClr>
                </a:solidFill>
                <a:cs typeface="Times New Roman" pitchFamily="18" charset="0"/>
              </a:rPr>
              <a:t>na</a:t>
            </a:r>
            <a:r>
              <a:rPr lang="en-US" sz="2800" b="1" dirty="0" smtClean="0">
                <a:solidFill>
                  <a:schemeClr val="accent1">
                    <a:lumMod val="75000"/>
                  </a:schemeClr>
                </a:solidFill>
                <a:cs typeface="Times New Roman" pitchFamily="18" charset="0"/>
              </a:rPr>
              <a:t>:</a:t>
            </a:r>
            <a:r>
              <a:rPr lang="en-US" sz="2800" dirty="0" smtClean="0">
                <a:solidFill>
                  <a:srgbClr val="FF0000"/>
                </a:solidFill>
                <a:cs typeface="Times New Roman" pitchFamily="18" charset="0"/>
              </a:rPr>
              <a:t/>
            </a:r>
            <a:br>
              <a:rPr lang="en-US" sz="2800" dirty="0" smtClean="0">
                <a:solidFill>
                  <a:srgbClr val="FF0000"/>
                </a:solidFill>
                <a:cs typeface="Times New Roman" pitchFamily="18" charset="0"/>
              </a:rPr>
            </a:br>
            <a:r>
              <a:rPr lang="en-US" sz="2800" dirty="0" smtClean="0">
                <a:solidFill>
                  <a:prstClr val="black"/>
                </a:solidFill>
                <a:cs typeface="Times New Roman" pitchFamily="18" charset="0"/>
              </a:rPr>
              <a:t>Salman Hashim Hasan Al-Baidhani</a:t>
            </a:r>
            <a:br>
              <a:rPr lang="en-US" sz="2800" dirty="0" smtClean="0">
                <a:solidFill>
                  <a:prstClr val="black"/>
                </a:solidFill>
                <a:cs typeface="Times New Roman" pitchFamily="18" charset="0"/>
              </a:rPr>
            </a:br>
            <a:r>
              <a:rPr lang="en-US" sz="2800" dirty="0" smtClean="0">
                <a:solidFill>
                  <a:prstClr val="black"/>
                </a:solidFill>
                <a:cs typeface="Times New Roman" pitchFamily="18" charset="0"/>
              </a:rPr>
              <a:t>(</a:t>
            </a:r>
            <a:r>
              <a:rPr lang="cs-CZ" sz="2800" dirty="0" smtClean="0">
                <a:solidFill>
                  <a:prstClr val="black"/>
                </a:solidFill>
                <a:cs typeface="Times New Roman" pitchFamily="18" charset="0"/>
              </a:rPr>
              <a:t>Pro</a:t>
            </a:r>
            <a:r>
              <a:rPr lang="en-US" sz="2800" dirty="0" smtClean="0">
                <a:solidFill>
                  <a:prstClr val="black"/>
                </a:solidFill>
                <a:cs typeface="Times New Roman" pitchFamily="18" charset="0"/>
              </a:rPr>
              <a:t> ICOM )</a:t>
            </a:r>
            <a:br>
              <a:rPr lang="en-US" sz="2800" dirty="0" smtClean="0">
                <a:solidFill>
                  <a:prstClr val="black"/>
                </a:solidFill>
                <a:cs typeface="Times New Roman" pitchFamily="18" charset="0"/>
              </a:rPr>
            </a:br>
            <a:r>
              <a:rPr lang="cs-CZ" sz="2800" b="1" dirty="0" smtClean="0">
                <a:solidFill>
                  <a:schemeClr val="accent1">
                    <a:lumMod val="75000"/>
                  </a:schemeClr>
                </a:solidFill>
                <a:cs typeface="Times New Roman" pitchFamily="18" charset="0"/>
              </a:rPr>
              <a:t>Číslo účtu</a:t>
            </a:r>
            <a:r>
              <a:rPr lang="en-US" sz="2800" b="1" dirty="0" smtClean="0">
                <a:solidFill>
                  <a:schemeClr val="accent1">
                    <a:lumMod val="75000"/>
                  </a:schemeClr>
                </a:solidFill>
                <a:cs typeface="Times New Roman" pitchFamily="18" charset="0"/>
              </a:rPr>
              <a:t>: 826-232-188/00 EUR </a:t>
            </a:r>
            <a:r>
              <a:rPr lang="en-US" sz="2800" dirty="0" smtClean="0">
                <a:solidFill>
                  <a:prstClr val="black"/>
                </a:solidFill>
                <a:cs typeface="Times New Roman" pitchFamily="18" charset="0"/>
              </a:rPr>
              <a:t/>
            </a:r>
            <a:br>
              <a:rPr lang="en-US" sz="2800" dirty="0" smtClean="0">
                <a:solidFill>
                  <a:prstClr val="black"/>
                </a:solidFill>
                <a:cs typeface="Times New Roman" pitchFamily="18" charset="0"/>
              </a:rPr>
            </a:br>
            <a:r>
              <a:rPr lang="en-US" sz="2800" dirty="0" smtClean="0">
                <a:cs typeface="Times New Roman" pitchFamily="18" charset="0"/>
              </a:rPr>
              <a:t>Bank code/</a:t>
            </a:r>
            <a:r>
              <a:rPr lang="en-US" sz="2800" dirty="0" err="1" smtClean="0">
                <a:cs typeface="Times New Roman" pitchFamily="18" charset="0"/>
              </a:rPr>
              <a:t>Bankleitzahl</a:t>
            </a:r>
            <a:r>
              <a:rPr lang="en-US" sz="2800" dirty="0" smtClean="0">
                <a:cs typeface="Times New Roman" pitchFamily="18" charset="0"/>
              </a:rPr>
              <a:t>: 20111</a:t>
            </a:r>
            <a:br>
              <a:rPr lang="en-US" sz="2800" dirty="0" smtClean="0">
                <a:cs typeface="Times New Roman" pitchFamily="18" charset="0"/>
              </a:rPr>
            </a:br>
            <a:r>
              <a:rPr lang="en-US" sz="2800" dirty="0" smtClean="0">
                <a:cs typeface="Times New Roman" pitchFamily="18" charset="0"/>
              </a:rPr>
              <a:t>IBAN: AT37 2011 1826 2321 8800 </a:t>
            </a:r>
            <a:br>
              <a:rPr lang="en-US" sz="2800" dirty="0" smtClean="0">
                <a:cs typeface="Times New Roman" pitchFamily="18" charset="0"/>
              </a:rPr>
            </a:br>
            <a:r>
              <a:rPr lang="en-US" sz="2800" dirty="0" smtClean="0">
                <a:cs typeface="Times New Roman" pitchFamily="18" charset="0"/>
              </a:rPr>
              <a:t>Swift </a:t>
            </a:r>
            <a:r>
              <a:rPr lang="en-US" sz="2800" dirty="0" err="1" smtClean="0">
                <a:cs typeface="Times New Roman" pitchFamily="18" charset="0"/>
              </a:rPr>
              <a:t>kód</a:t>
            </a:r>
            <a:r>
              <a:rPr lang="en-US" sz="2800" dirty="0" smtClean="0">
                <a:cs typeface="Times New Roman" pitchFamily="18" charset="0"/>
              </a:rPr>
              <a:t>/BIC : GIBAATWWXXX</a:t>
            </a:r>
            <a:br>
              <a:rPr lang="en-US" sz="2800" dirty="0" smtClean="0">
                <a:cs typeface="Times New Roman" pitchFamily="18" charset="0"/>
              </a:rPr>
            </a:br>
            <a:r>
              <a:rPr lang="en-US" sz="2800" dirty="0" err="1" smtClean="0">
                <a:cs typeface="Times New Roman" pitchFamily="18" charset="0"/>
              </a:rPr>
              <a:t>Erste</a:t>
            </a:r>
            <a:r>
              <a:rPr lang="en-US" sz="2800" dirty="0" smtClean="0">
                <a:cs typeface="Times New Roman" pitchFamily="18" charset="0"/>
              </a:rPr>
              <a:t> Bank </a:t>
            </a:r>
            <a:r>
              <a:rPr lang="en-US" sz="2800" dirty="0" err="1" smtClean="0">
                <a:cs typeface="Times New Roman" pitchFamily="18" charset="0"/>
              </a:rPr>
              <a:t>der</a:t>
            </a:r>
            <a:r>
              <a:rPr lang="en-US" sz="2800" dirty="0" smtClean="0">
                <a:cs typeface="Times New Roman" pitchFamily="18" charset="0"/>
              </a:rPr>
              <a:t> </a:t>
            </a:r>
            <a:r>
              <a:rPr lang="en-US" sz="2800" dirty="0" err="1" smtClean="0">
                <a:cs typeface="Times New Roman" pitchFamily="18" charset="0"/>
              </a:rPr>
              <a:t>Oesterreichische</a:t>
            </a:r>
            <a:r>
              <a:rPr lang="en-US" sz="2800" dirty="0" smtClean="0">
                <a:cs typeface="Times New Roman" pitchFamily="18" charset="0"/>
              </a:rPr>
              <a:t/>
            </a:r>
            <a:br>
              <a:rPr lang="en-US" sz="2800" dirty="0" smtClean="0">
                <a:cs typeface="Times New Roman" pitchFamily="18" charset="0"/>
              </a:rPr>
            </a:br>
            <a:r>
              <a:rPr lang="en-US" sz="2800" dirty="0" err="1" smtClean="0">
                <a:cs typeface="Times New Roman" pitchFamily="18" charset="0"/>
              </a:rPr>
              <a:t>Sparkassen</a:t>
            </a:r>
            <a:r>
              <a:rPr lang="en-US" sz="2800" dirty="0" smtClean="0">
                <a:cs typeface="Times New Roman" pitchFamily="18" charset="0"/>
              </a:rPr>
              <a:t> AG, Austria</a:t>
            </a:r>
            <a:endParaRPr lang="en-US" dirty="0"/>
          </a:p>
        </p:txBody>
      </p:sp>
    </p:spTree>
    <p:extLst>
      <p:ext uri="{BB962C8B-B14F-4D97-AF65-F5344CB8AC3E}">
        <p14:creationId xmlns:p14="http://schemas.microsoft.com/office/powerpoint/2010/main" val="2686206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1" y="152401"/>
            <a:ext cx="6553200" cy="6553200"/>
          </a:xfrm>
          <a:prstGeom prst="rect">
            <a:avLst/>
          </a:prstGeom>
        </p:spPr>
      </p:pic>
    </p:spTree>
    <p:extLst>
      <p:ext uri="{BB962C8B-B14F-4D97-AF65-F5344CB8AC3E}">
        <p14:creationId xmlns:p14="http://schemas.microsoft.com/office/powerpoint/2010/main" val="691219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95400"/>
          </a:xfrm>
        </p:spPr>
        <p:txBody>
          <a:bodyPr>
            <a:normAutofit/>
          </a:bodyPr>
          <a:lstStyle/>
          <a:p>
            <a:pPr algn="l"/>
            <a:endParaRPr lang="en-US" sz="3600" dirty="0">
              <a:solidFill>
                <a:srgbClr val="C00000"/>
              </a:solidFill>
            </a:endParaRPr>
          </a:p>
        </p:txBody>
      </p:sp>
      <p:pic>
        <p:nvPicPr>
          <p:cNvPr id="4" name="Picture 2" descr="AP Map (full page)"/>
          <p:cNvPicPr>
            <a:picLocks noGrp="1" noChangeAspect="1" noChangeArrowheads="1"/>
          </p:cNvPicPr>
          <p:nvPr>
            <p:ph idx="1"/>
          </p:nvPr>
        </p:nvPicPr>
        <p:blipFill>
          <a:blip r:embed="rId2" cstate="print"/>
          <a:srcRect/>
          <a:stretch>
            <a:fillRect/>
          </a:stretch>
        </p:blipFill>
        <p:spPr bwMode="auto">
          <a:xfrm>
            <a:off x="251520" y="188640"/>
            <a:ext cx="8712968" cy="6516960"/>
          </a:xfrm>
          <a:prstGeom prst="rect">
            <a:avLst/>
          </a:prstGeom>
          <a:noFill/>
          <a:ln w="9525">
            <a:noFill/>
            <a:miter lim="800000"/>
            <a:headEnd/>
            <a:tailEnd/>
          </a:ln>
        </p:spPr>
      </p:pic>
    </p:spTree>
    <p:extLst>
      <p:ext uri="{BB962C8B-B14F-4D97-AF65-F5344CB8AC3E}">
        <p14:creationId xmlns:p14="http://schemas.microsoft.com/office/powerpoint/2010/main" val="996545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a:bodyPr>
          <a:lstStyle/>
          <a:p>
            <a:pPr algn="l"/>
            <a:r>
              <a:rPr lang="cs-CZ" sz="3100" dirty="0" smtClean="0">
                <a:solidFill>
                  <a:schemeClr val="accent1">
                    <a:lumMod val="75000"/>
                  </a:schemeClr>
                </a:solidFill>
                <a:latin typeface="Times New Roman" pitchFamily="18" charset="0"/>
                <a:cs typeface="Times New Roman" pitchFamily="18" charset="0"/>
              </a:rPr>
              <a:t>Kdo byl Mohammed?</a:t>
            </a:r>
            <a:r>
              <a:rPr lang="en-US" sz="2800" i="1" dirty="0" smtClean="0">
                <a:solidFill>
                  <a:srgbClr val="FF0000"/>
                </a:solidFill>
                <a:latin typeface="Britannic Bold" pitchFamily="34" charset="0"/>
              </a:rPr>
              <a:t/>
            </a:r>
            <a:br>
              <a:rPr lang="en-US" sz="2800" i="1" dirty="0" smtClean="0">
                <a:solidFill>
                  <a:srgbClr val="FF0000"/>
                </a:solidFill>
                <a:latin typeface="Britannic Bold" pitchFamily="34" charset="0"/>
              </a:rPr>
            </a:br>
            <a:r>
              <a:rPr lang="en-US" sz="2800" i="1" dirty="0">
                <a:solidFill>
                  <a:srgbClr val="FF0000"/>
                </a:solidFill>
                <a:latin typeface="Britannic Bold" pitchFamily="34" charset="0"/>
              </a:rPr>
              <a:t/>
            </a:r>
            <a:br>
              <a:rPr lang="en-US" sz="2800" i="1" dirty="0">
                <a:solidFill>
                  <a:srgbClr val="FF0000"/>
                </a:solidFill>
                <a:latin typeface="Britannic Bold" pitchFamily="34" charset="0"/>
              </a:rPr>
            </a:br>
            <a:endParaRPr lang="en-US" i="1" dirty="0">
              <a:solidFill>
                <a:srgbClr val="FF0000"/>
              </a:solidFill>
            </a:endParaRPr>
          </a:p>
        </p:txBody>
      </p:sp>
    </p:spTree>
    <p:extLst>
      <p:ext uri="{BB962C8B-B14F-4D97-AF65-F5344CB8AC3E}">
        <p14:creationId xmlns:p14="http://schemas.microsoft.com/office/powerpoint/2010/main" val="3740213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a:xfrm>
            <a:off x="152400" y="274638"/>
            <a:ext cx="8839200" cy="1143000"/>
          </a:xfrm>
        </p:spPr>
        <p:txBody>
          <a:bodyPr>
            <a:noAutofit/>
          </a:bodyPr>
          <a:lstStyle/>
          <a:p>
            <a:pPr algn="l"/>
            <a:r>
              <a:rPr lang="cs-CZ" sz="3000" dirty="0" smtClean="0">
                <a:solidFill>
                  <a:prstClr val="black"/>
                </a:solidFill>
                <a:cs typeface="Times New Roman" pitchFamily="18" charset="0"/>
              </a:rPr>
              <a:t>Když mluvíme o </a:t>
            </a:r>
            <a:r>
              <a:rPr lang="cs-CZ" sz="3000" b="1" dirty="0" smtClean="0">
                <a:solidFill>
                  <a:schemeClr val="accent1">
                    <a:lumMod val="75000"/>
                  </a:schemeClr>
                </a:solidFill>
                <a:cs typeface="Times New Roman" pitchFamily="18" charset="0"/>
              </a:rPr>
              <a:t>islámu</a:t>
            </a:r>
            <a:r>
              <a:rPr lang="cs-CZ" sz="3000" dirty="0" smtClean="0">
                <a:cs typeface="Times New Roman" pitchFamily="18" charset="0"/>
              </a:rPr>
              <a:t>, obhájci slyší: </a:t>
            </a:r>
            <a:r>
              <a:rPr lang="cs-CZ" sz="3000" b="1" dirty="0" smtClean="0">
                <a:cs typeface="Times New Roman" pitchFamily="18" charset="0"/>
              </a:rPr>
              <a:t>‚</a:t>
            </a:r>
            <a:r>
              <a:rPr lang="cs-CZ" sz="3000" b="1" dirty="0" smtClean="0">
                <a:solidFill>
                  <a:schemeClr val="accent1">
                    <a:lumMod val="75000"/>
                  </a:schemeClr>
                </a:solidFill>
                <a:cs typeface="Times New Roman" pitchFamily="18" charset="0"/>
              </a:rPr>
              <a:t>muslimové</a:t>
            </a:r>
            <a:r>
              <a:rPr lang="cs-CZ" sz="3000" b="1" dirty="0" smtClean="0">
                <a:cs typeface="Times New Roman" pitchFamily="18" charset="0"/>
              </a:rPr>
              <a:t>‘!</a:t>
            </a:r>
            <a:r>
              <a:rPr lang="en-US" sz="3000" b="1" dirty="0" smtClean="0">
                <a:solidFill>
                  <a:prstClr val="black"/>
                </a:solidFill>
                <a:cs typeface="Times New Roman" pitchFamily="18" charset="0"/>
              </a:rPr>
              <a:t> </a:t>
            </a:r>
            <a:r>
              <a:rPr lang="en-US" sz="3000" b="1" dirty="0" smtClean="0">
                <a:solidFill>
                  <a:srgbClr val="FF0000"/>
                </a:solidFill>
                <a:cs typeface="Times New Roman" pitchFamily="18" charset="0"/>
              </a:rPr>
              <a:t/>
            </a:r>
            <a:br>
              <a:rPr lang="en-US" sz="3000" b="1" dirty="0" smtClean="0">
                <a:solidFill>
                  <a:srgbClr val="FF0000"/>
                </a:solidFill>
                <a:cs typeface="Times New Roman" pitchFamily="18" charset="0"/>
              </a:rPr>
            </a:br>
            <a:r>
              <a:rPr lang="cs-CZ" sz="3000" dirty="0" smtClean="0">
                <a:cs typeface="Times New Roman" pitchFamily="18" charset="0"/>
              </a:rPr>
              <a:t>Mluvíme o </a:t>
            </a:r>
            <a:r>
              <a:rPr lang="cs-CZ" sz="3000" b="1" dirty="0" smtClean="0">
                <a:solidFill>
                  <a:schemeClr val="accent1">
                    <a:lumMod val="75000"/>
                  </a:schemeClr>
                </a:solidFill>
                <a:cs typeface="Times New Roman" pitchFamily="18" charset="0"/>
              </a:rPr>
              <a:t>politické doktríně </a:t>
            </a:r>
            <a:r>
              <a:rPr lang="cs-CZ" sz="3000" dirty="0" smtClean="0">
                <a:cs typeface="Times New Roman" pitchFamily="18" charset="0"/>
              </a:rPr>
              <a:t>a</a:t>
            </a:r>
            <a:r>
              <a:rPr lang="cs-CZ" sz="3000" b="1" dirty="0" smtClean="0">
                <a:cs typeface="Times New Roman" pitchFamily="18" charset="0"/>
              </a:rPr>
              <a:t> </a:t>
            </a:r>
            <a:r>
              <a:rPr lang="cs-CZ" sz="3000" b="1" dirty="0" smtClean="0">
                <a:solidFill>
                  <a:schemeClr val="accent1">
                    <a:lumMod val="75000"/>
                  </a:schemeClr>
                </a:solidFill>
                <a:cs typeface="Times New Roman" pitchFamily="18" charset="0"/>
              </a:rPr>
              <a:t>NE o lidech!</a:t>
            </a:r>
            <a:endParaRPr lang="cs-CZ" sz="3000" dirty="0">
              <a:solidFill>
                <a:schemeClr val="accent1">
                  <a:lumMod val="75000"/>
                </a:schemeClr>
              </a:solidFill>
              <a:cs typeface="Times New Roman" pitchFamily="18" charset="0"/>
            </a:endParaRPr>
          </a:p>
        </p:txBody>
      </p:sp>
      <p:sp>
        <p:nvSpPr>
          <p:cNvPr id="5" name="Zástupný symbol pro obsah 4"/>
          <p:cNvSpPr>
            <a:spLocks noGrp="1"/>
          </p:cNvSpPr>
          <p:nvPr>
            <p:ph sz="half" idx="1"/>
          </p:nvPr>
        </p:nvSpPr>
        <p:spPr>
          <a:xfrm>
            <a:off x="304800" y="1600200"/>
            <a:ext cx="4191000" cy="4525963"/>
          </a:xfrm>
        </p:spPr>
        <p:txBody>
          <a:bodyPr/>
          <a:lstStyle/>
          <a:p>
            <a:pPr algn="ctr">
              <a:buNone/>
            </a:pPr>
            <a:r>
              <a:rPr lang="cs-CZ" sz="3200" b="1" dirty="0" smtClean="0">
                <a:latin typeface="+mj-lt"/>
                <a:cs typeface="Times New Roman" pitchFamily="18" charset="0"/>
              </a:rPr>
              <a:t>Toto je</a:t>
            </a:r>
            <a:r>
              <a:rPr lang="cs-CZ" sz="3200" b="1" dirty="0" smtClean="0">
                <a:solidFill>
                  <a:schemeClr val="accent1">
                    <a:lumMod val="75000"/>
                  </a:schemeClr>
                </a:solidFill>
                <a:latin typeface="+mj-lt"/>
                <a:cs typeface="Times New Roman" pitchFamily="18" charset="0"/>
              </a:rPr>
              <a:t> islám </a:t>
            </a:r>
          </a:p>
          <a:p>
            <a:pPr>
              <a:buNone/>
            </a:pPr>
            <a:endParaRPr lang="cs-CZ" dirty="0" smtClean="0"/>
          </a:p>
          <a:p>
            <a:pPr>
              <a:buNone/>
            </a:pPr>
            <a:endParaRPr lang="cs-CZ" dirty="0"/>
          </a:p>
        </p:txBody>
      </p:sp>
      <p:sp>
        <p:nvSpPr>
          <p:cNvPr id="6" name="Zástupný symbol pro obsah 5"/>
          <p:cNvSpPr>
            <a:spLocks noGrp="1"/>
          </p:cNvSpPr>
          <p:nvPr>
            <p:ph sz="half" idx="2"/>
          </p:nvPr>
        </p:nvSpPr>
        <p:spPr>
          <a:xfrm>
            <a:off x="4648200" y="1600200"/>
            <a:ext cx="4267200" cy="4525963"/>
          </a:xfrm>
        </p:spPr>
        <p:txBody>
          <a:bodyPr>
            <a:normAutofit/>
          </a:bodyPr>
          <a:lstStyle/>
          <a:p>
            <a:pPr algn="ctr">
              <a:buNone/>
            </a:pPr>
            <a:r>
              <a:rPr lang="cs-CZ" sz="3200" b="1" dirty="0" smtClean="0">
                <a:latin typeface="+mj-lt"/>
                <a:cs typeface="Times New Roman" pitchFamily="18" charset="0"/>
              </a:rPr>
              <a:t>Toto je </a:t>
            </a:r>
            <a:r>
              <a:rPr lang="cs-CZ" sz="3200" b="1" dirty="0" smtClean="0">
                <a:solidFill>
                  <a:schemeClr val="accent1">
                    <a:lumMod val="75000"/>
                  </a:schemeClr>
                </a:solidFill>
                <a:latin typeface="+mj-lt"/>
                <a:cs typeface="Times New Roman" pitchFamily="18" charset="0"/>
              </a:rPr>
              <a:t>muslim</a:t>
            </a:r>
          </a:p>
          <a:p>
            <a:pPr algn="ctr">
              <a:buNone/>
            </a:pPr>
            <a:endParaRPr lang="cs-CZ" sz="3200" b="1" dirty="0" smtClean="0">
              <a:solidFill>
                <a:schemeClr val="accent5">
                  <a:lumMod val="50000"/>
                </a:schemeClr>
              </a:solidFill>
              <a:latin typeface="Times New Roman" pitchFamily="18" charset="0"/>
              <a:cs typeface="Times New Roman" pitchFamily="18" charset="0"/>
            </a:endParaRPr>
          </a:p>
          <a:p>
            <a:pPr algn="ctr">
              <a:buNone/>
            </a:pPr>
            <a:endParaRPr lang="cs-CZ" sz="3200" b="1" dirty="0">
              <a:solidFill>
                <a:schemeClr val="accent5">
                  <a:lumMod val="50000"/>
                </a:schemeClr>
              </a:solidFill>
              <a:latin typeface="Times New Roman" pitchFamily="18" charset="0"/>
              <a:cs typeface="Times New Roman" pitchFamily="18" charset="0"/>
            </a:endParaRPr>
          </a:p>
        </p:txBody>
      </p:sp>
      <p:pic>
        <p:nvPicPr>
          <p:cNvPr id="7" name="Content Placeholder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971800"/>
            <a:ext cx="3963988" cy="2590800"/>
          </a:xfrm>
          <a:prstGeom prst="rect">
            <a:avLst/>
          </a:prstGeom>
        </p:spPr>
      </p:pic>
      <p:pic>
        <p:nvPicPr>
          <p:cNvPr id="8" name="Content Placehold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5156" y="2497898"/>
            <a:ext cx="4196444" cy="375050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80" name="Picture 8" descr="Mecca_skyline"/>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0" y="-46038"/>
            <a:ext cx="9144000" cy="6904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72653002"/>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atka\Desktop\32813290.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2622790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p:cNvSpPr>
            <a:spLocks noGrp="1"/>
          </p:cNvSpPr>
          <p:nvPr>
            <p:ph type="title"/>
          </p:nvPr>
        </p:nvSpPr>
        <p:spPr>
          <a:xfrm>
            <a:off x="457200" y="274638"/>
            <a:ext cx="8229600" cy="6106690"/>
          </a:xfrm>
        </p:spPr>
        <p:txBody>
          <a:bodyPr/>
          <a:lstStyle/>
          <a:p>
            <a:r>
              <a:rPr lang="cs-CZ" b="1" dirty="0" smtClean="0">
                <a:latin typeface="Times New Roman" pitchFamily="18" charset="0"/>
                <a:cs typeface="Times New Roman" pitchFamily="18" charset="0"/>
              </a:rPr>
              <a:t>Když se mluví o islámu ve smyslu, že se nechce, je to rasismus?</a:t>
            </a:r>
            <a:br>
              <a:rPr lang="cs-CZ" b="1" dirty="0" smtClean="0">
                <a:latin typeface="Times New Roman" pitchFamily="18" charset="0"/>
                <a:cs typeface="Times New Roman" pitchFamily="18" charset="0"/>
              </a:rPr>
            </a:br>
            <a:r>
              <a:rPr lang="cs-CZ" b="1" dirty="0" smtClean="0">
                <a:latin typeface="Times New Roman" pitchFamily="18" charset="0"/>
                <a:cs typeface="Times New Roman" pitchFamily="18" charset="0"/>
              </a:rPr>
              <a:t/>
            </a:r>
            <a:br>
              <a:rPr lang="cs-CZ" b="1" dirty="0" smtClean="0">
                <a:latin typeface="Times New Roman" pitchFamily="18" charset="0"/>
                <a:cs typeface="Times New Roman" pitchFamily="18" charset="0"/>
              </a:rPr>
            </a:br>
            <a:endParaRPr lang="cs-CZ"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a:ln>
            <a:solidFill>
              <a:schemeClr val="accent1">
                <a:lumMod val="50000"/>
              </a:schemeClr>
            </a:solidFill>
          </a:ln>
        </p:spPr>
        <p:txBody>
          <a:bodyPr/>
          <a:lstStyle/>
          <a:p>
            <a:r>
              <a:rPr lang="cs-CZ" b="1" dirty="0" smtClean="0"/>
              <a:t>Video č. 2</a:t>
            </a:r>
            <a:br>
              <a:rPr lang="cs-CZ" b="1" dirty="0" smtClean="0"/>
            </a:br>
            <a:r>
              <a:rPr lang="cs-CZ" b="1" dirty="0" smtClean="0"/>
              <a:t/>
            </a:r>
            <a:br>
              <a:rPr lang="cs-CZ" b="1" dirty="0" smtClean="0"/>
            </a:br>
            <a:r>
              <a:rPr lang="cs-CZ" b="1" dirty="0" smtClean="0">
                <a:solidFill>
                  <a:schemeClr val="accent1">
                    <a:lumMod val="75000"/>
                  </a:schemeClr>
                </a:solidFill>
              </a:rPr>
              <a:t>Expanze islámu 632-1920</a:t>
            </a:r>
            <a:r>
              <a:rPr lang="cs-CZ" b="1" dirty="0" smtClean="0"/>
              <a:t/>
            </a:r>
            <a:br>
              <a:rPr lang="cs-CZ" b="1" dirty="0" smtClean="0"/>
            </a:br>
            <a:endParaRPr lang="cs-CZ"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a:bodyPr>
          <a:lstStyle/>
          <a:p>
            <a:pPr algn="l"/>
            <a:r>
              <a:rPr lang="cs-CZ" sz="2800" b="1" dirty="0" smtClean="0">
                <a:solidFill>
                  <a:schemeClr val="accent1">
                    <a:lumMod val="75000"/>
                  </a:schemeClr>
                </a:solidFill>
              </a:rPr>
              <a:t>S ČÍM SE ZABÝVÁME/S ČÍM JEDNÁME?!</a:t>
            </a:r>
            <a:br>
              <a:rPr lang="cs-CZ" sz="2800" b="1" dirty="0" smtClean="0">
                <a:solidFill>
                  <a:schemeClr val="accent1">
                    <a:lumMod val="75000"/>
                  </a:schemeClr>
                </a:solidFill>
              </a:rPr>
            </a:br>
            <a:r>
              <a:rPr lang="cs-CZ" sz="2800" b="1" dirty="0" smtClean="0">
                <a:solidFill>
                  <a:schemeClr val="accent1">
                    <a:lumMod val="75000"/>
                  </a:schemeClr>
                </a:solidFill>
              </a:rPr>
              <a:t/>
            </a:r>
            <a:br>
              <a:rPr lang="cs-CZ" sz="2800" b="1" dirty="0" smtClean="0">
                <a:solidFill>
                  <a:schemeClr val="accent1">
                    <a:lumMod val="75000"/>
                  </a:schemeClr>
                </a:solidFill>
              </a:rPr>
            </a:br>
            <a:r>
              <a:rPr lang="cs-CZ" sz="2800" dirty="0" smtClean="0"/>
              <a:t>Jakmile jednou vědecky definujete islám, můžete rozpoznat a oddělit jeho politický charakter. </a:t>
            </a:r>
            <a:r>
              <a:rPr lang="cs-CZ" sz="2800" dirty="0" smtClean="0">
                <a:solidFill>
                  <a:schemeClr val="accent1">
                    <a:lumMod val="75000"/>
                  </a:schemeClr>
                </a:solidFill>
              </a:rPr>
              <a:t>Je to politický záměr islámu zničit/vyhubit všechny další civilizace, které činí rozdíl a jsou nebezpečné. </a:t>
            </a:r>
            <a:r>
              <a:rPr lang="en-US" sz="2800" dirty="0">
                <a:solidFill>
                  <a:prstClr val="black"/>
                </a:solidFill>
              </a:rPr>
              <a:t/>
            </a:r>
            <a:br>
              <a:rPr lang="en-US" sz="2800" dirty="0">
                <a:solidFill>
                  <a:prstClr val="black"/>
                </a:solidFill>
              </a:rPr>
            </a:br>
            <a:r>
              <a:rPr lang="cs-CZ" sz="2800" dirty="0" smtClean="0">
                <a:solidFill>
                  <a:prstClr val="black"/>
                </a:solidFill>
              </a:rPr>
              <a:t/>
            </a:r>
            <a:br>
              <a:rPr lang="cs-CZ" sz="2800" dirty="0" smtClean="0">
                <a:solidFill>
                  <a:prstClr val="black"/>
                </a:solidFill>
              </a:rPr>
            </a:br>
            <a:r>
              <a:rPr lang="cs-CZ" sz="2800" dirty="0" smtClean="0">
                <a:solidFill>
                  <a:schemeClr val="accent1">
                    <a:lumMod val="75000"/>
                  </a:schemeClr>
                </a:solidFill>
              </a:rPr>
              <a:t>Pravděpodobně nejhorší zdroj o islámu přichází od slavných/známých lidí. </a:t>
            </a:r>
            <a:r>
              <a:rPr lang="cs-CZ" sz="2800" dirty="0" smtClean="0"/>
              <a:t>Ti říkají osobní názory jako: </a:t>
            </a:r>
            <a:r>
              <a:rPr lang="cs-CZ" sz="2800" i="1" dirty="0" smtClean="0">
                <a:solidFill>
                  <a:srgbClr val="C00000"/>
                </a:solidFill>
              </a:rPr>
              <a:t>„Já znám muslima. Je to hodný člověk. Islám je pokojný.“</a:t>
            </a:r>
            <a:br>
              <a:rPr lang="cs-CZ" sz="2800" i="1" dirty="0" smtClean="0">
                <a:solidFill>
                  <a:srgbClr val="C00000"/>
                </a:solidFill>
              </a:rPr>
            </a:br>
            <a:r>
              <a:rPr lang="en-US" sz="2800" i="1" dirty="0" smtClean="0">
                <a:solidFill>
                  <a:srgbClr val="FF0000"/>
                </a:solidFill>
              </a:rPr>
              <a:t>.</a:t>
            </a:r>
            <a:endParaRPr lang="en-US" i="1" dirty="0">
              <a:solidFill>
                <a:srgbClr val="FF0000"/>
              </a:solidFill>
            </a:endParaRPr>
          </a:p>
        </p:txBody>
      </p:sp>
    </p:spTree>
    <p:extLst>
      <p:ext uri="{BB962C8B-B14F-4D97-AF65-F5344CB8AC3E}">
        <p14:creationId xmlns:p14="http://schemas.microsoft.com/office/powerpoint/2010/main" val="2700662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a:ln>
            <a:solidFill>
              <a:schemeClr val="accent1">
                <a:lumMod val="50000"/>
              </a:schemeClr>
            </a:solidFill>
          </a:ln>
        </p:spPr>
        <p:txBody>
          <a:bodyPr>
            <a:normAutofit/>
          </a:bodyPr>
          <a:lstStyle/>
          <a:p>
            <a:r>
              <a:rPr lang="cs-CZ" sz="4800" b="1" dirty="0" smtClean="0">
                <a:solidFill>
                  <a:schemeClr val="accent1">
                    <a:lumMod val="50000"/>
                  </a:schemeClr>
                </a:solidFill>
              </a:rPr>
              <a:t>Pokoj </a:t>
            </a:r>
            <a:br>
              <a:rPr lang="cs-CZ" sz="4800" b="1" dirty="0" smtClean="0">
                <a:solidFill>
                  <a:schemeClr val="accent1">
                    <a:lumMod val="50000"/>
                  </a:schemeClr>
                </a:solidFill>
              </a:rPr>
            </a:br>
            <a:r>
              <a:rPr lang="cs-CZ" sz="4800" b="1" dirty="0" smtClean="0">
                <a:solidFill>
                  <a:schemeClr val="accent1">
                    <a:lumMod val="50000"/>
                  </a:schemeClr>
                </a:solidFill>
              </a:rPr>
              <a:t>Pána </a:t>
            </a:r>
            <a:br>
              <a:rPr lang="cs-CZ" sz="4800" b="1" dirty="0" smtClean="0">
                <a:solidFill>
                  <a:schemeClr val="accent1">
                    <a:lumMod val="50000"/>
                  </a:schemeClr>
                </a:solidFill>
              </a:rPr>
            </a:br>
            <a:r>
              <a:rPr lang="cs-CZ" sz="4800" b="1" dirty="0" smtClean="0">
                <a:solidFill>
                  <a:schemeClr val="accent1">
                    <a:lumMod val="50000"/>
                  </a:schemeClr>
                </a:solidFill>
              </a:rPr>
              <a:t>Ježíše Krista</a:t>
            </a:r>
            <a:br>
              <a:rPr lang="cs-CZ" sz="4800" b="1" dirty="0" smtClean="0">
                <a:solidFill>
                  <a:schemeClr val="accent1">
                    <a:lumMod val="50000"/>
                  </a:schemeClr>
                </a:solidFill>
              </a:rPr>
            </a:br>
            <a:r>
              <a:rPr lang="cs-CZ" sz="4800" b="1" dirty="0" smtClean="0">
                <a:solidFill>
                  <a:schemeClr val="accent1">
                    <a:lumMod val="50000"/>
                  </a:schemeClr>
                </a:solidFill>
              </a:rPr>
              <a:t>s vámi</a:t>
            </a:r>
            <a:endParaRPr lang="cs-CZ" sz="480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p:spPr>
        <p:txBody>
          <a:bodyPr/>
          <a:lstStyle/>
          <a:p>
            <a:r>
              <a:rPr lang="cs-CZ" b="1" dirty="0" smtClean="0"/>
              <a:t>Video č. 3</a:t>
            </a:r>
            <a:r>
              <a:rPr lang="cs-CZ" dirty="0" smtClean="0"/>
              <a:t/>
            </a:r>
            <a:br>
              <a:rPr lang="cs-CZ" dirty="0" smtClean="0"/>
            </a:br>
            <a:r>
              <a:rPr lang="cs-CZ" dirty="0"/>
              <a:t/>
            </a:r>
            <a:br>
              <a:rPr lang="cs-CZ" dirty="0"/>
            </a:br>
            <a:r>
              <a:rPr lang="cs-CZ" b="1" dirty="0" smtClean="0">
                <a:solidFill>
                  <a:schemeClr val="accent1">
                    <a:lumMod val="75000"/>
                  </a:schemeClr>
                </a:solidFill>
              </a:rPr>
              <a:t> Vítejte v Londýně – v novém hlavním muslimském městě Evropy </a:t>
            </a:r>
            <a:r>
              <a:rPr lang="cs-CZ" dirty="0" smtClean="0"/>
              <a:t/>
            </a:r>
            <a:br>
              <a:rPr lang="cs-CZ" dirty="0" smtClean="0"/>
            </a:br>
            <a:endParaRPr lang="cs-CZ" dirty="0"/>
          </a:p>
        </p:txBody>
      </p:sp>
    </p:spTree>
    <p:extLst>
      <p:ext uri="{BB962C8B-B14F-4D97-AF65-F5344CB8AC3E}">
        <p14:creationId xmlns:p14="http://schemas.microsoft.com/office/powerpoint/2010/main" val="2535836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6106690"/>
          </a:xfrm>
        </p:spPr>
        <p:txBody>
          <a:bodyPr/>
          <a:lstStyle/>
          <a:p>
            <a:r>
              <a:rPr lang="cs-CZ" b="1" dirty="0" smtClean="0"/>
              <a:t>Jak islám nestudovat…</a:t>
            </a:r>
            <a:endParaRPr lang="cs-CZ"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629400"/>
          </a:xfrm>
        </p:spPr>
        <p:txBody>
          <a:bodyPr>
            <a:normAutofit fontScale="90000"/>
          </a:bodyPr>
          <a:lstStyle/>
          <a:p>
            <a:pPr algn="l"/>
            <a:r>
              <a:rPr lang="cs-CZ" sz="2800" b="1" dirty="0" smtClean="0">
                <a:solidFill>
                  <a:schemeClr val="accent1">
                    <a:lumMod val="75000"/>
                  </a:schemeClr>
                </a:solidFill>
                <a:latin typeface="Times New Roman" pitchFamily="18" charset="0"/>
                <a:ea typeface="Calibri"/>
                <a:cs typeface="Times New Roman" pitchFamily="18" charset="0"/>
              </a:rPr>
              <a:t/>
            </a:r>
            <a:br>
              <a:rPr lang="cs-CZ" sz="2800" b="1" dirty="0" smtClean="0">
                <a:solidFill>
                  <a:schemeClr val="accent1">
                    <a:lumMod val="75000"/>
                  </a:schemeClr>
                </a:solidFill>
                <a:latin typeface="Times New Roman" pitchFamily="18" charset="0"/>
                <a:ea typeface="Calibri"/>
                <a:cs typeface="Times New Roman" pitchFamily="18" charset="0"/>
              </a:rPr>
            </a:br>
            <a:r>
              <a:rPr lang="cs-CZ" sz="2800" b="1" dirty="0" smtClean="0">
                <a:solidFill>
                  <a:schemeClr val="accent1">
                    <a:lumMod val="75000"/>
                  </a:schemeClr>
                </a:solidFill>
                <a:latin typeface="Times New Roman" pitchFamily="18" charset="0"/>
                <a:ea typeface="Calibri"/>
                <a:cs typeface="Times New Roman" pitchFamily="18" charset="0"/>
              </a:rPr>
              <a:t>Co znamená být muslim</a:t>
            </a:r>
            <a:r>
              <a:rPr lang="en-US" sz="2800" dirty="0" smtClean="0">
                <a:solidFill>
                  <a:prstClr val="black"/>
                </a:solidFill>
                <a:latin typeface="Times New Roman" pitchFamily="18" charset="0"/>
                <a:ea typeface="Calibri"/>
                <a:cs typeface="Times New Roman" pitchFamily="18" charset="0"/>
              </a:rPr>
              <a:t/>
            </a:r>
            <a:br>
              <a:rPr lang="en-US" sz="2800" dirty="0" smtClean="0">
                <a:solidFill>
                  <a:prstClr val="black"/>
                </a:solidFill>
                <a:latin typeface="Times New Roman" pitchFamily="18" charset="0"/>
                <a:ea typeface="Calibri"/>
                <a:cs typeface="Times New Roman" pitchFamily="18" charset="0"/>
              </a:rPr>
            </a:br>
            <a:r>
              <a:rPr lang="cs-CZ" sz="2800" dirty="0" smtClean="0">
                <a:solidFill>
                  <a:prstClr val="black"/>
                </a:solidFill>
                <a:latin typeface="Times New Roman" pitchFamily="18" charset="0"/>
                <a:ea typeface="Calibri"/>
                <a:cs typeface="Times New Roman" pitchFamily="18" charset="0"/>
              </a:rPr>
              <a:t>Aby se člověk stal muslimem, musí přijmout a prohlásit </a:t>
            </a:r>
            <a:r>
              <a:rPr lang="cs-CZ" sz="2800" dirty="0" smtClean="0">
                <a:solidFill>
                  <a:schemeClr val="accent1">
                    <a:lumMod val="75000"/>
                  </a:schemeClr>
                </a:solidFill>
                <a:latin typeface="Times New Roman" pitchFamily="18" charset="0"/>
                <a:ea typeface="Calibri"/>
                <a:cs typeface="Times New Roman" pitchFamily="18" charset="0"/>
              </a:rPr>
              <a:t>Prohlášení islámu</a:t>
            </a:r>
            <a:r>
              <a:rPr lang="cs-CZ" sz="2800" dirty="0" smtClean="0">
                <a:solidFill>
                  <a:prstClr val="black"/>
                </a:solidFill>
                <a:latin typeface="Times New Roman" pitchFamily="18" charset="0"/>
                <a:ea typeface="Calibri"/>
                <a:cs typeface="Times New Roman" pitchFamily="18" charset="0"/>
              </a:rPr>
              <a:t>, které je v arabštině běžně známo jako </a:t>
            </a:r>
            <a:r>
              <a:rPr lang="cs-CZ" sz="2800" dirty="0" err="1" smtClean="0">
                <a:solidFill>
                  <a:schemeClr val="accent1">
                    <a:lumMod val="75000"/>
                  </a:schemeClr>
                </a:solidFill>
                <a:latin typeface="Times New Roman" pitchFamily="18" charset="0"/>
                <a:ea typeface="Calibri"/>
                <a:cs typeface="Times New Roman" pitchFamily="18" charset="0"/>
              </a:rPr>
              <a:t>Šaháda</a:t>
            </a:r>
            <a:r>
              <a:rPr lang="cs-CZ" sz="2800" dirty="0" smtClean="0">
                <a:solidFill>
                  <a:prstClr val="black"/>
                </a:solidFill>
                <a:latin typeface="Times New Roman" pitchFamily="18" charset="0"/>
                <a:ea typeface="Calibri"/>
                <a:cs typeface="Times New Roman" pitchFamily="18" charset="0"/>
              </a:rPr>
              <a:t>. A to je: </a:t>
            </a:r>
            <a:r>
              <a:rPr lang="cs-CZ" sz="2800" dirty="0" smtClean="0">
                <a:solidFill>
                  <a:schemeClr val="accent1">
                    <a:lumMod val="75000"/>
                  </a:schemeClr>
                </a:solidFill>
                <a:latin typeface="Times New Roman" pitchFamily="18" charset="0"/>
                <a:ea typeface="Calibri"/>
                <a:cs typeface="Times New Roman" pitchFamily="18" charset="0"/>
              </a:rPr>
              <a:t>„Není boha kromě Alláha a Mohammeda je jeho posel.“</a:t>
            </a:r>
            <a:r>
              <a:rPr lang="cs-CZ" sz="2800" dirty="0" smtClean="0">
                <a:solidFill>
                  <a:prstClr val="black"/>
                </a:solidFill>
                <a:latin typeface="Times New Roman" pitchFamily="18" charset="0"/>
                <a:ea typeface="Calibri"/>
                <a:cs typeface="Times New Roman" pitchFamily="18" charset="0"/>
              </a:rPr>
              <a:t/>
            </a:r>
            <a:br>
              <a:rPr lang="cs-CZ" sz="2800" dirty="0" smtClean="0">
                <a:solidFill>
                  <a:prstClr val="black"/>
                </a:solidFill>
                <a:latin typeface="Times New Roman" pitchFamily="18" charset="0"/>
                <a:ea typeface="Calibri"/>
                <a:cs typeface="Times New Roman" pitchFamily="18" charset="0"/>
              </a:rPr>
            </a:br>
            <a:r>
              <a:rPr lang="en-US" sz="2800" dirty="0" smtClean="0">
                <a:solidFill>
                  <a:prstClr val="black"/>
                </a:solidFill>
                <a:latin typeface="Times New Roman" pitchFamily="18" charset="0"/>
                <a:ea typeface="Calibri"/>
                <a:cs typeface="Times New Roman" pitchFamily="18" charset="0"/>
              </a:rPr>
              <a:t/>
            </a:r>
            <a:br>
              <a:rPr lang="en-US" sz="2800" dirty="0" smtClean="0">
                <a:solidFill>
                  <a:prstClr val="black"/>
                </a:solidFill>
                <a:latin typeface="Times New Roman" pitchFamily="18" charset="0"/>
                <a:ea typeface="Calibri"/>
                <a:cs typeface="Times New Roman" pitchFamily="18" charset="0"/>
              </a:rPr>
            </a:br>
            <a:r>
              <a:rPr lang="cs-CZ" sz="2800" b="1" dirty="0" smtClean="0">
                <a:solidFill>
                  <a:schemeClr val="accent1">
                    <a:lumMod val="75000"/>
                  </a:schemeClr>
                </a:solidFill>
                <a:latin typeface="Times New Roman" pitchFamily="18" charset="0"/>
                <a:ea typeface="Calibri"/>
                <a:cs typeface="Times New Roman" pitchFamily="18" charset="0"/>
              </a:rPr>
              <a:t>Články víry:</a:t>
            </a:r>
            <a:br>
              <a:rPr lang="cs-CZ" sz="2800" b="1" dirty="0" smtClean="0">
                <a:solidFill>
                  <a:schemeClr val="accent1">
                    <a:lumMod val="75000"/>
                  </a:schemeClr>
                </a:solidFill>
                <a:latin typeface="Times New Roman" pitchFamily="18" charset="0"/>
                <a:ea typeface="Calibri"/>
                <a:cs typeface="Times New Roman" pitchFamily="18" charset="0"/>
              </a:rPr>
            </a:br>
            <a:r>
              <a:rPr lang="cs-CZ" sz="2800" dirty="0" smtClean="0">
                <a:latin typeface="Times New Roman" pitchFamily="18" charset="0"/>
                <a:ea typeface="Calibri"/>
                <a:cs typeface="Times New Roman" pitchFamily="18" charset="0"/>
              </a:rPr>
              <a:t>Je jich 6 a muslimové jim musí věřit: Alláh, andělé, Písmo, proroci, den soudu, fatalismus</a:t>
            </a:r>
            <a:r>
              <a:rPr lang="en-US" sz="2800" dirty="0">
                <a:solidFill>
                  <a:prstClr val="black"/>
                </a:solidFill>
                <a:latin typeface="Times New Roman" pitchFamily="18" charset="0"/>
                <a:ea typeface="Calibri"/>
                <a:cs typeface="Times New Roman" pitchFamily="18" charset="0"/>
              </a:rPr>
              <a:t/>
            </a:r>
            <a:br>
              <a:rPr lang="en-US" sz="2800" dirty="0">
                <a:solidFill>
                  <a:prstClr val="black"/>
                </a:solidFill>
                <a:latin typeface="Times New Roman" pitchFamily="18" charset="0"/>
                <a:ea typeface="Calibri"/>
                <a:cs typeface="Times New Roman" pitchFamily="18" charset="0"/>
              </a:rPr>
            </a:br>
            <a:r>
              <a:rPr lang="en-US" sz="2800" dirty="0" smtClean="0">
                <a:solidFill>
                  <a:prstClr val="black"/>
                </a:solidFill>
                <a:latin typeface="Times New Roman" pitchFamily="18" charset="0"/>
                <a:ea typeface="Calibri"/>
                <a:cs typeface="Times New Roman" pitchFamily="18" charset="0"/>
              </a:rPr>
              <a:t> </a:t>
            </a:r>
            <a:r>
              <a:rPr lang="cs-CZ" sz="2800" dirty="0" smtClean="0">
                <a:solidFill>
                  <a:prstClr val="black"/>
                </a:solidFill>
                <a:latin typeface="Times New Roman" pitchFamily="18" charset="0"/>
                <a:ea typeface="Calibri"/>
                <a:cs typeface="Times New Roman" pitchFamily="18" charset="0"/>
              </a:rPr>
              <a:t/>
            </a:r>
            <a:br>
              <a:rPr lang="cs-CZ" sz="2800" dirty="0" smtClean="0">
                <a:solidFill>
                  <a:prstClr val="black"/>
                </a:solidFill>
                <a:latin typeface="Times New Roman" pitchFamily="18" charset="0"/>
                <a:ea typeface="Calibri"/>
                <a:cs typeface="Times New Roman" pitchFamily="18" charset="0"/>
              </a:rPr>
            </a:br>
            <a:r>
              <a:rPr lang="cs-CZ" sz="2800" b="1" dirty="0" smtClean="0">
                <a:solidFill>
                  <a:schemeClr val="accent1">
                    <a:lumMod val="75000"/>
                  </a:schemeClr>
                </a:solidFill>
                <a:latin typeface="Times New Roman" pitchFamily="18" charset="0"/>
                <a:ea typeface="Calibri"/>
                <a:cs typeface="Times New Roman" pitchFamily="18" charset="0"/>
              </a:rPr>
              <a:t>Náboženské povinnosti:</a:t>
            </a:r>
            <a:br>
              <a:rPr lang="cs-CZ" sz="2800" b="1" dirty="0" smtClean="0">
                <a:solidFill>
                  <a:schemeClr val="accent1">
                    <a:lumMod val="75000"/>
                  </a:schemeClr>
                </a:solidFill>
                <a:latin typeface="Times New Roman" pitchFamily="18" charset="0"/>
                <a:ea typeface="Calibri"/>
                <a:cs typeface="Times New Roman" pitchFamily="18" charset="0"/>
              </a:rPr>
            </a:br>
            <a:r>
              <a:rPr lang="cs-CZ" sz="2800" dirty="0" smtClean="0">
                <a:latin typeface="Times New Roman" pitchFamily="18" charset="0"/>
                <a:ea typeface="Calibri"/>
                <a:cs typeface="Times New Roman" pitchFamily="18" charset="0"/>
              </a:rPr>
              <a:t>Muslimové musí vykonat 5 „Pilířů islámu“: půst, modlitba, pouť do Meky, dávání almužny a džihád ve jménu Alláha (svatá válka pro šíření islámu)</a:t>
            </a:r>
            <a:r>
              <a:rPr lang="en-US" sz="2800" dirty="0" smtClean="0">
                <a:solidFill>
                  <a:prstClr val="black"/>
                </a:solidFill>
                <a:latin typeface="Times New Roman" pitchFamily="18" charset="0"/>
                <a:ea typeface="Calibri"/>
                <a:cs typeface="Times New Roman" pitchFamily="18" charset="0"/>
              </a:rPr>
              <a:t/>
            </a:r>
            <a:br>
              <a:rPr lang="en-US" sz="2800" dirty="0" smtClean="0">
                <a:solidFill>
                  <a:prstClr val="black"/>
                </a:solidFill>
                <a:latin typeface="Times New Roman" pitchFamily="18" charset="0"/>
                <a:ea typeface="Calibri"/>
                <a:cs typeface="Times New Roman" pitchFamily="18" charset="0"/>
              </a:rPr>
            </a:br>
            <a:r>
              <a:rPr lang="cs-CZ" sz="2800" dirty="0" smtClean="0">
                <a:solidFill>
                  <a:prstClr val="black"/>
                </a:solidFill>
                <a:latin typeface="Times New Roman" pitchFamily="18" charset="0"/>
                <a:ea typeface="Calibri"/>
                <a:cs typeface="Times New Roman" pitchFamily="18" charset="0"/>
              </a:rPr>
              <a:t/>
            </a:r>
            <a:br>
              <a:rPr lang="cs-CZ" sz="2800" dirty="0" smtClean="0">
                <a:solidFill>
                  <a:prstClr val="black"/>
                </a:solidFill>
                <a:latin typeface="Times New Roman" pitchFamily="18" charset="0"/>
                <a:ea typeface="Calibri"/>
                <a:cs typeface="Times New Roman" pitchFamily="18" charset="0"/>
              </a:rPr>
            </a:br>
            <a:r>
              <a:rPr lang="cs-CZ" sz="2800" dirty="0" smtClean="0">
                <a:solidFill>
                  <a:prstClr val="black"/>
                </a:solidFill>
                <a:latin typeface="Times New Roman" pitchFamily="18" charset="0"/>
                <a:ea typeface="Calibri"/>
                <a:cs typeface="Times New Roman" pitchFamily="18" charset="0"/>
              </a:rPr>
              <a:t>Někteří  řekli, že prohlášení víry (</a:t>
            </a:r>
            <a:r>
              <a:rPr lang="cs-CZ" sz="2800" dirty="0" err="1" smtClean="0">
                <a:solidFill>
                  <a:prstClr val="black"/>
                </a:solidFill>
                <a:latin typeface="Times New Roman" pitchFamily="18" charset="0"/>
                <a:ea typeface="Calibri"/>
                <a:cs typeface="Times New Roman" pitchFamily="18" charset="0"/>
              </a:rPr>
              <a:t>Šaháda</a:t>
            </a:r>
            <a:r>
              <a:rPr lang="cs-CZ" sz="2800" dirty="0" smtClean="0">
                <a:solidFill>
                  <a:prstClr val="black"/>
                </a:solidFill>
                <a:latin typeface="Times New Roman" pitchFamily="18" charset="0"/>
                <a:ea typeface="Calibri"/>
                <a:cs typeface="Times New Roman" pitchFamily="18" charset="0"/>
              </a:rPr>
              <a:t>) je na úrovni šesté náboženské povinnost, ale není.</a:t>
            </a:r>
            <a:r>
              <a:rPr lang="en-US" sz="2800" dirty="0" smtClean="0">
                <a:solidFill>
                  <a:prstClr val="black"/>
                </a:solidFill>
                <a:latin typeface="Times New Roman" pitchFamily="18" charset="0"/>
                <a:ea typeface="Calibri"/>
                <a:cs typeface="Times New Roman" pitchFamily="18" charset="0"/>
              </a:rPr>
              <a:t/>
            </a:r>
            <a:br>
              <a:rPr lang="en-US" sz="2800" dirty="0" smtClean="0">
                <a:solidFill>
                  <a:prstClr val="black"/>
                </a:solidFill>
                <a:latin typeface="Times New Roman" pitchFamily="18" charset="0"/>
                <a:ea typeface="Calibri"/>
                <a:cs typeface="Times New Roman" pitchFamily="18" charset="0"/>
              </a:rPr>
            </a:br>
            <a:r>
              <a:rPr lang="en-US" sz="2500" dirty="0">
                <a:solidFill>
                  <a:prstClr val="black"/>
                </a:solidFill>
                <a:latin typeface="Times New Roman" pitchFamily="18" charset="0"/>
                <a:ea typeface="Calibri"/>
                <a:cs typeface="Times New Roman" pitchFamily="18" charset="0"/>
              </a:rPr>
              <a:t/>
            </a:r>
            <a:br>
              <a:rPr lang="en-US" sz="2500" dirty="0">
                <a:solidFill>
                  <a:prstClr val="black"/>
                </a:solidFill>
                <a:latin typeface="Times New Roman" pitchFamily="18" charset="0"/>
                <a:ea typeface="Calibri"/>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28162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6250706"/>
          </a:xfrm>
        </p:spPr>
        <p:txBody>
          <a:bodyPr>
            <a:normAutofit fontScale="90000"/>
          </a:bodyPr>
          <a:lstStyle/>
          <a:p>
            <a:pPr algn="l"/>
            <a:r>
              <a:rPr lang="cs-CZ" sz="3200" b="1" dirty="0" smtClean="0">
                <a:solidFill>
                  <a:schemeClr val="accent1">
                    <a:lumMod val="75000"/>
                  </a:schemeClr>
                </a:solidFill>
                <a:latin typeface="Times New Roman" pitchFamily="18" charset="0"/>
                <a:cs typeface="Times New Roman" pitchFamily="18" charset="0"/>
              </a:rPr>
              <a:t>Co je islám…?</a:t>
            </a:r>
            <a:br>
              <a:rPr lang="cs-CZ" sz="3200" b="1" dirty="0" smtClean="0">
                <a:solidFill>
                  <a:schemeClr val="accent1">
                    <a:lumMod val="75000"/>
                  </a:schemeClr>
                </a:solidFill>
                <a:latin typeface="Times New Roman" pitchFamily="18" charset="0"/>
                <a:cs typeface="Times New Roman" pitchFamily="18" charset="0"/>
              </a:rPr>
            </a:br>
            <a:r>
              <a:rPr lang="cs-CZ" sz="3200" dirty="0" smtClean="0">
                <a:latin typeface="Times New Roman" pitchFamily="18" charset="0"/>
                <a:cs typeface="Times New Roman" pitchFamily="18" charset="0"/>
              </a:rPr>
              <a:t>Arabské slovo „islám“ znamená podřízeni se (Bohu). Islám tvrdí, že to nikdy nebylo nové náboženství, ale spíše pokračování a nahromadění Božích zjevení daných </a:t>
            </a:r>
            <a:r>
              <a:rPr lang="cs-CZ" sz="3200" dirty="0" err="1" smtClean="0">
                <a:latin typeface="Times New Roman" pitchFamily="18" charset="0"/>
                <a:cs typeface="Times New Roman" pitchFamily="18" charset="0"/>
              </a:rPr>
              <a:t>Noemu</a:t>
            </a:r>
            <a:r>
              <a:rPr lang="cs-CZ" sz="3200" dirty="0" smtClean="0">
                <a:latin typeface="Times New Roman" pitchFamily="18" charset="0"/>
                <a:cs typeface="Times New Roman" pitchFamily="18" charset="0"/>
              </a:rPr>
              <a:t>, Abrahamovi, Mojžíšovi a Ježíši. </a:t>
            </a:r>
            <a:br>
              <a:rPr lang="cs-CZ" sz="3200" dirty="0" smtClean="0">
                <a:latin typeface="Times New Roman" pitchFamily="18" charset="0"/>
                <a:cs typeface="Times New Roman" pitchFamily="18" charset="0"/>
              </a:rPr>
            </a:br>
            <a:r>
              <a:rPr lang="cs-CZ" sz="3100" dirty="0" smtClean="0">
                <a:latin typeface="Times New Roman" pitchFamily="18" charset="0"/>
                <a:cs typeface="Times New Roman" pitchFamily="18" charset="0"/>
              </a:rPr>
              <a:t/>
            </a:r>
            <a:br>
              <a:rPr lang="cs-CZ" sz="3100" dirty="0" smtClean="0">
                <a:latin typeface="Times New Roman" pitchFamily="18" charset="0"/>
                <a:cs typeface="Times New Roman" pitchFamily="18" charset="0"/>
              </a:rPr>
            </a:br>
            <a:r>
              <a:rPr lang="cs-CZ" sz="3100" dirty="0" smtClean="0">
                <a:latin typeface="Times New Roman" pitchFamily="18" charset="0"/>
                <a:cs typeface="Times New Roman" pitchFamily="18" charset="0"/>
              </a:rPr>
              <a:t>Je zajímavé si všimnout, že mnoho z islámských praktik a rituálů bylo vypůjčeno z před-islámských pohanským arabů. To je období, na které muslimové odkazují jako na: „al-</a:t>
            </a:r>
            <a:r>
              <a:rPr lang="cs-CZ" sz="3100" dirty="0" err="1" smtClean="0">
                <a:latin typeface="Times New Roman" pitchFamily="18" charset="0"/>
                <a:cs typeface="Times New Roman" pitchFamily="18" charset="0"/>
              </a:rPr>
              <a:t>Jahilyya</a:t>
            </a:r>
            <a:r>
              <a:rPr lang="cs-CZ" sz="3100" dirty="0" smtClean="0">
                <a:latin typeface="Times New Roman" pitchFamily="18" charset="0"/>
                <a:cs typeface="Times New Roman" pitchFamily="18" charset="0"/>
              </a:rPr>
              <a:t>“ (Věk nevědomosti). Některé z rituálů jsou: vyvýšení Káby a Černého kamene, pouť do Meky, půst Ramadán, odevzdání pátku pro uctívání a adopce jména „Alláh“ pro Boha.</a:t>
            </a:r>
            <a:br>
              <a:rPr lang="cs-CZ" sz="3100" dirty="0" smtClean="0">
                <a:latin typeface="Times New Roman" pitchFamily="18" charset="0"/>
                <a:cs typeface="Times New Roman" pitchFamily="18" charset="0"/>
              </a:rPr>
            </a:br>
            <a:r>
              <a:rPr lang="en-US" sz="2700" b="1" dirty="0" smtClean="0">
                <a:solidFill>
                  <a:srgbClr val="FF0000"/>
                </a:solidFill>
                <a:latin typeface="Times New Roman" pitchFamily="18" charset="0"/>
                <a:cs typeface="Times New Roman" pitchFamily="18" charset="0"/>
              </a:rPr>
              <a:t/>
            </a:r>
            <a:br>
              <a:rPr lang="en-US" sz="2700" b="1" dirty="0" smtClean="0">
                <a:solidFill>
                  <a:srgbClr val="FF0000"/>
                </a:solidFill>
                <a:latin typeface="Times New Roman" pitchFamily="18" charset="0"/>
                <a:cs typeface="Times New Roman" pitchFamily="18" charset="0"/>
              </a:rPr>
            </a:br>
            <a:endParaRPr lang="cs-CZ"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553200"/>
          </a:xfrm>
        </p:spPr>
        <p:txBody>
          <a:bodyPr>
            <a:normAutofit fontScale="90000"/>
          </a:bodyPr>
          <a:lstStyle/>
          <a:p>
            <a:pPr algn="l"/>
            <a:r>
              <a:rPr lang="cs-CZ" sz="2800" b="1" dirty="0" smtClean="0">
                <a:solidFill>
                  <a:schemeClr val="accent1">
                    <a:lumMod val="75000"/>
                  </a:schemeClr>
                </a:solidFill>
                <a:latin typeface="Times New Roman" pitchFamily="18" charset="0"/>
                <a:cs typeface="Times New Roman" pitchFamily="18" charset="0"/>
              </a:rPr>
              <a:t/>
            </a:r>
            <a:br>
              <a:rPr lang="cs-CZ" sz="2800" b="1" dirty="0" smtClean="0">
                <a:solidFill>
                  <a:schemeClr val="accent1">
                    <a:lumMod val="75000"/>
                  </a:schemeClr>
                </a:solidFill>
                <a:latin typeface="Times New Roman" pitchFamily="18" charset="0"/>
                <a:cs typeface="Times New Roman" pitchFamily="18" charset="0"/>
              </a:rPr>
            </a:br>
            <a:r>
              <a:rPr lang="cs-CZ" sz="3100" b="1" dirty="0" smtClean="0">
                <a:solidFill>
                  <a:schemeClr val="accent1">
                    <a:lumMod val="75000"/>
                  </a:schemeClr>
                </a:solidFill>
                <a:latin typeface="Times New Roman" pitchFamily="18" charset="0"/>
                <a:cs typeface="Times New Roman" pitchFamily="18" charset="0"/>
              </a:rPr>
              <a:t>Posel a poselství</a:t>
            </a:r>
            <a:r>
              <a:rPr lang="cs-CZ" sz="2800" b="1" dirty="0" smtClean="0">
                <a:solidFill>
                  <a:schemeClr val="accent1">
                    <a:lumMod val="75000"/>
                  </a:schemeClr>
                </a:solidFill>
                <a:latin typeface="Times New Roman" pitchFamily="18" charset="0"/>
                <a:cs typeface="Times New Roman" pitchFamily="18" charset="0"/>
              </a:rPr>
              <a:t/>
            </a:r>
            <a:br>
              <a:rPr lang="cs-CZ" sz="2800" b="1" dirty="0" smtClean="0">
                <a:solidFill>
                  <a:schemeClr val="accent1">
                    <a:lumMod val="75000"/>
                  </a:schemeClr>
                </a:solidFill>
                <a:latin typeface="Times New Roman" pitchFamily="18" charset="0"/>
                <a:cs typeface="Times New Roman" pitchFamily="18" charset="0"/>
              </a:rPr>
            </a:br>
            <a:r>
              <a:rPr lang="cs-CZ" sz="2800" dirty="0" smtClean="0">
                <a:latin typeface="Times New Roman" pitchFamily="18" charset="0"/>
                <a:cs typeface="Times New Roman" pitchFamily="18" charset="0"/>
              </a:rPr>
              <a:t>V roce 610 AD, v jeskyni poblíž Meky, zatímco trávil čas  v izolované meditaci, Mohammed řekl, že ho navštívil ďábel a posedl ho. Později tvrdil, že  to byl anděl Gabriel, který  mu ve vidění doručil první poselství islámu. V Mecce Mohammed řekl: </a:t>
            </a:r>
            <a:r>
              <a:rPr lang="cs-CZ" sz="2800" b="1" dirty="0" smtClean="0">
                <a:solidFill>
                  <a:schemeClr val="accent1">
                    <a:lumMod val="75000"/>
                  </a:schemeClr>
                </a:solidFill>
                <a:latin typeface="Times New Roman" pitchFamily="18" charset="0"/>
                <a:cs typeface="Times New Roman" pitchFamily="18" charset="0"/>
              </a:rPr>
              <a:t/>
            </a:r>
            <a:br>
              <a:rPr lang="cs-CZ" sz="2800" b="1" dirty="0" smtClean="0">
                <a:solidFill>
                  <a:schemeClr val="accent1">
                    <a:lumMod val="75000"/>
                  </a:schemeClr>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b="1" dirty="0" smtClean="0">
                <a:solidFill>
                  <a:schemeClr val="accent1">
                    <a:lumMod val="75000"/>
                  </a:schemeClr>
                </a:solidFill>
                <a:latin typeface="Times New Roman" pitchFamily="18" charset="0"/>
                <a:cs typeface="Times New Roman" pitchFamily="18" charset="0"/>
              </a:rPr>
              <a:t>1.</a:t>
            </a:r>
            <a:r>
              <a:rPr lang="cs-CZ" sz="2800" dirty="0" smtClean="0">
                <a:solidFill>
                  <a:schemeClr val="accent1">
                    <a:lumMod val="75000"/>
                  </a:schemeClr>
                </a:solidFill>
                <a:latin typeface="Times New Roman" pitchFamily="18" charset="0"/>
                <a:cs typeface="Times New Roman" pitchFamily="18" charset="0"/>
              </a:rPr>
              <a:t> </a:t>
            </a:r>
            <a:r>
              <a:rPr lang="cs-CZ" sz="2800" dirty="0" smtClean="0">
                <a:solidFill>
                  <a:prstClr val="black"/>
                </a:solidFill>
                <a:latin typeface="Times New Roman" pitchFamily="18" charset="0"/>
                <a:cs typeface="Times New Roman" pitchFamily="18" charset="0"/>
              </a:rPr>
              <a:t>„Věřím v Knihu (lidí Knihy), kterou seslal Alláh…“</a:t>
            </a:r>
            <a:br>
              <a:rPr lang="cs-CZ" sz="2800" dirty="0" smtClean="0">
                <a:solidFill>
                  <a:prstClr val="black"/>
                </a:solidFill>
                <a:latin typeface="Times New Roman" pitchFamily="18" charset="0"/>
                <a:cs typeface="Times New Roman" pitchFamily="18" charset="0"/>
              </a:rPr>
            </a:br>
            <a:r>
              <a:rPr lang="en-US" sz="2800" dirty="0" smtClean="0">
                <a:solidFill>
                  <a:schemeClr val="accent1">
                    <a:lumMod val="75000"/>
                  </a:schemeClr>
                </a:solidFill>
                <a:latin typeface="Times New Roman" pitchFamily="18" charset="0"/>
                <a:cs typeface="Times New Roman" pitchFamily="18" charset="0"/>
              </a:rPr>
              <a:t>(</a:t>
            </a:r>
            <a:r>
              <a:rPr lang="cs-CZ" sz="2800" dirty="0" smtClean="0">
                <a:solidFill>
                  <a:schemeClr val="accent1">
                    <a:lumMod val="75000"/>
                  </a:schemeClr>
                </a:solidFill>
                <a:latin typeface="Times New Roman" pitchFamily="18" charset="0"/>
                <a:cs typeface="Times New Roman" pitchFamily="18" charset="0"/>
              </a:rPr>
              <a:t>Korán</a:t>
            </a:r>
            <a:r>
              <a:rPr lang="en-US" sz="2800" dirty="0" smtClean="0">
                <a:solidFill>
                  <a:schemeClr val="accent1">
                    <a:lumMod val="75000"/>
                  </a:schemeClr>
                </a:solidFill>
                <a:latin typeface="Times New Roman" pitchFamily="18" charset="0"/>
                <a:cs typeface="Times New Roman" pitchFamily="18" charset="0"/>
              </a:rPr>
              <a:t> </a:t>
            </a:r>
            <a:r>
              <a:rPr lang="en-US" sz="2800" dirty="0">
                <a:solidFill>
                  <a:schemeClr val="accent1">
                    <a:lumMod val="75000"/>
                  </a:schemeClr>
                </a:solidFill>
                <a:latin typeface="Times New Roman" pitchFamily="18" charset="0"/>
                <a:cs typeface="Times New Roman" pitchFamily="18" charset="0"/>
              </a:rPr>
              <a:t>42:15 </a:t>
            </a:r>
            <a:r>
              <a:rPr lang="en-US" sz="2800" dirty="0" smtClean="0">
                <a:solidFill>
                  <a:schemeClr val="accent1">
                    <a:lumMod val="75000"/>
                  </a:schemeClr>
                </a:solidFill>
                <a:latin typeface="Times New Roman" pitchFamily="18" charset="0"/>
                <a:cs typeface="Times New Roman" pitchFamily="18" charset="0"/>
              </a:rPr>
              <a:t>S</a:t>
            </a:r>
            <a:r>
              <a:rPr lang="cs-CZ" sz="2800" dirty="0" err="1" smtClean="0">
                <a:solidFill>
                  <a:schemeClr val="accent1">
                    <a:lumMod val="75000"/>
                  </a:schemeClr>
                </a:solidFill>
                <a:latin typeface="Times New Roman" pitchFamily="18" charset="0"/>
                <a:cs typeface="Times New Roman" pitchFamily="18" charset="0"/>
              </a:rPr>
              <a:t>úra</a:t>
            </a:r>
            <a:r>
              <a:rPr lang="en-US" sz="2800" dirty="0" smtClean="0">
                <a:solidFill>
                  <a:schemeClr val="accent1">
                    <a:lumMod val="75000"/>
                  </a:schemeClr>
                </a:solidFill>
                <a:latin typeface="Times New Roman" pitchFamily="18" charset="0"/>
                <a:cs typeface="Times New Roman" pitchFamily="18" charset="0"/>
              </a:rPr>
              <a:t> </a:t>
            </a:r>
            <a:r>
              <a:rPr lang="en-US" sz="2800" dirty="0">
                <a:solidFill>
                  <a:schemeClr val="accent1">
                    <a:lumMod val="75000"/>
                  </a:schemeClr>
                </a:solidFill>
                <a:latin typeface="Times New Roman" pitchFamily="18" charset="0"/>
                <a:cs typeface="Times New Roman" pitchFamily="18" charset="0"/>
              </a:rPr>
              <a:t>Al-</a:t>
            </a:r>
            <a:r>
              <a:rPr lang="en-US" sz="2800" dirty="0" err="1">
                <a:solidFill>
                  <a:schemeClr val="accent1">
                    <a:lumMod val="75000"/>
                  </a:schemeClr>
                </a:solidFill>
                <a:latin typeface="Times New Roman" pitchFamily="18" charset="0"/>
                <a:cs typeface="Times New Roman" pitchFamily="18" charset="0"/>
              </a:rPr>
              <a:t>Shura</a:t>
            </a:r>
            <a:r>
              <a:rPr lang="en-US" sz="2800" dirty="0">
                <a:solidFill>
                  <a:schemeClr val="accent1">
                    <a:lumMod val="75000"/>
                  </a:schemeClr>
                </a:solidFill>
                <a:latin typeface="Times New Roman" pitchFamily="18" charset="0"/>
                <a:cs typeface="Times New Roman" pitchFamily="18" charset="0"/>
              </a:rPr>
              <a:t>)</a:t>
            </a:r>
            <a:r>
              <a:rPr lang="en-US" sz="2800" dirty="0">
                <a:solidFill>
                  <a:srgbClr val="FF0000"/>
                </a:solidFill>
                <a:latin typeface="Times New Roman" pitchFamily="18" charset="0"/>
                <a:cs typeface="Times New Roman" pitchFamily="18" charset="0"/>
              </a:rPr>
              <a:t/>
            </a:r>
            <a:br>
              <a:rPr lang="en-US" sz="2800" dirty="0">
                <a:solidFill>
                  <a:srgbClr val="FF0000"/>
                </a:solidFill>
                <a:latin typeface="Times New Roman" pitchFamily="18" charset="0"/>
                <a:cs typeface="Times New Roman" pitchFamily="18" charset="0"/>
              </a:rPr>
            </a:br>
            <a:r>
              <a:rPr lang="en-US" sz="2800" b="1" dirty="0" smtClean="0">
                <a:solidFill>
                  <a:schemeClr val="accent1">
                    <a:lumMod val="75000"/>
                  </a:schemeClr>
                </a:solidFill>
                <a:latin typeface="Times New Roman" pitchFamily="18" charset="0"/>
                <a:cs typeface="Times New Roman" pitchFamily="18" charset="0"/>
              </a:rPr>
              <a:t>2</a:t>
            </a:r>
            <a:r>
              <a:rPr lang="en-US" sz="2800" b="1" dirty="0">
                <a:solidFill>
                  <a:schemeClr val="accent1">
                    <a:lumMod val="75000"/>
                  </a:schemeClr>
                </a:solidFill>
                <a:latin typeface="Times New Roman" pitchFamily="18" charset="0"/>
                <a:cs typeface="Times New Roman" pitchFamily="18" charset="0"/>
              </a:rPr>
              <a:t>. </a:t>
            </a:r>
            <a:r>
              <a:rPr lang="cs-CZ" sz="2800" dirty="0" smtClean="0">
                <a:solidFill>
                  <a:prstClr val="black"/>
                </a:solidFill>
                <a:latin typeface="Times New Roman" pitchFamily="18" charset="0"/>
                <a:cs typeface="Times New Roman" pitchFamily="18" charset="0"/>
              </a:rPr>
              <a:t>„Věříme v Alláh a ve zjevení daná nám a Abrahamovi, </a:t>
            </a:r>
            <a:r>
              <a:rPr lang="cs-CZ" sz="2800" dirty="0" err="1" smtClean="0">
                <a:solidFill>
                  <a:prstClr val="black"/>
                </a:solidFill>
                <a:latin typeface="Times New Roman" pitchFamily="18" charset="0"/>
                <a:cs typeface="Times New Roman" pitchFamily="18" charset="0"/>
              </a:rPr>
              <a:t>Izmaelovi</a:t>
            </a:r>
            <a:r>
              <a:rPr lang="cs-CZ" sz="2800" dirty="0" smtClean="0">
                <a:solidFill>
                  <a:prstClr val="black"/>
                </a:solidFill>
                <a:latin typeface="Times New Roman" pitchFamily="18" charset="0"/>
                <a:cs typeface="Times New Roman" pitchFamily="18" charset="0"/>
              </a:rPr>
              <a:t>, Izákovi, Jákobovi a kmenům, i v to, co bylo dáno Mojžíšovi a Ježíšovi, a v to, co bylo dáno (všem) Prorokům od jejich Pána. Nečiníme rozdíl ani mezi jedním z nich.“ </a:t>
            </a:r>
            <a:r>
              <a:rPr lang="en-US" sz="2800" dirty="0" smtClean="0">
                <a:solidFill>
                  <a:schemeClr val="accent1">
                    <a:lumMod val="75000"/>
                  </a:schemeClr>
                </a:solidFill>
                <a:latin typeface="Times New Roman" pitchFamily="18" charset="0"/>
                <a:cs typeface="Times New Roman" pitchFamily="18" charset="0"/>
              </a:rPr>
              <a:t>(</a:t>
            </a:r>
            <a:r>
              <a:rPr lang="cs-CZ" sz="2800" dirty="0" smtClean="0">
                <a:solidFill>
                  <a:schemeClr val="accent1">
                    <a:lumMod val="75000"/>
                  </a:schemeClr>
                </a:solidFill>
                <a:latin typeface="Times New Roman" pitchFamily="18" charset="0"/>
                <a:cs typeface="Times New Roman" pitchFamily="18" charset="0"/>
              </a:rPr>
              <a:t>Korán</a:t>
            </a:r>
            <a:r>
              <a:rPr lang="en-US" sz="2800" dirty="0" smtClean="0">
                <a:solidFill>
                  <a:schemeClr val="accent1">
                    <a:lumMod val="75000"/>
                  </a:schemeClr>
                </a:solidFill>
                <a:latin typeface="Times New Roman" pitchFamily="18" charset="0"/>
                <a:cs typeface="Times New Roman" pitchFamily="18" charset="0"/>
              </a:rPr>
              <a:t> 2:136 S</a:t>
            </a:r>
            <a:r>
              <a:rPr lang="cs-CZ" sz="2800" dirty="0" err="1" smtClean="0">
                <a:solidFill>
                  <a:schemeClr val="accent1">
                    <a:lumMod val="75000"/>
                  </a:schemeClr>
                </a:solidFill>
                <a:latin typeface="Times New Roman" pitchFamily="18" charset="0"/>
                <a:cs typeface="Times New Roman" pitchFamily="18" charset="0"/>
              </a:rPr>
              <a:t>úra</a:t>
            </a:r>
            <a:r>
              <a:rPr lang="en-US" sz="2800" dirty="0" smtClean="0">
                <a:solidFill>
                  <a:schemeClr val="accent1">
                    <a:lumMod val="75000"/>
                  </a:schemeClr>
                </a:solidFill>
                <a:latin typeface="Times New Roman" pitchFamily="18" charset="0"/>
                <a:cs typeface="Times New Roman" pitchFamily="18" charset="0"/>
              </a:rPr>
              <a:t> Al- </a:t>
            </a:r>
            <a:r>
              <a:rPr lang="en-US" sz="2800" dirty="0" err="1" smtClean="0">
                <a:solidFill>
                  <a:schemeClr val="accent1">
                    <a:lumMod val="75000"/>
                  </a:schemeClr>
                </a:solidFill>
                <a:latin typeface="Times New Roman" pitchFamily="18" charset="0"/>
                <a:cs typeface="Times New Roman" pitchFamily="18" charset="0"/>
              </a:rPr>
              <a:t>Baqara</a:t>
            </a:r>
            <a:r>
              <a:rPr lang="en-US" sz="2800" dirty="0" smtClean="0">
                <a:solidFill>
                  <a:schemeClr val="accent1">
                    <a:lumMod val="75000"/>
                  </a:schemeClr>
                </a:solidFill>
                <a:latin typeface="Times New Roman" pitchFamily="18" charset="0"/>
                <a:cs typeface="Times New Roman" pitchFamily="18" charset="0"/>
              </a:rPr>
              <a:t>)</a:t>
            </a:r>
            <a:r>
              <a:rPr lang="cs-CZ" sz="2800" dirty="0" smtClean="0">
                <a:solidFill>
                  <a:prstClr val="black"/>
                </a:solidFill>
                <a:latin typeface="Times New Roman" pitchFamily="18" charset="0"/>
                <a:cs typeface="Times New Roman" pitchFamily="18" charset="0"/>
              </a:rPr>
              <a:t/>
            </a:r>
            <a:br>
              <a:rPr lang="cs-CZ" sz="2800" dirty="0" smtClean="0">
                <a:solidFill>
                  <a:prstClr val="black"/>
                </a:solidFill>
                <a:latin typeface="Times New Roman" pitchFamily="18" charset="0"/>
                <a:cs typeface="Times New Roman" pitchFamily="18" charset="0"/>
              </a:rPr>
            </a:br>
            <a:r>
              <a:rPr lang="en-US" sz="2800" b="1" dirty="0" smtClean="0">
                <a:solidFill>
                  <a:schemeClr val="accent1">
                    <a:lumMod val="75000"/>
                  </a:schemeClr>
                </a:solidFill>
                <a:latin typeface="Times New Roman" pitchFamily="18" charset="0"/>
                <a:cs typeface="Times New Roman" pitchFamily="18" charset="0"/>
              </a:rPr>
              <a:t>3</a:t>
            </a:r>
            <a:r>
              <a:rPr lang="en-US" sz="2800" b="1" dirty="0">
                <a:solidFill>
                  <a:schemeClr val="accent1">
                    <a:lumMod val="75000"/>
                  </a:schemeClr>
                </a:solidFill>
                <a:latin typeface="Times New Roman" pitchFamily="18" charset="0"/>
                <a:cs typeface="Times New Roman" pitchFamily="18" charset="0"/>
              </a:rPr>
              <a:t>. </a:t>
            </a:r>
            <a:r>
              <a:rPr lang="cs-CZ" sz="2800" dirty="0" smtClean="0">
                <a:solidFill>
                  <a:prstClr val="black"/>
                </a:solidFill>
                <a:latin typeface="Times New Roman" pitchFamily="18" charset="0"/>
                <a:cs typeface="Times New Roman" pitchFamily="18" charset="0"/>
              </a:rPr>
              <a:t>„Ó, lidé Knihy, nedosáhnete ničeho, pokud nebudete dodržovat Zákon, Evangelia a všechna zjevení, která k vám přišla od vašeho Pána. </a:t>
            </a:r>
            <a:r>
              <a:rPr lang="en-US" sz="2800" dirty="0" smtClean="0">
                <a:solidFill>
                  <a:schemeClr val="accent1">
                    <a:lumMod val="75000"/>
                  </a:schemeClr>
                </a:solidFill>
                <a:latin typeface="Times New Roman" pitchFamily="18" charset="0"/>
                <a:cs typeface="Times New Roman" pitchFamily="18" charset="0"/>
              </a:rPr>
              <a:t>(</a:t>
            </a:r>
            <a:r>
              <a:rPr lang="cs-CZ" sz="2800" dirty="0" smtClean="0">
                <a:solidFill>
                  <a:schemeClr val="accent1">
                    <a:lumMod val="75000"/>
                  </a:schemeClr>
                </a:solidFill>
                <a:latin typeface="Times New Roman" pitchFamily="18" charset="0"/>
                <a:cs typeface="Times New Roman" pitchFamily="18" charset="0"/>
              </a:rPr>
              <a:t>Korá</a:t>
            </a:r>
            <a:r>
              <a:rPr lang="en-US" sz="2800" dirty="0" smtClean="0">
                <a:solidFill>
                  <a:schemeClr val="accent1">
                    <a:lumMod val="75000"/>
                  </a:schemeClr>
                </a:solidFill>
                <a:latin typeface="Times New Roman" pitchFamily="18" charset="0"/>
                <a:cs typeface="Times New Roman" pitchFamily="18" charset="0"/>
              </a:rPr>
              <a:t>n 5:68 S</a:t>
            </a:r>
            <a:r>
              <a:rPr lang="cs-CZ" sz="2800" dirty="0" err="1" smtClean="0">
                <a:solidFill>
                  <a:schemeClr val="accent1">
                    <a:lumMod val="75000"/>
                  </a:schemeClr>
                </a:solidFill>
                <a:latin typeface="Times New Roman" pitchFamily="18" charset="0"/>
                <a:cs typeface="Times New Roman" pitchFamily="18" charset="0"/>
              </a:rPr>
              <a:t>úra</a:t>
            </a:r>
            <a:r>
              <a:rPr lang="cs-CZ" sz="2800" dirty="0" smtClean="0">
                <a:solidFill>
                  <a:schemeClr val="accent1">
                    <a:lumMod val="75000"/>
                  </a:schemeClr>
                </a:solidFill>
                <a:latin typeface="Times New Roman" pitchFamily="18" charset="0"/>
                <a:cs typeface="Times New Roman" pitchFamily="18" charset="0"/>
              </a:rPr>
              <a:t> </a:t>
            </a:r>
            <a:r>
              <a:rPr lang="en-US" sz="2800" dirty="0" smtClean="0">
                <a:solidFill>
                  <a:schemeClr val="accent1">
                    <a:lumMod val="75000"/>
                  </a:schemeClr>
                </a:solidFill>
                <a:latin typeface="Times New Roman" pitchFamily="18" charset="0"/>
                <a:cs typeface="Times New Roman" pitchFamily="18" charset="0"/>
              </a:rPr>
              <a:t>Al-Maida) </a:t>
            </a:r>
            <a:r>
              <a:rPr lang="cs-CZ" sz="2400" dirty="0" smtClean="0">
                <a:solidFill>
                  <a:prstClr val="black"/>
                </a:solidFill>
                <a:latin typeface="Times New Roman" pitchFamily="18" charset="0"/>
                <a:cs typeface="Times New Roman" pitchFamily="18" charset="0"/>
              </a:rPr>
              <a:t/>
            </a:r>
            <a:br>
              <a:rPr lang="cs-CZ" sz="2400" dirty="0" smtClean="0">
                <a:solidFill>
                  <a:prstClr val="black"/>
                </a:solidFill>
                <a:latin typeface="Times New Roman" pitchFamily="18" charset="0"/>
                <a:cs typeface="Times New Roman" pitchFamily="18" charset="0"/>
              </a:rPr>
            </a:br>
            <a:r>
              <a:rPr lang="cs-CZ" sz="2400" dirty="0" smtClean="0">
                <a:solidFill>
                  <a:prstClr val="black"/>
                </a:solidFill>
                <a:latin typeface="Times New Roman" pitchFamily="18" charset="0"/>
                <a:cs typeface="Times New Roman" pitchFamily="18" charset="0"/>
              </a:rPr>
              <a:t/>
            </a:r>
            <a:br>
              <a:rPr lang="cs-CZ" sz="2400" dirty="0" smtClean="0">
                <a:solidFill>
                  <a:prstClr val="black"/>
                </a:solidFill>
                <a:latin typeface="Times New Roman" pitchFamily="18" charset="0"/>
                <a:cs typeface="Times New Roman" pitchFamily="18" charset="0"/>
              </a:rPr>
            </a:br>
            <a:endParaRPr lang="en-US"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33231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normAutofit fontScale="90000"/>
          </a:bodyPr>
          <a:lstStyle/>
          <a:p>
            <a:pPr algn="l"/>
            <a:r>
              <a:rPr lang="cs-CZ" sz="2800" b="1" dirty="0" smtClean="0">
                <a:solidFill>
                  <a:srgbClr val="C00000"/>
                </a:solidFill>
                <a:latin typeface="Times New Roman" pitchFamily="18" charset="0"/>
                <a:cs typeface="Times New Roman" pitchFamily="18" charset="0"/>
              </a:rPr>
              <a:t/>
            </a:r>
            <a:br>
              <a:rPr lang="cs-CZ" sz="2800" b="1" dirty="0" smtClean="0">
                <a:solidFill>
                  <a:srgbClr val="C00000"/>
                </a:solidFill>
                <a:latin typeface="Times New Roman" pitchFamily="18" charset="0"/>
                <a:cs typeface="Times New Roman" pitchFamily="18" charset="0"/>
              </a:rPr>
            </a:br>
            <a:r>
              <a:rPr lang="cs-CZ" sz="2800" b="1" dirty="0" smtClean="0">
                <a:solidFill>
                  <a:schemeClr val="accent1">
                    <a:lumMod val="75000"/>
                  </a:schemeClr>
                </a:solidFill>
                <a:latin typeface="Times New Roman" pitchFamily="18" charset="0"/>
                <a:cs typeface="Times New Roman" pitchFamily="18" charset="0"/>
              </a:rPr>
              <a:t>4</a:t>
            </a:r>
            <a:r>
              <a:rPr lang="cs-CZ" sz="2800" b="1" dirty="0">
                <a:solidFill>
                  <a:schemeClr val="accent1">
                    <a:lumMod val="75000"/>
                  </a:schemeClr>
                </a:solidFill>
                <a:latin typeface="Times New Roman" pitchFamily="18" charset="0"/>
                <a:cs typeface="Times New Roman" pitchFamily="18" charset="0"/>
              </a:rPr>
              <a:t>. </a:t>
            </a:r>
            <a:r>
              <a:rPr lang="cs-CZ" sz="2800" dirty="0">
                <a:latin typeface="Times New Roman" pitchFamily="18" charset="0"/>
                <a:cs typeface="Times New Roman" pitchFamily="18" charset="0"/>
              </a:rPr>
              <a:t>„Ať lidé Evangelia soudí podle toho, co jim zjevil Bůh.” </a:t>
            </a:r>
            <a:r>
              <a:rPr lang="cs-CZ" sz="2800" dirty="0">
                <a:solidFill>
                  <a:schemeClr val="accent1">
                    <a:lumMod val="75000"/>
                  </a:schemeClr>
                </a:solidFill>
                <a:latin typeface="Times New Roman" pitchFamily="18" charset="0"/>
                <a:cs typeface="Times New Roman" pitchFamily="18" charset="0"/>
              </a:rPr>
              <a:t>(Korán 5:47, Súra Al-Maida</a:t>
            </a:r>
            <a:r>
              <a:rPr lang="cs-CZ" sz="2800" dirty="0" smtClean="0">
                <a:solidFill>
                  <a:schemeClr val="accent1">
                    <a:lumMod val="75000"/>
                  </a:schemeClr>
                </a:solidFill>
                <a:latin typeface="Times New Roman" pitchFamily="18" charset="0"/>
                <a:cs typeface="Times New Roman" pitchFamily="18" charset="0"/>
              </a:rPr>
              <a:t>)</a:t>
            </a:r>
            <a:r>
              <a:rPr lang="cs-CZ" sz="2800" dirty="0">
                <a:latin typeface="Times New Roman" pitchFamily="18" charset="0"/>
                <a:cs typeface="Times New Roman" pitchFamily="18" charset="0"/>
              </a:rPr>
              <a:t/>
            </a:r>
            <a:br>
              <a:rPr lang="cs-CZ" sz="2800" dirty="0">
                <a:latin typeface="Times New Roman" pitchFamily="18" charset="0"/>
                <a:cs typeface="Times New Roman" pitchFamily="18" charset="0"/>
              </a:rPr>
            </a:br>
            <a:r>
              <a:rPr lang="cs-CZ" sz="2800" b="1" dirty="0">
                <a:solidFill>
                  <a:schemeClr val="accent1">
                    <a:lumMod val="75000"/>
                  </a:schemeClr>
                </a:solidFill>
                <a:latin typeface="Times New Roman" pitchFamily="18" charset="0"/>
                <a:cs typeface="Times New Roman" pitchFamily="18" charset="0"/>
              </a:rPr>
              <a:t> 5. </a:t>
            </a:r>
            <a:r>
              <a:rPr lang="cs-CZ" sz="2800" dirty="0">
                <a:latin typeface="Times New Roman" pitchFamily="18" charset="0"/>
                <a:cs typeface="Times New Roman" pitchFamily="18" charset="0"/>
              </a:rPr>
              <a:t>„A v jejich stopách jsme poslali Ježíše, syna Marie, potvrzujícího Zákon, který přišel před ním. Poslali jsme mu Evangelium: tam bylo vedení a světlo a potvrzení Zákona</a:t>
            </a:r>
            <a:r>
              <a:rPr lang="cs-CZ" sz="2800" dirty="0" smtClean="0">
                <a:latin typeface="Times New Roman" pitchFamily="18" charset="0"/>
                <a:cs typeface="Times New Roman" pitchFamily="18" charset="0"/>
              </a:rPr>
              <a:t>.” </a:t>
            </a:r>
            <a:r>
              <a:rPr lang="cs-CZ" sz="2800" dirty="0" smtClean="0">
                <a:solidFill>
                  <a:schemeClr val="accent1">
                    <a:lumMod val="75000"/>
                  </a:schemeClr>
                </a:solidFill>
                <a:latin typeface="Times New Roman" pitchFamily="18" charset="0"/>
                <a:cs typeface="Times New Roman" pitchFamily="18" charset="0"/>
              </a:rPr>
              <a:t>(</a:t>
            </a:r>
            <a:r>
              <a:rPr lang="cs-CZ" sz="2800" dirty="0">
                <a:solidFill>
                  <a:schemeClr val="accent1">
                    <a:lumMod val="75000"/>
                  </a:schemeClr>
                </a:solidFill>
                <a:latin typeface="Times New Roman" pitchFamily="18" charset="0"/>
                <a:cs typeface="Times New Roman" pitchFamily="18" charset="0"/>
              </a:rPr>
              <a:t>Korán 5:46, Súra Al-Maida)</a:t>
            </a:r>
            <a:r>
              <a:rPr lang="cs-CZ" sz="2800" dirty="0">
                <a:latin typeface="Times New Roman" pitchFamily="18" charset="0"/>
                <a:cs typeface="Times New Roman" pitchFamily="18" charset="0"/>
              </a:rPr>
              <a:t/>
            </a:r>
            <a:br>
              <a:rPr lang="cs-CZ" sz="2800" dirty="0">
                <a:latin typeface="Times New Roman" pitchFamily="18" charset="0"/>
                <a:cs typeface="Times New Roman" pitchFamily="18" charset="0"/>
              </a:rPr>
            </a:br>
            <a:r>
              <a:rPr lang="cs-CZ" sz="2800" dirty="0" smtClean="0">
                <a:latin typeface="Times New Roman" pitchFamily="18" charset="0"/>
                <a:cs typeface="Times New Roman" pitchFamily="18" charset="0"/>
              </a:rPr>
              <a:t/>
            </a:r>
            <a:br>
              <a:rPr lang="cs-CZ" sz="2800" dirty="0" smtClean="0">
                <a:latin typeface="Times New Roman" pitchFamily="18" charset="0"/>
                <a:cs typeface="Times New Roman" pitchFamily="18" charset="0"/>
              </a:rPr>
            </a:br>
            <a:r>
              <a:rPr lang="cs-CZ" sz="2800" dirty="0" smtClean="0">
                <a:latin typeface="Times New Roman" pitchFamily="18" charset="0"/>
                <a:cs typeface="Times New Roman" pitchFamily="18" charset="0"/>
              </a:rPr>
              <a:t>Všimněte si prosím, že v odkazech výše stejně jako v dalších je tato fráze: „…potvrzující, co je s nimi…“ Nic nového!</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cs-CZ" sz="2800" dirty="0" smtClean="0">
                <a:latin typeface="Times New Roman" pitchFamily="18" charset="0"/>
                <a:cs typeface="Times New Roman" pitchFamily="18" charset="0"/>
              </a:rPr>
              <a:t/>
            </a:r>
            <a:br>
              <a:rPr lang="cs-CZ" sz="2800" dirty="0" smtClean="0">
                <a:latin typeface="Times New Roman" pitchFamily="18" charset="0"/>
                <a:cs typeface="Times New Roman" pitchFamily="18" charset="0"/>
              </a:rPr>
            </a:br>
            <a:r>
              <a:rPr lang="cs-CZ" sz="2800" dirty="0" smtClean="0">
                <a:latin typeface="Times New Roman" pitchFamily="18" charset="0"/>
                <a:cs typeface="Times New Roman" pitchFamily="18" charset="0"/>
              </a:rPr>
              <a:t>V Koránu je psáno, že v Božím Slově nemůže dojít ke změně:</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cs-CZ" sz="2800" b="1" dirty="0" smtClean="0">
                <a:solidFill>
                  <a:schemeClr val="accent1">
                    <a:lumMod val="75000"/>
                  </a:schemeClr>
                </a:solidFill>
                <a:latin typeface="Times New Roman" pitchFamily="18" charset="0"/>
                <a:cs typeface="Times New Roman" pitchFamily="18" charset="0"/>
              </a:rPr>
              <a:t>6. </a:t>
            </a:r>
            <a:r>
              <a:rPr lang="cs-CZ" sz="2800" dirty="0">
                <a:latin typeface="Times New Roman" pitchFamily="18" charset="0"/>
                <a:cs typeface="Times New Roman" pitchFamily="18" charset="0"/>
              </a:rPr>
              <a:t>„Pro ně je evangelium v životě pozemském i budoucím; ve slově Alláha nemůžou být žádné změny. Toto je skutečně nesmírné štěstí.“ </a:t>
            </a:r>
            <a:r>
              <a:rPr lang="cs-CZ" sz="2800" dirty="0">
                <a:solidFill>
                  <a:schemeClr val="accent1">
                    <a:lumMod val="75000"/>
                  </a:schemeClr>
                </a:solidFill>
                <a:latin typeface="Times New Roman" pitchFamily="18" charset="0"/>
                <a:cs typeface="Times New Roman" pitchFamily="18" charset="0"/>
              </a:rPr>
              <a:t>(Korán 10:64, Súra </a:t>
            </a:r>
            <a:r>
              <a:rPr lang="cs-CZ" sz="2800" dirty="0" err="1">
                <a:solidFill>
                  <a:schemeClr val="accent1">
                    <a:lumMod val="75000"/>
                  </a:schemeClr>
                </a:solidFill>
                <a:latin typeface="Times New Roman" pitchFamily="18" charset="0"/>
                <a:cs typeface="Times New Roman" pitchFamily="18" charset="0"/>
              </a:rPr>
              <a:t>Yunus</a:t>
            </a:r>
            <a:r>
              <a:rPr lang="cs-CZ" sz="2800" dirty="0">
                <a:solidFill>
                  <a:schemeClr val="accent1">
                    <a:lumMod val="75000"/>
                  </a:schemeClr>
                </a:solidFill>
                <a:latin typeface="Times New Roman" pitchFamily="18" charset="0"/>
                <a:cs typeface="Times New Roman" pitchFamily="18" charset="0"/>
              </a:rPr>
              <a:t>) </a:t>
            </a:r>
            <a:r>
              <a:rPr lang="en-US" sz="2800" dirty="0">
                <a:latin typeface="Britannic Bold" panose="020B0903060703020204" pitchFamily="34" charset="0"/>
              </a:rPr>
              <a:t/>
            </a:r>
            <a:br>
              <a:rPr lang="en-US" sz="2800" dirty="0">
                <a:latin typeface="Britannic Bold" panose="020B0903060703020204" pitchFamily="34" charset="0"/>
              </a:rPr>
            </a:br>
            <a:endParaRPr lang="en-US" sz="2800" dirty="0">
              <a:solidFill>
                <a:srgbClr val="FF0000"/>
              </a:solidFill>
              <a:latin typeface="Britannic Bold" panose="020B0903060703020204" pitchFamily="34" charset="0"/>
            </a:endParaRPr>
          </a:p>
        </p:txBody>
      </p:sp>
    </p:spTree>
    <p:extLst>
      <p:ext uri="{BB962C8B-B14F-4D97-AF65-F5344CB8AC3E}">
        <p14:creationId xmlns:p14="http://schemas.microsoft.com/office/powerpoint/2010/main" val="3173133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6192688"/>
          </a:xfrm>
        </p:spPr>
        <p:txBody>
          <a:bodyPr>
            <a:normAutofit fontScale="90000"/>
          </a:bodyPr>
          <a:lstStyle/>
          <a:p>
            <a:pPr algn="l"/>
            <a:r>
              <a:rPr lang="cs-CZ" sz="3200" b="1" dirty="0" smtClean="0">
                <a:solidFill>
                  <a:srgbClr val="C00000"/>
                </a:solidFill>
                <a:latin typeface="Times New Roman" pitchFamily="18" charset="0"/>
                <a:cs typeface="Times New Roman" pitchFamily="18" charset="0"/>
              </a:rPr>
              <a:t/>
            </a:r>
            <a:br>
              <a:rPr lang="cs-CZ" sz="3200" b="1" dirty="0" smtClean="0">
                <a:solidFill>
                  <a:srgbClr val="C00000"/>
                </a:solidFill>
                <a:latin typeface="Times New Roman" pitchFamily="18" charset="0"/>
                <a:cs typeface="Times New Roman" pitchFamily="18" charset="0"/>
              </a:rPr>
            </a:br>
            <a:r>
              <a:rPr lang="cs-CZ" sz="3200" b="1" dirty="0">
                <a:solidFill>
                  <a:srgbClr val="C00000"/>
                </a:solidFill>
                <a:latin typeface="Times New Roman" pitchFamily="18" charset="0"/>
                <a:cs typeface="Times New Roman" pitchFamily="18" charset="0"/>
              </a:rPr>
              <a:t/>
            </a:r>
            <a:br>
              <a:rPr lang="cs-CZ" sz="3200" b="1" dirty="0">
                <a:solidFill>
                  <a:srgbClr val="C00000"/>
                </a:solidFill>
                <a:latin typeface="Times New Roman" pitchFamily="18" charset="0"/>
                <a:cs typeface="Times New Roman" pitchFamily="18" charset="0"/>
              </a:rPr>
            </a:br>
            <a:r>
              <a:rPr lang="cs-CZ" sz="3200" b="1" dirty="0" smtClean="0">
                <a:solidFill>
                  <a:srgbClr val="C00000"/>
                </a:solidFill>
                <a:latin typeface="Times New Roman" pitchFamily="18" charset="0"/>
                <a:cs typeface="Times New Roman" pitchFamily="18" charset="0"/>
              </a:rPr>
              <a:t/>
            </a:r>
            <a:br>
              <a:rPr lang="cs-CZ" sz="3200" b="1" dirty="0" smtClean="0">
                <a:solidFill>
                  <a:srgbClr val="C00000"/>
                </a:solidFill>
                <a:latin typeface="Times New Roman" pitchFamily="18" charset="0"/>
                <a:cs typeface="Times New Roman" pitchFamily="18" charset="0"/>
              </a:rPr>
            </a:br>
            <a:r>
              <a:rPr lang="cs-CZ" sz="3200" b="1" dirty="0" smtClean="0">
                <a:solidFill>
                  <a:srgbClr val="C00000"/>
                </a:solidFill>
                <a:latin typeface="Times New Roman" pitchFamily="18" charset="0"/>
                <a:cs typeface="Times New Roman" pitchFamily="18" charset="0"/>
              </a:rPr>
              <a:t/>
            </a:r>
            <a:br>
              <a:rPr lang="cs-CZ" sz="3200" b="1" dirty="0" smtClean="0">
                <a:solidFill>
                  <a:srgbClr val="C00000"/>
                </a:solidFill>
                <a:latin typeface="Times New Roman" pitchFamily="18" charset="0"/>
                <a:cs typeface="Times New Roman" pitchFamily="18" charset="0"/>
              </a:rPr>
            </a:br>
            <a:r>
              <a:rPr lang="cs-CZ" sz="3200" b="1" dirty="0">
                <a:solidFill>
                  <a:srgbClr val="C00000"/>
                </a:solidFill>
                <a:latin typeface="Times New Roman" pitchFamily="18" charset="0"/>
                <a:cs typeface="Times New Roman" pitchFamily="18" charset="0"/>
              </a:rPr>
              <a:t/>
            </a:r>
            <a:br>
              <a:rPr lang="cs-CZ" sz="3200" b="1" dirty="0">
                <a:solidFill>
                  <a:srgbClr val="C00000"/>
                </a:solidFill>
                <a:latin typeface="Times New Roman" pitchFamily="18" charset="0"/>
                <a:cs typeface="Times New Roman" pitchFamily="18" charset="0"/>
              </a:rPr>
            </a:br>
            <a:r>
              <a:rPr lang="cs-CZ" sz="3200" b="1" dirty="0" smtClean="0">
                <a:solidFill>
                  <a:schemeClr val="accent1">
                    <a:lumMod val="75000"/>
                  </a:schemeClr>
                </a:solidFill>
                <a:cs typeface="Times New Roman" pitchFamily="18" charset="0"/>
              </a:rPr>
              <a:t>SVOBODA NÁBOŽENSTVÍ!</a:t>
            </a:r>
            <a:r>
              <a:rPr lang="cs-CZ" sz="3200" b="1" dirty="0" smtClean="0">
                <a:solidFill>
                  <a:srgbClr val="C00000"/>
                </a:solidFill>
                <a:cs typeface="Times New Roman" pitchFamily="18" charset="0"/>
              </a:rPr>
              <a:t/>
            </a:r>
            <a:br>
              <a:rPr lang="cs-CZ" sz="3200" b="1" dirty="0" smtClean="0">
                <a:solidFill>
                  <a:srgbClr val="C00000"/>
                </a:solidFill>
                <a:cs typeface="Times New Roman" pitchFamily="18" charset="0"/>
              </a:rPr>
            </a:br>
            <a:r>
              <a:rPr lang="cs-CZ" sz="3200" b="1" dirty="0" smtClean="0">
                <a:solidFill>
                  <a:srgbClr val="C00000"/>
                </a:solidFill>
                <a:cs typeface="Times New Roman" pitchFamily="18" charset="0"/>
              </a:rPr>
              <a:t/>
            </a:r>
            <a:br>
              <a:rPr lang="cs-CZ" sz="3200" b="1" dirty="0" smtClean="0">
                <a:solidFill>
                  <a:srgbClr val="C00000"/>
                </a:solidFill>
                <a:cs typeface="Times New Roman" pitchFamily="18" charset="0"/>
              </a:rPr>
            </a:br>
            <a:r>
              <a:rPr lang="cs-CZ" sz="3100" b="1" dirty="0" smtClean="0">
                <a:solidFill>
                  <a:schemeClr val="accent1">
                    <a:lumMod val="75000"/>
                  </a:schemeClr>
                </a:solidFill>
                <a:cs typeface="Times New Roman" pitchFamily="18" charset="0"/>
              </a:rPr>
              <a:t>1.</a:t>
            </a:r>
            <a:r>
              <a:rPr lang="cs-CZ" sz="3100" dirty="0" smtClean="0">
                <a:solidFill>
                  <a:schemeClr val="accent1">
                    <a:lumMod val="75000"/>
                  </a:schemeClr>
                </a:solidFill>
                <a:cs typeface="Times New Roman" pitchFamily="18" charset="0"/>
              </a:rPr>
              <a:t> </a:t>
            </a:r>
            <a:r>
              <a:rPr lang="cs-CZ" sz="3100" i="1" dirty="0" smtClean="0">
                <a:cs typeface="Times New Roman" pitchFamily="18" charset="0"/>
              </a:rPr>
              <a:t>„Řekněte: Ó </a:t>
            </a:r>
            <a:r>
              <a:rPr lang="cs-CZ" sz="3100" i="1" dirty="0" err="1" smtClean="0">
                <a:cs typeface="Times New Roman" pitchFamily="18" charset="0"/>
              </a:rPr>
              <a:t>káfire</a:t>
            </a:r>
            <a:r>
              <a:rPr lang="cs-CZ" sz="3100" i="1" dirty="0" smtClean="0">
                <a:cs typeface="Times New Roman" pitchFamily="18" charset="0"/>
              </a:rPr>
              <a:t>! Já neuctívám to, co ty uctíváš a ani nebudu uctívat to, co ty…tobě tvé náboženství a mně mé“ </a:t>
            </a:r>
            <a:r>
              <a:rPr lang="cs-CZ" sz="3100" dirty="0" smtClean="0">
                <a:solidFill>
                  <a:schemeClr val="accent1">
                    <a:lumMod val="75000"/>
                  </a:schemeClr>
                </a:solidFill>
                <a:cs typeface="Times New Roman" pitchFamily="18" charset="0"/>
              </a:rPr>
              <a:t>(Korán 109:1-6, Súra Al-</a:t>
            </a:r>
            <a:r>
              <a:rPr lang="cs-CZ" sz="3100" dirty="0" err="1" smtClean="0">
                <a:solidFill>
                  <a:schemeClr val="accent1">
                    <a:lumMod val="75000"/>
                  </a:schemeClr>
                </a:solidFill>
                <a:cs typeface="Times New Roman" pitchFamily="18" charset="0"/>
              </a:rPr>
              <a:t>Kafirum</a:t>
            </a:r>
            <a:r>
              <a:rPr lang="cs-CZ" sz="3100" dirty="0" smtClean="0">
                <a:solidFill>
                  <a:schemeClr val="accent1">
                    <a:lumMod val="75000"/>
                  </a:schemeClr>
                </a:solidFill>
                <a:cs typeface="Times New Roman" pitchFamily="18" charset="0"/>
              </a:rPr>
              <a:t>)</a:t>
            </a:r>
            <a:r>
              <a:rPr lang="cs-CZ" sz="3100" b="1" dirty="0" smtClean="0">
                <a:solidFill>
                  <a:srgbClr val="C00000"/>
                </a:solidFill>
                <a:cs typeface="Times New Roman" pitchFamily="18" charset="0"/>
              </a:rPr>
              <a:t/>
            </a:r>
            <a:br>
              <a:rPr lang="cs-CZ" sz="3100" b="1" dirty="0" smtClean="0">
                <a:solidFill>
                  <a:srgbClr val="C00000"/>
                </a:solidFill>
                <a:cs typeface="Times New Roman" pitchFamily="18" charset="0"/>
              </a:rPr>
            </a:br>
            <a:r>
              <a:rPr lang="cs-CZ" sz="3100" b="1" dirty="0" smtClean="0">
                <a:solidFill>
                  <a:srgbClr val="C00000"/>
                </a:solidFill>
                <a:cs typeface="Times New Roman" pitchFamily="18" charset="0"/>
              </a:rPr>
              <a:t/>
            </a:r>
            <a:br>
              <a:rPr lang="cs-CZ" sz="3100" b="1" dirty="0" smtClean="0">
                <a:solidFill>
                  <a:srgbClr val="C00000"/>
                </a:solidFill>
                <a:cs typeface="Times New Roman" pitchFamily="18" charset="0"/>
              </a:rPr>
            </a:br>
            <a:r>
              <a:rPr lang="cs-CZ" sz="3100" b="1" dirty="0" smtClean="0">
                <a:solidFill>
                  <a:schemeClr val="accent1">
                    <a:lumMod val="75000"/>
                  </a:schemeClr>
                </a:solidFill>
                <a:cs typeface="Times New Roman" pitchFamily="18" charset="0"/>
              </a:rPr>
              <a:t>2. </a:t>
            </a:r>
            <a:r>
              <a:rPr lang="cs-CZ" sz="3100" i="1" dirty="0">
                <a:cs typeface="Times New Roman" pitchFamily="18" charset="0"/>
              </a:rPr>
              <a:t>„Nebude žádného donucení v náboženství.“ </a:t>
            </a:r>
            <a:r>
              <a:rPr lang="cs-CZ" sz="3100" i="1" dirty="0" smtClean="0">
                <a:cs typeface="Times New Roman" pitchFamily="18" charset="0"/>
              </a:rPr>
              <a:t> </a:t>
            </a:r>
            <a:r>
              <a:rPr lang="cs-CZ" sz="3100" i="1" dirty="0" smtClean="0">
                <a:solidFill>
                  <a:schemeClr val="accent1">
                    <a:lumMod val="75000"/>
                  </a:schemeClr>
                </a:solidFill>
                <a:cs typeface="Times New Roman" pitchFamily="18" charset="0"/>
              </a:rPr>
              <a:t>(Korán 2:256, Súra Al-</a:t>
            </a:r>
            <a:r>
              <a:rPr lang="cs-CZ" sz="3100" i="1" dirty="0" err="1" smtClean="0">
                <a:solidFill>
                  <a:schemeClr val="accent1">
                    <a:lumMod val="75000"/>
                  </a:schemeClr>
                </a:solidFill>
                <a:cs typeface="Times New Roman" pitchFamily="18" charset="0"/>
              </a:rPr>
              <a:t>Bakarah</a:t>
            </a:r>
            <a:r>
              <a:rPr lang="cs-CZ" sz="3100" i="1" dirty="0" smtClean="0">
                <a:solidFill>
                  <a:schemeClr val="accent1">
                    <a:lumMod val="75000"/>
                  </a:schemeClr>
                </a:solidFill>
                <a:cs typeface="Times New Roman" pitchFamily="18" charset="0"/>
              </a:rPr>
              <a:t>)</a:t>
            </a:r>
            <a:r>
              <a:rPr lang="cs-CZ" sz="3100" b="1" i="1" dirty="0" smtClean="0">
                <a:solidFill>
                  <a:srgbClr val="C00000"/>
                </a:solidFill>
                <a:cs typeface="Times New Roman" pitchFamily="18" charset="0"/>
              </a:rPr>
              <a:t/>
            </a:r>
            <a:br>
              <a:rPr lang="cs-CZ" sz="3100" b="1" i="1" dirty="0" smtClean="0">
                <a:solidFill>
                  <a:srgbClr val="C00000"/>
                </a:solidFill>
                <a:cs typeface="Times New Roman" pitchFamily="18" charset="0"/>
              </a:rPr>
            </a:br>
            <a:r>
              <a:rPr lang="cs-CZ" sz="3100" b="1" dirty="0" smtClean="0">
                <a:solidFill>
                  <a:srgbClr val="C00000"/>
                </a:solidFill>
                <a:cs typeface="Times New Roman" pitchFamily="18" charset="0"/>
              </a:rPr>
              <a:t/>
            </a:r>
            <a:br>
              <a:rPr lang="cs-CZ" sz="3100" b="1" dirty="0" smtClean="0">
                <a:solidFill>
                  <a:srgbClr val="C00000"/>
                </a:solidFill>
                <a:cs typeface="Times New Roman" pitchFamily="18" charset="0"/>
              </a:rPr>
            </a:br>
            <a:r>
              <a:rPr lang="cs-CZ" sz="3100" b="1" dirty="0" smtClean="0">
                <a:solidFill>
                  <a:schemeClr val="accent1">
                    <a:lumMod val="75000"/>
                  </a:schemeClr>
                </a:solidFill>
                <a:cs typeface="Times New Roman" pitchFamily="18" charset="0"/>
              </a:rPr>
              <a:t>3. </a:t>
            </a:r>
            <a:r>
              <a:rPr lang="cs-CZ" sz="3100" i="1" dirty="0" smtClean="0">
                <a:cs typeface="Times New Roman" pitchFamily="18" charset="0"/>
              </a:rPr>
              <a:t>„…</a:t>
            </a:r>
            <a:r>
              <a:rPr lang="cs-CZ" sz="3100" i="1" dirty="0" smtClean="0">
                <a:solidFill>
                  <a:schemeClr val="accent1">
                    <a:lumMod val="75000"/>
                  </a:schemeClr>
                </a:solidFill>
                <a:cs typeface="Times New Roman" pitchFamily="18" charset="0"/>
              </a:rPr>
              <a:t>ale odpusť jim a přehlédni (jejich přestupky): </a:t>
            </a:r>
            <a:r>
              <a:rPr lang="cs-CZ" sz="3100" i="1" dirty="0" smtClean="0">
                <a:cs typeface="Times New Roman" pitchFamily="18" charset="0"/>
              </a:rPr>
              <a:t>neboť Alláh miluje ty, kdo jsou laskaví…“ </a:t>
            </a:r>
            <a:r>
              <a:rPr lang="cs-CZ" sz="3100" i="1" dirty="0" smtClean="0">
                <a:solidFill>
                  <a:schemeClr val="accent1">
                    <a:lumMod val="75000"/>
                  </a:schemeClr>
                </a:solidFill>
                <a:cs typeface="Times New Roman" pitchFamily="18" charset="0"/>
              </a:rPr>
              <a:t>(Korán 5:13, Súra Al-</a:t>
            </a:r>
            <a:r>
              <a:rPr lang="cs-CZ" sz="3100" i="1" dirty="0" err="1" smtClean="0">
                <a:solidFill>
                  <a:schemeClr val="accent1">
                    <a:lumMod val="75000"/>
                  </a:schemeClr>
                </a:solidFill>
                <a:cs typeface="Times New Roman" pitchFamily="18" charset="0"/>
              </a:rPr>
              <a:t>Maid</a:t>
            </a:r>
            <a:r>
              <a:rPr lang="cs-CZ" sz="3100" i="1" dirty="0" smtClean="0">
                <a:solidFill>
                  <a:schemeClr val="accent1">
                    <a:lumMod val="75000"/>
                  </a:schemeClr>
                </a:solidFill>
                <a:cs typeface="Times New Roman" pitchFamily="18" charset="0"/>
              </a:rPr>
              <a:t>)</a:t>
            </a:r>
            <a:r>
              <a:rPr lang="cs-CZ" sz="2400" b="1" i="1" dirty="0" smtClean="0">
                <a:solidFill>
                  <a:srgbClr val="C00000"/>
                </a:solidFill>
                <a:latin typeface="Times New Roman" pitchFamily="18" charset="0"/>
                <a:cs typeface="Times New Roman" pitchFamily="18" charset="0"/>
              </a:rPr>
              <a:t/>
            </a:r>
            <a:br>
              <a:rPr lang="cs-CZ" sz="2400" b="1" i="1" dirty="0" smtClean="0">
                <a:solidFill>
                  <a:srgbClr val="C00000"/>
                </a:solidFill>
                <a:latin typeface="Times New Roman" pitchFamily="18" charset="0"/>
                <a:cs typeface="Times New Roman" pitchFamily="18" charset="0"/>
              </a:rPr>
            </a:br>
            <a:r>
              <a:rPr lang="cs-CZ" sz="2400" b="1" dirty="0" smtClean="0">
                <a:solidFill>
                  <a:srgbClr val="C00000"/>
                </a:solidFill>
                <a:latin typeface="Times New Roman" pitchFamily="18" charset="0"/>
                <a:cs typeface="Times New Roman" pitchFamily="18" charset="0"/>
              </a:rPr>
              <a:t/>
            </a:r>
            <a:br>
              <a:rPr lang="cs-CZ" sz="2400" b="1" dirty="0" smtClean="0">
                <a:solidFill>
                  <a:srgbClr val="C00000"/>
                </a:solidFill>
                <a:latin typeface="Times New Roman" pitchFamily="18" charset="0"/>
                <a:cs typeface="Times New Roman" pitchFamily="18" charset="0"/>
              </a:rPr>
            </a:br>
            <a:r>
              <a:rPr lang="en-US" sz="2800" dirty="0" smtClean="0">
                <a:latin typeface="Britannic Bold" panose="020B0903060703020204" pitchFamily="34" charset="0"/>
              </a:rPr>
              <a:t/>
            </a:r>
            <a:br>
              <a:rPr lang="en-US" sz="2800" dirty="0" smtClean="0">
                <a:latin typeface="Britannic Bold" panose="020B0903060703020204" pitchFamily="34" charset="0"/>
              </a:rPr>
            </a:br>
            <a:r>
              <a:rPr lang="cs-CZ" sz="2800" dirty="0" smtClean="0">
                <a:latin typeface="Britannic Bold" panose="020B0903060703020204" pitchFamily="34" charset="0"/>
              </a:rPr>
              <a:t/>
            </a:r>
            <a:br>
              <a:rPr lang="cs-CZ" sz="2800" dirty="0" smtClean="0">
                <a:latin typeface="Britannic Bold" panose="020B0903060703020204" pitchFamily="34" charset="0"/>
              </a:rPr>
            </a:br>
            <a:r>
              <a:rPr lang="cs-CZ" sz="2800" dirty="0">
                <a:latin typeface="Britannic Bold" panose="020B0903060703020204" pitchFamily="34" charset="0"/>
              </a:rPr>
              <a:t/>
            </a:r>
            <a:br>
              <a:rPr lang="cs-CZ" sz="2800" dirty="0">
                <a:latin typeface="Britannic Bold" panose="020B0903060703020204" pitchFamily="34" charset="0"/>
              </a:rPr>
            </a:br>
            <a:r>
              <a:rPr lang="cs-CZ" sz="2800" dirty="0" smtClean="0">
                <a:latin typeface="Britannic Bold" panose="020B0903060703020204" pitchFamily="34" charset="0"/>
              </a:rPr>
              <a:t/>
            </a:r>
            <a:br>
              <a:rPr lang="cs-CZ" sz="2800" dirty="0" smtClean="0">
                <a:latin typeface="Britannic Bold" panose="020B0903060703020204" pitchFamily="34" charset="0"/>
              </a:rPr>
            </a:br>
            <a:r>
              <a:rPr lang="cs-CZ" sz="2800" dirty="0">
                <a:latin typeface="Britannic Bold" panose="020B0903060703020204" pitchFamily="34" charset="0"/>
              </a:rPr>
              <a:t/>
            </a:r>
            <a:br>
              <a:rPr lang="cs-CZ" sz="2800" dirty="0">
                <a:latin typeface="Britannic Bold" panose="020B0903060703020204" pitchFamily="34" charset="0"/>
              </a:rPr>
            </a:br>
            <a:r>
              <a:rPr lang="en-US" sz="1800" dirty="0" smtClean="0">
                <a:solidFill>
                  <a:srgbClr val="FF0000"/>
                </a:solidFill>
                <a:latin typeface="Britannic Bold" panose="020B0903060703020204" pitchFamily="34" charset="0"/>
              </a:rPr>
              <a:t/>
            </a:r>
            <a:br>
              <a:rPr lang="en-US" sz="1800" dirty="0" smtClean="0">
                <a:solidFill>
                  <a:srgbClr val="FF0000"/>
                </a:solidFill>
                <a:latin typeface="Britannic Bold" panose="020B0903060703020204" pitchFamily="34" charset="0"/>
              </a:rPr>
            </a:br>
            <a:endParaRPr lang="en-US" sz="2800" dirty="0">
              <a:solidFill>
                <a:srgbClr val="FF0000"/>
              </a:solidFill>
              <a:latin typeface="Britannic Bold" panose="020B0903060703020204" pitchFamily="34" charset="0"/>
            </a:endParaRPr>
          </a:p>
        </p:txBody>
      </p:sp>
    </p:spTree>
    <p:extLst>
      <p:ext uri="{BB962C8B-B14F-4D97-AF65-F5344CB8AC3E}">
        <p14:creationId xmlns:p14="http://schemas.microsoft.com/office/powerpoint/2010/main" val="2932616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6250706"/>
          </a:xfrm>
        </p:spPr>
        <p:txBody>
          <a:bodyPr>
            <a:normAutofit/>
          </a:bodyPr>
          <a:lstStyle/>
          <a:p>
            <a:pPr algn="l"/>
            <a:r>
              <a:rPr lang="cs-CZ" sz="2800" b="1" dirty="0" smtClean="0">
                <a:solidFill>
                  <a:schemeClr val="accent1">
                    <a:lumMod val="75000"/>
                  </a:schemeClr>
                </a:solidFill>
                <a:cs typeface="Times New Roman" pitchFamily="18" charset="0"/>
              </a:rPr>
              <a:t>4. </a:t>
            </a:r>
            <a:r>
              <a:rPr lang="cs-CZ" sz="2800" i="1" dirty="0" smtClean="0">
                <a:cs typeface="Times New Roman" pitchFamily="18" charset="0"/>
              </a:rPr>
              <a:t>„…</a:t>
            </a:r>
            <a:r>
              <a:rPr lang="cs-CZ" sz="2800" i="1" dirty="0" smtClean="0">
                <a:solidFill>
                  <a:schemeClr val="accent1">
                    <a:lumMod val="75000"/>
                  </a:schemeClr>
                </a:solidFill>
                <a:cs typeface="Times New Roman" pitchFamily="18" charset="0"/>
              </a:rPr>
              <a:t>tvá povinnost je, aby je (Zpráva) dosáhla</a:t>
            </a:r>
            <a:r>
              <a:rPr lang="cs-CZ" sz="2800" i="1" dirty="0" smtClean="0">
                <a:cs typeface="Times New Roman" pitchFamily="18" charset="0"/>
              </a:rPr>
              <a:t>: nám patří zúčtování“ </a:t>
            </a:r>
            <a:r>
              <a:rPr lang="cs-CZ" sz="2800" i="1" dirty="0" smtClean="0">
                <a:solidFill>
                  <a:schemeClr val="accent1">
                    <a:lumMod val="75000"/>
                  </a:schemeClr>
                </a:solidFill>
                <a:cs typeface="Times New Roman" pitchFamily="18" charset="0"/>
              </a:rPr>
              <a:t>(Korán 13:40, Súra Al-</a:t>
            </a:r>
            <a:r>
              <a:rPr lang="cs-CZ" sz="2800" i="1" dirty="0" err="1" smtClean="0">
                <a:solidFill>
                  <a:schemeClr val="accent1">
                    <a:lumMod val="75000"/>
                  </a:schemeClr>
                </a:solidFill>
                <a:cs typeface="Times New Roman" pitchFamily="18" charset="0"/>
              </a:rPr>
              <a:t>Ra</a:t>
            </a:r>
            <a:r>
              <a:rPr lang="cs-CZ" sz="2800" i="1" dirty="0" smtClean="0">
                <a:solidFill>
                  <a:schemeClr val="accent1">
                    <a:lumMod val="75000"/>
                  </a:schemeClr>
                </a:solidFill>
                <a:cs typeface="Times New Roman" pitchFamily="18" charset="0"/>
              </a:rPr>
              <a:t>‘ad) </a:t>
            </a:r>
            <a:r>
              <a:rPr lang="cs-CZ" sz="2800" b="1" i="1" dirty="0" smtClean="0">
                <a:cs typeface="Times New Roman" pitchFamily="18" charset="0"/>
              </a:rPr>
              <a:t/>
            </a:r>
            <a:br>
              <a:rPr lang="cs-CZ" sz="2800" b="1" i="1" dirty="0" smtClean="0">
                <a:cs typeface="Times New Roman" pitchFamily="18" charset="0"/>
              </a:rPr>
            </a:br>
            <a:r>
              <a:rPr lang="cs-CZ" sz="2800" b="1" dirty="0" smtClean="0">
                <a:solidFill>
                  <a:srgbClr val="C00000"/>
                </a:solidFill>
                <a:cs typeface="Times New Roman" pitchFamily="18" charset="0"/>
              </a:rPr>
              <a:t/>
            </a:r>
            <a:br>
              <a:rPr lang="cs-CZ" sz="2800" b="1" dirty="0" smtClean="0">
                <a:solidFill>
                  <a:srgbClr val="C00000"/>
                </a:solidFill>
                <a:cs typeface="Times New Roman" pitchFamily="18" charset="0"/>
              </a:rPr>
            </a:br>
            <a:r>
              <a:rPr lang="cs-CZ" sz="2800" b="1" dirty="0" smtClean="0">
                <a:solidFill>
                  <a:schemeClr val="accent1">
                    <a:lumMod val="75000"/>
                  </a:schemeClr>
                </a:solidFill>
                <a:cs typeface="Times New Roman" pitchFamily="18" charset="0"/>
              </a:rPr>
              <a:t>5. </a:t>
            </a:r>
            <a:r>
              <a:rPr lang="cs-CZ" sz="2800" i="1" dirty="0" smtClean="0">
                <a:cs typeface="Times New Roman" pitchFamily="18" charset="0"/>
              </a:rPr>
              <a:t>„Byli jsme to my, kdo zjevil zákon (Mojžíše): tam bylo vedení a světlo…“ </a:t>
            </a:r>
            <a:r>
              <a:rPr lang="cs-CZ" sz="2800" i="1" dirty="0" smtClean="0">
                <a:solidFill>
                  <a:schemeClr val="accent1">
                    <a:lumMod val="75000"/>
                  </a:schemeClr>
                </a:solidFill>
                <a:cs typeface="Times New Roman" pitchFamily="18" charset="0"/>
              </a:rPr>
              <a:t>(Korán 5:44, Súra Al-</a:t>
            </a:r>
            <a:r>
              <a:rPr lang="cs-CZ" sz="2800" i="1" dirty="0" err="1" smtClean="0">
                <a:solidFill>
                  <a:schemeClr val="accent1">
                    <a:lumMod val="75000"/>
                  </a:schemeClr>
                </a:solidFill>
                <a:cs typeface="Times New Roman" pitchFamily="18" charset="0"/>
              </a:rPr>
              <a:t>Maideh</a:t>
            </a:r>
            <a:r>
              <a:rPr lang="cs-CZ" sz="2800" i="1" dirty="0" smtClean="0">
                <a:solidFill>
                  <a:schemeClr val="accent1">
                    <a:lumMod val="75000"/>
                  </a:schemeClr>
                </a:solidFill>
                <a:cs typeface="Times New Roman" pitchFamily="18" charset="0"/>
              </a:rPr>
              <a:t>)</a:t>
            </a:r>
            <a:r>
              <a:rPr lang="cs-CZ" sz="2800" b="1" i="1" dirty="0" smtClean="0">
                <a:solidFill>
                  <a:srgbClr val="C00000"/>
                </a:solidFill>
                <a:cs typeface="Times New Roman" pitchFamily="18" charset="0"/>
              </a:rPr>
              <a:t/>
            </a:r>
            <a:br>
              <a:rPr lang="cs-CZ" sz="2800" b="1" i="1" dirty="0" smtClean="0">
                <a:solidFill>
                  <a:srgbClr val="C00000"/>
                </a:solidFill>
                <a:cs typeface="Times New Roman" pitchFamily="18" charset="0"/>
              </a:rPr>
            </a:br>
            <a:r>
              <a:rPr lang="cs-CZ" sz="2800" b="1" dirty="0" smtClean="0">
                <a:solidFill>
                  <a:srgbClr val="C00000"/>
                </a:solidFill>
                <a:cs typeface="Times New Roman" pitchFamily="18" charset="0"/>
              </a:rPr>
              <a:t/>
            </a:r>
            <a:br>
              <a:rPr lang="cs-CZ" sz="2800" b="1" dirty="0" smtClean="0">
                <a:solidFill>
                  <a:srgbClr val="C00000"/>
                </a:solidFill>
                <a:cs typeface="Times New Roman" pitchFamily="18" charset="0"/>
              </a:rPr>
            </a:br>
            <a:r>
              <a:rPr lang="cs-CZ" sz="2800" b="1" dirty="0" smtClean="0">
                <a:solidFill>
                  <a:schemeClr val="accent1">
                    <a:lumMod val="75000"/>
                  </a:schemeClr>
                </a:solidFill>
                <a:cs typeface="Times New Roman" pitchFamily="18" charset="0"/>
              </a:rPr>
              <a:t>6. </a:t>
            </a:r>
            <a:r>
              <a:rPr lang="cs-CZ" sz="2800" i="1" dirty="0" smtClean="0">
                <a:cs typeface="Times New Roman" pitchFamily="18" charset="0"/>
              </a:rPr>
              <a:t>„A v jejich stopách jsme poslali Ježíše, syna Marie, potvrzujícího Zákon, který přišel před ním. Poslali jsme mu </a:t>
            </a:r>
            <a:r>
              <a:rPr lang="cs-CZ" sz="2800" i="1" dirty="0" smtClean="0">
                <a:solidFill>
                  <a:schemeClr val="accent1">
                    <a:lumMod val="75000"/>
                  </a:schemeClr>
                </a:solidFill>
                <a:cs typeface="Times New Roman" pitchFamily="18" charset="0"/>
              </a:rPr>
              <a:t>Evangelium: tam bylo vedení a světlo a potvrzení Zákona.” (Korán 5:46, Súra Al-</a:t>
            </a:r>
            <a:r>
              <a:rPr lang="cs-CZ" sz="2800" i="1" dirty="0" err="1" smtClean="0">
                <a:solidFill>
                  <a:schemeClr val="accent1">
                    <a:lumMod val="75000"/>
                  </a:schemeClr>
                </a:solidFill>
                <a:cs typeface="Times New Roman" pitchFamily="18" charset="0"/>
              </a:rPr>
              <a:t>Maida</a:t>
            </a:r>
            <a:r>
              <a:rPr lang="cs-CZ" sz="2800" i="1" dirty="0" smtClean="0">
                <a:solidFill>
                  <a:schemeClr val="accent1">
                    <a:lumMod val="75000"/>
                  </a:schemeClr>
                </a:solidFill>
                <a:cs typeface="Times New Roman" pitchFamily="18" charset="0"/>
              </a:rPr>
              <a:t>)</a:t>
            </a:r>
            <a:endParaRPr lang="cs-CZ"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a:solidFill>
            <a:schemeClr val="bg1">
              <a:lumMod val="95000"/>
            </a:schemeClr>
          </a:solidFill>
          <a:ln>
            <a:noFill/>
          </a:ln>
        </p:spPr>
        <p:txBody>
          <a:bodyPr>
            <a:normAutofit fontScale="90000"/>
          </a:bodyPr>
          <a:lstStyle/>
          <a:p>
            <a:pPr algn="l"/>
            <a:r>
              <a:rPr lang="cs-CZ" sz="3200" b="1" dirty="0" smtClean="0">
                <a:solidFill>
                  <a:schemeClr val="accent1">
                    <a:lumMod val="75000"/>
                  </a:schemeClr>
                </a:solidFill>
                <a:cs typeface="Times New Roman" pitchFamily="18" charset="0"/>
              </a:rPr>
              <a:t/>
            </a:r>
            <a:br>
              <a:rPr lang="cs-CZ" sz="3200" b="1" dirty="0" smtClean="0">
                <a:solidFill>
                  <a:schemeClr val="accent1">
                    <a:lumMod val="75000"/>
                  </a:schemeClr>
                </a:solidFill>
                <a:cs typeface="Times New Roman" pitchFamily="18" charset="0"/>
              </a:rPr>
            </a:br>
            <a:r>
              <a:rPr lang="cs-CZ" sz="3200" b="1" dirty="0" smtClean="0">
                <a:solidFill>
                  <a:schemeClr val="accent1">
                    <a:lumMod val="75000"/>
                  </a:schemeClr>
                </a:solidFill>
                <a:cs typeface="Times New Roman" pitchFamily="18" charset="0"/>
              </a:rPr>
              <a:t>DOKTRÍNA JEDNOHO NÁBOŽENSTVÍ</a:t>
            </a:r>
            <a:r>
              <a:rPr lang="cs-CZ" sz="2400" b="1" dirty="0" smtClean="0">
                <a:solidFill>
                  <a:srgbClr val="C00000"/>
                </a:solidFill>
                <a:latin typeface="Times New Roman" pitchFamily="18" charset="0"/>
                <a:cs typeface="Times New Roman" pitchFamily="18" charset="0"/>
              </a:rPr>
              <a:t/>
            </a:r>
            <a:br>
              <a:rPr lang="cs-CZ" sz="2400" b="1" dirty="0" smtClean="0">
                <a:solidFill>
                  <a:srgbClr val="C00000"/>
                </a:solidFill>
                <a:latin typeface="Times New Roman" pitchFamily="18" charset="0"/>
                <a:cs typeface="Times New Roman" pitchFamily="18" charset="0"/>
              </a:rPr>
            </a:br>
            <a:r>
              <a:rPr lang="cs-CZ" sz="2400" b="1" dirty="0" smtClean="0">
                <a:solidFill>
                  <a:srgbClr val="C00000"/>
                </a:solidFill>
                <a:latin typeface="Times New Roman" pitchFamily="18" charset="0"/>
                <a:cs typeface="Times New Roman" pitchFamily="18" charset="0"/>
              </a:rPr>
              <a:t/>
            </a:r>
            <a:br>
              <a:rPr lang="cs-CZ" sz="2400" b="1" dirty="0" smtClean="0">
                <a:solidFill>
                  <a:srgbClr val="C00000"/>
                </a:solidFill>
                <a:latin typeface="Times New Roman" pitchFamily="18" charset="0"/>
                <a:cs typeface="Times New Roman" pitchFamily="18" charset="0"/>
              </a:rPr>
            </a:br>
            <a:r>
              <a:rPr lang="cs-CZ" sz="2700" dirty="0" smtClean="0">
                <a:cs typeface="Times New Roman" pitchFamily="18" charset="0"/>
              </a:rPr>
              <a:t>Když Mohammed v roce 610 AD. začal své nové ‚náboženství‘, byl ke křesťanům a židům smířlivý, protože byl slabý:</a:t>
            </a:r>
            <a:r>
              <a:rPr lang="cs-CZ" sz="2700" dirty="0" smtClean="0">
                <a:solidFill>
                  <a:srgbClr val="FF0000"/>
                </a:solidFill>
              </a:rPr>
              <a:t/>
            </a:r>
            <a:br>
              <a:rPr lang="cs-CZ" sz="2700" dirty="0" smtClean="0">
                <a:solidFill>
                  <a:srgbClr val="FF0000"/>
                </a:solidFill>
              </a:rPr>
            </a:br>
            <a:r>
              <a:rPr lang="cs-CZ" sz="2700" b="1" i="1" dirty="0" smtClean="0">
                <a:solidFill>
                  <a:schemeClr val="accent1">
                    <a:lumMod val="75000"/>
                  </a:schemeClr>
                </a:solidFill>
                <a:cs typeface="Times New Roman" pitchFamily="18" charset="0"/>
              </a:rPr>
              <a:t>„…věříme v to, co bylo sesláno nám a co bylo sesláno vám, náš Alláh je stejný jako váš Bůh.“ </a:t>
            </a:r>
            <a:r>
              <a:rPr lang="cs-CZ" sz="2700" b="1" i="1" dirty="0" smtClean="0">
                <a:cs typeface="Times New Roman" pitchFamily="18" charset="0"/>
              </a:rPr>
              <a:t>(Korán 29:46, Súra Al-</a:t>
            </a:r>
            <a:r>
              <a:rPr lang="cs-CZ" sz="2700" b="1" i="1" dirty="0" err="1" smtClean="0">
                <a:cs typeface="Times New Roman" pitchFamily="18" charset="0"/>
              </a:rPr>
              <a:t>Ankabut</a:t>
            </a:r>
            <a:r>
              <a:rPr lang="cs-CZ" sz="2700" b="1" i="1" dirty="0" smtClean="0">
                <a:cs typeface="Times New Roman" pitchFamily="18" charset="0"/>
              </a:rPr>
              <a:t>)</a:t>
            </a:r>
            <a:br>
              <a:rPr lang="cs-CZ" sz="2700" b="1" i="1" dirty="0" smtClean="0">
                <a:cs typeface="Times New Roman" pitchFamily="18" charset="0"/>
              </a:rPr>
            </a:br>
            <a:r>
              <a:rPr lang="cs-CZ" sz="2700" b="1" i="1" dirty="0" smtClean="0">
                <a:cs typeface="Times New Roman" pitchFamily="18" charset="0"/>
              </a:rPr>
              <a:t/>
            </a:r>
            <a:br>
              <a:rPr lang="cs-CZ" sz="2700" b="1" i="1" dirty="0" smtClean="0">
                <a:cs typeface="Times New Roman" pitchFamily="18" charset="0"/>
              </a:rPr>
            </a:br>
            <a:r>
              <a:rPr lang="cs-CZ" sz="2700" b="1" dirty="0" smtClean="0">
                <a:solidFill>
                  <a:schemeClr val="accent1">
                    <a:lumMod val="75000"/>
                  </a:schemeClr>
                </a:solidFill>
                <a:cs typeface="Times New Roman" pitchFamily="18" charset="0"/>
              </a:rPr>
              <a:t>TOTO </a:t>
            </a:r>
            <a:r>
              <a:rPr lang="cs-CZ" sz="2700" dirty="0" smtClean="0">
                <a:cs typeface="Times New Roman" pitchFamily="18" charset="0"/>
              </a:rPr>
              <a:t>je přesně to, co muslimové používají, když mluví o islámu jako o ‚náboženství míru/pokoje‘. </a:t>
            </a:r>
            <a:r>
              <a:rPr lang="cs-CZ" sz="2700" dirty="0" smtClean="0">
                <a:solidFill>
                  <a:schemeClr val="accent1">
                    <a:lumMod val="75000"/>
                  </a:schemeClr>
                </a:solidFill>
                <a:cs typeface="Times New Roman" pitchFamily="18" charset="0"/>
              </a:rPr>
              <a:t>Ne</a:t>
            </a:r>
            <a:r>
              <a:rPr lang="cs-CZ" sz="2700" dirty="0" smtClean="0">
                <a:cs typeface="Times New Roman" pitchFamily="18" charset="0"/>
              </a:rPr>
              <a:t>řeknou vám ale, že verše jako tento, byly zrušeny a nahrazeny jinými, přísnými!</a:t>
            </a:r>
            <a:r>
              <a:rPr lang="cs-CZ" sz="2700" b="1" dirty="0" smtClean="0">
                <a:latin typeface="Times New Roman" pitchFamily="18" charset="0"/>
                <a:cs typeface="Times New Roman" pitchFamily="18" charset="0"/>
              </a:rPr>
              <a:t/>
            </a:r>
            <a:br>
              <a:rPr lang="cs-CZ" sz="2700" b="1" dirty="0" smtClean="0">
                <a:latin typeface="Times New Roman" pitchFamily="18" charset="0"/>
                <a:cs typeface="Times New Roman" pitchFamily="18" charset="0"/>
              </a:rPr>
            </a:br>
            <a:r>
              <a:rPr lang="en-US" sz="2700" dirty="0" smtClean="0">
                <a:solidFill>
                  <a:srgbClr val="FF0000"/>
                </a:solidFill>
                <a:latin typeface="Britannic Bold" panose="020B0903060703020204" pitchFamily="34" charset="0"/>
              </a:rPr>
              <a:t> </a:t>
            </a:r>
            <a:r>
              <a:rPr lang="cs-CZ" sz="2700" b="1" i="1" dirty="0" smtClean="0">
                <a:latin typeface="Times New Roman" pitchFamily="18" charset="0"/>
                <a:cs typeface="Times New Roman" pitchFamily="18" charset="0"/>
              </a:rPr>
              <a:t/>
            </a:r>
            <a:br>
              <a:rPr lang="cs-CZ" sz="2700" b="1" i="1" dirty="0" smtClean="0">
                <a:latin typeface="Times New Roman" pitchFamily="18" charset="0"/>
                <a:cs typeface="Times New Roman" pitchFamily="18" charset="0"/>
              </a:rPr>
            </a:br>
            <a:r>
              <a:rPr lang="cs-CZ" sz="2700" dirty="0" smtClean="0">
                <a:cs typeface="Times New Roman" pitchFamily="18" charset="0"/>
              </a:rPr>
              <a:t>Tento verš ukazuje to, JAK by měl svět vypadat podle islámu: </a:t>
            </a:r>
            <a:r>
              <a:rPr lang="cs-CZ" sz="2700" b="1" i="1" dirty="0" smtClean="0">
                <a:solidFill>
                  <a:schemeClr val="accent1">
                    <a:lumMod val="75000"/>
                  </a:schemeClr>
                </a:solidFill>
                <a:cs typeface="Times New Roman" pitchFamily="18" charset="0"/>
              </a:rPr>
              <a:t>„Kdokoli touží po jiném náboženství než po islámu, nebude to od něho přijato; </a:t>
            </a:r>
            <a:r>
              <a:rPr lang="cs-CZ" sz="2700" b="1" i="1" dirty="0" smtClean="0">
                <a:cs typeface="Times New Roman" pitchFamily="18" charset="0"/>
              </a:rPr>
              <a:t>a v onom životě bude mezi těmi, kdo utrpěli ztrátu. </a:t>
            </a:r>
            <a:r>
              <a:rPr lang="cs-CZ" sz="2700" b="1" i="1" dirty="0" smtClean="0">
                <a:solidFill>
                  <a:schemeClr val="accent5">
                    <a:lumMod val="50000"/>
                  </a:schemeClr>
                </a:solidFill>
                <a:cs typeface="Times New Roman" pitchFamily="18" charset="0"/>
              </a:rPr>
              <a:t/>
            </a:r>
            <a:br>
              <a:rPr lang="cs-CZ" sz="2700" b="1" i="1" dirty="0" smtClean="0">
                <a:solidFill>
                  <a:schemeClr val="accent5">
                    <a:lumMod val="50000"/>
                  </a:schemeClr>
                </a:solidFill>
                <a:cs typeface="Times New Roman" pitchFamily="18" charset="0"/>
              </a:rPr>
            </a:br>
            <a:r>
              <a:rPr lang="en-US" sz="2700" b="1" i="1" dirty="0" smtClean="0">
                <a:solidFill>
                  <a:schemeClr val="accent1">
                    <a:lumMod val="75000"/>
                  </a:schemeClr>
                </a:solidFill>
                <a:ea typeface="Times New Roman"/>
                <a:cs typeface="Times New Roman" pitchFamily="18" charset="0"/>
              </a:rPr>
              <a:t>(</a:t>
            </a:r>
            <a:r>
              <a:rPr lang="cs-CZ" sz="2700" b="1" i="1" dirty="0" smtClean="0">
                <a:solidFill>
                  <a:schemeClr val="accent1">
                    <a:lumMod val="75000"/>
                  </a:schemeClr>
                </a:solidFill>
                <a:ea typeface="Times New Roman"/>
                <a:cs typeface="Times New Roman" pitchFamily="18" charset="0"/>
              </a:rPr>
              <a:t>Korá</a:t>
            </a:r>
            <a:r>
              <a:rPr lang="en-US" sz="2700" b="1" i="1" dirty="0" smtClean="0">
                <a:solidFill>
                  <a:schemeClr val="accent1">
                    <a:lumMod val="75000"/>
                  </a:schemeClr>
                </a:solidFill>
                <a:ea typeface="Times New Roman"/>
                <a:cs typeface="Times New Roman" pitchFamily="18" charset="0"/>
              </a:rPr>
              <a:t>n 3:85 S</a:t>
            </a:r>
            <a:r>
              <a:rPr lang="cs-CZ" sz="2700" b="1" i="1" dirty="0" smtClean="0">
                <a:solidFill>
                  <a:schemeClr val="accent1">
                    <a:lumMod val="75000"/>
                  </a:schemeClr>
                </a:solidFill>
                <a:ea typeface="Times New Roman"/>
                <a:cs typeface="Times New Roman" pitchFamily="18" charset="0"/>
              </a:rPr>
              <a:t>ú</a:t>
            </a:r>
            <a:r>
              <a:rPr lang="en-US" sz="2700" b="1" i="1" dirty="0" err="1" smtClean="0">
                <a:solidFill>
                  <a:schemeClr val="accent1">
                    <a:lumMod val="75000"/>
                  </a:schemeClr>
                </a:solidFill>
                <a:ea typeface="Times New Roman"/>
                <a:cs typeface="Times New Roman" pitchFamily="18" charset="0"/>
              </a:rPr>
              <a:t>ra</a:t>
            </a:r>
            <a:r>
              <a:rPr lang="en-US" sz="2700" b="1" i="1" dirty="0" smtClean="0">
                <a:solidFill>
                  <a:schemeClr val="accent1">
                    <a:lumMod val="75000"/>
                  </a:schemeClr>
                </a:solidFill>
                <a:ea typeface="Times New Roman"/>
                <a:cs typeface="Times New Roman" pitchFamily="18" charset="0"/>
              </a:rPr>
              <a:t> Al-</a:t>
            </a:r>
            <a:r>
              <a:rPr lang="en-US" sz="2700" b="1" i="1" dirty="0" err="1" smtClean="0">
                <a:solidFill>
                  <a:schemeClr val="accent1">
                    <a:lumMod val="75000"/>
                  </a:schemeClr>
                </a:solidFill>
                <a:ea typeface="Times New Roman"/>
                <a:cs typeface="Times New Roman" pitchFamily="18" charset="0"/>
              </a:rPr>
              <a:t>Imran</a:t>
            </a:r>
            <a:r>
              <a:rPr lang="en-US" sz="2700" b="1" i="1" dirty="0" smtClean="0">
                <a:solidFill>
                  <a:schemeClr val="accent1">
                    <a:lumMod val="75000"/>
                  </a:schemeClr>
                </a:solidFill>
                <a:ea typeface="Times New Roman"/>
                <a:cs typeface="Times New Roman" pitchFamily="18" charset="0"/>
              </a:rPr>
              <a:t>)</a:t>
            </a:r>
            <a:r>
              <a:rPr lang="cs-CZ" sz="2700" b="1" i="1" dirty="0" smtClean="0">
                <a:solidFill>
                  <a:schemeClr val="accent1">
                    <a:lumMod val="75000"/>
                  </a:schemeClr>
                </a:solidFill>
                <a:cs typeface="Times New Roman" pitchFamily="18" charset="0"/>
              </a:rPr>
              <a:t> </a:t>
            </a:r>
            <a:r>
              <a:rPr lang="cs-CZ" sz="2700" b="1" i="1" dirty="0" smtClean="0">
                <a:solidFill>
                  <a:schemeClr val="accent1">
                    <a:lumMod val="75000"/>
                  </a:schemeClr>
                </a:solidFill>
                <a:latin typeface="Times New Roman" pitchFamily="18" charset="0"/>
                <a:cs typeface="Times New Roman" pitchFamily="18" charset="0"/>
              </a:rPr>
              <a:t/>
            </a:r>
            <a:br>
              <a:rPr lang="cs-CZ" sz="2700" b="1" i="1" dirty="0" smtClean="0">
                <a:solidFill>
                  <a:schemeClr val="accent1">
                    <a:lumMod val="75000"/>
                  </a:schemeClr>
                </a:solidFill>
                <a:latin typeface="Times New Roman" pitchFamily="18" charset="0"/>
                <a:cs typeface="Times New Roman" pitchFamily="18" charset="0"/>
              </a:rPr>
            </a:br>
            <a:r>
              <a:rPr lang="en-US" sz="1800" i="1" dirty="0" smtClean="0">
                <a:latin typeface="Britannic Bold" panose="020B0903060703020204" pitchFamily="34" charset="0"/>
              </a:rPr>
              <a:t/>
            </a:r>
            <a:br>
              <a:rPr lang="en-US" sz="1800" i="1" dirty="0" smtClean="0">
                <a:latin typeface="Britannic Bold" panose="020B0903060703020204" pitchFamily="34" charset="0"/>
              </a:rPr>
            </a:br>
            <a:r>
              <a:rPr lang="en-US" sz="1800" i="1" dirty="0" smtClean="0">
                <a:latin typeface="Britannic Bold" panose="020B0903060703020204" pitchFamily="34" charset="0"/>
              </a:rPr>
              <a:t>”</a:t>
            </a:r>
            <a:r>
              <a:rPr lang="ar-IQ" sz="2000" b="1" i="1" dirty="0" smtClean="0">
                <a:latin typeface="Britannic Bold" panose="020B0903060703020204" pitchFamily="34" charset="0"/>
              </a:rPr>
              <a:t>و</a:t>
            </a:r>
            <a:r>
              <a:rPr lang="ar-IQ" sz="2700" b="1" i="1" dirty="0" smtClean="0">
                <a:latin typeface="Britannic Bold" panose="020B0903060703020204" pitchFamily="34" charset="0"/>
              </a:rPr>
              <a:t>َمَنْ يَبْتَغِ غَيْرَ الْإِسْلَامِ دِينًا فَلَنْ يُقْبَلَ مِنْهُ وَهُوَ فِي الْآخِرَةِ مِنَ الْخَاسِرِينَ</a:t>
            </a:r>
            <a:r>
              <a:rPr lang="en-US" sz="2700" b="1" i="1" dirty="0" smtClean="0">
                <a:latin typeface="Britannic Bold" panose="020B0903060703020204" pitchFamily="34" charset="0"/>
              </a:rPr>
              <a:t>”</a:t>
            </a:r>
            <a:r>
              <a:rPr lang="cs-CZ" sz="2000" dirty="0">
                <a:solidFill>
                  <a:srgbClr val="FF0000"/>
                </a:solidFill>
                <a:latin typeface="Britannic Bold" panose="020B0903060703020204" pitchFamily="34" charset="0"/>
              </a:rPr>
              <a:t/>
            </a:r>
            <a:br>
              <a:rPr lang="cs-CZ" sz="2000" dirty="0">
                <a:solidFill>
                  <a:srgbClr val="FF0000"/>
                </a:solidFill>
                <a:latin typeface="Britannic Bold" panose="020B0903060703020204" pitchFamily="34" charset="0"/>
              </a:rPr>
            </a:br>
            <a:r>
              <a:rPr lang="cs-CZ" sz="2000" dirty="0" smtClean="0">
                <a:solidFill>
                  <a:srgbClr val="FF0000"/>
                </a:solidFill>
                <a:latin typeface="Britannic Bold" panose="020B0903060703020204" pitchFamily="34" charset="0"/>
              </a:rPr>
              <a:t/>
            </a:r>
            <a:br>
              <a:rPr lang="cs-CZ" sz="2000" dirty="0" smtClean="0">
                <a:solidFill>
                  <a:srgbClr val="FF0000"/>
                </a:solidFill>
                <a:latin typeface="Britannic Bold" panose="020B0903060703020204" pitchFamily="34" charset="0"/>
              </a:rPr>
            </a:br>
            <a:r>
              <a:rPr lang="cs-CZ" sz="2000" dirty="0">
                <a:solidFill>
                  <a:srgbClr val="FF0000"/>
                </a:solidFill>
                <a:latin typeface="Britannic Bold" panose="020B0903060703020204" pitchFamily="34" charset="0"/>
              </a:rPr>
              <a:t/>
            </a:r>
            <a:br>
              <a:rPr lang="cs-CZ" sz="2000" dirty="0">
                <a:solidFill>
                  <a:srgbClr val="FF0000"/>
                </a:solidFill>
                <a:latin typeface="Britannic Bold" panose="020B0903060703020204" pitchFamily="34" charset="0"/>
              </a:rPr>
            </a:br>
            <a:endParaRPr lang="en-US" sz="2000" i="1" dirty="0">
              <a:latin typeface="Britannic Bold" panose="020B0903060703020204" pitchFamily="34" charset="0"/>
            </a:endParaRPr>
          </a:p>
        </p:txBody>
      </p:sp>
    </p:spTree>
    <p:extLst>
      <p:ext uri="{BB962C8B-B14F-4D97-AF65-F5344CB8AC3E}">
        <p14:creationId xmlns:p14="http://schemas.microsoft.com/office/powerpoint/2010/main" val="3900520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p:spPr>
        <p:txBody>
          <a:bodyPr>
            <a:normAutofit fontScale="90000"/>
          </a:bodyPr>
          <a:lstStyle/>
          <a:p>
            <a:pPr algn="l"/>
            <a:r>
              <a:rPr lang="cs-CZ" sz="2800" b="1" dirty="0" smtClean="0">
                <a:solidFill>
                  <a:schemeClr val="accent1">
                    <a:lumMod val="75000"/>
                  </a:schemeClr>
                </a:solidFill>
                <a:cs typeface="Times New Roman" pitchFamily="18" charset="0"/>
              </a:rPr>
              <a:t>TVÁŘÍ TVÁŘ PRAVDĚ</a:t>
            </a:r>
            <a:br>
              <a:rPr lang="cs-CZ" sz="2800" b="1" dirty="0" smtClean="0">
                <a:solidFill>
                  <a:schemeClr val="accent1">
                    <a:lumMod val="75000"/>
                  </a:schemeClr>
                </a:solidFill>
                <a:cs typeface="Times New Roman" pitchFamily="18" charset="0"/>
              </a:rPr>
            </a:br>
            <a:r>
              <a:rPr lang="cs-CZ" sz="2700" b="1" dirty="0" smtClean="0">
                <a:solidFill>
                  <a:schemeClr val="accent1">
                    <a:lumMod val="75000"/>
                  </a:schemeClr>
                </a:solidFill>
                <a:cs typeface="Times New Roman" pitchFamily="18" charset="0"/>
              </a:rPr>
              <a:t/>
            </a:r>
            <a:br>
              <a:rPr lang="cs-CZ" sz="2700" b="1" dirty="0" smtClean="0">
                <a:solidFill>
                  <a:schemeClr val="accent1">
                    <a:lumMod val="75000"/>
                  </a:schemeClr>
                </a:solidFill>
                <a:cs typeface="Times New Roman" pitchFamily="18" charset="0"/>
              </a:rPr>
            </a:br>
            <a:r>
              <a:rPr lang="cs-CZ" sz="2700" b="1" u="sng" dirty="0" smtClean="0">
                <a:solidFill>
                  <a:schemeClr val="accent1">
                    <a:lumMod val="75000"/>
                  </a:schemeClr>
                </a:solidFill>
                <a:cs typeface="Times New Roman" pitchFamily="18" charset="0"/>
              </a:rPr>
              <a:t>Korán muslimům přikazuje:</a:t>
            </a:r>
            <a:r>
              <a:rPr lang="cs-CZ" sz="2700" b="1" dirty="0" smtClean="0">
                <a:solidFill>
                  <a:schemeClr val="accent1">
                    <a:lumMod val="50000"/>
                  </a:schemeClr>
                </a:solidFill>
                <a:cs typeface="Times New Roman" pitchFamily="18" charset="0"/>
              </a:rPr>
              <a:t/>
            </a:r>
            <a:br>
              <a:rPr lang="cs-CZ" sz="2700" b="1" dirty="0" smtClean="0">
                <a:solidFill>
                  <a:schemeClr val="accent1">
                    <a:lumMod val="50000"/>
                  </a:schemeClr>
                </a:solidFill>
                <a:cs typeface="Times New Roman" pitchFamily="18" charset="0"/>
              </a:rPr>
            </a:br>
            <a:r>
              <a:rPr lang="en-US" sz="2700" b="1" dirty="0" smtClean="0">
                <a:solidFill>
                  <a:srgbClr val="C00000"/>
                </a:solidFill>
                <a:cs typeface="Times New Roman" pitchFamily="18" charset="0"/>
              </a:rPr>
              <a:t>1.</a:t>
            </a:r>
            <a:r>
              <a:rPr lang="cs-CZ" sz="2700" b="1" dirty="0" smtClean="0">
                <a:solidFill>
                  <a:srgbClr val="C00000"/>
                </a:solidFill>
                <a:cs typeface="Times New Roman" pitchFamily="18" charset="0"/>
              </a:rPr>
              <a:t> </a:t>
            </a:r>
            <a:r>
              <a:rPr lang="cs-CZ" sz="2700" b="1" dirty="0" smtClean="0">
                <a:solidFill>
                  <a:schemeClr val="accent1">
                    <a:lumMod val="75000"/>
                  </a:schemeClr>
                </a:solidFill>
                <a:cs typeface="Times New Roman" pitchFamily="18" charset="0"/>
              </a:rPr>
              <a:t>nepřátelit se s nemuslimy:  </a:t>
            </a:r>
            <a:r>
              <a:rPr lang="cs-CZ" sz="2700" b="1" i="1" dirty="0" smtClean="0">
                <a:cs typeface="Times New Roman" pitchFamily="18" charset="0"/>
              </a:rPr>
              <a:t>„Ať si věřící (muslimové) neberou nevěřící (doslova: káfiry) za přátele a pomocníky raději než věřící: kdokoli to učiní, v ničem se mu od Alláha nedostane pomoci…“</a:t>
            </a:r>
            <a:r>
              <a:rPr lang="cs-CZ" sz="2700" b="1" i="1" dirty="0" smtClean="0">
                <a:solidFill>
                  <a:srgbClr val="C00000"/>
                </a:solidFill>
                <a:cs typeface="Times New Roman" pitchFamily="18" charset="0"/>
              </a:rPr>
              <a:t> </a:t>
            </a:r>
            <a:r>
              <a:rPr lang="cs-CZ" sz="2700" b="1" i="1" dirty="0" smtClean="0">
                <a:solidFill>
                  <a:schemeClr val="accent1">
                    <a:lumMod val="75000"/>
                  </a:schemeClr>
                </a:solidFill>
                <a:cs typeface="Times New Roman" pitchFamily="18" charset="0"/>
              </a:rPr>
              <a:t>(Korán</a:t>
            </a:r>
            <a:r>
              <a:rPr lang="en-US" sz="2700" b="1" i="1" dirty="0" smtClean="0">
                <a:solidFill>
                  <a:schemeClr val="accent1">
                    <a:lumMod val="75000"/>
                  </a:schemeClr>
                </a:solidFill>
                <a:cs typeface="Times New Roman" pitchFamily="18" charset="0"/>
              </a:rPr>
              <a:t> 3:28) </a:t>
            </a:r>
            <a:r>
              <a:rPr lang="cs-CZ" sz="2700" b="1" i="1" dirty="0" smtClean="0">
                <a:solidFill>
                  <a:schemeClr val="accent1">
                    <a:lumMod val="75000"/>
                  </a:schemeClr>
                </a:solidFill>
                <a:cs typeface="Times New Roman" pitchFamily="18" charset="0"/>
              </a:rPr>
              <a:t/>
            </a:r>
            <a:br>
              <a:rPr lang="cs-CZ" sz="2700" b="1" i="1" dirty="0" smtClean="0">
                <a:solidFill>
                  <a:schemeClr val="accent1">
                    <a:lumMod val="75000"/>
                  </a:schemeClr>
                </a:solidFill>
                <a:cs typeface="Times New Roman" pitchFamily="18" charset="0"/>
              </a:rPr>
            </a:br>
            <a:r>
              <a:rPr lang="cs-CZ" sz="2700" b="1" i="1" dirty="0" smtClean="0">
                <a:solidFill>
                  <a:schemeClr val="accent1">
                    <a:lumMod val="50000"/>
                  </a:schemeClr>
                </a:solidFill>
                <a:cs typeface="Times New Roman" pitchFamily="18" charset="0"/>
              </a:rPr>
              <a:t/>
            </a:r>
            <a:br>
              <a:rPr lang="cs-CZ" sz="2700" b="1" i="1" dirty="0" smtClean="0">
                <a:solidFill>
                  <a:schemeClr val="accent1">
                    <a:lumMod val="50000"/>
                  </a:schemeClr>
                </a:solidFill>
                <a:cs typeface="Times New Roman" pitchFamily="18" charset="0"/>
              </a:rPr>
            </a:br>
            <a:r>
              <a:rPr lang="cs-CZ" sz="2700" b="1" dirty="0">
                <a:solidFill>
                  <a:srgbClr val="C00000"/>
                </a:solidFill>
                <a:cs typeface="Times New Roman" pitchFamily="18" charset="0"/>
              </a:rPr>
              <a:t>2</a:t>
            </a:r>
            <a:r>
              <a:rPr lang="en-US" sz="2700" b="1" dirty="0" smtClean="0">
                <a:solidFill>
                  <a:srgbClr val="C00000"/>
                </a:solidFill>
                <a:cs typeface="Times New Roman" pitchFamily="18" charset="0"/>
              </a:rPr>
              <a:t>.</a:t>
            </a:r>
            <a:r>
              <a:rPr lang="cs-CZ" sz="2700" b="1" dirty="0" smtClean="0">
                <a:solidFill>
                  <a:srgbClr val="C00000"/>
                </a:solidFill>
                <a:cs typeface="Times New Roman" pitchFamily="18" charset="0"/>
              </a:rPr>
              <a:t> </a:t>
            </a:r>
            <a:r>
              <a:rPr lang="cs-CZ" sz="2700" b="1" dirty="0" smtClean="0">
                <a:solidFill>
                  <a:schemeClr val="accent1">
                    <a:lumMod val="75000"/>
                  </a:schemeClr>
                </a:solidFill>
                <a:cs typeface="Times New Roman" pitchFamily="18" charset="0"/>
              </a:rPr>
              <a:t>nepřátelit se židy/křesťany: </a:t>
            </a:r>
            <a:r>
              <a:rPr lang="cs-CZ" sz="2700" b="1" i="1" dirty="0" smtClean="0">
                <a:cs typeface="Times New Roman" pitchFamily="18" charset="0"/>
              </a:rPr>
              <a:t>„Ó vy, kteří věříte </a:t>
            </a:r>
            <a:r>
              <a:rPr lang="cs-CZ" sz="2700" b="1" i="1" dirty="0" smtClean="0">
                <a:solidFill>
                  <a:schemeClr val="accent1">
                    <a:lumMod val="75000"/>
                  </a:schemeClr>
                </a:solidFill>
                <a:cs typeface="Times New Roman" pitchFamily="18" charset="0"/>
              </a:rPr>
              <a:t>(muslimové), </a:t>
            </a:r>
            <a:r>
              <a:rPr lang="cs-CZ" sz="2700" b="1" i="1" dirty="0" smtClean="0">
                <a:cs typeface="Times New Roman" pitchFamily="18" charset="0"/>
              </a:rPr>
              <a:t>neberte si </a:t>
            </a:r>
            <a:r>
              <a:rPr lang="cs-CZ" sz="2700" b="1" i="1" dirty="0" smtClean="0">
                <a:solidFill>
                  <a:schemeClr val="accent1">
                    <a:lumMod val="75000"/>
                  </a:schemeClr>
                </a:solidFill>
                <a:cs typeface="Times New Roman" pitchFamily="18" charset="0"/>
              </a:rPr>
              <a:t>židy nebo křesťany </a:t>
            </a:r>
            <a:r>
              <a:rPr lang="cs-CZ" sz="2700" b="1" i="1" dirty="0" smtClean="0">
                <a:cs typeface="Times New Roman" pitchFamily="18" charset="0"/>
              </a:rPr>
              <a:t>za vaše přátele a ochránce. Jsou přáteli a ochránci navzájem. A ten z vás, kdo se s k nim obrátí (přátelí se s nimi), je jedním z nich.“ </a:t>
            </a:r>
            <a:r>
              <a:rPr lang="en-US" sz="2700" b="1" i="1" dirty="0" smtClean="0">
                <a:solidFill>
                  <a:schemeClr val="accent1">
                    <a:lumMod val="75000"/>
                  </a:schemeClr>
                </a:solidFill>
                <a:cs typeface="Times New Roman" pitchFamily="18" charset="0"/>
              </a:rPr>
              <a:t>(</a:t>
            </a:r>
            <a:r>
              <a:rPr lang="cs-CZ" sz="2700" b="1" i="1" dirty="0" smtClean="0">
                <a:solidFill>
                  <a:schemeClr val="accent1">
                    <a:lumMod val="75000"/>
                  </a:schemeClr>
                </a:solidFill>
                <a:cs typeface="Times New Roman" pitchFamily="18" charset="0"/>
              </a:rPr>
              <a:t>Korá</a:t>
            </a:r>
            <a:r>
              <a:rPr lang="en-US" sz="2700" b="1" i="1" dirty="0" smtClean="0">
                <a:solidFill>
                  <a:schemeClr val="accent1">
                    <a:lumMod val="75000"/>
                  </a:schemeClr>
                </a:solidFill>
                <a:cs typeface="Times New Roman" pitchFamily="18" charset="0"/>
              </a:rPr>
              <a:t>n 5:51 S</a:t>
            </a:r>
            <a:r>
              <a:rPr lang="cs-CZ" sz="2700" b="1" i="1" dirty="0" err="1" smtClean="0">
                <a:solidFill>
                  <a:schemeClr val="accent1">
                    <a:lumMod val="75000"/>
                  </a:schemeClr>
                </a:solidFill>
                <a:cs typeface="Times New Roman" pitchFamily="18" charset="0"/>
              </a:rPr>
              <a:t>úr</a:t>
            </a:r>
            <a:r>
              <a:rPr lang="en-US" sz="2700" b="1" i="1" dirty="0" smtClean="0">
                <a:solidFill>
                  <a:schemeClr val="accent1">
                    <a:lumMod val="75000"/>
                  </a:schemeClr>
                </a:solidFill>
                <a:cs typeface="Times New Roman" pitchFamily="18" charset="0"/>
              </a:rPr>
              <a:t>a Al-</a:t>
            </a:r>
            <a:r>
              <a:rPr lang="en-US" sz="2700" b="1" i="1" dirty="0" err="1" smtClean="0">
                <a:solidFill>
                  <a:schemeClr val="accent1">
                    <a:lumMod val="75000"/>
                  </a:schemeClr>
                </a:solidFill>
                <a:cs typeface="Times New Roman" pitchFamily="18" charset="0"/>
              </a:rPr>
              <a:t>Maidah</a:t>
            </a:r>
            <a:r>
              <a:rPr lang="en-US" sz="2700" b="1" i="1" dirty="0" smtClean="0">
                <a:solidFill>
                  <a:schemeClr val="accent1">
                    <a:lumMod val="75000"/>
                  </a:schemeClr>
                </a:solidFill>
                <a:cs typeface="Times New Roman" pitchFamily="18" charset="0"/>
              </a:rPr>
              <a:t>)</a:t>
            </a:r>
            <a:r>
              <a:rPr lang="cs-CZ" sz="2700" b="1" i="1" dirty="0" smtClean="0">
                <a:solidFill>
                  <a:schemeClr val="accent1">
                    <a:lumMod val="75000"/>
                  </a:schemeClr>
                </a:solidFill>
                <a:cs typeface="Times New Roman" pitchFamily="18" charset="0"/>
              </a:rPr>
              <a:t/>
            </a:r>
            <a:br>
              <a:rPr lang="cs-CZ" sz="2700" b="1" i="1" dirty="0" smtClean="0">
                <a:solidFill>
                  <a:schemeClr val="accent1">
                    <a:lumMod val="75000"/>
                  </a:schemeClr>
                </a:solidFill>
                <a:cs typeface="Times New Roman" pitchFamily="18" charset="0"/>
              </a:rPr>
            </a:br>
            <a:r>
              <a:rPr lang="en-US" sz="2700" b="1" i="1" dirty="0" smtClean="0">
                <a:solidFill>
                  <a:schemeClr val="accent1">
                    <a:lumMod val="75000"/>
                  </a:schemeClr>
                </a:solidFill>
                <a:cs typeface="Times New Roman" pitchFamily="18" charset="0"/>
              </a:rPr>
              <a:t> </a:t>
            </a:r>
            <a:r>
              <a:rPr lang="cs-CZ" sz="2700" b="1" i="1" dirty="0" smtClean="0">
                <a:solidFill>
                  <a:schemeClr val="accent1">
                    <a:lumMod val="75000"/>
                  </a:schemeClr>
                </a:solidFill>
                <a:cs typeface="Times New Roman" pitchFamily="18" charset="0"/>
              </a:rPr>
              <a:t/>
            </a:r>
            <a:br>
              <a:rPr lang="cs-CZ" sz="2700" b="1" i="1" dirty="0" smtClean="0">
                <a:solidFill>
                  <a:schemeClr val="accent1">
                    <a:lumMod val="75000"/>
                  </a:schemeClr>
                </a:solidFill>
                <a:cs typeface="Times New Roman" pitchFamily="18" charset="0"/>
              </a:rPr>
            </a:br>
            <a:r>
              <a:rPr lang="cs-CZ" sz="2700" b="1" dirty="0">
                <a:solidFill>
                  <a:srgbClr val="C00000"/>
                </a:solidFill>
                <a:cs typeface="Times New Roman" pitchFamily="18" charset="0"/>
              </a:rPr>
              <a:t>3</a:t>
            </a:r>
            <a:r>
              <a:rPr lang="en-US" sz="2700" b="1" dirty="0" smtClean="0">
                <a:solidFill>
                  <a:srgbClr val="C00000"/>
                </a:solidFill>
                <a:cs typeface="Times New Roman" pitchFamily="18" charset="0"/>
              </a:rPr>
              <a:t>.</a:t>
            </a:r>
            <a:r>
              <a:rPr lang="cs-CZ" sz="2700" b="1" dirty="0" smtClean="0">
                <a:solidFill>
                  <a:srgbClr val="C00000"/>
                </a:solidFill>
                <a:cs typeface="Times New Roman" pitchFamily="18" charset="0"/>
              </a:rPr>
              <a:t> </a:t>
            </a:r>
            <a:r>
              <a:rPr lang="cs-CZ" sz="2700" b="1" dirty="0" smtClean="0">
                <a:solidFill>
                  <a:schemeClr val="accent1">
                    <a:lumMod val="75000"/>
                  </a:schemeClr>
                </a:solidFill>
                <a:cs typeface="Times New Roman" pitchFamily="18" charset="0"/>
              </a:rPr>
              <a:t>nepřátelit se s ostatními: </a:t>
            </a:r>
            <a:r>
              <a:rPr lang="cs-CZ" sz="2700" b="1" i="1" dirty="0" smtClean="0">
                <a:cs typeface="Times New Roman" pitchFamily="18" charset="0"/>
              </a:rPr>
              <a:t>„Ó vy, kteří věříte </a:t>
            </a:r>
            <a:r>
              <a:rPr lang="cs-CZ" sz="2700" b="1" i="1" dirty="0" smtClean="0">
                <a:solidFill>
                  <a:schemeClr val="accent1">
                    <a:lumMod val="75000"/>
                  </a:schemeClr>
                </a:solidFill>
                <a:cs typeface="Times New Roman" pitchFamily="18" charset="0"/>
              </a:rPr>
              <a:t>(muslimové)! </a:t>
            </a:r>
            <a:r>
              <a:rPr lang="cs-CZ" sz="2700" b="1" i="1" dirty="0" smtClean="0">
                <a:cs typeface="Times New Roman" pitchFamily="18" charset="0"/>
              </a:rPr>
              <a:t>Neberte si za přátele a ochránce ty, kteří se vysmívají vašemu náboženství nebo se jím baví, ať už mezi těmi, </a:t>
            </a:r>
            <a:r>
              <a:rPr lang="cs-CZ" sz="2700" b="1" i="1" dirty="0" smtClean="0">
                <a:solidFill>
                  <a:schemeClr val="accent1">
                    <a:lumMod val="75000"/>
                  </a:schemeClr>
                </a:solidFill>
                <a:cs typeface="Times New Roman" pitchFamily="18" charset="0"/>
              </a:rPr>
              <a:t>kteří přijali Písmo </a:t>
            </a:r>
            <a:r>
              <a:rPr lang="cs-CZ" sz="2700" b="1" i="1" dirty="0" smtClean="0">
                <a:cs typeface="Times New Roman" pitchFamily="18" charset="0"/>
              </a:rPr>
              <a:t>před vámi…“ </a:t>
            </a:r>
            <a:r>
              <a:rPr lang="cs-CZ" sz="2700" b="1" i="1" dirty="0" smtClean="0">
                <a:solidFill>
                  <a:schemeClr val="accent1">
                    <a:lumMod val="75000"/>
                  </a:schemeClr>
                </a:solidFill>
                <a:cs typeface="Times New Roman" pitchFamily="18" charset="0"/>
              </a:rPr>
              <a:t>(Korán 5:57 Súra Al </a:t>
            </a:r>
            <a:r>
              <a:rPr lang="cs-CZ" sz="2700" b="1" i="1" dirty="0" err="1" smtClean="0">
                <a:solidFill>
                  <a:schemeClr val="accent1">
                    <a:lumMod val="75000"/>
                  </a:schemeClr>
                </a:solidFill>
                <a:cs typeface="Times New Roman" pitchFamily="18" charset="0"/>
              </a:rPr>
              <a:t>Maida</a:t>
            </a:r>
            <a:r>
              <a:rPr lang="cs-CZ" sz="2700" b="1" i="1" dirty="0" smtClean="0">
                <a:solidFill>
                  <a:schemeClr val="accent1">
                    <a:lumMod val="75000"/>
                  </a:schemeClr>
                </a:solidFill>
                <a:cs typeface="Times New Roman" pitchFamily="18" charset="0"/>
              </a:rPr>
              <a:t>) </a:t>
            </a:r>
            <a:endParaRPr lang="cs-CZ" sz="2700" b="1" i="1" dirty="0">
              <a:solidFill>
                <a:schemeClr val="accent1">
                  <a:lumMod val="75000"/>
                </a:schemeClr>
              </a:solidFill>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Obdélník 3"/>
          <p:cNvSpPr/>
          <p:nvPr/>
        </p:nvSpPr>
        <p:spPr>
          <a:xfrm>
            <a:off x="3505200" y="2438400"/>
            <a:ext cx="5181600" cy="1828800"/>
          </a:xfrm>
          <a:prstGeom prst="rect">
            <a:avLst/>
          </a:prstGeom>
          <a:solidFill>
            <a:srgbClr val="F7F289"/>
          </a:solidFill>
          <a:ln>
            <a:solidFill>
              <a:srgbClr val="F7F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800" b="1" dirty="0" smtClean="0">
                <a:solidFill>
                  <a:schemeClr val="tx1"/>
                </a:solidFill>
                <a:latin typeface="Times New Roman" pitchFamily="18" charset="0"/>
                <a:cs typeface="Times New Roman" pitchFamily="18" charset="0"/>
              </a:rPr>
              <a:t>Mohammedův meč a Korán jsou nejosudovějšími nepřáteli civilizace, svobody a pravdy, které svět kdy znal.</a:t>
            </a:r>
            <a:endParaRPr lang="cs-CZ" sz="2800" b="1" dirty="0">
              <a:solidFill>
                <a:schemeClr val="tx1"/>
              </a:solidFill>
              <a:latin typeface="Times New Roman" pitchFamily="18" charset="0"/>
              <a:cs typeface="Times New Roman" pitchFamily="18" charset="0"/>
            </a:endParaRPr>
          </a:p>
        </p:txBody>
      </p:sp>
      <p:sp>
        <p:nvSpPr>
          <p:cNvPr id="5" name="Obdélník 4"/>
          <p:cNvSpPr/>
          <p:nvPr/>
        </p:nvSpPr>
        <p:spPr>
          <a:xfrm>
            <a:off x="4648200" y="5257800"/>
            <a:ext cx="3962400" cy="381000"/>
          </a:xfrm>
          <a:prstGeom prst="rect">
            <a:avLst/>
          </a:prstGeom>
          <a:solidFill>
            <a:srgbClr val="F7F289"/>
          </a:solidFill>
          <a:ln>
            <a:solidFill>
              <a:srgbClr val="F7F7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400" b="1" dirty="0" smtClean="0">
                <a:solidFill>
                  <a:schemeClr val="tx1"/>
                </a:solidFill>
                <a:latin typeface="Times New Roman" pitchFamily="18" charset="0"/>
                <a:cs typeface="Times New Roman" pitchFamily="18" charset="0"/>
              </a:rPr>
              <a:t>Skotský historik a pisatel</a:t>
            </a:r>
            <a:endParaRPr lang="cs-CZ"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47141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p:spPr>
        <p:txBody>
          <a:bodyPr>
            <a:normAutofit/>
          </a:bodyPr>
          <a:lstStyle/>
          <a:p>
            <a:pPr algn="l"/>
            <a:r>
              <a:rPr lang="cs-CZ" sz="2600" b="1" dirty="0" smtClean="0">
                <a:solidFill>
                  <a:srgbClr val="C00000"/>
                </a:solidFill>
                <a:cs typeface="Times New Roman" pitchFamily="18" charset="0"/>
              </a:rPr>
              <a:t>4. </a:t>
            </a:r>
            <a:r>
              <a:rPr lang="cs-CZ" sz="2600" b="1" dirty="0" smtClean="0">
                <a:solidFill>
                  <a:schemeClr val="accent1">
                    <a:lumMod val="75000"/>
                  </a:schemeClr>
                </a:solidFill>
                <a:cs typeface="Times New Roman" pitchFamily="18" charset="0"/>
              </a:rPr>
              <a:t>zabíjet židy a křesťany: </a:t>
            </a:r>
            <a:r>
              <a:rPr lang="cs-CZ" sz="2600" b="1" i="1" dirty="0" smtClean="0">
                <a:cs typeface="Times New Roman" pitchFamily="18" charset="0"/>
              </a:rPr>
              <a:t>„Bojujte proti těm, kdo nevěří v Alláha ani v poslední den a nezakazují, co zakázal Alláh a jeho posel (Mohammed) a proti těm, kdo neuznávají náboženství pravdy (islám) z těch </a:t>
            </a:r>
            <a:r>
              <a:rPr lang="cs-CZ" sz="2600" b="1" i="1" dirty="0" smtClean="0">
                <a:solidFill>
                  <a:schemeClr val="accent1">
                    <a:lumMod val="75000"/>
                  </a:schemeClr>
                </a:solidFill>
                <a:cs typeface="Times New Roman" pitchFamily="18" charset="0"/>
              </a:rPr>
              <a:t>Lidí Knihy (židy a křesťany) </a:t>
            </a:r>
            <a:r>
              <a:rPr lang="cs-CZ" sz="2600" b="1" i="1" dirty="0" smtClean="0">
                <a:cs typeface="Times New Roman" pitchFamily="18" charset="0"/>
              </a:rPr>
              <a:t>dokud nezaplatí </a:t>
            </a:r>
            <a:r>
              <a:rPr lang="cs-CZ" sz="2600" b="1" i="1" dirty="0" err="1" smtClean="0">
                <a:cs typeface="Times New Roman" pitchFamily="18" charset="0"/>
              </a:rPr>
              <a:t>džizju</a:t>
            </a:r>
            <a:r>
              <a:rPr lang="cs-CZ" sz="2600" b="1" i="1" dirty="0" smtClean="0">
                <a:cs typeface="Times New Roman" pitchFamily="18" charset="0"/>
              </a:rPr>
              <a:t> s ochotným podřízením a necítí se </a:t>
            </a:r>
            <a:r>
              <a:rPr lang="cs-CZ" sz="2600" b="1" i="1" dirty="0" err="1" smtClean="0">
                <a:cs typeface="Times New Roman" pitchFamily="18" charset="0"/>
              </a:rPr>
              <a:t>potlačně</a:t>
            </a:r>
            <a:r>
              <a:rPr lang="cs-CZ" sz="2600" b="1" i="1" dirty="0" smtClean="0">
                <a:cs typeface="Times New Roman" pitchFamily="18" charset="0"/>
              </a:rPr>
              <a:t>.“</a:t>
            </a:r>
            <a:r>
              <a:rPr lang="cs-CZ" sz="2600" b="1" i="1" dirty="0" smtClean="0">
                <a:solidFill>
                  <a:schemeClr val="accent1">
                    <a:lumMod val="75000"/>
                  </a:schemeClr>
                </a:solidFill>
                <a:cs typeface="Times New Roman" pitchFamily="18" charset="0"/>
              </a:rPr>
              <a:t> </a:t>
            </a:r>
            <a:r>
              <a:rPr lang="en-US" sz="2600" b="1" i="1" dirty="0" smtClean="0">
                <a:solidFill>
                  <a:schemeClr val="accent1">
                    <a:lumMod val="75000"/>
                  </a:schemeClr>
                </a:solidFill>
                <a:cs typeface="Times New Roman" pitchFamily="18" charset="0"/>
              </a:rPr>
              <a:t>(</a:t>
            </a:r>
            <a:r>
              <a:rPr lang="cs-CZ" sz="2600" b="1" i="1" dirty="0" smtClean="0">
                <a:solidFill>
                  <a:schemeClr val="accent1">
                    <a:lumMod val="75000"/>
                  </a:schemeClr>
                </a:solidFill>
                <a:cs typeface="Times New Roman" pitchFamily="18" charset="0"/>
              </a:rPr>
              <a:t>Korá</a:t>
            </a:r>
            <a:r>
              <a:rPr lang="en-US" sz="2600" b="1" i="1" dirty="0" smtClean="0">
                <a:solidFill>
                  <a:schemeClr val="accent1">
                    <a:lumMod val="75000"/>
                  </a:schemeClr>
                </a:solidFill>
                <a:cs typeface="Times New Roman" pitchFamily="18" charset="0"/>
              </a:rPr>
              <a:t>n 9:29 S</a:t>
            </a:r>
            <a:r>
              <a:rPr lang="cs-CZ" sz="2600" b="1" i="1" dirty="0" err="1" smtClean="0">
                <a:solidFill>
                  <a:schemeClr val="accent1">
                    <a:lumMod val="75000"/>
                  </a:schemeClr>
                </a:solidFill>
                <a:cs typeface="Times New Roman" pitchFamily="18" charset="0"/>
              </a:rPr>
              <a:t>úr</a:t>
            </a:r>
            <a:r>
              <a:rPr lang="en-US" sz="2600" b="1" i="1" dirty="0" smtClean="0">
                <a:solidFill>
                  <a:schemeClr val="accent1">
                    <a:lumMod val="75000"/>
                  </a:schemeClr>
                </a:solidFill>
                <a:cs typeface="Times New Roman" pitchFamily="18" charset="0"/>
              </a:rPr>
              <a:t>a At-</a:t>
            </a:r>
            <a:r>
              <a:rPr lang="en-US" sz="2600" b="1" i="1" dirty="0" err="1" smtClean="0">
                <a:solidFill>
                  <a:schemeClr val="accent1">
                    <a:lumMod val="75000"/>
                  </a:schemeClr>
                </a:solidFill>
                <a:cs typeface="Times New Roman" pitchFamily="18" charset="0"/>
              </a:rPr>
              <a:t>Taubah</a:t>
            </a:r>
            <a:r>
              <a:rPr lang="en-US" sz="2600" b="1" i="1" dirty="0" smtClean="0">
                <a:solidFill>
                  <a:schemeClr val="accent1">
                    <a:lumMod val="75000"/>
                  </a:schemeClr>
                </a:solidFill>
                <a:cs typeface="Times New Roman" pitchFamily="18" charset="0"/>
              </a:rPr>
              <a:t>) </a:t>
            </a:r>
            <a:r>
              <a:rPr lang="cs-CZ" sz="2600" b="1" dirty="0" smtClean="0">
                <a:solidFill>
                  <a:srgbClr val="C00000"/>
                </a:solidFill>
                <a:cs typeface="Times New Roman" pitchFamily="18" charset="0"/>
              </a:rPr>
              <a:t/>
            </a:r>
            <a:br>
              <a:rPr lang="cs-CZ" sz="2600" b="1" dirty="0" smtClean="0">
                <a:solidFill>
                  <a:srgbClr val="C00000"/>
                </a:solidFill>
                <a:cs typeface="Times New Roman" pitchFamily="18" charset="0"/>
              </a:rPr>
            </a:br>
            <a:r>
              <a:rPr lang="cs-CZ" sz="2600" b="1" dirty="0" smtClean="0">
                <a:solidFill>
                  <a:srgbClr val="C00000"/>
                </a:solidFill>
                <a:cs typeface="Times New Roman" pitchFamily="18" charset="0"/>
              </a:rPr>
              <a:t/>
            </a:r>
            <a:br>
              <a:rPr lang="cs-CZ" sz="2600" b="1" dirty="0" smtClean="0">
                <a:solidFill>
                  <a:srgbClr val="C00000"/>
                </a:solidFill>
                <a:cs typeface="Times New Roman" pitchFamily="18" charset="0"/>
              </a:rPr>
            </a:br>
            <a:r>
              <a:rPr lang="cs-CZ" sz="2600" b="1" dirty="0" smtClean="0">
                <a:solidFill>
                  <a:srgbClr val="C00000"/>
                </a:solidFill>
                <a:cs typeface="Times New Roman" pitchFamily="18" charset="0"/>
              </a:rPr>
              <a:t>5. </a:t>
            </a:r>
            <a:r>
              <a:rPr lang="cs-CZ" sz="2600" b="1" dirty="0" smtClean="0">
                <a:solidFill>
                  <a:schemeClr val="accent1">
                    <a:lumMod val="75000"/>
                  </a:schemeClr>
                </a:solidFill>
                <a:cs typeface="Times New Roman" pitchFamily="18" charset="0"/>
              </a:rPr>
              <a:t>silou konvertovat nemuslimy k islámu:</a:t>
            </a:r>
            <a:r>
              <a:rPr lang="cs-CZ" sz="2600" dirty="0" smtClean="0">
                <a:cs typeface="Times New Roman" pitchFamily="18" charset="0"/>
              </a:rPr>
              <a:t> </a:t>
            </a:r>
            <a:r>
              <a:rPr lang="cs-CZ" sz="2600" b="1" i="1" dirty="0" smtClean="0">
                <a:cs typeface="Times New Roman" pitchFamily="18" charset="0"/>
              </a:rPr>
              <a:t>„Zabijete </a:t>
            </a:r>
            <a:r>
              <a:rPr lang="cs-CZ" sz="2600" b="1" i="1" dirty="0" err="1" smtClean="0">
                <a:cs typeface="Times New Roman" pitchFamily="18" charset="0"/>
              </a:rPr>
              <a:t>Mushrikun</a:t>
            </a:r>
            <a:r>
              <a:rPr lang="cs-CZ" sz="2600" b="1" i="1" dirty="0" smtClean="0">
                <a:cs typeface="Times New Roman" pitchFamily="18" charset="0"/>
              </a:rPr>
              <a:t> (polyteisty, křesťany a ne-muslimy), kdekoli je najdete a zajímejte je, obléhejte je a chystejte proti nim všemožné nástrahy; ale pokud učiní pokání a vykonají As-</a:t>
            </a:r>
            <a:r>
              <a:rPr lang="cs-CZ" sz="2600" b="1" i="1" dirty="0" err="1" smtClean="0">
                <a:cs typeface="Times New Roman" pitchFamily="18" charset="0"/>
              </a:rPr>
              <a:t>salat</a:t>
            </a:r>
            <a:r>
              <a:rPr lang="cs-CZ" sz="2600" b="1" i="1" dirty="0" smtClean="0">
                <a:cs typeface="Times New Roman" pitchFamily="18" charset="0"/>
              </a:rPr>
              <a:t> (veřejnou modlitbu s muslimy) a dají </a:t>
            </a:r>
            <a:r>
              <a:rPr lang="cs-CZ" sz="2600" b="1" i="1" dirty="0" err="1" smtClean="0">
                <a:cs typeface="Times New Roman" pitchFamily="18" charset="0"/>
              </a:rPr>
              <a:t>zakát</a:t>
            </a:r>
            <a:r>
              <a:rPr lang="cs-CZ" sz="2600" b="1" i="1" dirty="0" smtClean="0">
                <a:cs typeface="Times New Roman" pitchFamily="18" charset="0"/>
              </a:rPr>
              <a:t> (islámskou almužnu), poté jim otevřete cestu. Alláh je věru odpouštějící, nejvíce milostivý“ </a:t>
            </a:r>
            <a:r>
              <a:rPr lang="cs-CZ" sz="2600" b="1" i="1" dirty="0" smtClean="0">
                <a:solidFill>
                  <a:schemeClr val="accent1">
                    <a:lumMod val="75000"/>
                  </a:schemeClr>
                </a:solidFill>
                <a:cs typeface="Times New Roman" pitchFamily="18" charset="0"/>
              </a:rPr>
              <a:t>(Korán 9:5, Súra </a:t>
            </a:r>
            <a:r>
              <a:rPr lang="cs-CZ" sz="2600" b="1" i="1" dirty="0" err="1" smtClean="0">
                <a:solidFill>
                  <a:schemeClr val="accent1">
                    <a:lumMod val="75000"/>
                  </a:schemeClr>
                </a:solidFill>
                <a:cs typeface="Times New Roman" pitchFamily="18" charset="0"/>
              </a:rPr>
              <a:t>At</a:t>
            </a:r>
            <a:r>
              <a:rPr lang="cs-CZ" sz="2600" b="1" i="1" dirty="0" smtClean="0">
                <a:solidFill>
                  <a:schemeClr val="accent1">
                    <a:lumMod val="75000"/>
                  </a:schemeClr>
                </a:solidFill>
                <a:cs typeface="Times New Roman" pitchFamily="18" charset="0"/>
              </a:rPr>
              <a:t>-</a:t>
            </a:r>
            <a:r>
              <a:rPr lang="cs-CZ" sz="2600" b="1" i="1" dirty="0" err="1" smtClean="0">
                <a:solidFill>
                  <a:schemeClr val="accent1">
                    <a:lumMod val="75000"/>
                  </a:schemeClr>
                </a:solidFill>
                <a:cs typeface="Times New Roman" pitchFamily="18" charset="0"/>
              </a:rPr>
              <a:t>Taubah</a:t>
            </a:r>
            <a:r>
              <a:rPr lang="cs-CZ" sz="2600" b="1" i="1" dirty="0" smtClean="0">
                <a:solidFill>
                  <a:schemeClr val="accent1">
                    <a:lumMod val="75000"/>
                  </a:schemeClr>
                </a:solidFill>
                <a:cs typeface="Times New Roman" pitchFamily="18" charset="0"/>
              </a:rPr>
              <a:t>) </a:t>
            </a:r>
            <a:r>
              <a:rPr lang="cs-CZ" sz="2600" b="1" i="1" dirty="0" smtClean="0">
                <a:solidFill>
                  <a:schemeClr val="accent1">
                    <a:lumMod val="75000"/>
                  </a:schemeClr>
                </a:solidFill>
                <a:latin typeface="Times New Roman" pitchFamily="18" charset="0"/>
                <a:cs typeface="Times New Roman" pitchFamily="18" charset="0"/>
              </a:rPr>
              <a:t/>
            </a:r>
            <a:br>
              <a:rPr lang="cs-CZ" sz="2600" b="1" i="1" dirty="0" smtClean="0">
                <a:solidFill>
                  <a:schemeClr val="accent1">
                    <a:lumMod val="75000"/>
                  </a:schemeClr>
                </a:solidFill>
                <a:latin typeface="Times New Roman" pitchFamily="18" charset="0"/>
                <a:cs typeface="Times New Roman" pitchFamily="18" charset="0"/>
              </a:rPr>
            </a:br>
            <a:r>
              <a:rPr lang="cs-CZ" sz="2400" b="1" dirty="0">
                <a:solidFill>
                  <a:schemeClr val="accent1">
                    <a:lumMod val="75000"/>
                  </a:schemeClr>
                </a:solidFill>
                <a:latin typeface="Times New Roman" pitchFamily="18" charset="0"/>
                <a:cs typeface="Times New Roman" pitchFamily="18" charset="0"/>
              </a:rPr>
              <a:t/>
            </a:r>
            <a:br>
              <a:rPr lang="cs-CZ" sz="2400" b="1" dirty="0">
                <a:solidFill>
                  <a:schemeClr val="accent1">
                    <a:lumMod val="75000"/>
                  </a:schemeClr>
                </a:solidFill>
                <a:latin typeface="Times New Roman" pitchFamily="18" charset="0"/>
                <a:cs typeface="Times New Roman" pitchFamily="18" charset="0"/>
              </a:rPr>
            </a:br>
            <a:endParaRPr lang="cs-CZ" sz="2400"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p:spPr>
        <p:txBody>
          <a:bodyPr>
            <a:normAutofit/>
          </a:bodyPr>
          <a:lstStyle/>
          <a:p>
            <a:pPr algn="l"/>
            <a:r>
              <a:rPr lang="cs-CZ" sz="2600" b="1" dirty="0">
                <a:solidFill>
                  <a:srgbClr val="C00000"/>
                </a:solidFill>
                <a:cs typeface="Times New Roman" pitchFamily="18" charset="0"/>
              </a:rPr>
              <a:t>6</a:t>
            </a:r>
            <a:r>
              <a:rPr lang="cs-CZ" sz="2600" b="1" dirty="0" smtClean="0">
                <a:solidFill>
                  <a:srgbClr val="C00000"/>
                </a:solidFill>
                <a:cs typeface="Times New Roman" pitchFamily="18" charset="0"/>
              </a:rPr>
              <a:t>. </a:t>
            </a:r>
            <a:r>
              <a:rPr lang="cs-CZ" sz="2600" b="1" dirty="0">
                <a:solidFill>
                  <a:schemeClr val="accent1">
                    <a:lumMod val="75000"/>
                  </a:schemeClr>
                </a:solidFill>
                <a:cs typeface="Times New Roman" pitchFamily="18" charset="0"/>
              </a:rPr>
              <a:t>p</a:t>
            </a:r>
            <a:r>
              <a:rPr lang="cs-CZ" sz="2600" b="1" dirty="0" smtClean="0">
                <a:solidFill>
                  <a:schemeClr val="accent1">
                    <a:lumMod val="75000"/>
                  </a:schemeClr>
                </a:solidFill>
                <a:cs typeface="Times New Roman" pitchFamily="18" charset="0"/>
              </a:rPr>
              <a:t>opravovat (zabíjet) druhé:</a:t>
            </a:r>
            <a:r>
              <a:rPr lang="cs-CZ" sz="2600" b="1" i="1" dirty="0" smtClean="0">
                <a:solidFill>
                  <a:schemeClr val="accent1">
                    <a:lumMod val="75000"/>
                  </a:schemeClr>
                </a:solidFill>
                <a:cs typeface="Times New Roman" pitchFamily="18" charset="0"/>
              </a:rPr>
              <a:t> </a:t>
            </a:r>
            <a:r>
              <a:rPr lang="cs-CZ" sz="2600" b="1" i="1" dirty="0">
                <a:solidFill>
                  <a:prstClr val="black"/>
                </a:solidFill>
                <a:cs typeface="Times New Roman" pitchFamily="18" charset="0"/>
              </a:rPr>
              <a:t>„</a:t>
            </a:r>
            <a:r>
              <a:rPr lang="cs-CZ" sz="2600" b="1" i="1" dirty="0" smtClean="0"/>
              <a:t> Do srdcí nevěřících vštípím hrůzu (teror), podřezávejte jejich krky a usekávejte všechny jejich prsty. Nejste to vy, kdo je zabíjí, byl to </a:t>
            </a:r>
            <a:r>
              <a:rPr lang="cs-CZ" sz="2600" b="1" i="1" dirty="0" err="1" smtClean="0"/>
              <a:t>Aláh</a:t>
            </a:r>
            <a:r>
              <a:rPr lang="cs-CZ" sz="2600" b="1" i="1" dirty="0" smtClean="0"/>
              <a:t>“ </a:t>
            </a:r>
            <a:r>
              <a:rPr lang="en-US" sz="2600" b="1" i="1" dirty="0" smtClean="0">
                <a:solidFill>
                  <a:schemeClr val="accent1">
                    <a:lumMod val="75000"/>
                  </a:schemeClr>
                </a:solidFill>
                <a:cs typeface="Times New Roman" pitchFamily="18" charset="0"/>
              </a:rPr>
              <a:t>(</a:t>
            </a:r>
            <a:r>
              <a:rPr lang="cs-CZ" sz="2600" b="1" i="1" dirty="0" smtClean="0">
                <a:solidFill>
                  <a:schemeClr val="accent1">
                    <a:lumMod val="75000"/>
                  </a:schemeClr>
                </a:solidFill>
                <a:cs typeface="Times New Roman" pitchFamily="18" charset="0"/>
              </a:rPr>
              <a:t>Korá</a:t>
            </a:r>
            <a:r>
              <a:rPr lang="en-US" sz="2600" b="1" i="1" dirty="0" smtClean="0">
                <a:solidFill>
                  <a:schemeClr val="accent1">
                    <a:lumMod val="75000"/>
                  </a:schemeClr>
                </a:solidFill>
                <a:cs typeface="Times New Roman" pitchFamily="18" charset="0"/>
              </a:rPr>
              <a:t>n 8:12-17</a:t>
            </a:r>
            <a:r>
              <a:rPr lang="cs-CZ" sz="2600" b="1" i="1" dirty="0" smtClean="0">
                <a:solidFill>
                  <a:schemeClr val="accent1">
                    <a:lumMod val="75000"/>
                  </a:schemeClr>
                </a:solidFill>
                <a:cs typeface="Times New Roman" pitchFamily="18" charset="0"/>
              </a:rPr>
              <a:t>, </a:t>
            </a:r>
            <a:r>
              <a:rPr lang="en-US" sz="2600" b="1" i="1" dirty="0" smtClean="0">
                <a:solidFill>
                  <a:schemeClr val="accent1">
                    <a:lumMod val="75000"/>
                  </a:schemeClr>
                </a:solidFill>
                <a:cs typeface="Times New Roman" pitchFamily="18" charset="0"/>
              </a:rPr>
              <a:t>S</a:t>
            </a:r>
            <a:r>
              <a:rPr lang="cs-CZ" sz="2600" b="1" i="1" dirty="0" smtClean="0">
                <a:solidFill>
                  <a:schemeClr val="accent1">
                    <a:lumMod val="75000"/>
                  </a:schemeClr>
                </a:solidFill>
                <a:cs typeface="Times New Roman" pitchFamily="18" charset="0"/>
              </a:rPr>
              <a:t>ú</a:t>
            </a:r>
            <a:r>
              <a:rPr lang="en-US" sz="2600" b="1" i="1" dirty="0" err="1" smtClean="0">
                <a:solidFill>
                  <a:schemeClr val="accent1">
                    <a:lumMod val="75000"/>
                  </a:schemeClr>
                </a:solidFill>
                <a:cs typeface="Times New Roman" pitchFamily="18" charset="0"/>
              </a:rPr>
              <a:t>ra</a:t>
            </a:r>
            <a:r>
              <a:rPr lang="cs-CZ" sz="2600" b="1" i="1" dirty="0" smtClean="0">
                <a:solidFill>
                  <a:schemeClr val="accent1">
                    <a:lumMod val="75000"/>
                  </a:schemeClr>
                </a:solidFill>
                <a:cs typeface="Times New Roman" pitchFamily="18" charset="0"/>
              </a:rPr>
              <a:t> Al-</a:t>
            </a:r>
            <a:r>
              <a:rPr lang="cs-CZ" sz="2600" b="1" i="1" dirty="0" err="1" smtClean="0">
                <a:solidFill>
                  <a:schemeClr val="accent1">
                    <a:lumMod val="75000"/>
                  </a:schemeClr>
                </a:solidFill>
                <a:cs typeface="Times New Roman" pitchFamily="18" charset="0"/>
              </a:rPr>
              <a:t>Anfal</a:t>
            </a:r>
            <a:r>
              <a:rPr lang="en-US" sz="2600" b="1" i="1" dirty="0" smtClean="0">
                <a:solidFill>
                  <a:schemeClr val="accent1">
                    <a:lumMod val="75000"/>
                  </a:schemeClr>
                </a:solidFill>
                <a:cs typeface="Times New Roman" pitchFamily="18" charset="0"/>
              </a:rPr>
              <a:t>)</a:t>
            </a:r>
            <a:r>
              <a:rPr lang="cs-CZ" sz="2600" b="1" i="1" dirty="0" smtClean="0">
                <a:solidFill>
                  <a:schemeClr val="accent1">
                    <a:lumMod val="75000"/>
                  </a:schemeClr>
                </a:solidFill>
              </a:rPr>
              <a:t> </a:t>
            </a:r>
            <a:br>
              <a:rPr lang="cs-CZ" sz="2600" b="1" i="1" dirty="0" smtClean="0">
                <a:solidFill>
                  <a:schemeClr val="accent1">
                    <a:lumMod val="75000"/>
                  </a:schemeClr>
                </a:solidFill>
              </a:rPr>
            </a:br>
            <a:r>
              <a:rPr lang="cs-CZ" sz="2600" b="1" dirty="0" smtClean="0">
                <a:solidFill>
                  <a:srgbClr val="C00000"/>
                </a:solidFill>
                <a:cs typeface="Times New Roman" pitchFamily="18" charset="0"/>
              </a:rPr>
              <a:t/>
            </a:r>
            <a:br>
              <a:rPr lang="cs-CZ" sz="2600" b="1" dirty="0" smtClean="0">
                <a:solidFill>
                  <a:srgbClr val="C00000"/>
                </a:solidFill>
                <a:cs typeface="Times New Roman" pitchFamily="18" charset="0"/>
              </a:rPr>
            </a:br>
            <a:r>
              <a:rPr lang="cs-CZ" sz="2600" b="1" dirty="0" smtClean="0">
                <a:solidFill>
                  <a:srgbClr val="C00000"/>
                </a:solidFill>
                <a:cs typeface="Times New Roman" pitchFamily="18" charset="0"/>
              </a:rPr>
              <a:t>7. </a:t>
            </a:r>
            <a:r>
              <a:rPr lang="cs-CZ" sz="2600" b="1" dirty="0" smtClean="0">
                <a:solidFill>
                  <a:schemeClr val="accent1">
                    <a:lumMod val="75000"/>
                  </a:schemeClr>
                </a:solidFill>
                <a:cs typeface="Times New Roman" pitchFamily="18" charset="0"/>
              </a:rPr>
              <a:t>bojovat s ne-muslimy dokud nevyhladí všechny další náboženství a neučiní islám jediným náboženstvím na světě: </a:t>
            </a:r>
            <a:r>
              <a:rPr lang="cs-CZ" sz="2600" b="1" i="1" dirty="0" smtClean="0">
                <a:cs typeface="Times New Roman" pitchFamily="18" charset="0"/>
              </a:rPr>
              <a:t>„A bojujte, dokud nebude více </a:t>
            </a:r>
            <a:r>
              <a:rPr lang="cs-CZ" sz="2600" b="1" i="1" dirty="0" err="1" smtClean="0">
                <a:cs typeface="Times New Roman" pitchFamily="18" charset="0"/>
              </a:rPr>
              <a:t>Fitnah</a:t>
            </a:r>
            <a:r>
              <a:rPr lang="cs-CZ" sz="2600" b="1" i="1" dirty="0" smtClean="0">
                <a:cs typeface="Times New Roman" pitchFamily="18" charset="0"/>
              </a:rPr>
              <a:t> (nevíra a uctívání jiných spolu s  Alláhem) a (všechen a každý druh) uctívání je pro Alláha (samotného)“ </a:t>
            </a:r>
            <a:r>
              <a:rPr lang="cs-CZ" sz="2600" b="1" i="1" dirty="0" smtClean="0">
                <a:solidFill>
                  <a:schemeClr val="accent1">
                    <a:lumMod val="75000"/>
                  </a:schemeClr>
                </a:solidFill>
                <a:cs typeface="Times New Roman" pitchFamily="18" charset="0"/>
              </a:rPr>
              <a:t>(Korán 2:193, Súra Al-</a:t>
            </a:r>
            <a:r>
              <a:rPr lang="cs-CZ" sz="2600" b="1" i="1" dirty="0" err="1" smtClean="0">
                <a:solidFill>
                  <a:schemeClr val="accent1">
                    <a:lumMod val="75000"/>
                  </a:schemeClr>
                </a:solidFill>
                <a:cs typeface="Times New Roman" pitchFamily="18" charset="0"/>
              </a:rPr>
              <a:t>Bakarah</a:t>
            </a:r>
            <a:r>
              <a:rPr lang="cs-CZ" sz="2600" b="1" i="1" dirty="0" smtClean="0">
                <a:solidFill>
                  <a:schemeClr val="accent1">
                    <a:lumMod val="75000"/>
                  </a:schemeClr>
                </a:solidFill>
                <a:cs typeface="Times New Roman" pitchFamily="18" charset="0"/>
              </a:rPr>
              <a:t>)</a:t>
            </a:r>
            <a:endParaRPr lang="cs-CZ" sz="2600" b="1" i="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51520" y="274638"/>
            <a:ext cx="8640960" cy="6322714"/>
          </a:xfrm>
        </p:spPr>
        <p:txBody>
          <a:bodyPr>
            <a:normAutofit fontScale="90000"/>
          </a:bodyPr>
          <a:lstStyle/>
          <a:p>
            <a:pPr algn="l"/>
            <a:r>
              <a:rPr lang="cs-CZ" sz="2800" b="1" dirty="0" smtClean="0">
                <a:solidFill>
                  <a:schemeClr val="accent5">
                    <a:lumMod val="50000"/>
                  </a:schemeClr>
                </a:solidFill>
                <a:cs typeface="Times New Roman" pitchFamily="18" charset="0"/>
              </a:rPr>
              <a:t/>
            </a:r>
            <a:br>
              <a:rPr lang="cs-CZ" sz="2800" b="1" dirty="0" smtClean="0">
                <a:solidFill>
                  <a:schemeClr val="accent5">
                    <a:lumMod val="50000"/>
                  </a:schemeClr>
                </a:solidFill>
                <a:cs typeface="Times New Roman" pitchFamily="18" charset="0"/>
              </a:rPr>
            </a:br>
            <a:r>
              <a:rPr lang="cs-CZ" sz="2800" b="1" dirty="0" smtClean="0">
                <a:solidFill>
                  <a:schemeClr val="accent5">
                    <a:lumMod val="50000"/>
                  </a:schemeClr>
                </a:solidFill>
                <a:cs typeface="Times New Roman" pitchFamily="18" charset="0"/>
              </a:rPr>
              <a:t>V HADÍSU </a:t>
            </a:r>
            <a:br>
              <a:rPr lang="cs-CZ" sz="2800" b="1" dirty="0" smtClean="0">
                <a:solidFill>
                  <a:schemeClr val="accent5">
                    <a:lumMod val="50000"/>
                  </a:schemeClr>
                </a:solidFill>
                <a:cs typeface="Times New Roman" pitchFamily="18" charset="0"/>
              </a:rPr>
            </a:br>
            <a:r>
              <a:rPr lang="cs-CZ" sz="2800" dirty="0" smtClean="0">
                <a:cs typeface="Times New Roman" pitchFamily="18" charset="0"/>
              </a:rPr>
              <a:t>(Mohammedovo učení) Mohammed také naléhá na muslimy, aby praktikovali džihád.</a:t>
            </a:r>
            <a:r>
              <a:rPr lang="cs-CZ" sz="2400" b="1" dirty="0" smtClean="0">
                <a:solidFill>
                  <a:schemeClr val="accent5">
                    <a:lumMod val="50000"/>
                  </a:schemeClr>
                </a:solidFill>
                <a:cs typeface="Times New Roman" pitchFamily="18" charset="0"/>
              </a:rPr>
              <a:t/>
            </a:r>
            <a:br>
              <a:rPr lang="cs-CZ" sz="2400" b="1" dirty="0" smtClean="0">
                <a:solidFill>
                  <a:schemeClr val="accent5">
                    <a:lumMod val="50000"/>
                  </a:schemeClr>
                </a:solidFill>
                <a:cs typeface="Times New Roman" pitchFamily="18" charset="0"/>
              </a:rPr>
            </a:br>
            <a:r>
              <a:rPr lang="cs-CZ" sz="2800" b="1" dirty="0" smtClean="0">
                <a:solidFill>
                  <a:schemeClr val="accent5">
                    <a:lumMod val="50000"/>
                  </a:schemeClr>
                </a:solidFill>
                <a:cs typeface="Times New Roman" pitchFamily="18" charset="0"/>
              </a:rPr>
              <a:t/>
            </a:r>
            <a:br>
              <a:rPr lang="cs-CZ" sz="2800" b="1" dirty="0" smtClean="0">
                <a:solidFill>
                  <a:schemeClr val="accent5">
                    <a:lumMod val="50000"/>
                  </a:schemeClr>
                </a:solidFill>
                <a:cs typeface="Times New Roman" pitchFamily="18" charset="0"/>
              </a:rPr>
            </a:br>
            <a:r>
              <a:rPr lang="en-US" sz="2800" b="1" dirty="0" smtClean="0">
                <a:solidFill>
                  <a:schemeClr val="accent5">
                    <a:lumMod val="75000"/>
                  </a:schemeClr>
                </a:solidFill>
                <a:cs typeface="Times New Roman" pitchFamily="18" charset="0"/>
              </a:rPr>
              <a:t>##</a:t>
            </a:r>
            <a:r>
              <a:rPr lang="en-US" sz="2800" dirty="0">
                <a:solidFill>
                  <a:prstClr val="black"/>
                </a:solidFill>
                <a:cs typeface="Times New Roman" pitchFamily="18" charset="0"/>
              </a:rPr>
              <a:t> Mohammed</a:t>
            </a:r>
            <a:r>
              <a:rPr lang="cs-CZ" sz="2800" dirty="0">
                <a:solidFill>
                  <a:prstClr val="black"/>
                </a:solidFill>
                <a:cs typeface="Times New Roman" pitchFamily="18" charset="0"/>
              </a:rPr>
              <a:t>a se jednou zeptali: Kromě toho, že muslim věří v Alláha a Jeho proroka, co je pro něho nejlepší skutek? Jeho odpověď byla: </a:t>
            </a:r>
            <a:r>
              <a:rPr lang="cs-CZ" sz="2800" b="1" i="1" dirty="0">
                <a:solidFill>
                  <a:prstClr val="black"/>
                </a:solidFill>
                <a:cs typeface="Times New Roman" pitchFamily="18" charset="0"/>
              </a:rPr>
              <a:t>„Účastnit se džihádu ve jménu Alláha.“</a:t>
            </a:r>
            <a:br>
              <a:rPr lang="cs-CZ" sz="2800" b="1" i="1" dirty="0">
                <a:solidFill>
                  <a:prstClr val="black"/>
                </a:solidFill>
                <a:cs typeface="Times New Roman" pitchFamily="18" charset="0"/>
              </a:rPr>
            </a:br>
            <a:r>
              <a:rPr lang="en-US" sz="2800" b="1" i="1" dirty="0" smtClean="0">
                <a:solidFill>
                  <a:schemeClr val="accent1">
                    <a:lumMod val="75000"/>
                  </a:schemeClr>
                </a:solidFill>
                <a:cs typeface="Times New Roman" pitchFamily="18" charset="0"/>
              </a:rPr>
              <a:t>(Al-</a:t>
            </a:r>
            <a:r>
              <a:rPr lang="en-US" sz="2800" b="1" i="1" dirty="0" err="1" smtClean="0">
                <a:solidFill>
                  <a:schemeClr val="accent1">
                    <a:lumMod val="75000"/>
                  </a:schemeClr>
                </a:solidFill>
                <a:cs typeface="Times New Roman" pitchFamily="18" charset="0"/>
              </a:rPr>
              <a:t>Bukhari</a:t>
            </a:r>
            <a:r>
              <a:rPr lang="en-US" sz="2800" b="1" i="1" dirty="0" smtClean="0">
                <a:solidFill>
                  <a:schemeClr val="accent1">
                    <a:lumMod val="75000"/>
                  </a:schemeClr>
                </a:solidFill>
                <a:cs typeface="Times New Roman" pitchFamily="18" charset="0"/>
              </a:rPr>
              <a:t> </a:t>
            </a:r>
            <a:r>
              <a:rPr lang="en-US" sz="2800" b="1" i="1" dirty="0" err="1" smtClean="0">
                <a:solidFill>
                  <a:schemeClr val="accent1">
                    <a:lumMod val="75000"/>
                  </a:schemeClr>
                </a:solidFill>
                <a:cs typeface="Times New Roman" pitchFamily="18" charset="0"/>
              </a:rPr>
              <a:t>vol</a:t>
            </a:r>
            <a:r>
              <a:rPr lang="en-US" sz="2800" b="1" i="1" dirty="0" smtClean="0">
                <a:solidFill>
                  <a:schemeClr val="accent1">
                    <a:lumMod val="75000"/>
                  </a:schemeClr>
                </a:solidFill>
                <a:cs typeface="Times New Roman" pitchFamily="18" charset="0"/>
              </a:rPr>
              <a:t> 1:25)</a:t>
            </a:r>
            <a:r>
              <a:rPr lang="cs-CZ" sz="2800" dirty="0" smtClean="0">
                <a:solidFill>
                  <a:schemeClr val="accent5">
                    <a:lumMod val="50000"/>
                  </a:schemeClr>
                </a:solidFill>
                <a:cs typeface="Times New Roman" pitchFamily="18" charset="0"/>
              </a:rPr>
              <a:t/>
            </a:r>
            <a:br>
              <a:rPr lang="cs-CZ" sz="2800" dirty="0" smtClean="0">
                <a:solidFill>
                  <a:schemeClr val="accent5">
                    <a:lumMod val="50000"/>
                  </a:schemeClr>
                </a:solidFill>
                <a:cs typeface="Times New Roman" pitchFamily="18" charset="0"/>
              </a:rPr>
            </a:br>
            <a:r>
              <a:rPr lang="en-US" sz="2800" dirty="0">
                <a:solidFill>
                  <a:prstClr val="black"/>
                </a:solidFill>
                <a:cs typeface="Times New Roman" pitchFamily="18" charset="0"/>
              </a:rPr>
              <a:t/>
            </a:r>
            <a:br>
              <a:rPr lang="en-US" sz="2800" dirty="0">
                <a:solidFill>
                  <a:prstClr val="black"/>
                </a:solidFill>
                <a:cs typeface="Times New Roman" pitchFamily="18" charset="0"/>
              </a:rPr>
            </a:br>
            <a:r>
              <a:rPr lang="en-US" sz="2800" dirty="0" smtClean="0">
                <a:solidFill>
                  <a:schemeClr val="accent5">
                    <a:lumMod val="75000"/>
                  </a:schemeClr>
                </a:solidFill>
                <a:cs typeface="Times New Roman" pitchFamily="18" charset="0"/>
              </a:rPr>
              <a:t> </a:t>
            </a:r>
            <a:r>
              <a:rPr lang="en-US" sz="2800" b="1" dirty="0" smtClean="0">
                <a:solidFill>
                  <a:schemeClr val="accent5">
                    <a:lumMod val="75000"/>
                  </a:schemeClr>
                </a:solidFill>
                <a:cs typeface="Times New Roman" pitchFamily="18" charset="0"/>
              </a:rPr>
              <a:t>##</a:t>
            </a:r>
            <a:r>
              <a:rPr lang="en-US" sz="2800" dirty="0" smtClean="0">
                <a:solidFill>
                  <a:schemeClr val="accent5">
                    <a:lumMod val="75000"/>
                  </a:schemeClr>
                </a:solidFill>
                <a:cs typeface="Times New Roman" pitchFamily="18" charset="0"/>
              </a:rPr>
              <a:t> </a:t>
            </a:r>
            <a:r>
              <a:rPr lang="en-US" sz="2800" dirty="0">
                <a:solidFill>
                  <a:prstClr val="black"/>
                </a:solidFill>
                <a:cs typeface="Times New Roman" pitchFamily="18" charset="0"/>
              </a:rPr>
              <a:t>Mohammed </a:t>
            </a:r>
            <a:r>
              <a:rPr lang="cs-CZ" sz="2800" dirty="0">
                <a:solidFill>
                  <a:prstClr val="black"/>
                </a:solidFill>
                <a:cs typeface="Times New Roman" pitchFamily="18" charset="0"/>
              </a:rPr>
              <a:t>byl také citován, když řekl: </a:t>
            </a:r>
            <a:r>
              <a:rPr lang="cs-CZ" sz="2800" b="1" i="1" dirty="0">
                <a:solidFill>
                  <a:prstClr val="black"/>
                </a:solidFill>
                <a:cs typeface="Times New Roman" pitchFamily="18" charset="0"/>
              </a:rPr>
              <a:t>„Bylo mi </a:t>
            </a:r>
            <a:r>
              <a:rPr lang="cs-CZ" sz="2800" b="1" i="1" dirty="0" err="1" smtClean="0">
                <a:solidFill>
                  <a:prstClr val="black"/>
                </a:solidFill>
                <a:cs typeface="Times New Roman" pitchFamily="18" charset="0"/>
              </a:rPr>
              <a:t>přikázano</a:t>
            </a:r>
            <a:r>
              <a:rPr lang="cs-CZ" sz="2800" b="1" i="1" dirty="0" smtClean="0">
                <a:solidFill>
                  <a:prstClr val="black"/>
                </a:solidFill>
                <a:cs typeface="Times New Roman" pitchFamily="18" charset="0"/>
              </a:rPr>
              <a:t> </a:t>
            </a:r>
            <a:r>
              <a:rPr lang="cs-CZ" sz="2800" b="1" i="1" dirty="0">
                <a:solidFill>
                  <a:prstClr val="black"/>
                </a:solidFill>
                <a:cs typeface="Times New Roman" pitchFamily="18" charset="0"/>
              </a:rPr>
              <a:t>bojovat s lidmi, dokud neřeknou, že nikdo nemá právo být uctíván kromě Alláha.“</a:t>
            </a:r>
            <a:r>
              <a:rPr lang="en-US" sz="2800" b="1" i="1" dirty="0">
                <a:solidFill>
                  <a:prstClr val="black"/>
                </a:solidFill>
                <a:cs typeface="Times New Roman" pitchFamily="18" charset="0"/>
              </a:rPr>
              <a:t/>
            </a:r>
            <a:br>
              <a:rPr lang="en-US" sz="2800" b="1" i="1" dirty="0">
                <a:solidFill>
                  <a:prstClr val="black"/>
                </a:solidFill>
                <a:cs typeface="Times New Roman" pitchFamily="18" charset="0"/>
              </a:rPr>
            </a:br>
            <a:r>
              <a:rPr lang="en-US" sz="2800" b="1" i="1" dirty="0" smtClean="0">
                <a:solidFill>
                  <a:schemeClr val="accent1">
                    <a:lumMod val="75000"/>
                  </a:schemeClr>
                </a:solidFill>
                <a:cs typeface="Times New Roman" pitchFamily="18" charset="0"/>
              </a:rPr>
              <a:t>(Al-</a:t>
            </a:r>
            <a:r>
              <a:rPr lang="en-US" sz="2800" b="1" i="1" dirty="0" err="1" smtClean="0">
                <a:solidFill>
                  <a:schemeClr val="accent1">
                    <a:lumMod val="75000"/>
                  </a:schemeClr>
                </a:solidFill>
                <a:cs typeface="Times New Roman" pitchFamily="18" charset="0"/>
              </a:rPr>
              <a:t>Bukhari</a:t>
            </a:r>
            <a:r>
              <a:rPr lang="en-US" sz="2800" b="1" i="1" dirty="0" smtClean="0">
                <a:solidFill>
                  <a:schemeClr val="accent1">
                    <a:lumMod val="75000"/>
                  </a:schemeClr>
                </a:solidFill>
                <a:cs typeface="Times New Roman" pitchFamily="18" charset="0"/>
              </a:rPr>
              <a:t> </a:t>
            </a:r>
            <a:r>
              <a:rPr lang="en-US" sz="2800" b="1" i="1" dirty="0" err="1" smtClean="0">
                <a:solidFill>
                  <a:schemeClr val="accent1">
                    <a:lumMod val="75000"/>
                  </a:schemeClr>
                </a:solidFill>
                <a:cs typeface="Times New Roman" pitchFamily="18" charset="0"/>
              </a:rPr>
              <a:t>vol</a:t>
            </a:r>
            <a:r>
              <a:rPr lang="en-US" sz="2800" b="1" i="1" dirty="0" smtClean="0">
                <a:solidFill>
                  <a:schemeClr val="accent1">
                    <a:lumMod val="75000"/>
                  </a:schemeClr>
                </a:solidFill>
                <a:cs typeface="Times New Roman" pitchFamily="18" charset="0"/>
              </a:rPr>
              <a:t> 4:196)</a:t>
            </a:r>
            <a:r>
              <a:rPr lang="cs-CZ" sz="2800" b="1" i="1" dirty="0" smtClean="0">
                <a:solidFill>
                  <a:schemeClr val="accent1">
                    <a:lumMod val="75000"/>
                  </a:schemeClr>
                </a:solidFill>
                <a:cs typeface="Times New Roman" pitchFamily="18" charset="0"/>
              </a:rPr>
              <a:t/>
            </a:r>
            <a:br>
              <a:rPr lang="cs-CZ" sz="2800" b="1" i="1" dirty="0" smtClean="0">
                <a:solidFill>
                  <a:schemeClr val="accent1">
                    <a:lumMod val="75000"/>
                  </a:schemeClr>
                </a:solidFill>
                <a:cs typeface="Times New Roman" pitchFamily="18" charset="0"/>
              </a:rPr>
            </a:br>
            <a:r>
              <a:rPr lang="cs-CZ" sz="2800" b="1" i="1" dirty="0">
                <a:solidFill>
                  <a:schemeClr val="accent1">
                    <a:lumMod val="75000"/>
                  </a:schemeClr>
                </a:solidFill>
                <a:cs typeface="Times New Roman" pitchFamily="18" charset="0"/>
              </a:rPr>
              <a:t/>
            </a:r>
            <a:br>
              <a:rPr lang="cs-CZ" sz="2800" b="1" i="1" dirty="0">
                <a:solidFill>
                  <a:schemeClr val="accent1">
                    <a:lumMod val="75000"/>
                  </a:schemeClr>
                </a:solidFill>
                <a:cs typeface="Times New Roman" pitchFamily="18" charset="0"/>
              </a:rPr>
            </a:br>
            <a:r>
              <a:rPr lang="cs-CZ" sz="2800" dirty="0" smtClean="0">
                <a:cs typeface="Times New Roman" pitchFamily="18" charset="0"/>
              </a:rPr>
              <a:t>Slova </a:t>
            </a:r>
            <a:r>
              <a:rPr lang="cs-CZ" sz="2800" b="1" dirty="0" smtClean="0">
                <a:solidFill>
                  <a:schemeClr val="accent1">
                    <a:lumMod val="75000"/>
                  </a:schemeClr>
                </a:solidFill>
                <a:cs typeface="Times New Roman" pitchFamily="18" charset="0"/>
              </a:rPr>
              <a:t>‚bojovat‘ a ‚zabíjet‘ </a:t>
            </a:r>
            <a:r>
              <a:rPr lang="cs-CZ" sz="2800" dirty="0" smtClean="0">
                <a:cs typeface="Times New Roman" pitchFamily="18" charset="0"/>
              </a:rPr>
              <a:t>se v Koránu objevují častěji než slovo </a:t>
            </a:r>
            <a:r>
              <a:rPr lang="cs-CZ" sz="2800" b="1" dirty="0" smtClean="0">
                <a:solidFill>
                  <a:schemeClr val="accent1">
                    <a:lumMod val="75000"/>
                  </a:schemeClr>
                </a:solidFill>
                <a:cs typeface="Times New Roman" pitchFamily="18" charset="0"/>
              </a:rPr>
              <a:t>‚modlit se‘</a:t>
            </a:r>
            <a:br>
              <a:rPr lang="cs-CZ" sz="2800" b="1" dirty="0" smtClean="0">
                <a:solidFill>
                  <a:schemeClr val="accent1">
                    <a:lumMod val="75000"/>
                  </a:schemeClr>
                </a:solidFill>
                <a:cs typeface="Times New Roman" pitchFamily="18" charset="0"/>
              </a:rPr>
            </a:br>
            <a:endParaRPr lang="cs-CZ" sz="2800" b="1" i="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88" y="152400"/>
            <a:ext cx="8763000" cy="6553200"/>
          </a:xfrm>
          <a:solidFill>
            <a:schemeClr val="bg1">
              <a:lumMod val="95000"/>
            </a:schemeClr>
          </a:solidFill>
          <a:ln>
            <a:noFill/>
          </a:ln>
        </p:spPr>
        <p:txBody>
          <a:bodyPr>
            <a:normAutofit fontScale="90000"/>
          </a:bodyPr>
          <a:lstStyle/>
          <a:p>
            <a:pPr algn="l"/>
            <a:r>
              <a:rPr lang="cs-CZ" sz="3600" b="1" dirty="0" smtClean="0">
                <a:solidFill>
                  <a:schemeClr val="accent1">
                    <a:lumMod val="75000"/>
                  </a:schemeClr>
                </a:solidFill>
                <a:cs typeface="Times New Roman" pitchFamily="18" charset="0"/>
              </a:rPr>
              <a:t/>
            </a:r>
            <a:br>
              <a:rPr lang="cs-CZ" sz="3600" b="1" dirty="0" smtClean="0">
                <a:solidFill>
                  <a:schemeClr val="accent1">
                    <a:lumMod val="75000"/>
                  </a:schemeClr>
                </a:solidFill>
                <a:cs typeface="Times New Roman" pitchFamily="18" charset="0"/>
              </a:rPr>
            </a:br>
            <a:r>
              <a:rPr lang="cs-CZ" sz="3600" b="1" dirty="0" smtClean="0">
                <a:solidFill>
                  <a:schemeClr val="accent1">
                    <a:lumMod val="75000"/>
                  </a:schemeClr>
                </a:solidFill>
                <a:cs typeface="Times New Roman" pitchFamily="18" charset="0"/>
              </a:rPr>
              <a:t>PODŘÍZENÍ SE…DUALISTICKÝ SVĚT</a:t>
            </a:r>
            <a:br>
              <a:rPr lang="cs-CZ" sz="3600" b="1" dirty="0" smtClean="0">
                <a:solidFill>
                  <a:schemeClr val="accent1">
                    <a:lumMod val="75000"/>
                  </a:schemeClr>
                </a:solidFill>
                <a:cs typeface="Times New Roman" pitchFamily="18" charset="0"/>
              </a:rPr>
            </a:br>
            <a:r>
              <a:rPr lang="cs-CZ" sz="2800" b="1" dirty="0" smtClean="0">
                <a:solidFill>
                  <a:srgbClr val="C00000"/>
                </a:solidFill>
                <a:cs typeface="Times New Roman" pitchFamily="18" charset="0"/>
              </a:rPr>
              <a:t/>
            </a:r>
            <a:br>
              <a:rPr lang="cs-CZ" sz="2800" b="1" dirty="0" smtClean="0">
                <a:solidFill>
                  <a:srgbClr val="C00000"/>
                </a:solidFill>
                <a:cs typeface="Times New Roman" pitchFamily="18" charset="0"/>
              </a:rPr>
            </a:br>
            <a:r>
              <a:rPr lang="cs-CZ" sz="2800" dirty="0" smtClean="0">
                <a:cs typeface="Times New Roman" pitchFamily="18" charset="0"/>
              </a:rPr>
              <a:t>První princip islámu je, že se celý svět musí podřídit Alláhovi a následovat Sunnu Mohammeda. To zahrnuje, že se muslimové musí podřídit šaríi. Káfir je podroben v každé zmínce v právu šaría. </a:t>
            </a:r>
            <a:br>
              <a:rPr lang="cs-CZ" sz="2800" dirty="0" smtClean="0">
                <a:cs typeface="Times New Roman" pitchFamily="18" charset="0"/>
              </a:rPr>
            </a:br>
            <a:r>
              <a:rPr lang="cs-CZ" sz="2800" dirty="0" smtClean="0">
                <a:cs typeface="Times New Roman" pitchFamily="18" charset="0"/>
              </a:rPr>
              <a:t/>
            </a:r>
            <a:br>
              <a:rPr lang="cs-CZ" sz="2800" dirty="0" smtClean="0">
                <a:cs typeface="Times New Roman" pitchFamily="18" charset="0"/>
              </a:rPr>
            </a:br>
            <a:r>
              <a:rPr lang="cs-CZ" sz="2800" b="1" dirty="0" smtClean="0">
                <a:solidFill>
                  <a:schemeClr val="accent1">
                    <a:lumMod val="75000"/>
                  </a:schemeClr>
                </a:solidFill>
                <a:cs typeface="Times New Roman" pitchFamily="18" charset="0"/>
              </a:rPr>
              <a:t>Mezi muslimem a </a:t>
            </a:r>
            <a:r>
              <a:rPr lang="cs-CZ" sz="2800" b="1" dirty="0" err="1" smtClean="0">
                <a:solidFill>
                  <a:schemeClr val="accent1">
                    <a:lumMod val="75000"/>
                  </a:schemeClr>
                </a:solidFill>
                <a:cs typeface="Times New Roman" pitchFamily="18" charset="0"/>
              </a:rPr>
              <a:t>káfirem</a:t>
            </a:r>
            <a:r>
              <a:rPr lang="cs-CZ" sz="2800" b="1" dirty="0" smtClean="0">
                <a:solidFill>
                  <a:schemeClr val="accent1">
                    <a:lumMod val="75000"/>
                  </a:schemeClr>
                </a:solidFill>
                <a:cs typeface="Times New Roman" pitchFamily="18" charset="0"/>
              </a:rPr>
              <a:t> není rovnost; káfir je politicky podřadný.</a:t>
            </a:r>
            <a:br>
              <a:rPr lang="cs-CZ" sz="2800" b="1" dirty="0" smtClean="0">
                <a:solidFill>
                  <a:schemeClr val="accent1">
                    <a:lumMod val="75000"/>
                  </a:schemeClr>
                </a:solidFill>
                <a:cs typeface="Times New Roman" pitchFamily="18" charset="0"/>
              </a:rPr>
            </a:br>
            <a:r>
              <a:rPr lang="cs-CZ" sz="2800" b="1" dirty="0" smtClean="0">
                <a:solidFill>
                  <a:srgbClr val="C00000"/>
                </a:solidFill>
                <a:cs typeface="Times New Roman" pitchFamily="18" charset="0"/>
              </a:rPr>
              <a:t/>
            </a:r>
            <a:br>
              <a:rPr lang="cs-CZ" sz="2800" b="1" dirty="0" smtClean="0">
                <a:solidFill>
                  <a:srgbClr val="C00000"/>
                </a:solidFill>
                <a:cs typeface="Times New Roman" pitchFamily="18" charset="0"/>
              </a:rPr>
            </a:br>
            <a:r>
              <a:rPr lang="cs-CZ" sz="2800" b="1" dirty="0" smtClean="0">
                <a:solidFill>
                  <a:schemeClr val="accent1">
                    <a:lumMod val="75000"/>
                  </a:schemeClr>
                </a:solidFill>
                <a:cs typeface="Times New Roman" pitchFamily="18" charset="0"/>
              </a:rPr>
              <a:t>Politická šaría je zákon</a:t>
            </a:r>
            <a:r>
              <a:rPr lang="cs-CZ" sz="2800" b="1" dirty="0" smtClean="0">
                <a:cs typeface="Times New Roman" pitchFamily="18" charset="0"/>
              </a:rPr>
              <a:t>,</a:t>
            </a:r>
            <a:r>
              <a:rPr lang="cs-CZ" sz="2800" dirty="0" smtClean="0">
                <a:cs typeface="Times New Roman" pitchFamily="18" charset="0"/>
              </a:rPr>
              <a:t> který činí požadavky na </a:t>
            </a:r>
            <a:r>
              <a:rPr lang="cs-CZ" sz="2800" dirty="0" err="1" smtClean="0">
                <a:cs typeface="Times New Roman" pitchFamily="18" charset="0"/>
              </a:rPr>
              <a:t>káfira</a:t>
            </a:r>
            <a:r>
              <a:rPr lang="cs-CZ" sz="2800" dirty="0" smtClean="0">
                <a:cs typeface="Times New Roman" pitchFamily="18" charset="0"/>
              </a:rPr>
              <a:t>. Přikazuje muslimům, JAK se mají ke káfirům chovat a jak je podrobit, dokud ‚nekonvertují‘ a uvěří v Mohammeda a Alláha…nebo zemřou. </a:t>
            </a:r>
            <a:r>
              <a:rPr lang="cs-CZ" sz="2800" b="1" dirty="0" smtClean="0">
                <a:cs typeface="Times New Roman" pitchFamily="18" charset="0"/>
              </a:rPr>
              <a:t/>
            </a:r>
            <a:br>
              <a:rPr lang="cs-CZ" sz="2800" b="1" dirty="0" smtClean="0">
                <a:cs typeface="Times New Roman" pitchFamily="18" charset="0"/>
              </a:rPr>
            </a:br>
            <a:r>
              <a:rPr lang="cs-CZ" sz="2800" b="1" dirty="0" smtClean="0">
                <a:solidFill>
                  <a:schemeClr val="accent1">
                    <a:lumMod val="75000"/>
                  </a:schemeClr>
                </a:solidFill>
                <a:cs typeface="Times New Roman" pitchFamily="18" charset="0"/>
              </a:rPr>
              <a:t>Šaría požaduje</a:t>
            </a:r>
            <a:r>
              <a:rPr lang="cs-CZ" sz="2800" dirty="0" smtClean="0">
                <a:cs typeface="Times New Roman" pitchFamily="18" charset="0"/>
              </a:rPr>
              <a:t>, že se vaše instituce podřídí islámu. </a:t>
            </a:r>
            <a:r>
              <a:rPr lang="cs-CZ" sz="2800" b="1" dirty="0" smtClean="0">
                <a:solidFill>
                  <a:srgbClr val="C00000"/>
                </a:solidFill>
                <a:cs typeface="Times New Roman" pitchFamily="18" charset="0"/>
              </a:rPr>
              <a:t/>
            </a:r>
            <a:br>
              <a:rPr lang="cs-CZ" sz="2800" b="1" dirty="0" smtClean="0">
                <a:solidFill>
                  <a:srgbClr val="C00000"/>
                </a:solidFill>
                <a:cs typeface="Times New Roman" pitchFamily="18" charset="0"/>
              </a:rPr>
            </a:br>
            <a:r>
              <a:rPr lang="en-US" sz="2800" dirty="0" smtClean="0"/>
              <a:t> </a:t>
            </a:r>
            <a:r>
              <a:rPr lang="cs-CZ" sz="2800" b="1" dirty="0" smtClean="0">
                <a:solidFill>
                  <a:srgbClr val="C00000"/>
                </a:solidFill>
                <a:cs typeface="Times New Roman" pitchFamily="18" charset="0"/>
              </a:rPr>
              <a:t/>
            </a:r>
            <a:br>
              <a:rPr lang="cs-CZ" sz="2800" b="1" dirty="0" smtClean="0">
                <a:solidFill>
                  <a:srgbClr val="C00000"/>
                </a:solidFill>
                <a:cs typeface="Times New Roman" pitchFamily="18" charset="0"/>
              </a:rPr>
            </a:br>
            <a:r>
              <a:rPr lang="cs-CZ" sz="2800" b="1" dirty="0" smtClean="0">
                <a:solidFill>
                  <a:schemeClr val="accent1">
                    <a:lumMod val="75000"/>
                  </a:schemeClr>
                </a:solidFill>
                <a:cs typeface="Times New Roman" pitchFamily="18" charset="0"/>
              </a:rPr>
              <a:t>Džihád </a:t>
            </a:r>
            <a:r>
              <a:rPr lang="cs-CZ" sz="2800" dirty="0" smtClean="0">
                <a:cs typeface="Times New Roman" pitchFamily="18" charset="0"/>
              </a:rPr>
              <a:t>je požadavek totálního podřízení a pokud se</a:t>
            </a:r>
            <a:r>
              <a:rPr lang="cs-CZ" sz="2800" b="1" dirty="0" smtClean="0">
                <a:cs typeface="Times New Roman" pitchFamily="18" charset="0"/>
              </a:rPr>
              <a:t> </a:t>
            </a:r>
            <a:r>
              <a:rPr lang="cs-CZ" sz="2800" b="1" dirty="0" smtClean="0">
                <a:solidFill>
                  <a:schemeClr val="accent1">
                    <a:lumMod val="75000"/>
                  </a:schemeClr>
                </a:solidFill>
                <a:cs typeface="Times New Roman" pitchFamily="18" charset="0"/>
              </a:rPr>
              <a:t>káfir </a:t>
            </a:r>
            <a:r>
              <a:rPr lang="cs-CZ" sz="2800" dirty="0" smtClean="0">
                <a:cs typeface="Times New Roman" pitchFamily="18" charset="0"/>
              </a:rPr>
              <a:t>ochotně nepodřídí, pak by se mělo použít donucení. </a:t>
            </a:r>
            <a:r>
              <a:rPr lang="cs-CZ" sz="1800" dirty="0" smtClean="0">
                <a:solidFill>
                  <a:srgbClr val="FF0000"/>
                </a:solidFill>
                <a:latin typeface="Britannic Bold" panose="020B0903060703020204" pitchFamily="34" charset="0"/>
              </a:rPr>
              <a:t/>
            </a:r>
            <a:br>
              <a:rPr lang="cs-CZ" sz="1800" dirty="0" smtClean="0">
                <a:solidFill>
                  <a:srgbClr val="FF0000"/>
                </a:solidFill>
                <a:latin typeface="Britannic Bold" panose="020B0903060703020204" pitchFamily="34" charset="0"/>
              </a:rPr>
            </a:br>
            <a:r>
              <a:rPr lang="cs-CZ" sz="1800" dirty="0" smtClean="0">
                <a:solidFill>
                  <a:srgbClr val="FF0000"/>
                </a:solidFill>
                <a:latin typeface="Britannic Bold" panose="020B0903060703020204" pitchFamily="34" charset="0"/>
              </a:rPr>
              <a:t/>
            </a:r>
            <a:br>
              <a:rPr lang="cs-CZ" sz="1800" dirty="0" smtClean="0">
                <a:solidFill>
                  <a:srgbClr val="FF0000"/>
                </a:solidFill>
                <a:latin typeface="Britannic Bold" panose="020B0903060703020204" pitchFamily="34" charset="0"/>
              </a:rPr>
            </a:br>
            <a:endParaRPr lang="en-US" sz="1800" dirty="0">
              <a:latin typeface="Britannic Bold" panose="020B0903060703020204" pitchFamily="34" charset="0"/>
            </a:endParaRPr>
          </a:p>
        </p:txBody>
      </p:sp>
    </p:spTree>
    <p:extLst>
      <p:ext uri="{BB962C8B-B14F-4D97-AF65-F5344CB8AC3E}">
        <p14:creationId xmlns:p14="http://schemas.microsoft.com/office/powerpoint/2010/main" val="33923486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7201" y="1582096"/>
            <a:ext cx="6229597" cy="4455808"/>
          </a:xfrm>
        </p:spPr>
      </p:pic>
      <p:sp>
        <p:nvSpPr>
          <p:cNvPr id="3" name="Title 2"/>
          <p:cNvSpPr>
            <a:spLocks noGrp="1"/>
          </p:cNvSpPr>
          <p:nvPr>
            <p:ph type="title"/>
          </p:nvPr>
        </p:nvSpPr>
        <p:spPr>
          <a:xfrm>
            <a:off x="457200" y="76200"/>
            <a:ext cx="8534400" cy="762000"/>
          </a:xfrm>
        </p:spPr>
        <p:txBody>
          <a:bodyPr>
            <a:normAutofit fontScale="90000"/>
          </a:bodyPr>
          <a:lstStyle/>
          <a:p>
            <a:pPr algn="l"/>
            <a:r>
              <a:rPr lang="cs-CZ" b="1" dirty="0" smtClean="0">
                <a:solidFill>
                  <a:schemeClr val="bg1"/>
                </a:solidFill>
                <a:latin typeface="Times New Roman" pitchFamily="18" charset="0"/>
                <a:cs typeface="Times New Roman" pitchFamily="18" charset="0"/>
              </a:rPr>
              <a:t/>
            </a:r>
            <a:br>
              <a:rPr lang="cs-CZ" b="1" dirty="0" smtClean="0">
                <a:solidFill>
                  <a:schemeClr val="bg1"/>
                </a:solidFill>
                <a:latin typeface="Times New Roman" pitchFamily="18" charset="0"/>
                <a:cs typeface="Times New Roman" pitchFamily="18" charset="0"/>
              </a:rPr>
            </a:br>
            <a:r>
              <a:rPr lang="cs-CZ" b="1" dirty="0" smtClean="0">
                <a:solidFill>
                  <a:schemeClr val="bg1"/>
                </a:solidFill>
                <a:latin typeface="Times New Roman" pitchFamily="18" charset="0"/>
                <a:cs typeface="Times New Roman" pitchFamily="18" charset="0"/>
              </a:rPr>
              <a:t>Množství textu věnovaného káfirům</a:t>
            </a:r>
            <a:endParaRPr lang="en-US" dirty="0">
              <a:solidFill>
                <a:schemeClr val="bg1"/>
              </a:solidFill>
              <a:latin typeface="Britannic Bold" panose="020B0903060703020204" pitchFamily="34" charset="0"/>
            </a:endParaRPr>
          </a:p>
        </p:txBody>
      </p:sp>
      <p:sp>
        <p:nvSpPr>
          <p:cNvPr id="4" name="Obdélník 3"/>
          <p:cNvSpPr/>
          <p:nvPr/>
        </p:nvSpPr>
        <p:spPr>
          <a:xfrm>
            <a:off x="1907704" y="2060848"/>
            <a:ext cx="792088" cy="360040"/>
          </a:xfrm>
          <a:prstGeom prst="rect">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dirty="0" smtClean="0">
                <a:solidFill>
                  <a:prstClr val="white"/>
                </a:solidFill>
              </a:rPr>
              <a:t>Korán</a:t>
            </a:r>
            <a:endParaRPr lang="cs-CZ" b="1" dirty="0">
              <a:solidFill>
                <a:prstClr val="white"/>
              </a:solidFill>
            </a:endParaRPr>
          </a:p>
        </p:txBody>
      </p:sp>
      <p:sp>
        <p:nvSpPr>
          <p:cNvPr id="6" name="Obdélník 5"/>
          <p:cNvSpPr/>
          <p:nvPr/>
        </p:nvSpPr>
        <p:spPr>
          <a:xfrm>
            <a:off x="2051720" y="2996952"/>
            <a:ext cx="648072" cy="360040"/>
          </a:xfrm>
          <a:prstGeom prst="rect">
            <a:avLst/>
          </a:prstGeom>
          <a:solidFill>
            <a:schemeClr val="tx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dirty="0" smtClean="0">
                <a:solidFill>
                  <a:prstClr val="white"/>
                </a:solidFill>
              </a:rPr>
              <a:t>Síra</a:t>
            </a:r>
            <a:endParaRPr lang="cs-CZ" b="1" dirty="0">
              <a:solidFill>
                <a:prstClr val="white"/>
              </a:solidFill>
            </a:endParaRPr>
          </a:p>
        </p:txBody>
      </p:sp>
      <p:sp>
        <p:nvSpPr>
          <p:cNvPr id="7" name="Obdélník 6"/>
          <p:cNvSpPr/>
          <p:nvPr/>
        </p:nvSpPr>
        <p:spPr>
          <a:xfrm>
            <a:off x="1907704" y="3933056"/>
            <a:ext cx="792088" cy="288032"/>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dirty="0" smtClean="0">
                <a:solidFill>
                  <a:prstClr val="white"/>
                </a:solidFill>
              </a:rPr>
              <a:t>Hadís</a:t>
            </a:r>
            <a:endParaRPr lang="cs-CZ" b="1" dirty="0">
              <a:solidFill>
                <a:prstClr val="white"/>
              </a:solidFill>
            </a:endParaRPr>
          </a:p>
        </p:txBody>
      </p:sp>
      <p:sp>
        <p:nvSpPr>
          <p:cNvPr id="8" name="Obdélník 7"/>
          <p:cNvSpPr/>
          <p:nvPr/>
        </p:nvSpPr>
        <p:spPr>
          <a:xfrm>
            <a:off x="971600" y="4797152"/>
            <a:ext cx="1728192" cy="360040"/>
          </a:xfrm>
          <a:prstGeom prst="rect">
            <a:avLst/>
          </a:prstGeom>
          <a:solidFill>
            <a:schemeClr val="tx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dirty="0" smtClean="0">
                <a:solidFill>
                  <a:schemeClr val="bg1"/>
                </a:solidFill>
              </a:rPr>
              <a:t>Trilogie celkem</a:t>
            </a:r>
            <a:endParaRPr lang="cs-CZ" b="1" dirty="0">
              <a:solidFill>
                <a:schemeClr val="bg1"/>
              </a:solidFill>
            </a:endParaRPr>
          </a:p>
        </p:txBody>
      </p:sp>
    </p:spTree>
    <p:extLst>
      <p:ext uri="{BB962C8B-B14F-4D97-AF65-F5344CB8AC3E}">
        <p14:creationId xmlns:p14="http://schemas.microsoft.com/office/powerpoint/2010/main" val="400498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23528" y="274638"/>
            <a:ext cx="8496944" cy="6322714"/>
          </a:xfrm>
        </p:spPr>
        <p:txBody>
          <a:bodyPr>
            <a:normAutofit fontScale="90000"/>
          </a:bodyPr>
          <a:lstStyle/>
          <a:p>
            <a:pPr algn="l"/>
            <a:r>
              <a:rPr lang="cs-CZ" sz="3200" b="1" dirty="0" smtClean="0">
                <a:solidFill>
                  <a:schemeClr val="accent1">
                    <a:lumMod val="50000"/>
                  </a:schemeClr>
                </a:solidFill>
              </a:rPr>
              <a:t/>
            </a:r>
            <a:br>
              <a:rPr lang="cs-CZ" sz="3200" b="1" dirty="0" smtClean="0">
                <a:solidFill>
                  <a:schemeClr val="accent1">
                    <a:lumMod val="50000"/>
                  </a:schemeClr>
                </a:solidFill>
              </a:rPr>
            </a:br>
            <a:r>
              <a:rPr lang="cs-CZ" sz="3200" b="1" dirty="0">
                <a:solidFill>
                  <a:schemeClr val="accent1">
                    <a:lumMod val="50000"/>
                  </a:schemeClr>
                </a:solidFill>
              </a:rPr>
              <a:t/>
            </a:r>
            <a:br>
              <a:rPr lang="cs-CZ" sz="3200" b="1" dirty="0">
                <a:solidFill>
                  <a:schemeClr val="accent1">
                    <a:lumMod val="50000"/>
                  </a:schemeClr>
                </a:solidFill>
              </a:rPr>
            </a:br>
            <a:r>
              <a:rPr lang="cs-CZ" sz="3200" b="1" dirty="0" smtClean="0">
                <a:solidFill>
                  <a:schemeClr val="accent1">
                    <a:lumMod val="75000"/>
                  </a:schemeClr>
                </a:solidFill>
              </a:rPr>
              <a:t>CO/KDO JE KÁFIR?</a:t>
            </a:r>
            <a:r>
              <a:rPr lang="cs-CZ" sz="3200" b="1" dirty="0" smtClean="0">
                <a:solidFill>
                  <a:schemeClr val="accent1">
                    <a:lumMod val="50000"/>
                  </a:schemeClr>
                </a:solidFill>
              </a:rPr>
              <a:t/>
            </a:r>
            <a:br>
              <a:rPr lang="cs-CZ" sz="3200" b="1" dirty="0" smtClean="0">
                <a:solidFill>
                  <a:schemeClr val="accent1">
                    <a:lumMod val="50000"/>
                  </a:schemeClr>
                </a:solidFill>
              </a:rPr>
            </a:br>
            <a:r>
              <a:rPr lang="cs-CZ" sz="3200" b="1" dirty="0" smtClean="0">
                <a:solidFill>
                  <a:schemeClr val="accent1">
                    <a:lumMod val="50000"/>
                  </a:schemeClr>
                </a:solidFill>
              </a:rPr>
              <a:t/>
            </a:r>
            <a:br>
              <a:rPr lang="cs-CZ" sz="3200" b="1" dirty="0" smtClean="0">
                <a:solidFill>
                  <a:schemeClr val="accent1">
                    <a:lumMod val="50000"/>
                  </a:schemeClr>
                </a:solidFill>
              </a:rPr>
            </a:br>
            <a:r>
              <a:rPr lang="cs-CZ" sz="3100" dirty="0" smtClean="0"/>
              <a:t>Slovo káfir znamená mnohem víc než nevěřící. Původní význam slova byl: ‚skrývač ‘, ten, který zakrýval pravdu islámu.</a:t>
            </a:r>
            <a:r>
              <a:rPr lang="cs-CZ" sz="3100" b="1" dirty="0" smtClean="0"/>
              <a:t/>
            </a:r>
            <a:br>
              <a:rPr lang="cs-CZ" sz="3100" b="1" dirty="0" smtClean="0"/>
            </a:br>
            <a:r>
              <a:rPr lang="cs-CZ" sz="3100" b="1" dirty="0" smtClean="0">
                <a:solidFill>
                  <a:schemeClr val="accent1">
                    <a:lumMod val="75000"/>
                  </a:schemeClr>
                </a:solidFill>
              </a:rPr>
              <a:t>Korán říká, že se káfir může klamat/podvádět, může se proti němu dojít ke spiknutí, může se nenávidět, vysmívat se mu, může se mučit a dokonce ještě hůř.</a:t>
            </a:r>
            <a:r>
              <a:rPr lang="cs-CZ" sz="3100" b="1" dirty="0" smtClean="0">
                <a:solidFill>
                  <a:schemeClr val="accent1">
                    <a:lumMod val="50000"/>
                  </a:schemeClr>
                </a:solidFill>
              </a:rPr>
              <a:t/>
            </a:r>
            <a:br>
              <a:rPr lang="cs-CZ" sz="3100" b="1" dirty="0" smtClean="0">
                <a:solidFill>
                  <a:schemeClr val="accent1">
                    <a:lumMod val="50000"/>
                  </a:schemeClr>
                </a:solidFill>
              </a:rPr>
            </a:br>
            <a:r>
              <a:rPr lang="cs-CZ" sz="3100" b="1" dirty="0">
                <a:solidFill>
                  <a:schemeClr val="accent1">
                    <a:lumMod val="50000"/>
                  </a:schemeClr>
                </a:solidFill>
              </a:rPr>
              <a:t/>
            </a:r>
            <a:br>
              <a:rPr lang="cs-CZ" sz="3100" b="1" dirty="0">
                <a:solidFill>
                  <a:schemeClr val="accent1">
                    <a:lumMod val="50000"/>
                  </a:schemeClr>
                </a:solidFill>
              </a:rPr>
            </a:br>
            <a:r>
              <a:rPr lang="cs-CZ" sz="3100" b="1" dirty="0" smtClean="0">
                <a:solidFill>
                  <a:schemeClr val="accent1">
                    <a:lumMod val="75000"/>
                  </a:schemeClr>
                </a:solidFill>
              </a:rPr>
              <a:t>Káfir </a:t>
            </a:r>
            <a:r>
              <a:rPr lang="cs-CZ" sz="3100" b="1" dirty="0" smtClean="0"/>
              <a:t> </a:t>
            </a:r>
            <a:r>
              <a:rPr lang="cs-CZ" sz="3100" dirty="0" smtClean="0"/>
              <a:t>je nejurážlivější, nejpředpojatější a nejvíce nenávistné slovo v jakémkoli jazyce. Pro </a:t>
            </a:r>
            <a:r>
              <a:rPr lang="cs-CZ" sz="3100" dirty="0" err="1" smtClean="0"/>
              <a:t>káfira</a:t>
            </a:r>
            <a:r>
              <a:rPr lang="cs-CZ" sz="3100" dirty="0" smtClean="0"/>
              <a:t> je mnoho názvů náboženství: </a:t>
            </a:r>
            <a:r>
              <a:rPr lang="cs-CZ" sz="3100" dirty="0" smtClean="0">
                <a:solidFill>
                  <a:schemeClr val="accent1">
                    <a:lumMod val="75000"/>
                  </a:schemeClr>
                </a:solidFill>
              </a:rPr>
              <a:t>polyteisté, modláři, Lidé Knihy (křesťané a židé), buddhisté, ateisté, agnostici a pohané. </a:t>
            </a:r>
            <a:r>
              <a:rPr lang="cs-CZ" sz="3100" dirty="0" smtClean="0"/>
              <a:t>Káfir je všechny pokrývá…</a:t>
            </a:r>
            <a:r>
              <a:rPr lang="cs-CZ" sz="2800" b="1" dirty="0" smtClean="0">
                <a:solidFill>
                  <a:schemeClr val="accent1">
                    <a:lumMod val="50000"/>
                  </a:schemeClr>
                </a:solidFill>
              </a:rPr>
              <a:t/>
            </a:r>
            <a:br>
              <a:rPr lang="cs-CZ" sz="2800" b="1" dirty="0" smtClean="0">
                <a:solidFill>
                  <a:schemeClr val="accent1">
                    <a:lumMod val="50000"/>
                  </a:schemeClr>
                </a:solidFill>
              </a:rPr>
            </a:br>
            <a:r>
              <a:rPr lang="cs-CZ" sz="2800" b="1" dirty="0">
                <a:solidFill>
                  <a:schemeClr val="accent1">
                    <a:lumMod val="50000"/>
                  </a:schemeClr>
                </a:solidFill>
              </a:rPr>
              <a:t/>
            </a:r>
            <a:br>
              <a:rPr lang="cs-CZ" sz="2800" b="1" dirty="0">
                <a:solidFill>
                  <a:schemeClr val="accent1">
                    <a:lumMod val="50000"/>
                  </a:schemeClr>
                </a:solidFill>
              </a:rPr>
            </a:br>
            <a:endParaRPr lang="cs-CZ" sz="280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1" y="1268760"/>
            <a:ext cx="8784977" cy="5112568"/>
          </a:xfrm>
          <a:solidFill>
            <a:schemeClr val="tx1"/>
          </a:solidFill>
        </p:spPr>
      </p:pic>
      <p:sp>
        <p:nvSpPr>
          <p:cNvPr id="3" name="Title 2"/>
          <p:cNvSpPr>
            <a:spLocks noGrp="1"/>
          </p:cNvSpPr>
          <p:nvPr>
            <p:ph type="title"/>
          </p:nvPr>
        </p:nvSpPr>
        <p:spPr>
          <a:xfrm>
            <a:off x="76200" y="76200"/>
            <a:ext cx="8839200" cy="685800"/>
          </a:xfrm>
        </p:spPr>
        <p:txBody>
          <a:bodyPr>
            <a:normAutofit fontScale="90000"/>
          </a:bodyPr>
          <a:lstStyle/>
          <a:p>
            <a:r>
              <a:rPr lang="cs-CZ" b="1" dirty="0" smtClean="0">
                <a:ln w="3200">
                  <a:solidFill>
                    <a:srgbClr val="444D26">
                      <a:shade val="75000"/>
                      <a:alpha val="25000"/>
                    </a:srgbClr>
                  </a:solidFill>
                  <a:prstDash val="solid"/>
                  <a:round/>
                </a:ln>
                <a:latin typeface="Times New Roman" pitchFamily="18" charset="0"/>
                <a:cs typeface="Times New Roman" pitchFamily="18" charset="0"/>
              </a:rPr>
              <a:t> </a:t>
            </a:r>
            <a:br>
              <a:rPr lang="cs-CZ" b="1" dirty="0" smtClean="0">
                <a:ln w="3200">
                  <a:solidFill>
                    <a:srgbClr val="444D26">
                      <a:shade val="75000"/>
                      <a:alpha val="25000"/>
                    </a:srgbClr>
                  </a:solidFill>
                  <a:prstDash val="solid"/>
                  <a:round/>
                </a:ln>
                <a:latin typeface="Times New Roman" pitchFamily="18" charset="0"/>
                <a:cs typeface="Times New Roman" pitchFamily="18" charset="0"/>
              </a:rPr>
            </a:br>
            <a:r>
              <a:rPr lang="cs-CZ" b="1" dirty="0" smtClean="0">
                <a:ln w="3200">
                  <a:solidFill>
                    <a:srgbClr val="444D26">
                      <a:shade val="75000"/>
                      <a:alpha val="25000"/>
                    </a:srgbClr>
                  </a:solidFill>
                  <a:prstDash val="solid"/>
                  <a:round/>
                </a:ln>
                <a:solidFill>
                  <a:schemeClr val="bg1"/>
                </a:solidFill>
                <a:cs typeface="Times New Roman" pitchFamily="18" charset="0"/>
              </a:rPr>
              <a:t>Množství textu věnovaného džihádu</a:t>
            </a:r>
            <a:endParaRPr lang="en-US" b="1" dirty="0">
              <a:solidFill>
                <a:schemeClr val="bg1"/>
              </a:solidFill>
              <a:cs typeface="Times New Roman" pitchFamily="18" charset="0"/>
            </a:endParaRPr>
          </a:p>
        </p:txBody>
      </p:sp>
      <p:sp>
        <p:nvSpPr>
          <p:cNvPr id="5" name="Obdélník 4"/>
          <p:cNvSpPr/>
          <p:nvPr/>
        </p:nvSpPr>
        <p:spPr>
          <a:xfrm>
            <a:off x="323528" y="1700808"/>
            <a:ext cx="1800200" cy="43204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000" b="1" dirty="0" smtClean="0">
                <a:solidFill>
                  <a:schemeClr val="bg1"/>
                </a:solidFill>
              </a:rPr>
              <a:t>Korán v Mecce</a:t>
            </a:r>
            <a:endParaRPr lang="cs-CZ" sz="2000" b="1" dirty="0">
              <a:solidFill>
                <a:schemeClr val="bg1"/>
              </a:solidFill>
            </a:endParaRPr>
          </a:p>
        </p:txBody>
      </p:sp>
      <p:sp>
        <p:nvSpPr>
          <p:cNvPr id="6" name="Obdélník 5"/>
          <p:cNvSpPr/>
          <p:nvPr/>
        </p:nvSpPr>
        <p:spPr>
          <a:xfrm>
            <a:off x="251520" y="2564904"/>
            <a:ext cx="2016224" cy="432048"/>
          </a:xfrm>
          <a:prstGeom prst="rect">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000" b="1" dirty="0" smtClean="0">
                <a:solidFill>
                  <a:schemeClr val="bg1"/>
                </a:solidFill>
              </a:rPr>
              <a:t>Korán v Medíně</a:t>
            </a:r>
            <a:endParaRPr lang="cs-CZ" sz="2000" b="1" dirty="0">
              <a:solidFill>
                <a:schemeClr val="bg1"/>
              </a:solidFill>
            </a:endParaRPr>
          </a:p>
        </p:txBody>
      </p:sp>
      <p:sp>
        <p:nvSpPr>
          <p:cNvPr id="7" name="Obdélník 6"/>
          <p:cNvSpPr/>
          <p:nvPr/>
        </p:nvSpPr>
        <p:spPr>
          <a:xfrm>
            <a:off x="1475656" y="3429000"/>
            <a:ext cx="792088" cy="360040"/>
          </a:xfrm>
          <a:prstGeom prst="rect">
            <a:avLst/>
          </a:prstGeom>
          <a:solidFill>
            <a:schemeClr val="tx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000" b="1" dirty="0" smtClean="0">
                <a:solidFill>
                  <a:schemeClr val="bg1"/>
                </a:solidFill>
              </a:rPr>
              <a:t>Síra</a:t>
            </a:r>
            <a:endParaRPr lang="cs-CZ" sz="2000" b="1" dirty="0">
              <a:solidFill>
                <a:schemeClr val="bg1"/>
              </a:solidFill>
            </a:endParaRPr>
          </a:p>
        </p:txBody>
      </p:sp>
      <p:sp>
        <p:nvSpPr>
          <p:cNvPr id="8" name="Obdélník 7"/>
          <p:cNvSpPr/>
          <p:nvPr/>
        </p:nvSpPr>
        <p:spPr>
          <a:xfrm>
            <a:off x="1259632" y="4293096"/>
            <a:ext cx="1008112" cy="288032"/>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000" b="1" dirty="0" smtClean="0">
                <a:solidFill>
                  <a:schemeClr val="bg1"/>
                </a:solidFill>
              </a:rPr>
              <a:t>Hadís</a:t>
            </a:r>
            <a:endParaRPr lang="cs-CZ" sz="2000" b="1" dirty="0">
              <a:solidFill>
                <a:schemeClr val="bg1"/>
              </a:solidFill>
            </a:endParaRPr>
          </a:p>
        </p:txBody>
      </p:sp>
      <p:sp>
        <p:nvSpPr>
          <p:cNvPr id="9" name="Obdélník 8"/>
          <p:cNvSpPr/>
          <p:nvPr/>
        </p:nvSpPr>
        <p:spPr>
          <a:xfrm>
            <a:off x="323528" y="5085184"/>
            <a:ext cx="1944216" cy="360040"/>
          </a:xfrm>
          <a:prstGeom prst="rect">
            <a:avLst/>
          </a:prstGeom>
          <a:solidFill>
            <a:schemeClr val="tx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000" b="1" dirty="0" smtClean="0">
                <a:solidFill>
                  <a:schemeClr val="bg1"/>
                </a:solidFill>
              </a:rPr>
              <a:t>Celková trilogie</a:t>
            </a:r>
            <a:endParaRPr lang="cs-CZ" sz="2000" b="1" dirty="0">
              <a:solidFill>
                <a:schemeClr val="bg1"/>
              </a:solidFill>
            </a:endParaRPr>
          </a:p>
        </p:txBody>
      </p:sp>
    </p:spTree>
    <p:extLst>
      <p:ext uri="{BB962C8B-B14F-4D97-AF65-F5344CB8AC3E}">
        <p14:creationId xmlns:p14="http://schemas.microsoft.com/office/powerpoint/2010/main" val="192949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51520" y="274638"/>
            <a:ext cx="8640960" cy="6322714"/>
          </a:xfrm>
        </p:spPr>
        <p:txBody>
          <a:bodyPr>
            <a:normAutofit/>
          </a:bodyPr>
          <a:lstStyle/>
          <a:p>
            <a:pPr algn="l"/>
            <a:r>
              <a:rPr lang="cs-CZ" sz="3600" b="1" dirty="0" smtClean="0">
                <a:solidFill>
                  <a:schemeClr val="accent1">
                    <a:lumMod val="75000"/>
                  </a:schemeClr>
                </a:solidFill>
                <a:cs typeface="Times New Roman" pitchFamily="18" charset="0"/>
              </a:rPr>
              <a:t>Základy </a:t>
            </a:r>
            <a:r>
              <a:rPr lang="cs-CZ" sz="3600" b="1" dirty="0" err="1" smtClean="0">
                <a:solidFill>
                  <a:schemeClr val="accent1">
                    <a:lumMod val="75000"/>
                  </a:schemeClr>
                </a:solidFill>
                <a:cs typeface="Times New Roman" pitchFamily="18" charset="0"/>
              </a:rPr>
              <a:t>Hadísů</a:t>
            </a:r>
            <a:r>
              <a:rPr lang="cs-CZ" sz="2700" b="1" dirty="0" smtClean="0">
                <a:solidFill>
                  <a:srgbClr val="C00000"/>
                </a:solidFill>
                <a:cs typeface="Times New Roman" pitchFamily="18" charset="0"/>
              </a:rPr>
              <a:t/>
            </a:r>
            <a:br>
              <a:rPr lang="cs-CZ" sz="2700" b="1" dirty="0" smtClean="0">
                <a:solidFill>
                  <a:srgbClr val="C00000"/>
                </a:solidFill>
                <a:cs typeface="Times New Roman" pitchFamily="18" charset="0"/>
              </a:rPr>
            </a:br>
            <a:r>
              <a:rPr lang="cs-CZ" sz="2700" b="1" dirty="0" smtClean="0">
                <a:solidFill>
                  <a:srgbClr val="C00000"/>
                </a:solidFill>
                <a:cs typeface="Times New Roman" pitchFamily="18" charset="0"/>
              </a:rPr>
              <a:t/>
            </a:r>
            <a:br>
              <a:rPr lang="cs-CZ" sz="2700" b="1" dirty="0" smtClean="0">
                <a:solidFill>
                  <a:srgbClr val="C00000"/>
                </a:solidFill>
                <a:cs typeface="Times New Roman" pitchFamily="18" charset="0"/>
              </a:rPr>
            </a:br>
            <a:r>
              <a:rPr lang="cs-CZ" sz="2800" dirty="0" smtClean="0">
                <a:cs typeface="Times New Roman" pitchFamily="18" charset="0"/>
              </a:rPr>
              <a:t>Tento </a:t>
            </a:r>
            <a:r>
              <a:rPr lang="cs-CZ" sz="2800" dirty="0" err="1" smtClean="0">
                <a:cs typeface="Times New Roman" pitchFamily="18" charset="0"/>
              </a:rPr>
              <a:t>Hadís</a:t>
            </a:r>
            <a:r>
              <a:rPr lang="cs-CZ" sz="2800" dirty="0" smtClean="0">
                <a:cs typeface="Times New Roman" pitchFamily="18" charset="0"/>
              </a:rPr>
              <a:t> shrnuje všechny klíčové prvky džihádu (pouze čtvrtý bod, Den Vzkříšení, je čistě náboženský). Říká nám, že se celá svět </a:t>
            </a:r>
            <a:r>
              <a:rPr lang="cs-CZ" sz="2800" b="1" dirty="0" smtClean="0">
                <a:solidFill>
                  <a:schemeClr val="accent1">
                    <a:lumMod val="75000"/>
                  </a:schemeClr>
                </a:solidFill>
                <a:cs typeface="Times New Roman" pitchFamily="18" charset="0"/>
              </a:rPr>
              <a:t>MUSÍ</a:t>
            </a:r>
            <a:r>
              <a:rPr lang="cs-CZ" sz="2800" dirty="0" smtClean="0">
                <a:solidFill>
                  <a:srgbClr val="C00000"/>
                </a:solidFill>
                <a:cs typeface="Times New Roman" pitchFamily="18" charset="0"/>
              </a:rPr>
              <a:t> </a:t>
            </a:r>
            <a:r>
              <a:rPr lang="cs-CZ" sz="2800" dirty="0" smtClean="0">
                <a:cs typeface="Times New Roman" pitchFamily="18" charset="0"/>
              </a:rPr>
              <a:t>islámu podřídit. Káfirové jsou nepřátelé jednoduše proto, že nejsou muslimy. </a:t>
            </a:r>
            <a:r>
              <a:rPr lang="cs-CZ" sz="2700" dirty="0" smtClean="0">
                <a:latin typeface="Times New Roman" pitchFamily="18" charset="0"/>
                <a:cs typeface="Times New Roman" pitchFamily="18" charset="0"/>
              </a:rPr>
              <a:t/>
            </a:r>
            <a:br>
              <a:rPr lang="cs-CZ" sz="2700" dirty="0" smtClean="0">
                <a:latin typeface="Times New Roman" pitchFamily="18" charset="0"/>
                <a:cs typeface="Times New Roman" pitchFamily="18" charset="0"/>
              </a:rPr>
            </a:br>
            <a:r>
              <a:rPr lang="cs-CZ" sz="2700" dirty="0" smtClean="0">
                <a:solidFill>
                  <a:schemeClr val="accent1">
                    <a:lumMod val="75000"/>
                  </a:schemeClr>
                </a:solidFill>
                <a:latin typeface="Times New Roman" pitchFamily="18" charset="0"/>
                <a:cs typeface="Times New Roman" pitchFamily="18" charset="0"/>
              </a:rPr>
              <a:t/>
            </a:r>
            <a:br>
              <a:rPr lang="cs-CZ" sz="2700" dirty="0" smtClean="0">
                <a:solidFill>
                  <a:schemeClr val="accent1">
                    <a:lumMod val="75000"/>
                  </a:schemeClr>
                </a:solidFill>
                <a:latin typeface="Times New Roman" pitchFamily="18" charset="0"/>
                <a:cs typeface="Times New Roman" pitchFamily="18" charset="0"/>
              </a:rPr>
            </a:br>
            <a:r>
              <a:rPr lang="cs-CZ" sz="3200" b="1" dirty="0" smtClean="0">
                <a:solidFill>
                  <a:schemeClr val="accent1">
                    <a:lumMod val="75000"/>
                  </a:schemeClr>
                </a:solidFill>
                <a:cs typeface="Times New Roman" pitchFamily="18" charset="0"/>
              </a:rPr>
              <a:t>Násilí a teror jsou v islámu učiněny posvátnými. Pokoj/mír přichází pouze s podřízením se islámu.</a:t>
            </a:r>
            <a:endParaRPr lang="cs-CZ" sz="32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élník 1"/>
          <p:cNvSpPr/>
          <p:nvPr/>
        </p:nvSpPr>
        <p:spPr>
          <a:xfrm>
            <a:off x="228600" y="228600"/>
            <a:ext cx="8686800" cy="6432530"/>
          </a:xfrm>
          <a:prstGeom prst="rect">
            <a:avLst/>
          </a:prstGeom>
        </p:spPr>
        <p:txBody>
          <a:bodyPr wrap="square">
            <a:spAutoFit/>
          </a:bodyPr>
          <a:lstStyle/>
          <a:p>
            <a:r>
              <a:rPr lang="cs-CZ" sz="2800" b="1" dirty="0" smtClean="0">
                <a:solidFill>
                  <a:schemeClr val="accent1">
                    <a:lumMod val="75000"/>
                  </a:schemeClr>
                </a:solidFill>
                <a:latin typeface="Times New Roman" pitchFamily="18" charset="0"/>
                <a:cs typeface="Times New Roman" pitchFamily="18" charset="0"/>
              </a:rPr>
              <a:t>Doktrína strachu</a:t>
            </a:r>
          </a:p>
          <a:p>
            <a:r>
              <a:rPr lang="cs-CZ" sz="2400" dirty="0" smtClean="0">
                <a:solidFill>
                  <a:prstClr val="black"/>
                </a:solidFill>
                <a:latin typeface="Times New Roman" pitchFamily="18" charset="0"/>
                <a:cs typeface="Times New Roman" pitchFamily="18" charset="0"/>
              </a:rPr>
              <a:t>„Mohammed řekl: „Bylo mi dáno pět věcí, které nebyly dány nikomu jinému přede mnou:</a:t>
            </a:r>
            <a:r>
              <a:rPr lang="en-US" sz="2400" dirty="0" smtClean="0">
                <a:solidFill>
                  <a:prstClr val="black"/>
                </a:solidFill>
                <a:latin typeface="Times New Roman" pitchFamily="18" charset="0"/>
                <a:cs typeface="Times New Roman" pitchFamily="18" charset="0"/>
              </a:rPr>
              <a:t/>
            </a:r>
            <a:br>
              <a:rPr lang="en-US" sz="2400" dirty="0" smtClean="0">
                <a:solidFill>
                  <a:prstClr val="black"/>
                </a:solidFill>
                <a:latin typeface="Times New Roman" pitchFamily="18" charset="0"/>
                <a:cs typeface="Times New Roman" pitchFamily="18" charset="0"/>
              </a:rPr>
            </a:br>
            <a:r>
              <a:rPr lang="cs-CZ" sz="2400" b="1" dirty="0" smtClean="0">
                <a:solidFill>
                  <a:srgbClr val="C00000"/>
                </a:solidFill>
                <a:latin typeface="Times New Roman" pitchFamily="18" charset="0"/>
                <a:cs typeface="Times New Roman" pitchFamily="18" charset="0"/>
              </a:rPr>
              <a:t>1. </a:t>
            </a:r>
            <a:r>
              <a:rPr lang="cs-CZ" sz="2400" b="1" dirty="0" smtClean="0">
                <a:solidFill>
                  <a:prstClr val="black"/>
                </a:solidFill>
                <a:latin typeface="Times New Roman" pitchFamily="18" charset="0"/>
                <a:cs typeface="Times New Roman" pitchFamily="18" charset="0"/>
              </a:rPr>
              <a:t>Alláh mě učinil vítězným skrze strach, a to skrze </a:t>
            </a:r>
            <a:r>
              <a:rPr lang="cs-CZ" sz="2400" b="1" i="1" dirty="0" smtClean="0">
                <a:solidFill>
                  <a:schemeClr val="accent1">
                    <a:lumMod val="75000"/>
                  </a:schemeClr>
                </a:solidFill>
                <a:latin typeface="Times New Roman" pitchFamily="18" charset="0"/>
                <a:cs typeface="Times New Roman" pitchFamily="18" charset="0"/>
              </a:rPr>
              <a:t>vystrašení mých nepřátel</a:t>
            </a:r>
            <a:r>
              <a:rPr lang="cs-CZ" sz="2400" b="1" dirty="0" smtClean="0">
                <a:solidFill>
                  <a:schemeClr val="accent1">
                    <a:lumMod val="75000"/>
                  </a:schemeClr>
                </a:solidFill>
                <a:latin typeface="Times New Roman" pitchFamily="18" charset="0"/>
                <a:cs typeface="Times New Roman" pitchFamily="18" charset="0"/>
              </a:rPr>
              <a:t> na vzdálenost měsíční cesty. </a:t>
            </a:r>
          </a:p>
          <a:p>
            <a:r>
              <a:rPr lang="cs-CZ" sz="2400" dirty="0" smtClean="0">
                <a:solidFill>
                  <a:prstClr val="black"/>
                </a:solidFill>
                <a:latin typeface="Times New Roman" pitchFamily="18" charset="0"/>
                <a:cs typeface="Times New Roman" pitchFamily="18" charset="0"/>
              </a:rPr>
              <a:t/>
            </a:r>
            <a:br>
              <a:rPr lang="cs-CZ" sz="2400" dirty="0" smtClean="0">
                <a:solidFill>
                  <a:prstClr val="black"/>
                </a:solidFill>
                <a:latin typeface="Times New Roman" pitchFamily="18" charset="0"/>
                <a:cs typeface="Times New Roman" pitchFamily="18" charset="0"/>
              </a:rPr>
            </a:br>
            <a:r>
              <a:rPr lang="cs-CZ" sz="2400" b="1" dirty="0" smtClean="0">
                <a:solidFill>
                  <a:srgbClr val="C00000"/>
                </a:solidFill>
                <a:latin typeface="Times New Roman" pitchFamily="18" charset="0"/>
                <a:cs typeface="Times New Roman" pitchFamily="18" charset="0"/>
              </a:rPr>
              <a:t>2. </a:t>
            </a:r>
            <a:r>
              <a:rPr lang="cs-CZ" sz="2400" b="1" i="1" dirty="0" smtClean="0">
                <a:solidFill>
                  <a:schemeClr val="accent1">
                    <a:lumMod val="75000"/>
                  </a:schemeClr>
                </a:solidFill>
                <a:latin typeface="Times New Roman" pitchFamily="18" charset="0"/>
                <a:cs typeface="Times New Roman" pitchFamily="18" charset="0"/>
              </a:rPr>
              <a:t>Země byla stvořena pro mě a moje následovníky</a:t>
            </a:r>
            <a:r>
              <a:rPr lang="cs-CZ" sz="2400" b="1" i="1" dirty="0" smtClean="0">
                <a:solidFill>
                  <a:prstClr val="black"/>
                </a:solidFill>
                <a:latin typeface="Times New Roman" pitchFamily="18" charset="0"/>
                <a:cs typeface="Times New Roman" pitchFamily="18" charset="0"/>
              </a:rPr>
              <a:t>, </a:t>
            </a:r>
            <a:r>
              <a:rPr lang="cs-CZ" sz="2400" b="1" dirty="0" smtClean="0">
                <a:solidFill>
                  <a:prstClr val="black"/>
                </a:solidFill>
                <a:latin typeface="Times New Roman" pitchFamily="18" charset="0"/>
                <a:cs typeface="Times New Roman" pitchFamily="18" charset="0"/>
              </a:rPr>
              <a:t>je to místo pro modlitbu a vykonávání rituálů; a proto se kterýkoli z mých následovníků může modlit kdykoli je čas na modlitbu.</a:t>
            </a:r>
          </a:p>
          <a:p>
            <a:r>
              <a:rPr lang="cs-CZ" sz="2400" dirty="0" smtClean="0">
                <a:solidFill>
                  <a:prstClr val="black"/>
                </a:solidFill>
                <a:latin typeface="Times New Roman" pitchFamily="18" charset="0"/>
                <a:cs typeface="Times New Roman" pitchFamily="18" charset="0"/>
              </a:rPr>
              <a:t/>
            </a:r>
            <a:br>
              <a:rPr lang="cs-CZ" sz="2400" dirty="0" smtClean="0">
                <a:solidFill>
                  <a:prstClr val="black"/>
                </a:solidFill>
                <a:latin typeface="Times New Roman" pitchFamily="18" charset="0"/>
                <a:cs typeface="Times New Roman" pitchFamily="18" charset="0"/>
              </a:rPr>
            </a:br>
            <a:r>
              <a:rPr lang="cs-CZ" sz="2400" b="1" dirty="0" smtClean="0">
                <a:solidFill>
                  <a:srgbClr val="C00000"/>
                </a:solidFill>
                <a:latin typeface="Times New Roman" pitchFamily="18" charset="0"/>
                <a:cs typeface="Times New Roman" pitchFamily="18" charset="0"/>
              </a:rPr>
              <a:t>3.</a:t>
            </a:r>
            <a:r>
              <a:rPr lang="cs-CZ" sz="2400" b="1" i="1" dirty="0" smtClean="0">
                <a:solidFill>
                  <a:srgbClr val="C00000"/>
                </a:solidFill>
                <a:latin typeface="Times New Roman" pitchFamily="18" charset="0"/>
                <a:cs typeface="Times New Roman" pitchFamily="18" charset="0"/>
              </a:rPr>
              <a:t> </a:t>
            </a:r>
            <a:r>
              <a:rPr lang="cs-CZ" sz="2400" b="1" i="1" dirty="0" smtClean="0">
                <a:solidFill>
                  <a:schemeClr val="accent1">
                    <a:lumMod val="75000"/>
                  </a:schemeClr>
                </a:solidFill>
                <a:latin typeface="Times New Roman" pitchFamily="18" charset="0"/>
                <a:cs typeface="Times New Roman" pitchFamily="18" charset="0"/>
              </a:rPr>
              <a:t>Kořisti z války jsou pro mě legální</a:t>
            </a:r>
            <a:r>
              <a:rPr lang="cs-CZ" sz="2400" b="1" dirty="0" smtClean="0">
                <a:solidFill>
                  <a:schemeClr val="accent1">
                    <a:lumMod val="75000"/>
                  </a:schemeClr>
                </a:solidFill>
                <a:latin typeface="Times New Roman" pitchFamily="18" charset="0"/>
                <a:cs typeface="Times New Roman" pitchFamily="18" charset="0"/>
              </a:rPr>
              <a:t>,</a:t>
            </a:r>
            <a:r>
              <a:rPr lang="cs-CZ" sz="2400" b="1" dirty="0" smtClean="0">
                <a:solidFill>
                  <a:prstClr val="black"/>
                </a:solidFill>
                <a:latin typeface="Times New Roman" pitchFamily="18" charset="0"/>
                <a:cs typeface="Times New Roman" pitchFamily="18" charset="0"/>
              </a:rPr>
              <a:t> ale pro nikoho přede mnou nebyly. </a:t>
            </a:r>
            <a:endParaRPr lang="cs-CZ" sz="2400" b="1" dirty="0" smtClean="0">
              <a:solidFill>
                <a:srgbClr val="00B050"/>
              </a:solidFill>
              <a:latin typeface="Times New Roman" pitchFamily="18" charset="0"/>
              <a:cs typeface="Times New Roman" pitchFamily="18" charset="0"/>
            </a:endParaRPr>
          </a:p>
          <a:p>
            <a:r>
              <a:rPr lang="cs-CZ" sz="2400" b="1" dirty="0" smtClean="0">
                <a:solidFill>
                  <a:prstClr val="black"/>
                </a:solidFill>
                <a:latin typeface="Times New Roman" pitchFamily="18" charset="0"/>
                <a:cs typeface="Times New Roman" pitchFamily="18" charset="0"/>
              </a:rPr>
              <a:t/>
            </a:r>
            <a:br>
              <a:rPr lang="cs-CZ" sz="2400" b="1" dirty="0" smtClean="0">
                <a:solidFill>
                  <a:prstClr val="black"/>
                </a:solidFill>
                <a:latin typeface="Times New Roman" pitchFamily="18" charset="0"/>
                <a:cs typeface="Times New Roman" pitchFamily="18" charset="0"/>
              </a:rPr>
            </a:br>
            <a:r>
              <a:rPr lang="cs-CZ" sz="2400" b="1" dirty="0" smtClean="0">
                <a:solidFill>
                  <a:srgbClr val="C00000"/>
                </a:solidFill>
                <a:latin typeface="Times New Roman" pitchFamily="18" charset="0"/>
                <a:cs typeface="Times New Roman" pitchFamily="18" charset="0"/>
              </a:rPr>
              <a:t>4. </a:t>
            </a:r>
            <a:r>
              <a:rPr lang="cs-CZ" sz="2400" b="1" dirty="0" smtClean="0">
                <a:solidFill>
                  <a:prstClr val="black"/>
                </a:solidFill>
                <a:latin typeface="Times New Roman" pitchFamily="18" charset="0"/>
                <a:cs typeface="Times New Roman" pitchFamily="18" charset="0"/>
              </a:rPr>
              <a:t>Bylo mi dáno právo na přímluvu v Den Vzkříšení.</a:t>
            </a:r>
          </a:p>
          <a:p>
            <a:r>
              <a:rPr lang="cs-CZ" sz="2400" b="1" dirty="0" smtClean="0">
                <a:solidFill>
                  <a:prstClr val="black"/>
                </a:solidFill>
                <a:latin typeface="Times New Roman" pitchFamily="18" charset="0"/>
                <a:cs typeface="Times New Roman" pitchFamily="18" charset="0"/>
              </a:rPr>
              <a:t/>
            </a:r>
            <a:br>
              <a:rPr lang="cs-CZ" sz="2400" b="1" dirty="0" smtClean="0">
                <a:solidFill>
                  <a:prstClr val="black"/>
                </a:solidFill>
                <a:latin typeface="Times New Roman" pitchFamily="18" charset="0"/>
                <a:cs typeface="Times New Roman" pitchFamily="18" charset="0"/>
              </a:rPr>
            </a:br>
            <a:r>
              <a:rPr lang="cs-CZ" sz="2400" b="1" dirty="0" smtClean="0">
                <a:solidFill>
                  <a:srgbClr val="C00000"/>
                </a:solidFill>
                <a:latin typeface="Times New Roman" pitchFamily="18" charset="0"/>
                <a:cs typeface="Times New Roman" pitchFamily="18" charset="0"/>
              </a:rPr>
              <a:t>5. </a:t>
            </a:r>
            <a:r>
              <a:rPr lang="cs-CZ" sz="2400" b="1" dirty="0" smtClean="0">
                <a:solidFill>
                  <a:prstClr val="black"/>
                </a:solidFill>
                <a:latin typeface="Times New Roman" pitchFamily="18" charset="0"/>
                <a:cs typeface="Times New Roman" pitchFamily="18" charset="0"/>
              </a:rPr>
              <a:t>Každý prorok byl poslán pouze do jeho národa, ale </a:t>
            </a:r>
            <a:r>
              <a:rPr lang="cs-CZ" sz="2400" b="1" i="1" dirty="0" smtClean="0">
                <a:solidFill>
                  <a:schemeClr val="accent1">
                    <a:lumMod val="75000"/>
                  </a:schemeClr>
                </a:solidFill>
                <a:latin typeface="Times New Roman" pitchFamily="18" charset="0"/>
                <a:cs typeface="Times New Roman" pitchFamily="18" charset="0"/>
              </a:rPr>
              <a:t>já jsem byl poslán celému lidstvu. </a:t>
            </a:r>
            <a:r>
              <a:rPr lang="cs-CZ" sz="2400" b="1" dirty="0" smtClean="0">
                <a:solidFill>
                  <a:prstClr val="black"/>
                </a:solidFill>
                <a:latin typeface="Times New Roman" pitchFamily="18" charset="0"/>
                <a:cs typeface="Times New Roman" pitchFamily="18" charset="0"/>
              </a:rPr>
              <a:t>(přidán důraz). </a:t>
            </a:r>
            <a:r>
              <a:rPr lang="cs-CZ" sz="2400" b="1" dirty="0" err="1" smtClean="0">
                <a:solidFill>
                  <a:prstClr val="black"/>
                </a:solidFill>
                <a:latin typeface="Times New Roman" pitchFamily="18" charset="0"/>
                <a:cs typeface="Times New Roman" pitchFamily="18" charset="0"/>
              </a:rPr>
              <a:t>Bukhari</a:t>
            </a:r>
            <a:r>
              <a:rPr lang="cs-CZ" sz="2400" b="1" dirty="0" smtClean="0">
                <a:solidFill>
                  <a:prstClr val="black"/>
                </a:solidFill>
                <a:latin typeface="Times New Roman" pitchFamily="18" charset="0"/>
                <a:cs typeface="Times New Roman" pitchFamily="18" charset="0"/>
              </a:rPr>
              <a:t> 1,7,331</a:t>
            </a:r>
            <a:endParaRPr lang="cs-CZ" sz="2400" b="1" dirty="0">
              <a:solidFill>
                <a:prstClr val="black"/>
              </a:solidFill>
            </a:endParaRPr>
          </a:p>
        </p:txBody>
      </p:sp>
    </p:spTree>
    <p:extLst>
      <p:ext uri="{BB962C8B-B14F-4D97-AF65-F5344CB8AC3E}">
        <p14:creationId xmlns:p14="http://schemas.microsoft.com/office/powerpoint/2010/main" val="867681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a:xfrm>
            <a:off x="251520" y="274638"/>
            <a:ext cx="8435280" cy="1143000"/>
          </a:xfrm>
        </p:spPr>
        <p:txBody>
          <a:bodyPr>
            <a:normAutofit/>
          </a:bodyPr>
          <a:lstStyle/>
          <a:p>
            <a:pPr algn="l"/>
            <a:r>
              <a:rPr lang="cs-CZ" sz="3600" b="1" dirty="0" smtClean="0">
                <a:solidFill>
                  <a:schemeClr val="accent1">
                    <a:lumMod val="75000"/>
                  </a:schemeClr>
                </a:solidFill>
                <a:cs typeface="Times New Roman" pitchFamily="18" charset="0"/>
              </a:rPr>
              <a:t>MOHAMMED JAKO BOJOVNÍK</a:t>
            </a:r>
            <a:endParaRPr lang="cs-CZ" sz="3600" b="1" dirty="0">
              <a:solidFill>
                <a:schemeClr val="accent1">
                  <a:lumMod val="75000"/>
                </a:schemeClr>
              </a:solidFill>
              <a:cs typeface="Times New Roman" pitchFamily="18" charset="0"/>
            </a:endParaRPr>
          </a:p>
        </p:txBody>
      </p:sp>
      <p:sp>
        <p:nvSpPr>
          <p:cNvPr id="6" name="Zástupný symbol pro obsah 5"/>
          <p:cNvSpPr>
            <a:spLocks noGrp="1"/>
          </p:cNvSpPr>
          <p:nvPr>
            <p:ph idx="1"/>
          </p:nvPr>
        </p:nvSpPr>
        <p:spPr>
          <a:xfrm>
            <a:off x="251520" y="1295400"/>
            <a:ext cx="8640960" cy="5301952"/>
          </a:xfrm>
        </p:spPr>
        <p:txBody>
          <a:bodyPr>
            <a:normAutofit/>
          </a:bodyPr>
          <a:lstStyle/>
          <a:p>
            <a:pPr>
              <a:buNone/>
            </a:pPr>
            <a:r>
              <a:rPr lang="cs-CZ" dirty="0" smtClean="0">
                <a:solidFill>
                  <a:prstClr val="black"/>
                </a:solidFill>
                <a:latin typeface="Times New Roman" pitchFamily="18" charset="0"/>
                <a:cs typeface="Times New Roman" pitchFamily="18" charset="0"/>
              </a:rPr>
              <a:t>Během svého ‚období proroka‘ bojoval v období</a:t>
            </a:r>
          </a:p>
          <a:p>
            <a:pPr>
              <a:buNone/>
            </a:pPr>
            <a:r>
              <a:rPr lang="cs-CZ" dirty="0" smtClean="0">
                <a:solidFill>
                  <a:prstClr val="black"/>
                </a:solidFill>
                <a:latin typeface="Times New Roman" pitchFamily="18" charset="0"/>
                <a:cs typeface="Times New Roman" pitchFamily="18" charset="0"/>
              </a:rPr>
              <a:t>mezi </a:t>
            </a:r>
            <a:r>
              <a:rPr lang="cs-CZ" b="1" dirty="0" smtClean="0">
                <a:solidFill>
                  <a:schemeClr val="accent1">
                    <a:lumMod val="75000"/>
                  </a:schemeClr>
                </a:solidFill>
                <a:latin typeface="Times New Roman" pitchFamily="18" charset="0"/>
                <a:cs typeface="Times New Roman" pitchFamily="18" charset="0"/>
              </a:rPr>
              <a:t>622-632 AD </a:t>
            </a:r>
            <a:r>
              <a:rPr lang="cs-CZ" dirty="0" smtClean="0">
                <a:solidFill>
                  <a:prstClr val="black"/>
                </a:solidFill>
                <a:latin typeface="Times New Roman" pitchFamily="18" charset="0"/>
                <a:cs typeface="Times New Roman" pitchFamily="18" charset="0"/>
              </a:rPr>
              <a:t>v </a:t>
            </a:r>
            <a:r>
              <a:rPr lang="cs-CZ" b="1" dirty="0" smtClean="0">
                <a:solidFill>
                  <a:srgbClr val="C00000"/>
                </a:solidFill>
                <a:latin typeface="Times New Roman" pitchFamily="18" charset="0"/>
                <a:cs typeface="Times New Roman" pitchFamily="18" charset="0"/>
              </a:rPr>
              <a:t>83</a:t>
            </a:r>
            <a:r>
              <a:rPr lang="cs-CZ" dirty="0" smtClean="0">
                <a:solidFill>
                  <a:srgbClr val="C00000"/>
                </a:solidFill>
                <a:latin typeface="Times New Roman" pitchFamily="18" charset="0"/>
                <a:cs typeface="Times New Roman" pitchFamily="18" charset="0"/>
              </a:rPr>
              <a:t> </a:t>
            </a:r>
            <a:r>
              <a:rPr lang="cs-CZ" dirty="0" smtClean="0">
                <a:latin typeface="Times New Roman" pitchFamily="18" charset="0"/>
                <a:cs typeface="Times New Roman" pitchFamily="18" charset="0"/>
              </a:rPr>
              <a:t>válkách, což činí </a:t>
            </a:r>
            <a:r>
              <a:rPr lang="cs-CZ" b="1" dirty="0" smtClean="0">
                <a:solidFill>
                  <a:srgbClr val="C00000"/>
                </a:solidFill>
                <a:latin typeface="Times New Roman" pitchFamily="18" charset="0"/>
                <a:cs typeface="Times New Roman" pitchFamily="18" charset="0"/>
              </a:rPr>
              <a:t>OSM</a:t>
            </a:r>
          </a:p>
          <a:p>
            <a:pPr>
              <a:buNone/>
            </a:pPr>
            <a:r>
              <a:rPr lang="cs-CZ" dirty="0" smtClean="0">
                <a:latin typeface="Times New Roman" pitchFamily="18" charset="0"/>
                <a:cs typeface="Times New Roman" pitchFamily="18" charset="0"/>
              </a:rPr>
              <a:t>válek v </a:t>
            </a:r>
            <a:r>
              <a:rPr lang="cs-CZ" b="1" dirty="0" smtClean="0">
                <a:solidFill>
                  <a:srgbClr val="C00000"/>
                </a:solidFill>
                <a:latin typeface="Times New Roman" pitchFamily="18" charset="0"/>
                <a:cs typeface="Times New Roman" pitchFamily="18" charset="0"/>
              </a:rPr>
              <a:t>jednom roce</a:t>
            </a:r>
            <a:r>
              <a:rPr lang="cs-CZ" dirty="0" smtClean="0">
                <a:solidFill>
                  <a:schemeClr val="tx1">
                    <a:lumMod val="95000"/>
                    <a:lumOff val="5000"/>
                  </a:schemeClr>
                </a:solidFill>
                <a:latin typeface="Times New Roman" pitchFamily="18" charset="0"/>
                <a:cs typeface="Times New Roman" pitchFamily="18" charset="0"/>
              </a:rPr>
              <a:t>, a téměř tedy </a:t>
            </a:r>
            <a:r>
              <a:rPr lang="cs-CZ" b="1" dirty="0" smtClean="0">
                <a:solidFill>
                  <a:srgbClr val="C00000"/>
                </a:solidFill>
                <a:latin typeface="Times New Roman" pitchFamily="18" charset="0"/>
                <a:cs typeface="Times New Roman" pitchFamily="18" charset="0"/>
              </a:rPr>
              <a:t>JEDNU válku</a:t>
            </a:r>
          </a:p>
          <a:p>
            <a:pPr>
              <a:buNone/>
            </a:pPr>
            <a:r>
              <a:rPr lang="cs-CZ" dirty="0" smtClean="0">
                <a:latin typeface="Times New Roman" pitchFamily="18" charset="0"/>
                <a:cs typeface="Times New Roman" pitchFamily="18" charset="0"/>
              </a:rPr>
              <a:t>každého jeden a půl měsíce. </a:t>
            </a:r>
          </a:p>
          <a:p>
            <a:pPr>
              <a:buNone/>
            </a:pPr>
            <a:endParaRPr lang="cs-CZ" dirty="0" smtClean="0">
              <a:solidFill>
                <a:srgbClr val="C00000"/>
              </a:solidFill>
              <a:latin typeface="Times New Roman" pitchFamily="18" charset="0"/>
              <a:cs typeface="Times New Roman" pitchFamily="18" charset="0"/>
            </a:endParaRPr>
          </a:p>
          <a:p>
            <a:pPr>
              <a:buNone/>
            </a:pPr>
            <a:r>
              <a:rPr lang="cs-CZ" dirty="0" smtClean="0">
                <a:solidFill>
                  <a:schemeClr val="accent1">
                    <a:lumMod val="75000"/>
                  </a:schemeClr>
                </a:solidFill>
                <a:latin typeface="Times New Roman" pitchFamily="18" charset="0"/>
                <a:cs typeface="Times New Roman" pitchFamily="18" charset="0"/>
              </a:rPr>
              <a:t>TOTO </a:t>
            </a:r>
            <a:r>
              <a:rPr lang="cs-CZ" dirty="0" smtClean="0">
                <a:latin typeface="Times New Roman" pitchFamily="18" charset="0"/>
                <a:cs typeface="Times New Roman" pitchFamily="18" charset="0"/>
              </a:rPr>
              <a:t>samo o sobě dostatečně vypovídá o</a:t>
            </a:r>
          </a:p>
          <a:p>
            <a:pPr>
              <a:buNone/>
            </a:pPr>
            <a:r>
              <a:rPr lang="cs-CZ" dirty="0" smtClean="0">
                <a:latin typeface="Times New Roman" pitchFamily="18" charset="0"/>
                <a:cs typeface="Times New Roman" pitchFamily="18" charset="0"/>
              </a:rPr>
              <a:t>tom, že islám </a:t>
            </a:r>
            <a:r>
              <a:rPr lang="cs-CZ" b="1" dirty="0" smtClean="0">
                <a:solidFill>
                  <a:schemeClr val="accent1">
                    <a:lumMod val="75000"/>
                  </a:schemeClr>
                </a:solidFill>
                <a:latin typeface="Times New Roman" pitchFamily="18" charset="0"/>
                <a:cs typeface="Times New Roman" pitchFamily="18" charset="0"/>
              </a:rPr>
              <a:t>NEMŮŽE </a:t>
            </a:r>
            <a:r>
              <a:rPr lang="cs-CZ" b="1" dirty="0" smtClean="0">
                <a:latin typeface="Times New Roman" pitchFamily="18" charset="0"/>
                <a:cs typeface="Times New Roman" pitchFamily="18" charset="0"/>
              </a:rPr>
              <a:t>být</a:t>
            </a:r>
            <a:r>
              <a:rPr lang="cs-CZ" b="1" dirty="0" smtClean="0">
                <a:solidFill>
                  <a:schemeClr val="accent1">
                    <a:lumMod val="75000"/>
                  </a:schemeClr>
                </a:solidFill>
                <a:latin typeface="Times New Roman" pitchFamily="18" charset="0"/>
                <a:cs typeface="Times New Roman" pitchFamily="18" charset="0"/>
              </a:rPr>
              <a:t> ‚náboženstvím</a:t>
            </a:r>
          </a:p>
          <a:p>
            <a:pPr>
              <a:buNone/>
            </a:pPr>
            <a:r>
              <a:rPr lang="cs-CZ" b="1" dirty="0" smtClean="0">
                <a:solidFill>
                  <a:schemeClr val="accent1">
                    <a:lumMod val="75000"/>
                  </a:schemeClr>
                </a:solidFill>
                <a:latin typeface="Times New Roman" pitchFamily="18" charset="0"/>
                <a:cs typeface="Times New Roman" pitchFamily="18" charset="0"/>
              </a:rPr>
              <a:t>pokoje‘; </a:t>
            </a:r>
            <a:r>
              <a:rPr lang="cs-CZ" dirty="0" smtClean="0">
                <a:latin typeface="Times New Roman" pitchFamily="18" charset="0"/>
                <a:cs typeface="Times New Roman" pitchFamily="18" charset="0"/>
              </a:rPr>
              <a:t>měli bychom čelit kruté realitě.</a:t>
            </a:r>
            <a:endParaRPr lang="cs-CZ" dirty="0" smtClean="0">
              <a:solidFill>
                <a:srgbClr val="C00000"/>
              </a:solidFill>
              <a:latin typeface="Times New Roman" pitchFamily="18" charset="0"/>
              <a:cs typeface="Times New Roman" pitchFamily="18" charset="0"/>
            </a:endParaRPr>
          </a:p>
          <a:p>
            <a:pPr>
              <a:buNone/>
            </a:pPr>
            <a:endParaRPr lang="cs-CZ" dirty="0" smtClean="0">
              <a:solidFill>
                <a:prstClr val="black"/>
              </a:solidFill>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a:ln>
            <a:solidFill>
              <a:schemeClr val="accent1">
                <a:lumMod val="50000"/>
              </a:schemeClr>
            </a:solidFill>
          </a:ln>
        </p:spPr>
        <p:txBody>
          <a:bodyPr/>
          <a:lstStyle/>
          <a:p>
            <a:r>
              <a:rPr lang="cs-CZ" b="1" dirty="0" smtClean="0">
                <a:solidFill>
                  <a:schemeClr val="accent1">
                    <a:lumMod val="50000"/>
                  </a:schemeClr>
                </a:solidFill>
              </a:rPr>
              <a:t>ISLÁM </a:t>
            </a:r>
            <a:r>
              <a:rPr lang="cs-CZ" b="1" dirty="0" smtClean="0">
                <a:solidFill>
                  <a:schemeClr val="accent1">
                    <a:lumMod val="50000"/>
                  </a:schemeClr>
                </a:solidFill>
              </a:rPr>
              <a:t>BEZ ZÁVOJE </a:t>
            </a:r>
            <a:r>
              <a:rPr lang="cs-CZ" b="1" dirty="0" smtClean="0">
                <a:solidFill>
                  <a:schemeClr val="accent1">
                    <a:lumMod val="50000"/>
                  </a:schemeClr>
                </a:solidFill>
              </a:rPr>
              <a:t/>
            </a:r>
            <a:br>
              <a:rPr lang="cs-CZ" b="1" dirty="0" smtClean="0">
                <a:solidFill>
                  <a:schemeClr val="accent1">
                    <a:lumMod val="50000"/>
                  </a:schemeClr>
                </a:solidFill>
              </a:rPr>
            </a:br>
            <a:r>
              <a:rPr lang="cs-CZ" b="1" dirty="0" smtClean="0">
                <a:solidFill>
                  <a:schemeClr val="accent1">
                    <a:lumMod val="50000"/>
                  </a:schemeClr>
                </a:solidFill>
              </a:rPr>
              <a:t>&amp;</a:t>
            </a:r>
            <a:br>
              <a:rPr lang="cs-CZ" b="1" dirty="0" smtClean="0">
                <a:solidFill>
                  <a:schemeClr val="accent1">
                    <a:lumMod val="50000"/>
                  </a:schemeClr>
                </a:solidFill>
              </a:rPr>
            </a:br>
            <a:r>
              <a:rPr lang="cs-CZ" b="1" dirty="0" smtClean="0">
                <a:solidFill>
                  <a:schemeClr val="accent1">
                    <a:lumMod val="50000"/>
                  </a:schemeClr>
                </a:solidFill>
              </a:rPr>
              <a:t> </a:t>
            </a:r>
            <a:r>
              <a:rPr lang="cs-CZ" b="1" dirty="0" smtClean="0">
                <a:solidFill>
                  <a:schemeClr val="accent1">
                    <a:lumMod val="50000"/>
                  </a:schemeClr>
                </a:solidFill>
              </a:rPr>
              <a:t>IMIGRACE</a:t>
            </a:r>
            <a:br>
              <a:rPr lang="cs-CZ" b="1" dirty="0" smtClean="0">
                <a:solidFill>
                  <a:schemeClr val="accent1">
                    <a:lumMod val="50000"/>
                  </a:schemeClr>
                </a:solidFill>
              </a:rPr>
            </a:br>
            <a:r>
              <a:rPr lang="cs-CZ" b="1" dirty="0" smtClean="0">
                <a:solidFill>
                  <a:schemeClr val="accent1">
                    <a:lumMod val="50000"/>
                  </a:schemeClr>
                </a:solidFill>
              </a:rPr>
              <a:t/>
            </a:r>
            <a:br>
              <a:rPr lang="cs-CZ" b="1" dirty="0" smtClean="0">
                <a:solidFill>
                  <a:schemeClr val="accent1">
                    <a:lumMod val="50000"/>
                  </a:schemeClr>
                </a:solidFill>
              </a:rPr>
            </a:br>
            <a:r>
              <a:rPr lang="en-US" b="1" dirty="0" smtClean="0">
                <a:solidFill>
                  <a:schemeClr val="accent1">
                    <a:lumMod val="50000"/>
                  </a:schemeClr>
                </a:solidFill>
              </a:rPr>
              <a:t>Hradec </a:t>
            </a:r>
            <a:r>
              <a:rPr lang="en-US" b="1" dirty="0">
                <a:solidFill>
                  <a:schemeClr val="accent1">
                    <a:lumMod val="50000"/>
                  </a:schemeClr>
                </a:solidFill>
              </a:rPr>
              <a:t>K</a:t>
            </a:r>
            <a:r>
              <a:rPr lang="cs-CZ" b="1" dirty="0" err="1" smtClean="0">
                <a:solidFill>
                  <a:schemeClr val="accent1">
                    <a:lumMod val="50000"/>
                  </a:schemeClr>
                </a:solidFill>
              </a:rPr>
              <a:t>rálové</a:t>
            </a:r>
            <a:r>
              <a:rPr lang="cs-CZ" b="1" dirty="0">
                <a:solidFill>
                  <a:schemeClr val="accent1">
                    <a:lumMod val="50000"/>
                  </a:schemeClr>
                </a:solidFill>
              </a:rPr>
              <a:t/>
            </a:r>
            <a:br>
              <a:rPr lang="cs-CZ" b="1" dirty="0">
                <a:solidFill>
                  <a:schemeClr val="accent1">
                    <a:lumMod val="50000"/>
                  </a:schemeClr>
                </a:solidFill>
              </a:rPr>
            </a:br>
            <a:r>
              <a:rPr lang="cs-CZ" b="1" dirty="0" smtClean="0">
                <a:solidFill>
                  <a:schemeClr val="accent1">
                    <a:lumMod val="50000"/>
                  </a:schemeClr>
                </a:solidFill>
              </a:rPr>
              <a:t/>
            </a:r>
            <a:br>
              <a:rPr lang="cs-CZ" b="1" dirty="0" smtClean="0">
                <a:solidFill>
                  <a:schemeClr val="accent1">
                    <a:lumMod val="50000"/>
                  </a:schemeClr>
                </a:solidFill>
              </a:rPr>
            </a:br>
            <a:r>
              <a:rPr lang="cs-CZ" b="1" dirty="0" smtClean="0">
                <a:solidFill>
                  <a:schemeClr val="accent1">
                    <a:lumMod val="50000"/>
                  </a:schemeClr>
                </a:solidFill>
              </a:rPr>
              <a:t>1</a:t>
            </a:r>
            <a:r>
              <a:rPr lang="en-US" b="1" dirty="0">
                <a:solidFill>
                  <a:schemeClr val="accent1">
                    <a:lumMod val="50000"/>
                  </a:schemeClr>
                </a:solidFill>
              </a:rPr>
              <a:t>9</a:t>
            </a:r>
            <a:r>
              <a:rPr lang="cs-CZ" b="1" dirty="0">
                <a:solidFill>
                  <a:schemeClr val="accent1">
                    <a:lumMod val="50000"/>
                  </a:schemeClr>
                </a:solidFill>
              </a:rPr>
              <a:t>.1.2016</a:t>
            </a:r>
            <a:endParaRPr lang="cs-CZ"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atka\Desktop\ShariahForFrance.jpg"/>
          <p:cNvPicPr>
            <a:picLocks noChangeAspect="1" noChangeArrowheads="1"/>
          </p:cNvPicPr>
          <p:nvPr/>
        </p:nvPicPr>
        <p:blipFill>
          <a:blip r:embed="rId2" cstate="print"/>
          <a:srcRect/>
          <a:stretch>
            <a:fillRect/>
          </a:stretch>
        </p:blipFill>
        <p:spPr bwMode="auto">
          <a:xfrm>
            <a:off x="323528" y="980728"/>
            <a:ext cx="8568952" cy="5877272"/>
          </a:xfrm>
          <a:prstGeom prst="rect">
            <a:avLst/>
          </a:prstGeom>
          <a:noFill/>
        </p:spPr>
      </p:pic>
      <p:sp>
        <p:nvSpPr>
          <p:cNvPr id="3" name="Nadpis 2"/>
          <p:cNvSpPr>
            <a:spLocks noGrp="1"/>
          </p:cNvSpPr>
          <p:nvPr>
            <p:ph type="title"/>
          </p:nvPr>
        </p:nvSpPr>
        <p:spPr>
          <a:xfrm>
            <a:off x="457200" y="274638"/>
            <a:ext cx="8229600" cy="634082"/>
          </a:xfrm>
        </p:spPr>
        <p:txBody>
          <a:bodyPr>
            <a:normAutofit fontScale="90000"/>
          </a:bodyPr>
          <a:lstStyle/>
          <a:p>
            <a:r>
              <a:rPr lang="cs-CZ" b="1" dirty="0" smtClean="0"/>
              <a:t>Šaría pro Francii</a:t>
            </a:r>
            <a:endParaRPr lang="cs-CZ"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p:spPr>
        <p:txBody>
          <a:bodyPr/>
          <a:lstStyle/>
          <a:p>
            <a:r>
              <a:rPr lang="cs-CZ" b="1" dirty="0" smtClean="0"/>
              <a:t>Video č. 4</a:t>
            </a:r>
            <a:r>
              <a:rPr lang="cs-CZ" dirty="0" smtClean="0"/>
              <a:t/>
            </a:r>
            <a:br>
              <a:rPr lang="cs-CZ" dirty="0" smtClean="0"/>
            </a:br>
            <a:r>
              <a:rPr lang="cs-CZ" b="1" dirty="0">
                <a:solidFill>
                  <a:schemeClr val="accent1">
                    <a:lumMod val="75000"/>
                  </a:schemeClr>
                </a:solidFill>
              </a:rPr>
              <a:t/>
            </a:r>
            <a:br>
              <a:rPr lang="cs-CZ" b="1" dirty="0">
                <a:solidFill>
                  <a:schemeClr val="accent1">
                    <a:lumMod val="75000"/>
                  </a:schemeClr>
                </a:solidFill>
              </a:rPr>
            </a:br>
            <a:r>
              <a:rPr lang="en-US" b="1" dirty="0">
                <a:solidFill>
                  <a:schemeClr val="accent1">
                    <a:lumMod val="75000"/>
                  </a:schemeClr>
                </a:solidFill>
              </a:rPr>
              <a:t> </a:t>
            </a:r>
            <a:r>
              <a:rPr lang="en-US" b="1" dirty="0" smtClean="0">
                <a:solidFill>
                  <a:schemeClr val="accent1">
                    <a:lumMod val="75000"/>
                  </a:schemeClr>
                </a:solidFill>
              </a:rPr>
              <a:t>M</a:t>
            </a:r>
            <a:r>
              <a:rPr lang="cs-CZ" b="1" dirty="0" err="1" smtClean="0">
                <a:solidFill>
                  <a:schemeClr val="accent1">
                    <a:lumMod val="75000"/>
                  </a:schemeClr>
                </a:solidFill>
              </a:rPr>
              <a:t>uslimové</a:t>
            </a:r>
            <a:r>
              <a:rPr lang="cs-CZ" b="1" dirty="0" smtClean="0">
                <a:solidFill>
                  <a:schemeClr val="accent1">
                    <a:lumMod val="75000"/>
                  </a:schemeClr>
                </a:solidFill>
              </a:rPr>
              <a:t> v Paříži, Francie</a:t>
            </a:r>
            <a:r>
              <a:rPr lang="cs-CZ" dirty="0" smtClean="0"/>
              <a:t/>
            </a:r>
            <a:br>
              <a:rPr lang="cs-CZ" dirty="0" smtClean="0"/>
            </a:br>
            <a:endParaRPr lang="cs-CZ"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1950"/>
            <a:ext cx="9144000" cy="6134100"/>
          </a:xfrm>
          <a:prstGeom prst="rect">
            <a:avLst/>
          </a:prstGeom>
        </p:spPr>
      </p:pic>
    </p:spTree>
    <p:extLst>
      <p:ext uri="{BB962C8B-B14F-4D97-AF65-F5344CB8AC3E}">
        <p14:creationId xmlns:p14="http://schemas.microsoft.com/office/powerpoint/2010/main" val="37760682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984" y="542448"/>
            <a:ext cx="8700416" cy="5782152"/>
          </a:xfrm>
          <a:prstGeom prst="rect">
            <a:avLst/>
          </a:prstGeom>
        </p:spPr>
      </p:pic>
    </p:spTree>
    <p:extLst>
      <p:ext uri="{BB962C8B-B14F-4D97-AF65-F5344CB8AC3E}">
        <p14:creationId xmlns:p14="http://schemas.microsoft.com/office/powerpoint/2010/main" val="33293579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p:spPr>
        <p:txBody>
          <a:bodyPr>
            <a:normAutofit fontScale="90000"/>
          </a:bodyPr>
          <a:lstStyle/>
          <a:p>
            <a:pPr algn="l"/>
            <a:r>
              <a:rPr lang="cs-CZ" sz="3200" b="1" dirty="0" smtClean="0">
                <a:solidFill>
                  <a:schemeClr val="accent1">
                    <a:lumMod val="75000"/>
                  </a:schemeClr>
                </a:solidFill>
                <a:cs typeface="Times New Roman" pitchFamily="18" charset="0"/>
              </a:rPr>
              <a:t>PROČ DŽIHÁD?</a:t>
            </a:r>
            <a:r>
              <a:rPr lang="cs-CZ" sz="3200" b="1" dirty="0" smtClean="0">
                <a:solidFill>
                  <a:schemeClr val="accent1">
                    <a:lumMod val="50000"/>
                  </a:schemeClr>
                </a:solidFill>
                <a:cs typeface="Times New Roman" pitchFamily="18" charset="0"/>
              </a:rPr>
              <a:t/>
            </a:r>
            <a:br>
              <a:rPr lang="cs-CZ" sz="3200" b="1" dirty="0" smtClean="0">
                <a:solidFill>
                  <a:schemeClr val="accent1">
                    <a:lumMod val="50000"/>
                  </a:schemeClr>
                </a:solidFill>
                <a:cs typeface="Times New Roman" pitchFamily="18" charset="0"/>
              </a:rPr>
            </a:br>
            <a:r>
              <a:rPr lang="cs-CZ" sz="3200" dirty="0" smtClean="0">
                <a:cs typeface="Times New Roman" pitchFamily="18" charset="0"/>
              </a:rPr>
              <a:t>V tomto smyslu je džihád</a:t>
            </a:r>
            <a:r>
              <a:rPr lang="cs-CZ" sz="3200" dirty="0" smtClean="0">
                <a:solidFill>
                  <a:schemeClr val="accent1">
                    <a:lumMod val="50000"/>
                  </a:schemeClr>
                </a:solidFill>
                <a:cs typeface="Times New Roman" pitchFamily="18" charset="0"/>
              </a:rPr>
              <a:t> </a:t>
            </a:r>
            <a:r>
              <a:rPr lang="cs-CZ" sz="3200" dirty="0" smtClean="0">
                <a:cs typeface="Times New Roman" pitchFamily="18" charset="0"/>
              </a:rPr>
              <a:t>bojem</a:t>
            </a:r>
            <a:r>
              <a:rPr lang="cs-CZ" sz="3200" dirty="0" smtClean="0">
                <a:solidFill>
                  <a:schemeClr val="accent1">
                    <a:lumMod val="50000"/>
                  </a:schemeClr>
                </a:solidFill>
                <a:cs typeface="Times New Roman" pitchFamily="18" charset="0"/>
              </a:rPr>
              <a:t> </a:t>
            </a:r>
            <a:r>
              <a:rPr lang="cs-CZ" sz="3200" b="1" dirty="0" smtClean="0">
                <a:solidFill>
                  <a:schemeClr val="accent1">
                    <a:lumMod val="75000"/>
                  </a:schemeClr>
                </a:solidFill>
                <a:cs typeface="Times New Roman" pitchFamily="18" charset="0"/>
              </a:rPr>
              <a:t>pro šíření islámu, za použití všech způsobů (prostředků), které jsou muslimům dostupné a to i silou. </a:t>
            </a:r>
            <a:r>
              <a:rPr lang="cs-CZ" sz="3200" b="1" i="1" dirty="0" smtClean="0">
                <a:solidFill>
                  <a:schemeClr val="accent1">
                    <a:lumMod val="50000"/>
                  </a:schemeClr>
                </a:solidFill>
                <a:cs typeface="Times New Roman" pitchFamily="18" charset="0"/>
              </a:rPr>
              <a:t/>
            </a:r>
            <a:br>
              <a:rPr lang="cs-CZ" sz="3200" b="1" i="1" dirty="0" smtClean="0">
                <a:solidFill>
                  <a:schemeClr val="accent1">
                    <a:lumMod val="50000"/>
                  </a:schemeClr>
                </a:solidFill>
                <a:cs typeface="Times New Roman" pitchFamily="18" charset="0"/>
              </a:rPr>
            </a:br>
            <a:r>
              <a:rPr lang="cs-CZ" sz="3200" b="1" i="1" dirty="0">
                <a:solidFill>
                  <a:schemeClr val="accent1">
                    <a:lumMod val="50000"/>
                  </a:schemeClr>
                </a:solidFill>
                <a:cs typeface="Times New Roman" pitchFamily="18" charset="0"/>
              </a:rPr>
              <a:t/>
            </a:r>
            <a:br>
              <a:rPr lang="cs-CZ" sz="3200" b="1" i="1" dirty="0">
                <a:solidFill>
                  <a:schemeClr val="accent1">
                    <a:lumMod val="50000"/>
                  </a:schemeClr>
                </a:solidFill>
                <a:cs typeface="Times New Roman" pitchFamily="18" charset="0"/>
              </a:rPr>
            </a:br>
            <a:r>
              <a:rPr lang="cs-CZ" sz="3200" b="1" dirty="0" smtClean="0">
                <a:solidFill>
                  <a:schemeClr val="accent1">
                    <a:lumMod val="75000"/>
                  </a:schemeClr>
                </a:solidFill>
                <a:cs typeface="Times New Roman" pitchFamily="18" charset="0"/>
              </a:rPr>
              <a:t>VŠICHNI MUSLIMOVÉ TO MUSÍ DĚLAT JAKO MOHAMMED!</a:t>
            </a:r>
            <a:br>
              <a:rPr lang="cs-CZ" sz="3200" b="1" dirty="0" smtClean="0">
                <a:solidFill>
                  <a:schemeClr val="accent1">
                    <a:lumMod val="75000"/>
                  </a:schemeClr>
                </a:solidFill>
                <a:cs typeface="Times New Roman" pitchFamily="18" charset="0"/>
              </a:rPr>
            </a:br>
            <a:r>
              <a:rPr lang="cs-CZ" sz="3200" b="1" i="1" dirty="0" smtClean="0">
                <a:solidFill>
                  <a:schemeClr val="accent1">
                    <a:lumMod val="50000"/>
                  </a:schemeClr>
                </a:solidFill>
                <a:cs typeface="Times New Roman" pitchFamily="18" charset="0"/>
              </a:rPr>
              <a:t/>
            </a:r>
            <a:br>
              <a:rPr lang="cs-CZ" sz="3200" b="1" i="1" dirty="0" smtClean="0">
                <a:solidFill>
                  <a:schemeClr val="accent1">
                    <a:lumMod val="50000"/>
                  </a:schemeClr>
                </a:solidFill>
                <a:cs typeface="Times New Roman" pitchFamily="18" charset="0"/>
              </a:rPr>
            </a:br>
            <a:r>
              <a:rPr lang="cs-CZ" sz="3100" dirty="0" smtClean="0">
                <a:cs typeface="Times New Roman" pitchFamily="18" charset="0"/>
              </a:rPr>
              <a:t>Tento druh džihádu je často označován jako „svatá válka“. Pro uchýlení se k použití síly, nebudou mít muslimové žádný problém najít pasáže v Koránu a Hadísu (co Mohammed řekl), které nejenom násilí omlouvají, ale také ho vyžadují. Šaría zavazuje (nutí) každého muslima, který dosáhl puberty, ‚bojovat ve jménu Alláha‘ (pro Alláha).</a:t>
            </a:r>
            <a:endParaRPr lang="cs-CZ" sz="31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14400"/>
          </a:xfrm>
        </p:spPr>
        <p:txBody>
          <a:bodyPr>
            <a:normAutofit/>
          </a:bodyPr>
          <a:lstStyle/>
          <a:p>
            <a:pPr algn="l"/>
            <a:r>
              <a:rPr lang="cs-CZ" sz="2400" b="1" dirty="0" smtClean="0">
                <a:solidFill>
                  <a:schemeClr val="accent1">
                    <a:lumMod val="75000"/>
                  </a:schemeClr>
                </a:solidFill>
                <a:latin typeface="Book Antiqua" pitchFamily="18" charset="0"/>
              </a:rPr>
              <a:t>Toto je cíl ISIL a chtějí toho dosáhnout jakýmkoli způsobem. Co budeme dělat? </a:t>
            </a:r>
            <a:r>
              <a:rPr lang="cs-CZ" sz="2400" b="1" dirty="0" smtClean="0">
                <a:latin typeface="Book Antiqua" pitchFamily="18" charset="0"/>
              </a:rPr>
              <a:t>‚Nový‘ temný svět </a:t>
            </a:r>
            <a:r>
              <a:rPr lang="cs-CZ" sz="2400" b="1" dirty="0" smtClean="0">
                <a:solidFill>
                  <a:srgbClr val="C00000"/>
                </a:solidFill>
                <a:latin typeface="Book Antiqua" pitchFamily="18" charset="0"/>
              </a:rPr>
              <a:t>…</a:t>
            </a:r>
            <a:endParaRPr lang="en-US" sz="2400" b="1" dirty="0">
              <a:solidFill>
                <a:srgbClr val="C00000"/>
              </a:solidFill>
              <a:latin typeface="Book Antiqua" pitchFamily="18" charset="0"/>
            </a:endParaRPr>
          </a:p>
        </p:txBody>
      </p:sp>
      <p:pic>
        <p:nvPicPr>
          <p:cNvPr id="4" name="Content Placeholder 3" descr="Islamist 'new' Caliphat!.png"/>
          <p:cNvPicPr>
            <a:picLocks noGrp="1" noChangeAspect="1"/>
          </p:cNvPicPr>
          <p:nvPr>
            <p:ph idx="1"/>
          </p:nvPr>
        </p:nvPicPr>
        <p:blipFill>
          <a:blip r:embed="rId2" cstate="print"/>
          <a:stretch>
            <a:fillRect/>
          </a:stretch>
        </p:blipFill>
        <p:spPr>
          <a:xfrm>
            <a:off x="0" y="1371600"/>
            <a:ext cx="9144000" cy="5257800"/>
          </a:xfrm>
        </p:spPr>
      </p:pic>
    </p:spTree>
    <p:extLst>
      <p:ext uri="{BB962C8B-B14F-4D97-AF65-F5344CB8AC3E}">
        <p14:creationId xmlns:p14="http://schemas.microsoft.com/office/powerpoint/2010/main" val="28088918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553200"/>
          </a:xfrm>
        </p:spPr>
        <p:txBody>
          <a:bodyPr>
            <a:normAutofit/>
          </a:bodyPr>
          <a:lstStyle/>
          <a:p>
            <a:pPr algn="l"/>
            <a:r>
              <a:rPr lang="cs-CZ" sz="3600" b="1" dirty="0" smtClean="0">
                <a:solidFill>
                  <a:schemeClr val="accent1">
                    <a:lumMod val="75000"/>
                  </a:schemeClr>
                </a:solidFill>
                <a:latin typeface="Times New Roman" pitchFamily="18" charset="0"/>
                <a:cs typeface="Times New Roman" pitchFamily="18" charset="0"/>
              </a:rPr>
              <a:t>Islámská nadvláda začíná imigrací</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cs-CZ" sz="3600" dirty="0" smtClean="0">
                <a:latin typeface="Times New Roman" pitchFamily="18" charset="0"/>
                <a:cs typeface="Times New Roman" pitchFamily="18" charset="0"/>
              </a:rPr>
              <a:t/>
            </a:r>
            <a:br>
              <a:rPr lang="cs-CZ" sz="3600" dirty="0" smtClean="0">
                <a:latin typeface="Times New Roman" pitchFamily="18" charset="0"/>
                <a:cs typeface="Times New Roman" pitchFamily="18" charset="0"/>
              </a:rPr>
            </a:br>
            <a:r>
              <a:rPr lang="cs-CZ" sz="3600" dirty="0" smtClean="0">
                <a:latin typeface="Times New Roman" pitchFamily="18" charset="0"/>
                <a:cs typeface="Times New Roman" pitchFamily="18" charset="0"/>
              </a:rPr>
              <a:t>Islámský kalendář nezačíná ani zjevením Koránu ani narozením Mohammeda. Islámský kalendář začíná s Mohammedovou migrací z Meky do Medíny.</a:t>
            </a:r>
            <a:r>
              <a:rPr lang="cs-CZ" sz="3600" dirty="0" smtClean="0">
                <a:latin typeface="Britannic Bold" panose="020B0903060703020204" pitchFamily="34" charset="0"/>
              </a:rPr>
              <a:t/>
            </a:r>
            <a:br>
              <a:rPr lang="cs-CZ" sz="3600" dirty="0" smtClean="0">
                <a:latin typeface="Britannic Bold" panose="020B0903060703020204" pitchFamily="34" charset="0"/>
              </a:rPr>
            </a:br>
            <a:r>
              <a:rPr lang="cs-CZ" sz="2700" dirty="0" smtClean="0">
                <a:latin typeface="Britannic Bold" panose="020B0903060703020204" pitchFamily="34" charset="0"/>
              </a:rPr>
              <a:t/>
            </a:r>
            <a:br>
              <a:rPr lang="cs-CZ" sz="2700" dirty="0" smtClean="0">
                <a:latin typeface="Britannic Bold" panose="020B0903060703020204" pitchFamily="34" charset="0"/>
              </a:rPr>
            </a:br>
            <a:r>
              <a:rPr lang="en-US" sz="2000" dirty="0">
                <a:latin typeface="Britannic Bold" panose="020B0903060703020204" pitchFamily="34" charset="0"/>
              </a:rPr>
              <a:t/>
            </a:r>
            <a:br>
              <a:rPr lang="en-US" sz="2000" dirty="0">
                <a:latin typeface="Britannic Bold" panose="020B0903060703020204" pitchFamily="34" charset="0"/>
              </a:rPr>
            </a:br>
            <a:endParaRPr lang="en-US" sz="2000" dirty="0">
              <a:latin typeface="Britannic Bold" panose="020B0903060703020204" pitchFamily="34" charset="0"/>
            </a:endParaRPr>
          </a:p>
        </p:txBody>
      </p:sp>
    </p:spTree>
    <p:extLst>
      <p:ext uri="{BB962C8B-B14F-4D97-AF65-F5344CB8AC3E}">
        <p14:creationId xmlns:p14="http://schemas.microsoft.com/office/powerpoint/2010/main" val="13189790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normAutofit/>
          </a:bodyPr>
          <a:lstStyle/>
          <a:p>
            <a:pPr algn="l"/>
            <a:r>
              <a:rPr lang="cs-CZ" sz="3200" b="1" dirty="0" smtClean="0">
                <a:solidFill>
                  <a:schemeClr val="accent1">
                    <a:lumMod val="75000"/>
                  </a:schemeClr>
                </a:solidFill>
              </a:rPr>
              <a:t>DOKTRÍNA A REALITA</a:t>
            </a:r>
            <a:br>
              <a:rPr lang="cs-CZ" sz="3200" b="1" dirty="0" smtClean="0">
                <a:solidFill>
                  <a:schemeClr val="accent1">
                    <a:lumMod val="75000"/>
                  </a:schemeClr>
                </a:solidFill>
              </a:rPr>
            </a:br>
            <a:r>
              <a:rPr lang="cs-CZ" sz="3200" b="1" dirty="0">
                <a:solidFill>
                  <a:schemeClr val="accent1">
                    <a:lumMod val="75000"/>
                  </a:schemeClr>
                </a:solidFill>
              </a:rPr>
              <a:t/>
            </a:r>
            <a:br>
              <a:rPr lang="cs-CZ" sz="3200" b="1" dirty="0">
                <a:solidFill>
                  <a:schemeClr val="accent1">
                    <a:lumMod val="75000"/>
                  </a:schemeClr>
                </a:solidFill>
              </a:rPr>
            </a:br>
            <a:r>
              <a:rPr lang="cs-CZ" sz="2400" dirty="0" smtClean="0"/>
              <a:t>Mnoho zemí, a to i Evropa, se snažilo vybudovat tzv. ‚Multikulturní‘ společnost…ale selhaly!</a:t>
            </a:r>
            <a:br>
              <a:rPr lang="cs-CZ" sz="2400" dirty="0" smtClean="0"/>
            </a:br>
            <a:r>
              <a:rPr lang="cs-CZ" sz="2400" dirty="0"/>
              <a:t/>
            </a:r>
            <a:br>
              <a:rPr lang="cs-CZ" sz="2400" dirty="0"/>
            </a:br>
            <a:r>
              <a:rPr lang="cs-CZ" sz="2400" dirty="0" smtClean="0"/>
              <a:t>Důvod za tím byl: islámská doktrína!</a:t>
            </a:r>
            <a:br>
              <a:rPr lang="cs-CZ" sz="2400" dirty="0" smtClean="0"/>
            </a:br>
            <a:r>
              <a:rPr lang="cs-CZ" sz="2400" dirty="0" err="1" smtClean="0">
                <a:solidFill>
                  <a:schemeClr val="accent1">
                    <a:lumMod val="75000"/>
                  </a:schemeClr>
                </a:solidFill>
              </a:rPr>
              <a:t>NE</a:t>
            </a:r>
            <a:r>
              <a:rPr lang="cs-CZ" sz="2400" dirty="0" err="1" smtClean="0"/>
              <a:t>můžete</a:t>
            </a:r>
            <a:r>
              <a:rPr lang="cs-CZ" sz="2400" dirty="0" smtClean="0"/>
              <a:t> vybudovat společnost s rovnými právy pro její členy, když </a:t>
            </a:r>
            <a:r>
              <a:rPr lang="cs-CZ" sz="2400" dirty="0" smtClean="0">
                <a:solidFill>
                  <a:schemeClr val="accent1">
                    <a:lumMod val="75000"/>
                  </a:schemeClr>
                </a:solidFill>
              </a:rPr>
              <a:t>JEDNA část z toho je proti takovým právům a rovnosti </a:t>
            </a:r>
            <a:r>
              <a:rPr lang="cs-CZ" sz="2400" dirty="0" err="1" smtClean="0">
                <a:solidFill>
                  <a:schemeClr val="accent1">
                    <a:lumMod val="75000"/>
                  </a:schemeClr>
                </a:solidFill>
              </a:rPr>
              <a:t>NEvěří</a:t>
            </a:r>
            <a:r>
              <a:rPr lang="cs-CZ" sz="2400" dirty="0"/>
              <a:t>!</a:t>
            </a:r>
            <a:r>
              <a:rPr lang="en-US" sz="3200" dirty="0" smtClean="0">
                <a:solidFill>
                  <a:prstClr val="black"/>
                </a:solidFill>
              </a:rPr>
              <a:t/>
            </a:r>
            <a:br>
              <a:rPr lang="en-US" sz="3200" dirty="0" smtClean="0">
                <a:solidFill>
                  <a:prstClr val="black"/>
                </a:solidFill>
              </a:rPr>
            </a:br>
            <a:r>
              <a:rPr lang="en-US" sz="1800" dirty="0" smtClean="0">
                <a:solidFill>
                  <a:schemeClr val="accent1">
                    <a:lumMod val="75000"/>
                  </a:schemeClr>
                </a:solidFill>
              </a:rPr>
              <a:t/>
            </a:r>
            <a:br>
              <a:rPr lang="en-US" sz="1800" dirty="0" smtClean="0">
                <a:solidFill>
                  <a:schemeClr val="accent1">
                    <a:lumMod val="75000"/>
                  </a:schemeClr>
                </a:solidFill>
              </a:rPr>
            </a:br>
            <a:r>
              <a:rPr lang="cs-CZ" sz="2400" dirty="0" smtClean="0">
                <a:solidFill>
                  <a:schemeClr val="accent1">
                    <a:lumMod val="75000"/>
                  </a:schemeClr>
                </a:solidFill>
              </a:rPr>
              <a:t>Co se dnes děje v Evropě?</a:t>
            </a:r>
            <a:br>
              <a:rPr lang="cs-CZ" sz="2400" dirty="0" smtClean="0">
                <a:solidFill>
                  <a:schemeClr val="accent1">
                    <a:lumMod val="75000"/>
                  </a:schemeClr>
                </a:solidFill>
              </a:rPr>
            </a:br>
            <a:r>
              <a:rPr lang="cs-CZ" sz="2400" dirty="0" smtClean="0">
                <a:solidFill>
                  <a:prstClr val="black"/>
                </a:solidFill>
              </a:rPr>
              <a:t>Výsledky takových pokusů jsou devastující a milióny trpí. Islám katastrofálně selhal po celém světě, protože </a:t>
            </a:r>
            <a:r>
              <a:rPr lang="cs-CZ" sz="2400" dirty="0" smtClean="0">
                <a:solidFill>
                  <a:schemeClr val="accent1">
                    <a:lumMod val="75000"/>
                  </a:schemeClr>
                </a:solidFill>
              </a:rPr>
              <a:t>ničí hostitelskou zemi!</a:t>
            </a:r>
            <a:r>
              <a:rPr lang="en-US" sz="2400" dirty="0" smtClean="0">
                <a:solidFill>
                  <a:srgbClr val="FF0000"/>
                </a:solidFill>
              </a:rPr>
              <a:t/>
            </a:r>
            <a:br>
              <a:rPr lang="en-US" sz="2400" dirty="0" smtClean="0">
                <a:solidFill>
                  <a:srgbClr val="FF0000"/>
                </a:solidFill>
              </a:rPr>
            </a:br>
            <a:r>
              <a:rPr lang="en-US" sz="2400" dirty="0" smtClean="0"/>
              <a:t/>
            </a:r>
            <a:br>
              <a:rPr lang="en-US" sz="2400" dirty="0" smtClean="0"/>
            </a:br>
            <a:r>
              <a:rPr lang="cs-CZ" sz="2400" dirty="0" smtClean="0"/>
              <a:t>Vidíte to sami; dnes tady…zítra tam!</a:t>
            </a:r>
            <a:r>
              <a:rPr lang="en-US" sz="1800" dirty="0" smtClean="0"/>
              <a:t/>
            </a:r>
            <a:br>
              <a:rPr lang="en-US" sz="1800" dirty="0" smtClean="0"/>
            </a:br>
            <a:r>
              <a:rPr lang="en-US" sz="1800" dirty="0" smtClean="0">
                <a:solidFill>
                  <a:srgbClr val="FF0000"/>
                </a:solidFill>
              </a:rPr>
              <a:t/>
            </a:r>
            <a:br>
              <a:rPr lang="en-US" sz="1800" dirty="0" smtClean="0">
                <a:solidFill>
                  <a:srgbClr val="FF0000"/>
                </a:solidFill>
              </a:rPr>
            </a:br>
            <a:endParaRPr lang="en-US" sz="1800" dirty="0">
              <a:solidFill>
                <a:srgbClr val="FF0000"/>
              </a:solidFill>
            </a:endParaRPr>
          </a:p>
        </p:txBody>
      </p:sp>
    </p:spTree>
    <p:extLst>
      <p:ext uri="{BB962C8B-B14F-4D97-AF65-F5344CB8AC3E}">
        <p14:creationId xmlns:p14="http://schemas.microsoft.com/office/powerpoint/2010/main" val="38938958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p:spPr>
        <p:txBody>
          <a:bodyPr/>
          <a:lstStyle/>
          <a:p>
            <a:r>
              <a:rPr lang="cs-CZ" b="1" dirty="0" smtClean="0"/>
              <a:t>Video č. 5</a:t>
            </a:r>
            <a:r>
              <a:rPr lang="cs-CZ" dirty="0" smtClean="0"/>
              <a:t/>
            </a:r>
            <a:br>
              <a:rPr lang="cs-CZ" dirty="0" smtClean="0"/>
            </a:br>
            <a:r>
              <a:rPr lang="cs-CZ" b="1" dirty="0">
                <a:solidFill>
                  <a:schemeClr val="accent1">
                    <a:lumMod val="75000"/>
                  </a:schemeClr>
                </a:solidFill>
              </a:rPr>
              <a:t/>
            </a:r>
            <a:br>
              <a:rPr lang="cs-CZ" b="1" dirty="0">
                <a:solidFill>
                  <a:schemeClr val="accent1">
                    <a:lumMod val="75000"/>
                  </a:schemeClr>
                </a:solidFill>
              </a:rPr>
            </a:br>
            <a:r>
              <a:rPr lang="en-US" b="1" dirty="0">
                <a:solidFill>
                  <a:schemeClr val="accent1">
                    <a:lumMod val="75000"/>
                  </a:schemeClr>
                </a:solidFill>
              </a:rPr>
              <a:t> </a:t>
            </a:r>
            <a:r>
              <a:rPr lang="en-US" b="1" dirty="0" smtClean="0">
                <a:solidFill>
                  <a:schemeClr val="accent1">
                    <a:lumMod val="75000"/>
                  </a:schemeClr>
                </a:solidFill>
              </a:rPr>
              <a:t>M</a:t>
            </a:r>
            <a:r>
              <a:rPr lang="cs-CZ" b="1" dirty="0" err="1" smtClean="0">
                <a:solidFill>
                  <a:schemeClr val="accent1">
                    <a:lumMod val="75000"/>
                  </a:schemeClr>
                </a:solidFill>
              </a:rPr>
              <a:t>uslim</a:t>
            </a:r>
            <a:r>
              <a:rPr lang="cs-CZ" b="1" dirty="0" smtClean="0">
                <a:solidFill>
                  <a:schemeClr val="accent1">
                    <a:lumMod val="75000"/>
                  </a:schemeClr>
                </a:solidFill>
              </a:rPr>
              <a:t> ve Švédsku podporující IS</a:t>
            </a:r>
            <a:br>
              <a:rPr lang="cs-CZ" b="1" dirty="0" smtClean="0">
                <a:solidFill>
                  <a:schemeClr val="accent1">
                    <a:lumMod val="75000"/>
                  </a:schemeClr>
                </a:solidFill>
              </a:rPr>
            </a:br>
            <a:r>
              <a:rPr lang="cs-CZ" dirty="0" smtClean="0"/>
              <a:t/>
            </a:r>
            <a:br>
              <a:rPr lang="cs-CZ" dirty="0" smtClean="0"/>
            </a:br>
            <a:endParaRPr lang="cs-CZ"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19200"/>
            <a:ext cx="9144000" cy="5399548"/>
          </a:xfrm>
          <a:prstGeom prst="rect">
            <a:avLst/>
          </a:prstGeom>
        </p:spPr>
      </p:pic>
      <p:sp>
        <p:nvSpPr>
          <p:cNvPr id="3" name="Title 2"/>
          <p:cNvSpPr>
            <a:spLocks noGrp="1"/>
          </p:cNvSpPr>
          <p:nvPr>
            <p:ph type="ctrTitle"/>
          </p:nvPr>
        </p:nvSpPr>
        <p:spPr>
          <a:xfrm>
            <a:off x="152400" y="152401"/>
            <a:ext cx="8839200" cy="990599"/>
          </a:xfrm>
        </p:spPr>
        <p:txBody>
          <a:bodyPr>
            <a:normAutofit/>
          </a:bodyPr>
          <a:lstStyle/>
          <a:p>
            <a:pPr algn="l"/>
            <a:r>
              <a:rPr lang="cs-CZ" sz="2800" b="1" dirty="0" smtClean="0">
                <a:latin typeface="Times New Roman" pitchFamily="18" charset="0"/>
                <a:cs typeface="Times New Roman" pitchFamily="18" charset="0"/>
              </a:rPr>
              <a:t>Podle této ‚zkratky‘ je to vzdálenost 3553 km; skutečný uprchlík bez dokumentů a peněz ji nemůže ujít!</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627655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398" y="649404"/>
            <a:ext cx="8749001" cy="5598996"/>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265276599"/>
              </p:ext>
            </p:extLst>
          </p:nvPr>
        </p:nvGraphicFramePr>
        <p:xfrm>
          <a:off x="6781800" y="1143000"/>
          <a:ext cx="1981200" cy="1600200"/>
        </p:xfrm>
        <a:graphic>
          <a:graphicData uri="http://schemas.openxmlformats.org/drawingml/2006/table">
            <a:tbl>
              <a:tblPr firstRow="1" bandRow="1">
                <a:tableStyleId>{5C22544A-7EE6-4342-B048-85BDC9FD1C3A}</a:tableStyleId>
              </a:tblPr>
              <a:tblGrid>
                <a:gridCol w="1981200"/>
              </a:tblGrid>
              <a:tr h="1600200">
                <a:tc>
                  <a:txBody>
                    <a:bodyPr/>
                    <a:lstStyle/>
                    <a:p>
                      <a:r>
                        <a:rPr lang="en-US" dirty="0" smtClean="0">
                          <a:solidFill>
                            <a:schemeClr val="tx1"/>
                          </a:solidFill>
                        </a:rPr>
                        <a:t>International</a:t>
                      </a:r>
                    </a:p>
                    <a:p>
                      <a:r>
                        <a:rPr lang="en-US" dirty="0" smtClean="0">
                          <a:solidFill>
                            <a:schemeClr val="tx1"/>
                          </a:solidFill>
                        </a:rPr>
                        <a:t>Christian</a:t>
                      </a:r>
                    </a:p>
                    <a:p>
                      <a:r>
                        <a:rPr lang="en-US" dirty="0" smtClean="0">
                          <a:solidFill>
                            <a:schemeClr val="tx1"/>
                          </a:solidFill>
                        </a:rPr>
                        <a:t>Outreach</a:t>
                      </a:r>
                    </a:p>
                    <a:p>
                      <a:r>
                        <a:rPr lang="en-US" dirty="0" smtClean="0">
                          <a:solidFill>
                            <a:schemeClr val="tx1"/>
                          </a:solidFill>
                        </a:rPr>
                        <a:t>Ministry</a:t>
                      </a:r>
                    </a:p>
                    <a:p>
                      <a:r>
                        <a:rPr lang="en-US" dirty="0" smtClean="0">
                          <a:solidFill>
                            <a:schemeClr val="tx1"/>
                          </a:solidFill>
                        </a:rPr>
                        <a:t>(ICOM)</a:t>
                      </a:r>
                      <a:endParaRPr lang="en-US" dirty="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4604872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1" y="95792"/>
            <a:ext cx="5257800" cy="6609807"/>
          </a:xfrm>
          <a:prstGeom prst="rect">
            <a:avLst/>
          </a:prstGeom>
          <a:ln>
            <a:noFill/>
          </a:ln>
          <a:effectLst>
            <a:softEdge rad="112500"/>
          </a:effectLst>
        </p:spPr>
      </p:pic>
    </p:spTree>
    <p:extLst>
      <p:ext uri="{BB962C8B-B14F-4D97-AF65-F5344CB8AC3E}">
        <p14:creationId xmlns:p14="http://schemas.microsoft.com/office/powerpoint/2010/main" val="29959712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a:ln>
            <a:solidFill>
              <a:schemeClr val="accent1">
                <a:lumMod val="50000"/>
              </a:schemeClr>
            </a:solidFill>
          </a:ln>
        </p:spPr>
        <p:txBody>
          <a:bodyPr/>
          <a:lstStyle/>
          <a:p>
            <a:r>
              <a:rPr lang="cs-CZ" b="1" dirty="0" smtClean="0"/>
              <a:t>Video č. 6</a:t>
            </a:r>
            <a:r>
              <a:rPr lang="cs-CZ" dirty="0" smtClean="0"/>
              <a:t/>
            </a:r>
            <a:br>
              <a:rPr lang="cs-CZ" dirty="0" smtClean="0"/>
            </a:br>
            <a:r>
              <a:rPr lang="cs-CZ" dirty="0"/>
              <a:t/>
            </a:r>
            <a:br>
              <a:rPr lang="cs-CZ" dirty="0"/>
            </a:br>
            <a:r>
              <a:rPr lang="cs-CZ" b="1" dirty="0" smtClean="0">
                <a:solidFill>
                  <a:schemeClr val="accent1">
                    <a:lumMod val="75000"/>
                  </a:schemeClr>
                </a:solidFill>
              </a:rPr>
              <a:t>Muslimové vyhlašují v Belgii šaríu</a:t>
            </a:r>
            <a:br>
              <a:rPr lang="cs-CZ" b="1" dirty="0" smtClean="0">
                <a:solidFill>
                  <a:schemeClr val="accent1">
                    <a:lumMod val="75000"/>
                  </a:schemeClr>
                </a:solidFill>
              </a:rPr>
            </a:br>
            <a:r>
              <a:rPr lang="cs-CZ" dirty="0" smtClean="0"/>
              <a:t/>
            </a:r>
            <a:br>
              <a:rPr lang="cs-CZ" dirty="0" smtClean="0"/>
            </a:br>
            <a:endParaRPr lang="cs-CZ"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00" y="114300"/>
            <a:ext cx="8890000" cy="6667500"/>
          </a:xfrm>
          <a:prstGeom prst="rect">
            <a:avLst/>
          </a:prstGeom>
        </p:spPr>
      </p:pic>
    </p:spTree>
    <p:extLst>
      <p:ext uri="{BB962C8B-B14F-4D97-AF65-F5344CB8AC3E}">
        <p14:creationId xmlns:p14="http://schemas.microsoft.com/office/powerpoint/2010/main" val="24128201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08712"/>
          </a:xfrm>
        </p:spPr>
        <p:txBody>
          <a:bodyPr>
            <a:noAutofit/>
          </a:bodyPr>
          <a:lstStyle/>
          <a:p>
            <a:pPr algn="l"/>
            <a:r>
              <a:rPr lang="cs-CZ" sz="3200" b="1" dirty="0" smtClean="0">
                <a:solidFill>
                  <a:schemeClr val="accent1">
                    <a:lumMod val="75000"/>
                  </a:schemeClr>
                </a:solidFill>
                <a:cs typeface="Times New Roman" pitchFamily="18" charset="0"/>
              </a:rPr>
              <a:t>ORGANIZACE ISLÁMSKÉ SPOLUPRÁCE</a:t>
            </a:r>
            <a:r>
              <a:rPr lang="cs-CZ" sz="3200" b="1" dirty="0" smtClean="0">
                <a:solidFill>
                  <a:srgbClr val="C00000"/>
                </a:solidFill>
                <a:cs typeface="Times New Roman" pitchFamily="18" charset="0"/>
              </a:rPr>
              <a:t/>
            </a:r>
            <a:br>
              <a:rPr lang="cs-CZ" sz="3200" b="1" dirty="0" smtClean="0">
                <a:solidFill>
                  <a:srgbClr val="C00000"/>
                </a:solidFill>
                <a:cs typeface="Times New Roman" pitchFamily="18" charset="0"/>
              </a:rPr>
            </a:br>
            <a:r>
              <a:rPr lang="cs-CZ" sz="3200" dirty="0" smtClean="0">
                <a:cs typeface="Times New Roman" pitchFamily="18" charset="0"/>
              </a:rPr>
              <a:t>Skládá se z 57 členů muslimských zemí (www.</a:t>
            </a:r>
            <a:r>
              <a:rPr lang="cs-CZ" sz="3200" dirty="0" err="1" smtClean="0">
                <a:cs typeface="Times New Roman" pitchFamily="18" charset="0"/>
              </a:rPr>
              <a:t>oic</a:t>
            </a:r>
            <a:r>
              <a:rPr lang="cs-CZ" sz="3200" dirty="0" smtClean="0">
                <a:cs typeface="Times New Roman" pitchFamily="18" charset="0"/>
              </a:rPr>
              <a:t>-</a:t>
            </a:r>
            <a:r>
              <a:rPr lang="cs-CZ" sz="3200" dirty="0" err="1" smtClean="0">
                <a:cs typeface="Times New Roman" pitchFamily="18" charset="0"/>
              </a:rPr>
              <a:t>oci.org</a:t>
            </a:r>
            <a:r>
              <a:rPr lang="cs-CZ" sz="3200" dirty="0" smtClean="0">
                <a:cs typeface="Times New Roman" pitchFamily="18" charset="0"/>
              </a:rPr>
              <a:t>)</a:t>
            </a:r>
            <a:r>
              <a:rPr lang="cs-CZ" sz="3200" b="1" dirty="0" smtClean="0">
                <a:solidFill>
                  <a:srgbClr val="C00000"/>
                </a:solidFill>
                <a:cs typeface="Times New Roman" pitchFamily="18" charset="0"/>
              </a:rPr>
              <a:t/>
            </a:r>
            <a:br>
              <a:rPr lang="cs-CZ" sz="3200" b="1" dirty="0" smtClean="0">
                <a:solidFill>
                  <a:srgbClr val="C00000"/>
                </a:solidFill>
                <a:cs typeface="Times New Roman" pitchFamily="18" charset="0"/>
              </a:rPr>
            </a:br>
            <a:r>
              <a:rPr lang="en-US" sz="3200" b="1" dirty="0" smtClean="0">
                <a:solidFill>
                  <a:srgbClr val="C00000"/>
                </a:solidFill>
                <a:cs typeface="Times New Roman" pitchFamily="18" charset="0"/>
              </a:rPr>
              <a:t>1.</a:t>
            </a:r>
            <a:r>
              <a:rPr lang="cs-CZ" sz="3200" b="1" dirty="0" smtClean="0">
                <a:solidFill>
                  <a:srgbClr val="C00000"/>
                </a:solidFill>
                <a:cs typeface="Times New Roman" pitchFamily="18" charset="0"/>
              </a:rPr>
              <a:t> </a:t>
            </a:r>
            <a:r>
              <a:rPr lang="cs-CZ" sz="3200" dirty="0" smtClean="0">
                <a:cs typeface="Times New Roman" pitchFamily="18" charset="0"/>
              </a:rPr>
              <a:t>Nebude zločinu nebo trestu mimo těch uvedených/poskytnutých v </a:t>
            </a:r>
            <a:r>
              <a:rPr lang="cs-CZ" sz="3200" dirty="0" smtClean="0">
                <a:solidFill>
                  <a:schemeClr val="accent1">
                    <a:lumMod val="75000"/>
                  </a:schemeClr>
                </a:solidFill>
                <a:cs typeface="Times New Roman" pitchFamily="18" charset="0"/>
              </a:rPr>
              <a:t>šaríi</a:t>
            </a:r>
            <a:r>
              <a:rPr lang="cs-CZ" sz="3200" dirty="0" smtClean="0">
                <a:cs typeface="Times New Roman" pitchFamily="18" charset="0"/>
              </a:rPr>
              <a:t>.</a:t>
            </a:r>
            <a:r>
              <a:rPr lang="en-US" sz="3200" dirty="0" smtClean="0">
                <a:cs typeface="Times New Roman" pitchFamily="18" charset="0"/>
              </a:rPr>
              <a:t> </a:t>
            </a:r>
            <a:br>
              <a:rPr lang="en-US" sz="3200" dirty="0" smtClean="0">
                <a:cs typeface="Times New Roman" pitchFamily="18" charset="0"/>
              </a:rPr>
            </a:br>
            <a:r>
              <a:rPr lang="en-US" sz="3200" b="1" dirty="0" smtClean="0">
                <a:solidFill>
                  <a:srgbClr val="C00000"/>
                </a:solidFill>
                <a:cs typeface="Times New Roman" pitchFamily="18" charset="0"/>
              </a:rPr>
              <a:t>2.</a:t>
            </a:r>
            <a:r>
              <a:rPr lang="cs-CZ" sz="3200" b="1" dirty="0" smtClean="0">
                <a:solidFill>
                  <a:srgbClr val="C00000"/>
                </a:solidFill>
                <a:cs typeface="Times New Roman" pitchFamily="18" charset="0"/>
              </a:rPr>
              <a:t> </a:t>
            </a:r>
            <a:r>
              <a:rPr lang="cs-CZ" sz="3200" dirty="0" smtClean="0">
                <a:cs typeface="Times New Roman" pitchFamily="18" charset="0"/>
              </a:rPr>
              <a:t>Každý by měl mít právo vyjádřit svůj názor takovým způsobem, aby nebyl v protikladu s principy </a:t>
            </a:r>
            <a:r>
              <a:rPr lang="cs-CZ" sz="3200" dirty="0" smtClean="0">
                <a:solidFill>
                  <a:schemeClr val="accent1">
                    <a:lumMod val="75000"/>
                  </a:schemeClr>
                </a:solidFill>
                <a:cs typeface="Times New Roman" pitchFamily="18" charset="0"/>
              </a:rPr>
              <a:t>šaríi</a:t>
            </a:r>
            <a:r>
              <a:rPr lang="cs-CZ" sz="3200" dirty="0" smtClean="0">
                <a:cs typeface="Times New Roman" pitchFamily="18" charset="0"/>
              </a:rPr>
              <a:t>.</a:t>
            </a:r>
            <a:r>
              <a:rPr lang="en-US" sz="3200" dirty="0" smtClean="0">
                <a:cs typeface="Times New Roman" pitchFamily="18" charset="0"/>
              </a:rPr>
              <a:t> </a:t>
            </a:r>
            <a:br>
              <a:rPr lang="en-US" sz="3200" dirty="0" smtClean="0">
                <a:cs typeface="Times New Roman" pitchFamily="18" charset="0"/>
              </a:rPr>
            </a:br>
            <a:r>
              <a:rPr lang="en-US" sz="3200" b="1" dirty="0" smtClean="0">
                <a:solidFill>
                  <a:srgbClr val="C00000"/>
                </a:solidFill>
                <a:cs typeface="Times New Roman" pitchFamily="18" charset="0"/>
              </a:rPr>
              <a:t>3.</a:t>
            </a:r>
            <a:r>
              <a:rPr lang="cs-CZ" sz="3200" b="1" dirty="0" smtClean="0">
                <a:solidFill>
                  <a:srgbClr val="C00000"/>
                </a:solidFill>
                <a:cs typeface="Times New Roman" pitchFamily="18" charset="0"/>
              </a:rPr>
              <a:t> </a:t>
            </a:r>
            <a:r>
              <a:rPr lang="cs-CZ" sz="3200" dirty="0" smtClean="0">
                <a:cs typeface="Times New Roman" pitchFamily="18" charset="0"/>
              </a:rPr>
              <a:t>Každý by měl mít právo obhájit, co je správné a varovat před tím, co je zlé podle norem </a:t>
            </a:r>
            <a:r>
              <a:rPr lang="cs-CZ" sz="3200" dirty="0" smtClean="0">
                <a:solidFill>
                  <a:schemeClr val="accent1">
                    <a:lumMod val="75000"/>
                  </a:schemeClr>
                </a:solidFill>
                <a:cs typeface="Times New Roman" pitchFamily="18" charset="0"/>
              </a:rPr>
              <a:t>šaríi</a:t>
            </a:r>
            <a:r>
              <a:rPr lang="cs-CZ" sz="3200" dirty="0">
                <a:solidFill>
                  <a:srgbClr val="C00000"/>
                </a:solidFill>
                <a:cs typeface="Times New Roman" pitchFamily="18" charset="0"/>
              </a:rPr>
              <a:t>.</a:t>
            </a:r>
            <a:r>
              <a:rPr lang="en-US" sz="3200" dirty="0" smtClean="0">
                <a:cs typeface="Times New Roman" pitchFamily="18" charset="0"/>
              </a:rPr>
              <a:t/>
            </a:r>
            <a:br>
              <a:rPr lang="en-US" sz="3200" dirty="0" smtClean="0">
                <a:cs typeface="Times New Roman" pitchFamily="18" charset="0"/>
              </a:rPr>
            </a:br>
            <a:r>
              <a:rPr lang="en-US" sz="3200" b="1" dirty="0" smtClean="0">
                <a:solidFill>
                  <a:srgbClr val="C00000"/>
                </a:solidFill>
                <a:cs typeface="Times New Roman" pitchFamily="18" charset="0"/>
              </a:rPr>
              <a:t>4.</a:t>
            </a:r>
            <a:r>
              <a:rPr lang="cs-CZ" sz="3200" dirty="0" smtClean="0">
                <a:cs typeface="Times New Roman" pitchFamily="18" charset="0"/>
              </a:rPr>
              <a:t> Informace nemůžou být zneužité takovým způsobem, aby neporušily posvátnost a důstojnost proroků.</a:t>
            </a:r>
            <a:endParaRPr lang="cs-CZ" sz="3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763000" cy="990600"/>
          </a:xfrm>
        </p:spPr>
        <p:txBody>
          <a:bodyPr>
            <a:noAutofit/>
          </a:bodyPr>
          <a:lstStyle/>
          <a:p>
            <a:pPr algn="l"/>
            <a:r>
              <a:rPr lang="cs-CZ" sz="3600" b="1" dirty="0" smtClean="0">
                <a:latin typeface="Times New Roman" pitchFamily="18" charset="0"/>
                <a:cs typeface="Times New Roman" pitchFamily="18" charset="0"/>
              </a:rPr>
              <a:t>Tzv. islámský svět dnes…jak se to stalo?</a:t>
            </a:r>
            <a:endParaRPr lang="en-US" sz="3600" b="1" dirty="0">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782" y="1206971"/>
            <a:ext cx="9191118" cy="5651029"/>
          </a:xfrm>
        </p:spPr>
      </p:pic>
    </p:spTree>
    <p:extLst>
      <p:ext uri="{BB962C8B-B14F-4D97-AF65-F5344CB8AC3E}">
        <p14:creationId xmlns:p14="http://schemas.microsoft.com/office/powerpoint/2010/main" val="29416540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87" y="244474"/>
            <a:ext cx="9014013" cy="6384926"/>
          </a:xfrm>
          <a:prstGeom prst="rect">
            <a:avLst/>
          </a:prstGeom>
          <a:ln>
            <a:noFill/>
          </a:ln>
          <a:effectLst>
            <a:softEdge rad="112500"/>
          </a:effectLst>
        </p:spPr>
      </p:pic>
    </p:spTree>
    <p:extLst>
      <p:ext uri="{BB962C8B-B14F-4D97-AF65-F5344CB8AC3E}">
        <p14:creationId xmlns:p14="http://schemas.microsoft.com/office/powerpoint/2010/main" val="25949875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a:ln>
            <a:solidFill>
              <a:schemeClr val="accent1">
                <a:lumMod val="50000"/>
              </a:schemeClr>
            </a:solidFill>
          </a:ln>
        </p:spPr>
        <p:txBody>
          <a:bodyPr/>
          <a:lstStyle/>
          <a:p>
            <a:r>
              <a:rPr lang="cs-CZ" b="1" dirty="0" smtClean="0"/>
              <a:t>Video č. 7</a:t>
            </a:r>
            <a:r>
              <a:rPr lang="cs-CZ" dirty="0" smtClean="0"/>
              <a:t/>
            </a:r>
            <a:br>
              <a:rPr lang="cs-CZ" dirty="0" smtClean="0"/>
            </a:br>
            <a:r>
              <a:rPr lang="cs-CZ" dirty="0"/>
              <a:t/>
            </a:r>
            <a:br>
              <a:rPr lang="cs-CZ" dirty="0"/>
            </a:br>
            <a:r>
              <a:rPr lang="cs-CZ" b="1" dirty="0" smtClean="0">
                <a:solidFill>
                  <a:schemeClr val="accent1">
                    <a:lumMod val="75000"/>
                  </a:schemeClr>
                </a:solidFill>
              </a:rPr>
              <a:t>Co si myslí normální muslimové?</a:t>
            </a:r>
            <a:r>
              <a:rPr lang="cs-CZ" dirty="0" smtClean="0"/>
              <a:t/>
            </a:r>
            <a:br>
              <a:rPr lang="cs-CZ" dirty="0" smtClean="0"/>
            </a:br>
            <a:endParaRPr lang="cs-CZ"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noAutofit/>
          </a:bodyPr>
          <a:lstStyle/>
          <a:p>
            <a:pPr algn="l"/>
            <a:r>
              <a:rPr lang="cs-CZ" sz="2800" b="1" dirty="0" smtClean="0">
                <a:solidFill>
                  <a:schemeClr val="accent1">
                    <a:lumMod val="75000"/>
                  </a:schemeClr>
                </a:solidFill>
              </a:rPr>
              <a:t>CO SE DNES DĚJE V EVROPĚ?</a:t>
            </a:r>
            <a:br>
              <a:rPr lang="cs-CZ" sz="2800" b="1" dirty="0" smtClean="0">
                <a:solidFill>
                  <a:schemeClr val="accent1">
                    <a:lumMod val="75000"/>
                  </a:schemeClr>
                </a:solidFill>
              </a:rPr>
            </a:br>
            <a:r>
              <a:rPr lang="cs-CZ" sz="2800" b="1" dirty="0" smtClean="0">
                <a:solidFill>
                  <a:schemeClr val="accent1">
                    <a:lumMod val="75000"/>
                  </a:schemeClr>
                </a:solidFill>
              </a:rPr>
              <a:t/>
            </a:r>
            <a:br>
              <a:rPr lang="cs-CZ" sz="2800" b="1" dirty="0" smtClean="0">
                <a:solidFill>
                  <a:schemeClr val="accent1">
                    <a:lumMod val="75000"/>
                  </a:schemeClr>
                </a:solidFill>
              </a:rPr>
            </a:br>
            <a:r>
              <a:rPr lang="cs-CZ" sz="2800" dirty="0" smtClean="0">
                <a:solidFill>
                  <a:schemeClr val="accent1">
                    <a:lumMod val="50000"/>
                  </a:schemeClr>
                </a:solidFill>
              </a:rPr>
              <a:t>Velká část médií v Evropě a muslimové </a:t>
            </a:r>
            <a:r>
              <a:rPr lang="cs-CZ" sz="2800" dirty="0" smtClean="0"/>
              <a:t>pronášejí</a:t>
            </a:r>
            <a:r>
              <a:rPr lang="cs-CZ" sz="2800" dirty="0" smtClean="0">
                <a:solidFill>
                  <a:srgbClr val="00B050"/>
                </a:solidFill>
              </a:rPr>
              <a:t> </a:t>
            </a:r>
            <a:r>
              <a:rPr lang="cs-CZ" sz="2800" dirty="0" smtClean="0">
                <a:solidFill>
                  <a:prstClr val="black"/>
                </a:solidFill>
              </a:rPr>
              <a:t>několik otřepaných frází: islám je náboženství založené na Koránu;</a:t>
            </a:r>
            <a:r>
              <a:rPr lang="en-US" sz="2800" dirty="0" smtClean="0">
                <a:solidFill>
                  <a:prstClr val="black"/>
                </a:solidFill>
              </a:rPr>
              <a:t> </a:t>
            </a:r>
            <a:r>
              <a:rPr lang="cs-CZ" sz="2800" dirty="0" smtClean="0">
                <a:solidFill>
                  <a:schemeClr val="accent1">
                    <a:lumMod val="50000"/>
                  </a:schemeClr>
                </a:solidFill>
              </a:rPr>
              <a:t>několik ‚extrémních muslimů‘ to náboženství ukradlo; ‚umírnění muslimové‘ vyřeší problém islámu; islám pouze potřebuje být zreformován; ty ‚zlé věci‘ jsou jenom věcí interpretace.</a:t>
            </a:r>
            <a:br>
              <a:rPr lang="cs-CZ" sz="2800" dirty="0" smtClean="0">
                <a:solidFill>
                  <a:schemeClr val="accent1">
                    <a:lumMod val="50000"/>
                  </a:schemeClr>
                </a:solidFill>
              </a:rPr>
            </a:br>
            <a:r>
              <a:rPr lang="cs-CZ" sz="2800" dirty="0" smtClean="0">
                <a:solidFill>
                  <a:schemeClr val="accent1">
                    <a:lumMod val="50000"/>
                  </a:schemeClr>
                </a:solidFill>
              </a:rPr>
              <a:t/>
            </a:r>
            <a:br>
              <a:rPr lang="cs-CZ" sz="2800" dirty="0" smtClean="0">
                <a:solidFill>
                  <a:schemeClr val="accent1">
                    <a:lumMod val="50000"/>
                  </a:schemeClr>
                </a:solidFill>
              </a:rPr>
            </a:br>
            <a:r>
              <a:rPr lang="cs-CZ" sz="2800" i="1" dirty="0" err="1" smtClean="0">
                <a:solidFill>
                  <a:srgbClr val="C00000"/>
                </a:solidFill>
              </a:rPr>
              <a:t>Pseudo</a:t>
            </a:r>
            <a:r>
              <a:rPr lang="cs-CZ" sz="2800" i="1" dirty="0" smtClean="0">
                <a:solidFill>
                  <a:srgbClr val="C00000"/>
                </a:solidFill>
              </a:rPr>
              <a:t>-fakta citují názor nějakého učence s arabským jménem a slouží jako základ většiny článků. </a:t>
            </a:r>
            <a:r>
              <a:rPr lang="en-US" sz="2800" dirty="0" smtClean="0">
                <a:solidFill>
                  <a:prstClr val="black"/>
                </a:solidFill>
              </a:rPr>
              <a:t/>
            </a:r>
            <a:br>
              <a:rPr lang="en-US" sz="2800" dirty="0" smtClean="0">
                <a:solidFill>
                  <a:prstClr val="black"/>
                </a:solidFill>
              </a:rPr>
            </a:br>
            <a:endParaRPr lang="en-US" sz="2800" dirty="0"/>
          </a:p>
        </p:txBody>
      </p:sp>
    </p:spTree>
    <p:extLst>
      <p:ext uri="{BB962C8B-B14F-4D97-AF65-F5344CB8AC3E}">
        <p14:creationId xmlns:p14="http://schemas.microsoft.com/office/powerpoint/2010/main" val="36654816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76200"/>
            <a:ext cx="5904656" cy="5029200"/>
          </a:xfrm>
          <a:prstGeom prst="rect">
            <a:avLst/>
          </a:prstGeom>
        </p:spPr>
      </p:pic>
      <p:sp>
        <p:nvSpPr>
          <p:cNvPr id="4" name="Podnadpis 3"/>
          <p:cNvSpPr>
            <a:spLocks noGrp="1"/>
          </p:cNvSpPr>
          <p:nvPr>
            <p:ph type="subTitle" idx="1"/>
          </p:nvPr>
        </p:nvSpPr>
        <p:spPr>
          <a:xfrm>
            <a:off x="685800" y="5257800"/>
            <a:ext cx="7620000" cy="1371600"/>
          </a:xfrm>
        </p:spPr>
        <p:txBody>
          <a:bodyPr>
            <a:noAutofit/>
          </a:bodyPr>
          <a:lstStyle/>
          <a:p>
            <a:r>
              <a:rPr lang="cs-CZ" b="1" dirty="0" smtClean="0">
                <a:solidFill>
                  <a:schemeClr val="tx1"/>
                </a:solidFill>
              </a:rPr>
              <a:t>65% evropských muslimů říká, že náboženská pravidla jsou pro ně důležitější než zákony země, ve kterých žijí.</a:t>
            </a:r>
            <a:endParaRPr lang="cs-CZ" b="1" dirty="0">
              <a:solidFill>
                <a:schemeClr val="tx1"/>
              </a:solidFill>
            </a:endParaRPr>
          </a:p>
        </p:txBody>
      </p:sp>
    </p:spTree>
    <p:extLst>
      <p:ext uri="{BB962C8B-B14F-4D97-AF65-F5344CB8AC3E}">
        <p14:creationId xmlns:p14="http://schemas.microsoft.com/office/powerpoint/2010/main" val="14501528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a:bodyPr>
          <a:lstStyle/>
          <a:p>
            <a:pPr algn="l"/>
            <a:r>
              <a:rPr lang="cs-CZ" sz="3600" b="1" dirty="0" smtClean="0">
                <a:solidFill>
                  <a:schemeClr val="accent1">
                    <a:lumMod val="75000"/>
                  </a:schemeClr>
                </a:solidFill>
                <a:latin typeface="Times New Roman" pitchFamily="18" charset="0"/>
                <a:cs typeface="Times New Roman" pitchFamily="18" charset="0"/>
              </a:rPr>
              <a:t>Fakta na zemi</a:t>
            </a:r>
            <a:br>
              <a:rPr lang="cs-CZ" sz="3600" b="1" dirty="0" smtClean="0">
                <a:solidFill>
                  <a:schemeClr val="accent1">
                    <a:lumMod val="75000"/>
                  </a:schemeClr>
                </a:solidFill>
                <a:latin typeface="Times New Roman" pitchFamily="18" charset="0"/>
                <a:cs typeface="Times New Roman" pitchFamily="18" charset="0"/>
              </a:rPr>
            </a:br>
            <a:r>
              <a:rPr lang="cs-CZ" sz="3600" dirty="0" smtClean="0">
                <a:solidFill>
                  <a:schemeClr val="tx2">
                    <a:lumMod val="60000"/>
                    <a:lumOff val="40000"/>
                  </a:schemeClr>
                </a:solidFill>
                <a:latin typeface="Times New Roman" pitchFamily="18" charset="0"/>
                <a:cs typeface="Times New Roman" pitchFamily="18" charset="0"/>
              </a:rPr>
              <a:t/>
            </a:r>
            <a:br>
              <a:rPr lang="cs-CZ" sz="3600" dirty="0" smtClean="0">
                <a:solidFill>
                  <a:schemeClr val="tx2">
                    <a:lumMod val="60000"/>
                    <a:lumOff val="40000"/>
                  </a:schemeClr>
                </a:solidFill>
                <a:latin typeface="Times New Roman" pitchFamily="18" charset="0"/>
                <a:cs typeface="Times New Roman" pitchFamily="18" charset="0"/>
              </a:rPr>
            </a:br>
            <a:r>
              <a:rPr lang="cs-CZ" sz="3600" dirty="0" smtClean="0">
                <a:latin typeface="Times New Roman" pitchFamily="18" charset="0"/>
                <a:cs typeface="Times New Roman" pitchFamily="18" charset="0"/>
              </a:rPr>
              <a:t>V některých zemích, kde je muslimská populace pod 100 % jako tomu je ve Francii, žijí v ghettech, kde jich je 100% muslimů a žijí pod právem šaría. </a:t>
            </a:r>
            <a:br>
              <a:rPr lang="cs-CZ" sz="3600" dirty="0" smtClean="0">
                <a:latin typeface="Times New Roman" pitchFamily="18" charset="0"/>
                <a:cs typeface="Times New Roman" pitchFamily="18" charset="0"/>
              </a:rPr>
            </a:br>
            <a:r>
              <a:rPr lang="cs-CZ" sz="3600" dirty="0" smtClean="0">
                <a:solidFill>
                  <a:srgbClr val="C00000"/>
                </a:solidFill>
                <a:latin typeface="Times New Roman" pitchFamily="18" charset="0"/>
                <a:cs typeface="Times New Roman" pitchFamily="18" charset="0"/>
              </a:rPr>
              <a:t>Národní policie do těchto ghett nevstupuje. </a:t>
            </a:r>
            <a:r>
              <a:rPr lang="en-US" sz="2800" dirty="0" smtClean="0">
                <a:solidFill>
                  <a:prstClr val="black"/>
                </a:solidFill>
                <a:latin typeface="Times New Roman" pitchFamily="18" charset="0"/>
                <a:cs typeface="Times New Roman" pitchFamily="18" charset="0"/>
              </a:rPr>
              <a:t/>
            </a:r>
            <a:br>
              <a:rPr lang="en-US" sz="2800" dirty="0" smtClean="0">
                <a:solidFill>
                  <a:prstClr val="black"/>
                </a:solidFill>
                <a:latin typeface="Times New Roman" pitchFamily="18" charset="0"/>
                <a:cs typeface="Times New Roman" pitchFamily="18" charset="0"/>
              </a:rPr>
            </a:br>
            <a:r>
              <a:rPr lang="cs-CZ" sz="2800" dirty="0" smtClean="0">
                <a:solidFill>
                  <a:prstClr val="black"/>
                </a:solidFill>
                <a:latin typeface="Times New Roman" pitchFamily="18" charset="0"/>
                <a:cs typeface="Times New Roman" pitchFamily="18" charset="0"/>
              </a:rPr>
              <a:t/>
            </a:r>
            <a:br>
              <a:rPr lang="cs-CZ" sz="2800" dirty="0" smtClean="0">
                <a:solidFill>
                  <a:prstClr val="black"/>
                </a:solidFill>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39583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a:ln>
            <a:solidFill>
              <a:schemeClr val="accent1">
                <a:lumMod val="50000"/>
              </a:schemeClr>
            </a:solidFill>
          </a:ln>
        </p:spPr>
        <p:txBody>
          <a:bodyPr/>
          <a:lstStyle/>
          <a:p>
            <a:r>
              <a:rPr lang="cs-CZ" b="1" dirty="0" smtClean="0"/>
              <a:t>Video č. 1</a:t>
            </a:r>
            <a:br>
              <a:rPr lang="cs-CZ" b="1" dirty="0" smtClean="0"/>
            </a:br>
            <a:r>
              <a:rPr lang="cs-CZ" b="1" dirty="0" smtClean="0"/>
              <a:t/>
            </a:r>
            <a:br>
              <a:rPr lang="cs-CZ" b="1" dirty="0" smtClean="0"/>
            </a:br>
            <a:r>
              <a:rPr lang="cs-CZ" b="1" dirty="0" smtClean="0">
                <a:solidFill>
                  <a:schemeClr val="accent1">
                    <a:lumMod val="75000"/>
                  </a:schemeClr>
                </a:solidFill>
              </a:rPr>
              <a:t>11. září, 2011</a:t>
            </a:r>
            <a:r>
              <a:rPr lang="cs-CZ" b="1" dirty="0" smtClean="0"/>
              <a:t/>
            </a:r>
            <a:br>
              <a:rPr lang="cs-CZ" b="1" dirty="0" smtClean="0"/>
            </a:br>
            <a:endParaRPr lang="cs-CZ"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a:ln>
            <a:solidFill>
              <a:schemeClr val="accent1">
                <a:lumMod val="50000"/>
              </a:schemeClr>
            </a:solidFill>
          </a:ln>
        </p:spPr>
        <p:txBody>
          <a:bodyPr/>
          <a:lstStyle/>
          <a:p>
            <a:r>
              <a:rPr lang="cs-CZ" b="1" dirty="0" smtClean="0"/>
              <a:t>Video č. 8</a:t>
            </a:r>
            <a:r>
              <a:rPr lang="cs-CZ" dirty="0" smtClean="0"/>
              <a:t/>
            </a:r>
            <a:br>
              <a:rPr lang="cs-CZ" dirty="0" smtClean="0"/>
            </a:br>
            <a:r>
              <a:rPr lang="cs-CZ" dirty="0"/>
              <a:t/>
            </a:r>
            <a:br>
              <a:rPr lang="cs-CZ" dirty="0"/>
            </a:br>
            <a:r>
              <a:rPr lang="cs-CZ" b="1" dirty="0" smtClean="0">
                <a:solidFill>
                  <a:schemeClr val="accent1">
                    <a:lumMod val="75000"/>
                  </a:schemeClr>
                </a:solidFill>
                <a:latin typeface="Times New Roman" pitchFamily="18" charset="0"/>
                <a:cs typeface="Times New Roman" pitchFamily="18" charset="0"/>
              </a:rPr>
              <a:t>Imigranti v Budapešti, Maďarsko</a:t>
            </a:r>
            <a:endParaRPr lang="cs-CZ" b="1"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51520" y="188640"/>
            <a:ext cx="8640960" cy="6480720"/>
          </a:xfrm>
        </p:spPr>
        <p:txBody>
          <a:bodyPr>
            <a:normAutofit fontScale="90000"/>
          </a:bodyPr>
          <a:lstStyle/>
          <a:p>
            <a:pPr algn="l"/>
            <a:r>
              <a:rPr lang="cs-CZ" sz="3100" b="1" dirty="0" smtClean="0">
                <a:solidFill>
                  <a:schemeClr val="accent1">
                    <a:lumMod val="75000"/>
                  </a:schemeClr>
                </a:solidFill>
                <a:cs typeface="Times New Roman" pitchFamily="18" charset="0"/>
              </a:rPr>
              <a:t/>
            </a:r>
            <a:br>
              <a:rPr lang="cs-CZ" sz="3100" b="1" dirty="0" smtClean="0">
                <a:solidFill>
                  <a:schemeClr val="accent1">
                    <a:lumMod val="75000"/>
                  </a:schemeClr>
                </a:solidFill>
                <a:cs typeface="Times New Roman" pitchFamily="18" charset="0"/>
              </a:rPr>
            </a:br>
            <a:r>
              <a:rPr lang="cs-CZ" sz="3100" b="1" dirty="0" smtClean="0">
                <a:solidFill>
                  <a:schemeClr val="accent1">
                    <a:lumMod val="75000"/>
                  </a:schemeClr>
                </a:solidFill>
                <a:cs typeface="Times New Roman" pitchFamily="18" charset="0"/>
              </a:rPr>
              <a:t>ISLÁM A TERORISMUS…</a:t>
            </a:r>
            <a:r>
              <a:rPr lang="cs-CZ" sz="2400" b="1" dirty="0" smtClean="0">
                <a:solidFill>
                  <a:schemeClr val="accent1">
                    <a:lumMod val="75000"/>
                  </a:schemeClr>
                </a:solidFill>
                <a:cs typeface="Times New Roman" pitchFamily="18" charset="0"/>
              </a:rPr>
              <a:t/>
            </a:r>
            <a:br>
              <a:rPr lang="cs-CZ" sz="2400" b="1" dirty="0" smtClean="0">
                <a:solidFill>
                  <a:schemeClr val="accent1">
                    <a:lumMod val="75000"/>
                  </a:schemeClr>
                </a:solidFill>
                <a:cs typeface="Times New Roman" pitchFamily="18" charset="0"/>
              </a:rPr>
            </a:br>
            <a:r>
              <a:rPr lang="cs-CZ" sz="2700" dirty="0" smtClean="0">
                <a:cs typeface="Times New Roman" pitchFamily="18" charset="0"/>
              </a:rPr>
              <a:t>Podle </a:t>
            </a:r>
            <a:r>
              <a:rPr lang="cs-CZ" sz="2700" dirty="0" err="1" smtClean="0">
                <a:cs typeface="Times New Roman" pitchFamily="18" charset="0"/>
              </a:rPr>
              <a:t>Reader</a:t>
            </a:r>
            <a:r>
              <a:rPr lang="cs-CZ" sz="2700" dirty="0" smtClean="0">
                <a:cs typeface="Times New Roman" pitchFamily="18" charset="0"/>
              </a:rPr>
              <a:t>´s Digest ilustrovaného encyklopedického slovníku slovo terorismus znamená: </a:t>
            </a:r>
            <a:r>
              <a:rPr lang="cs-CZ" sz="2700" b="1" dirty="0" smtClean="0">
                <a:solidFill>
                  <a:schemeClr val="accent1">
                    <a:lumMod val="75000"/>
                  </a:schemeClr>
                </a:solidFill>
                <a:cs typeface="Times New Roman" pitchFamily="18" charset="0"/>
              </a:rPr>
              <a:t>užití teroru, násilí a zastrašení pro docílení politického konce. Donutit nebo udržet kontrolu zastrašením nebo strachem</a:t>
            </a:r>
            <a:br>
              <a:rPr lang="cs-CZ" sz="2700" b="1" dirty="0" smtClean="0">
                <a:solidFill>
                  <a:schemeClr val="accent1">
                    <a:lumMod val="75000"/>
                  </a:schemeClr>
                </a:solidFill>
                <a:cs typeface="Times New Roman" pitchFamily="18" charset="0"/>
              </a:rPr>
            </a:br>
            <a:r>
              <a:rPr lang="cs-CZ" sz="2700" b="1" dirty="0" smtClean="0">
                <a:solidFill>
                  <a:schemeClr val="accent1">
                    <a:lumMod val="75000"/>
                  </a:schemeClr>
                </a:solidFill>
                <a:cs typeface="Times New Roman" pitchFamily="18" charset="0"/>
              </a:rPr>
              <a:t/>
            </a:r>
            <a:br>
              <a:rPr lang="cs-CZ" sz="2700" b="1" dirty="0" smtClean="0">
                <a:solidFill>
                  <a:schemeClr val="accent1">
                    <a:lumMod val="75000"/>
                  </a:schemeClr>
                </a:solidFill>
                <a:cs typeface="Times New Roman" pitchFamily="18" charset="0"/>
              </a:rPr>
            </a:br>
            <a:r>
              <a:rPr lang="cs-CZ" sz="2700" dirty="0">
                <a:solidFill>
                  <a:prstClr val="black"/>
                </a:solidFill>
                <a:cs typeface="Times New Roman" pitchFamily="18" charset="0"/>
              </a:rPr>
              <a:t> </a:t>
            </a:r>
            <a:r>
              <a:rPr lang="cs-CZ" sz="2700" dirty="0" smtClean="0">
                <a:solidFill>
                  <a:prstClr val="black"/>
                </a:solidFill>
                <a:cs typeface="Times New Roman" pitchFamily="18" charset="0"/>
              </a:rPr>
              <a:t>Alláh říká Mohammedovi, aby </a:t>
            </a:r>
            <a:r>
              <a:rPr lang="cs-CZ" sz="2700" dirty="0">
                <a:solidFill>
                  <a:prstClr val="black"/>
                </a:solidFill>
                <a:cs typeface="Times New Roman" pitchFamily="18" charset="0"/>
              </a:rPr>
              <a:t>na muslimy naléhal, aby bojovali ve jménu Alláha: </a:t>
            </a:r>
            <a:r>
              <a:rPr lang="cs-CZ" sz="2700" b="1" i="1" dirty="0">
                <a:solidFill>
                  <a:prstClr val="black"/>
                </a:solidFill>
                <a:cs typeface="Times New Roman" pitchFamily="18" charset="0"/>
              </a:rPr>
              <a:t>„Ó proroku Mohammede, naléhej na věřící (muslimy), aby bojovali</a:t>
            </a:r>
            <a:r>
              <a:rPr lang="cs-CZ" sz="2700" b="1" i="1" dirty="0" smtClean="0">
                <a:solidFill>
                  <a:prstClr val="black"/>
                </a:solidFill>
                <a:cs typeface="Times New Roman" pitchFamily="18" charset="0"/>
              </a:rPr>
              <a:t>“</a:t>
            </a:r>
            <a:r>
              <a:rPr lang="cs-CZ" sz="2700" i="1" dirty="0" smtClean="0">
                <a:solidFill>
                  <a:prstClr val="black"/>
                </a:solidFill>
                <a:cs typeface="Times New Roman" pitchFamily="18" charset="0"/>
              </a:rPr>
              <a:t> </a:t>
            </a:r>
            <a:r>
              <a:rPr lang="en-US" sz="2700" b="1" i="1" dirty="0" smtClean="0">
                <a:solidFill>
                  <a:schemeClr val="accent1">
                    <a:lumMod val="75000"/>
                  </a:schemeClr>
                </a:solidFill>
                <a:cs typeface="Times New Roman" pitchFamily="18" charset="0"/>
              </a:rPr>
              <a:t>(</a:t>
            </a:r>
            <a:r>
              <a:rPr lang="cs-CZ" sz="2700" b="1" i="1" dirty="0" smtClean="0">
                <a:solidFill>
                  <a:schemeClr val="accent1">
                    <a:lumMod val="75000"/>
                  </a:schemeClr>
                </a:solidFill>
                <a:cs typeface="Times New Roman" pitchFamily="18" charset="0"/>
              </a:rPr>
              <a:t>Korá</a:t>
            </a:r>
            <a:r>
              <a:rPr lang="en-US" sz="2700" b="1" i="1" dirty="0" smtClean="0">
                <a:solidFill>
                  <a:schemeClr val="accent1">
                    <a:lumMod val="75000"/>
                  </a:schemeClr>
                </a:solidFill>
                <a:cs typeface="Times New Roman" pitchFamily="18" charset="0"/>
              </a:rPr>
              <a:t>n 8:65 S</a:t>
            </a:r>
            <a:r>
              <a:rPr lang="cs-CZ" sz="2700" b="1" i="1" dirty="0" err="1" smtClean="0">
                <a:solidFill>
                  <a:schemeClr val="accent1">
                    <a:lumMod val="75000"/>
                  </a:schemeClr>
                </a:solidFill>
                <a:cs typeface="Times New Roman" pitchFamily="18" charset="0"/>
              </a:rPr>
              <a:t>úr</a:t>
            </a:r>
            <a:r>
              <a:rPr lang="en-US" sz="2700" b="1" i="1" dirty="0" smtClean="0">
                <a:solidFill>
                  <a:schemeClr val="accent1">
                    <a:lumMod val="75000"/>
                  </a:schemeClr>
                </a:solidFill>
                <a:cs typeface="Times New Roman" pitchFamily="18" charset="0"/>
              </a:rPr>
              <a:t>a Al-</a:t>
            </a:r>
            <a:r>
              <a:rPr lang="en-US" sz="2700" b="1" i="1" dirty="0" err="1" smtClean="0">
                <a:solidFill>
                  <a:schemeClr val="accent1">
                    <a:lumMod val="75000"/>
                  </a:schemeClr>
                </a:solidFill>
                <a:cs typeface="Times New Roman" pitchFamily="18" charset="0"/>
              </a:rPr>
              <a:t>Anfal</a:t>
            </a:r>
            <a:r>
              <a:rPr lang="en-US" sz="2700" b="1" i="1" dirty="0" smtClean="0">
                <a:solidFill>
                  <a:schemeClr val="accent1">
                    <a:lumMod val="75000"/>
                  </a:schemeClr>
                </a:solidFill>
                <a:cs typeface="Times New Roman" pitchFamily="18" charset="0"/>
              </a:rPr>
              <a:t>)</a:t>
            </a:r>
            <a:r>
              <a:rPr lang="en-US" sz="2700" b="1" i="1" dirty="0" smtClean="0">
                <a:solidFill>
                  <a:schemeClr val="accent1">
                    <a:lumMod val="75000"/>
                  </a:schemeClr>
                </a:solidFill>
              </a:rPr>
              <a:t> </a:t>
            </a:r>
            <a:r>
              <a:rPr lang="cs-CZ" sz="2700" dirty="0" smtClean="0"/>
              <a:t/>
            </a:r>
            <a:br>
              <a:rPr lang="cs-CZ" sz="2700" dirty="0" smtClean="0"/>
            </a:br>
            <a:r>
              <a:rPr lang="cs-CZ" sz="2700" dirty="0"/>
              <a:t/>
            </a:r>
            <a:br>
              <a:rPr lang="cs-CZ" sz="2700" dirty="0"/>
            </a:br>
            <a:r>
              <a:rPr lang="cs-CZ" sz="2700" b="1" dirty="0" smtClean="0">
                <a:cs typeface="Times New Roman" pitchFamily="18" charset="0"/>
              </a:rPr>
              <a:t>Nebylo to to, co Mohammed dělal, aby šířil islám?</a:t>
            </a:r>
            <a:br>
              <a:rPr lang="cs-CZ" sz="2700" b="1" dirty="0" smtClean="0">
                <a:cs typeface="Times New Roman" pitchFamily="18" charset="0"/>
              </a:rPr>
            </a:br>
            <a:r>
              <a:rPr lang="cs-CZ" sz="2700" b="1" dirty="0" smtClean="0">
                <a:cs typeface="Times New Roman" pitchFamily="18" charset="0"/>
              </a:rPr>
              <a:t>Není to, co dnes vidíme v tzv. islámském kalifátu? A co bylo to, co se stalo ve Francii, v Dánsku…a jinde v Evropě a Americe – zabití 4 </a:t>
            </a:r>
            <a:r>
              <a:rPr lang="cs-CZ" sz="2700" b="1" dirty="0" err="1" smtClean="0">
                <a:cs typeface="Times New Roman" pitchFamily="18" charset="0"/>
              </a:rPr>
              <a:t>mariňáků</a:t>
            </a:r>
            <a:r>
              <a:rPr lang="cs-CZ" sz="2700" b="1" dirty="0" smtClean="0">
                <a:cs typeface="Times New Roman" pitchFamily="18" charset="0"/>
              </a:rPr>
              <a:t> v </a:t>
            </a:r>
            <a:r>
              <a:rPr lang="cs-CZ" sz="2700" b="1" dirty="0" err="1" smtClean="0">
                <a:cs typeface="Times New Roman" pitchFamily="18" charset="0"/>
              </a:rPr>
              <a:t>Chattanooga</a:t>
            </a:r>
            <a:r>
              <a:rPr lang="cs-CZ" sz="2700" b="1" dirty="0" smtClean="0">
                <a:cs typeface="Times New Roman" pitchFamily="18" charset="0"/>
              </a:rPr>
              <a:t>, Tennessee </a:t>
            </a:r>
            <a:r>
              <a:rPr lang="cs-CZ" sz="2700" b="1" dirty="0" smtClean="0"/>
              <a:t>Mohammedem </a:t>
            </a:r>
            <a:r>
              <a:rPr lang="cs-CZ" sz="2700" b="1" dirty="0" err="1" smtClean="0"/>
              <a:t>Youssefem</a:t>
            </a:r>
            <a:r>
              <a:rPr lang="cs-CZ" sz="2700" b="1" dirty="0" smtClean="0"/>
              <a:t> </a:t>
            </a:r>
            <a:r>
              <a:rPr lang="cs-CZ" sz="2700" b="1" dirty="0" err="1" smtClean="0"/>
              <a:t>Abdulazeez</a:t>
            </a:r>
            <a:r>
              <a:rPr lang="cs-CZ" sz="2700" b="1" dirty="0" smtClean="0">
                <a:cs typeface="Times New Roman" pitchFamily="18" charset="0"/>
              </a:rPr>
              <a:t>? Když řekneme, že spolu islám a terorismus souvisí, je to falešné obvinění? Je to urážení islámu? Nebo je to fakt založený na jasných slovech Koránu?</a:t>
            </a:r>
            <a:r>
              <a:rPr lang="cs-CZ" sz="2400" b="1" dirty="0" smtClean="0">
                <a:cs typeface="Times New Roman" pitchFamily="18" charset="0"/>
              </a:rPr>
              <a:t/>
            </a:r>
            <a:br>
              <a:rPr lang="cs-CZ" sz="2400" b="1" dirty="0" smtClean="0">
                <a:cs typeface="Times New Roman" pitchFamily="18" charset="0"/>
              </a:rPr>
            </a:br>
            <a:r>
              <a:rPr lang="en-US" sz="2400" dirty="0" smtClean="0">
                <a:latin typeface="Britannic Bold" panose="020B0903060703020204" pitchFamily="34" charset="0"/>
              </a:rPr>
              <a:t/>
            </a:r>
            <a:br>
              <a:rPr lang="en-US" sz="2400" dirty="0" smtClean="0">
                <a:latin typeface="Britannic Bold" panose="020B0903060703020204" pitchFamily="34" charset="0"/>
              </a:rPr>
            </a:br>
            <a:endParaRPr lang="cs-CZ" sz="2400" b="1"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51520" y="188640"/>
            <a:ext cx="8640960" cy="6480720"/>
          </a:xfrm>
        </p:spPr>
        <p:txBody>
          <a:bodyPr>
            <a:normAutofit/>
          </a:bodyPr>
          <a:lstStyle/>
          <a:p>
            <a:pPr algn="l"/>
            <a:r>
              <a:rPr lang="cs-CZ" sz="3100" b="1" dirty="0" smtClean="0">
                <a:solidFill>
                  <a:schemeClr val="accent1">
                    <a:lumMod val="75000"/>
                  </a:schemeClr>
                </a:solidFill>
                <a:cs typeface="Times New Roman" pitchFamily="18" charset="0"/>
              </a:rPr>
              <a:t>CO UDĚLAL MOHAMMED</a:t>
            </a:r>
            <a:r>
              <a:rPr lang="cs-CZ" sz="2400" b="1" dirty="0" smtClean="0">
                <a:solidFill>
                  <a:schemeClr val="accent1">
                    <a:lumMod val="75000"/>
                  </a:schemeClr>
                </a:solidFill>
                <a:cs typeface="Times New Roman" pitchFamily="18" charset="0"/>
              </a:rPr>
              <a:t/>
            </a:r>
            <a:br>
              <a:rPr lang="cs-CZ" sz="2400" b="1" dirty="0" smtClean="0">
                <a:solidFill>
                  <a:schemeClr val="accent1">
                    <a:lumMod val="75000"/>
                  </a:schemeClr>
                </a:solidFill>
                <a:cs typeface="Times New Roman" pitchFamily="18" charset="0"/>
              </a:rPr>
            </a:br>
            <a:r>
              <a:rPr lang="en-US" sz="2400" dirty="0" smtClean="0">
                <a:latin typeface="Times New Roman" pitchFamily="18" charset="0"/>
                <a:cs typeface="Times New Roman" pitchFamily="18" charset="0"/>
              </a:rPr>
              <a:t> </a:t>
            </a:r>
            <a:r>
              <a:rPr lang="cs-CZ" sz="2400" dirty="0" smtClean="0">
                <a:latin typeface="Times New Roman" pitchFamily="18" charset="0"/>
                <a:cs typeface="Times New Roman" pitchFamily="18" charset="0"/>
              </a:rPr>
              <a:t>Abychom si byli jisti, terorismus byl ve dnech Mohammeda praktikován. Korán muslimům přikazuje terorizovat a řezat </a:t>
            </a:r>
            <a:r>
              <a:rPr lang="cs-CZ" sz="2400" dirty="0" err="1" smtClean="0">
                <a:latin typeface="Times New Roman" pitchFamily="18" charset="0"/>
                <a:cs typeface="Times New Roman" pitchFamily="18" charset="0"/>
              </a:rPr>
              <a:t>krzky</a:t>
            </a:r>
            <a:r>
              <a:rPr lang="cs-CZ" sz="2400" dirty="0" smtClean="0">
                <a:latin typeface="Times New Roman" pitchFamily="18" charset="0"/>
                <a:cs typeface="Times New Roman" pitchFamily="18" charset="0"/>
              </a:rPr>
              <a:t> a sekat prsty na rukách a nohou nevěřícím/Káfirům (židům a křesťanům)</a:t>
            </a:r>
            <a:br>
              <a:rPr lang="cs-CZ"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To be sure, Islamic terrorism was practiced in Mohammed’s days. The Quran commands Muslims to terrorize and strike the necks and smite the fingers and toes of the infidels/</a:t>
            </a:r>
            <a:r>
              <a:rPr lang="en-US" sz="2400" dirty="0" err="1" smtClean="0">
                <a:latin typeface="Times New Roman" pitchFamily="18" charset="0"/>
                <a:cs typeface="Times New Roman" pitchFamily="18" charset="0"/>
              </a:rPr>
              <a:t>Kafir</a:t>
            </a:r>
            <a:r>
              <a:rPr lang="en-US" sz="2400" dirty="0" smtClean="0">
                <a:latin typeface="Times New Roman" pitchFamily="18" charset="0"/>
                <a:cs typeface="Times New Roman" pitchFamily="18" charset="0"/>
              </a:rPr>
              <a:t> (Jews and Christians). </a:t>
            </a:r>
            <a:r>
              <a:rPr lang="cs-CZ" sz="2400" b="1" dirty="0" smtClean="0">
                <a:cs typeface="Times New Roman" pitchFamily="18" charset="0"/>
              </a:rPr>
              <a:t/>
            </a:r>
            <a:br>
              <a:rPr lang="cs-CZ" sz="2400" b="1" dirty="0" smtClean="0">
                <a:cs typeface="Times New Roman" pitchFamily="18" charset="0"/>
              </a:rPr>
            </a:br>
            <a:r>
              <a:rPr lang="en-US" sz="2400" dirty="0" smtClean="0">
                <a:latin typeface="Britannic Bold" panose="020B0903060703020204" pitchFamily="34" charset="0"/>
              </a:rPr>
              <a:t/>
            </a:r>
            <a:br>
              <a:rPr lang="en-US" sz="2400" dirty="0" smtClean="0">
                <a:latin typeface="Britannic Bold" panose="020B0903060703020204" pitchFamily="34" charset="0"/>
              </a:rPr>
            </a:br>
            <a:r>
              <a:rPr lang="cs-CZ" sz="2400" dirty="0" smtClean="0">
                <a:solidFill>
                  <a:schemeClr val="accent5">
                    <a:lumMod val="75000"/>
                  </a:schemeClr>
                </a:solidFill>
                <a:latin typeface="Times New Roman" pitchFamily="18" charset="0"/>
                <a:cs typeface="Times New Roman" pitchFamily="18" charset="0"/>
              </a:rPr>
              <a:t> </a:t>
            </a:r>
            <a:r>
              <a:rPr lang="cs-CZ" sz="2400" b="1" dirty="0" smtClean="0">
                <a:solidFill>
                  <a:schemeClr val="accent1">
                    <a:lumMod val="75000"/>
                  </a:schemeClr>
                </a:solidFill>
                <a:latin typeface="Times New Roman" pitchFamily="18" charset="0"/>
                <a:cs typeface="Times New Roman" pitchFamily="18" charset="0"/>
              </a:rPr>
              <a:t>Korán jasně říká:</a:t>
            </a:r>
            <a:r>
              <a:rPr lang="cs-CZ" sz="2000" dirty="0" smtClean="0">
                <a:latin typeface="Times New Roman" pitchFamily="18" charset="0"/>
                <a:cs typeface="Times New Roman" pitchFamily="18" charset="0"/>
              </a:rPr>
              <a:t/>
            </a:r>
            <a:br>
              <a:rPr lang="cs-CZ" sz="2000" dirty="0" smtClean="0">
                <a:latin typeface="Times New Roman" pitchFamily="18" charset="0"/>
                <a:cs typeface="Times New Roman" pitchFamily="18" charset="0"/>
              </a:rPr>
            </a:br>
            <a:r>
              <a:rPr lang="cs-CZ" sz="2400" dirty="0" smtClean="0">
                <a:latin typeface="Times New Roman" pitchFamily="18" charset="0"/>
                <a:cs typeface="Times New Roman" pitchFamily="18" charset="0"/>
              </a:rPr>
              <a:t>„Já uvrhnu hrůzu (teror) do srdcí těch, kdo jsou nevěřící, vy jim podřezávejte krky a sekejte všechny jejich prsty a palce. Je to proto, že se vzepřeli a neposlechli Alláha a jeho posla (Mohammeda). A kdokoli se vzepře a neposlechne Alláha a jeho posla, běda, Alláh je krutý ve svém trestání. To (trýznění, mučení) ochutnejte; a vězte, že pro</a:t>
            </a:r>
            <a:br>
              <a:rPr lang="cs-CZ" sz="2400" dirty="0" smtClean="0">
                <a:latin typeface="Times New Roman" pitchFamily="18" charset="0"/>
                <a:cs typeface="Times New Roman" pitchFamily="18" charset="0"/>
              </a:rPr>
            </a:br>
            <a:r>
              <a:rPr lang="cs-CZ" sz="2400" dirty="0" smtClean="0">
                <a:latin typeface="Times New Roman" pitchFamily="18" charset="0"/>
                <a:cs typeface="Times New Roman" pitchFamily="18" charset="0"/>
              </a:rPr>
              <a:t>nevěřící je to mučení ohněm.“ </a:t>
            </a:r>
            <a:r>
              <a:rPr lang="en-US" sz="2400" b="1" dirty="0" smtClean="0">
                <a:solidFill>
                  <a:schemeClr val="accent1">
                    <a:lumMod val="75000"/>
                  </a:schemeClr>
                </a:solidFill>
                <a:latin typeface="Times New Roman" pitchFamily="18" charset="0"/>
                <a:cs typeface="Times New Roman" pitchFamily="18" charset="0"/>
              </a:rPr>
              <a:t>(Quran 8:12-14Surat Al-</a:t>
            </a:r>
            <a:r>
              <a:rPr lang="en-US" sz="2400" b="1" dirty="0" err="1" smtClean="0">
                <a:solidFill>
                  <a:schemeClr val="accent1">
                    <a:lumMod val="75000"/>
                  </a:schemeClr>
                </a:solidFill>
                <a:latin typeface="Times New Roman" pitchFamily="18" charset="0"/>
                <a:cs typeface="Times New Roman" pitchFamily="18" charset="0"/>
              </a:rPr>
              <a:t>Anfal</a:t>
            </a:r>
            <a:r>
              <a:rPr lang="en-US" sz="2400" b="1" dirty="0" smtClean="0">
                <a:solidFill>
                  <a:schemeClr val="accent1">
                    <a:lumMod val="75000"/>
                  </a:schemeClr>
                </a:solidFill>
                <a:latin typeface="Times New Roman" pitchFamily="18" charset="0"/>
                <a:cs typeface="Times New Roman" pitchFamily="18" charset="0"/>
              </a:rPr>
              <a:t>) </a:t>
            </a:r>
            <a:endParaRPr lang="cs-CZ" sz="2400" b="1"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 y="490537"/>
            <a:ext cx="9134475" cy="5876925"/>
          </a:xfrm>
          <a:prstGeom prst="rect">
            <a:avLst/>
          </a:prstGeom>
          <a:ln>
            <a:noFill/>
          </a:ln>
          <a:effectLst>
            <a:softEdge rad="112500"/>
          </a:effectLst>
        </p:spPr>
      </p:pic>
      <p:sp>
        <p:nvSpPr>
          <p:cNvPr id="3" name="Obdélník 2"/>
          <p:cNvSpPr/>
          <p:nvPr/>
        </p:nvSpPr>
        <p:spPr>
          <a:xfrm>
            <a:off x="1547664" y="764704"/>
            <a:ext cx="5544616"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3600" b="1" dirty="0" smtClean="0">
                <a:solidFill>
                  <a:srgbClr val="C00000"/>
                </a:solidFill>
              </a:rPr>
              <a:t>SLZY DŽIHÁDU</a:t>
            </a:r>
          </a:p>
          <a:p>
            <a:pPr algn="ctr"/>
            <a:r>
              <a:rPr lang="cs-CZ" sz="2400" b="1" dirty="0" smtClean="0">
                <a:solidFill>
                  <a:schemeClr val="tx1"/>
                </a:solidFill>
              </a:rPr>
              <a:t>270 miliónů mrtvých v důsledku džihádu</a:t>
            </a:r>
          </a:p>
          <a:p>
            <a:pPr algn="ctr"/>
            <a:r>
              <a:rPr lang="cs-CZ" sz="2400" b="1" dirty="0" smtClean="0">
                <a:solidFill>
                  <a:schemeClr val="tx1"/>
                </a:solidFill>
              </a:rPr>
              <a:t>přes 1400 let</a:t>
            </a:r>
            <a:endParaRPr lang="cs-CZ" sz="2400" b="1" dirty="0">
              <a:solidFill>
                <a:schemeClr val="tx1"/>
              </a:solidFill>
            </a:endParaRPr>
          </a:p>
        </p:txBody>
      </p:sp>
      <p:sp>
        <p:nvSpPr>
          <p:cNvPr id="4" name="Obdélník 3"/>
          <p:cNvSpPr/>
          <p:nvPr/>
        </p:nvSpPr>
        <p:spPr>
          <a:xfrm>
            <a:off x="179512" y="1916832"/>
            <a:ext cx="432048" cy="2520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cs-CZ" b="1" dirty="0" smtClean="0">
                <a:solidFill>
                  <a:schemeClr val="tx1"/>
                </a:solidFill>
              </a:rPr>
              <a:t>POČET  MRTVÝCH</a:t>
            </a:r>
            <a:endParaRPr lang="cs-CZ" b="1" dirty="0">
              <a:solidFill>
                <a:schemeClr val="tx1"/>
              </a:solidFill>
            </a:endParaRPr>
          </a:p>
        </p:txBody>
      </p:sp>
      <p:sp>
        <p:nvSpPr>
          <p:cNvPr id="5" name="Obdélník 4"/>
          <p:cNvSpPr/>
          <p:nvPr/>
        </p:nvSpPr>
        <p:spPr>
          <a:xfrm>
            <a:off x="3059832" y="5877272"/>
            <a:ext cx="244827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400" b="1" dirty="0" smtClean="0">
                <a:solidFill>
                  <a:srgbClr val="C00000"/>
                </a:solidFill>
              </a:rPr>
              <a:t>Je to pokojné?</a:t>
            </a:r>
            <a:endParaRPr lang="cs-CZ" sz="2400" b="1" dirty="0">
              <a:solidFill>
                <a:srgbClr val="C00000"/>
              </a:solidFill>
            </a:endParaRPr>
          </a:p>
        </p:txBody>
      </p:sp>
      <p:sp>
        <p:nvSpPr>
          <p:cNvPr id="6" name="Obdélník 5"/>
          <p:cNvSpPr/>
          <p:nvPr/>
        </p:nvSpPr>
        <p:spPr>
          <a:xfrm>
            <a:off x="611560" y="5445224"/>
            <a:ext cx="144016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dirty="0" smtClean="0">
                <a:solidFill>
                  <a:schemeClr val="tx1"/>
                </a:solidFill>
              </a:rPr>
              <a:t>Křesťané</a:t>
            </a:r>
            <a:endParaRPr lang="cs-CZ" b="1" dirty="0">
              <a:solidFill>
                <a:schemeClr val="tx1"/>
              </a:solidFill>
            </a:endParaRPr>
          </a:p>
        </p:txBody>
      </p:sp>
      <p:sp>
        <p:nvSpPr>
          <p:cNvPr id="7" name="Obdélník 6"/>
          <p:cNvSpPr/>
          <p:nvPr/>
        </p:nvSpPr>
        <p:spPr>
          <a:xfrm>
            <a:off x="2699792" y="5445224"/>
            <a:ext cx="12961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dirty="0" smtClean="0">
                <a:solidFill>
                  <a:schemeClr val="tx1"/>
                </a:solidFill>
              </a:rPr>
              <a:t>Hinduisté</a:t>
            </a:r>
            <a:endParaRPr lang="cs-CZ" b="1" dirty="0">
              <a:solidFill>
                <a:schemeClr val="tx1"/>
              </a:solidFill>
            </a:endParaRPr>
          </a:p>
        </p:txBody>
      </p:sp>
      <p:sp>
        <p:nvSpPr>
          <p:cNvPr id="8" name="Obdélník 7"/>
          <p:cNvSpPr/>
          <p:nvPr/>
        </p:nvSpPr>
        <p:spPr>
          <a:xfrm>
            <a:off x="4644008" y="5445224"/>
            <a:ext cx="129614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dirty="0" smtClean="0">
                <a:solidFill>
                  <a:schemeClr val="tx1"/>
                </a:solidFill>
              </a:rPr>
              <a:t>Buddhisté</a:t>
            </a:r>
            <a:endParaRPr lang="cs-CZ" b="1" dirty="0">
              <a:solidFill>
                <a:schemeClr val="tx1"/>
              </a:solidFill>
            </a:endParaRPr>
          </a:p>
        </p:txBody>
      </p:sp>
      <p:sp>
        <p:nvSpPr>
          <p:cNvPr id="9" name="Obdélník 8"/>
          <p:cNvSpPr/>
          <p:nvPr/>
        </p:nvSpPr>
        <p:spPr>
          <a:xfrm>
            <a:off x="6732240" y="5445224"/>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dirty="0" smtClean="0">
                <a:solidFill>
                  <a:schemeClr val="tx1"/>
                </a:solidFill>
              </a:rPr>
              <a:t>Afričané</a:t>
            </a:r>
            <a:endParaRPr lang="cs-CZ" b="1" dirty="0">
              <a:solidFill>
                <a:schemeClr val="tx1"/>
              </a:solidFill>
            </a:endParaRPr>
          </a:p>
        </p:txBody>
      </p:sp>
    </p:spTree>
    <p:extLst>
      <p:ext uri="{BB962C8B-B14F-4D97-AF65-F5344CB8AC3E}">
        <p14:creationId xmlns:p14="http://schemas.microsoft.com/office/powerpoint/2010/main" val="77391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152400"/>
            <a:ext cx="8686800" cy="6477000"/>
          </a:xfrm>
        </p:spPr>
        <p:txBody>
          <a:bodyPr>
            <a:normAutofit fontScale="90000"/>
          </a:bodyPr>
          <a:lstStyle/>
          <a:p>
            <a:pPr algn="l"/>
            <a:r>
              <a:rPr lang="cs-CZ" sz="3600" b="1" dirty="0" smtClean="0">
                <a:solidFill>
                  <a:schemeClr val="accent5">
                    <a:lumMod val="50000"/>
                  </a:schemeClr>
                </a:solidFill>
                <a:latin typeface="Times New Roman" pitchFamily="18" charset="0"/>
                <a:cs typeface="Times New Roman" pitchFamily="18" charset="0"/>
              </a:rPr>
              <a:t/>
            </a:r>
            <a:br>
              <a:rPr lang="cs-CZ" sz="3600" b="1" dirty="0" smtClean="0">
                <a:solidFill>
                  <a:schemeClr val="accent5">
                    <a:lumMod val="50000"/>
                  </a:schemeClr>
                </a:solidFill>
                <a:latin typeface="Times New Roman" pitchFamily="18" charset="0"/>
                <a:cs typeface="Times New Roman" pitchFamily="18" charset="0"/>
              </a:rPr>
            </a:br>
            <a:r>
              <a:rPr lang="cs-CZ" sz="3600" b="1" dirty="0" smtClean="0">
                <a:solidFill>
                  <a:schemeClr val="accent5">
                    <a:lumMod val="50000"/>
                  </a:schemeClr>
                </a:solidFill>
                <a:latin typeface="Times New Roman" pitchFamily="18" charset="0"/>
                <a:cs typeface="Times New Roman" pitchFamily="18" charset="0"/>
              </a:rPr>
              <a:t/>
            </a:r>
            <a:br>
              <a:rPr lang="cs-CZ" sz="3600" b="1" dirty="0" smtClean="0">
                <a:solidFill>
                  <a:schemeClr val="accent5">
                    <a:lumMod val="50000"/>
                  </a:schemeClr>
                </a:solidFill>
                <a:latin typeface="Times New Roman" pitchFamily="18" charset="0"/>
                <a:cs typeface="Times New Roman" pitchFamily="18" charset="0"/>
              </a:rPr>
            </a:br>
            <a:r>
              <a:rPr lang="cs-CZ" sz="3600" b="1" dirty="0" smtClean="0">
                <a:solidFill>
                  <a:schemeClr val="accent5">
                    <a:lumMod val="50000"/>
                  </a:schemeClr>
                </a:solidFill>
                <a:latin typeface="Times New Roman" pitchFamily="18" charset="0"/>
                <a:cs typeface="Times New Roman" pitchFamily="18" charset="0"/>
              </a:rPr>
              <a:t/>
            </a:r>
            <a:br>
              <a:rPr lang="cs-CZ" sz="3600" b="1" dirty="0" smtClean="0">
                <a:solidFill>
                  <a:schemeClr val="accent5">
                    <a:lumMod val="50000"/>
                  </a:schemeClr>
                </a:solidFill>
                <a:latin typeface="Times New Roman" pitchFamily="18" charset="0"/>
                <a:cs typeface="Times New Roman" pitchFamily="18" charset="0"/>
              </a:rPr>
            </a:br>
            <a:r>
              <a:rPr lang="cs-CZ" sz="3600" b="1" dirty="0" smtClean="0">
                <a:solidFill>
                  <a:schemeClr val="accent5">
                    <a:lumMod val="50000"/>
                  </a:schemeClr>
                </a:solidFill>
                <a:latin typeface="Times New Roman" pitchFamily="18" charset="0"/>
                <a:cs typeface="Times New Roman" pitchFamily="18" charset="0"/>
              </a:rPr>
              <a:t/>
            </a:r>
            <a:br>
              <a:rPr lang="cs-CZ" sz="3600" b="1" dirty="0" smtClean="0">
                <a:solidFill>
                  <a:schemeClr val="accent5">
                    <a:lumMod val="50000"/>
                  </a:schemeClr>
                </a:solidFill>
                <a:latin typeface="Times New Roman" pitchFamily="18" charset="0"/>
                <a:cs typeface="Times New Roman" pitchFamily="18" charset="0"/>
              </a:rPr>
            </a:br>
            <a:r>
              <a:rPr lang="cs-CZ" sz="3600" b="1" dirty="0" smtClean="0">
                <a:solidFill>
                  <a:schemeClr val="accent5">
                    <a:lumMod val="50000"/>
                  </a:schemeClr>
                </a:solidFill>
                <a:cs typeface="Times New Roman" pitchFamily="18" charset="0"/>
              </a:rPr>
              <a:t>ODMĚNY ALLÁHA PRO DŽIHADISTY</a:t>
            </a:r>
            <a:r>
              <a:rPr lang="cs-CZ" sz="2700" b="1" dirty="0" smtClean="0">
                <a:solidFill>
                  <a:schemeClr val="accent5">
                    <a:lumMod val="50000"/>
                  </a:schemeClr>
                </a:solidFill>
                <a:ea typeface="Calibri"/>
                <a:cs typeface="Times New Roman" pitchFamily="18" charset="0"/>
              </a:rPr>
              <a:t/>
            </a:r>
            <a:br>
              <a:rPr lang="cs-CZ" sz="2700" b="1" dirty="0" smtClean="0">
                <a:solidFill>
                  <a:schemeClr val="accent5">
                    <a:lumMod val="50000"/>
                  </a:schemeClr>
                </a:solidFill>
                <a:ea typeface="Calibri"/>
                <a:cs typeface="Times New Roman" pitchFamily="18" charset="0"/>
              </a:rPr>
            </a:br>
            <a:r>
              <a:rPr lang="cs-CZ" sz="2700" dirty="0" smtClean="0">
                <a:solidFill>
                  <a:srgbClr val="FF0000"/>
                </a:solidFill>
                <a:ea typeface="Calibri"/>
                <a:cs typeface="Times New Roman" pitchFamily="18" charset="0"/>
              </a:rPr>
              <a:t/>
            </a:r>
            <a:br>
              <a:rPr lang="cs-CZ" sz="2700" dirty="0" smtClean="0">
                <a:solidFill>
                  <a:srgbClr val="FF0000"/>
                </a:solidFill>
                <a:ea typeface="Calibri"/>
                <a:cs typeface="Times New Roman" pitchFamily="18" charset="0"/>
              </a:rPr>
            </a:br>
            <a:r>
              <a:rPr lang="en-US" sz="3100" b="1" dirty="0" smtClean="0">
                <a:solidFill>
                  <a:srgbClr val="C00000"/>
                </a:solidFill>
                <a:ea typeface="Calibri"/>
                <a:cs typeface="Times New Roman" pitchFamily="18" charset="0"/>
              </a:rPr>
              <a:t>1.</a:t>
            </a:r>
            <a:r>
              <a:rPr lang="cs-CZ" sz="3100" b="1" dirty="0" smtClean="0">
                <a:solidFill>
                  <a:srgbClr val="C00000"/>
                </a:solidFill>
                <a:ea typeface="Calibri"/>
                <a:cs typeface="Times New Roman" pitchFamily="18" charset="0"/>
              </a:rPr>
              <a:t> </a:t>
            </a:r>
            <a:r>
              <a:rPr lang="cs-CZ" sz="3100" dirty="0" smtClean="0">
                <a:ea typeface="Calibri"/>
                <a:cs typeface="Times New Roman" pitchFamily="18" charset="0"/>
              </a:rPr>
              <a:t>„A  kdybyste byli zabiti nebo jste zemřeli </a:t>
            </a:r>
            <a:r>
              <a:rPr lang="cs-CZ" sz="3100" dirty="0" smtClean="0">
                <a:solidFill>
                  <a:schemeClr val="accent1">
                    <a:lumMod val="75000"/>
                  </a:schemeClr>
                </a:solidFill>
                <a:ea typeface="Calibri"/>
                <a:cs typeface="Times New Roman" pitchFamily="18" charset="0"/>
              </a:rPr>
              <a:t>v džihádu</a:t>
            </a:r>
            <a:r>
              <a:rPr lang="cs-CZ" sz="3100" dirty="0" smtClean="0">
                <a:ea typeface="Calibri"/>
                <a:cs typeface="Times New Roman" pitchFamily="18" charset="0"/>
              </a:rPr>
              <a:t>/ve jménu Alláha, odpuštění a milost Alláha jsou mnohem lepší než všechno co shromažďují (pozemské bohatství)“ </a:t>
            </a:r>
            <a:r>
              <a:rPr lang="en-US" sz="3100" dirty="0" smtClean="0">
                <a:solidFill>
                  <a:schemeClr val="accent1">
                    <a:lumMod val="75000"/>
                  </a:schemeClr>
                </a:solidFill>
                <a:ea typeface="Calibri"/>
                <a:cs typeface="Times New Roman" pitchFamily="18" charset="0"/>
              </a:rPr>
              <a:t>(</a:t>
            </a:r>
            <a:r>
              <a:rPr lang="cs-CZ" sz="3100" dirty="0" smtClean="0">
                <a:solidFill>
                  <a:schemeClr val="accent1">
                    <a:lumMod val="75000"/>
                  </a:schemeClr>
                </a:solidFill>
                <a:ea typeface="Calibri"/>
                <a:cs typeface="Times New Roman" pitchFamily="18" charset="0"/>
              </a:rPr>
              <a:t>Korá</a:t>
            </a:r>
            <a:r>
              <a:rPr lang="en-US" sz="3100" dirty="0" smtClean="0">
                <a:solidFill>
                  <a:schemeClr val="accent1">
                    <a:lumMod val="75000"/>
                  </a:schemeClr>
                </a:solidFill>
                <a:ea typeface="Calibri"/>
                <a:cs typeface="Times New Roman" pitchFamily="18" charset="0"/>
              </a:rPr>
              <a:t>n</a:t>
            </a:r>
            <a:r>
              <a:rPr lang="cs-CZ" sz="3100" dirty="0" smtClean="0">
                <a:solidFill>
                  <a:schemeClr val="accent1">
                    <a:lumMod val="75000"/>
                  </a:schemeClr>
                </a:solidFill>
                <a:ea typeface="Calibri"/>
                <a:cs typeface="Times New Roman" pitchFamily="18" charset="0"/>
              </a:rPr>
              <a:t> </a:t>
            </a:r>
            <a:r>
              <a:rPr lang="en-US" sz="3100" dirty="0" smtClean="0">
                <a:solidFill>
                  <a:schemeClr val="accent1">
                    <a:lumMod val="75000"/>
                  </a:schemeClr>
                </a:solidFill>
                <a:ea typeface="Calibri"/>
                <a:cs typeface="Times New Roman" pitchFamily="18" charset="0"/>
              </a:rPr>
              <a:t>3:157 S</a:t>
            </a:r>
            <a:r>
              <a:rPr lang="cs-CZ" sz="3100" dirty="0" err="1" smtClean="0">
                <a:solidFill>
                  <a:schemeClr val="accent1">
                    <a:lumMod val="75000"/>
                  </a:schemeClr>
                </a:solidFill>
                <a:ea typeface="Calibri"/>
                <a:cs typeface="Times New Roman" pitchFamily="18" charset="0"/>
              </a:rPr>
              <a:t>úra</a:t>
            </a:r>
            <a:r>
              <a:rPr lang="en-US" sz="3100" dirty="0" smtClean="0">
                <a:solidFill>
                  <a:schemeClr val="accent1">
                    <a:lumMod val="75000"/>
                  </a:schemeClr>
                </a:solidFill>
                <a:ea typeface="Calibri"/>
                <a:cs typeface="Times New Roman" pitchFamily="18" charset="0"/>
              </a:rPr>
              <a:t> Al-</a:t>
            </a:r>
            <a:r>
              <a:rPr lang="en-US" sz="3100" dirty="0" err="1" smtClean="0">
                <a:solidFill>
                  <a:schemeClr val="accent1">
                    <a:lumMod val="75000"/>
                  </a:schemeClr>
                </a:solidFill>
                <a:ea typeface="Calibri"/>
                <a:cs typeface="Times New Roman" pitchFamily="18" charset="0"/>
              </a:rPr>
              <a:t>Imran</a:t>
            </a:r>
            <a:r>
              <a:rPr lang="en-US" sz="3100" dirty="0" smtClean="0">
                <a:solidFill>
                  <a:schemeClr val="accent1">
                    <a:lumMod val="75000"/>
                  </a:schemeClr>
                </a:solidFill>
                <a:ea typeface="Calibri"/>
                <a:cs typeface="Times New Roman" pitchFamily="18" charset="0"/>
              </a:rPr>
              <a:t>)</a:t>
            </a:r>
            <a:r>
              <a:rPr lang="en-US" sz="3100" dirty="0" smtClean="0">
                <a:ea typeface="Calibri"/>
                <a:cs typeface="Times New Roman" pitchFamily="18" charset="0"/>
              </a:rPr>
              <a:t/>
            </a:r>
            <a:br>
              <a:rPr lang="en-US" sz="3100" dirty="0" smtClean="0">
                <a:ea typeface="Calibri"/>
                <a:cs typeface="Times New Roman" pitchFamily="18" charset="0"/>
              </a:rPr>
            </a:br>
            <a:r>
              <a:rPr lang="cs-CZ" sz="3100" dirty="0" smtClean="0">
                <a:ea typeface="Calibri"/>
                <a:cs typeface="Times New Roman" pitchFamily="18" charset="0"/>
              </a:rPr>
              <a:t/>
            </a:r>
            <a:br>
              <a:rPr lang="cs-CZ" sz="3100" dirty="0" smtClean="0">
                <a:ea typeface="Calibri"/>
                <a:cs typeface="Times New Roman" pitchFamily="18" charset="0"/>
              </a:rPr>
            </a:br>
            <a:r>
              <a:rPr lang="en-US" sz="3100" b="1" dirty="0" smtClean="0">
                <a:solidFill>
                  <a:srgbClr val="C00000"/>
                </a:solidFill>
                <a:ea typeface="Calibri"/>
                <a:cs typeface="Times New Roman" pitchFamily="18" charset="0"/>
              </a:rPr>
              <a:t>2.</a:t>
            </a:r>
            <a:r>
              <a:rPr lang="cs-CZ" sz="3100" b="1" dirty="0" smtClean="0">
                <a:solidFill>
                  <a:srgbClr val="C00000"/>
                </a:solidFill>
                <a:ea typeface="Calibri"/>
                <a:cs typeface="Times New Roman" pitchFamily="18" charset="0"/>
              </a:rPr>
              <a:t> </a:t>
            </a:r>
            <a:r>
              <a:rPr lang="cs-CZ" sz="3100" dirty="0" smtClean="0">
                <a:ea typeface="Calibri"/>
                <a:cs typeface="Times New Roman" pitchFamily="18" charset="0"/>
              </a:rPr>
              <a:t>„Věru, Alláh koupil od věřících  (muslimů) jejich životy a jejich majetek, za (cenu) to, že jejich budou v ráji. Bojují ve jménu Alláha, a tak zabíjejí (ostatní) a jsou zabíjeni. To je zaslíbení v pravdě, které se na Něj váže v Zákoně, Evangeliu a v Koránu a kdo je jeho smlouvě věrnější než Alláh? Radujte se tedy z obchodu, který jste uzavřeli; to je nejvyšší dosažení.“ </a:t>
            </a:r>
            <a:r>
              <a:rPr lang="en-US" sz="3100" dirty="0" smtClean="0">
                <a:solidFill>
                  <a:schemeClr val="accent1">
                    <a:lumMod val="75000"/>
                  </a:schemeClr>
                </a:solidFill>
                <a:ea typeface="Calibri"/>
                <a:cs typeface="Times New Roman" pitchFamily="18" charset="0"/>
              </a:rPr>
              <a:t>(</a:t>
            </a:r>
            <a:r>
              <a:rPr lang="cs-CZ" sz="3100" dirty="0" smtClean="0">
                <a:solidFill>
                  <a:schemeClr val="accent1">
                    <a:lumMod val="75000"/>
                  </a:schemeClr>
                </a:solidFill>
                <a:ea typeface="Calibri"/>
                <a:cs typeface="Times New Roman" pitchFamily="18" charset="0"/>
              </a:rPr>
              <a:t>Korán</a:t>
            </a:r>
            <a:r>
              <a:rPr lang="en-US" sz="3100" dirty="0" smtClean="0">
                <a:solidFill>
                  <a:schemeClr val="accent1">
                    <a:lumMod val="75000"/>
                  </a:schemeClr>
                </a:solidFill>
                <a:ea typeface="Calibri"/>
                <a:cs typeface="Times New Roman" pitchFamily="18" charset="0"/>
              </a:rPr>
              <a:t> 9:111 S</a:t>
            </a:r>
            <a:r>
              <a:rPr lang="cs-CZ" sz="3100" dirty="0" err="1" smtClean="0">
                <a:solidFill>
                  <a:schemeClr val="accent1">
                    <a:lumMod val="75000"/>
                  </a:schemeClr>
                </a:solidFill>
                <a:ea typeface="Calibri"/>
                <a:cs typeface="Times New Roman" pitchFamily="18" charset="0"/>
              </a:rPr>
              <a:t>úra</a:t>
            </a:r>
            <a:r>
              <a:rPr lang="en-US" sz="3100" dirty="0" smtClean="0">
                <a:solidFill>
                  <a:schemeClr val="accent1">
                    <a:lumMod val="75000"/>
                  </a:schemeClr>
                </a:solidFill>
                <a:ea typeface="Calibri"/>
                <a:cs typeface="Times New Roman" pitchFamily="18" charset="0"/>
              </a:rPr>
              <a:t> Al-</a:t>
            </a:r>
            <a:r>
              <a:rPr lang="en-US" sz="3100" dirty="0" err="1" smtClean="0">
                <a:solidFill>
                  <a:schemeClr val="accent1">
                    <a:lumMod val="75000"/>
                  </a:schemeClr>
                </a:solidFill>
                <a:ea typeface="Calibri"/>
                <a:cs typeface="Times New Roman" pitchFamily="18" charset="0"/>
              </a:rPr>
              <a:t>Taubah</a:t>
            </a:r>
            <a:r>
              <a:rPr lang="en-US" sz="3100" dirty="0" smtClean="0">
                <a:solidFill>
                  <a:schemeClr val="accent1">
                    <a:lumMod val="75000"/>
                  </a:schemeClr>
                </a:solidFill>
                <a:ea typeface="Calibri"/>
                <a:cs typeface="Times New Roman" pitchFamily="18" charset="0"/>
              </a:rPr>
              <a:t>)</a:t>
            </a:r>
            <a:r>
              <a:rPr lang="en-US" sz="3100" dirty="0" smtClean="0">
                <a:solidFill>
                  <a:schemeClr val="accent1">
                    <a:lumMod val="75000"/>
                  </a:schemeClr>
                </a:solidFill>
                <a:cs typeface="Times New Roman" pitchFamily="18" charset="0"/>
              </a:rPr>
              <a:t> </a:t>
            </a:r>
            <a:r>
              <a:rPr lang="cs-CZ" sz="2700" dirty="0" smtClean="0">
                <a:solidFill>
                  <a:schemeClr val="accent5">
                    <a:lumMod val="50000"/>
                  </a:schemeClr>
                </a:solidFill>
                <a:cs typeface="Times New Roman" pitchFamily="18" charset="0"/>
              </a:rPr>
              <a:t/>
            </a:r>
            <a:br>
              <a:rPr lang="cs-CZ" sz="2700" dirty="0" smtClean="0">
                <a:solidFill>
                  <a:schemeClr val="accent5">
                    <a:lumMod val="50000"/>
                  </a:schemeClr>
                </a:solidFill>
                <a:cs typeface="Times New Roman" pitchFamily="18" charset="0"/>
              </a:rPr>
            </a:br>
            <a:r>
              <a:rPr lang="cs-CZ" sz="2700" dirty="0" smtClean="0">
                <a:solidFill>
                  <a:schemeClr val="accent5">
                    <a:lumMod val="50000"/>
                  </a:schemeClr>
                </a:solidFill>
                <a:latin typeface="Times New Roman" pitchFamily="18" charset="0"/>
                <a:cs typeface="Times New Roman" pitchFamily="18" charset="0"/>
              </a:rPr>
              <a:t/>
            </a:r>
            <a:br>
              <a:rPr lang="cs-CZ" sz="2700" dirty="0" smtClean="0">
                <a:solidFill>
                  <a:schemeClr val="accent5">
                    <a:lumMod val="50000"/>
                  </a:schemeClr>
                </a:solidFill>
                <a:latin typeface="Times New Roman" pitchFamily="18" charset="0"/>
                <a:cs typeface="Times New Roman" pitchFamily="18" charset="0"/>
              </a:rPr>
            </a:br>
            <a:r>
              <a:rPr lang="cs-CZ" sz="3600" b="1" dirty="0" smtClean="0">
                <a:solidFill>
                  <a:schemeClr val="accent5">
                    <a:lumMod val="50000"/>
                  </a:schemeClr>
                </a:solidFill>
                <a:latin typeface="Times New Roman" pitchFamily="18" charset="0"/>
                <a:cs typeface="Times New Roman" pitchFamily="18" charset="0"/>
              </a:rPr>
              <a:t/>
            </a:r>
            <a:br>
              <a:rPr lang="cs-CZ" sz="3600" b="1" dirty="0" smtClean="0">
                <a:solidFill>
                  <a:schemeClr val="accent5">
                    <a:lumMod val="50000"/>
                  </a:schemeClr>
                </a:solidFill>
                <a:latin typeface="Times New Roman" pitchFamily="18" charset="0"/>
                <a:cs typeface="Times New Roman" pitchFamily="18" charset="0"/>
              </a:rPr>
            </a:br>
            <a:r>
              <a:rPr lang="cs-CZ" sz="3600" b="1" dirty="0" smtClean="0">
                <a:solidFill>
                  <a:schemeClr val="accent5">
                    <a:lumMod val="50000"/>
                  </a:schemeClr>
                </a:solidFill>
                <a:latin typeface="Times New Roman" pitchFamily="18" charset="0"/>
                <a:cs typeface="Times New Roman" pitchFamily="18" charset="0"/>
              </a:rPr>
              <a:t/>
            </a:r>
            <a:br>
              <a:rPr lang="cs-CZ" sz="3600" b="1" dirty="0" smtClean="0">
                <a:solidFill>
                  <a:schemeClr val="accent5">
                    <a:lumMod val="50000"/>
                  </a:schemeClr>
                </a:solidFill>
                <a:latin typeface="Times New Roman" pitchFamily="18" charset="0"/>
                <a:cs typeface="Times New Roman" pitchFamily="18" charset="0"/>
              </a:rPr>
            </a:br>
            <a:r>
              <a:rPr lang="cs-CZ" sz="3600" b="1" dirty="0" smtClean="0">
                <a:solidFill>
                  <a:schemeClr val="accent5">
                    <a:lumMod val="50000"/>
                  </a:schemeClr>
                </a:solidFill>
                <a:latin typeface="Times New Roman" pitchFamily="18" charset="0"/>
                <a:cs typeface="Times New Roman" pitchFamily="18" charset="0"/>
              </a:rPr>
              <a:t/>
            </a:r>
            <a:br>
              <a:rPr lang="cs-CZ" sz="3600" b="1" dirty="0" smtClean="0">
                <a:solidFill>
                  <a:schemeClr val="accent5">
                    <a:lumMod val="50000"/>
                  </a:schemeClr>
                </a:solidFill>
                <a:latin typeface="Times New Roman" pitchFamily="18" charset="0"/>
                <a:cs typeface="Times New Roman" pitchFamily="18" charset="0"/>
              </a:rPr>
            </a:br>
            <a:endParaRPr lang="cs-CZ" sz="3600" b="1" dirty="0">
              <a:solidFill>
                <a:schemeClr val="accent5">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152400"/>
            <a:ext cx="8763000" cy="6477000"/>
          </a:xfrm>
        </p:spPr>
        <p:txBody>
          <a:bodyPr>
            <a:normAutofit/>
          </a:bodyPr>
          <a:lstStyle/>
          <a:p>
            <a:pPr algn="l"/>
            <a:r>
              <a:rPr lang="cs-CZ" sz="2400" b="1" dirty="0" smtClean="0">
                <a:solidFill>
                  <a:srgbClr val="C00000"/>
                </a:solidFill>
                <a:cs typeface="Times New Roman" pitchFamily="18" charset="0"/>
              </a:rPr>
              <a:t>3</a:t>
            </a:r>
            <a:r>
              <a:rPr lang="en-US" sz="2400" b="1" dirty="0" smtClean="0">
                <a:solidFill>
                  <a:srgbClr val="C00000"/>
                </a:solidFill>
                <a:cs typeface="Times New Roman" pitchFamily="18" charset="0"/>
              </a:rPr>
              <a:t>.</a:t>
            </a:r>
            <a:r>
              <a:rPr lang="cs-CZ" sz="2400" b="1" dirty="0" smtClean="0">
                <a:solidFill>
                  <a:srgbClr val="C00000"/>
                </a:solidFill>
                <a:cs typeface="Times New Roman" pitchFamily="18" charset="0"/>
              </a:rPr>
              <a:t> </a:t>
            </a:r>
            <a:r>
              <a:rPr lang="cs-CZ" sz="2400" dirty="0" smtClean="0">
                <a:cs typeface="Times New Roman" pitchFamily="18" charset="0"/>
              </a:rPr>
              <a:t>„Jezte a pijte se štěstím, kvůli tomu, co jste kdysi dělali. Budou spočívat (s lehkostí) na trůnech postavených v řadách. A oženíme je s </a:t>
            </a:r>
            <a:r>
              <a:rPr lang="cs-CZ" sz="2400" dirty="0" err="1" smtClean="0">
                <a:cs typeface="Times New Roman" pitchFamily="18" charset="0"/>
              </a:rPr>
              <a:t>Hur</a:t>
            </a:r>
            <a:r>
              <a:rPr lang="cs-CZ" sz="2400" dirty="0" smtClean="0">
                <a:cs typeface="Times New Roman" pitchFamily="18" charset="0"/>
              </a:rPr>
              <a:t> (plavovlasé ženy) s velkými krásnými oči…A poskytneme jim takové ovoce a maso, po kterém zatouží. A budou je tam obcházet a (oddaně) sloužit </a:t>
            </a:r>
            <a:r>
              <a:rPr lang="cs-CZ" sz="2400" dirty="0" smtClean="0">
                <a:solidFill>
                  <a:schemeClr val="accent1">
                    <a:lumMod val="75000"/>
                  </a:schemeClr>
                </a:solidFill>
                <a:cs typeface="Times New Roman" pitchFamily="18" charset="0"/>
              </a:rPr>
              <a:t>mladí chlapci </a:t>
            </a:r>
            <a:r>
              <a:rPr lang="cs-CZ" sz="2400" dirty="0" smtClean="0">
                <a:cs typeface="Times New Roman" pitchFamily="18" charset="0"/>
              </a:rPr>
              <a:t>(pohlední) jako Perly střežené…“ </a:t>
            </a:r>
            <a:r>
              <a:rPr lang="en-US" sz="2400" dirty="0" smtClean="0">
                <a:solidFill>
                  <a:schemeClr val="accent1">
                    <a:lumMod val="75000"/>
                  </a:schemeClr>
                </a:solidFill>
                <a:cs typeface="Times New Roman" pitchFamily="18" charset="0"/>
              </a:rPr>
              <a:t>(</a:t>
            </a:r>
            <a:r>
              <a:rPr lang="cs-CZ" sz="2400" dirty="0" smtClean="0">
                <a:solidFill>
                  <a:schemeClr val="accent1">
                    <a:lumMod val="75000"/>
                  </a:schemeClr>
                </a:solidFill>
                <a:cs typeface="Times New Roman" pitchFamily="18" charset="0"/>
              </a:rPr>
              <a:t>Korá</a:t>
            </a:r>
            <a:r>
              <a:rPr lang="en-US" sz="2400" dirty="0" smtClean="0">
                <a:solidFill>
                  <a:schemeClr val="accent1">
                    <a:lumMod val="75000"/>
                  </a:schemeClr>
                </a:solidFill>
                <a:cs typeface="Times New Roman" pitchFamily="18" charset="0"/>
              </a:rPr>
              <a:t>n 52:17-20,22,24 S</a:t>
            </a:r>
            <a:r>
              <a:rPr lang="cs-CZ" sz="2400" dirty="0" err="1" smtClean="0">
                <a:solidFill>
                  <a:schemeClr val="accent1">
                    <a:lumMod val="75000"/>
                  </a:schemeClr>
                </a:solidFill>
                <a:cs typeface="Times New Roman" pitchFamily="18" charset="0"/>
              </a:rPr>
              <a:t>úra</a:t>
            </a:r>
            <a:r>
              <a:rPr lang="en-US" sz="2400" dirty="0" smtClean="0">
                <a:solidFill>
                  <a:schemeClr val="accent1">
                    <a:lumMod val="75000"/>
                  </a:schemeClr>
                </a:solidFill>
                <a:cs typeface="Times New Roman" pitchFamily="18" charset="0"/>
              </a:rPr>
              <a:t> Al-</a:t>
            </a:r>
            <a:r>
              <a:rPr lang="en-US" sz="2400" dirty="0" err="1" smtClean="0">
                <a:solidFill>
                  <a:schemeClr val="accent1">
                    <a:lumMod val="75000"/>
                  </a:schemeClr>
                </a:solidFill>
                <a:cs typeface="Times New Roman" pitchFamily="18" charset="0"/>
              </a:rPr>
              <a:t>Tur</a:t>
            </a:r>
            <a:r>
              <a:rPr lang="en-US" sz="2400" dirty="0" smtClean="0">
                <a:solidFill>
                  <a:schemeClr val="accent1">
                    <a:lumMod val="75000"/>
                  </a:schemeClr>
                </a:solidFill>
                <a:cs typeface="Times New Roman" pitchFamily="18" charset="0"/>
              </a:rPr>
              <a:t>)</a:t>
            </a:r>
            <a:r>
              <a:rPr lang="cs-CZ" sz="2400" dirty="0" smtClean="0">
                <a:cs typeface="Times New Roman" pitchFamily="18" charset="0"/>
              </a:rPr>
              <a:t/>
            </a:r>
            <a:br>
              <a:rPr lang="cs-CZ" sz="2400" dirty="0" smtClean="0">
                <a:cs typeface="Times New Roman" pitchFamily="18" charset="0"/>
              </a:rPr>
            </a:br>
            <a:r>
              <a:rPr lang="cs-CZ" sz="2400" dirty="0" smtClean="0">
                <a:cs typeface="Times New Roman" pitchFamily="18" charset="0"/>
              </a:rPr>
              <a:t/>
            </a:r>
            <a:br>
              <a:rPr lang="cs-CZ" sz="2400" dirty="0" smtClean="0">
                <a:cs typeface="Times New Roman" pitchFamily="18" charset="0"/>
              </a:rPr>
            </a:br>
            <a:r>
              <a:rPr lang="cs-CZ" sz="2400" b="1" dirty="0" smtClean="0">
                <a:solidFill>
                  <a:srgbClr val="C00000"/>
                </a:solidFill>
                <a:cs typeface="Times New Roman" pitchFamily="18" charset="0"/>
              </a:rPr>
              <a:t>4</a:t>
            </a:r>
            <a:r>
              <a:rPr lang="en-US" sz="2400" b="1" dirty="0" smtClean="0">
                <a:solidFill>
                  <a:srgbClr val="C00000"/>
                </a:solidFill>
                <a:cs typeface="Times New Roman" pitchFamily="18" charset="0"/>
              </a:rPr>
              <a:t>.</a:t>
            </a:r>
            <a:r>
              <a:rPr lang="cs-CZ" sz="2400" b="1" dirty="0" smtClean="0">
                <a:solidFill>
                  <a:srgbClr val="C00000"/>
                </a:solidFill>
                <a:cs typeface="Times New Roman" pitchFamily="18" charset="0"/>
              </a:rPr>
              <a:t> </a:t>
            </a:r>
            <a:r>
              <a:rPr lang="cs-CZ" sz="2400" dirty="0" smtClean="0">
                <a:solidFill>
                  <a:srgbClr val="C00000"/>
                </a:solidFill>
                <a:cs typeface="Times New Roman" pitchFamily="18" charset="0"/>
              </a:rPr>
              <a:t> </a:t>
            </a:r>
            <a:r>
              <a:rPr lang="cs-CZ" sz="2400" dirty="0" smtClean="0">
                <a:cs typeface="Times New Roman" pitchFamily="18" charset="0"/>
              </a:rPr>
              <a:t>„Voda bude neustále téct a ovoce budou mít v hojnosti ti, jejichž dodávka není přerušena a budou odpočívat na vyvýšených pohovkách: věru, vytvořili jsme z nich (z žen) speciální stvoření a učinili z nich panny, milované (přírodou) a stejného věku“</a:t>
            </a:r>
            <a:br>
              <a:rPr lang="cs-CZ" sz="2400" dirty="0" smtClean="0">
                <a:cs typeface="Times New Roman" pitchFamily="18" charset="0"/>
              </a:rPr>
            </a:br>
            <a:r>
              <a:rPr lang="en-US" sz="2400" dirty="0" smtClean="0">
                <a:solidFill>
                  <a:schemeClr val="accent1">
                    <a:lumMod val="75000"/>
                  </a:schemeClr>
                </a:solidFill>
                <a:cs typeface="Times New Roman" pitchFamily="18" charset="0"/>
              </a:rPr>
              <a:t>(</a:t>
            </a:r>
            <a:r>
              <a:rPr lang="cs-CZ" sz="2400" dirty="0" smtClean="0">
                <a:solidFill>
                  <a:schemeClr val="accent1">
                    <a:lumMod val="75000"/>
                  </a:schemeClr>
                </a:solidFill>
                <a:cs typeface="Times New Roman" pitchFamily="18" charset="0"/>
              </a:rPr>
              <a:t>Korá</a:t>
            </a:r>
            <a:r>
              <a:rPr lang="en-US" sz="2400" dirty="0" smtClean="0">
                <a:solidFill>
                  <a:schemeClr val="accent1">
                    <a:lumMod val="75000"/>
                  </a:schemeClr>
                </a:solidFill>
                <a:cs typeface="Times New Roman" pitchFamily="18" charset="0"/>
              </a:rPr>
              <a:t>n 56:31-37 S</a:t>
            </a:r>
            <a:r>
              <a:rPr lang="cs-CZ" sz="2400" dirty="0" err="1" smtClean="0">
                <a:solidFill>
                  <a:schemeClr val="accent1">
                    <a:lumMod val="75000"/>
                  </a:schemeClr>
                </a:solidFill>
                <a:cs typeface="Times New Roman" pitchFamily="18" charset="0"/>
              </a:rPr>
              <a:t>úra</a:t>
            </a:r>
            <a:r>
              <a:rPr lang="en-US" sz="2400" dirty="0" smtClean="0">
                <a:solidFill>
                  <a:schemeClr val="accent1">
                    <a:lumMod val="75000"/>
                  </a:schemeClr>
                </a:solidFill>
                <a:cs typeface="Times New Roman" pitchFamily="18" charset="0"/>
              </a:rPr>
              <a:t> Al-</a:t>
            </a:r>
            <a:r>
              <a:rPr lang="en-US" sz="2400" dirty="0" err="1" smtClean="0">
                <a:solidFill>
                  <a:schemeClr val="accent1">
                    <a:lumMod val="75000"/>
                  </a:schemeClr>
                </a:solidFill>
                <a:cs typeface="Times New Roman" pitchFamily="18" charset="0"/>
              </a:rPr>
              <a:t>Waqiah</a:t>
            </a:r>
            <a:r>
              <a:rPr lang="en-US" sz="2400" dirty="0" smtClean="0">
                <a:solidFill>
                  <a:schemeClr val="accent1">
                    <a:lumMod val="75000"/>
                  </a:schemeClr>
                </a:solidFill>
                <a:cs typeface="Times New Roman" pitchFamily="18" charset="0"/>
              </a:rPr>
              <a:t>) </a:t>
            </a:r>
            <a:r>
              <a:rPr lang="cs-CZ" sz="2400" dirty="0" smtClean="0">
                <a:cs typeface="Times New Roman" pitchFamily="18" charset="0"/>
              </a:rPr>
              <a:t/>
            </a:r>
            <a:br>
              <a:rPr lang="cs-CZ" sz="2400" dirty="0" smtClean="0">
                <a:cs typeface="Times New Roman" pitchFamily="18" charset="0"/>
              </a:rPr>
            </a:br>
            <a:r>
              <a:rPr lang="cs-CZ" sz="2400" dirty="0" smtClean="0">
                <a:cs typeface="Times New Roman" pitchFamily="18" charset="0"/>
              </a:rPr>
              <a:t/>
            </a:r>
            <a:br>
              <a:rPr lang="cs-CZ" sz="2400" dirty="0" smtClean="0">
                <a:cs typeface="Times New Roman" pitchFamily="18" charset="0"/>
              </a:rPr>
            </a:br>
            <a:r>
              <a:rPr lang="cs-CZ" sz="2400" b="1" dirty="0" smtClean="0">
                <a:solidFill>
                  <a:srgbClr val="C00000"/>
                </a:solidFill>
                <a:cs typeface="Times New Roman" pitchFamily="18" charset="0"/>
              </a:rPr>
              <a:t> 5. </a:t>
            </a:r>
            <a:r>
              <a:rPr lang="cs-CZ" sz="2400" dirty="0" smtClean="0">
                <a:cs typeface="Times New Roman" pitchFamily="18" charset="0"/>
              </a:rPr>
              <a:t>„Zahrady a vinice a mladé pany s plnými ňadry rovného věku a pohár plný vína.“ </a:t>
            </a:r>
            <a:r>
              <a:rPr lang="cs-CZ" sz="2400" b="1" dirty="0" smtClean="0">
                <a:solidFill>
                  <a:srgbClr val="C00000"/>
                </a:solidFill>
                <a:cs typeface="Times New Roman" pitchFamily="18" charset="0"/>
              </a:rPr>
              <a:t> </a:t>
            </a:r>
            <a:r>
              <a:rPr lang="cs-CZ" sz="2400" dirty="0" smtClean="0">
                <a:solidFill>
                  <a:schemeClr val="accent1">
                    <a:lumMod val="75000"/>
                  </a:schemeClr>
                </a:solidFill>
                <a:cs typeface="Times New Roman" pitchFamily="18" charset="0"/>
              </a:rPr>
              <a:t>(Korán 78:32-34, Súra Al-</a:t>
            </a:r>
            <a:r>
              <a:rPr lang="cs-CZ" sz="2400" dirty="0" err="1" smtClean="0">
                <a:solidFill>
                  <a:schemeClr val="accent1">
                    <a:lumMod val="75000"/>
                  </a:schemeClr>
                </a:solidFill>
                <a:cs typeface="Times New Roman" pitchFamily="18" charset="0"/>
              </a:rPr>
              <a:t>Naba</a:t>
            </a:r>
            <a:r>
              <a:rPr lang="cs-CZ" sz="2400" dirty="0" smtClean="0">
                <a:solidFill>
                  <a:schemeClr val="accent1">
                    <a:lumMod val="75000"/>
                  </a:schemeClr>
                </a:solidFill>
                <a:cs typeface="Times New Roman" pitchFamily="18" charset="0"/>
              </a:rPr>
              <a:t>)</a:t>
            </a:r>
            <a:r>
              <a:rPr lang="en-US" sz="2400" dirty="0" smtClean="0">
                <a:solidFill>
                  <a:schemeClr val="accent1">
                    <a:lumMod val="75000"/>
                  </a:schemeClr>
                </a:solidFill>
              </a:rPr>
              <a:t> </a:t>
            </a:r>
            <a:r>
              <a:rPr lang="cs-CZ" sz="2400" dirty="0">
                <a:latin typeface="Times New Roman" pitchFamily="18" charset="0"/>
                <a:cs typeface="Times New Roman" pitchFamily="18" charset="0"/>
              </a:rPr>
              <a:t/>
            </a:r>
            <a:br>
              <a:rPr lang="cs-CZ" sz="2400" dirty="0">
                <a:latin typeface="Times New Roman" pitchFamily="18" charset="0"/>
                <a:cs typeface="Times New Roman" pitchFamily="18" charset="0"/>
              </a:rPr>
            </a:br>
            <a:endParaRPr lang="cs-CZ" sz="2400" dirty="0">
              <a:solidFill>
                <a:schemeClr val="accent5">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179512" y="188640"/>
            <a:ext cx="8784976" cy="6480720"/>
          </a:xfrm>
          <a:solidFill>
            <a:schemeClr val="bg1">
              <a:lumMod val="95000"/>
            </a:schemeClr>
          </a:solidFill>
          <a:ln>
            <a:solidFill>
              <a:schemeClr val="accent1">
                <a:lumMod val="50000"/>
              </a:schemeClr>
            </a:solidFill>
          </a:ln>
        </p:spPr>
        <p:txBody>
          <a:bodyPr>
            <a:normAutofit/>
          </a:bodyPr>
          <a:lstStyle/>
          <a:p>
            <a:r>
              <a:rPr lang="cs-CZ" sz="4800" b="1" dirty="0" smtClean="0">
                <a:solidFill>
                  <a:schemeClr val="accent1">
                    <a:lumMod val="75000"/>
                  </a:schemeClr>
                </a:solidFill>
              </a:rPr>
              <a:t>Slučuje se islám </a:t>
            </a:r>
            <a:br>
              <a:rPr lang="cs-CZ" sz="4800" b="1" dirty="0" smtClean="0">
                <a:solidFill>
                  <a:schemeClr val="accent1">
                    <a:lumMod val="75000"/>
                  </a:schemeClr>
                </a:solidFill>
              </a:rPr>
            </a:br>
            <a:r>
              <a:rPr lang="cs-CZ" sz="4800" b="1" dirty="0" smtClean="0">
                <a:solidFill>
                  <a:schemeClr val="accent1">
                    <a:lumMod val="75000"/>
                  </a:schemeClr>
                </a:solidFill>
              </a:rPr>
              <a:t>s demokratickým systémem ve vaší zemi?</a:t>
            </a:r>
            <a:endParaRPr lang="cs-CZ" sz="48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188640"/>
            <a:ext cx="8686800" cy="6480720"/>
          </a:xfrm>
        </p:spPr>
        <p:txBody>
          <a:bodyPr>
            <a:normAutofit fontScale="90000"/>
          </a:bodyPr>
          <a:lstStyle/>
          <a:p>
            <a:pPr algn="l"/>
            <a:r>
              <a:rPr lang="cs-CZ" sz="2700" b="1" dirty="0" smtClean="0">
                <a:solidFill>
                  <a:schemeClr val="accent5">
                    <a:lumMod val="50000"/>
                  </a:schemeClr>
                </a:solidFill>
                <a:cs typeface="Times New Roman" pitchFamily="18" charset="0"/>
              </a:rPr>
              <a:t/>
            </a:r>
            <a:br>
              <a:rPr lang="cs-CZ" sz="2700" b="1" dirty="0" smtClean="0">
                <a:solidFill>
                  <a:schemeClr val="accent5">
                    <a:lumMod val="50000"/>
                  </a:schemeClr>
                </a:solidFill>
                <a:cs typeface="Times New Roman" pitchFamily="18" charset="0"/>
              </a:rPr>
            </a:br>
            <a:r>
              <a:rPr lang="cs-CZ" sz="2700" b="1" dirty="0" smtClean="0">
                <a:solidFill>
                  <a:schemeClr val="accent1">
                    <a:lumMod val="75000"/>
                  </a:schemeClr>
                </a:solidFill>
                <a:cs typeface="Times New Roman" pitchFamily="18" charset="0"/>
              </a:rPr>
              <a:t>PRINCIP AL-TAKEYYA</a:t>
            </a:r>
            <a:r>
              <a:rPr lang="cs-CZ" sz="2700" b="1" dirty="0" smtClean="0">
                <a:solidFill>
                  <a:schemeClr val="accent5">
                    <a:lumMod val="50000"/>
                  </a:schemeClr>
                </a:solidFill>
                <a:cs typeface="Times New Roman" pitchFamily="18" charset="0"/>
              </a:rPr>
              <a:t/>
            </a:r>
            <a:br>
              <a:rPr lang="cs-CZ" sz="2700" b="1" dirty="0" smtClean="0">
                <a:solidFill>
                  <a:schemeClr val="accent5">
                    <a:lumMod val="50000"/>
                  </a:schemeClr>
                </a:solidFill>
                <a:cs typeface="Times New Roman" pitchFamily="18" charset="0"/>
              </a:rPr>
            </a:br>
            <a:r>
              <a:rPr lang="cs-CZ" sz="2300" dirty="0" smtClean="0">
                <a:cs typeface="Times New Roman" pitchFamily="18" charset="0"/>
              </a:rPr>
              <a:t>V </a:t>
            </a:r>
            <a:r>
              <a:rPr lang="cs-CZ" sz="2300" b="1" dirty="0" smtClean="0">
                <a:solidFill>
                  <a:schemeClr val="accent1">
                    <a:lumMod val="75000"/>
                  </a:schemeClr>
                </a:solidFill>
                <a:cs typeface="Times New Roman" pitchFamily="18" charset="0"/>
              </a:rPr>
              <a:t>Koránu</a:t>
            </a:r>
            <a:r>
              <a:rPr lang="cs-CZ" sz="2300" dirty="0" smtClean="0">
                <a:solidFill>
                  <a:schemeClr val="accent5">
                    <a:lumMod val="75000"/>
                  </a:schemeClr>
                </a:solidFill>
                <a:cs typeface="Times New Roman" pitchFamily="18" charset="0"/>
              </a:rPr>
              <a:t> </a:t>
            </a:r>
            <a:r>
              <a:rPr lang="cs-CZ" sz="2300" dirty="0" smtClean="0">
                <a:cs typeface="Times New Roman" pitchFamily="18" charset="0"/>
              </a:rPr>
              <a:t>Alláh říká:</a:t>
            </a:r>
            <a:br>
              <a:rPr lang="cs-CZ" sz="2300" dirty="0" smtClean="0">
                <a:cs typeface="Times New Roman" pitchFamily="18" charset="0"/>
              </a:rPr>
            </a:br>
            <a:r>
              <a:rPr lang="cs-CZ" sz="2300" dirty="0" smtClean="0">
                <a:cs typeface="Times New Roman" pitchFamily="18" charset="0"/>
              </a:rPr>
              <a:t/>
            </a:r>
            <a:br>
              <a:rPr lang="cs-CZ" sz="2300" dirty="0" smtClean="0">
                <a:cs typeface="Times New Roman" pitchFamily="18" charset="0"/>
              </a:rPr>
            </a:br>
            <a:r>
              <a:rPr lang="en-US" sz="2300" b="1" dirty="0" smtClean="0">
                <a:solidFill>
                  <a:srgbClr val="FF0000"/>
                </a:solidFill>
                <a:cs typeface="Times New Roman" pitchFamily="18" charset="0"/>
              </a:rPr>
              <a:t> </a:t>
            </a:r>
            <a:r>
              <a:rPr lang="cs-CZ" sz="2300" b="1" dirty="0" smtClean="0">
                <a:cs typeface="Times New Roman" pitchFamily="18" charset="0"/>
              </a:rPr>
              <a:t>„Alláh vás nebude volat k zodpovědnosti za to, co je ve vašich přísahách zbytečné, ale k zodpovědnosti vás bude volat za vaše úmyslné přísahy: k odčinění, nakrmení deseti chudáků průměrným jídlem vaší rodiny; nebo je oblečete; nebo propustíte otroka. Je-li to nad vaše možnosti, tři dny se postěte. To je odčinění vaší přísahy. Ale svoje přísahy dodržujte. Takto vám Alláh ujasňuje Jeho znamení, aby jste byli vděční.“</a:t>
            </a:r>
            <a:r>
              <a:rPr lang="en-US" sz="2300" b="1" dirty="0" smtClean="0">
                <a:solidFill>
                  <a:schemeClr val="accent1">
                    <a:lumMod val="75000"/>
                  </a:schemeClr>
                </a:solidFill>
                <a:cs typeface="Times New Roman" pitchFamily="18" charset="0"/>
              </a:rPr>
              <a:t>(</a:t>
            </a:r>
            <a:r>
              <a:rPr lang="cs-CZ" sz="2300" b="1" dirty="0" smtClean="0">
                <a:solidFill>
                  <a:schemeClr val="accent1">
                    <a:lumMod val="75000"/>
                  </a:schemeClr>
                </a:solidFill>
                <a:cs typeface="Times New Roman" pitchFamily="18" charset="0"/>
              </a:rPr>
              <a:t>Korán</a:t>
            </a:r>
            <a:r>
              <a:rPr lang="en-US" sz="2300" b="1" dirty="0" smtClean="0">
                <a:solidFill>
                  <a:schemeClr val="accent1">
                    <a:lumMod val="75000"/>
                  </a:schemeClr>
                </a:solidFill>
                <a:cs typeface="Times New Roman" pitchFamily="18" charset="0"/>
              </a:rPr>
              <a:t> 5:89 S</a:t>
            </a:r>
            <a:r>
              <a:rPr lang="cs-CZ" sz="2300" b="1" dirty="0" err="1" smtClean="0">
                <a:solidFill>
                  <a:schemeClr val="accent1">
                    <a:lumMod val="75000"/>
                  </a:schemeClr>
                </a:solidFill>
                <a:cs typeface="Times New Roman" pitchFamily="18" charset="0"/>
              </a:rPr>
              <a:t>úra</a:t>
            </a:r>
            <a:r>
              <a:rPr lang="en-US" sz="2300" b="1" dirty="0" smtClean="0">
                <a:solidFill>
                  <a:schemeClr val="accent1">
                    <a:lumMod val="75000"/>
                  </a:schemeClr>
                </a:solidFill>
                <a:cs typeface="Times New Roman" pitchFamily="18" charset="0"/>
              </a:rPr>
              <a:t> Al-</a:t>
            </a:r>
            <a:r>
              <a:rPr lang="en-US" sz="2300" b="1" dirty="0" err="1" smtClean="0">
                <a:solidFill>
                  <a:schemeClr val="accent1">
                    <a:lumMod val="75000"/>
                  </a:schemeClr>
                </a:solidFill>
                <a:cs typeface="Times New Roman" pitchFamily="18" charset="0"/>
              </a:rPr>
              <a:t>Maideh</a:t>
            </a:r>
            <a:r>
              <a:rPr lang="en-US" sz="2300" b="1" dirty="0" smtClean="0">
                <a:solidFill>
                  <a:schemeClr val="accent1">
                    <a:lumMod val="75000"/>
                  </a:schemeClr>
                </a:solidFill>
                <a:cs typeface="Times New Roman" pitchFamily="18" charset="0"/>
              </a:rPr>
              <a:t>)</a:t>
            </a:r>
            <a:r>
              <a:rPr lang="cs-CZ" sz="2300" b="1" dirty="0" smtClean="0">
                <a:solidFill>
                  <a:schemeClr val="accent1">
                    <a:lumMod val="75000"/>
                  </a:schemeClr>
                </a:solidFill>
                <a:cs typeface="Times New Roman" pitchFamily="18" charset="0"/>
              </a:rPr>
              <a:t/>
            </a:r>
            <a:br>
              <a:rPr lang="cs-CZ" sz="2300" b="1" dirty="0" smtClean="0">
                <a:solidFill>
                  <a:schemeClr val="accent1">
                    <a:lumMod val="75000"/>
                  </a:schemeClr>
                </a:solidFill>
                <a:cs typeface="Times New Roman" pitchFamily="18" charset="0"/>
              </a:rPr>
            </a:br>
            <a:r>
              <a:rPr lang="en-US" sz="2300" b="1" dirty="0" smtClean="0">
                <a:cs typeface="Times New Roman" pitchFamily="18" charset="0"/>
              </a:rPr>
              <a:t/>
            </a:r>
            <a:br>
              <a:rPr lang="en-US" sz="2300" b="1" dirty="0" smtClean="0">
                <a:cs typeface="Times New Roman" pitchFamily="18" charset="0"/>
              </a:rPr>
            </a:br>
            <a:r>
              <a:rPr lang="cs-CZ" sz="2300" b="1" dirty="0" smtClean="0">
                <a:cs typeface="Times New Roman" pitchFamily="18" charset="0"/>
              </a:rPr>
              <a:t>„Alláh vás nepovede k zodpovědnosti za vaši nerozvážnost (marnost) ve vašich přísahách, ale za záměr ve vašich srdcích; a On je odpouštějící, nejshovívavější“</a:t>
            </a:r>
            <a:br>
              <a:rPr lang="cs-CZ" sz="2300" b="1" dirty="0" smtClean="0">
                <a:cs typeface="Times New Roman" pitchFamily="18" charset="0"/>
              </a:rPr>
            </a:br>
            <a:r>
              <a:rPr lang="en-US" sz="2300" b="1" dirty="0" smtClean="0">
                <a:solidFill>
                  <a:schemeClr val="accent1">
                    <a:lumMod val="75000"/>
                  </a:schemeClr>
                </a:solidFill>
                <a:cs typeface="Times New Roman" pitchFamily="18" charset="0"/>
              </a:rPr>
              <a:t> (</a:t>
            </a:r>
            <a:r>
              <a:rPr lang="cs-CZ" sz="2300" b="1" dirty="0" smtClean="0">
                <a:solidFill>
                  <a:schemeClr val="accent1">
                    <a:lumMod val="75000"/>
                  </a:schemeClr>
                </a:solidFill>
                <a:cs typeface="Times New Roman" pitchFamily="18" charset="0"/>
              </a:rPr>
              <a:t>Korá</a:t>
            </a:r>
            <a:r>
              <a:rPr lang="en-US" sz="2300" b="1" dirty="0" smtClean="0">
                <a:solidFill>
                  <a:schemeClr val="accent1">
                    <a:lumMod val="75000"/>
                  </a:schemeClr>
                </a:solidFill>
                <a:cs typeface="Times New Roman" pitchFamily="18" charset="0"/>
              </a:rPr>
              <a:t>n 2:225 S</a:t>
            </a:r>
            <a:r>
              <a:rPr lang="cs-CZ" sz="2300" b="1" dirty="0" err="1" smtClean="0">
                <a:solidFill>
                  <a:schemeClr val="accent1">
                    <a:lumMod val="75000"/>
                  </a:schemeClr>
                </a:solidFill>
                <a:cs typeface="Times New Roman" pitchFamily="18" charset="0"/>
              </a:rPr>
              <a:t>úra</a:t>
            </a:r>
            <a:r>
              <a:rPr lang="en-US" sz="2300" b="1" dirty="0" smtClean="0">
                <a:solidFill>
                  <a:schemeClr val="accent1">
                    <a:lumMod val="75000"/>
                  </a:schemeClr>
                </a:solidFill>
                <a:cs typeface="Times New Roman" pitchFamily="18" charset="0"/>
              </a:rPr>
              <a:t> Al-</a:t>
            </a:r>
            <a:r>
              <a:rPr lang="en-US" sz="2300" b="1" dirty="0" err="1" smtClean="0">
                <a:solidFill>
                  <a:schemeClr val="accent1">
                    <a:lumMod val="75000"/>
                  </a:schemeClr>
                </a:solidFill>
                <a:cs typeface="Times New Roman" pitchFamily="18" charset="0"/>
              </a:rPr>
              <a:t>Bakarah</a:t>
            </a:r>
            <a:r>
              <a:rPr lang="en-US" sz="2300" b="1" dirty="0" smtClean="0">
                <a:solidFill>
                  <a:schemeClr val="accent1">
                    <a:lumMod val="75000"/>
                  </a:schemeClr>
                </a:solidFill>
                <a:cs typeface="Times New Roman" pitchFamily="18" charset="0"/>
              </a:rPr>
              <a:t>)</a:t>
            </a:r>
            <a:r>
              <a:rPr lang="en-US" sz="2300" b="1" dirty="0" smtClean="0">
                <a:cs typeface="Times New Roman" pitchFamily="18" charset="0"/>
              </a:rPr>
              <a:t/>
            </a:r>
            <a:br>
              <a:rPr lang="en-US" sz="2300" b="1" dirty="0" smtClean="0">
                <a:cs typeface="Times New Roman" pitchFamily="18" charset="0"/>
              </a:rPr>
            </a:br>
            <a:r>
              <a:rPr lang="cs-CZ" sz="2300" b="1" dirty="0" smtClean="0">
                <a:solidFill>
                  <a:srgbClr val="FF0000"/>
                </a:solidFill>
                <a:cs typeface="Times New Roman" pitchFamily="18" charset="0"/>
              </a:rPr>
              <a:t/>
            </a:r>
            <a:br>
              <a:rPr lang="cs-CZ" sz="2300" b="1" dirty="0" smtClean="0">
                <a:solidFill>
                  <a:srgbClr val="FF0000"/>
                </a:solidFill>
                <a:cs typeface="Times New Roman" pitchFamily="18" charset="0"/>
              </a:rPr>
            </a:br>
            <a:r>
              <a:rPr lang="cs-CZ" sz="2300" b="1" dirty="0" smtClean="0">
                <a:cs typeface="Times New Roman" pitchFamily="18" charset="0"/>
              </a:rPr>
              <a:t>„Kdokoli po přijetí víry v Alláha, vyjádří nevěru - kromě toho, kdo byl přinucen, ale jeho srdce zůstane pevné ve víře – a hlavně na toho, kdo svou hruď otevřel nevěře, na ty dopadne Alláhův hněv a jejich bude strašný trest.“</a:t>
            </a:r>
            <a:br>
              <a:rPr lang="cs-CZ" sz="2300" b="1" dirty="0" smtClean="0">
                <a:cs typeface="Times New Roman" pitchFamily="18" charset="0"/>
              </a:rPr>
            </a:br>
            <a:r>
              <a:rPr lang="en-US" sz="2300" b="1" dirty="0" smtClean="0">
                <a:solidFill>
                  <a:schemeClr val="accent1">
                    <a:lumMod val="75000"/>
                  </a:schemeClr>
                </a:solidFill>
                <a:cs typeface="Times New Roman" pitchFamily="18" charset="0"/>
              </a:rPr>
              <a:t>(</a:t>
            </a:r>
            <a:r>
              <a:rPr lang="cs-CZ" sz="2300" b="1" dirty="0" smtClean="0">
                <a:solidFill>
                  <a:schemeClr val="accent1">
                    <a:lumMod val="75000"/>
                  </a:schemeClr>
                </a:solidFill>
                <a:cs typeface="Times New Roman" pitchFamily="18" charset="0"/>
              </a:rPr>
              <a:t>Korá</a:t>
            </a:r>
            <a:r>
              <a:rPr lang="en-US" sz="2300" b="1" dirty="0" smtClean="0">
                <a:solidFill>
                  <a:schemeClr val="accent1">
                    <a:lumMod val="75000"/>
                  </a:schemeClr>
                </a:solidFill>
                <a:cs typeface="Times New Roman" pitchFamily="18" charset="0"/>
              </a:rPr>
              <a:t>n 16:106 S</a:t>
            </a:r>
            <a:r>
              <a:rPr lang="cs-CZ" sz="2300" b="1" dirty="0" err="1" smtClean="0">
                <a:solidFill>
                  <a:schemeClr val="accent1">
                    <a:lumMod val="75000"/>
                  </a:schemeClr>
                </a:solidFill>
                <a:cs typeface="Times New Roman" pitchFamily="18" charset="0"/>
              </a:rPr>
              <a:t>úr</a:t>
            </a:r>
            <a:r>
              <a:rPr lang="en-US" sz="2300" b="1" dirty="0" smtClean="0">
                <a:solidFill>
                  <a:schemeClr val="accent1">
                    <a:lumMod val="75000"/>
                  </a:schemeClr>
                </a:solidFill>
                <a:cs typeface="Times New Roman" pitchFamily="18" charset="0"/>
              </a:rPr>
              <a:t>a Al-</a:t>
            </a:r>
            <a:r>
              <a:rPr lang="en-US" sz="2300" b="1" dirty="0" err="1" smtClean="0">
                <a:solidFill>
                  <a:schemeClr val="accent1">
                    <a:lumMod val="75000"/>
                  </a:schemeClr>
                </a:solidFill>
                <a:cs typeface="Times New Roman" pitchFamily="18" charset="0"/>
              </a:rPr>
              <a:t>Nahl</a:t>
            </a:r>
            <a:r>
              <a:rPr lang="en-US" sz="2300" b="1" dirty="0" smtClean="0">
                <a:solidFill>
                  <a:schemeClr val="accent1">
                    <a:lumMod val="75000"/>
                  </a:schemeClr>
                </a:solidFill>
                <a:cs typeface="Times New Roman" pitchFamily="18" charset="0"/>
              </a:rPr>
              <a:t>)</a:t>
            </a:r>
            <a:r>
              <a:rPr lang="cs-CZ" sz="2000" dirty="0" smtClean="0">
                <a:solidFill>
                  <a:srgbClr val="FF0000"/>
                </a:solidFill>
                <a:latin typeface="Times New Roman" pitchFamily="18" charset="0"/>
                <a:cs typeface="Times New Roman" pitchFamily="18" charset="0"/>
              </a:rPr>
              <a:t/>
            </a:r>
            <a:br>
              <a:rPr lang="cs-CZ" sz="2000" dirty="0" smtClean="0">
                <a:solidFill>
                  <a:srgbClr val="FF0000"/>
                </a:solidFill>
                <a:latin typeface="Times New Roman" pitchFamily="18" charset="0"/>
                <a:cs typeface="Times New Roman" pitchFamily="18" charset="0"/>
              </a:rPr>
            </a:br>
            <a:r>
              <a:rPr lang="cs-CZ" sz="1800" dirty="0" smtClean="0">
                <a:solidFill>
                  <a:srgbClr val="FF0000"/>
                </a:solidFill>
                <a:latin typeface="Britannic Bold" panose="020B0903060703020204" pitchFamily="34" charset="0"/>
                <a:cs typeface="Times New Roman" panose="02020603050405020304" pitchFamily="18" charset="0"/>
              </a:rPr>
              <a:t/>
            </a:r>
            <a:br>
              <a:rPr lang="cs-CZ" sz="1800" dirty="0" smtClean="0">
                <a:solidFill>
                  <a:srgbClr val="FF0000"/>
                </a:solidFill>
                <a:latin typeface="Britannic Bold" panose="020B0903060703020204" pitchFamily="34" charset="0"/>
                <a:cs typeface="Times New Roman" panose="02020603050405020304" pitchFamily="18" charset="0"/>
              </a:rPr>
            </a:br>
            <a:endParaRPr lang="cs-CZ"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553200"/>
          </a:xfrm>
        </p:spPr>
        <p:txBody>
          <a:bodyPr>
            <a:normAutofit fontScale="90000"/>
          </a:bodyPr>
          <a:lstStyle/>
          <a:p>
            <a:pPr algn="l"/>
            <a:r>
              <a:rPr lang="cs-CZ" sz="3200" b="1" dirty="0" smtClean="0">
                <a:solidFill>
                  <a:schemeClr val="accent1">
                    <a:lumMod val="75000"/>
                  </a:schemeClr>
                </a:solidFill>
                <a:cs typeface="Times New Roman" pitchFamily="18" charset="0"/>
              </a:rPr>
              <a:t>STRATEGIE PRÁVA ŠARÍA A VAŠE SPOLEČNOST</a:t>
            </a:r>
            <a:r>
              <a:rPr lang="cs-CZ" sz="3200" b="1" dirty="0" smtClean="0">
                <a:solidFill>
                  <a:srgbClr val="C00000"/>
                </a:solidFill>
                <a:cs typeface="Times New Roman" pitchFamily="18" charset="0"/>
              </a:rPr>
              <a:t/>
            </a:r>
            <a:br>
              <a:rPr lang="cs-CZ" sz="3200" b="1" dirty="0" smtClean="0">
                <a:solidFill>
                  <a:srgbClr val="C00000"/>
                </a:solidFill>
                <a:cs typeface="Times New Roman" pitchFamily="18" charset="0"/>
              </a:rPr>
            </a:br>
            <a:r>
              <a:rPr lang="cs-CZ" sz="3200" b="1" dirty="0" smtClean="0">
                <a:solidFill>
                  <a:srgbClr val="C00000"/>
                </a:solidFill>
                <a:cs typeface="Times New Roman" pitchFamily="18" charset="0"/>
              </a:rPr>
              <a:t/>
            </a:r>
            <a:br>
              <a:rPr lang="cs-CZ" sz="3200" b="1" dirty="0" smtClean="0">
                <a:solidFill>
                  <a:srgbClr val="C00000"/>
                </a:solidFill>
                <a:cs typeface="Times New Roman" pitchFamily="18" charset="0"/>
              </a:rPr>
            </a:br>
            <a:r>
              <a:rPr lang="cs-CZ" sz="2700" dirty="0" smtClean="0">
                <a:cs typeface="Times New Roman" pitchFamily="18" charset="0"/>
              </a:rPr>
              <a:t>Šaría předkládá kompletní proces a strategii imigrace do káfirského národa a co dělat pro islamizaci společnosti. Pokud </a:t>
            </a:r>
            <a:r>
              <a:rPr lang="cs-CZ" sz="2700" dirty="0">
                <a:cs typeface="Times New Roman" pitchFamily="18" charset="0"/>
              </a:rPr>
              <a:t>chcete vidět budoucí islám v Americe, pak si přečtěte Síru (Mohammedův životopis) starou 1 400 let. </a:t>
            </a:r>
            <a:r>
              <a:rPr lang="cs-CZ" sz="2700" dirty="0" smtClean="0">
                <a:cs typeface="Times New Roman" pitchFamily="18" charset="0"/>
              </a:rPr>
              <a:t/>
            </a:r>
            <a:br>
              <a:rPr lang="cs-CZ" sz="2700" dirty="0" smtClean="0">
                <a:cs typeface="Times New Roman" pitchFamily="18" charset="0"/>
              </a:rPr>
            </a:br>
            <a:r>
              <a:rPr lang="cs-CZ" sz="2700" dirty="0">
                <a:cs typeface="Times New Roman" pitchFamily="18" charset="0"/>
              </a:rPr>
              <a:t/>
            </a:r>
            <a:br>
              <a:rPr lang="cs-CZ" sz="2700" dirty="0">
                <a:cs typeface="Times New Roman" pitchFamily="18" charset="0"/>
              </a:rPr>
            </a:br>
            <a:r>
              <a:rPr lang="cs-CZ" sz="2700" b="1" dirty="0" smtClean="0">
                <a:solidFill>
                  <a:srgbClr val="C00000"/>
                </a:solidFill>
                <a:cs typeface="Times New Roman" pitchFamily="18" charset="0"/>
              </a:rPr>
              <a:t>1. </a:t>
            </a:r>
            <a:r>
              <a:rPr lang="cs-CZ" sz="2700" dirty="0" smtClean="0">
                <a:cs typeface="Times New Roman" pitchFamily="18" charset="0"/>
              </a:rPr>
              <a:t>Když </a:t>
            </a:r>
            <a:r>
              <a:rPr lang="cs-CZ" sz="2700" dirty="0">
                <a:cs typeface="Times New Roman" pitchFamily="18" charset="0"/>
              </a:rPr>
              <a:t>muslimové prvně dorazí, přijmou svůj nový domov. Jejich prvním krokem je ohlásit, že islám je bratrským náboženstvím křesťanství a judaismu. Konají se dialogové a ‚přemosťující‘ setkání pro média a káfirskou komunitu. Také tvrdí, že západní civilizace je vlastně založena na zlatém věku islámu. </a:t>
            </a:r>
            <a:r>
              <a:rPr lang="cs-CZ" sz="2700" dirty="0" smtClean="0">
                <a:cs typeface="Times New Roman" pitchFamily="18" charset="0"/>
              </a:rPr>
              <a:t/>
            </a:r>
            <a:br>
              <a:rPr lang="cs-CZ" sz="2700" dirty="0" smtClean="0">
                <a:cs typeface="Times New Roman" pitchFamily="18" charset="0"/>
              </a:rPr>
            </a:br>
            <a:r>
              <a:rPr lang="en-US" sz="2700" dirty="0" smtClean="0">
                <a:cs typeface="Times New Roman" pitchFamily="18" charset="0"/>
              </a:rPr>
              <a:t/>
            </a:r>
            <a:br>
              <a:rPr lang="en-US" sz="2700" dirty="0" smtClean="0">
                <a:cs typeface="Times New Roman" pitchFamily="18" charset="0"/>
              </a:rPr>
            </a:br>
            <a:r>
              <a:rPr lang="en-US" sz="2700" b="1" dirty="0" smtClean="0">
                <a:solidFill>
                  <a:srgbClr val="C00000"/>
                </a:solidFill>
                <a:cs typeface="Times New Roman" pitchFamily="18" charset="0"/>
              </a:rPr>
              <a:t>2. </a:t>
            </a:r>
            <a:r>
              <a:rPr lang="cs-CZ" sz="2700" dirty="0">
                <a:cs typeface="Times New Roman" pitchFamily="18" charset="0"/>
              </a:rPr>
              <a:t>Poté, co byla tato tvrzení pronesena a přijata, přicházejí požadavky na změnu káfirského národa. Ti, kdo se těmto změnám vzpírají, jsou nazváni fanatiky, islamofoby a rasisty, ačkoli není nikde vyjasněné, proč má vzpíraní se politickému islámu něco společného s rasou! </a:t>
            </a:r>
            <a:endParaRPr lang="en-US" sz="2700" dirty="0">
              <a:cs typeface="Times New Roman" pitchFamily="18" charset="0"/>
            </a:endParaRPr>
          </a:p>
        </p:txBody>
      </p:sp>
    </p:spTree>
    <p:extLst>
      <p:ext uri="{BB962C8B-B14F-4D97-AF65-F5344CB8AC3E}">
        <p14:creationId xmlns:p14="http://schemas.microsoft.com/office/powerpoint/2010/main" val="230557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477000"/>
          </a:xfrm>
        </p:spPr>
        <p:txBody>
          <a:bodyPr>
            <a:normAutofit fontScale="90000"/>
          </a:bodyPr>
          <a:lstStyle/>
          <a:p>
            <a:pPr algn="l"/>
            <a:r>
              <a:rPr lang="cs-CZ" sz="3600" b="1" dirty="0" smtClean="0">
                <a:solidFill>
                  <a:schemeClr val="accent1">
                    <a:lumMod val="75000"/>
                  </a:schemeClr>
                </a:solidFill>
                <a:latin typeface="Times New Roman" pitchFamily="18" charset="0"/>
                <a:cs typeface="Times New Roman" pitchFamily="18" charset="0"/>
              </a:rPr>
              <a:t>POŽADAVKY MUSLIMŮ</a:t>
            </a:r>
            <a:r>
              <a:rPr lang="cs-CZ" sz="3600" b="1" dirty="0" smtClean="0">
                <a:solidFill>
                  <a:srgbClr val="C00000"/>
                </a:solidFill>
                <a:latin typeface="Times New Roman" pitchFamily="18" charset="0"/>
                <a:cs typeface="Times New Roman" pitchFamily="18" charset="0"/>
              </a:rPr>
              <a:t/>
            </a:r>
            <a:br>
              <a:rPr lang="cs-CZ" sz="3600" b="1" dirty="0" smtClean="0">
                <a:solidFill>
                  <a:srgbClr val="C00000"/>
                </a:solidFill>
                <a:latin typeface="Times New Roman" pitchFamily="18" charset="0"/>
                <a:cs typeface="Times New Roman" pitchFamily="18" charset="0"/>
              </a:rPr>
            </a:br>
            <a:r>
              <a:rPr lang="cs-CZ" sz="3100" b="1" dirty="0" smtClean="0">
                <a:solidFill>
                  <a:srgbClr val="C00000"/>
                </a:solidFill>
                <a:latin typeface="Times New Roman" pitchFamily="18" charset="0"/>
                <a:cs typeface="Times New Roman" pitchFamily="18" charset="0"/>
              </a:rPr>
              <a:t/>
            </a:r>
            <a:br>
              <a:rPr lang="cs-CZ" sz="3100" b="1" dirty="0" smtClean="0">
                <a:solidFill>
                  <a:srgbClr val="C00000"/>
                </a:solidFill>
                <a:latin typeface="Times New Roman" pitchFamily="18" charset="0"/>
                <a:cs typeface="Times New Roman" pitchFamily="18" charset="0"/>
              </a:rPr>
            </a:br>
            <a:r>
              <a:rPr lang="cs-CZ" sz="3100" dirty="0" smtClean="0">
                <a:latin typeface="Times New Roman" pitchFamily="18" charset="0"/>
                <a:cs typeface="Times New Roman" pitchFamily="18" charset="0"/>
              </a:rPr>
              <a:t>Muslimští vůdci tvrdí: abychom mohli praktikovat naše náboženství, musíte nám dát ve školách modlitební místnost; na pracovišti…</a:t>
            </a:r>
            <a:br>
              <a:rPr lang="cs-CZ" sz="3100" dirty="0" smtClean="0">
                <a:latin typeface="Times New Roman" pitchFamily="18" charset="0"/>
                <a:cs typeface="Times New Roman" pitchFamily="18" charset="0"/>
              </a:rPr>
            </a:br>
            <a:r>
              <a:rPr lang="cs-CZ" sz="3100" dirty="0" smtClean="0">
                <a:latin typeface="Times New Roman" pitchFamily="18" charset="0"/>
                <a:cs typeface="Times New Roman" pitchFamily="18" charset="0"/>
              </a:rPr>
              <a:t>Káfirové nesmí nikdy kritizovat žádný aspekt islámu, jako je polygamie, džihád nebo bití žen. Káfirové musí poskytnout sociální podporu pro našich mnoho žen, v nemocnicích poskytnout muslimkám speciální zacházení atd.</a:t>
            </a:r>
            <a:r>
              <a:rPr lang="en-US" sz="3100" dirty="0">
                <a:solidFill>
                  <a:srgbClr val="FF0000"/>
                </a:solidFill>
                <a:latin typeface="Britannic Bold" panose="020B0903060703020204" pitchFamily="34" charset="0"/>
              </a:rPr>
              <a:t/>
            </a:r>
            <a:br>
              <a:rPr lang="en-US" sz="3100" dirty="0">
                <a:solidFill>
                  <a:srgbClr val="FF0000"/>
                </a:solidFill>
                <a:latin typeface="Britannic Bold" panose="020B0903060703020204" pitchFamily="34" charset="0"/>
              </a:rPr>
            </a:br>
            <a:r>
              <a:rPr lang="cs-CZ" sz="3100" dirty="0" smtClean="0">
                <a:solidFill>
                  <a:srgbClr val="FF0000"/>
                </a:solidFill>
                <a:latin typeface="Britannic Bold" panose="020B0903060703020204" pitchFamily="34" charset="0"/>
              </a:rPr>
              <a:t/>
            </a:r>
            <a:br>
              <a:rPr lang="cs-CZ" sz="3100" dirty="0" smtClean="0">
                <a:solidFill>
                  <a:srgbClr val="FF0000"/>
                </a:solidFill>
                <a:latin typeface="Britannic Bold" panose="020B0903060703020204" pitchFamily="34" charset="0"/>
              </a:rPr>
            </a:br>
            <a:r>
              <a:rPr lang="cs-CZ" sz="3100" b="1" dirty="0" smtClean="0">
                <a:solidFill>
                  <a:schemeClr val="accent1">
                    <a:lumMod val="75000"/>
                  </a:schemeClr>
                </a:solidFill>
                <a:latin typeface="Times New Roman" pitchFamily="18" charset="0"/>
                <a:cs typeface="Times New Roman" pitchFamily="18" charset="0"/>
              </a:rPr>
              <a:t>NIKDY vám ale neřeknou o některých důležitých faktech, jako jsou speciální principy šaríi, který ulehčují jejich břímě.</a:t>
            </a:r>
            <a:r>
              <a:rPr lang="en-US" sz="2800" dirty="0">
                <a:solidFill>
                  <a:srgbClr val="FF0000"/>
                </a:solidFill>
                <a:latin typeface="Britannic Bold" panose="020B0903060703020204" pitchFamily="34" charset="0"/>
              </a:rPr>
              <a:t/>
            </a:r>
            <a:br>
              <a:rPr lang="en-US" sz="2800" dirty="0">
                <a:solidFill>
                  <a:srgbClr val="FF0000"/>
                </a:solidFill>
                <a:latin typeface="Britannic Bold" panose="020B0903060703020204" pitchFamily="34" charset="0"/>
              </a:rPr>
            </a:br>
            <a:r>
              <a:rPr lang="en-US" sz="2800" dirty="0" smtClean="0">
                <a:latin typeface="Britannic Bold" panose="020B0903060703020204" pitchFamily="34" charset="0"/>
              </a:rPr>
              <a:t/>
            </a:r>
            <a:br>
              <a:rPr lang="en-US" sz="2800" dirty="0" smtClean="0">
                <a:latin typeface="Britannic Bold" panose="020B0903060703020204" pitchFamily="34" charset="0"/>
              </a:rPr>
            </a:br>
            <a:endParaRPr lang="en-US" sz="2800" dirty="0">
              <a:solidFill>
                <a:srgbClr val="FF0000"/>
              </a:solidFill>
              <a:latin typeface="Britannic Bold" panose="020B0903060703020204" pitchFamily="34" charset="0"/>
            </a:endParaRPr>
          </a:p>
        </p:txBody>
      </p:sp>
    </p:spTree>
    <p:extLst>
      <p:ext uri="{BB962C8B-B14F-4D97-AF65-F5344CB8AC3E}">
        <p14:creationId xmlns:p14="http://schemas.microsoft.com/office/powerpoint/2010/main" val="4270259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normAutofit/>
          </a:bodyPr>
          <a:lstStyle/>
          <a:p>
            <a:pPr algn="l"/>
            <a:r>
              <a:rPr lang="en-US" sz="3200" dirty="0">
                <a:latin typeface="Britannic Bold" panose="020B0903060703020204" pitchFamily="34" charset="0"/>
              </a:rPr>
              <a:t/>
            </a:r>
            <a:br>
              <a:rPr lang="en-US" sz="3200" dirty="0">
                <a:latin typeface="Britannic Bold" panose="020B0903060703020204" pitchFamily="34" charset="0"/>
              </a:rPr>
            </a:br>
            <a:r>
              <a:rPr lang="en-US" sz="4000" dirty="0" smtClean="0">
                <a:latin typeface="Britannic Bold" panose="020B0903060703020204" pitchFamily="34" charset="0"/>
              </a:rPr>
              <a:t/>
            </a:r>
            <a:br>
              <a:rPr lang="en-US" sz="4000" dirty="0" smtClean="0">
                <a:latin typeface="Britannic Bold" panose="020B0903060703020204" pitchFamily="34" charset="0"/>
              </a:rPr>
            </a:br>
            <a:r>
              <a:rPr lang="cs-CZ" sz="4000" dirty="0" smtClean="0">
                <a:solidFill>
                  <a:schemeClr val="accent1">
                    <a:lumMod val="75000"/>
                  </a:schemeClr>
                </a:solidFill>
                <a:latin typeface="Times New Roman" pitchFamily="18" charset="0"/>
                <a:cs typeface="Times New Roman" pitchFamily="18" charset="0"/>
              </a:rPr>
              <a:t>1.</a:t>
            </a:r>
            <a:r>
              <a:rPr lang="en-US" sz="4000" dirty="0" smtClean="0">
                <a:latin typeface="Times New Roman" pitchFamily="18" charset="0"/>
                <a:cs typeface="Times New Roman" pitchFamily="18" charset="0"/>
              </a:rPr>
              <a:t>“</a:t>
            </a:r>
            <a:r>
              <a:rPr lang="cs-CZ" sz="4000" dirty="0" smtClean="0">
                <a:latin typeface="Times New Roman" pitchFamily="18" charset="0"/>
                <a:cs typeface="Times New Roman" pitchFamily="18" charset="0"/>
              </a:rPr>
              <a:t>Kdo jsou ti lidé, kteří na nás zaútočili</a:t>
            </a:r>
            <a:r>
              <a:rPr lang="en-US" sz="4000" dirty="0" smtClean="0">
                <a:latin typeface="Times New Roman" pitchFamily="18" charset="0"/>
                <a:cs typeface="Times New Roman" pitchFamily="18" charset="0"/>
              </a:rPr>
              <a:t>?”</a:t>
            </a:r>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r>
              <a:rPr lang="cs-CZ" sz="4000" dirty="0" smtClean="0">
                <a:solidFill>
                  <a:schemeClr val="accent1">
                    <a:lumMod val="75000"/>
                  </a:schemeClr>
                </a:solidFill>
                <a:latin typeface="Times New Roman" pitchFamily="18" charset="0"/>
                <a:cs typeface="Times New Roman" pitchFamily="18" charset="0"/>
              </a:rPr>
              <a:t>2. </a:t>
            </a:r>
            <a:r>
              <a:rPr lang="cs-CZ" sz="4000" dirty="0" smtClean="0">
                <a:latin typeface="Times New Roman" pitchFamily="18" charset="0"/>
                <a:cs typeface="Times New Roman" pitchFamily="18" charset="0"/>
              </a:rPr>
              <a:t>„Proč nás nenávidí</a:t>
            </a:r>
            <a:r>
              <a:rPr lang="en-US" sz="4000" dirty="0" smtClean="0">
                <a:latin typeface="Times New Roman" pitchFamily="18" charset="0"/>
                <a:cs typeface="Times New Roman" pitchFamily="18" charset="0"/>
              </a:rPr>
              <a:t>?”</a:t>
            </a:r>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r>
              <a:rPr lang="cs-CZ" sz="4000" dirty="0" smtClean="0">
                <a:solidFill>
                  <a:schemeClr val="accent1">
                    <a:lumMod val="75000"/>
                  </a:schemeClr>
                </a:solidFill>
                <a:latin typeface="Times New Roman" pitchFamily="18" charset="0"/>
                <a:cs typeface="Times New Roman" pitchFamily="18" charset="0"/>
              </a:rPr>
              <a:t>3.</a:t>
            </a:r>
            <a:r>
              <a:rPr lang="en-US" sz="4000" dirty="0" smtClean="0">
                <a:solidFill>
                  <a:schemeClr val="accent1">
                    <a:lumMod val="75000"/>
                  </a:schemeClr>
                </a:solidFill>
                <a:latin typeface="Times New Roman" pitchFamily="18" charset="0"/>
                <a:cs typeface="Times New Roman" pitchFamily="18" charset="0"/>
              </a:rPr>
              <a:t> </a:t>
            </a:r>
            <a:r>
              <a:rPr lang="en-US" sz="4000" dirty="0" smtClean="0">
                <a:latin typeface="Times New Roman" pitchFamily="18" charset="0"/>
                <a:cs typeface="Times New Roman" pitchFamily="18" charset="0"/>
              </a:rPr>
              <a:t>“</a:t>
            </a:r>
            <a:r>
              <a:rPr lang="cs-CZ" sz="4000" dirty="0" smtClean="0">
                <a:latin typeface="Times New Roman" pitchFamily="18" charset="0"/>
                <a:cs typeface="Times New Roman" pitchFamily="18" charset="0"/>
              </a:rPr>
              <a:t>Jaký byl důvod pro spáchání tak hrozného zločinu!“</a:t>
            </a:r>
            <a:r>
              <a:rPr lang="en-US" sz="4000" dirty="0" smtClean="0">
                <a:latin typeface="Britannic Bold" panose="020B0903060703020204" pitchFamily="34" charset="0"/>
              </a:rPr>
              <a:t/>
            </a:r>
            <a:br>
              <a:rPr lang="en-US" sz="4000" dirty="0" smtClean="0">
                <a:latin typeface="Britannic Bold" panose="020B0903060703020204" pitchFamily="34" charset="0"/>
              </a:rPr>
            </a:br>
            <a:r>
              <a:rPr lang="en-US" sz="3200" dirty="0">
                <a:solidFill>
                  <a:srgbClr val="FF0000"/>
                </a:solidFill>
                <a:latin typeface="Britannic Bold" panose="020B0903060703020204" pitchFamily="34" charset="0"/>
              </a:rPr>
              <a:t/>
            </a:r>
            <a:br>
              <a:rPr lang="en-US" sz="3200" dirty="0">
                <a:solidFill>
                  <a:srgbClr val="FF0000"/>
                </a:solidFill>
                <a:latin typeface="Britannic Bold" panose="020B0903060703020204" pitchFamily="34" charset="0"/>
              </a:rPr>
            </a:br>
            <a:endParaRPr lang="en-US" sz="3200" dirty="0"/>
          </a:p>
        </p:txBody>
      </p:sp>
    </p:spTree>
    <p:extLst>
      <p:ext uri="{BB962C8B-B14F-4D97-AF65-F5344CB8AC3E}">
        <p14:creationId xmlns:p14="http://schemas.microsoft.com/office/powerpoint/2010/main" val="32888559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normAutofit fontScale="90000"/>
          </a:bodyPr>
          <a:lstStyle/>
          <a:p>
            <a:pPr algn="l"/>
            <a:r>
              <a:rPr lang="cs-CZ" sz="3600" b="1" dirty="0" smtClean="0">
                <a:solidFill>
                  <a:srgbClr val="C00000"/>
                </a:solidFill>
                <a:cs typeface="Times New Roman" pitchFamily="18" charset="0"/>
              </a:rPr>
              <a:t/>
            </a:r>
            <a:br>
              <a:rPr lang="cs-CZ" sz="3600" b="1" dirty="0" smtClean="0">
                <a:solidFill>
                  <a:srgbClr val="C00000"/>
                </a:solidFill>
                <a:cs typeface="Times New Roman" pitchFamily="18" charset="0"/>
              </a:rPr>
            </a:br>
            <a:r>
              <a:rPr lang="cs-CZ" sz="3600" b="1" dirty="0" smtClean="0">
                <a:solidFill>
                  <a:schemeClr val="accent1">
                    <a:lumMod val="75000"/>
                  </a:schemeClr>
                </a:solidFill>
                <a:cs typeface="Times New Roman" pitchFamily="18" charset="0"/>
              </a:rPr>
              <a:t>NADVLÁDA PRÁVA ŠARÍA</a:t>
            </a:r>
            <a:br>
              <a:rPr lang="cs-CZ" sz="3600" b="1" dirty="0" smtClean="0">
                <a:solidFill>
                  <a:schemeClr val="accent1">
                    <a:lumMod val="75000"/>
                  </a:schemeClr>
                </a:solidFill>
                <a:cs typeface="Times New Roman" pitchFamily="18" charset="0"/>
              </a:rPr>
            </a:br>
            <a:r>
              <a:rPr lang="cs-CZ" sz="3600" dirty="0" smtClean="0">
                <a:solidFill>
                  <a:schemeClr val="accent1">
                    <a:lumMod val="75000"/>
                  </a:schemeClr>
                </a:solidFill>
                <a:cs typeface="Times New Roman" pitchFamily="18" charset="0"/>
              </a:rPr>
              <a:t/>
            </a:r>
            <a:br>
              <a:rPr lang="cs-CZ" sz="3600" dirty="0" smtClean="0">
                <a:solidFill>
                  <a:schemeClr val="accent1">
                    <a:lumMod val="75000"/>
                  </a:schemeClr>
                </a:solidFill>
                <a:cs typeface="Times New Roman" pitchFamily="18" charset="0"/>
              </a:rPr>
            </a:br>
            <a:r>
              <a:rPr lang="cs-CZ" sz="2700" dirty="0" smtClean="0">
                <a:ea typeface="Times New Roman"/>
                <a:cs typeface="Times New Roman" pitchFamily="18" charset="0"/>
              </a:rPr>
              <a:t> </a:t>
            </a:r>
            <a:r>
              <a:rPr lang="cs-CZ" sz="3100" dirty="0" smtClean="0">
                <a:ea typeface="Times New Roman"/>
                <a:cs typeface="Times New Roman" pitchFamily="18" charset="0"/>
              </a:rPr>
              <a:t>Islámští učenci tvrdí, že: islámský zákon je dokonalý, univerzální a věčný. </a:t>
            </a:r>
            <a:r>
              <a:rPr lang="cs-CZ" sz="3100" i="1" dirty="0" smtClean="0">
                <a:solidFill>
                  <a:schemeClr val="accent1">
                    <a:lumMod val="75000"/>
                  </a:schemeClr>
                </a:solidFill>
                <a:ea typeface="Times New Roman"/>
                <a:cs typeface="Times New Roman" pitchFamily="18" charset="0"/>
              </a:rPr>
              <a:t>Mezi evropským, americkým nebo demokratickým zákonem a právem šaría nejsou žádné společné principy. </a:t>
            </a:r>
            <a:r>
              <a:rPr lang="cs-CZ" sz="3100" dirty="0" smtClean="0">
                <a:ea typeface="Times New Roman"/>
                <a:cs typeface="Times New Roman" pitchFamily="18" charset="0"/>
              </a:rPr>
              <a:t>Zákony</a:t>
            </a:r>
            <a:r>
              <a:rPr lang="cs-CZ" sz="3100" i="1" dirty="0" smtClean="0">
                <a:solidFill>
                  <a:srgbClr val="C00000"/>
                </a:solidFill>
                <a:ea typeface="Times New Roman"/>
                <a:cs typeface="Times New Roman" pitchFamily="18" charset="0"/>
              </a:rPr>
              <a:t> </a:t>
            </a:r>
            <a:r>
              <a:rPr lang="cs-CZ" sz="3100" i="1" dirty="0" smtClean="0">
                <a:solidFill>
                  <a:schemeClr val="accent1">
                    <a:lumMod val="75000"/>
                  </a:schemeClr>
                </a:solidFill>
                <a:ea typeface="Times New Roman"/>
                <a:cs typeface="Times New Roman" pitchFamily="18" charset="0"/>
              </a:rPr>
              <a:t>každé další země/demokracie (také VAŠÍ země!) jsou dočasné, </a:t>
            </a:r>
            <a:r>
              <a:rPr lang="cs-CZ" sz="3100" dirty="0" smtClean="0">
                <a:ea typeface="Times New Roman"/>
                <a:cs typeface="Times New Roman" pitchFamily="18" charset="0"/>
              </a:rPr>
              <a:t>omezené a pominou. Povinností každého muslima je poslouchat Alláhův zákon, šaríu. </a:t>
            </a:r>
            <a:r>
              <a:rPr lang="cs-CZ" sz="3100" i="1" dirty="0" smtClean="0">
                <a:solidFill>
                  <a:schemeClr val="accent1">
                    <a:lumMod val="75000"/>
                  </a:schemeClr>
                </a:solidFill>
                <a:ea typeface="Times New Roman"/>
                <a:cs typeface="Times New Roman" pitchFamily="18" charset="0"/>
              </a:rPr>
              <a:t>VŠECHNY </a:t>
            </a:r>
            <a:r>
              <a:rPr lang="cs-CZ" sz="3100" dirty="0" smtClean="0">
                <a:ea typeface="Times New Roman"/>
                <a:cs typeface="Times New Roman" pitchFamily="18" charset="0"/>
              </a:rPr>
              <a:t>další zákony jsou vytvořené člověkem; zatímco </a:t>
            </a:r>
            <a:r>
              <a:rPr lang="cs-CZ" sz="3100" i="1" dirty="0" smtClean="0">
                <a:solidFill>
                  <a:schemeClr val="accent1">
                    <a:lumMod val="75000"/>
                  </a:schemeClr>
                </a:solidFill>
                <a:ea typeface="Times New Roman"/>
                <a:cs typeface="Times New Roman" pitchFamily="18" charset="0"/>
              </a:rPr>
              <a:t>šaría</a:t>
            </a:r>
            <a:r>
              <a:rPr lang="cs-CZ" sz="3100" dirty="0" smtClean="0">
                <a:solidFill>
                  <a:schemeClr val="accent1">
                    <a:lumMod val="75000"/>
                  </a:schemeClr>
                </a:solidFill>
                <a:ea typeface="Times New Roman"/>
                <a:cs typeface="Times New Roman" pitchFamily="18" charset="0"/>
              </a:rPr>
              <a:t> </a:t>
            </a:r>
            <a:r>
              <a:rPr lang="cs-CZ" sz="3100" dirty="0" smtClean="0">
                <a:ea typeface="Times New Roman"/>
                <a:cs typeface="Times New Roman" pitchFamily="18" charset="0"/>
              </a:rPr>
              <a:t>je posvátná a přichází od jediného legitimního boha, </a:t>
            </a:r>
            <a:r>
              <a:rPr lang="cs-CZ" sz="3100" i="1" dirty="0" smtClean="0">
                <a:solidFill>
                  <a:schemeClr val="accent1">
                    <a:lumMod val="75000"/>
                  </a:schemeClr>
                </a:solidFill>
                <a:ea typeface="Times New Roman"/>
                <a:cs typeface="Times New Roman" pitchFamily="18" charset="0"/>
              </a:rPr>
              <a:t>Alláha. Pro všechny muslimy je ohavností být ovládán </a:t>
            </a:r>
            <a:r>
              <a:rPr lang="cs-CZ" sz="3100" i="1" dirty="0" err="1" smtClean="0">
                <a:solidFill>
                  <a:schemeClr val="accent1">
                    <a:lumMod val="75000"/>
                  </a:schemeClr>
                </a:solidFill>
                <a:ea typeface="Times New Roman"/>
                <a:cs typeface="Times New Roman" pitchFamily="18" charset="0"/>
              </a:rPr>
              <a:t>káfirskými</a:t>
            </a:r>
            <a:r>
              <a:rPr lang="cs-CZ" sz="3100" i="1" dirty="0" smtClean="0">
                <a:solidFill>
                  <a:schemeClr val="accent1">
                    <a:lumMod val="75000"/>
                  </a:schemeClr>
                </a:solidFill>
                <a:ea typeface="Times New Roman"/>
                <a:cs typeface="Times New Roman" pitchFamily="18" charset="0"/>
              </a:rPr>
              <a:t> zákony, lze to změnit skrze džihád!</a:t>
            </a:r>
            <a:r>
              <a:rPr lang="cs-CZ" sz="3600" dirty="0" smtClean="0">
                <a:cs typeface="Times New Roman" pitchFamily="18" charset="0"/>
              </a:rPr>
              <a:t/>
            </a:r>
            <a:br>
              <a:rPr lang="cs-CZ" sz="3600" dirty="0" smtClean="0">
                <a:cs typeface="Times New Roman" pitchFamily="18" charset="0"/>
              </a:rPr>
            </a:br>
            <a:r>
              <a:rPr lang="cs-CZ" sz="3600" dirty="0">
                <a:cs typeface="Times New Roman" pitchFamily="18" charset="0"/>
              </a:rPr>
              <a:t/>
            </a:r>
            <a:br>
              <a:rPr lang="cs-CZ" sz="3600" dirty="0">
                <a:cs typeface="Times New Roman" pitchFamily="18" charset="0"/>
              </a:rPr>
            </a:br>
            <a:endParaRPr lang="en-US" sz="2800" dirty="0"/>
          </a:p>
        </p:txBody>
      </p:sp>
    </p:spTree>
    <p:extLst>
      <p:ext uri="{BB962C8B-B14F-4D97-AF65-F5344CB8AC3E}">
        <p14:creationId xmlns:p14="http://schemas.microsoft.com/office/powerpoint/2010/main" val="765594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251520" y="188640"/>
            <a:ext cx="8712968" cy="6480720"/>
          </a:xfrm>
          <a:solidFill>
            <a:schemeClr val="bg1">
              <a:lumMod val="95000"/>
            </a:schemeClr>
          </a:solidFill>
        </p:spPr>
        <p:txBody>
          <a:bodyPr/>
          <a:lstStyle/>
          <a:p>
            <a:r>
              <a:rPr lang="cs-CZ" b="1" dirty="0" smtClean="0"/>
              <a:t>Video č. 9</a:t>
            </a:r>
            <a:r>
              <a:rPr lang="cs-CZ" dirty="0" smtClean="0"/>
              <a:t> Média a realita  ICOM</a:t>
            </a:r>
            <a:endParaRPr lang="cs-CZ" b="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a:xfrm>
            <a:off x="457200" y="274638"/>
            <a:ext cx="8229600" cy="6322714"/>
          </a:xfrm>
        </p:spPr>
        <p:txBody>
          <a:bodyPr>
            <a:normAutofit fontScale="90000"/>
          </a:bodyPr>
          <a:lstStyle/>
          <a:p>
            <a:pPr algn="l"/>
            <a:r>
              <a:rPr lang="cs-CZ" sz="3600" b="1" dirty="0" smtClean="0">
                <a:solidFill>
                  <a:schemeClr val="accent1">
                    <a:lumMod val="75000"/>
                  </a:schemeClr>
                </a:solidFill>
                <a:latin typeface="Times New Roman" pitchFamily="18" charset="0"/>
                <a:cs typeface="Times New Roman" pitchFamily="18" charset="0"/>
              </a:rPr>
              <a:t/>
            </a:r>
            <a:br>
              <a:rPr lang="cs-CZ" sz="3600" b="1" dirty="0" smtClean="0">
                <a:solidFill>
                  <a:schemeClr val="accent1">
                    <a:lumMod val="75000"/>
                  </a:schemeClr>
                </a:solidFill>
                <a:latin typeface="Times New Roman" pitchFamily="18" charset="0"/>
                <a:cs typeface="Times New Roman" pitchFamily="18" charset="0"/>
              </a:rPr>
            </a:br>
            <a:r>
              <a:rPr lang="cs-CZ" sz="3600" b="1" dirty="0" smtClean="0">
                <a:solidFill>
                  <a:schemeClr val="accent1">
                    <a:lumMod val="75000"/>
                  </a:schemeClr>
                </a:solidFill>
                <a:latin typeface="Times New Roman" pitchFamily="18" charset="0"/>
                <a:cs typeface="Times New Roman" pitchFamily="18" charset="0"/>
              </a:rPr>
              <a:t/>
            </a:r>
            <a:br>
              <a:rPr lang="cs-CZ" sz="3600" b="1" dirty="0" smtClean="0">
                <a:solidFill>
                  <a:schemeClr val="accent1">
                    <a:lumMod val="75000"/>
                  </a:schemeClr>
                </a:solidFill>
                <a:latin typeface="Times New Roman" pitchFamily="18" charset="0"/>
                <a:cs typeface="Times New Roman" pitchFamily="18" charset="0"/>
              </a:rPr>
            </a:br>
            <a:r>
              <a:rPr lang="cs-CZ" sz="3600" b="1" dirty="0" smtClean="0">
                <a:solidFill>
                  <a:schemeClr val="accent1">
                    <a:lumMod val="75000"/>
                  </a:schemeClr>
                </a:solidFill>
                <a:cs typeface="Times New Roman" pitchFamily="18" charset="0"/>
              </a:rPr>
              <a:t>SPECIÁLNÍ PRINCIPY PRÁVA ŠARÍA</a:t>
            </a:r>
            <a:br>
              <a:rPr lang="cs-CZ" sz="3600" b="1" dirty="0" smtClean="0">
                <a:solidFill>
                  <a:schemeClr val="accent1">
                    <a:lumMod val="75000"/>
                  </a:schemeClr>
                </a:solidFill>
                <a:cs typeface="Times New Roman" pitchFamily="18" charset="0"/>
              </a:rPr>
            </a:br>
            <a:r>
              <a:rPr lang="cs-CZ" sz="3600" b="1" dirty="0" smtClean="0">
                <a:solidFill>
                  <a:schemeClr val="accent1">
                    <a:lumMod val="75000"/>
                  </a:schemeClr>
                </a:solidFill>
                <a:cs typeface="Times New Roman" pitchFamily="18" charset="0"/>
              </a:rPr>
              <a:t/>
            </a:r>
            <a:br>
              <a:rPr lang="cs-CZ" sz="3600" b="1" dirty="0" smtClean="0">
                <a:solidFill>
                  <a:schemeClr val="accent1">
                    <a:lumMod val="75000"/>
                  </a:schemeClr>
                </a:solidFill>
                <a:cs typeface="Times New Roman" pitchFamily="18" charset="0"/>
              </a:rPr>
            </a:br>
            <a:r>
              <a:rPr lang="cs-CZ" sz="3100" dirty="0" smtClean="0">
                <a:cs typeface="Times New Roman" pitchFamily="18" charset="0"/>
              </a:rPr>
              <a:t>Káfirové nemusí vyhovět požadavkům islámu. </a:t>
            </a:r>
            <a:r>
              <a:rPr lang="cs-CZ" sz="3100" dirty="0" smtClean="0">
                <a:solidFill>
                  <a:schemeClr val="accent1">
                    <a:lumMod val="75000"/>
                  </a:schemeClr>
                </a:solidFill>
                <a:cs typeface="Times New Roman" pitchFamily="18" charset="0"/>
              </a:rPr>
              <a:t>Šaría má dva principy, které poskytnou vedení v situaci, kdy muslimové nemohou praktikovat jejich čistý islám pod šaríou. </a:t>
            </a:r>
            <a:r>
              <a:rPr lang="cs-CZ" sz="3100" dirty="0" smtClean="0">
                <a:cs typeface="Times New Roman" pitchFamily="18" charset="0"/>
              </a:rPr>
              <a:t>Technický název je </a:t>
            </a:r>
            <a:r>
              <a:rPr lang="cs-CZ" sz="3100" b="1" dirty="0" smtClean="0">
                <a:solidFill>
                  <a:srgbClr val="C00000"/>
                </a:solidFill>
                <a:cs typeface="Times New Roman" pitchFamily="18" charset="0"/>
              </a:rPr>
              <a:t>Tayseer</a:t>
            </a:r>
            <a:r>
              <a:rPr lang="cs-CZ" sz="3100" dirty="0" smtClean="0">
                <a:cs typeface="Times New Roman" pitchFamily="18" charset="0"/>
              </a:rPr>
              <a:t>, znamenající: „ulehčit něčí břímě“ nebo „zjednodušit“</a:t>
            </a:r>
            <a:r>
              <a:rPr lang="cs-CZ" sz="3100" b="1" dirty="0">
                <a:solidFill>
                  <a:schemeClr val="accent1">
                    <a:lumMod val="75000"/>
                  </a:schemeClr>
                </a:solidFill>
                <a:cs typeface="Times New Roman" pitchFamily="18" charset="0"/>
              </a:rPr>
              <a:t/>
            </a:r>
            <a:br>
              <a:rPr lang="cs-CZ" sz="3100" b="1" dirty="0">
                <a:solidFill>
                  <a:schemeClr val="accent1">
                    <a:lumMod val="75000"/>
                  </a:schemeClr>
                </a:solidFill>
                <a:cs typeface="Times New Roman" pitchFamily="18" charset="0"/>
              </a:rPr>
            </a:br>
            <a:r>
              <a:rPr lang="cs-CZ" sz="3100" b="1" dirty="0" smtClean="0">
                <a:solidFill>
                  <a:srgbClr val="C00000"/>
                </a:solidFill>
                <a:cs typeface="Times New Roman" pitchFamily="18" charset="0"/>
              </a:rPr>
              <a:t/>
            </a:r>
            <a:br>
              <a:rPr lang="cs-CZ" sz="3100" b="1" dirty="0" smtClean="0">
                <a:solidFill>
                  <a:srgbClr val="C00000"/>
                </a:solidFill>
                <a:cs typeface="Times New Roman" pitchFamily="18" charset="0"/>
              </a:rPr>
            </a:br>
            <a:r>
              <a:rPr lang="cs-CZ" sz="3100" b="1" dirty="0" smtClean="0">
                <a:cs typeface="Times New Roman" pitchFamily="18" charset="0"/>
              </a:rPr>
              <a:t> „Alláh si přeje ulehčit vaše břímě, neboť člověk byl stvořený slabý.“</a:t>
            </a:r>
            <a:r>
              <a:rPr lang="en-US" sz="3100" b="1" dirty="0" smtClean="0">
                <a:solidFill>
                  <a:schemeClr val="accent1">
                    <a:lumMod val="75000"/>
                  </a:schemeClr>
                </a:solidFill>
                <a:cs typeface="Times New Roman" pitchFamily="18" charset="0"/>
              </a:rPr>
              <a:t> (</a:t>
            </a:r>
            <a:r>
              <a:rPr lang="cs-CZ" sz="3100" b="1" dirty="0" smtClean="0">
                <a:solidFill>
                  <a:schemeClr val="accent1">
                    <a:lumMod val="75000"/>
                  </a:schemeClr>
                </a:solidFill>
                <a:cs typeface="Times New Roman" pitchFamily="18" charset="0"/>
              </a:rPr>
              <a:t>Korán</a:t>
            </a:r>
            <a:r>
              <a:rPr lang="en-US" sz="3100" b="1" dirty="0" smtClean="0">
                <a:solidFill>
                  <a:schemeClr val="accent1">
                    <a:lumMod val="75000"/>
                  </a:schemeClr>
                </a:solidFill>
                <a:cs typeface="Times New Roman" pitchFamily="18" charset="0"/>
              </a:rPr>
              <a:t> 4:28 S</a:t>
            </a:r>
            <a:r>
              <a:rPr lang="cs-CZ" sz="3100" b="1" dirty="0" err="1" smtClean="0">
                <a:solidFill>
                  <a:schemeClr val="accent1">
                    <a:lumMod val="75000"/>
                  </a:schemeClr>
                </a:solidFill>
                <a:cs typeface="Times New Roman" pitchFamily="18" charset="0"/>
              </a:rPr>
              <a:t>úra</a:t>
            </a:r>
            <a:r>
              <a:rPr lang="en-US" sz="3100" b="1" dirty="0" smtClean="0">
                <a:solidFill>
                  <a:schemeClr val="accent1">
                    <a:lumMod val="75000"/>
                  </a:schemeClr>
                </a:solidFill>
                <a:cs typeface="Times New Roman" pitchFamily="18" charset="0"/>
              </a:rPr>
              <a:t> Al-</a:t>
            </a:r>
            <a:r>
              <a:rPr lang="en-US" sz="3100" b="1" dirty="0" err="1" smtClean="0">
                <a:solidFill>
                  <a:schemeClr val="accent1">
                    <a:lumMod val="75000"/>
                  </a:schemeClr>
                </a:solidFill>
                <a:cs typeface="Times New Roman" pitchFamily="18" charset="0"/>
              </a:rPr>
              <a:t>Nisa</a:t>
            </a:r>
            <a:r>
              <a:rPr lang="en-US" sz="3100" b="1" dirty="0" smtClean="0">
                <a:solidFill>
                  <a:schemeClr val="accent1">
                    <a:lumMod val="75000"/>
                  </a:schemeClr>
                </a:solidFill>
                <a:cs typeface="Times New Roman" pitchFamily="18" charset="0"/>
              </a:rPr>
              <a:t>)</a:t>
            </a:r>
            <a:r>
              <a:rPr lang="cs-CZ" sz="3100" dirty="0" smtClean="0">
                <a:solidFill>
                  <a:schemeClr val="accent1">
                    <a:lumMod val="75000"/>
                  </a:schemeClr>
                </a:solidFill>
                <a:cs typeface="Times New Roman" pitchFamily="18" charset="0"/>
              </a:rPr>
              <a:t/>
            </a:r>
            <a:br>
              <a:rPr lang="cs-CZ" sz="3100" dirty="0" smtClean="0">
                <a:solidFill>
                  <a:schemeClr val="accent1">
                    <a:lumMod val="75000"/>
                  </a:schemeClr>
                </a:solidFill>
                <a:cs typeface="Times New Roman" pitchFamily="18" charset="0"/>
              </a:rPr>
            </a:br>
            <a:r>
              <a:rPr lang="cs-CZ" sz="3100" dirty="0" smtClean="0">
                <a:solidFill>
                  <a:schemeClr val="accent1">
                    <a:lumMod val="75000"/>
                  </a:schemeClr>
                </a:solidFill>
                <a:cs typeface="Times New Roman" pitchFamily="18" charset="0"/>
              </a:rPr>
              <a:t/>
            </a:r>
            <a:br>
              <a:rPr lang="cs-CZ" sz="3100" dirty="0" smtClean="0">
                <a:solidFill>
                  <a:schemeClr val="accent1">
                    <a:lumMod val="75000"/>
                  </a:schemeClr>
                </a:solidFill>
                <a:cs typeface="Times New Roman" pitchFamily="18" charset="0"/>
              </a:rPr>
            </a:br>
            <a:r>
              <a:rPr lang="cs-CZ" sz="3100" dirty="0" smtClean="0">
                <a:cs typeface="Times New Roman" pitchFamily="18" charset="0"/>
              </a:rPr>
              <a:t>Pojem </a:t>
            </a:r>
            <a:r>
              <a:rPr lang="cs-CZ" sz="3100" b="1" dirty="0" smtClean="0">
                <a:solidFill>
                  <a:schemeClr val="accent1">
                    <a:lumMod val="75000"/>
                  </a:schemeClr>
                </a:solidFill>
                <a:cs typeface="Times New Roman" pitchFamily="18" charset="0"/>
              </a:rPr>
              <a:t>Darura</a:t>
            </a:r>
            <a:r>
              <a:rPr lang="cs-CZ" sz="3100" dirty="0" smtClean="0">
                <a:cs typeface="Times New Roman" pitchFamily="18" charset="0"/>
              </a:rPr>
              <a:t>, nezbytnost. Je-li to nezbytné, pak co je zakázáno je povoleno.</a:t>
            </a:r>
            <a:r>
              <a:rPr lang="cs-CZ" sz="3600" dirty="0">
                <a:latin typeface="Times New Roman" pitchFamily="18" charset="0"/>
                <a:cs typeface="Times New Roman" pitchFamily="18" charset="0"/>
              </a:rPr>
              <a:t/>
            </a:r>
            <a:br>
              <a:rPr lang="cs-CZ" sz="3600" dirty="0">
                <a:latin typeface="Times New Roman" pitchFamily="18" charset="0"/>
                <a:cs typeface="Times New Roman" pitchFamily="18" charset="0"/>
              </a:rPr>
            </a:br>
            <a:r>
              <a:rPr lang="cs-CZ" sz="3600" dirty="0">
                <a:solidFill>
                  <a:srgbClr val="C00000"/>
                </a:solidFill>
                <a:latin typeface="Times New Roman" pitchFamily="18" charset="0"/>
                <a:cs typeface="Times New Roman" pitchFamily="18" charset="0"/>
              </a:rPr>
              <a:t/>
            </a:r>
            <a:br>
              <a:rPr lang="cs-CZ" sz="3600" dirty="0">
                <a:solidFill>
                  <a:srgbClr val="C00000"/>
                </a:solidFill>
                <a:latin typeface="Times New Roman" pitchFamily="18" charset="0"/>
                <a:cs typeface="Times New Roman" pitchFamily="18" charset="0"/>
              </a:rPr>
            </a:br>
            <a:r>
              <a:rPr lang="en-US" sz="3600" dirty="0" smtClean="0">
                <a:latin typeface="Britannic Bold" panose="020B0903060703020204" pitchFamily="34" charset="0"/>
              </a:rPr>
              <a:t/>
            </a:r>
            <a:br>
              <a:rPr lang="en-US" sz="3600" dirty="0" smtClean="0">
                <a:latin typeface="Britannic Bold" panose="020B0903060703020204" pitchFamily="34" charset="0"/>
              </a:rPr>
            </a:br>
            <a:endParaRPr lang="cs-CZ" sz="36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a:xfrm>
            <a:off x="457200" y="274638"/>
            <a:ext cx="8229600" cy="6322714"/>
          </a:xfrm>
        </p:spPr>
        <p:txBody>
          <a:bodyPr>
            <a:normAutofit fontScale="90000"/>
          </a:bodyPr>
          <a:lstStyle/>
          <a:p>
            <a:pPr algn="l"/>
            <a:r>
              <a:rPr lang="cs-CZ" sz="3600" dirty="0" smtClean="0">
                <a:solidFill>
                  <a:srgbClr val="C00000"/>
                </a:solidFill>
                <a:latin typeface="Times New Roman" pitchFamily="18" charset="0"/>
                <a:cs typeface="Times New Roman" pitchFamily="18" charset="0"/>
              </a:rPr>
              <a:t/>
            </a:r>
            <a:br>
              <a:rPr lang="cs-CZ" sz="3600" dirty="0" smtClean="0">
                <a:solidFill>
                  <a:srgbClr val="C00000"/>
                </a:solidFill>
                <a:latin typeface="Times New Roman" pitchFamily="18" charset="0"/>
                <a:cs typeface="Times New Roman" pitchFamily="18" charset="0"/>
              </a:rPr>
            </a:br>
            <a:r>
              <a:rPr lang="cs-CZ" sz="3600" dirty="0" smtClean="0">
                <a:solidFill>
                  <a:schemeClr val="accent1">
                    <a:lumMod val="75000"/>
                  </a:schemeClr>
                </a:solidFill>
                <a:cs typeface="Times New Roman" pitchFamily="18" charset="0"/>
              </a:rPr>
              <a:t>Příklady Darury</a:t>
            </a:r>
            <a:r>
              <a:rPr lang="cs-CZ" sz="3600" dirty="0">
                <a:solidFill>
                  <a:srgbClr val="C00000"/>
                </a:solidFill>
                <a:cs typeface="Times New Roman" pitchFamily="18" charset="0"/>
              </a:rPr>
              <a:t/>
            </a:r>
            <a:br>
              <a:rPr lang="cs-CZ" sz="3600" dirty="0">
                <a:solidFill>
                  <a:srgbClr val="C00000"/>
                </a:solidFill>
                <a:cs typeface="Times New Roman" pitchFamily="18" charset="0"/>
              </a:rPr>
            </a:br>
            <a:r>
              <a:rPr lang="en-US" sz="3600" dirty="0" smtClean="0"/>
              <a:t/>
            </a:r>
            <a:br>
              <a:rPr lang="en-US" sz="3600" dirty="0" smtClean="0"/>
            </a:br>
            <a:r>
              <a:rPr lang="en-US" sz="3600" b="1" dirty="0" err="1" smtClean="0">
                <a:solidFill>
                  <a:schemeClr val="accent1">
                    <a:lumMod val="75000"/>
                  </a:schemeClr>
                </a:solidFill>
                <a:cs typeface="Times New Roman" pitchFamily="18" charset="0"/>
              </a:rPr>
              <a:t>Sharia</a:t>
            </a:r>
            <a:r>
              <a:rPr lang="en-US" sz="3600" b="1" dirty="0" smtClean="0">
                <a:solidFill>
                  <a:schemeClr val="accent1">
                    <a:lumMod val="75000"/>
                  </a:schemeClr>
                </a:solidFill>
                <a:cs typeface="Times New Roman" pitchFamily="18" charset="0"/>
              </a:rPr>
              <a:t> Code Nr. f15.17: </a:t>
            </a:r>
            <a:r>
              <a:rPr lang="en-US" sz="3600" dirty="0" smtClean="0">
                <a:solidFill>
                  <a:srgbClr val="C00000"/>
                </a:solidFill>
                <a:cs typeface="Times New Roman" pitchFamily="18" charset="0"/>
              </a:rPr>
              <a:t/>
            </a:r>
            <a:br>
              <a:rPr lang="en-US" sz="3600" dirty="0" smtClean="0">
                <a:solidFill>
                  <a:srgbClr val="C00000"/>
                </a:solidFill>
                <a:cs typeface="Times New Roman" pitchFamily="18" charset="0"/>
              </a:rPr>
            </a:br>
            <a:r>
              <a:rPr lang="cs-CZ" sz="3600" dirty="0" smtClean="0">
                <a:cs typeface="Times New Roman" pitchFamily="18" charset="0"/>
              </a:rPr>
              <a:t>„Je to nezbytná podmínka pro přípustnost spojení modliteb (nahrazení zmeškaných modliteb), která ulehčí břímě muslima.“</a:t>
            </a:r>
            <a:br>
              <a:rPr lang="cs-CZ" sz="3600" dirty="0" smtClean="0">
                <a:cs typeface="Times New Roman" pitchFamily="18" charset="0"/>
              </a:rPr>
            </a:br>
            <a:r>
              <a:rPr lang="cs-CZ" sz="3600" dirty="0">
                <a:cs typeface="Times New Roman" pitchFamily="18" charset="0"/>
              </a:rPr>
              <a:t/>
            </a:r>
            <a:br>
              <a:rPr lang="cs-CZ" sz="3600" dirty="0">
                <a:cs typeface="Times New Roman" pitchFamily="18" charset="0"/>
              </a:rPr>
            </a:br>
            <a:r>
              <a:rPr lang="cs-CZ" sz="3600" dirty="0" smtClean="0">
                <a:cs typeface="Times New Roman" pitchFamily="18" charset="0"/>
              </a:rPr>
              <a:t>Islámské požadavky jsou o „chtění“, ne o nezbytnostech. Pokud se jejich požadavkům nevyhoví, jejich náboženství to neuškodí/neublíží!</a:t>
            </a:r>
            <a:r>
              <a:rPr lang="cs-CZ" sz="3600" dirty="0" smtClean="0">
                <a:latin typeface="Times New Roman" pitchFamily="18" charset="0"/>
                <a:cs typeface="Times New Roman" pitchFamily="18" charset="0"/>
              </a:rPr>
              <a:t/>
            </a:r>
            <a:br>
              <a:rPr lang="cs-CZ" sz="3600" dirty="0" smtClean="0">
                <a:latin typeface="Times New Roman" pitchFamily="18" charset="0"/>
                <a:cs typeface="Times New Roman" pitchFamily="18" charset="0"/>
              </a:rPr>
            </a:br>
            <a:r>
              <a:rPr lang="cs-CZ" sz="3600" dirty="0">
                <a:latin typeface="Times New Roman" pitchFamily="18" charset="0"/>
                <a:cs typeface="Times New Roman" pitchFamily="18" charset="0"/>
              </a:rPr>
              <a:t/>
            </a:r>
            <a:br>
              <a:rPr lang="cs-CZ" sz="3600" dirty="0">
                <a:latin typeface="Times New Roman" pitchFamily="18" charset="0"/>
                <a:cs typeface="Times New Roman" pitchFamily="18" charset="0"/>
              </a:rPr>
            </a:br>
            <a:r>
              <a:rPr lang="en-US" sz="3600" dirty="0" smtClean="0">
                <a:latin typeface="Britannic Bold" panose="020B0903060703020204" pitchFamily="34" charset="0"/>
              </a:rPr>
              <a:t> </a:t>
            </a:r>
            <a:endParaRPr lang="cs-CZ" sz="36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553200"/>
          </a:xfrm>
        </p:spPr>
        <p:txBody>
          <a:bodyPr>
            <a:normAutofit fontScale="90000"/>
          </a:bodyPr>
          <a:lstStyle/>
          <a:p>
            <a:pPr algn="l"/>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r>
              <a:rPr lang="cs-CZ" sz="2800" b="1" dirty="0">
                <a:solidFill>
                  <a:schemeClr val="accent5">
                    <a:lumMod val="50000"/>
                  </a:schemeClr>
                </a:solidFill>
                <a:latin typeface="Times New Roman" pitchFamily="18" charset="0"/>
                <a:cs typeface="Times New Roman" pitchFamily="18" charset="0"/>
              </a:rPr>
              <a:t/>
            </a:r>
            <a:br>
              <a:rPr lang="cs-CZ" sz="2800" b="1" dirty="0">
                <a:solidFill>
                  <a:schemeClr val="accent5">
                    <a:lumMod val="50000"/>
                  </a:schemeClr>
                </a:solidFill>
                <a:latin typeface="Times New Roman" pitchFamily="18" charset="0"/>
                <a:cs typeface="Times New Roman" pitchFamily="18" charset="0"/>
              </a:rPr>
            </a:br>
            <a:r>
              <a:rPr lang="cs-CZ" sz="2800" b="1" dirty="0" smtClean="0">
                <a:solidFill>
                  <a:schemeClr val="accent1">
                    <a:lumMod val="75000"/>
                  </a:schemeClr>
                </a:solidFill>
                <a:cs typeface="Times New Roman" pitchFamily="18" charset="0"/>
              </a:rPr>
              <a:t>PRÁVA ŽEN V KORÁNU V ISLÁMU</a:t>
            </a:r>
            <a:br>
              <a:rPr lang="cs-CZ" sz="2800" b="1" dirty="0" smtClean="0">
                <a:solidFill>
                  <a:schemeClr val="accent1">
                    <a:lumMod val="75000"/>
                  </a:schemeClr>
                </a:solidFill>
                <a:cs typeface="Times New Roman" pitchFamily="18" charset="0"/>
              </a:rPr>
            </a:br>
            <a:r>
              <a:rPr lang="cs-CZ" sz="2800" b="1" dirty="0" smtClean="0">
                <a:solidFill>
                  <a:schemeClr val="accent5">
                    <a:lumMod val="50000"/>
                  </a:schemeClr>
                </a:solidFill>
                <a:cs typeface="Times New Roman" pitchFamily="18" charset="0"/>
              </a:rPr>
              <a:t/>
            </a:r>
            <a:br>
              <a:rPr lang="cs-CZ" sz="2800" b="1" dirty="0" smtClean="0">
                <a:solidFill>
                  <a:schemeClr val="accent5">
                    <a:lumMod val="50000"/>
                  </a:schemeClr>
                </a:solidFill>
                <a:cs typeface="Times New Roman" pitchFamily="18" charset="0"/>
              </a:rPr>
            </a:br>
            <a:r>
              <a:rPr lang="en-US" sz="3100" b="1" dirty="0" smtClean="0">
                <a:solidFill>
                  <a:schemeClr val="accent1">
                    <a:lumMod val="75000"/>
                  </a:schemeClr>
                </a:solidFill>
                <a:cs typeface="Times New Roman" pitchFamily="18" charset="0"/>
              </a:rPr>
              <a:t>1</a:t>
            </a:r>
            <a:r>
              <a:rPr lang="en-US" sz="3100" b="1" dirty="0" smtClean="0">
                <a:solidFill>
                  <a:schemeClr val="accent5">
                    <a:lumMod val="75000"/>
                  </a:schemeClr>
                </a:solidFill>
                <a:cs typeface="Times New Roman" pitchFamily="18" charset="0"/>
              </a:rPr>
              <a:t>. </a:t>
            </a:r>
            <a:r>
              <a:rPr lang="en-US" sz="3100" dirty="0" err="1" smtClean="0">
                <a:cs typeface="Times New Roman" pitchFamily="18" charset="0"/>
              </a:rPr>
              <a:t>Isl</a:t>
            </a:r>
            <a:r>
              <a:rPr lang="cs-CZ" sz="3100" dirty="0" err="1" smtClean="0">
                <a:cs typeface="Times New Roman" pitchFamily="18" charset="0"/>
              </a:rPr>
              <a:t>ám</a:t>
            </a:r>
            <a:r>
              <a:rPr lang="cs-CZ" sz="3100" dirty="0" smtClean="0">
                <a:cs typeface="Times New Roman" pitchFamily="18" charset="0"/>
              </a:rPr>
              <a:t> učí, že </a:t>
            </a:r>
            <a:r>
              <a:rPr lang="en-US" sz="3100" dirty="0" smtClean="0">
                <a:solidFill>
                  <a:srgbClr val="C00000"/>
                </a:solidFill>
                <a:cs typeface="Times New Roman" pitchFamily="18" charset="0"/>
              </a:rPr>
              <a:t>m</a:t>
            </a:r>
            <a:r>
              <a:rPr lang="cs-CZ" sz="3100" dirty="0" err="1" smtClean="0">
                <a:solidFill>
                  <a:srgbClr val="C00000"/>
                </a:solidFill>
                <a:cs typeface="Times New Roman" pitchFamily="18" charset="0"/>
              </a:rPr>
              <a:t>uži</a:t>
            </a:r>
            <a:r>
              <a:rPr lang="cs-CZ" sz="3100" dirty="0" smtClean="0">
                <a:solidFill>
                  <a:srgbClr val="C00000"/>
                </a:solidFill>
                <a:cs typeface="Times New Roman" pitchFamily="18" charset="0"/>
              </a:rPr>
              <a:t> jsou nadřazeni </a:t>
            </a:r>
            <a:r>
              <a:rPr lang="cs-CZ" sz="3100" dirty="0" smtClean="0">
                <a:cs typeface="Times New Roman" pitchFamily="18" charset="0"/>
              </a:rPr>
              <a:t>ženám</a:t>
            </a:r>
            <a:r>
              <a:rPr lang="en-US" sz="3100" dirty="0" smtClean="0">
                <a:cs typeface="Times New Roman" pitchFamily="18" charset="0"/>
              </a:rPr>
              <a:t>." </a:t>
            </a:r>
            <a:r>
              <a:rPr lang="en-US" sz="3100" dirty="0" smtClean="0">
                <a:solidFill>
                  <a:schemeClr val="accent1">
                    <a:lumMod val="75000"/>
                  </a:schemeClr>
                </a:solidFill>
                <a:cs typeface="Times New Roman" pitchFamily="18" charset="0"/>
              </a:rPr>
              <a:t>S</a:t>
            </a:r>
            <a:r>
              <a:rPr lang="cs-CZ" sz="3100" dirty="0" err="1" smtClean="0">
                <a:solidFill>
                  <a:schemeClr val="accent1">
                    <a:lumMod val="75000"/>
                  </a:schemeClr>
                </a:solidFill>
                <a:cs typeface="Times New Roman" pitchFamily="18" charset="0"/>
              </a:rPr>
              <a:t>úra</a:t>
            </a:r>
            <a:r>
              <a:rPr lang="en-US" sz="3100" dirty="0" smtClean="0">
                <a:solidFill>
                  <a:schemeClr val="accent1">
                    <a:lumMod val="75000"/>
                  </a:schemeClr>
                </a:solidFill>
                <a:cs typeface="Times New Roman" pitchFamily="18" charset="0"/>
              </a:rPr>
              <a:t> 2:228</a:t>
            </a:r>
            <a:r>
              <a:rPr lang="cs-CZ" sz="3100" dirty="0" smtClean="0">
                <a:solidFill>
                  <a:schemeClr val="accent1">
                    <a:lumMod val="75000"/>
                  </a:schemeClr>
                </a:solidFill>
                <a:cs typeface="Times New Roman" pitchFamily="18" charset="0"/>
              </a:rPr>
              <a:t/>
            </a:r>
            <a:br>
              <a:rPr lang="cs-CZ" sz="3100" dirty="0" smtClean="0">
                <a:solidFill>
                  <a:schemeClr val="accent1">
                    <a:lumMod val="75000"/>
                  </a:schemeClr>
                </a:solidFill>
                <a:cs typeface="Times New Roman" pitchFamily="18" charset="0"/>
              </a:rPr>
            </a:br>
            <a:r>
              <a:rPr lang="en-US" sz="3100" dirty="0" smtClean="0">
                <a:solidFill>
                  <a:schemeClr val="accent1">
                    <a:lumMod val="75000"/>
                  </a:schemeClr>
                </a:solidFill>
                <a:cs typeface="Times New Roman" pitchFamily="18" charset="0"/>
              </a:rPr>
              <a:t> </a:t>
            </a:r>
            <a:r>
              <a:rPr lang="en-US" sz="3100" dirty="0" smtClean="0">
                <a:cs typeface="Times New Roman" pitchFamily="18" charset="0"/>
              </a:rPr>
              <a:t/>
            </a:r>
            <a:br>
              <a:rPr lang="en-US" sz="3100" dirty="0" smtClean="0">
                <a:cs typeface="Times New Roman" pitchFamily="18" charset="0"/>
              </a:rPr>
            </a:br>
            <a:r>
              <a:rPr lang="en-US" sz="3100" b="1" dirty="0" smtClean="0">
                <a:solidFill>
                  <a:schemeClr val="accent1">
                    <a:lumMod val="75000"/>
                  </a:schemeClr>
                </a:solidFill>
                <a:cs typeface="Times New Roman" pitchFamily="18" charset="0"/>
              </a:rPr>
              <a:t>2. </a:t>
            </a:r>
            <a:r>
              <a:rPr lang="en-US" sz="3100" dirty="0" err="1" smtClean="0">
                <a:cs typeface="Times New Roman" pitchFamily="18" charset="0"/>
              </a:rPr>
              <a:t>Isl</a:t>
            </a:r>
            <a:r>
              <a:rPr lang="cs-CZ" sz="3100" dirty="0" err="1" smtClean="0">
                <a:cs typeface="Times New Roman" pitchFamily="18" charset="0"/>
              </a:rPr>
              <a:t>ám</a:t>
            </a:r>
            <a:r>
              <a:rPr lang="cs-CZ" sz="3100" dirty="0" smtClean="0">
                <a:cs typeface="Times New Roman" pitchFamily="18" charset="0"/>
              </a:rPr>
              <a:t> učí, že žena má </a:t>
            </a:r>
            <a:r>
              <a:rPr lang="cs-CZ" sz="3100" dirty="0" smtClean="0">
                <a:solidFill>
                  <a:srgbClr val="C00000"/>
                </a:solidFill>
                <a:cs typeface="Times New Roman" pitchFamily="18" charset="0"/>
              </a:rPr>
              <a:t>poloviční práva mužů</a:t>
            </a:r>
            <a:r>
              <a:rPr lang="cs-CZ" sz="3100" dirty="0" smtClean="0">
                <a:cs typeface="Times New Roman" pitchFamily="18" charset="0"/>
              </a:rPr>
              <a:t>:</a:t>
            </a:r>
            <a:r>
              <a:rPr lang="en-US" sz="3100" dirty="0" smtClean="0">
                <a:cs typeface="Times New Roman" pitchFamily="18" charset="0"/>
              </a:rPr>
              <a:t/>
            </a:r>
            <a:br>
              <a:rPr lang="en-US" sz="3100" dirty="0" smtClean="0">
                <a:cs typeface="Times New Roman" pitchFamily="18" charset="0"/>
              </a:rPr>
            </a:br>
            <a:r>
              <a:rPr lang="cs-CZ" sz="3100" dirty="0" smtClean="0">
                <a:cs typeface="Times New Roman" pitchFamily="18" charset="0"/>
              </a:rPr>
              <a:t> u soudu jako svědek</a:t>
            </a:r>
            <a:r>
              <a:rPr lang="en-US" sz="3100" dirty="0" smtClean="0">
                <a:cs typeface="Times New Roman" pitchFamily="18" charset="0"/>
              </a:rPr>
              <a:t> </a:t>
            </a:r>
            <a:r>
              <a:rPr lang="en-US" sz="3100" dirty="0" smtClean="0">
                <a:solidFill>
                  <a:schemeClr val="accent1">
                    <a:lumMod val="75000"/>
                  </a:schemeClr>
                </a:solidFill>
                <a:cs typeface="Times New Roman" pitchFamily="18" charset="0"/>
              </a:rPr>
              <a:t>S</a:t>
            </a:r>
            <a:r>
              <a:rPr lang="cs-CZ" sz="3100" dirty="0" err="1" smtClean="0">
                <a:solidFill>
                  <a:schemeClr val="accent1">
                    <a:lumMod val="75000"/>
                  </a:schemeClr>
                </a:solidFill>
                <a:cs typeface="Times New Roman" pitchFamily="18" charset="0"/>
              </a:rPr>
              <a:t>úra</a:t>
            </a:r>
            <a:r>
              <a:rPr lang="en-US" sz="3100" dirty="0" smtClean="0">
                <a:solidFill>
                  <a:schemeClr val="accent1">
                    <a:lumMod val="75000"/>
                  </a:schemeClr>
                </a:solidFill>
                <a:cs typeface="Times New Roman" pitchFamily="18" charset="0"/>
              </a:rPr>
              <a:t> 2:282 </a:t>
            </a:r>
            <a:r>
              <a:rPr lang="en-US" sz="3100" dirty="0" smtClean="0">
                <a:cs typeface="Times New Roman" pitchFamily="18" charset="0"/>
              </a:rPr>
              <a:t/>
            </a:r>
            <a:br>
              <a:rPr lang="en-US" sz="3100" dirty="0" smtClean="0">
                <a:cs typeface="Times New Roman" pitchFamily="18" charset="0"/>
              </a:rPr>
            </a:br>
            <a:r>
              <a:rPr lang="cs-CZ" sz="3100" dirty="0" smtClean="0">
                <a:cs typeface="Times New Roman" pitchFamily="18" charset="0"/>
              </a:rPr>
              <a:t> u dědictví </a:t>
            </a:r>
            <a:r>
              <a:rPr lang="en-US" sz="3100" dirty="0" smtClean="0">
                <a:solidFill>
                  <a:schemeClr val="accent1">
                    <a:lumMod val="75000"/>
                  </a:schemeClr>
                </a:solidFill>
                <a:cs typeface="Times New Roman" pitchFamily="18" charset="0"/>
              </a:rPr>
              <a:t>S</a:t>
            </a:r>
            <a:r>
              <a:rPr lang="cs-CZ" sz="3100" dirty="0" err="1" smtClean="0">
                <a:solidFill>
                  <a:schemeClr val="accent1">
                    <a:lumMod val="75000"/>
                  </a:schemeClr>
                </a:solidFill>
                <a:cs typeface="Times New Roman" pitchFamily="18" charset="0"/>
              </a:rPr>
              <a:t>úra</a:t>
            </a:r>
            <a:r>
              <a:rPr lang="cs-CZ" sz="3100" dirty="0" smtClean="0">
                <a:solidFill>
                  <a:schemeClr val="accent1">
                    <a:lumMod val="75000"/>
                  </a:schemeClr>
                </a:solidFill>
                <a:cs typeface="Times New Roman" pitchFamily="18" charset="0"/>
              </a:rPr>
              <a:t> </a:t>
            </a:r>
            <a:r>
              <a:rPr lang="en-US" sz="3100" dirty="0" smtClean="0">
                <a:solidFill>
                  <a:schemeClr val="accent1">
                    <a:lumMod val="75000"/>
                  </a:schemeClr>
                </a:solidFill>
                <a:cs typeface="Times New Roman" pitchFamily="18" charset="0"/>
              </a:rPr>
              <a:t>4:11 </a:t>
            </a:r>
            <a:r>
              <a:rPr lang="cs-CZ" sz="3100" dirty="0" smtClean="0">
                <a:solidFill>
                  <a:schemeClr val="accent1">
                    <a:lumMod val="75000"/>
                  </a:schemeClr>
                </a:solidFill>
                <a:cs typeface="Times New Roman" pitchFamily="18" charset="0"/>
              </a:rPr>
              <a:t/>
            </a:r>
            <a:br>
              <a:rPr lang="cs-CZ" sz="3100" dirty="0" smtClean="0">
                <a:solidFill>
                  <a:schemeClr val="accent1">
                    <a:lumMod val="75000"/>
                  </a:schemeClr>
                </a:solidFill>
                <a:cs typeface="Times New Roman" pitchFamily="18" charset="0"/>
              </a:rPr>
            </a:br>
            <a:r>
              <a:rPr lang="en-US" sz="3100" dirty="0" smtClean="0">
                <a:cs typeface="Times New Roman" pitchFamily="18" charset="0"/>
              </a:rPr>
              <a:t/>
            </a:r>
            <a:br>
              <a:rPr lang="en-US" sz="3100" dirty="0" smtClean="0">
                <a:cs typeface="Times New Roman" pitchFamily="18" charset="0"/>
              </a:rPr>
            </a:br>
            <a:r>
              <a:rPr lang="cs-CZ" sz="3100" b="1" dirty="0" smtClean="0">
                <a:solidFill>
                  <a:schemeClr val="accent1">
                    <a:lumMod val="75000"/>
                  </a:schemeClr>
                </a:solidFill>
                <a:cs typeface="Times New Roman" pitchFamily="18" charset="0"/>
              </a:rPr>
              <a:t>3</a:t>
            </a:r>
            <a:r>
              <a:rPr lang="en-US" sz="3100" b="1" dirty="0" smtClean="0">
                <a:solidFill>
                  <a:schemeClr val="accent1">
                    <a:lumMod val="75000"/>
                  </a:schemeClr>
                </a:solidFill>
                <a:cs typeface="Times New Roman" pitchFamily="18" charset="0"/>
              </a:rPr>
              <a:t>. </a:t>
            </a:r>
            <a:r>
              <a:rPr lang="en-US" sz="3100" dirty="0" err="1" smtClean="0">
                <a:cs typeface="Times New Roman" pitchFamily="18" charset="0"/>
              </a:rPr>
              <a:t>Isl</a:t>
            </a:r>
            <a:r>
              <a:rPr lang="cs-CZ" sz="3100" dirty="0" err="1" smtClean="0">
                <a:cs typeface="Times New Roman" pitchFamily="18" charset="0"/>
              </a:rPr>
              <a:t>ám</a:t>
            </a:r>
            <a:r>
              <a:rPr lang="cs-CZ" sz="3100" dirty="0" smtClean="0">
                <a:cs typeface="Times New Roman" pitchFamily="18" charset="0"/>
              </a:rPr>
              <a:t> považuje manželku za majetek:</a:t>
            </a:r>
            <a:r>
              <a:rPr lang="en-US" sz="3100" dirty="0" smtClean="0">
                <a:cs typeface="Times New Roman" pitchFamily="18" charset="0"/>
              </a:rPr>
              <a:t> „</a:t>
            </a:r>
            <a:r>
              <a:rPr lang="cs-CZ" sz="3100" dirty="0" smtClean="0">
                <a:cs typeface="Times New Roman" pitchFamily="18" charset="0"/>
              </a:rPr>
              <a:t>Uspokojivá je láska v očích mužů k věcem, které vlastní: žena a synové, hromada zlata a stříbra, koně…</a:t>
            </a:r>
            <a:r>
              <a:rPr lang="en-US" sz="3100" dirty="0" smtClean="0">
                <a:cs typeface="Times New Roman" pitchFamily="18" charset="0"/>
              </a:rPr>
              <a:t>" </a:t>
            </a:r>
            <a:r>
              <a:rPr lang="en-US" sz="3100" dirty="0" smtClean="0">
                <a:solidFill>
                  <a:schemeClr val="accent5">
                    <a:lumMod val="50000"/>
                  </a:schemeClr>
                </a:solidFill>
                <a:cs typeface="Times New Roman" pitchFamily="18" charset="0"/>
              </a:rPr>
              <a:t>S</a:t>
            </a:r>
            <a:r>
              <a:rPr lang="cs-CZ" sz="3100" dirty="0" err="1" smtClean="0">
                <a:solidFill>
                  <a:schemeClr val="accent5">
                    <a:lumMod val="50000"/>
                  </a:schemeClr>
                </a:solidFill>
                <a:cs typeface="Times New Roman" pitchFamily="18" charset="0"/>
              </a:rPr>
              <a:t>úra</a:t>
            </a:r>
            <a:r>
              <a:rPr lang="en-US" sz="3100" dirty="0" smtClean="0">
                <a:solidFill>
                  <a:schemeClr val="accent5">
                    <a:lumMod val="50000"/>
                  </a:schemeClr>
                </a:solidFill>
                <a:cs typeface="Times New Roman" pitchFamily="18" charset="0"/>
              </a:rPr>
              <a:t> 3:14 </a:t>
            </a:r>
            <a:r>
              <a:rPr lang="cs-CZ" sz="3100" dirty="0" smtClean="0">
                <a:solidFill>
                  <a:schemeClr val="accent5">
                    <a:lumMod val="50000"/>
                  </a:schemeClr>
                </a:solidFill>
                <a:cs typeface="Times New Roman" pitchFamily="18" charset="0"/>
              </a:rPr>
              <a:t/>
            </a:r>
            <a:br>
              <a:rPr lang="cs-CZ" sz="3100" dirty="0" smtClean="0">
                <a:solidFill>
                  <a:schemeClr val="accent5">
                    <a:lumMod val="50000"/>
                  </a:schemeClr>
                </a:solidFill>
                <a:cs typeface="Times New Roman" pitchFamily="18" charset="0"/>
              </a:rPr>
            </a:br>
            <a:r>
              <a:rPr lang="en-US" sz="3100" dirty="0" smtClean="0">
                <a:cs typeface="Times New Roman" pitchFamily="18" charset="0"/>
              </a:rPr>
              <a:t/>
            </a:r>
            <a:br>
              <a:rPr lang="en-US" sz="3100" dirty="0" smtClean="0">
                <a:cs typeface="Times New Roman" pitchFamily="18" charset="0"/>
              </a:rPr>
            </a:br>
            <a:r>
              <a:rPr lang="cs-CZ" sz="3100" b="1" dirty="0">
                <a:solidFill>
                  <a:schemeClr val="accent1">
                    <a:lumMod val="75000"/>
                  </a:schemeClr>
                </a:solidFill>
                <a:cs typeface="Times New Roman" pitchFamily="18" charset="0"/>
              </a:rPr>
              <a:t>4</a:t>
            </a:r>
            <a:r>
              <a:rPr lang="en-US" sz="3100" b="1" dirty="0" smtClean="0">
                <a:solidFill>
                  <a:schemeClr val="accent1">
                    <a:lumMod val="75000"/>
                  </a:schemeClr>
                </a:solidFill>
                <a:cs typeface="Times New Roman" pitchFamily="18" charset="0"/>
              </a:rPr>
              <a:t>. </a:t>
            </a:r>
            <a:r>
              <a:rPr lang="en-US" sz="3100" dirty="0" err="1" smtClean="0">
                <a:cs typeface="Times New Roman" pitchFamily="18" charset="0"/>
              </a:rPr>
              <a:t>Isl</a:t>
            </a:r>
            <a:r>
              <a:rPr lang="cs-CZ" sz="3100" dirty="0" err="1" smtClean="0">
                <a:cs typeface="Times New Roman" pitchFamily="18" charset="0"/>
              </a:rPr>
              <a:t>ám</a:t>
            </a:r>
            <a:r>
              <a:rPr lang="cs-CZ" sz="3100" dirty="0" smtClean="0">
                <a:cs typeface="Times New Roman" pitchFamily="18" charset="0"/>
              </a:rPr>
              <a:t> učí </a:t>
            </a:r>
            <a:r>
              <a:rPr lang="cs-CZ" sz="3100" dirty="0" smtClean="0">
                <a:solidFill>
                  <a:srgbClr val="C00000"/>
                </a:solidFill>
                <a:cs typeface="Times New Roman" pitchFamily="18" charset="0"/>
              </a:rPr>
              <a:t>ženu se zahalovat </a:t>
            </a:r>
            <a:r>
              <a:rPr lang="cs-CZ" sz="3100" dirty="0" smtClean="0">
                <a:cs typeface="Times New Roman" pitchFamily="18" charset="0"/>
              </a:rPr>
              <a:t>vždy, když jsou mimo své domovy „a řekněte věřícím ženám…že by se měly zahalit nad svým poprsím a nezobrazovat svoji krásu“</a:t>
            </a:r>
            <a:r>
              <a:rPr lang="en-US" sz="3100" dirty="0" smtClean="0">
                <a:cs typeface="Times New Roman" pitchFamily="18" charset="0"/>
              </a:rPr>
              <a:t> </a:t>
            </a:r>
            <a:r>
              <a:rPr lang="en-US" sz="3100" dirty="0" smtClean="0">
                <a:solidFill>
                  <a:schemeClr val="accent1">
                    <a:lumMod val="75000"/>
                  </a:schemeClr>
                </a:solidFill>
                <a:cs typeface="Times New Roman" pitchFamily="18" charset="0"/>
              </a:rPr>
              <a:t>S</a:t>
            </a:r>
            <a:r>
              <a:rPr lang="cs-CZ" sz="3100" dirty="0" err="1" smtClean="0">
                <a:solidFill>
                  <a:schemeClr val="accent1">
                    <a:lumMod val="75000"/>
                  </a:schemeClr>
                </a:solidFill>
                <a:cs typeface="Times New Roman" pitchFamily="18" charset="0"/>
              </a:rPr>
              <a:t>úra</a:t>
            </a:r>
            <a:r>
              <a:rPr lang="en-US" sz="3100" dirty="0" smtClean="0">
                <a:solidFill>
                  <a:schemeClr val="accent1">
                    <a:lumMod val="75000"/>
                  </a:schemeClr>
                </a:solidFill>
                <a:cs typeface="Times New Roman" pitchFamily="18" charset="0"/>
              </a:rPr>
              <a:t> 24:31 </a:t>
            </a:r>
            <a:r>
              <a:rPr lang="cs-CZ" sz="2200" dirty="0" smtClean="0">
                <a:solidFill>
                  <a:schemeClr val="accent5">
                    <a:lumMod val="50000"/>
                  </a:schemeClr>
                </a:solidFill>
                <a:latin typeface="Times New Roman" pitchFamily="18" charset="0"/>
                <a:cs typeface="Times New Roman" pitchFamily="18" charset="0"/>
              </a:rPr>
              <a:t/>
            </a:r>
            <a:br>
              <a:rPr lang="cs-CZ" sz="2200" dirty="0" smtClean="0">
                <a:solidFill>
                  <a:schemeClr val="accent5">
                    <a:lumMod val="50000"/>
                  </a:schemeClr>
                </a:solidFill>
                <a:latin typeface="Times New Roman" pitchFamily="18" charset="0"/>
                <a:cs typeface="Times New Roman" pitchFamily="18" charset="0"/>
              </a:rPr>
            </a:br>
            <a:r>
              <a:rPr lang="cs-CZ" sz="2200" dirty="0" smtClean="0">
                <a:solidFill>
                  <a:schemeClr val="accent5">
                    <a:lumMod val="50000"/>
                  </a:schemeClr>
                </a:solidFill>
                <a:latin typeface="Times New Roman" pitchFamily="18" charset="0"/>
                <a:cs typeface="Times New Roman" pitchFamily="18" charset="0"/>
              </a:rPr>
              <a:t/>
            </a:r>
            <a:br>
              <a:rPr lang="cs-CZ" sz="2200" dirty="0" smtClean="0">
                <a:solidFill>
                  <a:schemeClr val="accent5">
                    <a:lumMod val="50000"/>
                  </a:schemeClr>
                </a:solidFill>
                <a:latin typeface="Times New Roman" pitchFamily="18" charset="0"/>
                <a:cs typeface="Times New Roman" pitchFamily="18" charset="0"/>
              </a:rPr>
            </a:br>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endParaRPr lang="en-US" sz="2800" b="1"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222325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285750"/>
            <a:ext cx="8458200" cy="6343650"/>
          </a:xfrm>
          <a:prstGeom prst="rect">
            <a:avLst/>
          </a:prstGeom>
          <a:ln>
            <a:noFill/>
          </a:ln>
          <a:effectLst>
            <a:softEdge rad="112500"/>
          </a:effectLst>
        </p:spPr>
      </p:pic>
    </p:spTree>
    <p:extLst>
      <p:ext uri="{BB962C8B-B14F-4D97-AF65-F5344CB8AC3E}">
        <p14:creationId xmlns:p14="http://schemas.microsoft.com/office/powerpoint/2010/main" val="35019291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553200"/>
          </a:xfrm>
        </p:spPr>
        <p:txBody>
          <a:bodyPr>
            <a:normAutofit fontScale="90000"/>
          </a:bodyPr>
          <a:lstStyle/>
          <a:p>
            <a:pPr algn="l"/>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r>
              <a:rPr lang="cs-CZ" sz="2200" dirty="0" smtClean="0">
                <a:solidFill>
                  <a:schemeClr val="accent5">
                    <a:lumMod val="50000"/>
                  </a:schemeClr>
                </a:solidFill>
                <a:cs typeface="Times New Roman" pitchFamily="18" charset="0"/>
              </a:rPr>
              <a:t/>
            </a:r>
            <a:br>
              <a:rPr lang="cs-CZ" sz="2200" dirty="0" smtClean="0">
                <a:solidFill>
                  <a:schemeClr val="accent5">
                    <a:lumMod val="50000"/>
                  </a:schemeClr>
                </a:solidFill>
                <a:cs typeface="Times New Roman" pitchFamily="18" charset="0"/>
              </a:rPr>
            </a:br>
            <a:r>
              <a:rPr lang="cs-CZ" sz="3100" b="1" dirty="0" smtClean="0">
                <a:solidFill>
                  <a:schemeClr val="accent1">
                    <a:lumMod val="75000"/>
                  </a:schemeClr>
                </a:solidFill>
                <a:cs typeface="Times New Roman" pitchFamily="18" charset="0"/>
              </a:rPr>
              <a:t>ISLÁM POVOLUJE POLYGAMII</a:t>
            </a:r>
            <a:r>
              <a:rPr lang="cs-CZ" sz="2200" b="1" dirty="0" smtClean="0">
                <a:solidFill>
                  <a:schemeClr val="accent5">
                    <a:lumMod val="50000"/>
                  </a:schemeClr>
                </a:solidFill>
                <a:cs typeface="Times New Roman" pitchFamily="18" charset="0"/>
              </a:rPr>
              <a:t/>
            </a:r>
            <a:br>
              <a:rPr lang="cs-CZ" sz="2200" b="1" dirty="0" smtClean="0">
                <a:solidFill>
                  <a:schemeClr val="accent5">
                    <a:lumMod val="50000"/>
                  </a:schemeClr>
                </a:solidFill>
                <a:cs typeface="Times New Roman" pitchFamily="18" charset="0"/>
              </a:rPr>
            </a:br>
            <a:r>
              <a:rPr lang="cs-CZ" sz="2200" b="1" dirty="0" smtClean="0">
                <a:solidFill>
                  <a:schemeClr val="accent5">
                    <a:lumMod val="50000"/>
                  </a:schemeClr>
                </a:solidFill>
                <a:cs typeface="Times New Roman" pitchFamily="18" charset="0"/>
              </a:rPr>
              <a:t/>
            </a:r>
            <a:br>
              <a:rPr lang="cs-CZ" sz="2200" b="1" dirty="0" smtClean="0">
                <a:solidFill>
                  <a:schemeClr val="accent5">
                    <a:lumMod val="50000"/>
                  </a:schemeClr>
                </a:solidFill>
                <a:cs typeface="Times New Roman" pitchFamily="18" charset="0"/>
              </a:rPr>
            </a:br>
            <a:r>
              <a:rPr lang="en-GB" sz="2800" b="1" dirty="0" smtClean="0">
                <a:solidFill>
                  <a:prstClr val="black"/>
                </a:solidFill>
              </a:rPr>
              <a:t> </a:t>
            </a:r>
            <a:r>
              <a:rPr lang="cs-CZ" sz="2800" b="1" dirty="0" smtClean="0">
                <a:solidFill>
                  <a:prstClr val="black"/>
                </a:solidFill>
                <a:cs typeface="Times New Roman" pitchFamily="18" charset="0"/>
              </a:rPr>
              <a:t>„Vezmi si ženu podle svého výběru, dvě, tři nebo čtyři…“</a:t>
            </a:r>
            <a:r>
              <a:rPr lang="cs-CZ" sz="2800" b="1" dirty="0" smtClean="0">
                <a:solidFill>
                  <a:prstClr val="black"/>
                </a:solidFill>
              </a:rPr>
              <a:t/>
            </a:r>
            <a:br>
              <a:rPr lang="cs-CZ" sz="2800" b="1" dirty="0" smtClean="0">
                <a:solidFill>
                  <a:prstClr val="black"/>
                </a:solidFill>
              </a:rPr>
            </a:br>
            <a:r>
              <a:rPr lang="en-GB" sz="2800" b="1" dirty="0" smtClean="0">
                <a:solidFill>
                  <a:schemeClr val="accent1">
                    <a:lumMod val="75000"/>
                  </a:schemeClr>
                </a:solidFill>
                <a:cs typeface="Times New Roman" pitchFamily="18" charset="0"/>
              </a:rPr>
              <a:t> (</a:t>
            </a:r>
            <a:r>
              <a:rPr lang="cs-CZ" sz="2800" b="1" dirty="0" smtClean="0">
                <a:solidFill>
                  <a:schemeClr val="accent1">
                    <a:lumMod val="75000"/>
                  </a:schemeClr>
                </a:solidFill>
                <a:cs typeface="Times New Roman" pitchFamily="18" charset="0"/>
              </a:rPr>
              <a:t>Korán</a:t>
            </a:r>
            <a:r>
              <a:rPr lang="en-GB" sz="2800" b="1" dirty="0" smtClean="0">
                <a:solidFill>
                  <a:schemeClr val="accent1">
                    <a:lumMod val="75000"/>
                  </a:schemeClr>
                </a:solidFill>
                <a:cs typeface="Times New Roman" pitchFamily="18" charset="0"/>
              </a:rPr>
              <a:t> 4:3 S</a:t>
            </a:r>
            <a:r>
              <a:rPr lang="cs-CZ" sz="2800" b="1" dirty="0" smtClean="0">
                <a:solidFill>
                  <a:schemeClr val="accent1">
                    <a:lumMod val="75000"/>
                  </a:schemeClr>
                </a:solidFill>
                <a:cs typeface="Times New Roman" pitchFamily="18" charset="0"/>
              </a:rPr>
              <a:t>ú</a:t>
            </a:r>
            <a:r>
              <a:rPr lang="en-GB" sz="2800" b="1" dirty="0" err="1" smtClean="0">
                <a:solidFill>
                  <a:schemeClr val="accent1">
                    <a:lumMod val="75000"/>
                  </a:schemeClr>
                </a:solidFill>
                <a:cs typeface="Times New Roman" pitchFamily="18" charset="0"/>
              </a:rPr>
              <a:t>ra</a:t>
            </a:r>
            <a:r>
              <a:rPr lang="en-GB" sz="2800" b="1" dirty="0" smtClean="0">
                <a:solidFill>
                  <a:schemeClr val="accent1">
                    <a:lumMod val="75000"/>
                  </a:schemeClr>
                </a:solidFill>
                <a:cs typeface="Times New Roman" pitchFamily="18" charset="0"/>
              </a:rPr>
              <a:t>…) </a:t>
            </a:r>
            <a:r>
              <a:rPr lang="cs-CZ" sz="2200" dirty="0" smtClean="0">
                <a:solidFill>
                  <a:schemeClr val="accent5">
                    <a:lumMod val="50000"/>
                  </a:schemeClr>
                </a:solidFill>
                <a:cs typeface="Times New Roman" pitchFamily="18" charset="0"/>
              </a:rPr>
              <a:t/>
            </a:r>
            <a:br>
              <a:rPr lang="cs-CZ" sz="2200" dirty="0" smtClean="0">
                <a:solidFill>
                  <a:schemeClr val="accent5">
                    <a:lumMod val="50000"/>
                  </a:schemeClr>
                </a:solidFill>
                <a:cs typeface="Times New Roman" pitchFamily="18" charset="0"/>
              </a:rPr>
            </a:br>
            <a:r>
              <a:rPr lang="cs-CZ" sz="2200" dirty="0" smtClean="0">
                <a:solidFill>
                  <a:schemeClr val="accent5">
                    <a:lumMod val="50000"/>
                  </a:schemeClr>
                </a:solidFill>
                <a:cs typeface="Times New Roman" pitchFamily="18" charset="0"/>
              </a:rPr>
              <a:t/>
            </a:r>
            <a:br>
              <a:rPr lang="cs-CZ" sz="2200" dirty="0" smtClean="0">
                <a:solidFill>
                  <a:schemeClr val="accent5">
                    <a:lumMod val="50000"/>
                  </a:schemeClr>
                </a:solidFill>
                <a:cs typeface="Times New Roman" pitchFamily="18" charset="0"/>
              </a:rPr>
            </a:br>
            <a:r>
              <a:rPr lang="cs-CZ" sz="2200" dirty="0">
                <a:solidFill>
                  <a:schemeClr val="accent5">
                    <a:lumMod val="50000"/>
                  </a:schemeClr>
                </a:solidFill>
                <a:cs typeface="Times New Roman" pitchFamily="18" charset="0"/>
              </a:rPr>
              <a:t/>
            </a:r>
            <a:br>
              <a:rPr lang="cs-CZ" sz="2200" dirty="0">
                <a:solidFill>
                  <a:schemeClr val="accent5">
                    <a:lumMod val="50000"/>
                  </a:schemeClr>
                </a:solidFill>
                <a:cs typeface="Times New Roman" pitchFamily="18" charset="0"/>
              </a:rPr>
            </a:br>
            <a:r>
              <a:rPr lang="cs-CZ" sz="3100" dirty="0" smtClean="0">
                <a:solidFill>
                  <a:schemeClr val="accent5">
                    <a:lumMod val="50000"/>
                  </a:schemeClr>
                </a:solidFill>
                <a:cs typeface="Times New Roman" pitchFamily="18" charset="0"/>
              </a:rPr>
              <a:t/>
            </a:r>
            <a:br>
              <a:rPr lang="cs-CZ" sz="3100" dirty="0" smtClean="0">
                <a:solidFill>
                  <a:schemeClr val="accent5">
                    <a:lumMod val="50000"/>
                  </a:schemeClr>
                </a:solidFill>
                <a:cs typeface="Times New Roman" pitchFamily="18" charset="0"/>
              </a:rPr>
            </a:br>
            <a:r>
              <a:rPr lang="cs-CZ" sz="3100" b="1" dirty="0" smtClean="0">
                <a:solidFill>
                  <a:schemeClr val="accent1">
                    <a:lumMod val="75000"/>
                  </a:schemeClr>
                </a:solidFill>
                <a:cs typeface="Times New Roman" pitchFamily="18" charset="0"/>
              </a:rPr>
              <a:t>ISLÁM POVOLUJE ROZVOD</a:t>
            </a:r>
            <a:r>
              <a:rPr lang="cs-CZ" sz="3100" b="1" dirty="0" smtClean="0">
                <a:solidFill>
                  <a:schemeClr val="accent5">
                    <a:lumMod val="50000"/>
                  </a:schemeClr>
                </a:solidFill>
                <a:cs typeface="Times New Roman" pitchFamily="18" charset="0"/>
              </a:rPr>
              <a:t/>
            </a:r>
            <a:br>
              <a:rPr lang="cs-CZ" sz="3100" b="1" dirty="0" smtClean="0">
                <a:solidFill>
                  <a:schemeClr val="accent5">
                    <a:lumMod val="50000"/>
                  </a:schemeClr>
                </a:solidFill>
                <a:cs typeface="Times New Roman" pitchFamily="18" charset="0"/>
              </a:rPr>
            </a:br>
            <a:r>
              <a:rPr lang="en-GB" sz="2200" dirty="0" smtClean="0">
                <a:solidFill>
                  <a:srgbClr val="FF0000"/>
                </a:solidFill>
              </a:rPr>
              <a:t> </a:t>
            </a:r>
            <a:r>
              <a:rPr lang="cs-CZ" sz="2200" dirty="0" smtClean="0">
                <a:solidFill>
                  <a:srgbClr val="FF0000"/>
                </a:solidFill>
              </a:rPr>
              <a:t/>
            </a:r>
            <a:br>
              <a:rPr lang="cs-CZ" sz="2200" dirty="0" smtClean="0">
                <a:solidFill>
                  <a:srgbClr val="FF0000"/>
                </a:solidFill>
              </a:rPr>
            </a:br>
            <a:r>
              <a:rPr lang="cs-CZ" sz="3100" b="1" dirty="0" smtClean="0">
                <a:cs typeface="Times New Roman" pitchFamily="18" charset="0"/>
              </a:rPr>
              <a:t>„Ale je-li jejich záměr s rozvodem pevný, Alláh slyší a vše ví.“ </a:t>
            </a:r>
            <a:r>
              <a:rPr lang="en-US" sz="3100" b="1" dirty="0" smtClean="0">
                <a:solidFill>
                  <a:schemeClr val="accent1">
                    <a:lumMod val="75000"/>
                  </a:schemeClr>
                </a:solidFill>
                <a:cs typeface="Times New Roman" pitchFamily="18" charset="0"/>
              </a:rPr>
              <a:t>(</a:t>
            </a:r>
            <a:r>
              <a:rPr lang="cs-CZ" sz="3100" b="1" dirty="0" smtClean="0">
                <a:solidFill>
                  <a:schemeClr val="accent1">
                    <a:lumMod val="75000"/>
                  </a:schemeClr>
                </a:solidFill>
                <a:cs typeface="Times New Roman" pitchFamily="18" charset="0"/>
              </a:rPr>
              <a:t>Korá</a:t>
            </a:r>
            <a:r>
              <a:rPr lang="en-US" sz="3100" b="1" dirty="0" smtClean="0">
                <a:solidFill>
                  <a:schemeClr val="accent1">
                    <a:lumMod val="75000"/>
                  </a:schemeClr>
                </a:solidFill>
                <a:cs typeface="Times New Roman" pitchFamily="18" charset="0"/>
              </a:rPr>
              <a:t>n 2:227 S</a:t>
            </a:r>
            <a:r>
              <a:rPr lang="cs-CZ" sz="3100" b="1" dirty="0" err="1" smtClean="0">
                <a:solidFill>
                  <a:schemeClr val="accent1">
                    <a:lumMod val="75000"/>
                  </a:schemeClr>
                </a:solidFill>
                <a:cs typeface="Times New Roman" pitchFamily="18" charset="0"/>
              </a:rPr>
              <a:t>úra</a:t>
            </a:r>
            <a:r>
              <a:rPr lang="en-US" sz="3100" b="1" dirty="0" smtClean="0">
                <a:solidFill>
                  <a:schemeClr val="accent1">
                    <a:lumMod val="75000"/>
                  </a:schemeClr>
                </a:solidFill>
                <a:cs typeface="Times New Roman" pitchFamily="18" charset="0"/>
              </a:rPr>
              <a:t>Al-</a:t>
            </a:r>
            <a:r>
              <a:rPr lang="en-US" sz="3100" b="1" dirty="0" err="1" smtClean="0">
                <a:solidFill>
                  <a:schemeClr val="accent1">
                    <a:lumMod val="75000"/>
                  </a:schemeClr>
                </a:solidFill>
                <a:cs typeface="Times New Roman" pitchFamily="18" charset="0"/>
              </a:rPr>
              <a:t>Bakarah</a:t>
            </a:r>
            <a:r>
              <a:rPr lang="en-US" sz="3100" b="1" dirty="0" smtClean="0">
                <a:solidFill>
                  <a:schemeClr val="accent1">
                    <a:lumMod val="75000"/>
                  </a:schemeClr>
                </a:solidFill>
                <a:cs typeface="Times New Roman" pitchFamily="18" charset="0"/>
              </a:rPr>
              <a:t>)‎</a:t>
            </a:r>
            <a:r>
              <a:rPr lang="cs-CZ" sz="3100" b="1" dirty="0" smtClean="0">
                <a:solidFill>
                  <a:schemeClr val="accent5">
                    <a:lumMod val="50000"/>
                  </a:schemeClr>
                </a:solidFill>
                <a:cs typeface="Times New Roman" pitchFamily="18" charset="0"/>
              </a:rPr>
              <a:t/>
            </a:r>
            <a:br>
              <a:rPr lang="cs-CZ" sz="3100" b="1" dirty="0" smtClean="0">
                <a:solidFill>
                  <a:schemeClr val="accent5">
                    <a:lumMod val="50000"/>
                  </a:schemeClr>
                </a:solidFill>
                <a:cs typeface="Times New Roman" pitchFamily="18" charset="0"/>
              </a:rPr>
            </a:br>
            <a:r>
              <a:rPr lang="en-GB" sz="3100" b="1" dirty="0" smtClean="0">
                <a:solidFill>
                  <a:prstClr val="black"/>
                </a:solidFill>
                <a:cs typeface="Times New Roman" pitchFamily="18" charset="0"/>
              </a:rPr>
              <a:t/>
            </a:r>
            <a:br>
              <a:rPr lang="en-GB" sz="3100" b="1" dirty="0" smtClean="0">
                <a:solidFill>
                  <a:prstClr val="black"/>
                </a:solidFill>
                <a:cs typeface="Times New Roman" pitchFamily="18" charset="0"/>
              </a:rPr>
            </a:br>
            <a:r>
              <a:rPr lang="en-GB" sz="3100" b="1" dirty="0" smtClean="0">
                <a:solidFill>
                  <a:prstClr val="black"/>
                </a:solidFill>
                <a:cs typeface="Times New Roman" pitchFamily="18" charset="0"/>
              </a:rPr>
              <a:t> </a:t>
            </a:r>
            <a:r>
              <a:rPr lang="cs-CZ" sz="3100" b="1" dirty="0" smtClean="0">
                <a:cs typeface="Times New Roman" pitchFamily="18" charset="0"/>
              </a:rPr>
              <a:t>„Rozvod je možný dvakrát“ </a:t>
            </a:r>
            <a:r>
              <a:rPr lang="en-GB" sz="3100" b="1" dirty="0" smtClean="0">
                <a:solidFill>
                  <a:schemeClr val="accent1">
                    <a:lumMod val="75000"/>
                  </a:schemeClr>
                </a:solidFill>
                <a:cs typeface="Times New Roman" pitchFamily="18" charset="0"/>
              </a:rPr>
              <a:t>(</a:t>
            </a:r>
            <a:r>
              <a:rPr lang="cs-CZ" sz="3100" b="1" dirty="0" smtClean="0">
                <a:solidFill>
                  <a:schemeClr val="accent1">
                    <a:lumMod val="75000"/>
                  </a:schemeClr>
                </a:solidFill>
                <a:cs typeface="Times New Roman" pitchFamily="18" charset="0"/>
              </a:rPr>
              <a:t>Korá</a:t>
            </a:r>
            <a:r>
              <a:rPr lang="en-GB" sz="3100" b="1" dirty="0" smtClean="0">
                <a:solidFill>
                  <a:schemeClr val="accent1">
                    <a:lumMod val="75000"/>
                  </a:schemeClr>
                </a:solidFill>
                <a:cs typeface="Times New Roman" pitchFamily="18" charset="0"/>
              </a:rPr>
              <a:t>n 2:229 S</a:t>
            </a:r>
            <a:r>
              <a:rPr lang="cs-CZ" sz="3100" b="1" dirty="0" err="1" smtClean="0">
                <a:solidFill>
                  <a:schemeClr val="accent1">
                    <a:lumMod val="75000"/>
                  </a:schemeClr>
                </a:solidFill>
                <a:cs typeface="Times New Roman" pitchFamily="18" charset="0"/>
              </a:rPr>
              <a:t>úra</a:t>
            </a:r>
            <a:r>
              <a:rPr lang="cs-CZ" sz="3100" b="1" dirty="0" smtClean="0">
                <a:solidFill>
                  <a:schemeClr val="accent1">
                    <a:lumMod val="75000"/>
                  </a:schemeClr>
                </a:solidFill>
                <a:cs typeface="Times New Roman" pitchFamily="18" charset="0"/>
              </a:rPr>
              <a:t> </a:t>
            </a:r>
            <a:r>
              <a:rPr lang="en-GB" sz="3100" b="1" dirty="0" err="1" smtClean="0">
                <a:solidFill>
                  <a:schemeClr val="accent1">
                    <a:lumMod val="75000"/>
                  </a:schemeClr>
                </a:solidFill>
                <a:cs typeface="Times New Roman" pitchFamily="18" charset="0"/>
              </a:rPr>
              <a:t>AlBakarah</a:t>
            </a:r>
            <a:r>
              <a:rPr lang="en-GB" sz="3100" b="1" dirty="0" smtClean="0">
                <a:solidFill>
                  <a:schemeClr val="accent1">
                    <a:lumMod val="75000"/>
                  </a:schemeClr>
                </a:solidFill>
                <a:cs typeface="Times New Roman" pitchFamily="18" charset="0"/>
              </a:rPr>
              <a:t>) </a:t>
            </a:r>
            <a:r>
              <a:rPr lang="cs-CZ" sz="3100" b="1" dirty="0" smtClean="0">
                <a:solidFill>
                  <a:schemeClr val="accent5">
                    <a:lumMod val="50000"/>
                  </a:schemeClr>
                </a:solidFill>
                <a:cs typeface="Times New Roman" pitchFamily="18" charset="0"/>
              </a:rPr>
              <a:t/>
            </a:r>
            <a:br>
              <a:rPr lang="cs-CZ" sz="3100" b="1" dirty="0" smtClean="0">
                <a:solidFill>
                  <a:schemeClr val="accent5">
                    <a:lumMod val="50000"/>
                  </a:schemeClr>
                </a:solidFill>
                <a:cs typeface="Times New Roman" pitchFamily="18" charset="0"/>
              </a:rPr>
            </a:br>
            <a:r>
              <a:rPr lang="cs-CZ" sz="2800" b="1" dirty="0" smtClean="0">
                <a:solidFill>
                  <a:schemeClr val="accent5">
                    <a:lumMod val="50000"/>
                  </a:schemeClr>
                </a:solidFill>
                <a:cs typeface="Times New Roman" pitchFamily="18" charset="0"/>
              </a:rPr>
              <a:t/>
            </a:r>
            <a:br>
              <a:rPr lang="cs-CZ" sz="2800" b="1" dirty="0" smtClean="0">
                <a:solidFill>
                  <a:schemeClr val="accent5">
                    <a:lumMod val="50000"/>
                  </a:schemeClr>
                </a:solidFill>
                <a:cs typeface="Times New Roman" pitchFamily="18" charset="0"/>
              </a:rPr>
            </a:br>
            <a:r>
              <a:rPr lang="cs-CZ" sz="2800" b="1" dirty="0" smtClean="0">
                <a:solidFill>
                  <a:schemeClr val="accent5">
                    <a:lumMod val="50000"/>
                  </a:schemeClr>
                </a:solidFill>
                <a:latin typeface="Times New Roman" pitchFamily="18" charset="0"/>
                <a:cs typeface="Times New Roman" pitchFamily="18" charset="0"/>
              </a:rPr>
              <a:t/>
            </a:r>
            <a:br>
              <a:rPr lang="cs-CZ" sz="2800" b="1" dirty="0" smtClean="0">
                <a:solidFill>
                  <a:schemeClr val="accent5">
                    <a:lumMod val="50000"/>
                  </a:schemeClr>
                </a:solidFill>
                <a:latin typeface="Times New Roman" pitchFamily="18" charset="0"/>
                <a:cs typeface="Times New Roman" pitchFamily="18" charset="0"/>
              </a:rPr>
            </a:br>
            <a:endParaRPr lang="en-US" sz="2800" b="1"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222325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23528" y="274638"/>
            <a:ext cx="8363272" cy="6250706"/>
          </a:xfrm>
        </p:spPr>
        <p:txBody>
          <a:bodyPr>
            <a:normAutofit/>
          </a:bodyPr>
          <a:lstStyle/>
          <a:p>
            <a:r>
              <a:rPr lang="cs-CZ" sz="3600" b="1" dirty="0" smtClean="0">
                <a:latin typeface="Times New Roman" pitchFamily="18" charset="0"/>
                <a:cs typeface="Times New Roman" pitchFamily="18" charset="0"/>
              </a:rPr>
              <a:t/>
            </a:r>
            <a:br>
              <a:rPr lang="cs-CZ" sz="3600" b="1" dirty="0" smtClean="0">
                <a:latin typeface="Times New Roman" pitchFamily="18" charset="0"/>
                <a:cs typeface="Times New Roman" pitchFamily="18" charset="0"/>
              </a:rPr>
            </a:br>
            <a:r>
              <a:rPr lang="cs-CZ" sz="3600" b="1" dirty="0" smtClean="0">
                <a:latin typeface="Times New Roman" pitchFamily="18" charset="0"/>
                <a:cs typeface="Times New Roman" pitchFamily="18" charset="0"/>
              </a:rPr>
              <a:t>STATISTIKY MUSLIMŮ V EVROPĚ</a:t>
            </a:r>
            <a:endParaRPr lang="cs-CZ"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915400" cy="6553200"/>
          </a:xfrm>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71016944"/>
              </p:ext>
            </p:extLst>
          </p:nvPr>
        </p:nvGraphicFramePr>
        <p:xfrm>
          <a:off x="304799" y="228596"/>
          <a:ext cx="8610600" cy="6400801"/>
        </p:xfrm>
        <a:graphic>
          <a:graphicData uri="http://schemas.openxmlformats.org/drawingml/2006/table">
            <a:tbl>
              <a:tblPr firstRow="1" firstCol="1" bandRow="1"/>
              <a:tblGrid>
                <a:gridCol w="2870200"/>
                <a:gridCol w="2870200"/>
                <a:gridCol w="2870200"/>
              </a:tblGrid>
              <a:tr h="581891">
                <a:tc>
                  <a:txBody>
                    <a:bodyPr/>
                    <a:lstStyle/>
                    <a:p>
                      <a:pPr marL="0" marR="0" algn="ctr">
                        <a:lnSpc>
                          <a:spcPts val="1680"/>
                        </a:lnSpc>
                        <a:spcBef>
                          <a:spcPts val="1200"/>
                        </a:spcBef>
                        <a:spcAft>
                          <a:spcPts val="1200"/>
                        </a:spcAft>
                      </a:pPr>
                      <a:r>
                        <a:rPr lang="cs-CZ" sz="2800" b="1" dirty="0" smtClean="0">
                          <a:solidFill>
                            <a:srgbClr val="C00000"/>
                          </a:solidFill>
                          <a:effectLst/>
                          <a:latin typeface="Times New Roman" pitchFamily="18" charset="0"/>
                          <a:ea typeface="Calibri"/>
                          <a:cs typeface="Times New Roman" pitchFamily="18" charset="0"/>
                        </a:rPr>
                        <a:t>Město</a:t>
                      </a:r>
                      <a:endParaRPr lang="en-US" sz="2800" b="1" dirty="0">
                        <a:solidFill>
                          <a:srgbClr val="C00000"/>
                        </a:solidFill>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ts val="1680"/>
                        </a:lnSpc>
                        <a:spcBef>
                          <a:spcPts val="1200"/>
                        </a:spcBef>
                        <a:spcAft>
                          <a:spcPts val="1200"/>
                        </a:spcAft>
                      </a:pPr>
                      <a:r>
                        <a:rPr lang="cs-CZ" sz="2800" b="1" dirty="0" smtClean="0">
                          <a:solidFill>
                            <a:srgbClr val="C00000"/>
                          </a:solidFill>
                          <a:effectLst/>
                          <a:latin typeface="Times New Roman" pitchFamily="18" charset="0"/>
                          <a:ea typeface="Calibri"/>
                          <a:cs typeface="Times New Roman" pitchFamily="18" charset="0"/>
                        </a:rPr>
                        <a:t>Země</a:t>
                      </a:r>
                      <a:endParaRPr lang="en-US" sz="2800" b="1" dirty="0">
                        <a:solidFill>
                          <a:srgbClr val="C00000"/>
                        </a:solidFill>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ts val="1680"/>
                        </a:lnSpc>
                        <a:spcBef>
                          <a:spcPts val="1200"/>
                        </a:spcBef>
                        <a:spcAft>
                          <a:spcPts val="1200"/>
                        </a:spcAft>
                      </a:pPr>
                      <a:r>
                        <a:rPr lang="en-US" sz="2800" b="1" dirty="0">
                          <a:solidFill>
                            <a:srgbClr val="C00000"/>
                          </a:solidFill>
                          <a:effectLst/>
                          <a:latin typeface="Times New Roman" pitchFamily="18" charset="0"/>
                          <a:ea typeface="Times New Roman"/>
                          <a:cs typeface="Times New Roman" pitchFamily="18" charset="0"/>
                        </a:rPr>
                        <a:t> % </a:t>
                      </a:r>
                      <a:r>
                        <a:rPr lang="cs-CZ" sz="2800" b="1" dirty="0" smtClean="0">
                          <a:solidFill>
                            <a:srgbClr val="C00000"/>
                          </a:solidFill>
                          <a:effectLst/>
                          <a:latin typeface="Times New Roman" pitchFamily="18" charset="0"/>
                          <a:ea typeface="Times New Roman"/>
                          <a:cs typeface="Times New Roman" pitchFamily="18" charset="0"/>
                        </a:rPr>
                        <a:t>muslimů</a:t>
                      </a:r>
                      <a:r>
                        <a:rPr lang="en-US" sz="2800" b="1" dirty="0" smtClean="0">
                          <a:solidFill>
                            <a:srgbClr val="C00000"/>
                          </a:solidFill>
                          <a:effectLst/>
                          <a:latin typeface="Times New Roman" pitchFamily="18" charset="0"/>
                          <a:ea typeface="Times New Roman"/>
                          <a:cs typeface="Times New Roman" pitchFamily="18" charset="0"/>
                        </a:rPr>
                        <a:t> </a:t>
                      </a:r>
                      <a:r>
                        <a:rPr lang="en-US" sz="2000" b="1" dirty="0" smtClean="0">
                          <a:solidFill>
                            <a:srgbClr val="C00000"/>
                          </a:solidFill>
                          <a:effectLst/>
                          <a:latin typeface="Times New Roman" pitchFamily="18" charset="0"/>
                          <a:ea typeface="Times New Roman"/>
                          <a:cs typeface="Times New Roman" pitchFamily="18" charset="0"/>
                        </a:rPr>
                        <a:t>(</a:t>
                      </a:r>
                      <a:r>
                        <a:rPr lang="cs-CZ" sz="2000" b="1" dirty="0" smtClean="0">
                          <a:solidFill>
                            <a:srgbClr val="C00000"/>
                          </a:solidFill>
                          <a:effectLst/>
                          <a:latin typeface="Times New Roman" pitchFamily="18" charset="0"/>
                          <a:ea typeface="Times New Roman"/>
                          <a:cs typeface="Times New Roman" pitchFamily="18" charset="0"/>
                        </a:rPr>
                        <a:t>odhad</a:t>
                      </a:r>
                      <a:r>
                        <a:rPr lang="en-US" sz="2000" b="1" dirty="0" smtClean="0">
                          <a:solidFill>
                            <a:srgbClr val="C00000"/>
                          </a:solidFill>
                          <a:effectLst/>
                          <a:latin typeface="Times New Roman" pitchFamily="18" charset="0"/>
                          <a:ea typeface="Times New Roman"/>
                          <a:cs typeface="Times New Roman" pitchFamily="18" charset="0"/>
                        </a:rPr>
                        <a:t>)</a:t>
                      </a:r>
                      <a:endParaRPr lang="en-US" sz="2000" b="1" dirty="0">
                        <a:solidFill>
                          <a:srgbClr val="C00000"/>
                        </a:solidFill>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r>
              <a:tr h="581891">
                <a:tc>
                  <a:txBody>
                    <a:bodyPr/>
                    <a:lstStyle/>
                    <a:p>
                      <a:pPr marL="0" marR="0">
                        <a:lnSpc>
                          <a:spcPts val="1680"/>
                        </a:lnSpc>
                        <a:spcBef>
                          <a:spcPts val="1200"/>
                        </a:spcBef>
                        <a:spcAft>
                          <a:spcPts val="1200"/>
                        </a:spcAft>
                      </a:pPr>
                      <a:r>
                        <a:rPr lang="en-US" sz="2400" b="1" u="none" strike="noStrike" dirty="0">
                          <a:solidFill>
                            <a:srgbClr val="0B0080"/>
                          </a:solidFill>
                          <a:effectLst/>
                          <a:latin typeface="Times New Roman" pitchFamily="18" charset="0"/>
                          <a:ea typeface="Times New Roman"/>
                          <a:cs typeface="Times New Roman" pitchFamily="18" charset="0"/>
                        </a:rPr>
                        <a:t>Amsterdam</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cs-CZ" sz="2400" b="1" u="none" strike="noStrike" dirty="0" smtClean="0">
                          <a:solidFill>
                            <a:srgbClr val="0B0080"/>
                          </a:solidFill>
                          <a:effectLst/>
                          <a:latin typeface="Times New Roman" pitchFamily="18" charset="0"/>
                          <a:ea typeface="Times New Roman"/>
                          <a:cs typeface="Times New Roman" pitchFamily="18" charset="0"/>
                        </a:rPr>
                        <a:t>Holandsko</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14</a:t>
                      </a:r>
                      <a:r>
                        <a:rPr lang="en-US" sz="2400" b="1" dirty="0" smtClean="0">
                          <a:solidFill>
                            <a:srgbClr val="000000"/>
                          </a:solidFill>
                          <a:effectLst/>
                          <a:latin typeface="Times New Roman" pitchFamily="18" charset="0"/>
                          <a:ea typeface="Times New Roman"/>
                          <a:cs typeface="Times New Roman" pitchFamily="18" charset="0"/>
                        </a:rPr>
                        <a:t>%</a:t>
                      </a:r>
                      <a:r>
                        <a:rPr lang="en-US" sz="2400" b="1" baseline="0" dirty="0" smtClean="0">
                          <a:solidFill>
                            <a:srgbClr val="000000"/>
                          </a:solidFill>
                          <a:effectLst/>
                          <a:latin typeface="Times New Roman" pitchFamily="18" charset="0"/>
                          <a:ea typeface="Times New Roman"/>
                          <a:cs typeface="Times New Roman" pitchFamily="18" charset="0"/>
                        </a:rPr>
                        <a:t> --</a:t>
                      </a:r>
                      <a:r>
                        <a:rPr lang="en-US" sz="2400" b="1" dirty="0">
                          <a:solidFill>
                            <a:srgbClr val="000000"/>
                          </a:solidFill>
                          <a:effectLst/>
                          <a:latin typeface="Times New Roman" pitchFamily="18" charset="0"/>
                          <a:ea typeface="Times New Roman"/>
                          <a:cs typeface="Times New Roman" pitchFamily="18" charset="0"/>
                        </a:rPr>
                        <a:t> 24</a:t>
                      </a:r>
                      <a:r>
                        <a:rPr lang="en-US" sz="2400" b="1" dirty="0" smtClean="0">
                          <a:solidFill>
                            <a:srgbClr val="000000"/>
                          </a:solidFill>
                          <a:effectLst/>
                          <a:latin typeface="Times New Roman" pitchFamily="18" charset="0"/>
                          <a:ea typeface="Times New Roman"/>
                          <a:cs typeface="Times New Roman" pitchFamily="18" charset="0"/>
                        </a:rPr>
                        <a:t>%</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81891">
                <a:tc>
                  <a:txBody>
                    <a:bodyPr/>
                    <a:lstStyle/>
                    <a:p>
                      <a:pPr marL="0" marR="0">
                        <a:lnSpc>
                          <a:spcPts val="1680"/>
                        </a:lnSpc>
                        <a:spcBef>
                          <a:spcPts val="1200"/>
                        </a:spcBef>
                        <a:spcAft>
                          <a:spcPts val="1200"/>
                        </a:spcAft>
                      </a:pPr>
                      <a:r>
                        <a:rPr lang="en-US" sz="2400" b="1" u="none" strike="noStrike" dirty="0" smtClean="0">
                          <a:solidFill>
                            <a:srgbClr val="0B0080"/>
                          </a:solidFill>
                          <a:effectLst/>
                          <a:latin typeface="Times New Roman" pitchFamily="18" charset="0"/>
                          <a:ea typeface="Times New Roman"/>
                          <a:cs typeface="Times New Roman" pitchFamily="18" charset="0"/>
                        </a:rPr>
                        <a:t>Antwerp</a:t>
                      </a:r>
                      <a:r>
                        <a:rPr lang="cs-CZ" sz="2400" b="1" u="none" strike="noStrike" dirty="0" smtClean="0">
                          <a:solidFill>
                            <a:srgbClr val="0B0080"/>
                          </a:solidFill>
                          <a:effectLst/>
                          <a:latin typeface="Times New Roman" pitchFamily="18" charset="0"/>
                          <a:ea typeface="Times New Roman"/>
                          <a:cs typeface="Times New Roman" pitchFamily="18" charset="0"/>
                        </a:rPr>
                        <a:t>y</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en-US" sz="2400" b="1" u="none" strike="noStrike" dirty="0" err="1" smtClean="0">
                          <a:solidFill>
                            <a:srgbClr val="0B0080"/>
                          </a:solidFill>
                          <a:effectLst/>
                          <a:latin typeface="Times New Roman" pitchFamily="18" charset="0"/>
                          <a:ea typeface="Times New Roman"/>
                          <a:cs typeface="Times New Roman" pitchFamily="18" charset="0"/>
                        </a:rPr>
                        <a:t>Belgi</a:t>
                      </a:r>
                      <a:r>
                        <a:rPr lang="cs-CZ" sz="2400" b="1" u="none" strike="noStrike" dirty="0" smtClean="0">
                          <a:solidFill>
                            <a:srgbClr val="0B0080"/>
                          </a:solidFill>
                          <a:effectLst/>
                          <a:latin typeface="Times New Roman" pitchFamily="18" charset="0"/>
                          <a:ea typeface="Times New Roman"/>
                          <a:cs typeface="Times New Roman" pitchFamily="18" charset="0"/>
                        </a:rPr>
                        <a:t>e</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16.9</a:t>
                      </a:r>
                      <a:r>
                        <a:rPr lang="en-US" sz="2400" b="1" dirty="0" smtClean="0">
                          <a:solidFill>
                            <a:srgbClr val="000000"/>
                          </a:solidFill>
                          <a:effectLst/>
                          <a:latin typeface="Times New Roman" pitchFamily="18" charset="0"/>
                          <a:ea typeface="Times New Roman"/>
                          <a:cs typeface="Times New Roman" pitchFamily="18" charset="0"/>
                        </a:rPr>
                        <a:t>%</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81891">
                <a:tc>
                  <a:txBody>
                    <a:bodyPr/>
                    <a:lstStyle/>
                    <a:p>
                      <a:pPr marL="0" marR="0">
                        <a:lnSpc>
                          <a:spcPts val="1680"/>
                        </a:lnSpc>
                        <a:spcBef>
                          <a:spcPts val="1200"/>
                        </a:spcBef>
                        <a:spcAft>
                          <a:spcPts val="1200"/>
                        </a:spcAft>
                      </a:pPr>
                      <a:r>
                        <a:rPr lang="en-US" sz="2400" b="1" u="none" strike="noStrike" dirty="0">
                          <a:solidFill>
                            <a:srgbClr val="0B0080"/>
                          </a:solidFill>
                          <a:effectLst/>
                          <a:latin typeface="Times New Roman" pitchFamily="18" charset="0"/>
                          <a:ea typeface="Times New Roman"/>
                          <a:cs typeface="Times New Roman" pitchFamily="18" charset="0"/>
                        </a:rPr>
                        <a:t>Barcelona</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cs-CZ" sz="2400" b="1" u="none" strike="noStrike" dirty="0" smtClean="0">
                          <a:solidFill>
                            <a:srgbClr val="0B0080"/>
                          </a:solidFill>
                          <a:effectLst/>
                          <a:latin typeface="Times New Roman" pitchFamily="18" charset="0"/>
                          <a:ea typeface="Times New Roman"/>
                          <a:cs typeface="Times New Roman" pitchFamily="18" charset="0"/>
                        </a:rPr>
                        <a:t>Španělsko</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nSpc>
                          <a:spcPct val="115000"/>
                        </a:lnSpc>
                      </a:pPr>
                      <a:endParaRPr lang="en-US" sz="2400" b="1" dirty="0">
                        <a:effectLst/>
                        <a:latin typeface="Times New Roman" pitchFamily="18" charset="0"/>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81891">
                <a:tc>
                  <a:txBody>
                    <a:bodyPr/>
                    <a:lstStyle/>
                    <a:p>
                      <a:pPr marL="0" marR="0">
                        <a:lnSpc>
                          <a:spcPts val="1680"/>
                        </a:lnSpc>
                        <a:spcBef>
                          <a:spcPts val="1200"/>
                        </a:spcBef>
                        <a:spcAft>
                          <a:spcPts val="1200"/>
                        </a:spcAft>
                      </a:pPr>
                      <a:r>
                        <a:rPr lang="en-US" sz="2400" b="1" u="none" strike="noStrike" dirty="0" err="1" smtClean="0">
                          <a:solidFill>
                            <a:srgbClr val="0B0080"/>
                          </a:solidFill>
                          <a:effectLst/>
                          <a:latin typeface="Times New Roman" pitchFamily="18" charset="0"/>
                          <a:ea typeface="Times New Roman"/>
                          <a:cs typeface="Times New Roman" pitchFamily="18" charset="0"/>
                        </a:rPr>
                        <a:t>Berl</a:t>
                      </a:r>
                      <a:r>
                        <a:rPr lang="cs-CZ" sz="2400" b="1" u="none" strike="noStrike" dirty="0" err="1" smtClean="0">
                          <a:solidFill>
                            <a:srgbClr val="0B0080"/>
                          </a:solidFill>
                          <a:effectLst/>
                          <a:latin typeface="Times New Roman" pitchFamily="18" charset="0"/>
                          <a:ea typeface="Times New Roman"/>
                          <a:cs typeface="Times New Roman" pitchFamily="18" charset="0"/>
                        </a:rPr>
                        <a:t>ín</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cs-CZ" sz="2400" b="1" u="none" strike="noStrike" dirty="0" smtClean="0">
                          <a:solidFill>
                            <a:srgbClr val="0B0080"/>
                          </a:solidFill>
                          <a:effectLst/>
                          <a:latin typeface="Times New Roman" pitchFamily="18" charset="0"/>
                          <a:ea typeface="Times New Roman"/>
                          <a:cs typeface="Times New Roman" pitchFamily="18" charset="0"/>
                        </a:rPr>
                        <a:t>Německo</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6</a:t>
                      </a:r>
                      <a:r>
                        <a:rPr lang="en-US" sz="2400" b="1" dirty="0" smtClean="0">
                          <a:solidFill>
                            <a:srgbClr val="000000"/>
                          </a:solidFill>
                          <a:effectLst/>
                          <a:latin typeface="Times New Roman" pitchFamily="18" charset="0"/>
                          <a:ea typeface="Times New Roman"/>
                          <a:cs typeface="Times New Roman" pitchFamily="18" charset="0"/>
                        </a:rPr>
                        <a:t>%</a:t>
                      </a:r>
                      <a:r>
                        <a:rPr lang="en-US" sz="2400" b="1" baseline="0" dirty="0" smtClean="0">
                          <a:solidFill>
                            <a:srgbClr val="000000"/>
                          </a:solidFill>
                          <a:effectLst/>
                          <a:latin typeface="Times New Roman" pitchFamily="18" charset="0"/>
                          <a:ea typeface="Times New Roman"/>
                          <a:cs typeface="Times New Roman" pitchFamily="18" charset="0"/>
                        </a:rPr>
                        <a:t> --</a:t>
                      </a:r>
                      <a:r>
                        <a:rPr lang="en-US" sz="2400" b="1" dirty="0">
                          <a:solidFill>
                            <a:srgbClr val="000000"/>
                          </a:solidFill>
                          <a:effectLst/>
                          <a:latin typeface="Times New Roman" pitchFamily="18" charset="0"/>
                          <a:ea typeface="Times New Roman"/>
                          <a:cs typeface="Times New Roman" pitchFamily="18" charset="0"/>
                        </a:rPr>
                        <a:t> 9</a:t>
                      </a:r>
                      <a:r>
                        <a:rPr lang="en-US" sz="2400" b="1" dirty="0" smtClean="0">
                          <a:solidFill>
                            <a:srgbClr val="000000"/>
                          </a:solidFill>
                          <a:effectLst/>
                          <a:latin typeface="Times New Roman" pitchFamily="18" charset="0"/>
                          <a:ea typeface="Times New Roman"/>
                          <a:cs typeface="Times New Roman" pitchFamily="18" charset="0"/>
                        </a:rPr>
                        <a:t>%,</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81891">
                <a:tc>
                  <a:txBody>
                    <a:bodyPr/>
                    <a:lstStyle/>
                    <a:p>
                      <a:pPr marL="0" marR="0">
                        <a:lnSpc>
                          <a:spcPts val="1680"/>
                        </a:lnSpc>
                        <a:spcBef>
                          <a:spcPts val="1200"/>
                        </a:spcBef>
                        <a:spcAft>
                          <a:spcPts val="1200"/>
                        </a:spcAft>
                      </a:pPr>
                      <a:r>
                        <a:rPr lang="en-US" sz="2400" b="1" u="none" strike="noStrike" dirty="0">
                          <a:solidFill>
                            <a:srgbClr val="0B0080"/>
                          </a:solidFill>
                          <a:effectLst/>
                          <a:latin typeface="Times New Roman" pitchFamily="18" charset="0"/>
                          <a:ea typeface="Times New Roman"/>
                          <a:cs typeface="Times New Roman" pitchFamily="18" charset="0"/>
                        </a:rPr>
                        <a:t>Birmingham</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cs-CZ" sz="2400" b="1" u="none" strike="noStrike" dirty="0" smtClean="0">
                          <a:solidFill>
                            <a:srgbClr val="0B0080"/>
                          </a:solidFill>
                          <a:effectLst/>
                          <a:latin typeface="Times New Roman" pitchFamily="18" charset="0"/>
                          <a:ea typeface="Times New Roman"/>
                          <a:cs typeface="Times New Roman" pitchFamily="18" charset="0"/>
                        </a:rPr>
                        <a:t>UK</a:t>
                      </a:r>
                      <a:r>
                        <a:rPr lang="en-US" sz="2400" b="1" u="none" strike="noStrike" dirty="0" smtClean="0">
                          <a:solidFill>
                            <a:srgbClr val="0B0080"/>
                          </a:solidFill>
                          <a:effectLst/>
                          <a:latin typeface="Times New Roman" pitchFamily="18" charset="0"/>
                          <a:ea typeface="Times New Roman"/>
                          <a:cs typeface="Times New Roman" pitchFamily="18" charset="0"/>
                        </a:rPr>
                        <a:t> </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14.3</a:t>
                      </a:r>
                      <a:r>
                        <a:rPr lang="en-US" sz="2400" b="1" dirty="0" smtClean="0">
                          <a:solidFill>
                            <a:srgbClr val="000000"/>
                          </a:solidFill>
                          <a:effectLst/>
                          <a:latin typeface="Times New Roman" pitchFamily="18" charset="0"/>
                          <a:ea typeface="Times New Roman"/>
                          <a:cs typeface="Times New Roman" pitchFamily="18" charset="0"/>
                        </a:rPr>
                        <a:t>%,</a:t>
                      </a:r>
                      <a:r>
                        <a:rPr lang="en-US" sz="2400" b="1" dirty="0">
                          <a:solidFill>
                            <a:srgbClr val="000000"/>
                          </a:solidFill>
                          <a:effectLst/>
                          <a:latin typeface="Times New Roman" pitchFamily="18" charset="0"/>
                          <a:ea typeface="Times New Roman"/>
                          <a:cs typeface="Times New Roman" pitchFamily="18" charset="0"/>
                        </a:rPr>
                        <a:t> 15</a:t>
                      </a:r>
                      <a:r>
                        <a:rPr lang="en-US" sz="2400" b="1" dirty="0" smtClean="0">
                          <a:solidFill>
                            <a:srgbClr val="000000"/>
                          </a:solidFill>
                          <a:effectLst/>
                          <a:latin typeface="Times New Roman" pitchFamily="18" charset="0"/>
                          <a:ea typeface="Times New Roman"/>
                          <a:cs typeface="Times New Roman" pitchFamily="18" charset="0"/>
                        </a:rPr>
                        <a:t>%,26.9%</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81891">
                <a:tc>
                  <a:txBody>
                    <a:bodyPr/>
                    <a:lstStyle/>
                    <a:p>
                      <a:pPr marL="0" marR="0">
                        <a:lnSpc>
                          <a:spcPts val="1680"/>
                        </a:lnSpc>
                        <a:spcBef>
                          <a:spcPts val="1200"/>
                        </a:spcBef>
                        <a:spcAft>
                          <a:spcPts val="1200"/>
                        </a:spcAft>
                      </a:pPr>
                      <a:r>
                        <a:rPr lang="en-US" sz="2400" b="1" u="none" strike="noStrike" dirty="0">
                          <a:solidFill>
                            <a:srgbClr val="0B0080"/>
                          </a:solidFill>
                          <a:effectLst/>
                          <a:latin typeface="Times New Roman" pitchFamily="18" charset="0"/>
                          <a:ea typeface="Times New Roman"/>
                          <a:cs typeface="Times New Roman" pitchFamily="18" charset="0"/>
                        </a:rPr>
                        <a:t>Blackburn</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cs-CZ" sz="2400" b="1" u="none" strike="noStrike" dirty="0" smtClean="0">
                          <a:solidFill>
                            <a:srgbClr val="0B0080"/>
                          </a:solidFill>
                          <a:effectLst/>
                          <a:latin typeface="Times New Roman" pitchFamily="18" charset="0"/>
                          <a:ea typeface="Times New Roman"/>
                          <a:cs typeface="Times New Roman" pitchFamily="18" charset="0"/>
                        </a:rPr>
                        <a:t>UK</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28.4</a:t>
                      </a:r>
                      <a:r>
                        <a:rPr lang="en-US" sz="2400" b="1" dirty="0" smtClean="0">
                          <a:solidFill>
                            <a:srgbClr val="000000"/>
                          </a:solidFill>
                          <a:effectLst/>
                          <a:latin typeface="Times New Roman" pitchFamily="18" charset="0"/>
                          <a:ea typeface="Times New Roman"/>
                          <a:cs typeface="Times New Roman" pitchFamily="18" charset="0"/>
                        </a:rPr>
                        <a:t>%</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81891">
                <a:tc>
                  <a:txBody>
                    <a:bodyPr/>
                    <a:lstStyle/>
                    <a:p>
                      <a:pPr marL="0" marR="0">
                        <a:lnSpc>
                          <a:spcPts val="1680"/>
                        </a:lnSpc>
                        <a:spcBef>
                          <a:spcPts val="1200"/>
                        </a:spcBef>
                        <a:spcAft>
                          <a:spcPts val="1200"/>
                        </a:spcAft>
                      </a:pPr>
                      <a:r>
                        <a:rPr lang="en-US" sz="2400" b="1" u="none" strike="noStrike" dirty="0">
                          <a:solidFill>
                            <a:srgbClr val="0B0080"/>
                          </a:solidFill>
                          <a:effectLst/>
                          <a:latin typeface="Times New Roman" pitchFamily="18" charset="0"/>
                          <a:ea typeface="Times New Roman"/>
                          <a:cs typeface="Times New Roman" pitchFamily="18" charset="0"/>
                        </a:rPr>
                        <a:t>Bradford</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cs-CZ" sz="2400" b="1" u="none" strike="noStrike" dirty="0" smtClean="0">
                          <a:solidFill>
                            <a:srgbClr val="0B0080"/>
                          </a:solidFill>
                          <a:effectLst/>
                          <a:latin typeface="Times New Roman" pitchFamily="18" charset="0"/>
                          <a:ea typeface="Times New Roman"/>
                          <a:cs typeface="Times New Roman" pitchFamily="18" charset="0"/>
                        </a:rPr>
                        <a:t>UK</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smtClean="0">
                          <a:solidFill>
                            <a:srgbClr val="000000"/>
                          </a:solidFill>
                          <a:effectLst/>
                          <a:latin typeface="Times New Roman" pitchFamily="18" charset="0"/>
                          <a:ea typeface="Times New Roman"/>
                          <a:cs typeface="Times New Roman" pitchFamily="18" charset="0"/>
                        </a:rPr>
                        <a:t>15%</a:t>
                      </a:r>
                      <a:r>
                        <a:rPr lang="en-US" sz="2400" b="1" baseline="0" dirty="0" smtClean="0">
                          <a:solidFill>
                            <a:srgbClr val="000000"/>
                          </a:solidFill>
                          <a:effectLst/>
                          <a:latin typeface="Times New Roman" pitchFamily="18" charset="0"/>
                          <a:ea typeface="Times New Roman"/>
                          <a:cs typeface="Times New Roman" pitchFamily="18" charset="0"/>
                        </a:rPr>
                        <a:t> --- </a:t>
                      </a:r>
                      <a:r>
                        <a:rPr lang="en-US" sz="2400" b="1" dirty="0" smtClean="0">
                          <a:solidFill>
                            <a:srgbClr val="000000"/>
                          </a:solidFill>
                          <a:effectLst/>
                          <a:latin typeface="Times New Roman" pitchFamily="18" charset="0"/>
                          <a:ea typeface="Times New Roman"/>
                          <a:cs typeface="Times New Roman" pitchFamily="18" charset="0"/>
                        </a:rPr>
                        <a:t>32.4%</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81891">
                <a:tc>
                  <a:txBody>
                    <a:bodyPr/>
                    <a:lstStyle/>
                    <a:p>
                      <a:pPr marL="0" marR="0">
                        <a:lnSpc>
                          <a:spcPts val="1680"/>
                        </a:lnSpc>
                        <a:spcBef>
                          <a:spcPts val="1200"/>
                        </a:spcBef>
                        <a:spcAft>
                          <a:spcPts val="1200"/>
                        </a:spcAft>
                      </a:pPr>
                      <a:r>
                        <a:rPr lang="en-US" sz="2400" b="1" u="none" strike="noStrike" dirty="0" err="1" smtClean="0">
                          <a:solidFill>
                            <a:srgbClr val="0B0080"/>
                          </a:solidFill>
                          <a:effectLst/>
                          <a:latin typeface="Times New Roman" pitchFamily="18" charset="0"/>
                          <a:ea typeface="Times New Roman"/>
                          <a:cs typeface="Times New Roman" pitchFamily="18" charset="0"/>
                        </a:rPr>
                        <a:t>Brus</a:t>
                      </a:r>
                      <a:r>
                        <a:rPr lang="cs-CZ" sz="2400" b="1" u="none" strike="noStrike" dirty="0" err="1" smtClean="0">
                          <a:solidFill>
                            <a:srgbClr val="0B0080"/>
                          </a:solidFill>
                          <a:effectLst/>
                          <a:latin typeface="Times New Roman" pitchFamily="18" charset="0"/>
                          <a:ea typeface="Times New Roman"/>
                          <a:cs typeface="Times New Roman" pitchFamily="18" charset="0"/>
                        </a:rPr>
                        <a:t>el</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en-US" sz="2400" b="1" u="none" strike="noStrike" dirty="0" err="1" smtClean="0">
                          <a:solidFill>
                            <a:srgbClr val="0B0080"/>
                          </a:solidFill>
                          <a:effectLst/>
                          <a:latin typeface="Times New Roman" pitchFamily="18" charset="0"/>
                          <a:ea typeface="Times New Roman"/>
                          <a:cs typeface="Times New Roman" pitchFamily="18" charset="0"/>
                        </a:rPr>
                        <a:t>Belg</a:t>
                      </a:r>
                      <a:r>
                        <a:rPr lang="cs-CZ" sz="2400" b="1" u="none" strike="noStrike" dirty="0" err="1" smtClean="0">
                          <a:solidFill>
                            <a:srgbClr val="0B0080"/>
                          </a:solidFill>
                          <a:effectLst/>
                          <a:latin typeface="Times New Roman" pitchFamily="18" charset="0"/>
                          <a:ea typeface="Times New Roman"/>
                          <a:cs typeface="Times New Roman" pitchFamily="18" charset="0"/>
                        </a:rPr>
                        <a:t>ie</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15</a:t>
                      </a:r>
                      <a:r>
                        <a:rPr lang="en-US" sz="2400" b="1" dirty="0" smtClean="0">
                          <a:solidFill>
                            <a:srgbClr val="000000"/>
                          </a:solidFill>
                          <a:effectLst/>
                          <a:latin typeface="Times New Roman" pitchFamily="18" charset="0"/>
                          <a:ea typeface="Times New Roman"/>
                          <a:cs typeface="Times New Roman" pitchFamily="18" charset="0"/>
                        </a:rPr>
                        <a:t>%,</a:t>
                      </a:r>
                      <a:r>
                        <a:rPr lang="en-US" sz="2400" b="1" dirty="0">
                          <a:solidFill>
                            <a:srgbClr val="000000"/>
                          </a:solidFill>
                          <a:effectLst/>
                          <a:latin typeface="Times New Roman" pitchFamily="18" charset="0"/>
                          <a:ea typeface="Times New Roman"/>
                          <a:cs typeface="Times New Roman" pitchFamily="18" charset="0"/>
                        </a:rPr>
                        <a:t> 17</a:t>
                      </a:r>
                      <a:r>
                        <a:rPr lang="en-US" sz="2400" b="1" dirty="0" smtClean="0">
                          <a:solidFill>
                            <a:srgbClr val="000000"/>
                          </a:solidFill>
                          <a:effectLst/>
                          <a:latin typeface="Times New Roman" pitchFamily="18" charset="0"/>
                          <a:ea typeface="Times New Roman"/>
                          <a:cs typeface="Times New Roman" pitchFamily="18" charset="0"/>
                        </a:rPr>
                        <a:t>%,</a:t>
                      </a:r>
                      <a:r>
                        <a:rPr lang="en-US" sz="2400" b="1" dirty="0">
                          <a:solidFill>
                            <a:srgbClr val="000000"/>
                          </a:solidFill>
                          <a:effectLst/>
                          <a:latin typeface="Times New Roman" pitchFamily="18" charset="0"/>
                          <a:ea typeface="Times New Roman"/>
                          <a:cs typeface="Times New Roman" pitchFamily="18" charset="0"/>
                        </a:rPr>
                        <a:t> 25.5</a:t>
                      </a:r>
                      <a:r>
                        <a:rPr lang="en-US" sz="2400" b="1" dirty="0" smtClean="0">
                          <a:solidFill>
                            <a:srgbClr val="000000"/>
                          </a:solidFill>
                          <a:effectLst/>
                          <a:latin typeface="Times New Roman" pitchFamily="18" charset="0"/>
                          <a:ea typeface="Times New Roman"/>
                          <a:cs typeface="Times New Roman" pitchFamily="18" charset="0"/>
                        </a:rPr>
                        <a:t>%</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81891">
                <a:tc>
                  <a:txBody>
                    <a:bodyPr/>
                    <a:lstStyle/>
                    <a:p>
                      <a:pPr marL="0" marR="0">
                        <a:lnSpc>
                          <a:spcPts val="1680"/>
                        </a:lnSpc>
                        <a:spcBef>
                          <a:spcPts val="1200"/>
                        </a:spcBef>
                        <a:spcAft>
                          <a:spcPts val="1200"/>
                        </a:spcAft>
                      </a:pPr>
                      <a:r>
                        <a:rPr lang="cs-CZ" sz="2400" b="1" u="none" strike="noStrike" dirty="0" smtClean="0">
                          <a:solidFill>
                            <a:srgbClr val="0B0080"/>
                          </a:solidFill>
                          <a:effectLst/>
                          <a:latin typeface="Times New Roman" pitchFamily="18" charset="0"/>
                          <a:ea typeface="Calibri"/>
                          <a:cs typeface="Times New Roman" pitchFamily="18" charset="0"/>
                        </a:rPr>
                        <a:t>Kolín</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cs-CZ" sz="2400" b="1" u="none" strike="noStrike" dirty="0" smtClean="0">
                          <a:solidFill>
                            <a:srgbClr val="0B0080"/>
                          </a:solidFill>
                          <a:effectLst/>
                          <a:latin typeface="Times New Roman" pitchFamily="18" charset="0"/>
                          <a:ea typeface="Times New Roman"/>
                          <a:cs typeface="Times New Roman" pitchFamily="18" charset="0"/>
                        </a:rPr>
                        <a:t>Německo</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12</a:t>
                      </a:r>
                      <a:r>
                        <a:rPr lang="en-US" sz="2400" b="1" dirty="0" smtClean="0">
                          <a:solidFill>
                            <a:srgbClr val="000000"/>
                          </a:solidFill>
                          <a:effectLst/>
                          <a:latin typeface="Times New Roman" pitchFamily="18" charset="0"/>
                          <a:ea typeface="Times New Roman"/>
                          <a:cs typeface="Times New Roman" pitchFamily="18" charset="0"/>
                        </a:rPr>
                        <a:t>%</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81891">
                <a:tc>
                  <a:txBody>
                    <a:bodyPr/>
                    <a:lstStyle/>
                    <a:p>
                      <a:pPr marL="0" marR="0">
                        <a:lnSpc>
                          <a:spcPts val="1680"/>
                        </a:lnSpc>
                        <a:spcBef>
                          <a:spcPts val="1200"/>
                        </a:spcBef>
                        <a:spcAft>
                          <a:spcPts val="1200"/>
                        </a:spcAft>
                      </a:pPr>
                      <a:r>
                        <a:rPr lang="cs-CZ" sz="2400" b="1" u="none" strike="noStrike" dirty="0" smtClean="0">
                          <a:solidFill>
                            <a:srgbClr val="0B0080"/>
                          </a:solidFill>
                          <a:effectLst/>
                          <a:latin typeface="Times New Roman" pitchFamily="18" charset="0"/>
                          <a:ea typeface="Times New Roman"/>
                          <a:cs typeface="Times New Roman" pitchFamily="18" charset="0"/>
                        </a:rPr>
                        <a:t>Kodaň</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 </a:t>
                      </a:r>
                      <a:r>
                        <a:rPr lang="cs-CZ" sz="2400" b="1" u="none" strike="noStrike" dirty="0" smtClean="0">
                          <a:solidFill>
                            <a:srgbClr val="0B0080"/>
                          </a:solidFill>
                          <a:effectLst/>
                          <a:latin typeface="Times New Roman" pitchFamily="18" charset="0"/>
                          <a:ea typeface="Times New Roman"/>
                          <a:cs typeface="Times New Roman" pitchFamily="18" charset="0"/>
                        </a:rPr>
                        <a:t>Dánsko</a:t>
                      </a:r>
                      <a:endParaRPr lang="en-US" sz="24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400" b="1" dirty="0">
                          <a:solidFill>
                            <a:srgbClr val="000000"/>
                          </a:solidFill>
                          <a:effectLst/>
                          <a:latin typeface="Times New Roman" pitchFamily="18" charset="0"/>
                          <a:ea typeface="Times New Roman"/>
                          <a:cs typeface="Times New Roman" pitchFamily="18" charset="0"/>
                        </a:rPr>
                        <a:t>10</a:t>
                      </a:r>
                      <a:r>
                        <a:rPr lang="en-US" sz="2400" b="1" dirty="0" smtClean="0">
                          <a:solidFill>
                            <a:srgbClr val="000000"/>
                          </a:solidFill>
                          <a:effectLst/>
                          <a:latin typeface="Times New Roman" pitchFamily="18" charset="0"/>
                          <a:ea typeface="Times New Roman"/>
                          <a:cs typeface="Times New Roman" pitchFamily="18" charset="0"/>
                        </a:rPr>
                        <a:t>%</a:t>
                      </a:r>
                      <a:endParaRPr lang="en-US" sz="24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6731358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89479509"/>
              </p:ext>
            </p:extLst>
          </p:nvPr>
        </p:nvGraphicFramePr>
        <p:xfrm>
          <a:off x="304800" y="228601"/>
          <a:ext cx="8610599" cy="6450339"/>
        </p:xfrm>
        <a:graphic>
          <a:graphicData uri="http://schemas.openxmlformats.org/drawingml/2006/table">
            <a:tbl>
              <a:tblPr firstRow="1" firstCol="1" bandRow="1"/>
              <a:tblGrid>
                <a:gridCol w="2594467"/>
                <a:gridCol w="3008066"/>
                <a:gridCol w="3008066"/>
              </a:tblGrid>
              <a:tr h="378134">
                <a:tc>
                  <a:txBody>
                    <a:bodyPr/>
                    <a:lstStyle/>
                    <a:p>
                      <a:pPr marL="0" marR="0">
                        <a:lnSpc>
                          <a:spcPts val="1680"/>
                        </a:lnSpc>
                        <a:spcBef>
                          <a:spcPts val="1200"/>
                        </a:spcBef>
                        <a:spcAft>
                          <a:spcPts val="1200"/>
                        </a:spcAft>
                      </a:pPr>
                      <a:r>
                        <a:rPr lang="en-US" sz="2800" b="1" u="none" strike="noStrike" dirty="0">
                          <a:solidFill>
                            <a:srgbClr val="0B0080"/>
                          </a:solidFill>
                          <a:effectLst/>
                          <a:latin typeface="Times New Roman" pitchFamily="18" charset="0"/>
                          <a:ea typeface="Times New Roman"/>
                          <a:cs typeface="Times New Roman" pitchFamily="18" charset="0"/>
                        </a:rPr>
                        <a:t>Frankfurt</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Německo</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11.8</a:t>
                      </a:r>
                      <a:r>
                        <a:rPr lang="en-US" sz="2800" b="1" dirty="0" smtClean="0">
                          <a:solidFill>
                            <a:srgbClr val="000000"/>
                          </a:solidFill>
                          <a:effectLst/>
                          <a:latin typeface="Times New Roman" pitchFamily="18" charset="0"/>
                          <a:ea typeface="Times New Roman"/>
                          <a:cs typeface="Times New Roman" pitchFamily="18" charset="0"/>
                        </a:rPr>
                        <a:t>%</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73993">
                <a:tc>
                  <a:txBody>
                    <a:bodyPr/>
                    <a:lstStyle/>
                    <a:p>
                      <a:pPr marL="0" marR="0">
                        <a:lnSpc>
                          <a:spcPts val="1680"/>
                        </a:lnSpc>
                        <a:spcBef>
                          <a:spcPts val="1200"/>
                        </a:spcBef>
                        <a:spcAft>
                          <a:spcPts val="1200"/>
                        </a:spcAft>
                      </a:pPr>
                      <a:r>
                        <a:rPr lang="en-US" sz="2800" b="1" u="none" strike="noStrike" dirty="0" err="1">
                          <a:solidFill>
                            <a:srgbClr val="0B0080"/>
                          </a:solidFill>
                          <a:effectLst/>
                          <a:latin typeface="Times New Roman" pitchFamily="18" charset="0"/>
                          <a:ea typeface="Times New Roman"/>
                          <a:cs typeface="Times New Roman" pitchFamily="18" charset="0"/>
                        </a:rPr>
                        <a:t>Haskovo</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en-US" sz="2800" b="1" u="none" strike="noStrike" dirty="0" err="1" smtClean="0">
                          <a:solidFill>
                            <a:srgbClr val="0B0080"/>
                          </a:solidFill>
                          <a:effectLst/>
                          <a:latin typeface="Times New Roman" pitchFamily="18" charset="0"/>
                          <a:ea typeface="Times New Roman"/>
                          <a:cs typeface="Times New Roman" pitchFamily="18" charset="0"/>
                        </a:rPr>
                        <a:t>Bul</a:t>
                      </a:r>
                      <a:r>
                        <a:rPr lang="cs-CZ" sz="2800" b="1" u="none" strike="noStrike" dirty="0" err="1" smtClean="0">
                          <a:solidFill>
                            <a:srgbClr val="0B0080"/>
                          </a:solidFill>
                          <a:effectLst/>
                          <a:latin typeface="Times New Roman" pitchFamily="18" charset="0"/>
                          <a:ea typeface="Times New Roman"/>
                          <a:cs typeface="Times New Roman" pitchFamily="18" charset="0"/>
                        </a:rPr>
                        <a:t>harsko</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a:solidFill>
                            <a:srgbClr val="000000"/>
                          </a:solidFill>
                          <a:effectLst/>
                          <a:latin typeface="Times New Roman" pitchFamily="18" charset="0"/>
                          <a:ea typeface="Times New Roman"/>
                          <a:cs typeface="Times New Roman" pitchFamily="18" charset="0"/>
                        </a:rPr>
                        <a:t>20%</a:t>
                      </a:r>
                      <a:endParaRPr lang="en-US" sz="2800" b="1">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78134">
                <a:tc>
                  <a:txBody>
                    <a:bodyPr/>
                    <a:lstStyle/>
                    <a:p>
                      <a:pPr marL="0" marR="0">
                        <a:lnSpc>
                          <a:spcPts val="1680"/>
                        </a:lnSpc>
                        <a:spcBef>
                          <a:spcPts val="1200"/>
                        </a:spcBef>
                        <a:spcAft>
                          <a:spcPts val="1200"/>
                        </a:spcAft>
                      </a:pPr>
                      <a:r>
                        <a:rPr lang="en-US" sz="2800" b="1" u="none" strike="noStrike" dirty="0">
                          <a:solidFill>
                            <a:srgbClr val="0B0080"/>
                          </a:solidFill>
                          <a:effectLst/>
                          <a:latin typeface="Times New Roman" pitchFamily="18" charset="0"/>
                          <a:ea typeface="Times New Roman"/>
                          <a:cs typeface="Times New Roman" pitchFamily="18" charset="0"/>
                        </a:rPr>
                        <a:t>Leicester</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UK</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18.6</a:t>
                      </a:r>
                      <a:r>
                        <a:rPr lang="en-US" sz="2800" b="1" dirty="0" smtClean="0">
                          <a:solidFill>
                            <a:srgbClr val="000000"/>
                          </a:solidFill>
                          <a:effectLst/>
                          <a:latin typeface="Times New Roman" pitchFamily="18" charset="0"/>
                          <a:ea typeface="Times New Roman"/>
                          <a:cs typeface="Times New Roman" pitchFamily="18" charset="0"/>
                        </a:rPr>
                        <a:t>%</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972156">
                <a:tc>
                  <a:txBody>
                    <a:bodyPr/>
                    <a:lstStyle/>
                    <a:p>
                      <a:pPr marL="0" marR="0">
                        <a:lnSpc>
                          <a:spcPts val="1680"/>
                        </a:lnSpc>
                        <a:spcBef>
                          <a:spcPts val="1200"/>
                        </a:spcBef>
                        <a:spcAft>
                          <a:spcPts val="1200"/>
                        </a:spcAft>
                      </a:pPr>
                      <a:r>
                        <a:rPr lang="en-US" sz="2800" b="1" u="none" strike="noStrike" dirty="0" err="1" smtClean="0">
                          <a:solidFill>
                            <a:srgbClr val="0B0080"/>
                          </a:solidFill>
                          <a:effectLst/>
                          <a:latin typeface="Times New Roman" pitchFamily="18" charset="0"/>
                          <a:ea typeface="Times New Roman"/>
                          <a:cs typeface="Times New Roman" pitchFamily="18" charset="0"/>
                        </a:rPr>
                        <a:t>Lond</a:t>
                      </a:r>
                      <a:r>
                        <a:rPr lang="cs-CZ" sz="2800" b="1" u="none" strike="noStrike" dirty="0" err="1" smtClean="0">
                          <a:solidFill>
                            <a:srgbClr val="0B0080"/>
                          </a:solidFill>
                          <a:effectLst/>
                          <a:latin typeface="Times New Roman" pitchFamily="18" charset="0"/>
                          <a:ea typeface="Times New Roman"/>
                          <a:cs typeface="Times New Roman" pitchFamily="18" charset="0"/>
                        </a:rPr>
                        <a:t>ýn</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cs-CZ" sz="2800" b="1" u="none" strike="noStrike" dirty="0" smtClean="0">
                          <a:solidFill>
                            <a:srgbClr val="0B0080"/>
                          </a:solidFill>
                          <a:effectLst/>
                          <a:latin typeface="Times New Roman" pitchFamily="18" charset="0"/>
                          <a:ea typeface="Times New Roman"/>
                          <a:cs typeface="Times New Roman" pitchFamily="18" charset="0"/>
                        </a:rPr>
                        <a:t>UK</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8.3</a:t>
                      </a:r>
                      <a:r>
                        <a:rPr lang="en-US" sz="2800" b="1" dirty="0" smtClean="0">
                          <a:solidFill>
                            <a:srgbClr val="000000"/>
                          </a:solidFill>
                          <a:effectLst/>
                          <a:latin typeface="Times New Roman" pitchFamily="18" charset="0"/>
                          <a:ea typeface="Times New Roman"/>
                          <a:cs typeface="Times New Roman" pitchFamily="18" charset="0"/>
                        </a:rPr>
                        <a:t>%,</a:t>
                      </a:r>
                      <a:r>
                        <a:rPr lang="en-US" sz="2800" b="1" dirty="0">
                          <a:solidFill>
                            <a:srgbClr val="000000"/>
                          </a:solidFill>
                          <a:effectLst/>
                          <a:latin typeface="Times New Roman" pitchFamily="18" charset="0"/>
                          <a:ea typeface="Times New Roman"/>
                          <a:cs typeface="Times New Roman" pitchFamily="18" charset="0"/>
                        </a:rPr>
                        <a:t> 8.5</a:t>
                      </a:r>
                      <a:r>
                        <a:rPr lang="en-US" sz="2800" b="1" dirty="0" smtClean="0">
                          <a:solidFill>
                            <a:srgbClr val="000000"/>
                          </a:solidFill>
                          <a:effectLst/>
                          <a:latin typeface="Times New Roman" pitchFamily="18" charset="0"/>
                          <a:ea typeface="Times New Roman"/>
                          <a:cs typeface="Times New Roman" pitchFamily="18" charset="0"/>
                        </a:rPr>
                        <a:t>%,10%,</a:t>
                      </a:r>
                      <a:r>
                        <a:rPr lang="en-US" sz="2800" b="1" dirty="0">
                          <a:solidFill>
                            <a:srgbClr val="000000"/>
                          </a:solidFill>
                          <a:effectLst/>
                          <a:latin typeface="Times New Roman" pitchFamily="18" charset="0"/>
                          <a:ea typeface="Times New Roman"/>
                          <a:cs typeface="Times New Roman" pitchFamily="18" charset="0"/>
                        </a:rPr>
                        <a:t> 13.1</a:t>
                      </a:r>
                      <a:r>
                        <a:rPr lang="en-US" sz="2800" b="1" dirty="0" smtClean="0">
                          <a:solidFill>
                            <a:srgbClr val="000000"/>
                          </a:solidFill>
                          <a:effectLst/>
                          <a:latin typeface="Times New Roman" pitchFamily="18" charset="0"/>
                          <a:ea typeface="Times New Roman"/>
                          <a:cs typeface="Times New Roman" pitchFamily="18" charset="0"/>
                        </a:rPr>
                        <a:t>%</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78134">
                <a:tc>
                  <a:txBody>
                    <a:bodyPr/>
                    <a:lstStyle/>
                    <a:p>
                      <a:pPr marL="0" marR="0">
                        <a:lnSpc>
                          <a:spcPts val="1680"/>
                        </a:lnSpc>
                        <a:spcBef>
                          <a:spcPts val="1200"/>
                        </a:spcBef>
                        <a:spcAft>
                          <a:spcPts val="1200"/>
                        </a:spcAft>
                      </a:pPr>
                      <a:r>
                        <a:rPr lang="en-US" sz="2800" b="1" u="none" strike="noStrike" dirty="0" err="1" smtClean="0">
                          <a:solidFill>
                            <a:srgbClr val="0B0080"/>
                          </a:solidFill>
                          <a:effectLst/>
                          <a:latin typeface="Times New Roman" pitchFamily="18" charset="0"/>
                          <a:ea typeface="Times New Roman"/>
                          <a:cs typeface="Times New Roman" pitchFamily="18" charset="0"/>
                        </a:rPr>
                        <a:t>Luton</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UK</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24.6</a:t>
                      </a:r>
                      <a:r>
                        <a:rPr lang="en-US" sz="2800" b="1" dirty="0" smtClean="0">
                          <a:solidFill>
                            <a:srgbClr val="000000"/>
                          </a:solidFill>
                          <a:effectLst/>
                          <a:latin typeface="Times New Roman" pitchFamily="18" charset="0"/>
                          <a:ea typeface="Times New Roman"/>
                          <a:cs typeface="Times New Roman" pitchFamily="18" charset="0"/>
                        </a:rPr>
                        <a:t>%</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431816">
                <a:tc>
                  <a:txBody>
                    <a:bodyPr/>
                    <a:lstStyle/>
                    <a:p>
                      <a:pPr marL="0" marR="0">
                        <a:lnSpc>
                          <a:spcPts val="1680"/>
                        </a:lnSpc>
                        <a:spcBef>
                          <a:spcPts val="1200"/>
                        </a:spcBef>
                        <a:spcAft>
                          <a:spcPts val="1200"/>
                        </a:spcAft>
                      </a:pPr>
                      <a:r>
                        <a:rPr lang="en-US" sz="2800" b="1" u="none" strike="noStrike" dirty="0" err="1">
                          <a:solidFill>
                            <a:srgbClr val="0B0080"/>
                          </a:solidFill>
                          <a:effectLst/>
                          <a:latin typeface="Times New Roman" pitchFamily="18" charset="0"/>
                          <a:ea typeface="Times New Roman"/>
                          <a:cs typeface="Times New Roman" pitchFamily="18" charset="0"/>
                        </a:rPr>
                        <a:t>Malmö</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Švédsko</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20</a:t>
                      </a:r>
                      <a:r>
                        <a:rPr lang="en-US" sz="2800" b="1" dirty="0" smtClean="0">
                          <a:solidFill>
                            <a:srgbClr val="000000"/>
                          </a:solidFill>
                          <a:effectLst/>
                          <a:latin typeface="Times New Roman" pitchFamily="18" charset="0"/>
                          <a:ea typeface="Times New Roman"/>
                          <a:cs typeface="Times New Roman" pitchFamily="18" charset="0"/>
                        </a:rPr>
                        <a:t>%</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78134">
                <a:tc>
                  <a:txBody>
                    <a:bodyPr/>
                    <a:lstStyle/>
                    <a:p>
                      <a:pPr marL="0" marR="0">
                        <a:lnSpc>
                          <a:spcPts val="1680"/>
                        </a:lnSpc>
                        <a:spcBef>
                          <a:spcPts val="1200"/>
                        </a:spcBef>
                        <a:spcAft>
                          <a:spcPts val="1200"/>
                        </a:spcAft>
                      </a:pPr>
                      <a:r>
                        <a:rPr lang="en-US" sz="2800" b="1" u="none" strike="noStrike" dirty="0">
                          <a:solidFill>
                            <a:srgbClr val="0B0080"/>
                          </a:solidFill>
                          <a:effectLst/>
                          <a:latin typeface="Times New Roman" pitchFamily="18" charset="0"/>
                          <a:ea typeface="Times New Roman"/>
                          <a:cs typeface="Times New Roman" pitchFamily="18" charset="0"/>
                        </a:rPr>
                        <a:t>Manchester</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UK</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smtClean="0">
                          <a:solidFill>
                            <a:srgbClr val="000000"/>
                          </a:solidFill>
                          <a:effectLst/>
                          <a:latin typeface="Times New Roman" pitchFamily="18" charset="0"/>
                          <a:ea typeface="Times New Roman"/>
                          <a:cs typeface="Times New Roman" pitchFamily="18" charset="0"/>
                        </a:rPr>
                        <a:t>15.8%</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675146">
                <a:tc>
                  <a:txBody>
                    <a:bodyPr/>
                    <a:lstStyle/>
                    <a:p>
                      <a:pPr marL="0" marR="0">
                        <a:lnSpc>
                          <a:spcPts val="1680"/>
                        </a:lnSpc>
                        <a:spcBef>
                          <a:spcPts val="1200"/>
                        </a:spcBef>
                        <a:spcAft>
                          <a:spcPts val="1200"/>
                        </a:spcAft>
                      </a:pPr>
                      <a:r>
                        <a:rPr lang="en-US" sz="2800" b="1" u="none" strike="noStrike" dirty="0">
                          <a:solidFill>
                            <a:srgbClr val="0B0080"/>
                          </a:solidFill>
                          <a:effectLst/>
                          <a:latin typeface="Times New Roman" pitchFamily="18" charset="0"/>
                          <a:ea typeface="Times New Roman"/>
                          <a:cs typeface="Times New Roman" pitchFamily="18" charset="0"/>
                        </a:rPr>
                        <a:t>Marseille</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en-US" sz="2800" b="1" u="none" strike="noStrike" dirty="0" err="1" smtClean="0">
                          <a:solidFill>
                            <a:srgbClr val="0B0080"/>
                          </a:solidFill>
                          <a:effectLst/>
                          <a:latin typeface="Times New Roman" pitchFamily="18" charset="0"/>
                          <a:ea typeface="Times New Roman"/>
                          <a:cs typeface="Times New Roman" pitchFamily="18" charset="0"/>
                        </a:rPr>
                        <a:t>Fra</a:t>
                      </a:r>
                      <a:r>
                        <a:rPr lang="cs-CZ" sz="2800" b="1" u="none" strike="noStrike" dirty="0" err="1" smtClean="0">
                          <a:solidFill>
                            <a:srgbClr val="0B0080"/>
                          </a:solidFill>
                          <a:effectLst/>
                          <a:latin typeface="Times New Roman" pitchFamily="18" charset="0"/>
                          <a:ea typeface="Times New Roman"/>
                          <a:cs typeface="Times New Roman" pitchFamily="18" charset="0"/>
                        </a:rPr>
                        <a:t>ncie</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20</a:t>
                      </a:r>
                      <a:r>
                        <a:rPr lang="en-US" sz="2800" b="1" dirty="0" smtClean="0">
                          <a:solidFill>
                            <a:srgbClr val="000000"/>
                          </a:solidFill>
                          <a:effectLst/>
                          <a:latin typeface="Times New Roman" pitchFamily="18" charset="0"/>
                          <a:ea typeface="Times New Roman"/>
                          <a:cs typeface="Times New Roman" pitchFamily="18" charset="0"/>
                        </a:rPr>
                        <a:t>%</a:t>
                      </a:r>
                      <a:r>
                        <a:rPr lang="en-US" sz="2800" b="1" dirty="0">
                          <a:solidFill>
                            <a:srgbClr val="000000"/>
                          </a:solidFill>
                          <a:effectLst/>
                          <a:latin typeface="Times New Roman" pitchFamily="18" charset="0"/>
                          <a:ea typeface="Times New Roman"/>
                          <a:cs typeface="Times New Roman" pitchFamily="18" charset="0"/>
                        </a:rPr>
                        <a:t> 25</a:t>
                      </a:r>
                      <a:r>
                        <a:rPr lang="en-US" sz="2800" b="1" dirty="0" smtClean="0">
                          <a:solidFill>
                            <a:srgbClr val="000000"/>
                          </a:solidFill>
                          <a:effectLst/>
                          <a:latin typeface="Times New Roman" pitchFamily="18" charset="0"/>
                          <a:ea typeface="Times New Roman"/>
                          <a:cs typeface="Times New Roman" pitchFamily="18" charset="0"/>
                        </a:rPr>
                        <a:t>%,</a:t>
                      </a:r>
                      <a:r>
                        <a:rPr lang="en-US" sz="2800" b="1" dirty="0">
                          <a:solidFill>
                            <a:srgbClr val="000000"/>
                          </a:solidFill>
                          <a:effectLst/>
                          <a:latin typeface="Times New Roman" pitchFamily="18" charset="0"/>
                          <a:ea typeface="Times New Roman"/>
                          <a:cs typeface="Times New Roman" pitchFamily="18" charset="0"/>
                        </a:rPr>
                        <a:t> 35</a:t>
                      </a:r>
                      <a:r>
                        <a:rPr lang="en-US" sz="2800" b="1" dirty="0" smtClean="0">
                          <a:solidFill>
                            <a:srgbClr val="000000"/>
                          </a:solidFill>
                          <a:effectLst/>
                          <a:latin typeface="Times New Roman" pitchFamily="18" charset="0"/>
                          <a:ea typeface="Times New Roman"/>
                          <a:cs typeface="Times New Roman" pitchFamily="18" charset="0"/>
                        </a:rPr>
                        <a:t>%</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78134">
                <a:tc>
                  <a:txBody>
                    <a:bodyPr/>
                    <a:lstStyle/>
                    <a:p>
                      <a:pPr marL="0" marR="0">
                        <a:lnSpc>
                          <a:spcPts val="1680"/>
                        </a:lnSpc>
                        <a:spcBef>
                          <a:spcPts val="1200"/>
                        </a:spcBef>
                        <a:spcAft>
                          <a:spcPts val="1200"/>
                        </a:spcAft>
                      </a:pPr>
                      <a:r>
                        <a:rPr lang="en-US" sz="2800" b="1" u="none" strike="noStrike" dirty="0" smtClean="0">
                          <a:solidFill>
                            <a:srgbClr val="0B0080"/>
                          </a:solidFill>
                          <a:effectLst/>
                          <a:latin typeface="Times New Roman" pitchFamily="18" charset="0"/>
                          <a:ea typeface="Times New Roman"/>
                          <a:cs typeface="Times New Roman" pitchFamily="18" charset="0"/>
                        </a:rPr>
                        <a:t>Mil</a:t>
                      </a:r>
                      <a:r>
                        <a:rPr lang="cs-CZ" sz="2800" b="1" u="none" strike="noStrike" dirty="0" err="1" smtClean="0">
                          <a:solidFill>
                            <a:srgbClr val="0B0080"/>
                          </a:solidFill>
                          <a:effectLst/>
                          <a:latin typeface="Times New Roman" pitchFamily="18" charset="0"/>
                          <a:ea typeface="Times New Roman"/>
                          <a:cs typeface="Times New Roman" pitchFamily="18" charset="0"/>
                        </a:rPr>
                        <a:t>áno</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en-US" sz="2800" b="1" u="none" strike="noStrike" dirty="0" smtClean="0">
                          <a:solidFill>
                            <a:srgbClr val="0B0080"/>
                          </a:solidFill>
                          <a:effectLst/>
                          <a:latin typeface="Times New Roman" pitchFamily="18" charset="0"/>
                          <a:ea typeface="Times New Roman"/>
                          <a:cs typeface="Times New Roman" pitchFamily="18" charset="0"/>
                        </a:rPr>
                        <a:t>It</a:t>
                      </a:r>
                      <a:r>
                        <a:rPr lang="cs-CZ" sz="2800" b="1" u="none" strike="noStrike" dirty="0" err="1" smtClean="0">
                          <a:solidFill>
                            <a:srgbClr val="0B0080"/>
                          </a:solidFill>
                          <a:effectLst/>
                          <a:latin typeface="Times New Roman" pitchFamily="18" charset="0"/>
                          <a:ea typeface="Times New Roman"/>
                          <a:cs typeface="Times New Roman" pitchFamily="18" charset="0"/>
                        </a:rPr>
                        <a:t>álie</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a:solidFill>
                            <a:srgbClr val="000000"/>
                          </a:solidFill>
                          <a:effectLst/>
                          <a:latin typeface="Times New Roman" pitchFamily="18" charset="0"/>
                          <a:ea typeface="Times New Roman"/>
                          <a:cs typeface="Times New Roman" pitchFamily="18" charset="0"/>
                        </a:rPr>
                        <a:t>7% - 10%</a:t>
                      </a:r>
                      <a:endParaRPr lang="en-US" sz="2800" b="1">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972156">
                <a:tc>
                  <a:txBody>
                    <a:bodyPr/>
                    <a:lstStyle/>
                    <a:p>
                      <a:pPr marL="0" marR="0">
                        <a:lnSpc>
                          <a:spcPts val="1680"/>
                        </a:lnSpc>
                        <a:spcBef>
                          <a:spcPts val="1200"/>
                        </a:spcBef>
                        <a:spcAft>
                          <a:spcPts val="1200"/>
                        </a:spcAft>
                      </a:pPr>
                      <a:r>
                        <a:rPr lang="en-US" sz="2800" b="1" u="none" strike="noStrike" dirty="0" smtClean="0">
                          <a:solidFill>
                            <a:srgbClr val="0B0080"/>
                          </a:solidFill>
                          <a:effectLst/>
                          <a:latin typeface="Times New Roman" pitchFamily="18" charset="0"/>
                          <a:ea typeface="Times New Roman"/>
                          <a:cs typeface="Times New Roman" pitchFamily="18" charset="0"/>
                        </a:rPr>
                        <a:t>Pa</a:t>
                      </a:r>
                      <a:r>
                        <a:rPr lang="cs-CZ" sz="2800" b="1" u="none" strike="noStrike" dirty="0" err="1" smtClean="0">
                          <a:solidFill>
                            <a:srgbClr val="0B0080"/>
                          </a:solidFill>
                          <a:effectLst/>
                          <a:latin typeface="Times New Roman" pitchFamily="18" charset="0"/>
                          <a:ea typeface="Times New Roman"/>
                          <a:cs typeface="Times New Roman" pitchFamily="18" charset="0"/>
                        </a:rPr>
                        <a:t>říž</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en-US" sz="2800" b="1" u="none" strike="noStrike" dirty="0" smtClean="0">
                          <a:solidFill>
                            <a:srgbClr val="0B0080"/>
                          </a:solidFill>
                          <a:effectLst/>
                          <a:latin typeface="Times New Roman" pitchFamily="18" charset="0"/>
                          <a:ea typeface="Times New Roman"/>
                          <a:cs typeface="Times New Roman" pitchFamily="18" charset="0"/>
                        </a:rPr>
                        <a:t>Fr</a:t>
                      </a:r>
                      <a:r>
                        <a:rPr lang="cs-CZ" sz="2800" b="1" u="none" strike="noStrike" dirty="0" err="1" smtClean="0">
                          <a:solidFill>
                            <a:srgbClr val="0B0080"/>
                          </a:solidFill>
                          <a:effectLst/>
                          <a:latin typeface="Times New Roman" pitchFamily="18" charset="0"/>
                          <a:ea typeface="Times New Roman"/>
                          <a:cs typeface="Times New Roman" pitchFamily="18" charset="0"/>
                        </a:rPr>
                        <a:t>ancie</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smtClean="0">
                          <a:solidFill>
                            <a:srgbClr val="000000"/>
                          </a:solidFill>
                          <a:effectLst/>
                          <a:latin typeface="Times New Roman" pitchFamily="18" charset="0"/>
                          <a:ea typeface="Times New Roman"/>
                          <a:cs typeface="Times New Roman" pitchFamily="18" charset="0"/>
                        </a:rPr>
                        <a:t>10%</a:t>
                      </a:r>
                      <a:r>
                        <a:rPr lang="en-US" sz="2800" b="1" baseline="0" dirty="0" smtClean="0">
                          <a:solidFill>
                            <a:srgbClr val="000000"/>
                          </a:solidFill>
                          <a:effectLst/>
                          <a:latin typeface="Times New Roman" pitchFamily="18" charset="0"/>
                          <a:ea typeface="Times New Roman"/>
                          <a:cs typeface="Times New Roman" pitchFamily="18" charset="0"/>
                        </a:rPr>
                        <a:t> --</a:t>
                      </a:r>
                      <a:r>
                        <a:rPr lang="en-US" sz="2800" b="1" dirty="0" smtClean="0">
                          <a:solidFill>
                            <a:srgbClr val="000000"/>
                          </a:solidFill>
                          <a:effectLst/>
                          <a:latin typeface="Times New Roman" pitchFamily="18" charset="0"/>
                          <a:ea typeface="Times New Roman"/>
                          <a:cs typeface="Times New Roman" pitchFamily="18" charset="0"/>
                        </a:rPr>
                        <a:t>15%</a:t>
                      </a:r>
                      <a:r>
                        <a:rPr lang="en-US" sz="2800" b="1" dirty="0">
                          <a:solidFill>
                            <a:srgbClr val="000000"/>
                          </a:solidFill>
                          <a:effectLst/>
                          <a:latin typeface="Times New Roman" pitchFamily="18" charset="0"/>
                          <a:ea typeface="Times New Roman"/>
                          <a:cs typeface="Times New Roman" pitchFamily="18" charset="0"/>
                        </a:rPr>
                        <a:t> </a:t>
                      </a:r>
                      <a:endParaRPr lang="en-US" sz="2800" b="1" dirty="0" smtClean="0">
                        <a:solidFill>
                          <a:srgbClr val="000000"/>
                        </a:solidFill>
                        <a:effectLst/>
                        <a:latin typeface="Times New Roman" pitchFamily="18" charset="0"/>
                        <a:ea typeface="Times New Roman"/>
                        <a:cs typeface="Times New Roman" pitchFamily="18" charset="0"/>
                      </a:endParaRPr>
                    </a:p>
                    <a:p>
                      <a:pPr marL="0" marR="0">
                        <a:lnSpc>
                          <a:spcPts val="1680"/>
                        </a:lnSpc>
                        <a:spcBef>
                          <a:spcPts val="1200"/>
                        </a:spcBef>
                        <a:spcAft>
                          <a:spcPts val="1200"/>
                        </a:spcAft>
                      </a:pPr>
                      <a:r>
                        <a:rPr lang="en-US" sz="2000" b="1" dirty="0" smtClean="0">
                          <a:solidFill>
                            <a:srgbClr val="000000"/>
                          </a:solidFill>
                          <a:effectLst/>
                          <a:latin typeface="Times New Roman" pitchFamily="18" charset="0"/>
                          <a:ea typeface="Times New Roman"/>
                          <a:cs typeface="Times New Roman" pitchFamily="18" charset="0"/>
                        </a:rPr>
                        <a:t>(</a:t>
                      </a:r>
                      <a:r>
                        <a:rPr lang="en-US" sz="2000" b="1" dirty="0">
                          <a:solidFill>
                            <a:srgbClr val="000000"/>
                          </a:solidFill>
                          <a:effectLst/>
                          <a:latin typeface="Times New Roman" pitchFamily="18" charset="0"/>
                          <a:ea typeface="Times New Roman"/>
                          <a:cs typeface="Times New Roman" pitchFamily="18" charset="0"/>
                        </a:rPr>
                        <a:t>10-15% in metro area</a:t>
                      </a:r>
                      <a:r>
                        <a:rPr lang="en-US" sz="2000" b="1" dirty="0" smtClean="0">
                          <a:solidFill>
                            <a:srgbClr val="000000"/>
                          </a:solidFill>
                          <a:effectLst/>
                          <a:latin typeface="Times New Roman" pitchFamily="18" charset="0"/>
                          <a:ea typeface="Times New Roman"/>
                          <a:cs typeface="Times New Roman" pitchFamily="18" charset="0"/>
                        </a:rPr>
                        <a:t>)</a:t>
                      </a:r>
                      <a:endParaRPr lang="en-US" sz="20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78134">
                <a:tc>
                  <a:txBody>
                    <a:bodyPr/>
                    <a:lstStyle/>
                    <a:p>
                      <a:pPr marL="0" marR="0">
                        <a:lnSpc>
                          <a:spcPts val="1680"/>
                        </a:lnSpc>
                        <a:spcBef>
                          <a:spcPts val="1200"/>
                        </a:spcBef>
                        <a:spcAft>
                          <a:spcPts val="1200"/>
                        </a:spcAft>
                      </a:pPr>
                      <a:r>
                        <a:rPr lang="en-US" sz="2800" b="1" u="none" strike="noStrike" dirty="0">
                          <a:solidFill>
                            <a:srgbClr val="0B0080"/>
                          </a:solidFill>
                          <a:effectLst/>
                          <a:latin typeface="Times New Roman" pitchFamily="18" charset="0"/>
                          <a:ea typeface="Times New Roman"/>
                          <a:cs typeface="Times New Roman" pitchFamily="18" charset="0"/>
                        </a:rPr>
                        <a:t>Rotterdam</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Holandsko</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smtClean="0">
                          <a:solidFill>
                            <a:srgbClr val="000000"/>
                          </a:solidFill>
                          <a:effectLst/>
                          <a:latin typeface="Times New Roman" pitchFamily="18" charset="0"/>
                          <a:ea typeface="Times New Roman"/>
                          <a:cs typeface="Times New Roman" pitchFamily="18" charset="0"/>
                        </a:rPr>
                        <a:t>13%</a:t>
                      </a:r>
                      <a:r>
                        <a:rPr lang="en-US" sz="2800" b="1" u="none" strike="noStrike" baseline="30000" dirty="0" smtClean="0">
                          <a:solidFill>
                            <a:srgbClr val="0B0080"/>
                          </a:solidFill>
                          <a:effectLst/>
                          <a:latin typeface="Times New Roman" pitchFamily="18" charset="0"/>
                          <a:ea typeface="Times New Roman"/>
                          <a:cs typeface="Times New Roman" pitchFamily="18" charset="0"/>
                        </a:rPr>
                        <a:t> __</a:t>
                      </a:r>
                      <a:r>
                        <a:rPr lang="en-US" sz="2800" b="1" u="none" strike="noStrike" baseline="0" dirty="0" smtClean="0">
                          <a:solidFill>
                            <a:srgbClr val="0B0080"/>
                          </a:solidFill>
                          <a:effectLst/>
                          <a:latin typeface="Times New Roman" pitchFamily="18" charset="0"/>
                          <a:ea typeface="Times New Roman"/>
                          <a:cs typeface="Times New Roman" pitchFamily="18" charset="0"/>
                        </a:rPr>
                        <a:t> </a:t>
                      </a:r>
                      <a:r>
                        <a:rPr lang="en-US" sz="2800" b="1" dirty="0" smtClean="0">
                          <a:solidFill>
                            <a:srgbClr val="000000"/>
                          </a:solidFill>
                          <a:effectLst/>
                          <a:latin typeface="Times New Roman" pitchFamily="18" charset="0"/>
                          <a:ea typeface="Times New Roman"/>
                          <a:cs typeface="Times New Roman" pitchFamily="18" charset="0"/>
                        </a:rPr>
                        <a:t>25%</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78134">
                <a:tc>
                  <a:txBody>
                    <a:bodyPr/>
                    <a:lstStyle/>
                    <a:p>
                      <a:pPr marL="0" marR="0">
                        <a:lnSpc>
                          <a:spcPts val="1680"/>
                        </a:lnSpc>
                        <a:spcBef>
                          <a:spcPts val="1200"/>
                        </a:spcBef>
                        <a:spcAft>
                          <a:spcPts val="1200"/>
                        </a:spcAft>
                      </a:pPr>
                      <a:r>
                        <a:rPr lang="en-US" sz="2800" b="1" u="none" strike="noStrike" dirty="0">
                          <a:solidFill>
                            <a:srgbClr val="0B0080"/>
                          </a:solidFill>
                          <a:effectLst/>
                          <a:latin typeface="Times New Roman" pitchFamily="18" charset="0"/>
                          <a:ea typeface="Times New Roman"/>
                          <a:cs typeface="Times New Roman" pitchFamily="18" charset="0"/>
                        </a:rPr>
                        <a:t>Roubaix</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en-US" sz="2800" b="1" u="none" strike="noStrike" dirty="0" smtClean="0">
                          <a:solidFill>
                            <a:srgbClr val="0B0080"/>
                          </a:solidFill>
                          <a:effectLst/>
                          <a:latin typeface="Times New Roman" pitchFamily="18" charset="0"/>
                          <a:ea typeface="Times New Roman"/>
                          <a:cs typeface="Times New Roman" pitchFamily="18" charset="0"/>
                        </a:rPr>
                        <a:t>Fran</a:t>
                      </a:r>
                      <a:r>
                        <a:rPr lang="cs-CZ" sz="2800" b="1" u="none" strike="noStrike" dirty="0" err="1" smtClean="0">
                          <a:solidFill>
                            <a:srgbClr val="0B0080"/>
                          </a:solidFill>
                          <a:effectLst/>
                          <a:latin typeface="Times New Roman" pitchFamily="18" charset="0"/>
                          <a:ea typeface="Times New Roman"/>
                          <a:cs typeface="Times New Roman" pitchFamily="18" charset="0"/>
                        </a:rPr>
                        <a:t>cie</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20</a:t>
                      </a:r>
                      <a:r>
                        <a:rPr lang="en-US" sz="2800" b="1" dirty="0" smtClean="0">
                          <a:solidFill>
                            <a:srgbClr val="000000"/>
                          </a:solidFill>
                          <a:effectLst/>
                          <a:latin typeface="Times New Roman" pitchFamily="18" charset="0"/>
                          <a:ea typeface="Times New Roman"/>
                          <a:cs typeface="Times New Roman" pitchFamily="18" charset="0"/>
                        </a:rPr>
                        <a:t>%</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78134">
                <a:tc>
                  <a:txBody>
                    <a:bodyPr/>
                    <a:lstStyle/>
                    <a:p>
                      <a:pPr marL="0" marR="0">
                        <a:lnSpc>
                          <a:spcPts val="1680"/>
                        </a:lnSpc>
                        <a:spcBef>
                          <a:spcPts val="1200"/>
                        </a:spcBef>
                        <a:spcAft>
                          <a:spcPts val="1200"/>
                        </a:spcAft>
                      </a:pPr>
                      <a:r>
                        <a:rPr lang="en-US" sz="2800" b="1" u="none" strike="noStrike" dirty="0">
                          <a:solidFill>
                            <a:srgbClr val="0B0080"/>
                          </a:solidFill>
                          <a:effectLst/>
                          <a:latin typeface="Times New Roman" pitchFamily="18" charset="0"/>
                          <a:ea typeface="Times New Roman"/>
                          <a:cs typeface="Times New Roman" pitchFamily="18" charset="0"/>
                        </a:rPr>
                        <a:t>Slough</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cs-CZ" sz="2800" b="1" u="none" strike="noStrike" dirty="0" smtClean="0">
                          <a:solidFill>
                            <a:srgbClr val="0B0080"/>
                          </a:solidFill>
                          <a:effectLst/>
                          <a:latin typeface="Times New Roman" pitchFamily="18" charset="0"/>
                          <a:ea typeface="Times New Roman"/>
                          <a:cs typeface="Times New Roman" pitchFamily="18" charset="0"/>
                        </a:rPr>
                        <a:t>UK</a:t>
                      </a:r>
                      <a:endParaRPr lang="en-US" sz="2800" b="1" dirty="0">
                        <a:solidFill>
                          <a:srgbClr val="000000"/>
                        </a:solidFill>
                        <a:effectLst/>
                        <a:latin typeface="Times New Roman" pitchFamily="18" charset="0"/>
                        <a:ea typeface="Times New Roman"/>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smtClean="0">
                          <a:solidFill>
                            <a:srgbClr val="000000"/>
                          </a:solidFill>
                          <a:effectLst/>
                          <a:latin typeface="Times New Roman" pitchFamily="18" charset="0"/>
                          <a:ea typeface="Times New Roman"/>
                          <a:cs typeface="Times New Roman" pitchFamily="18" charset="0"/>
                        </a:rPr>
                        <a:t>23.3%</a:t>
                      </a:r>
                      <a:endParaRPr lang="en-US" sz="2800" b="1" dirty="0">
                        <a:effectLst/>
                        <a:latin typeface="Times New Roman" pitchFamily="18" charset="0"/>
                        <a:ea typeface="Calibri"/>
                        <a:cs typeface="Times New Roman" pitchFamily="18" charset="0"/>
                      </a:endParaRPr>
                    </a:p>
                  </a:txBody>
                  <a:tcPr marL="58970" marR="58970" marT="29485" marB="29485"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184343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553200"/>
          </a:xfrm>
        </p:spPr>
        <p:txBody>
          <a:bodyPr>
            <a:normAutofit/>
          </a:bodyPr>
          <a:lstStyle/>
          <a:p>
            <a:pPr algn="l"/>
            <a:r>
              <a:rPr lang="cs-CZ" sz="3200" dirty="0" smtClean="0">
                <a:latin typeface="Times New Roman" panose="02020603050405020304" pitchFamily="18" charset="0"/>
                <a:cs typeface="Times New Roman" panose="02020603050405020304" pitchFamily="18" charset="0"/>
              </a:rPr>
              <a:t>Islám není fikce, ale </a:t>
            </a:r>
            <a:r>
              <a:rPr lang="cs-CZ" sz="3200" dirty="0" smtClean="0">
                <a:latin typeface="Times New Roman" panose="02020603050405020304" pitchFamily="18" charset="0"/>
                <a:cs typeface="Times New Roman" panose="02020603050405020304" pitchFamily="18" charset="0"/>
              </a:rPr>
              <a:t>realita... tvrdá </a:t>
            </a:r>
            <a:r>
              <a:rPr lang="cs-CZ" sz="3200" dirty="0" smtClean="0">
                <a:latin typeface="Times New Roman" panose="02020603050405020304" pitchFamily="18" charset="0"/>
                <a:cs typeface="Times New Roman" panose="02020603050405020304" pitchFamily="18" charset="0"/>
              </a:rPr>
              <a:t>realita!</a:t>
            </a:r>
            <a:br>
              <a:rPr lang="cs-CZ" sz="3200" dirty="0" smtClean="0">
                <a:latin typeface="Times New Roman" panose="02020603050405020304" pitchFamily="18" charset="0"/>
                <a:cs typeface="Times New Roman" panose="02020603050405020304" pitchFamily="18" charset="0"/>
              </a:rPr>
            </a:br>
            <a:r>
              <a:rPr lang="cs-CZ" sz="3200" dirty="0" smtClean="0">
                <a:latin typeface="Times New Roman" panose="02020603050405020304" pitchFamily="18" charset="0"/>
                <a:cs typeface="Times New Roman" panose="02020603050405020304" pitchFamily="18" charset="0"/>
              </a:rPr>
              <a:t>Vždy byl, je a bude nebezpečný z jednoho důvodu: </a:t>
            </a:r>
            <a:r>
              <a:rPr lang="cs-CZ" sz="3200" dirty="0" smtClean="0">
                <a:solidFill>
                  <a:schemeClr val="accent1">
                    <a:lumMod val="75000"/>
                  </a:schemeClr>
                </a:solidFill>
                <a:latin typeface="Times New Roman" panose="02020603050405020304" pitchFamily="18" charset="0"/>
                <a:cs typeface="Times New Roman" panose="02020603050405020304" pitchFamily="18" charset="0"/>
              </a:rPr>
              <a:t>NENÍ to náboženství</a:t>
            </a:r>
            <a:r>
              <a:rPr lang="cs-CZ" sz="3200" dirty="0" smtClean="0">
                <a:latin typeface="Times New Roman" panose="02020603050405020304" pitchFamily="18" charset="0"/>
                <a:cs typeface="Times New Roman" panose="02020603050405020304" pitchFamily="18" charset="0"/>
              </a:rPr>
              <a:t>, jak tomu mnozí věří. Islám je duch!</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cs-CZ" sz="3200" dirty="0" smtClean="0">
                <a:latin typeface="Times New Roman" panose="02020603050405020304" pitchFamily="18" charset="0"/>
                <a:cs typeface="Times New Roman" panose="02020603050405020304" pitchFamily="18" charset="0"/>
              </a:rPr>
              <a:t>Pokud zde jsou káfifové (ne-muslimové),</a:t>
            </a:r>
            <a:r>
              <a:rPr lang="cs-CZ" sz="3200" dirty="0" smtClean="0">
                <a:solidFill>
                  <a:schemeClr val="accent1">
                    <a:lumMod val="75000"/>
                  </a:schemeClr>
                </a:solidFill>
                <a:latin typeface="Times New Roman" panose="02020603050405020304" pitchFamily="18" charset="0"/>
                <a:cs typeface="Times New Roman" panose="02020603050405020304" pitchFamily="18" charset="0"/>
              </a:rPr>
              <a:t> islám s nimi je a bude ve válce. To je džihád.</a:t>
            </a:r>
            <a:r>
              <a:rPr lang="en-US" sz="3200" i="1" dirty="0" smtClean="0">
                <a:solidFill>
                  <a:srgbClr val="C00000"/>
                </a:solidFill>
                <a:latin typeface="Times New Roman" panose="02020603050405020304" pitchFamily="18" charset="0"/>
                <a:cs typeface="Times New Roman" panose="02020603050405020304" pitchFamily="18" charset="0"/>
              </a:rPr>
              <a:t/>
            </a:r>
            <a:br>
              <a:rPr lang="en-US" sz="3200" i="1" dirty="0" smtClean="0">
                <a:solidFill>
                  <a:srgbClr val="C00000"/>
                </a:solidFill>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9920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14714251"/>
              </p:ext>
            </p:extLst>
          </p:nvPr>
        </p:nvGraphicFramePr>
        <p:xfrm>
          <a:off x="228601" y="228599"/>
          <a:ext cx="8686800" cy="6400800"/>
        </p:xfrm>
        <a:graphic>
          <a:graphicData uri="http://schemas.openxmlformats.org/drawingml/2006/table">
            <a:tbl>
              <a:tblPr firstRow="1" firstCol="1" bandRow="1"/>
              <a:tblGrid>
                <a:gridCol w="2617426"/>
                <a:gridCol w="3034687"/>
                <a:gridCol w="3034687"/>
              </a:tblGrid>
              <a:tr h="1600200">
                <a:tc>
                  <a:txBody>
                    <a:bodyPr/>
                    <a:lstStyle/>
                    <a:p>
                      <a:pPr marL="0" marR="0">
                        <a:lnSpc>
                          <a:spcPts val="1680"/>
                        </a:lnSpc>
                        <a:spcBef>
                          <a:spcPts val="1200"/>
                        </a:spcBef>
                        <a:spcAft>
                          <a:spcPts val="1200"/>
                        </a:spcAft>
                      </a:pPr>
                      <a:r>
                        <a:rPr lang="en-US" sz="2800" b="1" u="none" strike="noStrike" dirty="0" err="1" smtClean="0">
                          <a:solidFill>
                            <a:srgbClr val="0B0080"/>
                          </a:solidFill>
                          <a:effectLst/>
                          <a:latin typeface="Times New Roman" pitchFamily="18" charset="0"/>
                          <a:ea typeface="Times New Roman"/>
                          <a:cs typeface="Times New Roman" pitchFamily="18" charset="0"/>
                        </a:rPr>
                        <a:t>Stockhol</a:t>
                      </a:r>
                      <a:r>
                        <a:rPr lang="cs-CZ" sz="2800" b="1" u="none" strike="noStrike" dirty="0" smtClean="0">
                          <a:solidFill>
                            <a:srgbClr val="0B0080"/>
                          </a:solidFill>
                          <a:effectLst/>
                          <a:latin typeface="Times New Roman" pitchFamily="18" charset="0"/>
                          <a:ea typeface="Times New Roman"/>
                          <a:cs typeface="Times New Roman" pitchFamily="18" charset="0"/>
                        </a:rPr>
                        <a:t>m</a:t>
                      </a:r>
                      <a:endParaRPr lang="en-US" sz="28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Švédsko</a:t>
                      </a:r>
                      <a:r>
                        <a:rPr lang="en-US" sz="2800" b="1" u="none" strike="noStrike" dirty="0" smtClean="0">
                          <a:solidFill>
                            <a:srgbClr val="0B0080"/>
                          </a:solidFill>
                          <a:effectLst/>
                          <a:latin typeface="Times New Roman" pitchFamily="18" charset="0"/>
                          <a:ea typeface="Times New Roman"/>
                          <a:cs typeface="Times New Roman" pitchFamily="18" charset="0"/>
                        </a:rPr>
                        <a:t> </a:t>
                      </a:r>
                      <a:endParaRPr lang="en-US" sz="28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a:solidFill>
                            <a:srgbClr val="000000"/>
                          </a:solidFill>
                          <a:effectLst/>
                          <a:latin typeface="Times New Roman" pitchFamily="18" charset="0"/>
                          <a:ea typeface="Times New Roman"/>
                          <a:cs typeface="Times New Roman" pitchFamily="18" charset="0"/>
                        </a:rPr>
                        <a:t>20%</a:t>
                      </a:r>
                      <a:endParaRPr lang="en-US" sz="2800" b="1">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1600200">
                <a:tc>
                  <a:txBody>
                    <a:bodyPr/>
                    <a:lstStyle/>
                    <a:p>
                      <a:pPr marL="0" marR="0">
                        <a:lnSpc>
                          <a:spcPts val="1680"/>
                        </a:lnSpc>
                        <a:spcBef>
                          <a:spcPts val="1200"/>
                        </a:spcBef>
                        <a:spcAft>
                          <a:spcPts val="1200"/>
                        </a:spcAft>
                      </a:pPr>
                      <a:r>
                        <a:rPr lang="cs-CZ" sz="2800" b="1" u="none" strike="noStrike" dirty="0" smtClean="0">
                          <a:solidFill>
                            <a:srgbClr val="0B0080"/>
                          </a:solidFill>
                          <a:effectLst/>
                          <a:latin typeface="Times New Roman" pitchFamily="18" charset="0"/>
                          <a:ea typeface="Calibri"/>
                          <a:cs typeface="Times New Roman" pitchFamily="18" charset="0"/>
                        </a:rPr>
                        <a:t>Haag</a:t>
                      </a:r>
                      <a:endParaRPr lang="en-US" sz="28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Holandsko</a:t>
                      </a:r>
                      <a:endParaRPr lang="en-US" sz="28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a:solidFill>
                            <a:srgbClr val="000000"/>
                          </a:solidFill>
                          <a:effectLst/>
                          <a:latin typeface="Times New Roman" pitchFamily="18" charset="0"/>
                          <a:ea typeface="Times New Roman"/>
                          <a:cs typeface="Times New Roman" pitchFamily="18" charset="0"/>
                        </a:rPr>
                        <a:t>14.2%</a:t>
                      </a:r>
                      <a:endParaRPr lang="en-US" sz="2800" b="1">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1600200">
                <a:tc>
                  <a:txBody>
                    <a:bodyPr/>
                    <a:lstStyle/>
                    <a:p>
                      <a:pPr marL="0" marR="0">
                        <a:lnSpc>
                          <a:spcPts val="1680"/>
                        </a:lnSpc>
                        <a:spcBef>
                          <a:spcPts val="1200"/>
                        </a:spcBef>
                        <a:spcAft>
                          <a:spcPts val="1200"/>
                        </a:spcAft>
                      </a:pPr>
                      <a:r>
                        <a:rPr lang="en-US" sz="2800" b="1" u="none" strike="noStrike" dirty="0">
                          <a:solidFill>
                            <a:srgbClr val="0B0080"/>
                          </a:solidFill>
                          <a:effectLst/>
                          <a:latin typeface="Times New Roman" pitchFamily="18" charset="0"/>
                          <a:ea typeface="Times New Roman"/>
                          <a:cs typeface="Times New Roman" pitchFamily="18" charset="0"/>
                        </a:rPr>
                        <a:t>Utrecht</a:t>
                      </a:r>
                      <a:endParaRPr lang="en-US" sz="28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Holandsko</a:t>
                      </a:r>
                      <a:endParaRPr lang="en-US" sz="28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a:solidFill>
                            <a:srgbClr val="000000"/>
                          </a:solidFill>
                          <a:effectLst/>
                          <a:latin typeface="Times New Roman" pitchFamily="18" charset="0"/>
                          <a:ea typeface="Times New Roman"/>
                          <a:cs typeface="Times New Roman" pitchFamily="18" charset="0"/>
                        </a:rPr>
                        <a:t>13.2%</a:t>
                      </a:r>
                      <a:endParaRPr lang="en-US" sz="2800" b="1">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1600200">
                <a:tc>
                  <a:txBody>
                    <a:bodyPr/>
                    <a:lstStyle/>
                    <a:p>
                      <a:pPr marL="0" marR="0">
                        <a:lnSpc>
                          <a:spcPts val="1680"/>
                        </a:lnSpc>
                        <a:spcBef>
                          <a:spcPts val="1200"/>
                        </a:spcBef>
                        <a:spcAft>
                          <a:spcPts val="1200"/>
                        </a:spcAft>
                      </a:pPr>
                      <a:r>
                        <a:rPr lang="en-US" sz="2800" b="1" u="none" strike="noStrike" dirty="0" smtClean="0">
                          <a:solidFill>
                            <a:srgbClr val="0B0080"/>
                          </a:solidFill>
                          <a:effectLst/>
                          <a:latin typeface="Times New Roman" pitchFamily="18" charset="0"/>
                          <a:ea typeface="Times New Roman"/>
                          <a:cs typeface="Times New Roman" pitchFamily="18" charset="0"/>
                        </a:rPr>
                        <a:t>V</a:t>
                      </a:r>
                      <a:r>
                        <a:rPr lang="cs-CZ" sz="2800" b="1" u="none" strike="noStrike" dirty="0" err="1" smtClean="0">
                          <a:solidFill>
                            <a:srgbClr val="0B0080"/>
                          </a:solidFill>
                          <a:effectLst/>
                          <a:latin typeface="Times New Roman" pitchFamily="18" charset="0"/>
                          <a:ea typeface="Times New Roman"/>
                          <a:cs typeface="Times New Roman" pitchFamily="18" charset="0"/>
                        </a:rPr>
                        <a:t>ídeň</a:t>
                      </a:r>
                      <a:endParaRPr lang="en-US" sz="28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 </a:t>
                      </a:r>
                      <a:r>
                        <a:rPr lang="cs-CZ" sz="2800" b="1" u="none" strike="noStrike" dirty="0" smtClean="0">
                          <a:solidFill>
                            <a:srgbClr val="0B0080"/>
                          </a:solidFill>
                          <a:effectLst/>
                          <a:latin typeface="Times New Roman" pitchFamily="18" charset="0"/>
                          <a:ea typeface="Times New Roman"/>
                          <a:cs typeface="Times New Roman" pitchFamily="18" charset="0"/>
                        </a:rPr>
                        <a:t>Rakousko</a:t>
                      </a:r>
                      <a:endParaRPr lang="en-US" sz="2800" b="1" dirty="0">
                        <a:solidFill>
                          <a:srgbClr val="000000"/>
                        </a:solidFill>
                        <a:effectLst/>
                        <a:latin typeface="Times New Roman" pitchFamily="18" charset="0"/>
                        <a:ea typeface="Times New Roman"/>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680"/>
                        </a:lnSpc>
                        <a:spcBef>
                          <a:spcPts val="1200"/>
                        </a:spcBef>
                        <a:spcAft>
                          <a:spcPts val="1200"/>
                        </a:spcAft>
                      </a:pPr>
                      <a:r>
                        <a:rPr lang="en-US" sz="2800" b="1" dirty="0">
                          <a:solidFill>
                            <a:srgbClr val="000000"/>
                          </a:solidFill>
                          <a:effectLst/>
                          <a:latin typeface="Times New Roman" pitchFamily="18" charset="0"/>
                          <a:ea typeface="Times New Roman"/>
                          <a:cs typeface="Times New Roman" pitchFamily="18" charset="0"/>
                        </a:rPr>
                        <a:t>8</a:t>
                      </a:r>
                      <a:r>
                        <a:rPr lang="en-US" sz="2800" b="1" dirty="0" smtClean="0">
                          <a:solidFill>
                            <a:srgbClr val="000000"/>
                          </a:solidFill>
                          <a:effectLst/>
                          <a:latin typeface="Times New Roman" pitchFamily="18" charset="0"/>
                          <a:ea typeface="Times New Roman"/>
                          <a:cs typeface="Times New Roman" pitchFamily="18" charset="0"/>
                        </a:rPr>
                        <a:t>% ---</a:t>
                      </a:r>
                      <a:r>
                        <a:rPr lang="en-US" sz="2800" b="1" dirty="0">
                          <a:solidFill>
                            <a:srgbClr val="000000"/>
                          </a:solidFill>
                          <a:effectLst/>
                          <a:latin typeface="Times New Roman" pitchFamily="18" charset="0"/>
                          <a:ea typeface="Times New Roman"/>
                          <a:cs typeface="Times New Roman" pitchFamily="18" charset="0"/>
                        </a:rPr>
                        <a:t> 10</a:t>
                      </a:r>
                      <a:r>
                        <a:rPr lang="en-US" sz="2800" b="1" dirty="0" smtClean="0">
                          <a:solidFill>
                            <a:srgbClr val="000000"/>
                          </a:solidFill>
                          <a:effectLst/>
                          <a:latin typeface="Times New Roman" pitchFamily="18" charset="0"/>
                          <a:ea typeface="Times New Roman"/>
                          <a:cs typeface="Times New Roman" pitchFamily="18" charset="0"/>
                        </a:rPr>
                        <a:t>%</a:t>
                      </a:r>
                      <a:endParaRPr lang="en-US" sz="2800" b="1" dirty="0">
                        <a:effectLst/>
                        <a:latin typeface="Times New Roman" pitchFamily="18" charset="0"/>
                        <a:ea typeface="Calibri"/>
                        <a:cs typeface="Times New Roman" pitchFamily="18" charset="0"/>
                      </a:endParaRPr>
                    </a:p>
                  </a:txBody>
                  <a:tcPr marL="60960" marR="6096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7514745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noAutofit/>
          </a:bodyPr>
          <a:lstStyle/>
          <a:p>
            <a:pPr algn="l"/>
            <a:r>
              <a:rPr lang="cs-CZ" sz="2800" b="1" dirty="0" smtClean="0">
                <a:solidFill>
                  <a:schemeClr val="accent1">
                    <a:lumMod val="75000"/>
                  </a:schemeClr>
                </a:solidFill>
                <a:latin typeface="Times New Roman" pitchFamily="18" charset="0"/>
                <a:cs typeface="Times New Roman" pitchFamily="18" charset="0"/>
              </a:rPr>
              <a:t>Muslimská populace v Evropě</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Since the 1960s, immigrants from Muslim countries started to appear in numbers in Western Europe, especially in Germany, France and Belgium. Although large Muslim communities existed on the continent long before this, especially in the Balkans, this was the first major wave of immigration of Muslims to northwestern Europe. Muslims in Europe are not a homogeneous group. They are of various national, ethnic and racial identities. The top countries of origin of Muslims in Western Europe are Pakistan, Turkey and the Maghreb countries (Morocco, Algeria, Tunisia). Muslims also vary in terms of their religious commitment: some adhere very strictly to the tenets of Islam while others have largely assimilated into secular European culture.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7514745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normAutofit fontScale="90000"/>
          </a:bodyPr>
          <a:lstStyle/>
          <a:p>
            <a:pPr algn="l"/>
            <a:r>
              <a:rPr lang="cs-CZ" sz="2700" dirty="0" smtClean="0">
                <a:latin typeface="Times New Roman" pitchFamily="18" charset="0"/>
                <a:cs typeface="Times New Roman" pitchFamily="18" charset="0"/>
              </a:rPr>
              <a:t>V Západní Evropě muslimové obecně žijí ve velkých městských oblastech, často soustředěni v chudých čtvrtích velkých měst. </a:t>
            </a:r>
            <a:br>
              <a:rPr lang="cs-CZ" sz="2700" dirty="0" smtClean="0">
                <a:latin typeface="Times New Roman" pitchFamily="18" charset="0"/>
                <a:cs typeface="Times New Roman" pitchFamily="18" charset="0"/>
              </a:rPr>
            </a:br>
            <a:r>
              <a:rPr lang="cs-CZ" sz="2700" dirty="0" smtClean="0">
                <a:latin typeface="Times New Roman" pitchFamily="18" charset="0"/>
                <a:cs typeface="Times New Roman" pitchFamily="18" charset="0"/>
              </a:rPr>
              <a:t>Podle </a:t>
            </a:r>
            <a:r>
              <a:rPr lang="cs-CZ" sz="2700" dirty="0" err="1" smtClean="0">
                <a:latin typeface="Times New Roman" pitchFamily="18" charset="0"/>
                <a:cs typeface="Times New Roman" pitchFamily="18" charset="0"/>
              </a:rPr>
              <a:t>Pew</a:t>
            </a:r>
            <a:r>
              <a:rPr lang="cs-CZ" sz="2700" dirty="0" smtClean="0">
                <a:latin typeface="Times New Roman" pitchFamily="18" charset="0"/>
                <a:cs typeface="Times New Roman" pitchFamily="18" charset="0"/>
              </a:rPr>
              <a:t> Fóra byl v roce 2010 celkový počet muslimů v Evropě</a:t>
            </a:r>
            <a:r>
              <a:rPr lang="en-US" sz="2700" dirty="0" smtClean="0">
                <a:latin typeface="Times New Roman" pitchFamily="18" charset="0"/>
                <a:cs typeface="Times New Roman" pitchFamily="18" charset="0"/>
              </a:rPr>
              <a:t> </a:t>
            </a:r>
            <a:r>
              <a:rPr lang="cs-CZ" sz="2700" dirty="0" smtClean="0">
                <a:latin typeface="Times New Roman" pitchFamily="18" charset="0"/>
                <a:cs typeface="Times New Roman" pitchFamily="18" charset="0"/>
              </a:rPr>
              <a:t>kolem 44 miliónů (6%). Celkový počet muslimů v EU byl v roce 2010 kolem 19 miliónů (3,8%). Francouzské hlavní město Paříž a její metropolitní části mají nejvyšší počet (až k 1.7 miliónům podle The </a:t>
            </a:r>
            <a:r>
              <a:rPr lang="cs-CZ" sz="2700" dirty="0" err="1" smtClean="0">
                <a:latin typeface="Times New Roman" pitchFamily="18" charset="0"/>
                <a:cs typeface="Times New Roman" pitchFamily="18" charset="0"/>
              </a:rPr>
              <a:t>Economist</a:t>
            </a:r>
            <a:r>
              <a:rPr lang="cs-CZ" sz="2700" dirty="0" smtClean="0">
                <a:latin typeface="Times New Roman" pitchFamily="18" charset="0"/>
                <a:cs typeface="Times New Roman" pitchFamily="18" charset="0"/>
              </a:rPr>
              <a:t>)…</a:t>
            </a:r>
            <a:br>
              <a:rPr lang="cs-CZ" sz="27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According to the Pew Forum, the total number of Muslims in Europe in 2010 was about 44 million (6%).The total number of Muslims in the European Union in 2010 was about 19 million (3.8%).The French capital of Paris and its metropolitan area has the largest number (up to 1.7 million according to The Economist)"When town halls turn to Mecca". The Economist. 4 December 2008. Retrieved 28 January 2013. see the chart of Muslims than any other city in the European Union. London also has a substantial community of Muslim origin, numbering about 1 million within the limits of Greater London and exceeding this figure when the entire metropolitan area is taken into account. If the current rate of migration of Muslims to Europe and the Muslim fertility rate remains constant, by 2030, people of Muslim faith or origin are predicted to form about 10% of the French population and 8% of the European population.</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7514745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fontScale="90000"/>
          </a:bodyPr>
          <a:lstStyle/>
          <a:p>
            <a:pPr algn="l"/>
            <a:r>
              <a:rPr lang="cs-CZ" sz="2800" b="1" dirty="0" smtClean="0">
                <a:solidFill>
                  <a:schemeClr val="accent1">
                    <a:lumMod val="75000"/>
                  </a:schemeClr>
                </a:solidFill>
              </a:rPr>
              <a:t/>
            </a:r>
            <a:br>
              <a:rPr lang="cs-CZ" sz="2800" b="1" dirty="0" smtClean="0">
                <a:solidFill>
                  <a:schemeClr val="accent1">
                    <a:lumMod val="75000"/>
                  </a:schemeClr>
                </a:solidFill>
              </a:rPr>
            </a:br>
            <a:r>
              <a:rPr lang="cs-CZ" sz="2800" b="1" dirty="0">
                <a:solidFill>
                  <a:schemeClr val="accent1">
                    <a:lumMod val="75000"/>
                  </a:schemeClr>
                </a:solidFill>
              </a:rPr>
              <a:t/>
            </a:r>
            <a:br>
              <a:rPr lang="cs-CZ" sz="2800" b="1" dirty="0">
                <a:solidFill>
                  <a:schemeClr val="accent1">
                    <a:lumMod val="75000"/>
                  </a:schemeClr>
                </a:solidFill>
              </a:rPr>
            </a:br>
            <a:r>
              <a:rPr lang="cs-CZ" sz="2800" b="1" dirty="0" smtClean="0">
                <a:solidFill>
                  <a:schemeClr val="accent1">
                    <a:lumMod val="75000"/>
                  </a:schemeClr>
                </a:solidFill>
              </a:rPr>
              <a:t/>
            </a:r>
            <a:br>
              <a:rPr lang="cs-CZ" sz="2800" b="1" dirty="0" smtClean="0">
                <a:solidFill>
                  <a:schemeClr val="accent1">
                    <a:lumMod val="75000"/>
                  </a:schemeClr>
                </a:solidFill>
              </a:rPr>
            </a:br>
            <a:r>
              <a:rPr lang="cs-CZ" sz="2800" b="1" dirty="0">
                <a:solidFill>
                  <a:schemeClr val="accent1">
                    <a:lumMod val="75000"/>
                  </a:schemeClr>
                </a:solidFill>
              </a:rPr>
              <a:t/>
            </a:r>
            <a:br>
              <a:rPr lang="cs-CZ" sz="2800" b="1" dirty="0">
                <a:solidFill>
                  <a:schemeClr val="accent1">
                    <a:lumMod val="75000"/>
                  </a:schemeClr>
                </a:solidFill>
              </a:rPr>
            </a:br>
            <a:r>
              <a:rPr lang="cs-CZ" sz="3100" b="1" dirty="0" smtClean="0">
                <a:solidFill>
                  <a:schemeClr val="accent1">
                    <a:lumMod val="75000"/>
                  </a:schemeClr>
                </a:solidFill>
              </a:rPr>
              <a:t>JAK BY POTOM MOHLI MUSLIMOVÉ ŽÍT A SLOUŽIT TÉTO ZEMI?</a:t>
            </a:r>
            <a:br>
              <a:rPr lang="cs-CZ" sz="3100" b="1" dirty="0" smtClean="0">
                <a:solidFill>
                  <a:schemeClr val="accent1">
                    <a:lumMod val="75000"/>
                  </a:schemeClr>
                </a:solidFill>
              </a:rPr>
            </a:br>
            <a:r>
              <a:rPr lang="cs-CZ" sz="3100" b="1" dirty="0" smtClean="0">
                <a:solidFill>
                  <a:schemeClr val="accent1">
                    <a:lumMod val="75000"/>
                  </a:schemeClr>
                </a:solidFill>
              </a:rPr>
              <a:t/>
            </a:r>
            <a:br>
              <a:rPr lang="cs-CZ" sz="3100" b="1" dirty="0" smtClean="0">
                <a:solidFill>
                  <a:schemeClr val="accent1">
                    <a:lumMod val="75000"/>
                  </a:schemeClr>
                </a:solidFill>
              </a:rPr>
            </a:br>
            <a:r>
              <a:rPr lang="cs-CZ" sz="3300" b="1" dirty="0" smtClean="0">
                <a:solidFill>
                  <a:schemeClr val="accent1">
                    <a:lumMod val="75000"/>
                  </a:schemeClr>
                </a:solidFill>
              </a:rPr>
              <a:t>1. </a:t>
            </a:r>
            <a:r>
              <a:rPr lang="cs-CZ" sz="3300" dirty="0" smtClean="0"/>
              <a:t>Váš zákon nerespektují…ale následují šaríu. </a:t>
            </a:r>
            <a:r>
              <a:rPr lang="cs-CZ" sz="3300" b="1" dirty="0" smtClean="0">
                <a:solidFill>
                  <a:schemeClr val="accent1">
                    <a:lumMod val="75000"/>
                  </a:schemeClr>
                </a:solidFill>
              </a:rPr>
              <a:t/>
            </a:r>
            <a:br>
              <a:rPr lang="cs-CZ" sz="3300" b="1" dirty="0" smtClean="0">
                <a:solidFill>
                  <a:schemeClr val="accent1">
                    <a:lumMod val="75000"/>
                  </a:schemeClr>
                </a:solidFill>
              </a:rPr>
            </a:br>
            <a:r>
              <a:rPr lang="cs-CZ" sz="3300" b="1" dirty="0" smtClean="0">
                <a:solidFill>
                  <a:schemeClr val="accent1">
                    <a:lumMod val="75000"/>
                  </a:schemeClr>
                </a:solidFill>
              </a:rPr>
              <a:t>2. </a:t>
            </a:r>
            <a:r>
              <a:rPr lang="cs-CZ" sz="3300" dirty="0" smtClean="0"/>
              <a:t>Alláhem je jim přikázáno, aby si vás nebrali za přátele. </a:t>
            </a:r>
            <a:r>
              <a:rPr lang="cs-CZ" sz="3300" b="1" dirty="0" smtClean="0">
                <a:solidFill>
                  <a:schemeClr val="accent1">
                    <a:lumMod val="75000"/>
                  </a:schemeClr>
                </a:solidFill>
              </a:rPr>
              <a:t/>
            </a:r>
            <a:br>
              <a:rPr lang="cs-CZ" sz="3300" b="1" dirty="0" smtClean="0">
                <a:solidFill>
                  <a:schemeClr val="accent1">
                    <a:lumMod val="75000"/>
                  </a:schemeClr>
                </a:solidFill>
              </a:rPr>
            </a:br>
            <a:r>
              <a:rPr lang="cs-CZ" sz="3300" b="1" dirty="0" smtClean="0">
                <a:solidFill>
                  <a:schemeClr val="accent1">
                    <a:lumMod val="75000"/>
                  </a:schemeClr>
                </a:solidFill>
              </a:rPr>
              <a:t>3. </a:t>
            </a:r>
            <a:r>
              <a:rPr lang="cs-CZ" sz="3300" dirty="0" smtClean="0"/>
              <a:t>Nechtějí jíst vaše jídlo, ale halal jídlo. </a:t>
            </a:r>
            <a:r>
              <a:rPr lang="cs-CZ" sz="3300" b="1" dirty="0" smtClean="0">
                <a:solidFill>
                  <a:schemeClr val="accent1">
                    <a:lumMod val="75000"/>
                  </a:schemeClr>
                </a:solidFill>
              </a:rPr>
              <a:t/>
            </a:r>
            <a:br>
              <a:rPr lang="cs-CZ" sz="3300" b="1" dirty="0" smtClean="0">
                <a:solidFill>
                  <a:schemeClr val="accent1">
                    <a:lumMod val="75000"/>
                  </a:schemeClr>
                </a:solidFill>
              </a:rPr>
            </a:br>
            <a:r>
              <a:rPr lang="cs-CZ" sz="3300" b="1" dirty="0" smtClean="0">
                <a:solidFill>
                  <a:schemeClr val="accent1">
                    <a:lumMod val="75000"/>
                  </a:schemeClr>
                </a:solidFill>
              </a:rPr>
              <a:t>4. </a:t>
            </a:r>
            <a:r>
              <a:rPr lang="cs-CZ" sz="3300" dirty="0" smtClean="0"/>
              <a:t>Chtějí mít své vlastní oblečení a být odlišnými.</a:t>
            </a:r>
            <a:r>
              <a:rPr lang="cs-CZ" sz="3300" b="1" dirty="0" smtClean="0">
                <a:solidFill>
                  <a:schemeClr val="accent1">
                    <a:lumMod val="75000"/>
                  </a:schemeClr>
                </a:solidFill>
              </a:rPr>
              <a:t/>
            </a:r>
            <a:br>
              <a:rPr lang="cs-CZ" sz="3300" b="1" dirty="0" smtClean="0">
                <a:solidFill>
                  <a:schemeClr val="accent1">
                    <a:lumMod val="75000"/>
                  </a:schemeClr>
                </a:solidFill>
              </a:rPr>
            </a:br>
            <a:r>
              <a:rPr lang="cs-CZ" sz="3300" b="1" dirty="0" smtClean="0">
                <a:solidFill>
                  <a:schemeClr val="accent1">
                    <a:lumMod val="75000"/>
                  </a:schemeClr>
                </a:solidFill>
              </a:rPr>
              <a:t>5. </a:t>
            </a:r>
            <a:r>
              <a:rPr lang="cs-CZ" sz="3300" dirty="0" smtClean="0"/>
              <a:t>Je jim přikázáno ZABÍJET, když nekonvertujete. </a:t>
            </a:r>
            <a:r>
              <a:rPr lang="cs-CZ" sz="3300" b="1" dirty="0" smtClean="0">
                <a:solidFill>
                  <a:schemeClr val="accent1">
                    <a:lumMod val="75000"/>
                  </a:schemeClr>
                </a:solidFill>
              </a:rPr>
              <a:t/>
            </a:r>
            <a:br>
              <a:rPr lang="cs-CZ" sz="3300" b="1" dirty="0" smtClean="0">
                <a:solidFill>
                  <a:schemeClr val="accent1">
                    <a:lumMod val="75000"/>
                  </a:schemeClr>
                </a:solidFill>
              </a:rPr>
            </a:br>
            <a:r>
              <a:rPr lang="cs-CZ" sz="3300" b="1" dirty="0" smtClean="0">
                <a:solidFill>
                  <a:schemeClr val="accent1">
                    <a:lumMod val="75000"/>
                  </a:schemeClr>
                </a:solidFill>
              </a:rPr>
              <a:t>6. </a:t>
            </a:r>
            <a:r>
              <a:rPr lang="cs-CZ" sz="3300" dirty="0" smtClean="0"/>
              <a:t>Je jim přikázáno s vámi bojovat v džihádu, když odmítnete.</a:t>
            </a:r>
            <a:r>
              <a:rPr lang="cs-CZ" sz="3300" b="1" dirty="0" smtClean="0">
                <a:solidFill>
                  <a:schemeClr val="accent1">
                    <a:lumMod val="75000"/>
                  </a:schemeClr>
                </a:solidFill>
              </a:rPr>
              <a:t/>
            </a:r>
            <a:br>
              <a:rPr lang="cs-CZ" sz="3300" b="1" dirty="0" smtClean="0">
                <a:solidFill>
                  <a:schemeClr val="accent1">
                    <a:lumMod val="75000"/>
                  </a:schemeClr>
                </a:solidFill>
              </a:rPr>
            </a:br>
            <a:r>
              <a:rPr lang="cs-CZ" sz="3300" b="1" dirty="0" smtClean="0">
                <a:solidFill>
                  <a:schemeClr val="accent1">
                    <a:lumMod val="75000"/>
                  </a:schemeClr>
                </a:solidFill>
              </a:rPr>
              <a:t>7. </a:t>
            </a:r>
            <a:r>
              <a:rPr lang="cs-CZ" sz="3300" dirty="0" smtClean="0"/>
              <a:t>Už teď věří, že VAŠE země patří JIM, protože jim to řekl Mohammed. </a:t>
            </a:r>
            <a:r>
              <a:rPr lang="cs-CZ" sz="3300" b="1" dirty="0" smtClean="0">
                <a:solidFill>
                  <a:schemeClr val="accent1">
                    <a:lumMod val="75000"/>
                  </a:schemeClr>
                </a:solidFill>
              </a:rPr>
              <a:t/>
            </a:r>
            <a:br>
              <a:rPr lang="cs-CZ" sz="3300" b="1" dirty="0" smtClean="0">
                <a:solidFill>
                  <a:schemeClr val="accent1">
                    <a:lumMod val="75000"/>
                  </a:schemeClr>
                </a:solidFill>
              </a:rPr>
            </a:br>
            <a:r>
              <a:rPr lang="cs-CZ" sz="3300" b="1" dirty="0" smtClean="0">
                <a:solidFill>
                  <a:schemeClr val="accent1">
                    <a:lumMod val="75000"/>
                  </a:schemeClr>
                </a:solidFill>
              </a:rPr>
              <a:t>8. </a:t>
            </a:r>
            <a:r>
              <a:rPr lang="cs-CZ" sz="3300" dirty="0" smtClean="0"/>
              <a:t>Své děti učí to stejné. </a:t>
            </a:r>
            <a:r>
              <a:rPr lang="en-US" sz="2800" dirty="0" smtClean="0">
                <a:solidFill>
                  <a:prstClr val="black"/>
                </a:solidFill>
                <a:latin typeface="Britannic Bold" pitchFamily="34" charset="0"/>
              </a:rPr>
              <a:t/>
            </a:r>
            <a:br>
              <a:rPr lang="en-US" sz="2800" dirty="0" smtClean="0">
                <a:solidFill>
                  <a:prstClr val="black"/>
                </a:solidFill>
                <a:latin typeface="Britannic Bold" pitchFamily="34" charset="0"/>
              </a:rPr>
            </a:br>
            <a:r>
              <a:rPr lang="en-US" sz="2800" dirty="0" smtClean="0">
                <a:solidFill>
                  <a:prstClr val="black"/>
                </a:solidFill>
                <a:latin typeface="Britannic Bold" pitchFamily="34" charset="0"/>
              </a:rPr>
              <a:t/>
            </a:r>
            <a:br>
              <a:rPr lang="en-US" sz="2800" dirty="0" smtClean="0">
                <a:solidFill>
                  <a:prstClr val="black"/>
                </a:solidFill>
                <a:latin typeface="Britannic Bold" pitchFamily="34" charset="0"/>
              </a:rPr>
            </a:br>
            <a:r>
              <a:rPr lang="en-US" sz="2800" dirty="0" smtClean="0">
                <a:solidFill>
                  <a:prstClr val="black"/>
                </a:solidFill>
                <a:latin typeface="Britannic Bold" pitchFamily="34" charset="0"/>
              </a:rPr>
              <a:t/>
            </a:r>
            <a:br>
              <a:rPr lang="en-US" sz="2800" dirty="0" smtClean="0">
                <a:solidFill>
                  <a:prstClr val="black"/>
                </a:solidFill>
                <a:latin typeface="Britannic Bold" pitchFamily="34" charset="0"/>
              </a:rPr>
            </a:br>
            <a:endParaRPr lang="en-US" dirty="0"/>
          </a:p>
        </p:txBody>
      </p:sp>
    </p:spTree>
    <p:extLst>
      <p:ext uri="{BB962C8B-B14F-4D97-AF65-F5344CB8AC3E}">
        <p14:creationId xmlns:p14="http://schemas.microsoft.com/office/powerpoint/2010/main" val="13772646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839200" cy="6553200"/>
          </a:xfrm>
        </p:spPr>
        <p:txBody>
          <a:bodyPr>
            <a:normAutofit fontScale="90000"/>
          </a:bodyPr>
          <a:lstStyle/>
          <a:p>
            <a:pPr algn="l"/>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3600" b="1" dirty="0" smtClean="0">
                <a:solidFill>
                  <a:srgbClr val="002060"/>
                </a:solidFill>
                <a:latin typeface="Times New Roman" panose="02020603050405020304" pitchFamily="18" charset="0"/>
                <a:cs typeface="Times New Roman" panose="02020603050405020304" pitchFamily="18" charset="0"/>
              </a:rPr>
              <a:t> 1. </a:t>
            </a:r>
            <a:r>
              <a:rPr lang="cs-CZ" sz="3600" dirty="0" smtClean="0">
                <a:latin typeface="Times New Roman" panose="02020603050405020304" pitchFamily="18" charset="0"/>
                <a:cs typeface="Times New Roman" panose="02020603050405020304" pitchFamily="18" charset="0"/>
              </a:rPr>
              <a:t>Severní Afrika a Egypt bývaly křesťanské země. Severní Afrika byla evropská.</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smtClean="0">
                <a:solidFill>
                  <a:srgbClr val="002060"/>
                </a:solidFill>
                <a:latin typeface="Times New Roman" panose="02020603050405020304" pitchFamily="18" charset="0"/>
                <a:cs typeface="Times New Roman" panose="02020603050405020304" pitchFamily="18" charset="0"/>
              </a:rPr>
              <a:t>2. </a:t>
            </a:r>
            <a:r>
              <a:rPr lang="cs-CZ" sz="3600" dirty="0" smtClean="0">
                <a:solidFill>
                  <a:schemeClr val="tx1"/>
                </a:solidFill>
                <a:latin typeface="Times New Roman" panose="02020603050405020304" pitchFamily="18" charset="0"/>
                <a:cs typeface="Times New Roman" panose="02020603050405020304" pitchFamily="18" charset="0"/>
              </a:rPr>
              <a:t>Sýrie, Libanon a Irák a zbytek Středního východu byly křesťanské země. </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smtClean="0">
                <a:solidFill>
                  <a:srgbClr val="002060"/>
                </a:solidFill>
                <a:latin typeface="Times New Roman" panose="02020603050405020304" pitchFamily="18" charset="0"/>
                <a:cs typeface="Times New Roman" panose="02020603050405020304" pitchFamily="18" charset="0"/>
              </a:rPr>
              <a:t>3. </a:t>
            </a:r>
            <a:r>
              <a:rPr lang="cs-CZ" sz="3600" dirty="0" smtClean="0">
                <a:latin typeface="Times New Roman" panose="02020603050405020304" pitchFamily="18" charset="0"/>
                <a:cs typeface="Times New Roman" panose="02020603050405020304" pitchFamily="18" charset="0"/>
              </a:rPr>
              <a:t>Turecko bývalo řeckou anatolií. </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smtClean="0">
                <a:solidFill>
                  <a:srgbClr val="002060"/>
                </a:solidFill>
                <a:latin typeface="Times New Roman" panose="02020603050405020304" pitchFamily="18" charset="0"/>
                <a:cs typeface="Times New Roman" panose="02020603050405020304" pitchFamily="18" charset="0"/>
              </a:rPr>
              <a:t>4. </a:t>
            </a:r>
            <a:r>
              <a:rPr lang="en-US" sz="3600" dirty="0" err="1" smtClean="0">
                <a:latin typeface="Times New Roman" panose="02020603050405020304" pitchFamily="18" charset="0"/>
                <a:cs typeface="Times New Roman" panose="02020603050405020304" pitchFamily="18" charset="0"/>
              </a:rPr>
              <a:t>Af</a:t>
            </a:r>
            <a:r>
              <a:rPr lang="cs-CZ" sz="3600" dirty="0" smtClean="0">
                <a:latin typeface="Times New Roman" panose="02020603050405020304" pitchFamily="18" charset="0"/>
                <a:cs typeface="Times New Roman" panose="02020603050405020304" pitchFamily="18" charset="0"/>
              </a:rPr>
              <a:t>ghánistán a všechen zbytek Hedvábné cesty byly budhistické.</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smtClean="0">
                <a:solidFill>
                  <a:srgbClr val="002060"/>
                </a:solidFill>
                <a:latin typeface="Times New Roman" panose="02020603050405020304" pitchFamily="18" charset="0"/>
                <a:cs typeface="Times New Roman" panose="02020603050405020304" pitchFamily="18" charset="0"/>
              </a:rPr>
              <a:t>5. </a:t>
            </a:r>
            <a:r>
              <a:rPr lang="en-US" sz="3600" dirty="0" smtClean="0">
                <a:latin typeface="Times New Roman" panose="02020603050405020304" pitchFamily="18" charset="0"/>
                <a:cs typeface="Times New Roman" panose="02020603050405020304" pitchFamily="18" charset="0"/>
              </a:rPr>
              <a:t>P</a:t>
            </a:r>
            <a:r>
              <a:rPr lang="cs-CZ" sz="3600" dirty="0" smtClean="0">
                <a:latin typeface="Times New Roman" panose="02020603050405020304" pitchFamily="18" charset="0"/>
                <a:cs typeface="Times New Roman" panose="02020603050405020304" pitchFamily="18" charset="0"/>
              </a:rPr>
              <a:t>ákistán </a:t>
            </a:r>
            <a:r>
              <a:rPr lang="en-US" sz="3600" dirty="0" smtClean="0">
                <a:latin typeface="Times New Roman" panose="02020603050405020304" pitchFamily="18" charset="0"/>
                <a:cs typeface="Times New Roman" panose="02020603050405020304" pitchFamily="18" charset="0"/>
              </a:rPr>
              <a:t>and </a:t>
            </a:r>
            <a:r>
              <a:rPr lang="en-US" sz="3600" dirty="0" err="1" smtClean="0">
                <a:latin typeface="Times New Roman" panose="02020603050405020304" pitchFamily="18" charset="0"/>
                <a:cs typeface="Times New Roman" panose="02020603050405020304" pitchFamily="18" charset="0"/>
              </a:rPr>
              <a:t>Banglad</a:t>
            </a:r>
            <a:r>
              <a:rPr lang="cs-CZ" sz="3600" dirty="0" smtClean="0">
                <a:latin typeface="Times New Roman" panose="02020603050405020304" pitchFamily="18" charset="0"/>
                <a:cs typeface="Times New Roman" panose="02020603050405020304" pitchFamily="18" charset="0"/>
              </a:rPr>
              <a:t>éš bývaly budhistické a hinduistické. </a:t>
            </a:r>
            <a:r>
              <a:rPr lang="en-US" sz="3600" dirty="0" smtClean="0">
                <a:latin typeface="Times New Roman" panose="02020603050405020304" pitchFamily="18" charset="0"/>
                <a:cs typeface="Times New Roman" panose="02020603050405020304" pitchFamily="18" charset="0"/>
              </a:rPr>
              <a:t> </a:t>
            </a:r>
            <a:r>
              <a:rPr lang="cs-CZ" sz="3600" dirty="0" smtClean="0">
                <a:latin typeface="Times New Roman" panose="02020603050405020304" pitchFamily="18" charset="0"/>
                <a:cs typeface="Times New Roman" panose="02020603050405020304" pitchFamily="18" charset="0"/>
              </a:rPr>
              <a:t/>
            </a:r>
            <a:br>
              <a:rPr lang="cs-CZ" sz="3600" dirty="0" smtClean="0">
                <a:latin typeface="Times New Roman" panose="02020603050405020304" pitchFamily="18" charset="0"/>
                <a:cs typeface="Times New Roman" panose="02020603050405020304" pitchFamily="18" charset="0"/>
              </a:rPr>
            </a:br>
            <a:r>
              <a:rPr lang="cs-CZ" sz="3600" dirty="0" smtClean="0">
                <a:latin typeface="Times New Roman" panose="02020603050405020304" pitchFamily="18" charset="0"/>
                <a:cs typeface="Times New Roman" panose="02020603050405020304" pitchFamily="18" charset="0"/>
              </a:rPr>
              <a:t/>
            </a:r>
            <a:br>
              <a:rPr lang="cs-CZ" sz="3600" dirty="0" smtClean="0">
                <a:latin typeface="Times New Roman" panose="02020603050405020304" pitchFamily="18" charset="0"/>
                <a:cs typeface="Times New Roman" panose="02020603050405020304" pitchFamily="18" charset="0"/>
              </a:rPr>
            </a:br>
            <a:r>
              <a:rPr lang="cs-CZ" sz="3600" dirty="0" smtClean="0">
                <a:latin typeface="Times New Roman" panose="02020603050405020304" pitchFamily="18" charset="0"/>
                <a:cs typeface="Times New Roman" panose="02020603050405020304" pitchFamily="18" charset="0"/>
              </a:rPr>
              <a:t>Dnes jsou všechny tyto země islámské.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dirty="0">
              <a:latin typeface="Britannic Bold" panose="020B0903060703020204" pitchFamily="34" charset="0"/>
            </a:endParaRPr>
          </a:p>
        </p:txBody>
      </p:sp>
    </p:spTree>
    <p:extLst>
      <p:ext uri="{BB962C8B-B14F-4D97-AF65-F5344CB8AC3E}">
        <p14:creationId xmlns:p14="http://schemas.microsoft.com/office/powerpoint/2010/main" val="12100870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fontScale="90000"/>
          </a:bodyPr>
          <a:lstStyle/>
          <a:p>
            <a:pPr algn="l"/>
            <a:r>
              <a:rPr lang="cs-CZ" sz="2800" dirty="0" smtClean="0">
                <a:solidFill>
                  <a:srgbClr val="FF0000"/>
                </a:solidFill>
                <a:latin typeface="Times New Roman" pitchFamily="18" charset="0"/>
                <a:cs typeface="Times New Roman" pitchFamily="18" charset="0"/>
              </a:rPr>
              <a:t>EVROPA SE MĚNÍ</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a:solidFill>
                  <a:prstClr val="black"/>
                </a:solidFill>
                <a:latin typeface="Times New Roman" pitchFamily="18" charset="0"/>
                <a:cs typeface="Times New Roman" pitchFamily="18" charset="0"/>
              </a:rPr>
              <a:t/>
            </a:r>
            <a:br>
              <a:rPr lang="en-US" sz="2800" dirty="0">
                <a:solidFill>
                  <a:prstClr val="black"/>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1. </a:t>
            </a:r>
            <a:r>
              <a:rPr lang="en-US" sz="2800" dirty="0" smtClean="0">
                <a:solidFill>
                  <a:prstClr val="black"/>
                </a:solidFill>
                <a:latin typeface="Times New Roman" pitchFamily="18" charset="0"/>
                <a:cs typeface="Times New Roman" pitchFamily="18" charset="0"/>
              </a:rPr>
              <a:t>France </a:t>
            </a:r>
            <a:r>
              <a:rPr lang="en-US" sz="2800" dirty="0">
                <a:solidFill>
                  <a:prstClr val="black"/>
                </a:solidFill>
                <a:latin typeface="Times New Roman" pitchFamily="18" charset="0"/>
                <a:cs typeface="Times New Roman" pitchFamily="18" charset="0"/>
              </a:rPr>
              <a:t>carries out raids, names more potential attackers</a:t>
            </a:r>
            <a:br>
              <a:rPr lang="en-US" sz="2800" dirty="0">
                <a:solidFill>
                  <a:prstClr val="black"/>
                </a:solidFill>
                <a:latin typeface="Times New Roman" pitchFamily="18" charset="0"/>
                <a:cs typeface="Times New Roman" pitchFamily="18" charset="0"/>
              </a:rPr>
            </a:br>
            <a:r>
              <a:rPr lang="en-US" sz="2800" dirty="0">
                <a:solidFill>
                  <a:prstClr val="black"/>
                </a:solidFill>
                <a:latin typeface="Times New Roman" pitchFamily="18" charset="0"/>
                <a:cs typeface="Times New Roman" pitchFamily="18" charset="0"/>
              </a:rPr>
              <a:t>PARIS (AP) -- French police raided 168 locations across the country and detained nearly two dozen people as authorities identified more members of a sleeper cell said to be behind the Paris attacks that killed 129 people. French and Belgian </a:t>
            </a:r>
            <a:r>
              <a:rPr lang="en-US" sz="2800" dirty="0" err="1">
                <a:solidFill>
                  <a:prstClr val="black"/>
                </a:solidFill>
                <a:latin typeface="Times New Roman" pitchFamily="18" charset="0"/>
                <a:cs typeface="Times New Roman" pitchFamily="18" charset="0"/>
              </a:rPr>
              <a:t>Jihadis</a:t>
            </a:r>
            <a:r>
              <a:rPr lang="en-US" sz="2800" dirty="0">
                <a:solidFill>
                  <a:prstClr val="black"/>
                </a:solidFill>
                <a:latin typeface="Times New Roman" pitchFamily="18" charset="0"/>
                <a:cs typeface="Times New Roman" pitchFamily="18" charset="0"/>
              </a:rPr>
              <a:t> — and at least one potential Syrian member — were being implicated Monday in what was the worst attack on French soil since World War II. </a:t>
            </a:r>
            <a:br>
              <a:rPr lang="en-US" sz="2800" dirty="0">
                <a:solidFill>
                  <a:prstClr val="black"/>
                </a:solidFill>
                <a:latin typeface="Times New Roman" pitchFamily="18" charset="0"/>
                <a:cs typeface="Times New Roman" pitchFamily="18" charset="0"/>
              </a:rPr>
            </a:br>
            <a:r>
              <a:rPr lang="en-US" sz="2500" dirty="0">
                <a:solidFill>
                  <a:srgbClr val="FF0000"/>
                </a:solidFill>
                <a:latin typeface="Times New Roman" pitchFamily="18" charset="0"/>
                <a:cs typeface="Times New Roman" pitchFamily="18" charset="0"/>
              </a:rPr>
              <a:t>2. </a:t>
            </a:r>
            <a:r>
              <a:rPr lang="en-US" sz="2500" dirty="0">
                <a:solidFill>
                  <a:prstClr val="black"/>
                </a:solidFill>
                <a:latin typeface="Times New Roman" pitchFamily="18" charset="0"/>
                <a:cs typeface="Times New Roman" pitchFamily="18" charset="0"/>
              </a:rPr>
              <a:t>Belgian Jihadi identified as mastermind of Paris attacks</a:t>
            </a:r>
            <a:br>
              <a:rPr lang="en-US" sz="2500" dirty="0">
                <a:solidFill>
                  <a:prstClr val="black"/>
                </a:solidFill>
                <a:latin typeface="Times New Roman" pitchFamily="18" charset="0"/>
                <a:cs typeface="Times New Roman" pitchFamily="18" charset="0"/>
              </a:rPr>
            </a:br>
            <a:r>
              <a:rPr lang="en-US" sz="2500" dirty="0">
                <a:solidFill>
                  <a:prstClr val="black"/>
                </a:solidFill>
                <a:latin typeface="Times New Roman" pitchFamily="18" charset="0"/>
                <a:cs typeface="Times New Roman" pitchFamily="18" charset="0"/>
              </a:rPr>
              <a:t>BRUSSELS (AP) — Once a happy-go-lucky student at one of Brussels' most prestigious high schools, Saint-Pierre </a:t>
            </a:r>
            <a:r>
              <a:rPr lang="en-US" sz="2500" dirty="0" err="1">
                <a:solidFill>
                  <a:prstClr val="black"/>
                </a:solidFill>
                <a:latin typeface="Times New Roman" pitchFamily="18" charset="0"/>
                <a:cs typeface="Times New Roman" pitchFamily="18" charset="0"/>
              </a:rPr>
              <a:t>d'Uccle</a:t>
            </a:r>
            <a:r>
              <a:rPr lang="en-US" sz="2500" dirty="0">
                <a:solidFill>
                  <a:prstClr val="black"/>
                </a:solidFill>
                <a:latin typeface="Times New Roman" pitchFamily="18" charset="0"/>
                <a:cs typeface="Times New Roman" pitchFamily="18" charset="0"/>
              </a:rPr>
              <a:t>, </a:t>
            </a:r>
            <a:r>
              <a:rPr lang="en-US" sz="2500" dirty="0" err="1">
                <a:solidFill>
                  <a:prstClr val="black"/>
                </a:solidFill>
                <a:latin typeface="Times New Roman" pitchFamily="18" charset="0"/>
                <a:cs typeface="Times New Roman" pitchFamily="18" charset="0"/>
              </a:rPr>
              <a:t>Abdelhamid</a:t>
            </a:r>
            <a:r>
              <a:rPr lang="en-US" sz="2500" dirty="0">
                <a:solidFill>
                  <a:prstClr val="black"/>
                </a:solidFill>
                <a:latin typeface="Times New Roman" pitchFamily="18" charset="0"/>
                <a:cs typeface="Times New Roman" pitchFamily="18" charset="0"/>
              </a:rPr>
              <a:t> </a:t>
            </a:r>
            <a:r>
              <a:rPr lang="en-US" sz="2500" dirty="0" err="1">
                <a:solidFill>
                  <a:prstClr val="black"/>
                </a:solidFill>
                <a:latin typeface="Times New Roman" pitchFamily="18" charset="0"/>
                <a:cs typeface="Times New Roman" pitchFamily="18" charset="0"/>
              </a:rPr>
              <a:t>Abaaoud</a:t>
            </a:r>
            <a:r>
              <a:rPr lang="en-US" sz="2500" dirty="0">
                <a:solidFill>
                  <a:prstClr val="black"/>
                </a:solidFill>
                <a:latin typeface="Times New Roman" pitchFamily="18" charset="0"/>
                <a:cs typeface="Times New Roman" pitchFamily="18" charset="0"/>
              </a:rPr>
              <a:t> morphed into Belgium's most notorious Jihadi, a zealot so devoted to the cause of holy war that he recruited his 13-year-old brother to join him in Syria.</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812841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629400"/>
          </a:xfrm>
        </p:spPr>
        <p:txBody>
          <a:bodyPr>
            <a:normAutofit/>
          </a:bodyPr>
          <a:lstStyle/>
          <a:p>
            <a:pPr algn="l"/>
            <a:r>
              <a:rPr lang="en-US" sz="2500" dirty="0" smtClean="0">
                <a:solidFill>
                  <a:srgbClr val="FF0000"/>
                </a:solidFill>
                <a:latin typeface="Times New Roman" pitchFamily="18" charset="0"/>
                <a:cs typeface="Times New Roman" pitchFamily="18" charset="0"/>
              </a:rPr>
              <a:t>3. </a:t>
            </a:r>
            <a:r>
              <a:rPr lang="en-US" sz="2500" dirty="0">
                <a:solidFill>
                  <a:prstClr val="black"/>
                </a:solidFill>
                <a:latin typeface="Times New Roman" pitchFamily="18" charset="0"/>
                <a:cs typeface="Times New Roman" pitchFamily="18" charset="0"/>
              </a:rPr>
              <a:t>EU to relocate Sweden asylum seekers  1.Dec 2015</a:t>
            </a:r>
            <a:br>
              <a:rPr lang="en-US" sz="2500" dirty="0">
                <a:solidFill>
                  <a:prstClr val="black"/>
                </a:solidFill>
                <a:latin typeface="Times New Roman" pitchFamily="18" charset="0"/>
                <a:cs typeface="Times New Roman" pitchFamily="18" charset="0"/>
              </a:rPr>
            </a:br>
            <a:r>
              <a:rPr lang="en-US" sz="2500" dirty="0">
                <a:solidFill>
                  <a:prstClr val="black"/>
                </a:solidFill>
                <a:latin typeface="Times New Roman" pitchFamily="18" charset="0"/>
                <a:cs typeface="Times New Roman" pitchFamily="18" charset="0"/>
              </a:rPr>
              <a:t>Stockholm (AFP) - Overwhelmed by a stream of migrants, Sweden will soon benefit from a "relocation" </a:t>
            </a:r>
            <a:r>
              <a:rPr lang="en-US" sz="2500" dirty="0" err="1">
                <a:solidFill>
                  <a:prstClr val="black"/>
                </a:solidFill>
                <a:latin typeface="Times New Roman" pitchFamily="18" charset="0"/>
                <a:cs typeface="Times New Roman" pitchFamily="18" charset="0"/>
              </a:rPr>
              <a:t>programme</a:t>
            </a:r>
            <a:r>
              <a:rPr lang="en-US" sz="2500" dirty="0">
                <a:solidFill>
                  <a:prstClr val="black"/>
                </a:solidFill>
                <a:latin typeface="Times New Roman" pitchFamily="18" charset="0"/>
                <a:cs typeface="Times New Roman" pitchFamily="18" charset="0"/>
              </a:rPr>
              <a:t> for some of its asylum seekers, the European Commissioner of Migration Dimitris Avramopoulos said Monday. "Sweden is among the group of member states that has welcomed the highest number of refugees this year," </a:t>
            </a:r>
            <a:br>
              <a:rPr lang="en-US" sz="2500" dirty="0">
                <a:solidFill>
                  <a:prstClr val="black"/>
                </a:solidFill>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4. </a:t>
            </a:r>
            <a:r>
              <a:rPr lang="en-US" sz="2500" dirty="0">
                <a:solidFill>
                  <a:prstClr val="black"/>
                </a:solidFill>
                <a:latin typeface="Times New Roman" pitchFamily="18" charset="0"/>
                <a:cs typeface="Times New Roman" pitchFamily="18" charset="0"/>
              </a:rPr>
              <a:t>Rubio: Radical jihadists using refugee crisis as cover</a:t>
            </a:r>
            <a:br>
              <a:rPr lang="en-US" sz="2500" dirty="0">
                <a:solidFill>
                  <a:prstClr val="black"/>
                </a:solidFill>
                <a:latin typeface="Times New Roman" pitchFamily="18" charset="0"/>
                <a:cs typeface="Times New Roman" pitchFamily="18" charset="0"/>
              </a:rPr>
            </a:br>
            <a:r>
              <a:rPr lang="en-US" sz="2500" dirty="0">
                <a:solidFill>
                  <a:prstClr val="black"/>
                </a:solidFill>
                <a:latin typeface="Times New Roman" pitchFamily="18" charset="0"/>
                <a:cs typeface="Times New Roman" pitchFamily="18" charset="0"/>
              </a:rPr>
              <a:t>LACONIA, N.H. (AP) — Sen. Marco Rubio said Monday that radical jihadists are using the Syrian </a:t>
            </a:r>
            <a:r>
              <a:rPr lang="en-US" sz="2500" dirty="0">
                <a:solidFill>
                  <a:srgbClr val="FF0000"/>
                </a:solidFill>
                <a:latin typeface="Times New Roman" pitchFamily="18" charset="0"/>
                <a:cs typeface="Times New Roman" pitchFamily="18" charset="0"/>
              </a:rPr>
              <a:t>refugee crisis as cover to send terrorists to the West </a:t>
            </a:r>
            <a:r>
              <a:rPr lang="en-US" sz="2500" dirty="0">
                <a:solidFill>
                  <a:prstClr val="black"/>
                </a:solidFill>
                <a:latin typeface="Times New Roman" pitchFamily="18" charset="0"/>
                <a:cs typeface="Times New Roman" pitchFamily="18" charset="0"/>
              </a:rPr>
              <a:t>and that it's impossible for the United States to vet some migrants from the region.</a:t>
            </a:r>
            <a:br>
              <a:rPr lang="en-US" sz="2500" dirty="0">
                <a:solidFill>
                  <a:prstClr val="black"/>
                </a:solidFill>
                <a:latin typeface="Times New Roman" pitchFamily="18" charset="0"/>
                <a:cs typeface="Times New Roman" pitchFamily="18" charset="0"/>
              </a:rPr>
            </a:br>
            <a:r>
              <a:rPr lang="en-US" sz="2500" dirty="0">
                <a:solidFill>
                  <a:prstClr val="black"/>
                </a:solidFill>
                <a:latin typeface="Times New Roman" pitchFamily="18" charset="0"/>
                <a:cs typeface="Times New Roman" pitchFamily="18" charset="0"/>
              </a:rPr>
              <a:t>"They are trying to exploit the refugee crisis out in the Middle East to insert fighters into foreign counties," Rubio told a New Hampshire audience in response to a voter who said Americans are concerned with immigration from a national security perspective. "We can't ignore that."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9985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629400"/>
          </a:xfrm>
        </p:spPr>
        <p:txBody>
          <a:bodyPr>
            <a:noAutofit/>
          </a:bodyPr>
          <a:lstStyle/>
          <a:p>
            <a:pPr algn="l"/>
            <a:r>
              <a:rPr lang="en-US" sz="2800" dirty="0" smtClean="0">
                <a:solidFill>
                  <a:srgbClr val="FF0000"/>
                </a:solidFill>
                <a:latin typeface="Britannic Bold" pitchFamily="34" charset="0"/>
              </a:rPr>
              <a:t>5. Two </a:t>
            </a:r>
            <a:r>
              <a:rPr lang="en-US" sz="2800" dirty="0">
                <a:solidFill>
                  <a:srgbClr val="FF0000"/>
                </a:solidFill>
                <a:latin typeface="Britannic Bold" pitchFamily="34" charset="0"/>
              </a:rPr>
              <a:t>Middle East refugees arrested in U.S. on terrorism </a:t>
            </a:r>
            <a:r>
              <a:rPr lang="en-US" sz="2800" dirty="0" smtClean="0">
                <a:solidFill>
                  <a:srgbClr val="FF0000"/>
                </a:solidFill>
                <a:latin typeface="Britannic Bold" pitchFamily="34" charset="0"/>
              </a:rPr>
              <a:t>charges </a:t>
            </a:r>
            <a:r>
              <a:rPr lang="en-US" sz="2800" dirty="0" smtClean="0">
                <a:solidFill>
                  <a:prstClr val="black"/>
                </a:solidFill>
                <a:latin typeface="Britannic Bold" pitchFamily="34" charset="0"/>
              </a:rPr>
              <a:t>(By </a:t>
            </a:r>
            <a:r>
              <a:rPr lang="en-US" sz="2800" dirty="0">
                <a:solidFill>
                  <a:prstClr val="black"/>
                </a:solidFill>
                <a:latin typeface="Britannic Bold" pitchFamily="34" charset="0"/>
              </a:rPr>
              <a:t>Sharon Bernstein and Julia </a:t>
            </a:r>
            <a:r>
              <a:rPr lang="en-US" sz="2400" dirty="0" smtClean="0">
                <a:solidFill>
                  <a:prstClr val="black"/>
                </a:solidFill>
                <a:latin typeface="Britannic Bold" pitchFamily="34" charset="0"/>
              </a:rPr>
              <a:t>Edwards)</a:t>
            </a:r>
            <a:r>
              <a:rPr lang="en-US" sz="2400" dirty="0">
                <a:solidFill>
                  <a:prstClr val="black"/>
                </a:solidFill>
                <a:latin typeface="Britannic Bold" pitchFamily="34" charset="0"/>
              </a:rPr>
              <a:t/>
            </a:r>
            <a:br>
              <a:rPr lang="en-US" sz="2400" dirty="0">
                <a:solidFill>
                  <a:prstClr val="black"/>
                </a:solidFill>
                <a:latin typeface="Britannic Bold" pitchFamily="34" charset="0"/>
              </a:rPr>
            </a:br>
            <a:r>
              <a:rPr lang="en-US" sz="2400" dirty="0" smtClean="0">
                <a:solidFill>
                  <a:prstClr val="black"/>
                </a:solidFill>
                <a:latin typeface="Britannic Bold" pitchFamily="34" charset="0"/>
              </a:rPr>
              <a:t/>
            </a:r>
            <a:br>
              <a:rPr lang="en-US" sz="2400" dirty="0" smtClean="0">
                <a:solidFill>
                  <a:prstClr val="black"/>
                </a:solidFill>
                <a:latin typeface="Britannic Bold" pitchFamily="34" charset="0"/>
              </a:rPr>
            </a:br>
            <a:r>
              <a:rPr lang="en-US" sz="2400" dirty="0" smtClean="0">
                <a:solidFill>
                  <a:prstClr val="black"/>
                </a:solidFill>
                <a:latin typeface="Britannic Bold" pitchFamily="34" charset="0"/>
              </a:rPr>
              <a:t>SACRAMENTO</a:t>
            </a:r>
            <a:r>
              <a:rPr lang="en-US" sz="2400" dirty="0">
                <a:solidFill>
                  <a:prstClr val="black"/>
                </a:solidFill>
                <a:latin typeface="Britannic Bold" pitchFamily="34" charset="0"/>
              </a:rPr>
              <a:t>, Calif./WASHINGTON (Reuters) - Two men from the Middle East who came to the United States as refugees were arrested on federal terrorism charges in California and Texas for supporting Islamic militant groups, U.S. officials said on Thursday, 7th of January</a:t>
            </a:r>
            <a:r>
              <a:rPr lang="en-US" sz="2400" dirty="0" smtClean="0">
                <a:solidFill>
                  <a:prstClr val="black"/>
                </a:solidFill>
                <a:latin typeface="Britannic Bold" pitchFamily="34" charset="0"/>
              </a:rPr>
              <a:t>. </a:t>
            </a:r>
            <a:r>
              <a:rPr lang="en-US" sz="2400" i="1" dirty="0" smtClean="0">
                <a:solidFill>
                  <a:srgbClr val="FF0000"/>
                </a:solidFill>
                <a:latin typeface="Britannic Bold" pitchFamily="34" charset="0"/>
              </a:rPr>
              <a:t>They </a:t>
            </a:r>
            <a:r>
              <a:rPr lang="en-US" sz="2400" i="1" dirty="0">
                <a:solidFill>
                  <a:srgbClr val="FF0000"/>
                </a:solidFill>
                <a:latin typeface="Britannic Bold" pitchFamily="34" charset="0"/>
              </a:rPr>
              <a:t>are the latest in a series of similar cases in a U.S. campaign against extremism</a:t>
            </a:r>
            <a:r>
              <a:rPr lang="en-US" sz="2400" dirty="0">
                <a:solidFill>
                  <a:prstClr val="black"/>
                </a:solidFill>
                <a:latin typeface="Britannic Bold" pitchFamily="34" charset="0"/>
              </a:rPr>
              <a:t>. Neither man was charged with plotting an attack on the United States. One man was charged with supporting the Islamic State militant group overseas and both were charged with providing false information about their ties to what were described as international terrorist groups.</a:t>
            </a:r>
            <a:r>
              <a:rPr lang="en-US" sz="2400" dirty="0" smtClean="0">
                <a:solidFill>
                  <a:prstClr val="black"/>
                </a:solidFill>
                <a:latin typeface="Britannic Bold" pitchFamily="34" charset="0"/>
              </a:rPr>
              <a:t> </a:t>
            </a:r>
            <a:endParaRPr lang="en-US" sz="2400" dirty="0"/>
          </a:p>
        </p:txBody>
      </p:sp>
    </p:spTree>
    <p:extLst>
      <p:ext uri="{BB962C8B-B14F-4D97-AF65-F5344CB8AC3E}">
        <p14:creationId xmlns:p14="http://schemas.microsoft.com/office/powerpoint/2010/main" val="24343226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629400"/>
          </a:xfrm>
        </p:spPr>
        <p:txBody>
          <a:bodyPr>
            <a:normAutofit fontScale="90000"/>
          </a:bodyPr>
          <a:lstStyle/>
          <a:p>
            <a:pPr algn="l"/>
            <a:r>
              <a:rPr lang="en-US" sz="2400" dirty="0">
                <a:latin typeface="Britannic Bold" pitchFamily="34" charset="0"/>
              </a:rPr>
              <a:t/>
            </a:r>
            <a:br>
              <a:rPr lang="en-US" sz="2400" dirty="0">
                <a:latin typeface="Britannic Bold" pitchFamily="34" charset="0"/>
              </a:rPr>
            </a:br>
            <a:r>
              <a:rPr lang="en-US" sz="2700" dirty="0">
                <a:solidFill>
                  <a:srgbClr val="FF0000"/>
                </a:solidFill>
                <a:latin typeface="Britannic Bold" pitchFamily="34" charset="0"/>
              </a:rPr>
              <a:t>There have been more than 75 publicized arrests of U.S. </a:t>
            </a:r>
            <a:r>
              <a:rPr lang="en-US" sz="2700" dirty="0">
                <a:latin typeface="Britannic Bold" pitchFamily="34" charset="0"/>
              </a:rPr>
              <a:t>residents who have allegedly become radicalized by Muslim militants since </a:t>
            </a:r>
            <a:r>
              <a:rPr lang="en-US" sz="2700" dirty="0" smtClean="0">
                <a:latin typeface="Britannic Bold" pitchFamily="34" charset="0"/>
              </a:rPr>
              <a:t>2014.The </a:t>
            </a:r>
            <a:r>
              <a:rPr lang="en-US" sz="2700" dirty="0">
                <a:latin typeface="Britannic Bold" pitchFamily="34" charset="0"/>
              </a:rPr>
              <a:t>men, arrested in Sacramento and Houston, were not involved in a single plot, but they may have been in contact with each other, a source familiar with the two cases </a:t>
            </a:r>
            <a:r>
              <a:rPr lang="en-US" sz="2700" dirty="0" smtClean="0">
                <a:latin typeface="Britannic Bold" pitchFamily="34" charset="0"/>
              </a:rPr>
              <a:t>said. Both </a:t>
            </a:r>
            <a:r>
              <a:rPr lang="en-US" sz="2700" dirty="0">
                <a:latin typeface="Britannic Bold" pitchFamily="34" charset="0"/>
              </a:rPr>
              <a:t>men are </a:t>
            </a:r>
            <a:r>
              <a:rPr lang="en-US" sz="2700" dirty="0">
                <a:solidFill>
                  <a:srgbClr val="FF0000"/>
                </a:solidFill>
                <a:latin typeface="Britannic Bold" pitchFamily="34" charset="0"/>
              </a:rPr>
              <a:t>Palestinians who were born in Iraq</a:t>
            </a:r>
            <a:r>
              <a:rPr lang="en-US" sz="2700" dirty="0">
                <a:latin typeface="Britannic Bold" pitchFamily="34" charset="0"/>
              </a:rPr>
              <a:t>. The man arrested in Houston, Omar </a:t>
            </a:r>
            <a:r>
              <a:rPr lang="en-US" sz="2700" dirty="0" err="1">
                <a:latin typeface="Britannic Bold" pitchFamily="34" charset="0"/>
              </a:rPr>
              <a:t>Faraj</a:t>
            </a:r>
            <a:r>
              <a:rPr lang="en-US" sz="2700" dirty="0">
                <a:latin typeface="Britannic Bold" pitchFamily="34" charset="0"/>
              </a:rPr>
              <a:t> Saeed Al-</a:t>
            </a:r>
            <a:r>
              <a:rPr lang="en-US" sz="2700" dirty="0" err="1">
                <a:latin typeface="Britannic Bold" pitchFamily="34" charset="0"/>
              </a:rPr>
              <a:t>Hardan</a:t>
            </a:r>
            <a:r>
              <a:rPr lang="en-US" sz="2700" dirty="0">
                <a:latin typeface="Britannic Bold" pitchFamily="34" charset="0"/>
              </a:rPr>
              <a:t>, entered the United States as an Iraqi refugee in November 2009, according to a court document.</a:t>
            </a:r>
            <a:br>
              <a:rPr lang="en-US" sz="2700" dirty="0">
                <a:latin typeface="Britannic Bold" pitchFamily="34" charset="0"/>
              </a:rPr>
            </a:br>
            <a:r>
              <a:rPr lang="en-US" sz="2700" dirty="0">
                <a:latin typeface="Britannic Bold" pitchFamily="34" charset="0"/>
              </a:rPr>
              <a:t>In Sacramento, the U.S. Department of Justice said Aws </a:t>
            </a:r>
            <a:r>
              <a:rPr lang="en-US" sz="2700" i="1" dirty="0">
                <a:solidFill>
                  <a:srgbClr val="FF0000"/>
                </a:solidFill>
                <a:latin typeface="Britannic Bold" pitchFamily="34" charset="0"/>
              </a:rPr>
              <a:t>Mohammed </a:t>
            </a:r>
            <a:r>
              <a:rPr lang="en-US" sz="2700" i="1" dirty="0" err="1">
                <a:solidFill>
                  <a:srgbClr val="FF0000"/>
                </a:solidFill>
                <a:latin typeface="Britannic Bold" pitchFamily="34" charset="0"/>
              </a:rPr>
              <a:t>Younis</a:t>
            </a:r>
            <a:r>
              <a:rPr lang="en-US" sz="2700" i="1" dirty="0">
                <a:solidFill>
                  <a:srgbClr val="FF0000"/>
                </a:solidFill>
                <a:latin typeface="Britannic Bold" pitchFamily="34" charset="0"/>
              </a:rPr>
              <a:t> Al-</a:t>
            </a:r>
            <a:r>
              <a:rPr lang="en-US" sz="2700" i="1" dirty="0" err="1">
                <a:solidFill>
                  <a:srgbClr val="FF0000"/>
                </a:solidFill>
                <a:latin typeface="Britannic Bold" pitchFamily="34" charset="0"/>
              </a:rPr>
              <a:t>Jayab</a:t>
            </a:r>
            <a:r>
              <a:rPr lang="en-US" sz="2700" i="1" dirty="0">
                <a:solidFill>
                  <a:srgbClr val="FF0000"/>
                </a:solidFill>
                <a:latin typeface="Britannic Bold" pitchFamily="34" charset="0"/>
              </a:rPr>
              <a:t>, 23, came to the United States in 2012 as a refugee from Syria</a:t>
            </a:r>
            <a:r>
              <a:rPr lang="en-US" sz="2700" dirty="0">
                <a:latin typeface="Britannic Bold" pitchFamily="34" charset="0"/>
              </a:rPr>
              <a:t>. Republican leaders have been calling on President Barack Obama, a Democrat, to move with caution in allowing refugees from Syria to resettle in the United </a:t>
            </a:r>
            <a:r>
              <a:rPr lang="en-US" sz="2700" dirty="0" smtClean="0">
                <a:latin typeface="Britannic Bold" pitchFamily="34" charset="0"/>
              </a:rPr>
              <a:t>States. Obama </a:t>
            </a:r>
            <a:r>
              <a:rPr lang="en-US" sz="2700" dirty="0">
                <a:latin typeface="Britannic Bold" pitchFamily="34" charset="0"/>
              </a:rPr>
              <a:t>said last year that the United States would take in 10,000 Syrian refugees by Oct. 1, 2016, prompting vows of defiance from more than 30 governors who warned of risks to national security.</a:t>
            </a:r>
            <a:r>
              <a:rPr lang="en-US" sz="1600" dirty="0">
                <a:latin typeface="Britannic Bold" pitchFamily="34" charset="0"/>
              </a:rPr>
              <a:t/>
            </a:r>
            <a:br>
              <a:rPr lang="en-US" sz="1600" dirty="0">
                <a:latin typeface="Britannic Bold" pitchFamily="34" charset="0"/>
              </a:rPr>
            </a:br>
            <a:endParaRPr lang="en-US" sz="1600" dirty="0"/>
          </a:p>
        </p:txBody>
      </p:sp>
    </p:spTree>
    <p:extLst>
      <p:ext uri="{BB962C8B-B14F-4D97-AF65-F5344CB8AC3E}">
        <p14:creationId xmlns:p14="http://schemas.microsoft.com/office/powerpoint/2010/main" val="23947105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629400"/>
          </a:xfrm>
        </p:spPr>
        <p:txBody>
          <a:bodyPr>
            <a:normAutofit fontScale="90000"/>
          </a:bodyPr>
          <a:lstStyle/>
          <a:p>
            <a:pPr algn="l"/>
            <a:r>
              <a:rPr lang="en-US" sz="2800" dirty="0" smtClean="0">
                <a:solidFill>
                  <a:srgbClr val="FF0000"/>
                </a:solidFill>
                <a:latin typeface="Times New Roman" pitchFamily="18" charset="0"/>
                <a:cs typeface="Times New Roman" pitchFamily="18" charset="0"/>
              </a:rPr>
              <a:t>5</a:t>
            </a:r>
            <a:r>
              <a:rPr lang="en-US" sz="2800" dirty="0">
                <a:solidFill>
                  <a:srgbClr val="FF0000"/>
                </a:solidFill>
                <a:latin typeface="Times New Roman" pitchFamily="18" charset="0"/>
                <a:cs typeface="Times New Roman" pitchFamily="18" charset="0"/>
              </a:rPr>
              <a:t>. </a:t>
            </a:r>
            <a:r>
              <a:rPr lang="en-US" sz="2800" dirty="0" smtClean="0">
                <a:solidFill>
                  <a:prstClr val="black"/>
                </a:solidFill>
                <a:latin typeface="Times New Roman" pitchFamily="18" charset="0"/>
                <a:cs typeface="Times New Roman" pitchFamily="18" charset="0"/>
              </a:rPr>
              <a:t>Tiny </a:t>
            </a:r>
            <a:r>
              <a:rPr lang="en-US" sz="2800" dirty="0">
                <a:solidFill>
                  <a:srgbClr val="FF0000"/>
                </a:solidFill>
                <a:latin typeface="Times New Roman" pitchFamily="18" charset="0"/>
                <a:cs typeface="Times New Roman" pitchFamily="18" charset="0"/>
              </a:rPr>
              <a:t>Slovenia</a:t>
            </a:r>
            <a:r>
              <a:rPr lang="en-US" sz="2800" dirty="0">
                <a:solidFill>
                  <a:prstClr val="black"/>
                </a:solidFill>
                <a:latin typeface="Times New Roman" pitchFamily="18" charset="0"/>
                <a:cs typeface="Times New Roman" pitchFamily="18" charset="0"/>
              </a:rPr>
              <a:t> struggles with massive migrant surge</a:t>
            </a:r>
            <a:br>
              <a:rPr lang="en-US" sz="2800" dirty="0">
                <a:solidFill>
                  <a:prstClr val="black"/>
                </a:solidFill>
                <a:latin typeface="Times New Roman" pitchFamily="18" charset="0"/>
                <a:cs typeface="Times New Roman" pitchFamily="18" charset="0"/>
              </a:rPr>
            </a:br>
            <a:r>
              <a:rPr lang="en-US" sz="2800" dirty="0">
                <a:solidFill>
                  <a:prstClr val="black"/>
                </a:solidFill>
                <a:latin typeface="Times New Roman" pitchFamily="18" charset="0"/>
                <a:cs typeface="Times New Roman" pitchFamily="18" charset="0"/>
              </a:rPr>
              <a:t>RIGONCE, Slovenia (AP) — </a:t>
            </a:r>
            <a:r>
              <a:rPr lang="en-US" sz="2800" dirty="0" err="1">
                <a:solidFill>
                  <a:prstClr val="black"/>
                </a:solidFill>
                <a:latin typeface="Times New Roman" pitchFamily="18" charset="0"/>
                <a:cs typeface="Times New Roman" pitchFamily="18" charset="0"/>
              </a:rPr>
              <a:t>Stanko</a:t>
            </a:r>
            <a:r>
              <a:rPr lang="en-US" sz="2800" dirty="0">
                <a:solidFill>
                  <a:prstClr val="black"/>
                </a:solidFill>
                <a:latin typeface="Times New Roman" pitchFamily="18" charset="0"/>
                <a:cs typeface="Times New Roman" pitchFamily="18" charset="0"/>
              </a:rPr>
              <a:t> </a:t>
            </a:r>
            <a:r>
              <a:rPr lang="en-US" sz="2800" dirty="0" err="1">
                <a:solidFill>
                  <a:prstClr val="black"/>
                </a:solidFill>
                <a:latin typeface="Times New Roman" pitchFamily="18" charset="0"/>
                <a:cs typeface="Times New Roman" pitchFamily="18" charset="0"/>
              </a:rPr>
              <a:t>Kovac</a:t>
            </a:r>
            <a:r>
              <a:rPr lang="en-US" sz="2800" dirty="0">
                <a:solidFill>
                  <a:prstClr val="black"/>
                </a:solidFill>
                <a:latin typeface="Times New Roman" pitchFamily="18" charset="0"/>
                <a:cs typeface="Times New Roman" pitchFamily="18" charset="0"/>
              </a:rPr>
              <a:t> felt only sympathy for the thousands of migrants who flow chest-deep across freezing rivers to reach Slovenia from Croatia, trudging day and night by his house right at the border. That is, until they started trampling his crops and scaring his cattle and chicken. "They are poor people forced to flee violence, it is a tragedy," </a:t>
            </a:r>
            <a:r>
              <a:rPr lang="en-US" sz="2800" dirty="0" err="1">
                <a:solidFill>
                  <a:prstClr val="black"/>
                </a:solidFill>
                <a:latin typeface="Times New Roman" pitchFamily="18" charset="0"/>
                <a:cs typeface="Times New Roman" pitchFamily="18" charset="0"/>
              </a:rPr>
              <a:t>Kovac</a:t>
            </a:r>
            <a:r>
              <a:rPr lang="en-US" sz="2800" dirty="0">
                <a:solidFill>
                  <a:prstClr val="black"/>
                </a:solidFill>
                <a:latin typeface="Times New Roman" pitchFamily="18" charset="0"/>
                <a:cs typeface="Times New Roman" pitchFamily="18" charset="0"/>
              </a:rPr>
              <a:t> said by a barn in his sleepy hillside village. "But we can no longer stand the sight. </a:t>
            </a:r>
            <a:r>
              <a:rPr lang="en-US" sz="2800" dirty="0" smtClean="0">
                <a:solidFill>
                  <a:prstClr val="black"/>
                </a:solidFill>
                <a:latin typeface="Times New Roman" pitchFamily="18" charset="0"/>
                <a:cs typeface="Times New Roman" pitchFamily="18" charset="0"/>
              </a:rPr>
              <a:t/>
            </a:r>
            <a:br>
              <a:rPr lang="en-US" sz="2800" dirty="0" smtClean="0">
                <a:solidFill>
                  <a:prstClr val="black"/>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6. Dutch </a:t>
            </a:r>
            <a:r>
              <a:rPr lang="en-US" sz="2800" dirty="0">
                <a:solidFill>
                  <a:srgbClr val="FF0000"/>
                </a:solidFill>
                <a:latin typeface="Times New Roman" pitchFamily="18" charset="0"/>
                <a:cs typeface="Times New Roman" pitchFamily="18" charset="0"/>
              </a:rPr>
              <a:t>MP </a:t>
            </a:r>
            <a:r>
              <a:rPr lang="en-US" sz="2800" dirty="0">
                <a:solidFill>
                  <a:prstClr val="black"/>
                </a:solidFill>
                <a:latin typeface="Times New Roman" pitchFamily="18" charset="0"/>
                <a:cs typeface="Times New Roman" pitchFamily="18" charset="0"/>
              </a:rPr>
              <a:t>calls for removal of all mosques in </a:t>
            </a:r>
            <a:r>
              <a:rPr lang="en-US" sz="2800" dirty="0" smtClean="0">
                <a:solidFill>
                  <a:prstClr val="black"/>
                </a:solidFill>
                <a:latin typeface="Times New Roman" pitchFamily="18" charset="0"/>
                <a:cs typeface="Times New Roman" pitchFamily="18" charset="0"/>
              </a:rPr>
              <a:t>Netherlands</a:t>
            </a:r>
            <a:r>
              <a:rPr lang="en-US" sz="2800" dirty="0">
                <a:solidFill>
                  <a:prstClr val="black"/>
                </a:solidFill>
                <a:latin typeface="Times New Roman" pitchFamily="18" charset="0"/>
                <a:cs typeface="Times New Roman" pitchFamily="18" charset="0"/>
              </a:rPr>
              <a:t/>
            </a:r>
            <a:br>
              <a:rPr lang="en-US" sz="2800" dirty="0">
                <a:solidFill>
                  <a:prstClr val="black"/>
                </a:solidFill>
                <a:latin typeface="Times New Roman" pitchFamily="18" charset="0"/>
                <a:cs typeface="Times New Roman" pitchFamily="18" charset="0"/>
              </a:rPr>
            </a:br>
            <a:r>
              <a:rPr lang="en-US" sz="2800" dirty="0">
                <a:solidFill>
                  <a:prstClr val="black"/>
                </a:solidFill>
                <a:latin typeface="Times New Roman" pitchFamily="18" charset="0"/>
                <a:cs typeface="Times New Roman" pitchFamily="18" charset="0"/>
              </a:rPr>
              <a:t>A Dutch right-wing political party has demanded Netherlands be cleared of mosques, amid an ongoing row over the integration of Muslim and Turkish minorities in the country.</a:t>
            </a:r>
            <a:br>
              <a:rPr lang="en-US" sz="2800" dirty="0">
                <a:solidFill>
                  <a:prstClr val="black"/>
                </a:solidFill>
                <a:latin typeface="Times New Roman" pitchFamily="18" charset="0"/>
                <a:cs typeface="Times New Roman" pitchFamily="18" charset="0"/>
              </a:rPr>
            </a:br>
            <a:r>
              <a:rPr lang="en-US" sz="2800" dirty="0" err="1">
                <a:solidFill>
                  <a:prstClr val="black"/>
                </a:solidFill>
                <a:latin typeface="Times New Roman" pitchFamily="18" charset="0"/>
                <a:cs typeface="Times New Roman" pitchFamily="18" charset="0"/>
              </a:rPr>
              <a:t>Machiel</a:t>
            </a:r>
            <a:r>
              <a:rPr lang="en-US" sz="2800" dirty="0">
                <a:solidFill>
                  <a:prstClr val="black"/>
                </a:solidFill>
                <a:latin typeface="Times New Roman" pitchFamily="18" charset="0"/>
                <a:cs typeface="Times New Roman" pitchFamily="18" charset="0"/>
              </a:rPr>
              <a:t> de </a:t>
            </a:r>
            <a:r>
              <a:rPr lang="en-US" sz="2800" dirty="0" err="1">
                <a:solidFill>
                  <a:prstClr val="black"/>
                </a:solidFill>
                <a:latin typeface="Times New Roman" pitchFamily="18" charset="0"/>
                <a:cs typeface="Times New Roman" pitchFamily="18" charset="0"/>
              </a:rPr>
              <a:t>Graaf</a:t>
            </a:r>
            <a:r>
              <a:rPr lang="en-US" sz="2800" dirty="0">
                <a:solidFill>
                  <a:prstClr val="black"/>
                </a:solidFill>
                <a:latin typeface="Times New Roman" pitchFamily="18" charset="0"/>
                <a:cs typeface="Times New Roman" pitchFamily="18" charset="0"/>
              </a:rPr>
              <a:t>, a member of Dutch anti-immigration and anti-Islam Party for Freedom (PVV), asked all mosques in the country to be shut down while speaking during a debate on integration in the House of Representatives.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95891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fontScale="90000"/>
          </a:bodyPr>
          <a:lstStyle/>
          <a:p>
            <a:pPr algn="l"/>
            <a:r>
              <a:rPr lang="cs-CZ" sz="3200" dirty="0" smtClean="0">
                <a:solidFill>
                  <a:prstClr val="black"/>
                </a:solidFill>
              </a:rPr>
              <a:t/>
            </a:r>
            <a:br>
              <a:rPr lang="cs-CZ" sz="3200" dirty="0" smtClean="0">
                <a:solidFill>
                  <a:prstClr val="black"/>
                </a:solidFill>
              </a:rPr>
            </a:br>
            <a:r>
              <a:rPr lang="cs-CZ" sz="3100" dirty="0" smtClean="0">
                <a:solidFill>
                  <a:prstClr val="black"/>
                </a:solidFill>
                <a:latin typeface="Times New Roman" pitchFamily="18" charset="0"/>
                <a:cs typeface="Times New Roman" pitchFamily="18" charset="0"/>
              </a:rPr>
              <a:t>Mnozí říkají: „Islám v České republice nechceme“, ale musíme lidem vysvětlit důvody a upozornit je na to, CO islám skutečně je a co muslimové udělali a mohou udělat!</a:t>
            </a:r>
            <a:br>
              <a:rPr lang="cs-CZ" sz="3100" dirty="0" smtClean="0">
                <a:solidFill>
                  <a:prstClr val="black"/>
                </a:solidFill>
                <a:latin typeface="Times New Roman" pitchFamily="18" charset="0"/>
                <a:cs typeface="Times New Roman" pitchFamily="18" charset="0"/>
              </a:rPr>
            </a:br>
            <a:r>
              <a:rPr lang="cs-CZ" sz="3100" dirty="0" smtClean="0">
                <a:solidFill>
                  <a:prstClr val="black"/>
                </a:solidFill>
                <a:latin typeface="Times New Roman" pitchFamily="18" charset="0"/>
                <a:cs typeface="Times New Roman" pitchFamily="18" charset="0"/>
              </a:rPr>
              <a:t/>
            </a:r>
            <a:br>
              <a:rPr lang="cs-CZ" sz="3100" dirty="0" smtClean="0">
                <a:solidFill>
                  <a:prstClr val="black"/>
                </a:solidFill>
                <a:latin typeface="Times New Roman" pitchFamily="18" charset="0"/>
                <a:cs typeface="Times New Roman" pitchFamily="18" charset="0"/>
              </a:rPr>
            </a:br>
            <a:r>
              <a:rPr lang="cs-CZ" sz="3100" b="1" dirty="0" smtClean="0">
                <a:solidFill>
                  <a:schemeClr val="accent1">
                    <a:lumMod val="75000"/>
                  </a:schemeClr>
                </a:solidFill>
                <a:latin typeface="Times New Roman" pitchFamily="18" charset="0"/>
                <a:cs typeface="Times New Roman" pitchFamily="18" charset="0"/>
              </a:rPr>
              <a:t>Budoucnost Evropy závisí na PRAVDĚ!</a:t>
            </a:r>
            <a:r>
              <a:rPr lang="en-US" sz="3100" dirty="0" smtClean="0">
                <a:solidFill>
                  <a:prstClr val="black"/>
                </a:solidFill>
                <a:latin typeface="Britannic Bold" pitchFamily="34" charset="0"/>
              </a:rPr>
              <a:t/>
            </a:r>
            <a:br>
              <a:rPr lang="en-US" sz="3100" dirty="0" smtClean="0">
                <a:solidFill>
                  <a:prstClr val="black"/>
                </a:solidFill>
                <a:latin typeface="Britannic Bold" pitchFamily="34" charset="0"/>
              </a:rPr>
            </a:br>
            <a:r>
              <a:rPr lang="en-US" sz="3100" dirty="0" smtClean="0">
                <a:solidFill>
                  <a:prstClr val="black"/>
                </a:solidFill>
                <a:latin typeface="Times New Roman" pitchFamily="18" charset="0"/>
                <a:cs typeface="Times New Roman" pitchFamily="18" charset="0"/>
              </a:rPr>
              <a:t/>
            </a:r>
            <a:br>
              <a:rPr lang="en-US" sz="3100" dirty="0" smtClean="0">
                <a:solidFill>
                  <a:prstClr val="black"/>
                </a:solidFill>
                <a:latin typeface="Times New Roman" pitchFamily="18" charset="0"/>
                <a:cs typeface="Times New Roman" pitchFamily="18" charset="0"/>
              </a:rPr>
            </a:br>
            <a:r>
              <a:rPr lang="cs-CZ" sz="3100" dirty="0" smtClean="0">
                <a:solidFill>
                  <a:prstClr val="black"/>
                </a:solidFill>
                <a:latin typeface="Times New Roman" pitchFamily="18" charset="0"/>
                <a:cs typeface="Times New Roman" pitchFamily="18" charset="0"/>
              </a:rPr>
              <a:t>Malá část rozhovorů v médiích, náboženských kruzích a politice má něco do činění s islámem a mnoho do činění s politickou korektností, multikulturalismem a propagandou. Jakmile znáte </a:t>
            </a:r>
            <a:r>
              <a:rPr lang="cs-CZ" sz="3100" b="1" dirty="0" smtClean="0">
                <a:solidFill>
                  <a:schemeClr val="accent1">
                    <a:lumMod val="75000"/>
                  </a:schemeClr>
                </a:solidFill>
                <a:latin typeface="Times New Roman" pitchFamily="18" charset="0"/>
                <a:cs typeface="Times New Roman" pitchFamily="18" charset="0"/>
              </a:rPr>
              <a:t>doktrínu politického islámu a DUCHA, který je za ním, </a:t>
            </a:r>
            <a:r>
              <a:rPr lang="cs-CZ" sz="3100" dirty="0" smtClean="0">
                <a:latin typeface="Times New Roman" pitchFamily="18" charset="0"/>
                <a:cs typeface="Times New Roman" pitchFamily="18" charset="0"/>
              </a:rPr>
              <a:t>uvidíte, že ‚experti‘ mají pouze názory, ale ne skutečná fakta. </a:t>
            </a:r>
            <a:br>
              <a:rPr lang="cs-CZ" sz="3100" dirty="0" smtClean="0">
                <a:latin typeface="Times New Roman" pitchFamily="18" charset="0"/>
                <a:cs typeface="Times New Roman" pitchFamily="18" charset="0"/>
              </a:rPr>
            </a:br>
            <a:r>
              <a:rPr lang="cs-CZ" sz="3100" b="1" dirty="0" smtClean="0">
                <a:solidFill>
                  <a:schemeClr val="accent1">
                    <a:lumMod val="75000"/>
                  </a:schemeClr>
                </a:solidFill>
                <a:latin typeface="Times New Roman" pitchFamily="18" charset="0"/>
                <a:cs typeface="Times New Roman" pitchFamily="18" charset="0"/>
              </a:rPr>
              <a:t>Články a TV programy prezentované v médiích poskytují POUZE rychlý a nepřímý pohled na skutečnou islámskou doktrínu! </a:t>
            </a:r>
            <a:r>
              <a:rPr lang="cs-CZ" sz="2800" dirty="0">
                <a:solidFill>
                  <a:prstClr val="black"/>
                </a:solidFill>
                <a:latin typeface="Britannic Bold" pitchFamily="34" charset="0"/>
              </a:rPr>
              <a:t/>
            </a:r>
            <a:br>
              <a:rPr lang="cs-CZ" sz="2800" dirty="0">
                <a:solidFill>
                  <a:prstClr val="black"/>
                </a:solidFill>
                <a:latin typeface="Britannic Bold" pitchFamily="34" charset="0"/>
              </a:rPr>
            </a:br>
            <a:endParaRPr lang="en-US" i="1" dirty="0">
              <a:solidFill>
                <a:srgbClr val="FF0000"/>
              </a:solidFill>
            </a:endParaRPr>
          </a:p>
        </p:txBody>
      </p:sp>
    </p:spTree>
    <p:extLst>
      <p:ext uri="{BB962C8B-B14F-4D97-AF65-F5344CB8AC3E}">
        <p14:creationId xmlns:p14="http://schemas.microsoft.com/office/powerpoint/2010/main" val="3466536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629400"/>
          </a:xfrm>
        </p:spPr>
        <p:txBody>
          <a:bodyPr>
            <a:normAutofit fontScale="90000"/>
          </a:bodyPr>
          <a:lstStyle/>
          <a:p>
            <a:pPr algn="l"/>
            <a:r>
              <a:rPr lang="en-US" sz="3100" dirty="0" smtClean="0">
                <a:solidFill>
                  <a:srgbClr val="FF0000"/>
                </a:solidFill>
                <a:latin typeface="Times New Roman" pitchFamily="18" charset="0"/>
                <a:cs typeface="Times New Roman" pitchFamily="18" charset="0"/>
              </a:rPr>
              <a:t>7. </a:t>
            </a:r>
            <a:r>
              <a:rPr lang="en-US" sz="3100" dirty="0" smtClean="0">
                <a:solidFill>
                  <a:prstClr val="black"/>
                </a:solidFill>
                <a:latin typeface="Times New Roman" pitchFamily="18" charset="0"/>
                <a:cs typeface="Times New Roman" pitchFamily="18" charset="0"/>
              </a:rPr>
              <a:t>In </a:t>
            </a:r>
            <a:r>
              <a:rPr lang="en-US" sz="3100" dirty="0" smtClean="0">
                <a:solidFill>
                  <a:srgbClr val="FF0000"/>
                </a:solidFill>
                <a:latin typeface="Times New Roman" pitchFamily="18" charset="0"/>
                <a:cs typeface="Times New Roman" pitchFamily="18" charset="0"/>
              </a:rPr>
              <a:t>Germany</a:t>
            </a:r>
            <a:r>
              <a:rPr lang="en-US" sz="3100" dirty="0" smtClean="0">
                <a:solidFill>
                  <a:prstClr val="black"/>
                </a:solidFill>
                <a:latin typeface="Times New Roman" pitchFamily="18" charset="0"/>
                <a:cs typeface="Times New Roman" pitchFamily="18" charset="0"/>
              </a:rPr>
              <a:t> Mass </a:t>
            </a:r>
            <a:r>
              <a:rPr lang="en-US" sz="3100" dirty="0">
                <a:solidFill>
                  <a:prstClr val="black"/>
                </a:solidFill>
                <a:latin typeface="Times New Roman" pitchFamily="18" charset="0"/>
                <a:cs typeface="Times New Roman" pitchFamily="18" charset="0"/>
              </a:rPr>
              <a:t>brawls erupt in crowded migrant </a:t>
            </a:r>
            <a:r>
              <a:rPr lang="en-US" sz="3100" dirty="0" smtClean="0">
                <a:solidFill>
                  <a:prstClr val="black"/>
                </a:solidFill>
                <a:latin typeface="Times New Roman" pitchFamily="18" charset="0"/>
                <a:cs typeface="Times New Roman" pitchFamily="18" charset="0"/>
              </a:rPr>
              <a:t>shelters: Berlin </a:t>
            </a:r>
            <a:r>
              <a:rPr lang="en-US" sz="3100" dirty="0">
                <a:solidFill>
                  <a:prstClr val="black"/>
                </a:solidFill>
                <a:latin typeface="Times New Roman" pitchFamily="18" charset="0"/>
                <a:cs typeface="Times New Roman" pitchFamily="18" charset="0"/>
              </a:rPr>
              <a:t>(AFP) - Clashes broke out Sunday between hundreds of asylum seekers at a shelter in Berlin, in the second mass brawl to erupt over the weekend in Germany's crowded migrant </a:t>
            </a:r>
            <a:r>
              <a:rPr lang="en-US" sz="3100" dirty="0" smtClean="0">
                <a:solidFill>
                  <a:prstClr val="black"/>
                </a:solidFill>
                <a:latin typeface="Times New Roman" pitchFamily="18" charset="0"/>
                <a:cs typeface="Times New Roman" pitchFamily="18" charset="0"/>
              </a:rPr>
              <a:t>accommodations</a:t>
            </a:r>
            <a:br>
              <a:rPr lang="en-US" sz="3100" dirty="0" smtClean="0">
                <a:solidFill>
                  <a:prstClr val="black"/>
                </a:solidFill>
                <a:latin typeface="Times New Roman" pitchFamily="18" charset="0"/>
                <a:cs typeface="Times New Roman" pitchFamily="18" charset="0"/>
              </a:rPr>
            </a:br>
            <a:r>
              <a:rPr lang="en-US" sz="3100" dirty="0" smtClean="0">
                <a:solidFill>
                  <a:srgbClr val="FF0000"/>
                </a:solidFill>
                <a:latin typeface="Times New Roman" pitchFamily="18" charset="0"/>
                <a:cs typeface="Times New Roman" pitchFamily="18" charset="0"/>
              </a:rPr>
              <a:t>8. Greece's </a:t>
            </a:r>
            <a:r>
              <a:rPr lang="en-US" sz="3100" dirty="0">
                <a:solidFill>
                  <a:srgbClr val="FF0000"/>
                </a:solidFill>
                <a:latin typeface="Times New Roman" pitchFamily="18" charset="0"/>
                <a:cs typeface="Times New Roman" pitchFamily="18" charset="0"/>
              </a:rPr>
              <a:t>migration </a:t>
            </a:r>
            <a:r>
              <a:rPr lang="en-US" sz="3100" dirty="0">
                <a:solidFill>
                  <a:prstClr val="black"/>
                </a:solidFill>
                <a:latin typeface="Times New Roman" pitchFamily="18" charset="0"/>
                <a:cs typeface="Times New Roman" pitchFamily="18" charset="0"/>
              </a:rPr>
              <a:t>minister said the island of Lesbos was on the </a:t>
            </a:r>
            <a:r>
              <a:rPr lang="en-US" sz="3100" dirty="0">
                <a:solidFill>
                  <a:srgbClr val="FF0000"/>
                </a:solidFill>
                <a:latin typeface="Times New Roman" pitchFamily="18" charset="0"/>
                <a:cs typeface="Times New Roman" pitchFamily="18" charset="0"/>
              </a:rPr>
              <a:t>"verge of explosion", as some 20,000 </a:t>
            </a:r>
            <a:r>
              <a:rPr lang="en-US" sz="3100" dirty="0">
                <a:solidFill>
                  <a:prstClr val="black"/>
                </a:solidFill>
                <a:latin typeface="Times New Roman" pitchFamily="18" charset="0"/>
                <a:cs typeface="Times New Roman" pitchFamily="18" charset="0"/>
              </a:rPr>
              <a:t>refugees and migrants swamped authorities and services there.</a:t>
            </a:r>
            <a:br>
              <a:rPr lang="en-US" sz="3100" dirty="0">
                <a:solidFill>
                  <a:prstClr val="black"/>
                </a:solidFill>
                <a:latin typeface="Times New Roman" pitchFamily="18" charset="0"/>
                <a:cs typeface="Times New Roman" pitchFamily="18" charset="0"/>
              </a:rPr>
            </a:br>
            <a:r>
              <a:rPr lang="en-US" sz="3100" dirty="0">
                <a:solidFill>
                  <a:prstClr val="black"/>
                </a:solidFill>
                <a:latin typeface="Times New Roman" pitchFamily="18" charset="0"/>
                <a:cs typeface="Times New Roman" pitchFamily="18" charset="0"/>
              </a:rPr>
              <a:t>Coastguards and riot police armed with batons fought to control a surging crowd of 2,500 migrants struggling to board an Athens-bound ferry at Lesbos' main port</a:t>
            </a:r>
            <a:r>
              <a:rPr lang="en-US" sz="3100" dirty="0" smtClean="0">
                <a:solidFill>
                  <a:prstClr val="black"/>
                </a:solidFill>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129922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629400"/>
          </a:xfrm>
        </p:spPr>
        <p:txBody>
          <a:bodyPr>
            <a:normAutofit/>
          </a:bodyPr>
          <a:lstStyle/>
          <a:p>
            <a:pPr algn="l"/>
            <a:r>
              <a:rPr lang="en-US" sz="2500" dirty="0" smtClean="0">
                <a:solidFill>
                  <a:srgbClr val="FF0000"/>
                </a:solidFill>
                <a:latin typeface="Times New Roman" pitchFamily="18" charset="0"/>
                <a:cs typeface="Times New Roman" pitchFamily="18" charset="0"/>
              </a:rPr>
              <a:t>9</a:t>
            </a:r>
            <a:r>
              <a:rPr lang="en-US" sz="2500" dirty="0">
                <a:solidFill>
                  <a:srgbClr val="FF0000"/>
                </a:solidFill>
                <a:latin typeface="Times New Roman" pitchFamily="18" charset="0"/>
                <a:cs typeface="Times New Roman" pitchFamily="18" charset="0"/>
              </a:rPr>
              <a:t>. </a:t>
            </a:r>
            <a:r>
              <a:rPr lang="en-US" sz="2500" dirty="0" smtClean="0">
                <a:solidFill>
                  <a:prstClr val="black"/>
                </a:solidFill>
                <a:latin typeface="Times New Roman" pitchFamily="18" charset="0"/>
                <a:cs typeface="Times New Roman" pitchFamily="18" charset="0"/>
              </a:rPr>
              <a:t>In </a:t>
            </a:r>
            <a:r>
              <a:rPr lang="en-US" sz="2500" dirty="0" smtClean="0">
                <a:solidFill>
                  <a:srgbClr val="FF0000"/>
                </a:solidFill>
                <a:latin typeface="Times New Roman" pitchFamily="18" charset="0"/>
                <a:cs typeface="Times New Roman" pitchFamily="18" charset="0"/>
              </a:rPr>
              <a:t>Hungary</a:t>
            </a:r>
            <a:r>
              <a:rPr lang="en-US" sz="2500" dirty="0" smtClean="0">
                <a:solidFill>
                  <a:prstClr val="black"/>
                </a:solidFill>
                <a:latin typeface="Times New Roman" pitchFamily="18" charset="0"/>
                <a:cs typeface="Times New Roman" pitchFamily="18" charset="0"/>
              </a:rPr>
              <a:t> several </a:t>
            </a:r>
            <a:r>
              <a:rPr lang="en-US" sz="2500" dirty="0">
                <a:solidFill>
                  <a:prstClr val="black"/>
                </a:solidFill>
                <a:latin typeface="Times New Roman" pitchFamily="18" charset="0"/>
                <a:cs typeface="Times New Roman" pitchFamily="18" charset="0"/>
              </a:rPr>
              <a:t>hundred migrants broke through police lines at the tense main border crossing with Serbia, local media reported</a:t>
            </a:r>
            <a:r>
              <a:rPr lang="en-US" sz="2500" dirty="0" smtClean="0">
                <a:solidFill>
                  <a:prstClr val="black"/>
                </a:solidFill>
                <a:latin typeface="Times New Roman" pitchFamily="18" charset="0"/>
                <a:cs typeface="Times New Roman" pitchFamily="18" charset="0"/>
              </a:rPr>
              <a:t>. The </a:t>
            </a:r>
            <a:r>
              <a:rPr lang="en-US" sz="2500" dirty="0">
                <a:solidFill>
                  <a:prstClr val="black"/>
                </a:solidFill>
                <a:latin typeface="Times New Roman" pitchFamily="18" charset="0"/>
                <a:cs typeface="Times New Roman" pitchFamily="18" charset="0"/>
              </a:rPr>
              <a:t>migrants were part of a group of 1,500 people who had been waiting for hours at a refugee collection point near the </a:t>
            </a:r>
            <a:r>
              <a:rPr lang="en-US" sz="2500" dirty="0" err="1">
                <a:solidFill>
                  <a:prstClr val="black"/>
                </a:solidFill>
                <a:latin typeface="Times New Roman" pitchFamily="18" charset="0"/>
                <a:cs typeface="Times New Roman" pitchFamily="18" charset="0"/>
              </a:rPr>
              <a:t>Roszke</a:t>
            </a:r>
            <a:r>
              <a:rPr lang="en-US" sz="2500" dirty="0">
                <a:solidFill>
                  <a:prstClr val="black"/>
                </a:solidFill>
                <a:latin typeface="Times New Roman" pitchFamily="18" charset="0"/>
                <a:cs typeface="Times New Roman" pitchFamily="18" charset="0"/>
              </a:rPr>
              <a:t> crossing, the first stop before people are brought to a registration camp. Prime Minister Viktor </a:t>
            </a:r>
            <a:r>
              <a:rPr lang="en-US" sz="2500" dirty="0" err="1">
                <a:solidFill>
                  <a:prstClr val="black"/>
                </a:solidFill>
                <a:latin typeface="Times New Roman" pitchFamily="18" charset="0"/>
                <a:cs typeface="Times New Roman" pitchFamily="18" charset="0"/>
              </a:rPr>
              <a:t>Orban</a:t>
            </a:r>
            <a:r>
              <a:rPr lang="en-US" sz="2500" dirty="0">
                <a:solidFill>
                  <a:prstClr val="black"/>
                </a:solidFill>
                <a:latin typeface="Times New Roman" pitchFamily="18" charset="0"/>
                <a:cs typeface="Times New Roman" pitchFamily="18" charset="0"/>
              </a:rPr>
              <a:t> promised to speed up construction of an additional four-</a:t>
            </a:r>
            <a:r>
              <a:rPr lang="en-US" sz="2500" dirty="0" err="1">
                <a:solidFill>
                  <a:prstClr val="black"/>
                </a:solidFill>
                <a:latin typeface="Times New Roman" pitchFamily="18" charset="0"/>
                <a:cs typeface="Times New Roman" pitchFamily="18" charset="0"/>
              </a:rPr>
              <a:t>metre</a:t>
            </a:r>
            <a:r>
              <a:rPr lang="en-US" sz="2500" dirty="0">
                <a:solidFill>
                  <a:prstClr val="black"/>
                </a:solidFill>
                <a:latin typeface="Times New Roman" pitchFamily="18" charset="0"/>
                <a:cs typeface="Times New Roman" pitchFamily="18" charset="0"/>
              </a:rPr>
              <a:t> (13-foot) -high fence intended to staunch the flow of migrants across its borders</a:t>
            </a:r>
            <a:r>
              <a:rPr lang="en-US" sz="2500" dirty="0" smtClean="0">
                <a:solidFill>
                  <a:prstClr val="black"/>
                </a:solidFill>
                <a:latin typeface="Times New Roman" pitchFamily="18" charset="0"/>
                <a:cs typeface="Times New Roman" pitchFamily="18" charset="0"/>
              </a:rPr>
              <a:t>.</a:t>
            </a:r>
            <a:br>
              <a:rPr lang="en-US" sz="2500" dirty="0" smtClean="0">
                <a:solidFill>
                  <a:prstClr val="black"/>
                </a:solidFill>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10. </a:t>
            </a:r>
            <a:r>
              <a:rPr lang="en-US" sz="2500" dirty="0" smtClean="0">
                <a:solidFill>
                  <a:prstClr val="black"/>
                </a:solidFill>
                <a:latin typeface="Times New Roman" pitchFamily="18" charset="0"/>
                <a:cs typeface="Times New Roman" pitchFamily="18" charset="0"/>
              </a:rPr>
              <a:t>In </a:t>
            </a:r>
            <a:r>
              <a:rPr lang="en-US" sz="2500" dirty="0" smtClean="0">
                <a:solidFill>
                  <a:srgbClr val="FF0000"/>
                </a:solidFill>
                <a:latin typeface="Times New Roman" pitchFamily="18" charset="0"/>
                <a:cs typeface="Times New Roman" pitchFamily="18" charset="0"/>
              </a:rPr>
              <a:t>Germany</a:t>
            </a:r>
            <a:r>
              <a:rPr lang="en-US" sz="2500" dirty="0" smtClean="0">
                <a:solidFill>
                  <a:prstClr val="black"/>
                </a:solidFill>
                <a:latin typeface="Times New Roman" pitchFamily="18" charset="0"/>
                <a:cs typeface="Times New Roman" pitchFamily="18" charset="0"/>
              </a:rPr>
              <a:t> thousands </a:t>
            </a:r>
            <a:r>
              <a:rPr lang="en-US" sz="2500" dirty="0">
                <a:solidFill>
                  <a:prstClr val="black"/>
                </a:solidFill>
                <a:latin typeface="Times New Roman" pitchFamily="18" charset="0"/>
                <a:cs typeface="Times New Roman" pitchFamily="18" charset="0"/>
              </a:rPr>
              <a:t>of asylum seekers continued to reach one of their main destinations, with police in Munich saying that since midnight, some 900 people had arrived. This is on top of 5,000 who got there Monday, and about 20,000 over the </a:t>
            </a:r>
            <a:r>
              <a:rPr lang="en-US" sz="2500" dirty="0" smtClean="0">
                <a:solidFill>
                  <a:prstClr val="black"/>
                </a:solidFill>
                <a:latin typeface="Times New Roman" pitchFamily="18" charset="0"/>
                <a:cs typeface="Times New Roman" pitchFamily="18" charset="0"/>
              </a:rPr>
              <a:t>weekend. Hundreds </a:t>
            </a:r>
            <a:r>
              <a:rPr lang="en-US" sz="2500" dirty="0">
                <a:solidFill>
                  <a:prstClr val="black"/>
                </a:solidFill>
                <a:latin typeface="Times New Roman" pitchFamily="18" charset="0"/>
                <a:cs typeface="Times New Roman" pitchFamily="18" charset="0"/>
              </a:rPr>
              <a:t>have been plunged into a bureaucratic nightmare at desperately crowded and overstretched </a:t>
            </a:r>
            <a:r>
              <a:rPr lang="en-US" sz="2500" dirty="0" err="1">
                <a:solidFill>
                  <a:prstClr val="black"/>
                </a:solidFill>
                <a:latin typeface="Times New Roman" pitchFamily="18" charset="0"/>
                <a:cs typeface="Times New Roman" pitchFamily="18" charset="0"/>
              </a:rPr>
              <a:t>centres</a:t>
            </a:r>
            <a:r>
              <a:rPr lang="en-US" sz="2500" dirty="0">
                <a:solidFill>
                  <a:prstClr val="black"/>
                </a:solidFill>
                <a:latin typeface="Times New Roman" pitchFamily="18" charset="0"/>
                <a:cs typeface="Times New Roman" pitchFamily="18" charset="0"/>
              </a:rPr>
              <a:t> for asylum seekers in Berlin</a:t>
            </a:r>
            <a:r>
              <a:rPr lang="en-US" sz="2500" dirty="0" smtClean="0">
                <a:solidFill>
                  <a:prstClr val="black"/>
                </a:solidFill>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87949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152400"/>
            <a:ext cx="8812088" cy="6553200"/>
          </a:xfrm>
        </p:spPr>
        <p:txBody>
          <a:bodyPr>
            <a:normAutofit fontScale="90000"/>
          </a:bodyPr>
          <a:lstStyle/>
          <a:p>
            <a:pPr marL="0" marR="0" algn="l">
              <a:spcBef>
                <a:spcPts val="0"/>
              </a:spcBef>
              <a:spcAft>
                <a:spcPts val="0"/>
              </a:spcAft>
            </a:pPr>
            <a:r>
              <a:rPr lang="cs-CZ" sz="3200" b="1" dirty="0" smtClean="0">
                <a:solidFill>
                  <a:schemeClr val="accent1">
                    <a:lumMod val="75000"/>
                  </a:schemeClr>
                </a:solidFill>
              </a:rPr>
              <a:t>TOTO JE IMIGRACE</a:t>
            </a:r>
            <a:br>
              <a:rPr lang="cs-CZ" sz="3200" b="1" dirty="0" smtClean="0">
                <a:solidFill>
                  <a:schemeClr val="accent1">
                    <a:lumMod val="75000"/>
                  </a:schemeClr>
                </a:solidFill>
              </a:rPr>
            </a:br>
            <a:r>
              <a:rPr lang="cs-CZ" sz="3200" b="1" dirty="0" smtClean="0">
                <a:solidFill>
                  <a:schemeClr val="accent1">
                    <a:lumMod val="75000"/>
                  </a:schemeClr>
                </a:solidFill>
              </a:rPr>
              <a:t/>
            </a:r>
            <a:br>
              <a:rPr lang="cs-CZ" sz="3200" b="1" dirty="0" smtClean="0">
                <a:solidFill>
                  <a:schemeClr val="accent1">
                    <a:lumMod val="75000"/>
                  </a:schemeClr>
                </a:solidFill>
              </a:rPr>
            </a:br>
            <a:r>
              <a:rPr lang="cs-CZ" sz="3200" dirty="0" smtClean="0"/>
              <a:t>Imigrace je pohyb lidí do země, ve které nejsou rodáky, aby se tam usadili,  především jako trvalí obyvatelé nebo budoucí občané. Imigranti jsou motivováni opustit své rodné země z rozdílných důvodů a to i nedostatku místního přístupu ke zdrojům, touha pro ekonomické prosperitě, rodinnému sloučení, útěku od předpojatosti, konfliktu nebo přírodní katastrofy.</a:t>
            </a:r>
            <a:br>
              <a:rPr lang="cs-CZ" sz="3200" dirty="0" smtClean="0"/>
            </a:br>
            <a:r>
              <a:rPr lang="cs-CZ" sz="3200" dirty="0" smtClean="0"/>
              <a:t/>
            </a:r>
            <a:br>
              <a:rPr lang="cs-CZ" sz="3200" dirty="0" smtClean="0"/>
            </a:br>
            <a:r>
              <a:rPr lang="cs-CZ" sz="3200" dirty="0" smtClean="0">
                <a:solidFill>
                  <a:schemeClr val="accent1">
                    <a:lumMod val="75000"/>
                  </a:schemeClr>
                </a:solidFill>
              </a:rPr>
              <a:t>Muslimové však imigrují z jiných důvodů: poslouchají, co jim Mohammed řekl a pro šíření islámu!</a:t>
            </a:r>
            <a:endParaRPr lang="en-US" dirty="0">
              <a:latin typeface="Britannic Bold" panose="020B0903060703020204" pitchFamily="34" charset="0"/>
            </a:endParaRPr>
          </a:p>
        </p:txBody>
      </p:sp>
    </p:spTree>
    <p:extLst>
      <p:ext uri="{BB962C8B-B14F-4D97-AF65-F5344CB8AC3E}">
        <p14:creationId xmlns:p14="http://schemas.microsoft.com/office/powerpoint/2010/main" val="27615805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629400"/>
          </a:xfrm>
        </p:spPr>
        <p:txBody>
          <a:bodyPr/>
          <a:lstStyle/>
          <a:p>
            <a:r>
              <a:rPr lang="en-US" b="1" dirty="0" smtClean="0">
                <a:latin typeface="Times New Roman" pitchFamily="18" charset="0"/>
                <a:cs typeface="Times New Roman" pitchFamily="18" charset="0"/>
              </a:rPr>
              <a:t>Video </a:t>
            </a:r>
            <a:r>
              <a:rPr lang="cs-CZ" b="1" dirty="0" smtClean="0">
                <a:latin typeface="Times New Roman" pitchFamily="18" charset="0"/>
                <a:cs typeface="Times New Roman" pitchFamily="18" charset="0"/>
              </a:rPr>
              <a:t>č.</a:t>
            </a:r>
            <a:r>
              <a:rPr lang="en-US" b="1" dirty="0" smtClean="0">
                <a:latin typeface="Times New Roman" pitchFamily="18" charset="0"/>
                <a:cs typeface="Times New Roman" pitchFamily="18" charset="0"/>
              </a:rPr>
              <a:t> </a:t>
            </a:r>
            <a:r>
              <a:rPr lang="cs-CZ" b="1" dirty="0" smtClean="0">
                <a:latin typeface="Times New Roman" pitchFamily="18" charset="0"/>
                <a:cs typeface="Times New Roman" pitchFamily="18" charset="0"/>
              </a:rPr>
              <a:t>10</a:t>
            </a:r>
            <a:r>
              <a:rPr lang="cs-CZ" dirty="0" smtClean="0">
                <a:solidFill>
                  <a:srgbClr val="FF0000"/>
                </a:solidFill>
                <a:latin typeface="Times New Roman" pitchFamily="18" charset="0"/>
                <a:cs typeface="Times New Roman" pitchFamily="18" charset="0"/>
              </a:rPr>
              <a:t/>
            </a:r>
            <a:br>
              <a:rPr lang="cs-CZ" dirty="0" smtClean="0">
                <a:solidFill>
                  <a:srgbClr val="FF0000"/>
                </a:solidFill>
                <a:latin typeface="Times New Roman" pitchFamily="18" charset="0"/>
                <a:cs typeface="Times New Roman" pitchFamily="18" charset="0"/>
              </a:rPr>
            </a:br>
            <a:r>
              <a:rPr lang="en-US" dirty="0">
                <a:solidFill>
                  <a:schemeClr val="accent1">
                    <a:lumMod val="75000"/>
                  </a:schemeClr>
                </a:solidFill>
                <a:latin typeface="Times New Roman" pitchFamily="18" charset="0"/>
                <a:cs typeface="Times New Roman" pitchFamily="18" charset="0"/>
              </a:rPr>
              <a:t/>
            </a:r>
            <a:br>
              <a:rPr lang="en-US" dirty="0">
                <a:solidFill>
                  <a:schemeClr val="accent1">
                    <a:lumMod val="75000"/>
                  </a:schemeClr>
                </a:solidFill>
                <a:latin typeface="Times New Roman" pitchFamily="18" charset="0"/>
                <a:cs typeface="Times New Roman" pitchFamily="18" charset="0"/>
              </a:rPr>
            </a:br>
            <a:r>
              <a:rPr lang="cs-CZ" b="1" dirty="0" err="1" smtClean="0">
                <a:solidFill>
                  <a:schemeClr val="accent1">
                    <a:lumMod val="75000"/>
                  </a:schemeClr>
                </a:solidFill>
                <a:latin typeface="Times New Roman" pitchFamily="18" charset="0"/>
                <a:cs typeface="Times New Roman" pitchFamily="18" charset="0"/>
              </a:rPr>
              <a:t>Ann</a:t>
            </a:r>
            <a:r>
              <a:rPr lang="cs-CZ" b="1" dirty="0" smtClean="0">
                <a:solidFill>
                  <a:schemeClr val="accent1">
                    <a:lumMod val="75000"/>
                  </a:schemeClr>
                </a:solidFill>
                <a:latin typeface="Times New Roman" pitchFamily="18" charset="0"/>
                <a:cs typeface="Times New Roman" pitchFamily="18" charset="0"/>
              </a:rPr>
              <a:t> </a:t>
            </a:r>
            <a:r>
              <a:rPr lang="cs-CZ" b="1" dirty="0" err="1" smtClean="0">
                <a:solidFill>
                  <a:schemeClr val="accent1">
                    <a:lumMod val="75000"/>
                  </a:schemeClr>
                </a:solidFill>
                <a:latin typeface="Times New Roman" pitchFamily="18" charset="0"/>
                <a:cs typeface="Times New Roman" pitchFamily="18" charset="0"/>
              </a:rPr>
              <a:t>Corcoran</a:t>
            </a:r>
            <a:r>
              <a:rPr lang="en-US" b="1" dirty="0" smtClean="0">
                <a:solidFill>
                  <a:prstClr val="black"/>
                </a:solidFill>
                <a:latin typeface="Times New Roman" pitchFamily="18" charset="0"/>
                <a:cs typeface="Times New Roman" pitchFamily="18" charset="0"/>
              </a:rPr>
              <a:t/>
            </a:r>
            <a:br>
              <a:rPr lang="en-US" b="1" dirty="0" smtClean="0">
                <a:solidFill>
                  <a:prstClr val="black"/>
                </a:solidFill>
                <a:latin typeface="Times New Roman" pitchFamily="18" charset="0"/>
                <a:cs typeface="Times New Roman" pitchFamily="18" charset="0"/>
              </a:rPr>
            </a:br>
            <a:r>
              <a:rPr lang="en-US" sz="2800" dirty="0" smtClean="0">
                <a:solidFill>
                  <a:prstClr val="black"/>
                </a:solidFill>
                <a:latin typeface="Britannic Bold" pitchFamily="34" charset="0"/>
              </a:rPr>
              <a:t/>
            </a:r>
            <a:br>
              <a:rPr lang="en-US" sz="2800" dirty="0" smtClean="0">
                <a:solidFill>
                  <a:prstClr val="black"/>
                </a:solidFill>
                <a:latin typeface="Britannic Bold" pitchFamily="34" charset="0"/>
              </a:rPr>
            </a:br>
            <a:endParaRPr lang="en-US" dirty="0"/>
          </a:p>
        </p:txBody>
      </p:sp>
    </p:spTree>
    <p:extLst>
      <p:ext uri="{BB962C8B-B14F-4D97-AF65-F5344CB8AC3E}">
        <p14:creationId xmlns:p14="http://schemas.microsoft.com/office/powerpoint/2010/main" val="399992068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763000" cy="6553200"/>
          </a:xfrm>
        </p:spPr>
        <p:txBody>
          <a:bodyPr>
            <a:normAutofit fontScale="90000"/>
          </a:bodyPr>
          <a:lstStyle/>
          <a:p>
            <a:pPr algn="l"/>
            <a:r>
              <a:rPr lang="cs-CZ" sz="3600" b="1" dirty="0" smtClean="0">
                <a:solidFill>
                  <a:schemeClr val="accent1">
                    <a:lumMod val="75000"/>
                  </a:schemeClr>
                </a:solidFill>
              </a:rPr>
              <a:t>Základní principy</a:t>
            </a:r>
            <a:r>
              <a:rPr lang="en-US" sz="3600" dirty="0" smtClean="0"/>
              <a:t/>
            </a:r>
            <a:br>
              <a:rPr lang="en-US" sz="3600" dirty="0" smtClean="0"/>
            </a:br>
            <a:r>
              <a:rPr lang="cs-CZ" sz="3600" dirty="0" smtClean="0"/>
              <a:t>Všeobecně jsou muslimové radostní a šťastní v každé ne-muslimské zemi a nešťastní v každé muslimské zemi.</a:t>
            </a:r>
            <a:r>
              <a:rPr lang="en-US" sz="3600" dirty="0" smtClean="0"/>
              <a:t/>
            </a:r>
            <a:br>
              <a:rPr lang="en-US" sz="3600" dirty="0" smtClean="0"/>
            </a:br>
            <a:r>
              <a:rPr lang="cs-CZ" sz="3600" b="1" dirty="0" smtClean="0">
                <a:solidFill>
                  <a:schemeClr val="accent1">
                    <a:lumMod val="75000"/>
                  </a:schemeClr>
                </a:solidFill>
              </a:rPr>
              <a:t>Koho za svou bídu obviňují</a:t>
            </a:r>
            <a:r>
              <a:rPr lang="en-US" sz="3600" b="1" dirty="0" smtClean="0">
                <a:solidFill>
                  <a:schemeClr val="accent1">
                    <a:lumMod val="75000"/>
                  </a:schemeClr>
                </a:solidFill>
              </a:rPr>
              <a:t>?</a:t>
            </a:r>
            <a:r>
              <a:rPr lang="en-US" sz="3600" i="1" dirty="0" smtClean="0">
                <a:solidFill>
                  <a:srgbClr val="FF0000"/>
                </a:solidFill>
              </a:rPr>
              <a:t/>
            </a:r>
            <a:br>
              <a:rPr lang="en-US" sz="3600" i="1" dirty="0" smtClean="0">
                <a:solidFill>
                  <a:srgbClr val="FF0000"/>
                </a:solidFill>
              </a:rPr>
            </a:br>
            <a:r>
              <a:rPr lang="cs-CZ" sz="3600" dirty="0" smtClean="0"/>
              <a:t>Neobviňují islám</a:t>
            </a:r>
            <a:r>
              <a:rPr lang="en-US" sz="3600" dirty="0" smtClean="0"/>
              <a:t>,</a:t>
            </a:r>
            <a:r>
              <a:rPr lang="cs-CZ" sz="3600" dirty="0" smtClean="0"/>
              <a:t> jejich zemi nebo sebe, ale obviňují káfirské země, kde se cítí šťastně a radostně!</a:t>
            </a:r>
            <a:r>
              <a:rPr lang="en-US" sz="3600" dirty="0" smtClean="0"/>
              <a:t> </a:t>
            </a:r>
            <a:br>
              <a:rPr lang="en-US" sz="3600" dirty="0" smtClean="0"/>
            </a:br>
            <a:r>
              <a:rPr lang="cs-CZ" sz="3600" b="1" i="1" dirty="0" smtClean="0">
                <a:solidFill>
                  <a:schemeClr val="accent1">
                    <a:lumMod val="75000"/>
                  </a:schemeClr>
                </a:solidFill>
              </a:rPr>
              <a:t>imigrují</a:t>
            </a:r>
            <a:r>
              <a:rPr lang="en-US" sz="3600" b="1" i="1" dirty="0" smtClean="0">
                <a:solidFill>
                  <a:schemeClr val="accent1">
                    <a:lumMod val="75000"/>
                  </a:schemeClr>
                </a:solidFill>
              </a:rPr>
              <a:t>…</a:t>
            </a:r>
            <a:r>
              <a:rPr lang="en-US" sz="3600" dirty="0" smtClean="0"/>
              <a:t/>
            </a:r>
            <a:br>
              <a:rPr lang="en-US" sz="3600" dirty="0" smtClean="0"/>
            </a:br>
            <a:r>
              <a:rPr lang="cs-CZ" sz="3600" dirty="0" smtClean="0"/>
              <a:t>A tak chtějí ‚změnit‘ tyto káfirské země a udělat z nich země, jako jsou jejich vlastní, kde nebyli šťastní nebo radostní!!</a:t>
            </a:r>
            <a:endParaRPr lang="en-US" sz="3600" i="1" dirty="0">
              <a:solidFill>
                <a:srgbClr val="FF0000"/>
              </a:solidFill>
            </a:endParaRPr>
          </a:p>
        </p:txBody>
      </p:sp>
    </p:spTree>
    <p:extLst>
      <p:ext uri="{BB962C8B-B14F-4D97-AF65-F5344CB8AC3E}">
        <p14:creationId xmlns:p14="http://schemas.microsoft.com/office/powerpoint/2010/main" val="10640928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196752"/>
            <a:ext cx="9143998" cy="5486399"/>
          </a:xfrm>
          <a:prstGeom prst="rect">
            <a:avLst/>
          </a:prstGeom>
        </p:spPr>
      </p:pic>
      <p:sp>
        <p:nvSpPr>
          <p:cNvPr id="4" name="Nadpis 3"/>
          <p:cNvSpPr>
            <a:spLocks noGrp="1"/>
          </p:cNvSpPr>
          <p:nvPr>
            <p:ph type="ctrTitle"/>
          </p:nvPr>
        </p:nvSpPr>
        <p:spPr>
          <a:xfrm>
            <a:off x="467544" y="0"/>
            <a:ext cx="7772400" cy="908719"/>
          </a:xfrm>
        </p:spPr>
        <p:txBody>
          <a:bodyPr>
            <a:normAutofit fontScale="90000"/>
          </a:bodyPr>
          <a:lstStyle/>
          <a:p>
            <a:pPr algn="l"/>
            <a:r>
              <a:rPr lang="cs-CZ" b="1" dirty="0" smtClean="0"/>
              <a:t>Ne demokracii; my chceme islám!</a:t>
            </a:r>
            <a:endParaRPr lang="cs-CZ" b="1" dirty="0"/>
          </a:p>
        </p:txBody>
      </p:sp>
    </p:spTree>
    <p:extLst>
      <p:ext uri="{BB962C8B-B14F-4D97-AF65-F5344CB8AC3E}">
        <p14:creationId xmlns:p14="http://schemas.microsoft.com/office/powerpoint/2010/main" val="31471249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991600" cy="6629400"/>
          </a:xfrm>
        </p:spPr>
        <p:txBody>
          <a:bodyPr>
            <a:normAutofit fontScale="90000"/>
          </a:bodyPr>
          <a:lstStyle/>
          <a:p>
            <a:pPr algn="l"/>
            <a:r>
              <a:rPr lang="cs-CZ" sz="3100" b="1" dirty="0" smtClean="0">
                <a:solidFill>
                  <a:schemeClr val="accent1">
                    <a:lumMod val="75000"/>
                  </a:schemeClr>
                </a:solidFill>
                <a:latin typeface="Times New Roman" pitchFamily="18" charset="0"/>
                <a:cs typeface="Times New Roman" pitchFamily="18" charset="0"/>
              </a:rPr>
              <a:t>A takto to funguje:</a:t>
            </a:r>
            <a:r>
              <a:rPr lang="en-US" sz="3100" dirty="0">
                <a:solidFill>
                  <a:prstClr val="black"/>
                </a:solidFill>
                <a:latin typeface="Times New Roman" pitchFamily="18" charset="0"/>
                <a:cs typeface="Times New Roman" pitchFamily="18" charset="0"/>
              </a:rPr>
              <a:t/>
            </a:r>
            <a:br>
              <a:rPr lang="en-US" sz="3100" dirty="0">
                <a:solidFill>
                  <a:prstClr val="black"/>
                </a:solidFill>
                <a:latin typeface="Times New Roman" pitchFamily="18" charset="0"/>
                <a:cs typeface="Times New Roman" pitchFamily="18" charset="0"/>
              </a:rPr>
            </a:br>
            <a:r>
              <a:rPr lang="cs-CZ" sz="3100" b="1" dirty="0" smtClean="0">
                <a:solidFill>
                  <a:schemeClr val="accent1">
                    <a:lumMod val="75000"/>
                  </a:schemeClr>
                </a:solidFill>
                <a:latin typeface="Times New Roman" pitchFamily="18" charset="0"/>
                <a:cs typeface="Times New Roman" pitchFamily="18" charset="0"/>
              </a:rPr>
              <a:t>1</a:t>
            </a:r>
            <a:r>
              <a:rPr lang="en-US" sz="3100" b="1" dirty="0" smtClean="0">
                <a:solidFill>
                  <a:schemeClr val="accent1">
                    <a:lumMod val="75000"/>
                  </a:schemeClr>
                </a:solidFill>
                <a:latin typeface="Times New Roman" pitchFamily="18" charset="0"/>
                <a:cs typeface="Times New Roman" pitchFamily="18" charset="0"/>
              </a:rPr>
              <a:t>.</a:t>
            </a:r>
            <a:r>
              <a:rPr lang="cs-CZ" sz="3100" b="1" dirty="0" smtClean="0">
                <a:solidFill>
                  <a:schemeClr val="accent1">
                    <a:lumMod val="75000"/>
                  </a:schemeClr>
                </a:solidFill>
                <a:latin typeface="Times New Roman" pitchFamily="18" charset="0"/>
                <a:cs typeface="Times New Roman" pitchFamily="18" charset="0"/>
              </a:rPr>
              <a:t> </a:t>
            </a:r>
            <a:r>
              <a:rPr lang="cs-CZ" sz="3100" dirty="0" smtClean="0">
                <a:latin typeface="Times New Roman" pitchFamily="18" charset="0"/>
                <a:cs typeface="Times New Roman" pitchFamily="18" charset="0"/>
              </a:rPr>
              <a:t>Když je v jakékoli zemi populace muslimů </a:t>
            </a:r>
            <a:r>
              <a:rPr lang="cs-CZ" sz="3100" dirty="0" smtClean="0">
                <a:solidFill>
                  <a:srgbClr val="C00000"/>
                </a:solidFill>
                <a:latin typeface="Times New Roman" pitchFamily="18" charset="0"/>
                <a:cs typeface="Times New Roman" pitchFamily="18" charset="0"/>
              </a:rPr>
              <a:t>pod 2%, </a:t>
            </a:r>
            <a:r>
              <a:rPr lang="cs-CZ" sz="3100" dirty="0" smtClean="0">
                <a:latin typeface="Times New Roman" pitchFamily="18" charset="0"/>
                <a:cs typeface="Times New Roman" pitchFamily="18" charset="0"/>
              </a:rPr>
              <a:t>budou považování, z větší části, jako pokoj-milující menšina a NE jako hrozba pro další občany.</a:t>
            </a:r>
            <a:br>
              <a:rPr lang="cs-CZ" sz="3100" dirty="0" smtClean="0">
                <a:latin typeface="Times New Roman" pitchFamily="18" charset="0"/>
                <a:cs typeface="Times New Roman" pitchFamily="18" charset="0"/>
              </a:rPr>
            </a:br>
            <a:r>
              <a:rPr lang="cs-CZ" sz="3100" dirty="0" smtClean="0">
                <a:latin typeface="Times New Roman" pitchFamily="18" charset="0"/>
                <a:cs typeface="Times New Roman" pitchFamily="18" charset="0"/>
              </a:rPr>
              <a:t/>
            </a:r>
            <a:br>
              <a:rPr lang="cs-CZ" sz="3100" dirty="0" smtClean="0">
                <a:latin typeface="Times New Roman" pitchFamily="18" charset="0"/>
                <a:cs typeface="Times New Roman" pitchFamily="18" charset="0"/>
              </a:rPr>
            </a:br>
            <a:r>
              <a:rPr lang="cs-CZ" sz="3100" b="1" dirty="0" smtClean="0">
                <a:solidFill>
                  <a:srgbClr val="C00000"/>
                </a:solidFill>
                <a:latin typeface="Times New Roman" pitchFamily="18" charset="0"/>
                <a:cs typeface="Times New Roman" pitchFamily="18" charset="0"/>
              </a:rPr>
              <a:t>To je případ v:</a:t>
            </a:r>
            <a:r>
              <a:rPr lang="en-US" sz="3100" dirty="0">
                <a:solidFill>
                  <a:prstClr val="black"/>
                </a:solidFill>
                <a:latin typeface="Times New Roman" pitchFamily="18" charset="0"/>
                <a:cs typeface="Times New Roman" pitchFamily="18" charset="0"/>
              </a:rPr>
              <a:t/>
            </a:r>
            <a:br>
              <a:rPr lang="en-US" sz="3100" dirty="0">
                <a:solidFill>
                  <a:prstClr val="black"/>
                </a:solidFill>
                <a:latin typeface="Times New Roman" pitchFamily="18" charset="0"/>
                <a:cs typeface="Times New Roman" pitchFamily="18" charset="0"/>
              </a:rPr>
            </a:br>
            <a:r>
              <a:rPr lang="en-US" sz="3100" dirty="0">
                <a:solidFill>
                  <a:prstClr val="black"/>
                </a:solidFill>
                <a:latin typeface="Times New Roman" pitchFamily="18" charset="0"/>
                <a:cs typeface="Times New Roman" pitchFamily="18" charset="0"/>
              </a:rPr>
              <a:t>USA </a:t>
            </a:r>
            <a:r>
              <a:rPr lang="en-US" sz="3100" dirty="0" smtClean="0">
                <a:solidFill>
                  <a:prstClr val="black"/>
                </a:solidFill>
                <a:latin typeface="Times New Roman" pitchFamily="18" charset="0"/>
                <a:cs typeface="Times New Roman" pitchFamily="18" charset="0"/>
              </a:rPr>
              <a:t>0</a:t>
            </a:r>
            <a:r>
              <a:rPr lang="cs-CZ" sz="3100" dirty="0" smtClean="0">
                <a:solidFill>
                  <a:prstClr val="black"/>
                </a:solidFill>
                <a:latin typeface="Times New Roman" pitchFamily="18" charset="0"/>
                <a:cs typeface="Times New Roman" pitchFamily="18" charset="0"/>
              </a:rPr>
              <a:t>,</a:t>
            </a:r>
            <a:r>
              <a:rPr lang="en-US" sz="3100" dirty="0" smtClean="0">
                <a:solidFill>
                  <a:prstClr val="black"/>
                </a:solidFill>
                <a:latin typeface="Times New Roman" pitchFamily="18" charset="0"/>
                <a:cs typeface="Times New Roman" pitchFamily="18" charset="0"/>
              </a:rPr>
              <a:t>6</a:t>
            </a:r>
            <a:r>
              <a:rPr lang="en-US" sz="3100" dirty="0">
                <a:solidFill>
                  <a:prstClr val="black"/>
                </a:solidFill>
                <a:latin typeface="Times New Roman" pitchFamily="18" charset="0"/>
                <a:cs typeface="Times New Roman" pitchFamily="18" charset="0"/>
              </a:rPr>
              <a:t>% ; </a:t>
            </a:r>
            <a:r>
              <a:rPr lang="en-US" sz="3100" dirty="0" err="1" smtClean="0">
                <a:solidFill>
                  <a:prstClr val="black"/>
                </a:solidFill>
                <a:latin typeface="Times New Roman" pitchFamily="18" charset="0"/>
                <a:cs typeface="Times New Roman" pitchFamily="18" charset="0"/>
              </a:rPr>
              <a:t>Austr</a:t>
            </a:r>
            <a:r>
              <a:rPr lang="cs-CZ" sz="3100" dirty="0" smtClean="0">
                <a:solidFill>
                  <a:prstClr val="black"/>
                </a:solidFill>
                <a:latin typeface="Times New Roman" pitchFamily="18" charset="0"/>
                <a:cs typeface="Times New Roman" pitchFamily="18" charset="0"/>
              </a:rPr>
              <a:t>á</a:t>
            </a:r>
            <a:r>
              <a:rPr lang="en-US" sz="3100" dirty="0" err="1" smtClean="0">
                <a:solidFill>
                  <a:prstClr val="black"/>
                </a:solidFill>
                <a:latin typeface="Times New Roman" pitchFamily="18" charset="0"/>
                <a:cs typeface="Times New Roman" pitchFamily="18" charset="0"/>
              </a:rPr>
              <a:t>li</a:t>
            </a:r>
            <a:r>
              <a:rPr lang="cs-CZ" sz="3100" dirty="0" smtClean="0">
                <a:solidFill>
                  <a:prstClr val="black"/>
                </a:solidFill>
                <a:latin typeface="Times New Roman" pitchFamily="18" charset="0"/>
                <a:cs typeface="Times New Roman" pitchFamily="18" charset="0"/>
              </a:rPr>
              <a:t>e</a:t>
            </a:r>
            <a:r>
              <a:rPr lang="en-US" sz="3100" dirty="0" smtClean="0">
                <a:solidFill>
                  <a:prstClr val="black"/>
                </a:solidFill>
                <a:latin typeface="Times New Roman" pitchFamily="18" charset="0"/>
                <a:cs typeface="Times New Roman" pitchFamily="18" charset="0"/>
              </a:rPr>
              <a:t> 1</a:t>
            </a:r>
            <a:r>
              <a:rPr lang="cs-CZ" sz="3100" dirty="0" smtClean="0">
                <a:solidFill>
                  <a:prstClr val="black"/>
                </a:solidFill>
                <a:latin typeface="Times New Roman" pitchFamily="18" charset="0"/>
                <a:cs typeface="Times New Roman" pitchFamily="18" charset="0"/>
              </a:rPr>
              <a:t>,</a:t>
            </a:r>
            <a:r>
              <a:rPr lang="en-US" sz="3100" dirty="0" smtClean="0">
                <a:solidFill>
                  <a:prstClr val="black"/>
                </a:solidFill>
                <a:latin typeface="Times New Roman" pitchFamily="18" charset="0"/>
                <a:cs typeface="Times New Roman" pitchFamily="18" charset="0"/>
              </a:rPr>
              <a:t>5</a:t>
            </a:r>
            <a:r>
              <a:rPr lang="en-US" sz="3100" dirty="0">
                <a:solidFill>
                  <a:prstClr val="black"/>
                </a:solidFill>
                <a:latin typeface="Times New Roman" pitchFamily="18" charset="0"/>
                <a:cs typeface="Times New Roman" pitchFamily="18" charset="0"/>
              </a:rPr>
              <a:t>% ; </a:t>
            </a:r>
            <a:r>
              <a:rPr lang="cs-CZ" sz="3100" dirty="0" smtClean="0">
                <a:solidFill>
                  <a:prstClr val="black"/>
                </a:solidFill>
                <a:latin typeface="Times New Roman" pitchFamily="18" charset="0"/>
                <a:cs typeface="Times New Roman" pitchFamily="18" charset="0"/>
              </a:rPr>
              <a:t>K</a:t>
            </a:r>
            <a:r>
              <a:rPr lang="en-US" sz="3100" dirty="0" err="1" smtClean="0">
                <a:solidFill>
                  <a:prstClr val="black"/>
                </a:solidFill>
                <a:latin typeface="Times New Roman" pitchFamily="18" charset="0"/>
                <a:cs typeface="Times New Roman" pitchFamily="18" charset="0"/>
              </a:rPr>
              <a:t>anada</a:t>
            </a:r>
            <a:r>
              <a:rPr lang="en-US" sz="3100" dirty="0" smtClean="0">
                <a:solidFill>
                  <a:prstClr val="black"/>
                </a:solidFill>
                <a:latin typeface="Times New Roman" pitchFamily="18" charset="0"/>
                <a:cs typeface="Times New Roman" pitchFamily="18" charset="0"/>
              </a:rPr>
              <a:t> 1</a:t>
            </a:r>
            <a:r>
              <a:rPr lang="cs-CZ" sz="3100" dirty="0" smtClean="0">
                <a:solidFill>
                  <a:prstClr val="black"/>
                </a:solidFill>
                <a:latin typeface="Times New Roman" pitchFamily="18" charset="0"/>
                <a:cs typeface="Times New Roman" pitchFamily="18" charset="0"/>
              </a:rPr>
              <a:t>,</a:t>
            </a:r>
            <a:r>
              <a:rPr lang="en-US" sz="3100" dirty="0" smtClean="0">
                <a:solidFill>
                  <a:prstClr val="black"/>
                </a:solidFill>
                <a:latin typeface="Times New Roman" pitchFamily="18" charset="0"/>
                <a:cs typeface="Times New Roman" pitchFamily="18" charset="0"/>
              </a:rPr>
              <a:t>9</a:t>
            </a:r>
            <a:r>
              <a:rPr lang="en-US" sz="3100" dirty="0">
                <a:solidFill>
                  <a:prstClr val="black"/>
                </a:solidFill>
                <a:latin typeface="Times New Roman" pitchFamily="18" charset="0"/>
                <a:cs typeface="Times New Roman" pitchFamily="18" charset="0"/>
              </a:rPr>
              <a:t>% ; </a:t>
            </a:r>
            <a:r>
              <a:rPr lang="cs-CZ" sz="3100" dirty="0" smtClean="0">
                <a:solidFill>
                  <a:prstClr val="black"/>
                </a:solidFill>
                <a:latin typeface="Times New Roman" pitchFamily="18" charset="0"/>
                <a:cs typeface="Times New Roman" pitchFamily="18" charset="0"/>
              </a:rPr>
              <a:t>Čí</a:t>
            </a:r>
            <a:r>
              <a:rPr lang="en-US" sz="3100" dirty="0" smtClean="0">
                <a:solidFill>
                  <a:prstClr val="black"/>
                </a:solidFill>
                <a:latin typeface="Times New Roman" pitchFamily="18" charset="0"/>
                <a:cs typeface="Times New Roman" pitchFamily="18" charset="0"/>
              </a:rPr>
              <a:t>na 1</a:t>
            </a:r>
            <a:r>
              <a:rPr lang="cs-CZ" sz="3100" dirty="0" smtClean="0">
                <a:solidFill>
                  <a:prstClr val="black"/>
                </a:solidFill>
                <a:latin typeface="Times New Roman" pitchFamily="18" charset="0"/>
                <a:cs typeface="Times New Roman" pitchFamily="18" charset="0"/>
              </a:rPr>
              <a:t>,</a:t>
            </a:r>
            <a:r>
              <a:rPr lang="en-US" sz="3100" dirty="0" smtClean="0">
                <a:solidFill>
                  <a:prstClr val="black"/>
                </a:solidFill>
                <a:latin typeface="Times New Roman" pitchFamily="18" charset="0"/>
                <a:cs typeface="Times New Roman" pitchFamily="18" charset="0"/>
              </a:rPr>
              <a:t>8</a:t>
            </a:r>
            <a:r>
              <a:rPr lang="en-US" sz="3100" dirty="0">
                <a:solidFill>
                  <a:prstClr val="black"/>
                </a:solidFill>
                <a:latin typeface="Times New Roman" pitchFamily="18" charset="0"/>
                <a:cs typeface="Times New Roman" pitchFamily="18" charset="0"/>
              </a:rPr>
              <a:t>% ; </a:t>
            </a:r>
            <a:r>
              <a:rPr lang="en-US" sz="3100" dirty="0" smtClean="0">
                <a:solidFill>
                  <a:prstClr val="black"/>
                </a:solidFill>
                <a:latin typeface="Times New Roman" pitchFamily="18" charset="0"/>
                <a:cs typeface="Times New Roman" pitchFamily="18" charset="0"/>
              </a:rPr>
              <a:t>It</a:t>
            </a:r>
            <a:r>
              <a:rPr lang="cs-CZ" sz="3100" dirty="0" err="1" smtClean="0">
                <a:solidFill>
                  <a:prstClr val="black"/>
                </a:solidFill>
                <a:latin typeface="Times New Roman" pitchFamily="18" charset="0"/>
                <a:cs typeface="Times New Roman" pitchFamily="18" charset="0"/>
              </a:rPr>
              <a:t>álie</a:t>
            </a:r>
            <a:r>
              <a:rPr lang="en-US" sz="3100" dirty="0" smtClean="0">
                <a:solidFill>
                  <a:prstClr val="black"/>
                </a:solidFill>
                <a:latin typeface="Times New Roman" pitchFamily="18" charset="0"/>
                <a:cs typeface="Times New Roman" pitchFamily="18" charset="0"/>
              </a:rPr>
              <a:t> 1</a:t>
            </a:r>
            <a:r>
              <a:rPr lang="cs-CZ" sz="3100" dirty="0" smtClean="0">
                <a:solidFill>
                  <a:prstClr val="black"/>
                </a:solidFill>
                <a:latin typeface="Times New Roman" pitchFamily="18" charset="0"/>
                <a:cs typeface="Times New Roman" pitchFamily="18" charset="0"/>
              </a:rPr>
              <a:t>,</a:t>
            </a:r>
            <a:r>
              <a:rPr lang="en-US" sz="3100" dirty="0" smtClean="0">
                <a:solidFill>
                  <a:prstClr val="black"/>
                </a:solidFill>
                <a:latin typeface="Times New Roman" pitchFamily="18" charset="0"/>
                <a:cs typeface="Times New Roman" pitchFamily="18" charset="0"/>
              </a:rPr>
              <a:t>5</a:t>
            </a:r>
            <a:r>
              <a:rPr lang="en-US" sz="3100" dirty="0">
                <a:solidFill>
                  <a:prstClr val="black"/>
                </a:solidFill>
                <a:latin typeface="Times New Roman" pitchFamily="18" charset="0"/>
                <a:cs typeface="Times New Roman" pitchFamily="18" charset="0"/>
              </a:rPr>
              <a:t>%; </a:t>
            </a:r>
            <a:r>
              <a:rPr lang="en-US" sz="3100" dirty="0" smtClean="0">
                <a:solidFill>
                  <a:prstClr val="black"/>
                </a:solidFill>
                <a:latin typeface="Times New Roman" pitchFamily="18" charset="0"/>
                <a:cs typeface="Times New Roman" pitchFamily="18" charset="0"/>
              </a:rPr>
              <a:t>Nor</a:t>
            </a:r>
            <a:r>
              <a:rPr lang="cs-CZ" sz="3100" dirty="0" err="1" smtClean="0">
                <a:solidFill>
                  <a:prstClr val="black"/>
                </a:solidFill>
                <a:latin typeface="Times New Roman" pitchFamily="18" charset="0"/>
                <a:cs typeface="Times New Roman" pitchFamily="18" charset="0"/>
              </a:rPr>
              <a:t>sko</a:t>
            </a:r>
            <a:r>
              <a:rPr lang="en-US" sz="3100" dirty="0" smtClean="0">
                <a:solidFill>
                  <a:prstClr val="black"/>
                </a:solidFill>
                <a:latin typeface="Times New Roman" pitchFamily="18" charset="0"/>
                <a:cs typeface="Times New Roman" pitchFamily="18" charset="0"/>
              </a:rPr>
              <a:t>1.8</a:t>
            </a:r>
            <a:r>
              <a:rPr lang="en-US" sz="3100" dirty="0">
                <a:solidFill>
                  <a:prstClr val="black"/>
                </a:solidFill>
                <a:latin typeface="Times New Roman" pitchFamily="18" charset="0"/>
                <a:cs typeface="Times New Roman" pitchFamily="18" charset="0"/>
              </a:rPr>
              <a:t>%.</a:t>
            </a:r>
            <a:br>
              <a:rPr lang="en-US" sz="3100" dirty="0">
                <a:solidFill>
                  <a:prstClr val="black"/>
                </a:solidFill>
                <a:latin typeface="Times New Roman" pitchFamily="18" charset="0"/>
                <a:cs typeface="Times New Roman" pitchFamily="18" charset="0"/>
              </a:rPr>
            </a:br>
            <a:r>
              <a:rPr lang="en-US" sz="3100" dirty="0">
                <a:solidFill>
                  <a:prstClr val="black"/>
                </a:solidFill>
                <a:latin typeface="Times New Roman" pitchFamily="18" charset="0"/>
                <a:cs typeface="Times New Roman" pitchFamily="18" charset="0"/>
              </a:rPr>
              <a:t/>
            </a:r>
            <a:br>
              <a:rPr lang="en-US" sz="3100" dirty="0">
                <a:solidFill>
                  <a:prstClr val="black"/>
                </a:solidFill>
                <a:latin typeface="Times New Roman" pitchFamily="18" charset="0"/>
                <a:cs typeface="Times New Roman" pitchFamily="18" charset="0"/>
              </a:rPr>
            </a:br>
            <a:r>
              <a:rPr lang="en-US" sz="3100" b="1" dirty="0">
                <a:solidFill>
                  <a:schemeClr val="accent1">
                    <a:lumMod val="75000"/>
                  </a:schemeClr>
                </a:solidFill>
                <a:latin typeface="Times New Roman" pitchFamily="18" charset="0"/>
                <a:cs typeface="Times New Roman" pitchFamily="18" charset="0"/>
              </a:rPr>
              <a:t>2. </a:t>
            </a:r>
            <a:r>
              <a:rPr lang="cs-CZ" sz="3100" dirty="0" smtClean="0">
                <a:solidFill>
                  <a:prstClr val="black"/>
                </a:solidFill>
                <a:latin typeface="Times New Roman" pitchFamily="18" charset="0"/>
                <a:cs typeface="Times New Roman" pitchFamily="18" charset="0"/>
              </a:rPr>
              <a:t>Když jsou</a:t>
            </a:r>
            <a:r>
              <a:rPr lang="en-US" sz="3100" dirty="0" smtClean="0">
                <a:solidFill>
                  <a:prstClr val="black"/>
                </a:solidFill>
                <a:latin typeface="Times New Roman" pitchFamily="18" charset="0"/>
                <a:cs typeface="Times New Roman" pitchFamily="18" charset="0"/>
              </a:rPr>
              <a:t> </a:t>
            </a:r>
            <a:r>
              <a:rPr lang="en-US" sz="3100" i="1" dirty="0">
                <a:solidFill>
                  <a:srgbClr val="C00000"/>
                </a:solidFill>
                <a:latin typeface="Times New Roman" pitchFamily="18" charset="0"/>
                <a:cs typeface="Times New Roman" pitchFamily="18" charset="0"/>
              </a:rPr>
              <a:t>2-5% </a:t>
            </a:r>
            <a:r>
              <a:rPr lang="cs-CZ" sz="3100" i="1" dirty="0" smtClean="0">
                <a:solidFill>
                  <a:srgbClr val="C00000"/>
                </a:solidFill>
                <a:latin typeface="Times New Roman" pitchFamily="18" charset="0"/>
                <a:cs typeface="Times New Roman" pitchFamily="18" charset="0"/>
              </a:rPr>
              <a:t>,</a:t>
            </a:r>
            <a:r>
              <a:rPr lang="en-US" sz="3100" i="1" dirty="0" smtClean="0">
                <a:solidFill>
                  <a:srgbClr val="C00000"/>
                </a:solidFill>
                <a:latin typeface="Times New Roman" pitchFamily="18" charset="0"/>
                <a:cs typeface="Times New Roman" pitchFamily="18" charset="0"/>
              </a:rPr>
              <a:t> </a:t>
            </a:r>
            <a:r>
              <a:rPr lang="cs-CZ" sz="3100" dirty="0" smtClean="0">
                <a:solidFill>
                  <a:prstClr val="black"/>
                </a:solidFill>
                <a:latin typeface="Times New Roman" pitchFamily="18" charset="0"/>
                <a:cs typeface="Times New Roman" pitchFamily="18" charset="0"/>
              </a:rPr>
              <a:t>začnou konvertovat další lidi z jiných menšin a dalších nespokojených skupin, častokrát s velkým náborem lidí z vězení a pouličních gangů. </a:t>
            </a:r>
            <a:br>
              <a:rPr lang="cs-CZ" sz="3100" dirty="0" smtClean="0">
                <a:solidFill>
                  <a:prstClr val="black"/>
                </a:solidFill>
                <a:latin typeface="Times New Roman" pitchFamily="18" charset="0"/>
                <a:cs typeface="Times New Roman" pitchFamily="18" charset="0"/>
              </a:rPr>
            </a:br>
            <a:r>
              <a:rPr lang="en-US" sz="3100" dirty="0">
                <a:solidFill>
                  <a:prstClr val="black"/>
                </a:solidFill>
                <a:latin typeface="Times New Roman" pitchFamily="18" charset="0"/>
                <a:cs typeface="Times New Roman" pitchFamily="18" charset="0"/>
              </a:rPr>
              <a:t/>
            </a:r>
            <a:br>
              <a:rPr lang="en-US" sz="3100" dirty="0">
                <a:solidFill>
                  <a:prstClr val="black"/>
                </a:solidFill>
                <a:latin typeface="Times New Roman" pitchFamily="18" charset="0"/>
                <a:cs typeface="Times New Roman" pitchFamily="18" charset="0"/>
              </a:rPr>
            </a:br>
            <a:r>
              <a:rPr lang="cs-CZ" sz="3100" b="1" dirty="0" smtClean="0">
                <a:solidFill>
                  <a:srgbClr val="C00000"/>
                </a:solidFill>
                <a:latin typeface="Times New Roman" pitchFamily="18" charset="0"/>
                <a:cs typeface="Times New Roman" pitchFamily="18" charset="0"/>
              </a:rPr>
              <a:t>Toto se děje v Německu:</a:t>
            </a:r>
            <a:r>
              <a:rPr lang="en-US" sz="3100" dirty="0">
                <a:solidFill>
                  <a:prstClr val="black"/>
                </a:solidFill>
                <a:latin typeface="Times New Roman" pitchFamily="18" charset="0"/>
                <a:cs typeface="Times New Roman" pitchFamily="18" charset="0"/>
              </a:rPr>
              <a:t/>
            </a:r>
            <a:br>
              <a:rPr lang="en-US" sz="3100" dirty="0">
                <a:solidFill>
                  <a:prstClr val="black"/>
                </a:solidFill>
                <a:latin typeface="Times New Roman" pitchFamily="18" charset="0"/>
                <a:cs typeface="Times New Roman" pitchFamily="18" charset="0"/>
              </a:rPr>
            </a:br>
            <a:r>
              <a:rPr lang="en-US" sz="3100" dirty="0" smtClean="0">
                <a:solidFill>
                  <a:prstClr val="black"/>
                </a:solidFill>
                <a:latin typeface="Times New Roman" pitchFamily="18" charset="0"/>
                <a:cs typeface="Times New Roman" pitchFamily="18" charset="0"/>
              </a:rPr>
              <a:t>D</a:t>
            </a:r>
            <a:r>
              <a:rPr lang="cs-CZ" sz="3100" dirty="0" err="1" smtClean="0">
                <a:solidFill>
                  <a:prstClr val="black"/>
                </a:solidFill>
                <a:latin typeface="Times New Roman" pitchFamily="18" charset="0"/>
                <a:cs typeface="Times New Roman" pitchFamily="18" charset="0"/>
              </a:rPr>
              <a:t>ánsko</a:t>
            </a:r>
            <a:r>
              <a:rPr lang="en-US" sz="3100" dirty="0" smtClean="0">
                <a:solidFill>
                  <a:prstClr val="black"/>
                </a:solidFill>
                <a:latin typeface="Times New Roman" pitchFamily="18" charset="0"/>
                <a:cs typeface="Times New Roman" pitchFamily="18" charset="0"/>
              </a:rPr>
              <a:t> </a:t>
            </a:r>
            <a:r>
              <a:rPr lang="en-US" sz="3100" dirty="0">
                <a:solidFill>
                  <a:prstClr val="black"/>
                </a:solidFill>
                <a:latin typeface="Times New Roman" pitchFamily="18" charset="0"/>
                <a:cs typeface="Times New Roman" pitchFamily="18" charset="0"/>
              </a:rPr>
              <a:t>2%; </a:t>
            </a:r>
            <a:r>
              <a:rPr lang="cs-CZ" sz="3100" dirty="0" smtClean="0">
                <a:solidFill>
                  <a:prstClr val="black"/>
                </a:solidFill>
                <a:latin typeface="Times New Roman" pitchFamily="18" charset="0"/>
                <a:cs typeface="Times New Roman" pitchFamily="18" charset="0"/>
              </a:rPr>
              <a:t>Německo</a:t>
            </a:r>
            <a:r>
              <a:rPr lang="en-US" sz="3100" dirty="0" smtClean="0">
                <a:solidFill>
                  <a:prstClr val="black"/>
                </a:solidFill>
                <a:latin typeface="Times New Roman" pitchFamily="18" charset="0"/>
                <a:cs typeface="Times New Roman" pitchFamily="18" charset="0"/>
              </a:rPr>
              <a:t>.7</a:t>
            </a:r>
            <a:r>
              <a:rPr lang="en-US" sz="3100" dirty="0">
                <a:solidFill>
                  <a:prstClr val="black"/>
                </a:solidFill>
                <a:latin typeface="Times New Roman" pitchFamily="18" charset="0"/>
                <a:cs typeface="Times New Roman" pitchFamily="18" charset="0"/>
              </a:rPr>
              <a:t>%; </a:t>
            </a:r>
            <a:r>
              <a:rPr lang="cs-CZ" sz="3100" dirty="0" smtClean="0">
                <a:solidFill>
                  <a:prstClr val="black"/>
                </a:solidFill>
                <a:latin typeface="Times New Roman" pitchFamily="18" charset="0"/>
                <a:cs typeface="Times New Roman" pitchFamily="18" charset="0"/>
              </a:rPr>
              <a:t>Spojené Království</a:t>
            </a:r>
            <a:r>
              <a:rPr lang="en-US" sz="3100" dirty="0" smtClean="0">
                <a:solidFill>
                  <a:prstClr val="black"/>
                </a:solidFill>
                <a:latin typeface="Times New Roman" pitchFamily="18" charset="0"/>
                <a:cs typeface="Times New Roman" pitchFamily="18" charset="0"/>
              </a:rPr>
              <a:t> </a:t>
            </a:r>
            <a:r>
              <a:rPr lang="en-US" sz="3100" dirty="0">
                <a:solidFill>
                  <a:prstClr val="black"/>
                </a:solidFill>
                <a:latin typeface="Times New Roman" pitchFamily="18" charset="0"/>
                <a:cs typeface="Times New Roman" pitchFamily="18" charset="0"/>
              </a:rPr>
              <a:t>2.7%; </a:t>
            </a:r>
            <a:r>
              <a:rPr lang="cs-CZ" sz="3100" dirty="0" smtClean="0">
                <a:solidFill>
                  <a:prstClr val="black"/>
                </a:solidFill>
                <a:latin typeface="Times New Roman" pitchFamily="18" charset="0"/>
                <a:cs typeface="Times New Roman" pitchFamily="18" charset="0"/>
              </a:rPr>
              <a:t>Španělsko</a:t>
            </a:r>
            <a:r>
              <a:rPr lang="en-US" sz="3100" dirty="0" smtClean="0">
                <a:solidFill>
                  <a:prstClr val="black"/>
                </a:solidFill>
                <a:latin typeface="Times New Roman" pitchFamily="18" charset="0"/>
                <a:cs typeface="Times New Roman" pitchFamily="18" charset="0"/>
              </a:rPr>
              <a:t> </a:t>
            </a:r>
            <a:r>
              <a:rPr lang="en-US" sz="3100" dirty="0">
                <a:solidFill>
                  <a:prstClr val="black"/>
                </a:solidFill>
                <a:latin typeface="Times New Roman" pitchFamily="18" charset="0"/>
                <a:cs typeface="Times New Roman" pitchFamily="18" charset="0"/>
              </a:rPr>
              <a:t>4%; </a:t>
            </a:r>
            <a:r>
              <a:rPr lang="en-US" sz="3100" dirty="0" smtClean="0">
                <a:solidFill>
                  <a:prstClr val="black"/>
                </a:solidFill>
                <a:latin typeface="Times New Roman" pitchFamily="18" charset="0"/>
                <a:cs typeface="Times New Roman" pitchFamily="18" charset="0"/>
              </a:rPr>
              <a:t>T</a:t>
            </a:r>
            <a:r>
              <a:rPr lang="cs-CZ" sz="3100" dirty="0" err="1" smtClean="0">
                <a:solidFill>
                  <a:prstClr val="black"/>
                </a:solidFill>
                <a:latin typeface="Times New Roman" pitchFamily="18" charset="0"/>
                <a:cs typeface="Times New Roman" pitchFamily="18" charset="0"/>
              </a:rPr>
              <a:t>hajsko</a:t>
            </a:r>
            <a:r>
              <a:rPr lang="en-US" sz="3100" dirty="0" smtClean="0">
                <a:solidFill>
                  <a:prstClr val="black"/>
                </a:solidFill>
                <a:latin typeface="Times New Roman" pitchFamily="18" charset="0"/>
                <a:cs typeface="Times New Roman" pitchFamily="18" charset="0"/>
              </a:rPr>
              <a:t> </a:t>
            </a:r>
            <a:r>
              <a:rPr lang="en-US" sz="3100" dirty="0">
                <a:solidFill>
                  <a:prstClr val="black"/>
                </a:solidFill>
                <a:latin typeface="Times New Roman" pitchFamily="18" charset="0"/>
                <a:cs typeface="Times New Roman" pitchFamily="18" charset="0"/>
              </a:rPr>
              <a:t>4.6</a:t>
            </a:r>
            <a:r>
              <a:rPr lang="en-US" sz="3100" dirty="0" smtClean="0">
                <a:solidFill>
                  <a:prstClr val="black"/>
                </a:solidFill>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812841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fontScale="90000"/>
          </a:bodyPr>
          <a:lstStyle/>
          <a:p>
            <a:pPr algn="l"/>
            <a:r>
              <a:rPr lang="cs-CZ" sz="3100" b="1" dirty="0" smtClean="0">
                <a:solidFill>
                  <a:schemeClr val="accent1">
                    <a:lumMod val="75000"/>
                  </a:schemeClr>
                </a:solidFill>
                <a:latin typeface="Times New Roman" pitchFamily="18" charset="0"/>
                <a:cs typeface="Times New Roman" pitchFamily="18" charset="0"/>
              </a:rPr>
              <a:t/>
            </a:r>
            <a:br>
              <a:rPr lang="cs-CZ" sz="3100" b="1" dirty="0" smtClean="0">
                <a:solidFill>
                  <a:schemeClr val="accent1">
                    <a:lumMod val="75000"/>
                  </a:schemeClr>
                </a:solidFill>
                <a:latin typeface="Times New Roman" pitchFamily="18" charset="0"/>
                <a:cs typeface="Times New Roman" pitchFamily="18" charset="0"/>
              </a:rPr>
            </a:br>
            <a:r>
              <a:rPr lang="en-US" sz="3100" b="1" dirty="0" smtClean="0">
                <a:solidFill>
                  <a:schemeClr val="accent1">
                    <a:lumMod val="75000"/>
                  </a:schemeClr>
                </a:solidFill>
                <a:latin typeface="Times New Roman" pitchFamily="18" charset="0"/>
                <a:cs typeface="Times New Roman" pitchFamily="18" charset="0"/>
              </a:rPr>
              <a:t>3</a:t>
            </a:r>
            <a:r>
              <a:rPr lang="en-US" sz="3100" b="1" dirty="0">
                <a:solidFill>
                  <a:schemeClr val="accent1">
                    <a:lumMod val="75000"/>
                  </a:schemeClr>
                </a:solidFill>
                <a:latin typeface="Times New Roman" pitchFamily="18" charset="0"/>
                <a:cs typeface="Times New Roman" pitchFamily="18" charset="0"/>
              </a:rPr>
              <a:t>. </a:t>
            </a:r>
            <a:r>
              <a:rPr lang="cs-CZ" sz="3100" dirty="0" smtClean="0">
                <a:latin typeface="Times New Roman" pitchFamily="18" charset="0"/>
                <a:cs typeface="Times New Roman" pitchFamily="18" charset="0"/>
              </a:rPr>
              <a:t>Od </a:t>
            </a:r>
            <a:r>
              <a:rPr lang="cs-CZ" sz="3100" dirty="0" smtClean="0">
                <a:solidFill>
                  <a:srgbClr val="C00000"/>
                </a:solidFill>
                <a:latin typeface="Times New Roman" pitchFamily="18" charset="0"/>
                <a:cs typeface="Times New Roman" pitchFamily="18" charset="0"/>
              </a:rPr>
              <a:t>5% </a:t>
            </a:r>
            <a:r>
              <a:rPr lang="cs-CZ" sz="3100" dirty="0" smtClean="0">
                <a:latin typeface="Times New Roman" pitchFamily="18" charset="0"/>
                <a:cs typeface="Times New Roman" pitchFamily="18" charset="0"/>
              </a:rPr>
              <a:t>muslimské populace začnou vyvíjet silný vliv (jako požadování jídla Halal), který mají i navzdory jejich procentu se zbytkem populace. </a:t>
            </a:r>
            <a:r>
              <a:rPr lang="cs-CZ" sz="3100" b="1" dirty="0" smtClean="0">
                <a:solidFill>
                  <a:schemeClr val="accent1">
                    <a:lumMod val="75000"/>
                  </a:schemeClr>
                </a:solidFill>
                <a:latin typeface="Times New Roman" pitchFamily="18" charset="0"/>
                <a:cs typeface="Times New Roman" pitchFamily="18" charset="0"/>
              </a:rPr>
              <a:t/>
            </a:r>
            <a:br>
              <a:rPr lang="cs-CZ" sz="3100" b="1" dirty="0" smtClean="0">
                <a:solidFill>
                  <a:schemeClr val="accent1">
                    <a:lumMod val="75000"/>
                  </a:schemeClr>
                </a:solidFill>
                <a:latin typeface="Times New Roman" pitchFamily="18" charset="0"/>
                <a:cs typeface="Times New Roman" pitchFamily="18" charset="0"/>
              </a:rPr>
            </a:br>
            <a:r>
              <a:rPr lang="en-US" sz="3100" dirty="0">
                <a:solidFill>
                  <a:prstClr val="black"/>
                </a:solidFill>
                <a:latin typeface="Times New Roman" pitchFamily="18" charset="0"/>
                <a:cs typeface="Times New Roman" pitchFamily="18" charset="0"/>
              </a:rPr>
              <a:t/>
            </a:r>
            <a:br>
              <a:rPr lang="en-US" sz="3100" dirty="0">
                <a:solidFill>
                  <a:prstClr val="black"/>
                </a:solidFill>
                <a:latin typeface="Times New Roman" pitchFamily="18" charset="0"/>
                <a:cs typeface="Times New Roman" pitchFamily="18" charset="0"/>
              </a:rPr>
            </a:br>
            <a:r>
              <a:rPr lang="cs-CZ" sz="3100" b="1" dirty="0" smtClean="0">
                <a:solidFill>
                  <a:srgbClr val="C00000"/>
                </a:solidFill>
                <a:latin typeface="Times New Roman" pitchFamily="18" charset="0"/>
                <a:cs typeface="Times New Roman" pitchFamily="18" charset="0"/>
              </a:rPr>
              <a:t>Toto se děje v:</a:t>
            </a:r>
            <a:r>
              <a:rPr lang="en-US" sz="3100" dirty="0">
                <a:solidFill>
                  <a:prstClr val="black"/>
                </a:solidFill>
                <a:latin typeface="Times New Roman" pitchFamily="18" charset="0"/>
                <a:cs typeface="Times New Roman" pitchFamily="18" charset="0"/>
              </a:rPr>
              <a:t/>
            </a:r>
            <a:br>
              <a:rPr lang="en-US" sz="3100" dirty="0">
                <a:solidFill>
                  <a:prstClr val="black"/>
                </a:solidFill>
                <a:latin typeface="Times New Roman" pitchFamily="18" charset="0"/>
                <a:cs typeface="Times New Roman" pitchFamily="18" charset="0"/>
              </a:rPr>
            </a:br>
            <a:r>
              <a:rPr lang="en-US" sz="3100" dirty="0" smtClean="0">
                <a:solidFill>
                  <a:prstClr val="black"/>
                </a:solidFill>
                <a:latin typeface="Times New Roman" pitchFamily="18" charset="0"/>
                <a:cs typeface="Times New Roman" pitchFamily="18" charset="0"/>
              </a:rPr>
              <a:t>Fr</a:t>
            </a:r>
            <a:r>
              <a:rPr lang="cs-CZ" sz="3100" dirty="0" err="1" smtClean="0">
                <a:solidFill>
                  <a:prstClr val="black"/>
                </a:solidFill>
                <a:latin typeface="Times New Roman" pitchFamily="18" charset="0"/>
                <a:cs typeface="Times New Roman" pitchFamily="18" charset="0"/>
              </a:rPr>
              <a:t>ancie</a:t>
            </a:r>
            <a:r>
              <a:rPr lang="en-US" sz="3100" dirty="0" smtClean="0">
                <a:solidFill>
                  <a:prstClr val="black"/>
                </a:solidFill>
                <a:latin typeface="Times New Roman" pitchFamily="18" charset="0"/>
                <a:cs typeface="Times New Roman" pitchFamily="18" charset="0"/>
              </a:rPr>
              <a:t> </a:t>
            </a:r>
            <a:r>
              <a:rPr lang="en-US" sz="3100" dirty="0">
                <a:solidFill>
                  <a:prstClr val="black"/>
                </a:solidFill>
                <a:latin typeface="Times New Roman" pitchFamily="18" charset="0"/>
                <a:cs typeface="Times New Roman" pitchFamily="18" charset="0"/>
              </a:rPr>
              <a:t>8% </a:t>
            </a:r>
            <a:r>
              <a:rPr lang="en-US" sz="3100" dirty="0" smtClean="0">
                <a:solidFill>
                  <a:prstClr val="black"/>
                </a:solidFill>
                <a:latin typeface="Times New Roman" pitchFamily="18" charset="0"/>
                <a:cs typeface="Times New Roman" pitchFamily="18" charset="0"/>
              </a:rPr>
              <a:t>;</a:t>
            </a:r>
            <a:r>
              <a:rPr lang="cs-CZ" sz="3100" dirty="0" smtClean="0">
                <a:solidFill>
                  <a:prstClr val="black"/>
                </a:solidFill>
                <a:latin typeface="Times New Roman" pitchFamily="18" charset="0"/>
                <a:cs typeface="Times New Roman" pitchFamily="18" charset="0"/>
              </a:rPr>
              <a:t> Filipíny</a:t>
            </a:r>
            <a:r>
              <a:rPr lang="en-US" sz="3100" dirty="0" smtClean="0">
                <a:solidFill>
                  <a:prstClr val="black"/>
                </a:solidFill>
                <a:latin typeface="Times New Roman" pitchFamily="18" charset="0"/>
                <a:cs typeface="Times New Roman" pitchFamily="18" charset="0"/>
              </a:rPr>
              <a:t> </a:t>
            </a:r>
            <a:r>
              <a:rPr lang="en-US" sz="3100" dirty="0">
                <a:solidFill>
                  <a:prstClr val="black"/>
                </a:solidFill>
                <a:latin typeface="Times New Roman" pitchFamily="18" charset="0"/>
                <a:cs typeface="Times New Roman" pitchFamily="18" charset="0"/>
              </a:rPr>
              <a:t>5%; </a:t>
            </a:r>
            <a:r>
              <a:rPr lang="cs-CZ" sz="3100" dirty="0" smtClean="0">
                <a:solidFill>
                  <a:prstClr val="black"/>
                </a:solidFill>
                <a:latin typeface="Times New Roman" pitchFamily="18" charset="0"/>
                <a:cs typeface="Times New Roman" pitchFamily="18" charset="0"/>
              </a:rPr>
              <a:t>Švédsko</a:t>
            </a:r>
            <a:r>
              <a:rPr lang="en-US" sz="3100" dirty="0" smtClean="0">
                <a:solidFill>
                  <a:prstClr val="black"/>
                </a:solidFill>
                <a:latin typeface="Times New Roman" pitchFamily="18" charset="0"/>
                <a:cs typeface="Times New Roman" pitchFamily="18" charset="0"/>
              </a:rPr>
              <a:t> </a:t>
            </a:r>
            <a:r>
              <a:rPr lang="en-US" sz="3100" dirty="0">
                <a:solidFill>
                  <a:prstClr val="black"/>
                </a:solidFill>
                <a:latin typeface="Times New Roman" pitchFamily="18" charset="0"/>
                <a:cs typeface="Times New Roman" pitchFamily="18" charset="0"/>
              </a:rPr>
              <a:t>5%; </a:t>
            </a:r>
            <a:r>
              <a:rPr lang="cs-CZ" sz="3100" dirty="0" smtClean="0">
                <a:solidFill>
                  <a:prstClr val="black"/>
                </a:solidFill>
                <a:latin typeface="Times New Roman" pitchFamily="18" charset="0"/>
                <a:cs typeface="Times New Roman" pitchFamily="18" charset="0"/>
              </a:rPr>
              <a:t>Švýcarsko </a:t>
            </a:r>
            <a:r>
              <a:rPr lang="en-US" sz="3100" dirty="0" smtClean="0">
                <a:solidFill>
                  <a:prstClr val="black"/>
                </a:solidFill>
                <a:latin typeface="Times New Roman" pitchFamily="18" charset="0"/>
                <a:cs typeface="Times New Roman" pitchFamily="18" charset="0"/>
              </a:rPr>
              <a:t>4</a:t>
            </a:r>
            <a:r>
              <a:rPr lang="cs-CZ" sz="3100" dirty="0" smtClean="0">
                <a:solidFill>
                  <a:prstClr val="black"/>
                </a:solidFill>
                <a:latin typeface="Times New Roman" pitchFamily="18" charset="0"/>
                <a:cs typeface="Times New Roman" pitchFamily="18" charset="0"/>
              </a:rPr>
              <a:t>,</a:t>
            </a:r>
            <a:r>
              <a:rPr lang="en-US" sz="3100" dirty="0" smtClean="0">
                <a:solidFill>
                  <a:prstClr val="black"/>
                </a:solidFill>
                <a:latin typeface="Times New Roman" pitchFamily="18" charset="0"/>
                <a:cs typeface="Times New Roman" pitchFamily="18" charset="0"/>
              </a:rPr>
              <a:t>3</a:t>
            </a:r>
            <a:r>
              <a:rPr lang="en-US" sz="3100" dirty="0">
                <a:solidFill>
                  <a:prstClr val="black"/>
                </a:solidFill>
                <a:latin typeface="Times New Roman" pitchFamily="18" charset="0"/>
                <a:cs typeface="Times New Roman" pitchFamily="18" charset="0"/>
              </a:rPr>
              <a:t>%; </a:t>
            </a:r>
            <a:r>
              <a:rPr lang="cs-CZ" sz="3100" dirty="0" smtClean="0">
                <a:solidFill>
                  <a:prstClr val="black"/>
                </a:solidFill>
                <a:latin typeface="Times New Roman" pitchFamily="18" charset="0"/>
                <a:cs typeface="Times New Roman" pitchFamily="18" charset="0"/>
              </a:rPr>
              <a:t>Holandsko </a:t>
            </a:r>
            <a:r>
              <a:rPr lang="en-US" sz="3100" dirty="0" smtClean="0">
                <a:solidFill>
                  <a:prstClr val="black"/>
                </a:solidFill>
                <a:latin typeface="Times New Roman" pitchFamily="18" charset="0"/>
                <a:cs typeface="Times New Roman" pitchFamily="18" charset="0"/>
              </a:rPr>
              <a:t>5</a:t>
            </a:r>
            <a:r>
              <a:rPr lang="cs-CZ" sz="3100" dirty="0" smtClean="0">
                <a:solidFill>
                  <a:prstClr val="black"/>
                </a:solidFill>
                <a:latin typeface="Times New Roman" pitchFamily="18" charset="0"/>
                <a:cs typeface="Times New Roman" pitchFamily="18" charset="0"/>
              </a:rPr>
              <a:t>,</a:t>
            </a:r>
            <a:r>
              <a:rPr lang="en-US" sz="3100" dirty="0" smtClean="0">
                <a:solidFill>
                  <a:prstClr val="black"/>
                </a:solidFill>
                <a:latin typeface="Times New Roman" pitchFamily="18" charset="0"/>
                <a:cs typeface="Times New Roman" pitchFamily="18" charset="0"/>
              </a:rPr>
              <a:t>5%; Trinidad a </a:t>
            </a:r>
            <a:r>
              <a:rPr lang="en-US" sz="3100" dirty="0">
                <a:solidFill>
                  <a:prstClr val="black"/>
                </a:solidFill>
                <a:latin typeface="Times New Roman" pitchFamily="18" charset="0"/>
                <a:cs typeface="Times New Roman" pitchFamily="18" charset="0"/>
              </a:rPr>
              <a:t>Tobago </a:t>
            </a:r>
            <a:r>
              <a:rPr lang="en-US" sz="3100" dirty="0" smtClean="0">
                <a:solidFill>
                  <a:prstClr val="black"/>
                </a:solidFill>
                <a:latin typeface="Times New Roman" pitchFamily="18" charset="0"/>
                <a:cs typeface="Times New Roman" pitchFamily="18" charset="0"/>
              </a:rPr>
              <a:t>5</a:t>
            </a:r>
            <a:r>
              <a:rPr lang="cs-CZ" sz="3100" dirty="0" smtClean="0">
                <a:solidFill>
                  <a:prstClr val="black"/>
                </a:solidFill>
                <a:latin typeface="Times New Roman" pitchFamily="18" charset="0"/>
                <a:cs typeface="Times New Roman" pitchFamily="18" charset="0"/>
              </a:rPr>
              <a:t>,</a:t>
            </a:r>
            <a:r>
              <a:rPr lang="en-US" sz="3100" dirty="0" smtClean="0">
                <a:solidFill>
                  <a:prstClr val="black"/>
                </a:solidFill>
                <a:latin typeface="Times New Roman" pitchFamily="18" charset="0"/>
                <a:cs typeface="Times New Roman" pitchFamily="18" charset="0"/>
              </a:rPr>
              <a:t>8</a:t>
            </a:r>
            <a:r>
              <a:rPr lang="en-US" sz="3100" dirty="0">
                <a:solidFill>
                  <a:prstClr val="black"/>
                </a:solidFill>
                <a:latin typeface="Times New Roman" pitchFamily="18" charset="0"/>
                <a:cs typeface="Times New Roman" pitchFamily="18" charset="0"/>
              </a:rPr>
              <a:t>% .</a:t>
            </a:r>
            <a:br>
              <a:rPr lang="en-US" sz="3100" dirty="0">
                <a:solidFill>
                  <a:prstClr val="black"/>
                </a:solidFill>
                <a:latin typeface="Times New Roman" pitchFamily="18" charset="0"/>
                <a:cs typeface="Times New Roman" pitchFamily="18" charset="0"/>
              </a:rPr>
            </a:br>
            <a:r>
              <a:rPr lang="en-US" sz="3100" dirty="0" smtClean="0">
                <a:solidFill>
                  <a:prstClr val="black"/>
                </a:solidFill>
                <a:latin typeface="Times New Roman" pitchFamily="18" charset="0"/>
                <a:cs typeface="Times New Roman" pitchFamily="18" charset="0"/>
              </a:rPr>
              <a:t/>
            </a:r>
            <a:br>
              <a:rPr lang="en-US" sz="3100" dirty="0" smtClean="0">
                <a:solidFill>
                  <a:prstClr val="black"/>
                </a:solidFill>
                <a:latin typeface="Times New Roman" pitchFamily="18" charset="0"/>
                <a:cs typeface="Times New Roman" pitchFamily="18" charset="0"/>
              </a:rPr>
            </a:br>
            <a:r>
              <a:rPr lang="cs-CZ" sz="3100" dirty="0" smtClean="0">
                <a:solidFill>
                  <a:prstClr val="black"/>
                </a:solidFill>
                <a:latin typeface="Times New Roman" pitchFamily="18" charset="0"/>
                <a:cs typeface="Times New Roman" pitchFamily="18" charset="0"/>
              </a:rPr>
              <a:t>V tomto bodě budou společně pracovat s vládnoucími vládami, aby jim povolili vládnou sami sobě v jejich ghettech pod právem šaría, islámský zákon. Konečný bod pro islamisty je ustanovit právo šaría po celém světě. </a:t>
            </a:r>
            <a:r>
              <a:rPr lang="cs-CZ" sz="2800" dirty="0" smtClean="0">
                <a:solidFill>
                  <a:prstClr val="black"/>
                </a:solidFill>
                <a:latin typeface="Times New Roman" pitchFamily="18" charset="0"/>
                <a:cs typeface="Times New Roman" pitchFamily="18" charset="0"/>
              </a:rPr>
              <a:t/>
            </a:r>
            <a:br>
              <a:rPr lang="cs-CZ" sz="2800" dirty="0" smtClean="0">
                <a:solidFill>
                  <a:prstClr val="black"/>
                </a:solidFill>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812841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fontScale="90000"/>
          </a:bodyPr>
          <a:lstStyle/>
          <a:p>
            <a:pPr algn="l"/>
            <a:r>
              <a:rPr lang="cs-CZ" sz="2800" dirty="0" smtClean="0">
                <a:solidFill>
                  <a:prstClr val="black"/>
                </a:solidFill>
                <a:latin typeface="Times New Roman" pitchFamily="18" charset="0"/>
                <a:cs typeface="Times New Roman" pitchFamily="18" charset="0"/>
              </a:rPr>
              <a:t>Když muslimové dosáhnou </a:t>
            </a:r>
            <a:r>
              <a:rPr lang="cs-CZ" sz="2800" b="1" dirty="0" smtClean="0">
                <a:solidFill>
                  <a:srgbClr val="C00000"/>
                </a:solidFill>
                <a:latin typeface="Times New Roman" pitchFamily="18" charset="0"/>
                <a:cs typeface="Times New Roman" pitchFamily="18" charset="0"/>
              </a:rPr>
              <a:t>10%</a:t>
            </a:r>
            <a:r>
              <a:rPr lang="cs-CZ" sz="2800" b="1" dirty="0" smtClean="0">
                <a:latin typeface="Times New Roman" pitchFamily="18" charset="0"/>
                <a:cs typeface="Times New Roman" pitchFamily="18" charset="0"/>
              </a:rPr>
              <a:t> </a:t>
            </a:r>
            <a:r>
              <a:rPr lang="cs-CZ" sz="2800" dirty="0" smtClean="0">
                <a:latin typeface="Times New Roman" pitchFamily="18" charset="0"/>
                <a:cs typeface="Times New Roman" pitchFamily="18" charset="0"/>
              </a:rPr>
              <a:t>populace, mají tendenci navýšit bezpráví, jako způsob stížnosti proti jejich podmínkám. </a:t>
            </a:r>
            <a:br>
              <a:rPr lang="cs-CZ" sz="2800" dirty="0" smtClean="0">
                <a:latin typeface="Times New Roman" pitchFamily="18" charset="0"/>
                <a:cs typeface="Times New Roman" pitchFamily="18" charset="0"/>
              </a:rPr>
            </a:br>
            <a:r>
              <a:rPr lang="cs-CZ" sz="2800" dirty="0" smtClean="0">
                <a:latin typeface="Times New Roman" pitchFamily="18" charset="0"/>
                <a:cs typeface="Times New Roman" pitchFamily="18" charset="0"/>
              </a:rPr>
              <a:t/>
            </a:r>
            <a:br>
              <a:rPr lang="cs-CZ" sz="2800" dirty="0" smtClean="0">
                <a:latin typeface="Times New Roman" pitchFamily="18" charset="0"/>
                <a:cs typeface="Times New Roman" pitchFamily="18" charset="0"/>
              </a:rPr>
            </a:br>
            <a:r>
              <a:rPr lang="cs-CZ" sz="2800" dirty="0" smtClean="0">
                <a:latin typeface="Times New Roman" pitchFamily="18" charset="0"/>
                <a:cs typeface="Times New Roman" pitchFamily="18" charset="0"/>
              </a:rPr>
              <a:t>V Paříži už vidíme pálení aut. Jakákoli ne-muslimská činnost islám uráží a výsledky v povstání a hrozbách jako v Amsterdamu a dalších západních městech s takovým napětím, jsou vidět denně a především v muslimských částech: </a:t>
            </a:r>
            <a:r>
              <a:rPr lang="en-US" sz="2800" dirty="0" smtClean="0">
                <a:solidFill>
                  <a:prstClr val="black"/>
                </a:solidFill>
                <a:latin typeface="Times New Roman" pitchFamily="18" charset="0"/>
                <a:cs typeface="Times New Roman" pitchFamily="18" charset="0"/>
              </a:rPr>
              <a:t>Guyana 10%; Indi</a:t>
            </a:r>
            <a:r>
              <a:rPr lang="cs-CZ" sz="2800" dirty="0" smtClean="0">
                <a:solidFill>
                  <a:prstClr val="black"/>
                </a:solidFill>
                <a:latin typeface="Times New Roman" pitchFamily="18" charset="0"/>
                <a:cs typeface="Times New Roman" pitchFamily="18" charset="0"/>
              </a:rPr>
              <a:t>e</a:t>
            </a:r>
            <a:r>
              <a:rPr lang="en-US" sz="2800" dirty="0" smtClean="0">
                <a:solidFill>
                  <a:prstClr val="black"/>
                </a:solidFill>
                <a:latin typeface="Times New Roman" pitchFamily="18" charset="0"/>
                <a:cs typeface="Times New Roman" pitchFamily="18" charset="0"/>
              </a:rPr>
              <a:t>13</a:t>
            </a:r>
            <a:r>
              <a:rPr lang="cs-CZ" sz="2800" dirty="0" smtClean="0">
                <a:solidFill>
                  <a:prstClr val="black"/>
                </a:solidFill>
                <a:latin typeface="Times New Roman" pitchFamily="18" charset="0"/>
                <a:cs typeface="Times New Roman" pitchFamily="18" charset="0"/>
              </a:rPr>
              <a:t>,</a:t>
            </a:r>
            <a:r>
              <a:rPr lang="en-US" sz="2800" dirty="0" smtClean="0">
                <a:solidFill>
                  <a:prstClr val="black"/>
                </a:solidFill>
                <a:latin typeface="Times New Roman" pitchFamily="18" charset="0"/>
                <a:cs typeface="Times New Roman" pitchFamily="18" charset="0"/>
              </a:rPr>
              <a:t>4%; Israel 16%; </a:t>
            </a:r>
            <a:r>
              <a:rPr lang="en-US" sz="2800" dirty="0" err="1" smtClean="0">
                <a:solidFill>
                  <a:prstClr val="black"/>
                </a:solidFill>
                <a:latin typeface="Times New Roman" pitchFamily="18" charset="0"/>
                <a:cs typeface="Times New Roman" pitchFamily="18" charset="0"/>
              </a:rPr>
              <a:t>Ke</a:t>
            </a:r>
            <a:r>
              <a:rPr lang="cs-CZ" sz="2800" dirty="0" err="1" smtClean="0">
                <a:solidFill>
                  <a:prstClr val="black"/>
                </a:solidFill>
                <a:latin typeface="Times New Roman" pitchFamily="18" charset="0"/>
                <a:cs typeface="Times New Roman" pitchFamily="18" charset="0"/>
              </a:rPr>
              <a:t>ňa</a:t>
            </a:r>
            <a:r>
              <a:rPr lang="en-US" sz="2800" dirty="0" smtClean="0">
                <a:solidFill>
                  <a:prstClr val="black"/>
                </a:solidFill>
                <a:latin typeface="Times New Roman" pitchFamily="18" charset="0"/>
                <a:cs typeface="Times New Roman" pitchFamily="18" charset="0"/>
              </a:rPr>
              <a:t>10%; </a:t>
            </a:r>
            <a:r>
              <a:rPr lang="en-US" sz="2800" dirty="0" err="1" smtClean="0">
                <a:solidFill>
                  <a:prstClr val="black"/>
                </a:solidFill>
                <a:latin typeface="Times New Roman" pitchFamily="18" charset="0"/>
                <a:cs typeface="Times New Roman" pitchFamily="18" charset="0"/>
              </a:rPr>
              <a:t>Rus</a:t>
            </a:r>
            <a:r>
              <a:rPr lang="cs-CZ" sz="2800" dirty="0" err="1" smtClean="0">
                <a:solidFill>
                  <a:prstClr val="black"/>
                </a:solidFill>
                <a:latin typeface="Times New Roman" pitchFamily="18" charset="0"/>
                <a:cs typeface="Times New Roman" pitchFamily="18" charset="0"/>
              </a:rPr>
              <a:t>ko</a:t>
            </a:r>
            <a:r>
              <a:rPr lang="en-US" sz="2800" dirty="0" smtClean="0">
                <a:solidFill>
                  <a:prstClr val="black"/>
                </a:solidFill>
                <a:latin typeface="Times New Roman" pitchFamily="18" charset="0"/>
                <a:cs typeface="Times New Roman" pitchFamily="18" charset="0"/>
              </a:rPr>
              <a:t>15% </a:t>
            </a:r>
            <a:r>
              <a:rPr lang="cs-CZ" sz="2800" dirty="0" smtClean="0">
                <a:solidFill>
                  <a:prstClr val="black"/>
                </a:solidFill>
                <a:latin typeface="Times New Roman" pitchFamily="18" charset="0"/>
                <a:cs typeface="Times New Roman" pitchFamily="18" charset="0"/>
              </a:rPr>
              <a:t/>
            </a:r>
            <a:br>
              <a:rPr lang="cs-CZ" sz="2800" dirty="0" smtClean="0">
                <a:solidFill>
                  <a:prstClr val="black"/>
                </a:solidFill>
                <a:latin typeface="Times New Roman" pitchFamily="18" charset="0"/>
                <a:cs typeface="Times New Roman" pitchFamily="18" charset="0"/>
              </a:rPr>
            </a:br>
            <a:r>
              <a:rPr lang="cs-CZ" sz="2800" dirty="0" smtClean="0">
                <a:solidFill>
                  <a:prstClr val="black"/>
                </a:solidFill>
                <a:latin typeface="Times New Roman" pitchFamily="18" charset="0"/>
                <a:cs typeface="Times New Roman" pitchFamily="18" charset="0"/>
              </a:rPr>
              <a:t/>
            </a:r>
            <a:br>
              <a:rPr lang="cs-CZ" sz="2800" dirty="0" smtClean="0">
                <a:solidFill>
                  <a:prstClr val="black"/>
                </a:solidFill>
                <a:latin typeface="Times New Roman" pitchFamily="18" charset="0"/>
                <a:cs typeface="Times New Roman" pitchFamily="18" charset="0"/>
              </a:rPr>
            </a:br>
            <a:r>
              <a:rPr lang="cs-CZ" sz="2800" dirty="0" smtClean="0">
                <a:solidFill>
                  <a:prstClr val="black"/>
                </a:solidFill>
                <a:latin typeface="Times New Roman" pitchFamily="18" charset="0"/>
                <a:cs typeface="Times New Roman" pitchFamily="18" charset="0"/>
              </a:rPr>
              <a:t>Když dosáhnou 20% , národy mohou očekávat spoušť vzpoury, formace </a:t>
            </a:r>
            <a:r>
              <a:rPr lang="cs-CZ" sz="2800" dirty="0" err="1" smtClean="0">
                <a:solidFill>
                  <a:prstClr val="black"/>
                </a:solidFill>
                <a:latin typeface="Times New Roman" pitchFamily="18" charset="0"/>
                <a:cs typeface="Times New Roman" pitchFamily="18" charset="0"/>
              </a:rPr>
              <a:t>džihadistické</a:t>
            </a:r>
            <a:r>
              <a:rPr lang="cs-CZ" sz="2800" dirty="0" smtClean="0">
                <a:solidFill>
                  <a:prstClr val="black"/>
                </a:solidFill>
                <a:latin typeface="Times New Roman" pitchFamily="18" charset="0"/>
                <a:cs typeface="Times New Roman" pitchFamily="18" charset="0"/>
              </a:rPr>
              <a:t> milice, sporadické zabíjení a upalování křesťanských kostelů a židovských synagog, jako v Etiopii 32,8%</a:t>
            </a:r>
            <a:r>
              <a:rPr lang="cs-CZ" sz="1800" dirty="0" smtClean="0">
                <a:solidFill>
                  <a:prstClr val="black"/>
                </a:solidFill>
                <a:latin typeface="Times New Roman" pitchFamily="18" charset="0"/>
                <a:cs typeface="Times New Roman" pitchFamily="18" charset="0"/>
              </a:rPr>
              <a:t/>
            </a:r>
            <a:br>
              <a:rPr lang="cs-CZ" sz="1800" dirty="0" smtClean="0">
                <a:solidFill>
                  <a:prstClr val="black"/>
                </a:solidFill>
                <a:latin typeface="Times New Roman" pitchFamily="18" charset="0"/>
                <a:cs typeface="Times New Roman" pitchFamily="18" charset="0"/>
              </a:rPr>
            </a:br>
            <a:r>
              <a:rPr lang="cs-CZ" sz="1800" dirty="0" smtClean="0">
                <a:solidFill>
                  <a:prstClr val="black"/>
                </a:solidFill>
                <a:latin typeface="Times New Roman" pitchFamily="18" charset="0"/>
                <a:cs typeface="Times New Roman" pitchFamily="18" charset="0"/>
              </a:rPr>
              <a:t/>
            </a:r>
            <a:br>
              <a:rPr lang="cs-CZ" sz="1800" dirty="0" smtClean="0">
                <a:solidFill>
                  <a:prstClr val="black"/>
                </a:solidFill>
                <a:latin typeface="Times New Roman" pitchFamily="18" charset="0"/>
                <a:cs typeface="Times New Roman" pitchFamily="18" charset="0"/>
              </a:rPr>
            </a:br>
            <a:r>
              <a:rPr lang="en-US" sz="1800" dirty="0">
                <a:solidFill>
                  <a:prstClr val="black"/>
                </a:solidFill>
                <a:latin typeface="Times New Roman" pitchFamily="18" charset="0"/>
                <a:cs typeface="Times New Roman" pitchFamily="18" charset="0"/>
              </a:rPr>
              <a:t/>
            </a:r>
            <a:br>
              <a:rPr lang="en-US" sz="1800" dirty="0">
                <a:solidFill>
                  <a:prstClr val="black"/>
                </a:solidFill>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88128415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200" cy="6629400"/>
          </a:xfrm>
        </p:spPr>
        <p:txBody>
          <a:bodyPr>
            <a:normAutofit/>
          </a:bodyPr>
          <a:lstStyle/>
          <a:p>
            <a:pPr algn="l"/>
            <a:r>
              <a:rPr lang="cs-CZ" sz="2800" dirty="0" smtClean="0">
                <a:solidFill>
                  <a:prstClr val="black"/>
                </a:solidFill>
                <a:latin typeface="Times New Roman" pitchFamily="18" charset="0"/>
                <a:cs typeface="Times New Roman" pitchFamily="18" charset="0"/>
              </a:rPr>
              <a:t>Při </a:t>
            </a:r>
            <a:r>
              <a:rPr lang="cs-CZ" sz="2800" b="1" dirty="0" smtClean="0">
                <a:solidFill>
                  <a:srgbClr val="C00000"/>
                </a:solidFill>
                <a:latin typeface="Times New Roman" pitchFamily="18" charset="0"/>
                <a:cs typeface="Times New Roman" pitchFamily="18" charset="0"/>
              </a:rPr>
              <a:t>40% </a:t>
            </a:r>
            <a:r>
              <a:rPr lang="cs-CZ" sz="2800" dirty="0" smtClean="0">
                <a:latin typeface="Times New Roman" pitchFamily="18" charset="0"/>
                <a:cs typeface="Times New Roman" pitchFamily="18" charset="0"/>
              </a:rPr>
              <a:t>národy zažili </a:t>
            </a:r>
            <a:r>
              <a:rPr lang="cs-CZ" sz="2800" dirty="0" smtClean="0">
                <a:solidFill>
                  <a:prstClr val="black"/>
                </a:solidFill>
                <a:latin typeface="Times New Roman" pitchFamily="18" charset="0"/>
                <a:cs typeface="Times New Roman" pitchFamily="18" charset="0"/>
              </a:rPr>
              <a:t>široké spektrum masakru, </a:t>
            </a:r>
            <a:r>
              <a:rPr lang="cs-CZ" sz="2800" dirty="0" err="1" smtClean="0">
                <a:solidFill>
                  <a:prstClr val="black"/>
                </a:solidFill>
                <a:latin typeface="Times New Roman" pitchFamily="18" charset="0"/>
                <a:cs typeface="Times New Roman" pitchFamily="18" charset="0"/>
              </a:rPr>
              <a:t>chroniské</a:t>
            </a:r>
            <a:r>
              <a:rPr lang="cs-CZ" sz="2800" dirty="0" smtClean="0">
                <a:solidFill>
                  <a:prstClr val="black"/>
                </a:solidFill>
                <a:latin typeface="Times New Roman" pitchFamily="18" charset="0"/>
                <a:cs typeface="Times New Roman" pitchFamily="18" charset="0"/>
              </a:rPr>
              <a:t> teroristické útoky a neustálé boje milice. </a:t>
            </a:r>
            <a:br>
              <a:rPr lang="cs-CZ" sz="2800" dirty="0" smtClean="0">
                <a:solidFill>
                  <a:prstClr val="black"/>
                </a:solidFill>
                <a:latin typeface="Times New Roman" pitchFamily="18" charset="0"/>
                <a:cs typeface="Times New Roman" pitchFamily="18" charset="0"/>
              </a:rPr>
            </a:br>
            <a:r>
              <a:rPr lang="cs-CZ" sz="2800" dirty="0" smtClean="0">
                <a:solidFill>
                  <a:prstClr val="black"/>
                </a:solidFill>
                <a:latin typeface="Times New Roman" pitchFamily="18" charset="0"/>
                <a:cs typeface="Times New Roman" pitchFamily="18" charset="0"/>
              </a:rPr>
              <a:t>Jako v Bosně</a:t>
            </a:r>
            <a:r>
              <a:rPr lang="cs-CZ" sz="2800" dirty="0">
                <a:solidFill>
                  <a:prstClr val="black"/>
                </a:solidFill>
                <a:latin typeface="Times New Roman" pitchFamily="18" charset="0"/>
                <a:cs typeface="Times New Roman" pitchFamily="18" charset="0"/>
              </a:rPr>
              <a:t> </a:t>
            </a:r>
            <a:r>
              <a:rPr lang="en-US" sz="2800" dirty="0" smtClean="0">
                <a:solidFill>
                  <a:prstClr val="black"/>
                </a:solidFill>
                <a:latin typeface="Times New Roman" pitchFamily="18" charset="0"/>
                <a:cs typeface="Times New Roman" pitchFamily="18" charset="0"/>
              </a:rPr>
              <a:t>40</a:t>
            </a:r>
            <a:r>
              <a:rPr lang="en-US" sz="2800" dirty="0">
                <a:solidFill>
                  <a:prstClr val="black"/>
                </a:solidFill>
                <a:latin typeface="Times New Roman" pitchFamily="18" charset="0"/>
                <a:cs typeface="Times New Roman" pitchFamily="18" charset="0"/>
              </a:rPr>
              <a:t>%; </a:t>
            </a:r>
            <a:r>
              <a:rPr lang="cs-CZ" sz="2800" dirty="0" smtClean="0">
                <a:solidFill>
                  <a:prstClr val="black"/>
                </a:solidFill>
                <a:latin typeface="Times New Roman" pitchFamily="18" charset="0"/>
                <a:cs typeface="Times New Roman" pitchFamily="18" charset="0"/>
              </a:rPr>
              <a:t>Čadu</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53.1%; </a:t>
            </a:r>
            <a:r>
              <a:rPr lang="en-US" sz="2800" dirty="0" smtClean="0">
                <a:solidFill>
                  <a:prstClr val="black"/>
                </a:solidFill>
                <a:latin typeface="Times New Roman" pitchFamily="18" charset="0"/>
                <a:cs typeface="Times New Roman" pitchFamily="18" charset="0"/>
              </a:rPr>
              <a:t>L</a:t>
            </a:r>
            <a:r>
              <a:rPr lang="cs-CZ" sz="2800" dirty="0" err="1" smtClean="0">
                <a:solidFill>
                  <a:prstClr val="black"/>
                </a:solidFill>
                <a:latin typeface="Times New Roman" pitchFamily="18" charset="0"/>
                <a:cs typeface="Times New Roman" pitchFamily="18" charset="0"/>
              </a:rPr>
              <a:t>ibanonu</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59.7%</a:t>
            </a:r>
            <a:br>
              <a:rPr lang="en-US" sz="2800" dirty="0">
                <a:solidFill>
                  <a:prstClr val="black"/>
                </a:solidFill>
                <a:latin typeface="Times New Roman" pitchFamily="18" charset="0"/>
                <a:cs typeface="Times New Roman" pitchFamily="18" charset="0"/>
              </a:rPr>
            </a:br>
            <a:r>
              <a:rPr lang="en-US" sz="2800" dirty="0">
                <a:solidFill>
                  <a:prstClr val="black"/>
                </a:solidFill>
                <a:latin typeface="Times New Roman" pitchFamily="18" charset="0"/>
                <a:cs typeface="Times New Roman" pitchFamily="18" charset="0"/>
              </a:rPr>
              <a:t/>
            </a:r>
            <a:br>
              <a:rPr lang="en-US" sz="2800" dirty="0">
                <a:solidFill>
                  <a:prstClr val="black"/>
                </a:solidFill>
                <a:latin typeface="Times New Roman" pitchFamily="18" charset="0"/>
                <a:cs typeface="Times New Roman" pitchFamily="18" charset="0"/>
              </a:rPr>
            </a:br>
            <a:r>
              <a:rPr lang="cs-CZ" sz="2800" dirty="0" smtClean="0">
                <a:latin typeface="Times New Roman" pitchFamily="18" charset="0"/>
                <a:cs typeface="Times New Roman" pitchFamily="18" charset="0"/>
              </a:rPr>
              <a:t>Při</a:t>
            </a:r>
            <a:r>
              <a:rPr lang="en-US" sz="2800" b="1" dirty="0" smtClean="0">
                <a:solidFill>
                  <a:srgbClr val="C00000"/>
                </a:solidFill>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60% </a:t>
            </a:r>
            <a:r>
              <a:rPr lang="en-US" sz="2800" dirty="0" smtClean="0">
                <a:solidFill>
                  <a:prstClr val="black"/>
                </a:solidFill>
                <a:latin typeface="Times New Roman" pitchFamily="18" charset="0"/>
                <a:cs typeface="Times New Roman" pitchFamily="18" charset="0"/>
              </a:rPr>
              <a:t>n</a:t>
            </a:r>
            <a:r>
              <a:rPr lang="cs-CZ" sz="2800" dirty="0" err="1" smtClean="0">
                <a:solidFill>
                  <a:prstClr val="black"/>
                </a:solidFill>
                <a:latin typeface="Times New Roman" pitchFamily="18" charset="0"/>
                <a:cs typeface="Times New Roman" pitchFamily="18" charset="0"/>
              </a:rPr>
              <a:t>árody</a:t>
            </a:r>
            <a:r>
              <a:rPr lang="cs-CZ" sz="2800" dirty="0" smtClean="0">
                <a:solidFill>
                  <a:prstClr val="black"/>
                </a:solidFill>
                <a:latin typeface="Times New Roman" pitchFamily="18" charset="0"/>
                <a:cs typeface="Times New Roman" pitchFamily="18" charset="0"/>
              </a:rPr>
              <a:t> zažili neupadající/</a:t>
            </a:r>
            <a:r>
              <a:rPr lang="cs-CZ" sz="2800" dirty="0" err="1" smtClean="0">
                <a:solidFill>
                  <a:prstClr val="black"/>
                </a:solidFill>
                <a:latin typeface="Times New Roman" pitchFamily="18" charset="0"/>
                <a:cs typeface="Times New Roman" pitchFamily="18" charset="0"/>
              </a:rPr>
              <a:t>nazastavitelné</a:t>
            </a:r>
            <a:r>
              <a:rPr lang="cs-CZ" sz="2800" dirty="0" smtClean="0">
                <a:solidFill>
                  <a:prstClr val="black"/>
                </a:solidFill>
                <a:latin typeface="Times New Roman" pitchFamily="18" charset="0"/>
                <a:cs typeface="Times New Roman" pitchFamily="18" charset="0"/>
              </a:rPr>
              <a:t> pronásledování nevěřících/</a:t>
            </a:r>
            <a:r>
              <a:rPr lang="cs-CZ" sz="2800" dirty="0" err="1" smtClean="0">
                <a:solidFill>
                  <a:prstClr val="black"/>
                </a:solidFill>
                <a:latin typeface="Times New Roman" pitchFamily="18" charset="0"/>
                <a:cs typeface="Times New Roman" pitchFamily="18" charset="0"/>
              </a:rPr>
              <a:t>káfirů</a:t>
            </a:r>
            <a:r>
              <a:rPr lang="cs-CZ" sz="2800" dirty="0" smtClean="0">
                <a:solidFill>
                  <a:prstClr val="black"/>
                </a:solidFill>
                <a:latin typeface="Times New Roman" pitchFamily="18" charset="0"/>
                <a:cs typeface="Times New Roman" pitchFamily="18" charset="0"/>
              </a:rPr>
              <a:t> všech náboženství a to i nepraktikujících muslimů. Sporadické etnické čištění, užívání práva šaría jak zbraně a </a:t>
            </a:r>
            <a:r>
              <a:rPr lang="cs-CZ" sz="2800" dirty="0" err="1" smtClean="0">
                <a:solidFill>
                  <a:prstClr val="black"/>
                </a:solidFill>
                <a:latin typeface="Times New Roman" pitchFamily="18" charset="0"/>
                <a:cs typeface="Times New Roman" pitchFamily="18" charset="0"/>
              </a:rPr>
              <a:t>džizja</a:t>
            </a:r>
            <a:r>
              <a:rPr lang="cs-CZ" sz="2800" dirty="0" smtClean="0">
                <a:solidFill>
                  <a:prstClr val="black"/>
                </a:solidFill>
                <a:latin typeface="Times New Roman" pitchFamily="18" charset="0"/>
                <a:cs typeface="Times New Roman" pitchFamily="18" charset="0"/>
              </a:rPr>
              <a:t> (daň pro nevěrce/káfiry)</a:t>
            </a:r>
            <a:br>
              <a:rPr lang="cs-CZ" sz="2800" dirty="0" smtClean="0">
                <a:solidFill>
                  <a:prstClr val="black"/>
                </a:solidFill>
                <a:latin typeface="Times New Roman" pitchFamily="18" charset="0"/>
                <a:cs typeface="Times New Roman" pitchFamily="18" charset="0"/>
              </a:rPr>
            </a:br>
            <a:r>
              <a:rPr lang="cs-CZ" sz="2800" dirty="0" smtClean="0">
                <a:solidFill>
                  <a:prstClr val="black"/>
                </a:solidFill>
                <a:latin typeface="Times New Roman" pitchFamily="18" charset="0"/>
                <a:cs typeface="Times New Roman" pitchFamily="18" charset="0"/>
              </a:rPr>
              <a:t>Jako v Albánii</a:t>
            </a:r>
            <a:r>
              <a:rPr lang="en-US" sz="2800" dirty="0" smtClean="0">
                <a:solidFill>
                  <a:prstClr val="black"/>
                </a:solidFill>
                <a:latin typeface="Times New Roman" pitchFamily="18" charset="0"/>
                <a:cs typeface="Times New Roman" pitchFamily="18" charset="0"/>
              </a:rPr>
              <a:t>70</a:t>
            </a:r>
            <a:r>
              <a:rPr lang="en-US" sz="2800" dirty="0">
                <a:solidFill>
                  <a:prstClr val="black"/>
                </a:solidFill>
                <a:latin typeface="Times New Roman" pitchFamily="18" charset="0"/>
                <a:cs typeface="Times New Roman" pitchFamily="18" charset="0"/>
              </a:rPr>
              <a:t>% ; </a:t>
            </a:r>
            <a:r>
              <a:rPr lang="en-US" sz="2800" dirty="0" smtClean="0">
                <a:solidFill>
                  <a:prstClr val="black"/>
                </a:solidFill>
                <a:latin typeface="Times New Roman" pitchFamily="18" charset="0"/>
                <a:cs typeface="Times New Roman" pitchFamily="18" charset="0"/>
              </a:rPr>
              <a:t>Mala</a:t>
            </a:r>
            <a:r>
              <a:rPr lang="cs-CZ" sz="2800" dirty="0" err="1" smtClean="0">
                <a:solidFill>
                  <a:prstClr val="black"/>
                </a:solidFill>
                <a:latin typeface="Times New Roman" pitchFamily="18" charset="0"/>
                <a:cs typeface="Times New Roman" pitchFamily="18" charset="0"/>
              </a:rPr>
              <a:t>jsie</a:t>
            </a:r>
            <a:r>
              <a:rPr lang="en-US" sz="2800" dirty="0" smtClean="0">
                <a:solidFill>
                  <a:prstClr val="black"/>
                </a:solidFill>
                <a:latin typeface="Times New Roman" pitchFamily="18" charset="0"/>
                <a:cs typeface="Times New Roman" pitchFamily="18" charset="0"/>
              </a:rPr>
              <a:t> 60</a:t>
            </a:r>
            <a:r>
              <a:rPr lang="cs-CZ" sz="2800" dirty="0" smtClean="0">
                <a:solidFill>
                  <a:prstClr val="black"/>
                </a:solidFill>
                <a:latin typeface="Times New Roman" pitchFamily="18" charset="0"/>
                <a:cs typeface="Times New Roman" pitchFamily="18" charset="0"/>
              </a:rPr>
              <a:t>,</a:t>
            </a:r>
            <a:r>
              <a:rPr lang="en-US" sz="2800" dirty="0" smtClean="0">
                <a:solidFill>
                  <a:prstClr val="black"/>
                </a:solidFill>
                <a:latin typeface="Times New Roman" pitchFamily="18" charset="0"/>
                <a:cs typeface="Times New Roman" pitchFamily="18" charset="0"/>
              </a:rPr>
              <a:t>4</a:t>
            </a:r>
            <a:r>
              <a:rPr lang="en-US" sz="2800" dirty="0">
                <a:solidFill>
                  <a:prstClr val="black"/>
                </a:solidFill>
                <a:latin typeface="Times New Roman" pitchFamily="18" charset="0"/>
                <a:cs typeface="Times New Roman" pitchFamily="18" charset="0"/>
              </a:rPr>
              <a:t>%; </a:t>
            </a:r>
            <a:r>
              <a:rPr lang="cs-CZ" sz="2800" dirty="0" smtClean="0">
                <a:solidFill>
                  <a:prstClr val="black"/>
                </a:solidFill>
                <a:latin typeface="Times New Roman" pitchFamily="18" charset="0"/>
                <a:cs typeface="Times New Roman" pitchFamily="18" charset="0"/>
              </a:rPr>
              <a:t>Katar</a:t>
            </a:r>
            <a:r>
              <a:rPr lang="en-US" sz="2800" dirty="0" smtClean="0">
                <a:solidFill>
                  <a:prstClr val="black"/>
                </a:solidFill>
                <a:latin typeface="Times New Roman" pitchFamily="18" charset="0"/>
                <a:cs typeface="Times New Roman" pitchFamily="18" charset="0"/>
              </a:rPr>
              <a:t>77.5</a:t>
            </a:r>
            <a:r>
              <a:rPr lang="en-US" sz="2800" dirty="0">
                <a:solidFill>
                  <a:prstClr val="black"/>
                </a:solidFill>
                <a:latin typeface="Times New Roman" pitchFamily="18" charset="0"/>
                <a:cs typeface="Times New Roman" pitchFamily="18" charset="0"/>
              </a:rPr>
              <a:t>% ; </a:t>
            </a:r>
            <a:r>
              <a:rPr lang="en-US" sz="2800" dirty="0" smtClean="0">
                <a:solidFill>
                  <a:prstClr val="black"/>
                </a:solidFill>
                <a:latin typeface="Times New Roman" pitchFamily="18" charset="0"/>
                <a:cs typeface="Times New Roman" pitchFamily="18" charset="0"/>
              </a:rPr>
              <a:t>S</a:t>
            </a:r>
            <a:r>
              <a:rPr lang="cs-CZ" sz="2800" dirty="0" smtClean="0">
                <a:solidFill>
                  <a:prstClr val="black"/>
                </a:solidFill>
                <a:latin typeface="Times New Roman" pitchFamily="18" charset="0"/>
                <a:cs typeface="Times New Roman" pitchFamily="18" charset="0"/>
              </a:rPr>
              <a:t>ú</a:t>
            </a:r>
            <a:r>
              <a:rPr lang="en-US" sz="2800" dirty="0" smtClean="0">
                <a:solidFill>
                  <a:prstClr val="black"/>
                </a:solidFill>
                <a:latin typeface="Times New Roman" pitchFamily="18" charset="0"/>
                <a:cs typeface="Times New Roman" pitchFamily="18" charset="0"/>
              </a:rPr>
              <a:t>d</a:t>
            </a:r>
            <a:r>
              <a:rPr lang="cs-CZ" sz="2800" dirty="0" smtClean="0">
                <a:solidFill>
                  <a:prstClr val="black"/>
                </a:solidFill>
                <a:latin typeface="Times New Roman" pitchFamily="18" charset="0"/>
                <a:cs typeface="Times New Roman" pitchFamily="18" charset="0"/>
              </a:rPr>
              <a:t>á</a:t>
            </a:r>
            <a:r>
              <a:rPr lang="en-US" sz="2800" dirty="0" smtClean="0">
                <a:solidFill>
                  <a:prstClr val="black"/>
                </a:solidFill>
                <a:latin typeface="Times New Roman" pitchFamily="18" charset="0"/>
                <a:cs typeface="Times New Roman" pitchFamily="18" charset="0"/>
              </a:rPr>
              <a:t>n </a:t>
            </a:r>
            <a:r>
              <a:rPr lang="en-US" sz="2800" dirty="0">
                <a:solidFill>
                  <a:prstClr val="black"/>
                </a:solidFill>
                <a:latin typeface="Times New Roman" pitchFamily="18" charset="0"/>
                <a:cs typeface="Times New Roman" pitchFamily="18" charset="0"/>
              </a:rPr>
              <a:t>70% .</a:t>
            </a:r>
            <a:r>
              <a:rPr lang="en-US" sz="2800" dirty="0">
                <a:solidFill>
                  <a:prstClr val="black"/>
                </a:solidFill>
                <a:latin typeface="Britannic Bold" pitchFamily="34" charset="0"/>
              </a:rPr>
              <a:t/>
            </a:r>
            <a:br>
              <a:rPr lang="en-US" sz="2800" dirty="0">
                <a:solidFill>
                  <a:prstClr val="black"/>
                </a:solidFill>
                <a:latin typeface="Britannic Bold" pitchFamily="34" charset="0"/>
              </a:rPr>
            </a:br>
            <a:endParaRPr lang="en-US" dirty="0"/>
          </a:p>
        </p:txBody>
      </p:sp>
    </p:spTree>
    <p:extLst>
      <p:ext uri="{BB962C8B-B14F-4D97-AF65-F5344CB8AC3E}">
        <p14:creationId xmlns:p14="http://schemas.microsoft.com/office/powerpoint/2010/main" val="1448327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1067</Words>
  <Application>Microsoft Office PowerPoint</Application>
  <PresentationFormat>Předvádění na obrazovce (4:3)</PresentationFormat>
  <Paragraphs>215</Paragraphs>
  <Slides>108</Slides>
  <Notes>0</Notes>
  <HiddenSlides>0</HiddenSlides>
  <MMClips>0</MMClips>
  <ScaleCrop>false</ScaleCrop>
  <HeadingPairs>
    <vt:vector size="4" baseType="variant">
      <vt:variant>
        <vt:lpstr>Motiv</vt:lpstr>
      </vt:variant>
      <vt:variant>
        <vt:i4>3</vt:i4>
      </vt:variant>
      <vt:variant>
        <vt:lpstr>Nadpisy snímků</vt:lpstr>
      </vt:variant>
      <vt:variant>
        <vt:i4>108</vt:i4>
      </vt:variant>
    </vt:vector>
  </HeadingPairs>
  <TitlesOfParts>
    <vt:vector size="111" baseType="lpstr">
      <vt:lpstr>Motiv sady Office</vt:lpstr>
      <vt:lpstr>1_Office Theme</vt:lpstr>
      <vt:lpstr>1_Motiv sady Office</vt:lpstr>
      <vt:lpstr>International  Christian Outreach  Ministry</vt:lpstr>
      <vt:lpstr>Pokoj  Pána  Ježíše Krista s vámi</vt:lpstr>
      <vt:lpstr>Prezentace aplikace PowerPoint</vt:lpstr>
      <vt:lpstr>ISLÁM BEZ ZÁVOJE  &amp;  IMIGRACE  Hradec Králové  19.1.2016</vt:lpstr>
      <vt:lpstr>Prezentace aplikace PowerPoint</vt:lpstr>
      <vt:lpstr>Video č. 1  11. září, 2011 </vt:lpstr>
      <vt:lpstr>  1.“Kdo jsou ti lidé, kteří na nás zaútočili?” 2. „Proč nás nenávidí?” 3. “Jaký byl důvod pro spáchání tak hrozného zločinu!“  </vt:lpstr>
      <vt:lpstr>Islám není fikce, ale realita... tvrdá realita! Vždy byl, je a bude nebezpečný z jednoho důvodu: NENÍ to náboženství, jak tomu mnozí věří. Islám je duch! Pokud zde jsou káfifové (ne-muslimové), islám s nimi je a bude ve válce. To je džihád. </vt:lpstr>
      <vt:lpstr> Mnozí říkají: „Islám v České republice nechceme“, ale musíme lidem vysvětlit důvody a upozornit je na to, CO islám skutečně je a co muslimové udělali a mohou udělat!  Budoucnost Evropy závisí na PRAVDĚ!  Malá část rozhovorů v médiích, náboženských kruzích a politice má něco do činění s islámem a mnoho do činění s politickou korektností, multikulturalismem a propagandou. Jakmile znáte doktrínu politického islámu a DUCHA, který je za ním, uvidíte, že ‚experti‘ mají pouze názory, ale ne skutečná fakta.  Články a TV programy prezentované v médiích poskytují POUZE rychlý a nepřímý pohled na skutečnou islámskou doktrínu!  </vt:lpstr>
      <vt:lpstr>Prezentace aplikace PowerPoint</vt:lpstr>
      <vt:lpstr>Prezentace aplikace PowerPoint</vt:lpstr>
      <vt:lpstr>Prezentace aplikace PowerPoint</vt:lpstr>
      <vt:lpstr>Kdo byl Mohammed?  </vt:lpstr>
      <vt:lpstr>Když mluvíme o islámu, obhájci slyší: ‚muslimové‘!  Mluvíme o politické doktríně a NE o lidech!</vt:lpstr>
      <vt:lpstr>Prezentace aplikace PowerPoint</vt:lpstr>
      <vt:lpstr>Prezentace aplikace PowerPoint</vt:lpstr>
      <vt:lpstr>Když se mluví o islámu ve smyslu, že se nechce, je to rasismus?  </vt:lpstr>
      <vt:lpstr>Video č. 2  Expanze islámu 632-1920 </vt:lpstr>
      <vt:lpstr>S ČÍM SE ZABÝVÁME/S ČÍM JEDNÁME?!  Jakmile jednou vědecky definujete islám, můžete rozpoznat a oddělit jeho politický charakter. Je to politický záměr islámu zničit/vyhubit všechny další civilizace, které činí rozdíl a jsou nebezpečné.   Pravděpodobně nejhorší zdroj o islámu přichází od slavných/známých lidí. Ti říkají osobní názory jako: „Já znám muslima. Je to hodný člověk. Islám je pokojný.“ .</vt:lpstr>
      <vt:lpstr>Video č. 3   Vítejte v Londýně – v novém hlavním muslimském městě Evropy  </vt:lpstr>
      <vt:lpstr>Jak islám nestudovat…</vt:lpstr>
      <vt:lpstr> Co znamená být muslim Aby se člověk stal muslimem, musí přijmout a prohlásit Prohlášení islámu, které je v arabštině běžně známo jako Šaháda. A to je: „Není boha kromě Alláha a Mohammeda je jeho posel.“  Články víry: Je jich 6 a muslimové jim musí věřit: Alláh, andělé, Písmo, proroci, den soudu, fatalismus   Náboženské povinnosti: Muslimové musí vykonat 5 „Pilířů islámu“: půst, modlitba, pouť do Meky, dávání almužny a džihád ve jménu Alláha (svatá válka pro šíření islámu)  Někteří  řekli, že prohlášení víry (Šaháda) je na úrovni šesté náboženské povinnost, ale není.  </vt:lpstr>
      <vt:lpstr>Co je islám…? Arabské slovo „islám“ znamená podřízeni se (Bohu). Islám tvrdí, že to nikdy nebylo nové náboženství, ale spíše pokračování a nahromadění Božích zjevení daných Noemu, Abrahamovi, Mojžíšovi a Ježíši.   Je zajímavé si všimnout, že mnoho z islámských praktik a rituálů bylo vypůjčeno z před-islámských pohanským arabů. To je období, na které muslimové odkazují jako na: „al-Jahilyya“ (Věk nevědomosti). Některé z rituálů jsou: vyvýšení Káby a Černého kamene, pouť do Meky, půst Ramadán, odevzdání pátku pro uctívání a adopce jména „Alláh“ pro Boha.  </vt:lpstr>
      <vt:lpstr> Posel a poselství V roce 610 AD, v jeskyni poblíž Meky, zatímco trávil čas  v izolované meditaci, Mohammed řekl, že ho navštívil ďábel a posedl ho. Později tvrdil, že  to byl anděl Gabriel, který  mu ve vidění doručil první poselství islámu. V Mecce Mohammed řekl:   1. „Věřím v Knihu (lidí Knihy), kterou seslal Alláh…“ (Korán 42:15 Súra Al-Shura) 2. „Věříme v Alláh a ve zjevení daná nám a Abrahamovi, Izmaelovi, Izákovi, Jákobovi a kmenům, i v to, co bylo dáno Mojžíšovi a Ježíšovi, a v to, co bylo dáno (všem) Prorokům od jejich Pána. Nečiníme rozdíl ani mezi jedním z nich.“ (Korán 2:136 Súra Al- Baqara) 3. „Ó, lidé Knihy, nedosáhnete ničeho, pokud nebudete dodržovat Zákon, Evangelia a všechna zjevení, která k vám přišla od vašeho Pána. (Korán 5:68 Súra Al-Maida)   </vt:lpstr>
      <vt:lpstr> 4. „Ať lidé Evangelia soudí podle toho, co jim zjevil Bůh.” (Korán 5:47, Súra Al-Maida)  5. „A v jejich stopách jsme poslali Ježíše, syna Marie, potvrzujícího Zákon, který přišel před ním. Poslali jsme mu Evangelium: tam bylo vedení a světlo a potvrzení Zákona.” (Korán 5:46, Súra Al-Maida)  Všimněte si prosím, že v odkazech výše stejně jako v dalších je tato fráze: „…potvrzující, co je s nimi…“ Nic nového!  V Koránu je psáno, že v Božím Slově nemůže dojít ke změně: 6. „Pro ně je evangelium v životě pozemském i budoucím; ve slově Alláha nemůžou být žádné změny. Toto je skutečně nesmírné štěstí.“ (Korán 10:64, Súra Yunus)  </vt:lpstr>
      <vt:lpstr>     SVOBODA NÁBOŽENSTVÍ!  1. „Řekněte: Ó káfire! Já neuctívám to, co ty uctíváš a ani nebudu uctívat to, co ty…tobě tvé náboženství a mně mé“ (Korán 109:1-6, Súra Al-Kafirum)  2. „Nebude žádného donucení v náboženství.“  (Korán 2:256, Súra Al-Bakarah)  3. „…ale odpusť jim a přehlédni (jejich přestupky): neboť Alláh miluje ty, kdo jsou laskaví…“ (Korán 5:13, Súra Al-Maid)        </vt:lpstr>
      <vt:lpstr>4. „…tvá povinnost je, aby je (Zpráva) dosáhla: nám patří zúčtování“ (Korán 13:40, Súra Al-Ra‘ad)   5. „Byli jsme to my, kdo zjevil zákon (Mojžíše): tam bylo vedení a světlo…“ (Korán 5:44, Súra Al-Maideh)  6. „A v jejich stopách jsme poslali Ježíše, syna Marie, potvrzujícího Zákon, který přišel před ním. Poslali jsme mu Evangelium: tam bylo vedení a světlo a potvrzení Zákona.” (Korán 5:46, Súra Al-Maida)</vt:lpstr>
      <vt:lpstr> DOKTRÍNA JEDNOHO NÁBOŽENSTVÍ  Když Mohammed v roce 610 AD. začal své nové ‚náboženství‘, byl ke křesťanům a židům smířlivý, protože byl slabý: „…věříme v to, co bylo sesláno nám a co bylo sesláno vám, náš Alláh je stejný jako váš Bůh.“ (Korán 29:46, Súra Al-Ankabut)  TOTO je přesně to, co muslimové používají, když mluví o islámu jako o ‚náboženství míru/pokoje‘. Neřeknou vám ale, že verše jako tento, byly zrušeny a nahrazeny jinými, přísnými!   Tento verš ukazuje to, JAK by měl svět vypadat podle islámu: „Kdokoli touží po jiném náboženství než po islámu, nebude to od něho přijato; a v onom životě bude mezi těmi, kdo utrpěli ztrátu.  (Korán 3:85 Súra Al-Imran)   ”وَمَنْ يَبْتَغِ غَيْرَ الْإِسْلَامِ دِينًا فَلَنْ يُقْبَلَ مِنْهُ وَهُوَ فِي الْآخِرَةِ مِنَ الْخَاسِرِينَ”   </vt:lpstr>
      <vt:lpstr>TVÁŘÍ TVÁŘ PRAVDĚ  Korán muslimům přikazuje: 1. nepřátelit se s nemuslimy:  „Ať si věřící (muslimové) neberou nevěřící (doslova: káfiry) za přátele a pomocníky raději než věřící: kdokoli to učiní, v ničem se mu od Alláha nedostane pomoci…“ (Korán 3:28)   2. nepřátelit se židy/křesťany: „Ó vy, kteří věříte (muslimové), neberte si židy nebo křesťany za vaše přátele a ochránce. Jsou přáteli a ochránci navzájem. A ten z vás, kdo se s k nim obrátí (přátelí se s nimi), je jedním z nich.“ (Korán 5:51 Súra Al-Maidah)   3. nepřátelit se s ostatními: „Ó vy, kteří věříte (muslimové)! Neberte si za přátele a ochránce ty, kteří se vysmívají vašemu náboženství nebo se jím baví, ať už mezi těmi, kteří přijali Písmo před vámi…“ (Korán 5:57 Súra Al Maida) </vt:lpstr>
      <vt:lpstr>4. zabíjet židy a křesťany: „Bojujte proti těm, kdo nevěří v Alláha ani v poslední den a nezakazují, co zakázal Alláh a jeho posel (Mohammed) a proti těm, kdo neuznávají náboženství pravdy (islám) z těch Lidí Knihy (židy a křesťany) dokud nezaplatí džizju s ochotným podřízením a necítí se potlačně.“ (Korán 9:29 Súra At-Taubah)   5. silou konvertovat nemuslimy k islámu: „Zabijete Mushrikun (polyteisty, křesťany a ne-muslimy), kdekoli je najdete a zajímejte je, obléhejte je a chystejte proti nim všemožné nástrahy; ale pokud učiní pokání a vykonají As-salat (veřejnou modlitbu s muslimy) a dají zakát (islámskou almužnu), poté jim otevřete cestu. Alláh je věru odpouštějící, nejvíce milostivý“ (Korán 9:5, Súra At-Taubah)   </vt:lpstr>
      <vt:lpstr>6. popravovat (zabíjet) druhé: „ Do srdcí nevěřících vštípím hrůzu (teror), podřezávejte jejich krky a usekávejte všechny jejich prsty. Nejste to vy, kdo je zabíjí, byl to Aláh“ (Korán 8:12-17, Súra Al-Anfal)   7. bojovat s ne-muslimy dokud nevyhladí všechny další náboženství a neučiní islám jediným náboženstvím na světě: „A bojujte, dokud nebude více Fitnah (nevíra a uctívání jiných spolu s  Alláhem) a (všechen a každý druh) uctívání je pro Alláha (samotného)“ (Korán 2:193, Súra Al-Bakarah)</vt:lpstr>
      <vt:lpstr> V HADÍSU  (Mohammedovo učení) Mohammed také naléhá na muslimy, aby praktikovali džihád.  ## Mohammeda se jednou zeptali: Kromě toho, že muslim věří v Alláha a Jeho proroka, co je pro něho nejlepší skutek? Jeho odpověď byla: „Účastnit se džihádu ve jménu Alláha.“ (Al-Bukhari vol 1:25)   ## Mohammed byl také citován, když řekl: „Bylo mi přikázano bojovat s lidmi, dokud neřeknou, že nikdo nemá právo být uctíván kromě Alláha.“ (Al-Bukhari vol 4:196)  Slova ‚bojovat‘ a ‚zabíjet‘ se v Koránu objevují častěji než slovo ‚modlit se‘ </vt:lpstr>
      <vt:lpstr> PODŘÍZENÍ SE…DUALISTICKÝ SVĚT  První princip islámu je, že se celý svět musí podřídit Alláhovi a následovat Sunnu Mohammeda. To zahrnuje, že se muslimové musí podřídit šaríi. Káfir je podroben v každé zmínce v právu šaría.   Mezi muslimem a káfirem není rovnost; káfir je politicky podřadný.  Politická šaría je zákon, který činí požadavky na káfira. Přikazuje muslimům, JAK se mají ke káfirům chovat a jak je podrobit, dokud ‚nekonvertují‘ a uvěří v Mohammeda a Alláha…nebo zemřou.  Šaría požaduje, že se vaše instituce podřídí islámu.    Džihád je požadavek totálního podřízení a pokud se káfir ochotně nepodřídí, pak by se mělo použít donucení.   </vt:lpstr>
      <vt:lpstr> Množství textu věnovaného káfirům</vt:lpstr>
      <vt:lpstr>  CO/KDO JE KÁFIR?  Slovo káfir znamená mnohem víc než nevěřící. Původní význam slova byl: ‚skrývač ‘, ten, který zakrýval pravdu islámu. Korán říká, že se káfir může klamat/podvádět, může se proti němu dojít ke spiknutí, může se nenávidět, vysmívat se mu, může se mučit a dokonce ještě hůř.  Káfir  je nejurážlivější, nejpředpojatější a nejvíce nenávistné slovo v jakémkoli jazyce. Pro káfira je mnoho názvů náboženství: polyteisté, modláři, Lidé Knihy (křesťané a židé), buddhisté, ateisté, agnostici a pohané. Káfir je všechny pokrývá…  </vt:lpstr>
      <vt:lpstr>  Množství textu věnovaného džihádu</vt:lpstr>
      <vt:lpstr>Základy Hadísů  Tento Hadís shrnuje všechny klíčové prvky džihádu (pouze čtvrtý bod, Den Vzkříšení, je čistě náboženský). Říká nám, že se celá svět MUSÍ islámu podřídit. Káfirové jsou nepřátelé jednoduše proto, že nejsou muslimy.   Násilí a teror jsou v islámu učiněny posvátnými. Pokoj/mír přichází pouze s podřízením se islámu.</vt:lpstr>
      <vt:lpstr>Prezentace aplikace PowerPoint</vt:lpstr>
      <vt:lpstr>MOHAMMED JAKO BOJOVNÍK</vt:lpstr>
      <vt:lpstr>Šaría pro Francii</vt:lpstr>
      <vt:lpstr>Video č. 4   Muslimové v Paříži, Francie </vt:lpstr>
      <vt:lpstr>Prezentace aplikace PowerPoint</vt:lpstr>
      <vt:lpstr>Prezentace aplikace PowerPoint</vt:lpstr>
      <vt:lpstr>PROČ DŽIHÁD? V tomto smyslu je džihád bojem pro šíření islámu, za použití všech způsobů (prostředků), které jsou muslimům dostupné a to i silou.   VŠICHNI MUSLIMOVÉ TO MUSÍ DĚLAT JAKO MOHAMMED!  Tento druh džihádu je často označován jako „svatá válka“. Pro uchýlení se k použití síly, nebudou mít muslimové žádný problém najít pasáže v Koránu a Hadísu (co Mohammed řekl), které nejenom násilí omlouvají, ale také ho vyžadují. Šaría zavazuje (nutí) každého muslima, který dosáhl puberty, ‚bojovat ve jménu Alláha‘ (pro Alláha).</vt:lpstr>
      <vt:lpstr>Toto je cíl ISIL a chtějí toho dosáhnout jakýmkoli způsobem. Co budeme dělat? ‚Nový‘ temný svět …</vt:lpstr>
      <vt:lpstr>Islámská nadvláda začíná imigrací  Islámský kalendář nezačíná ani zjevením Koránu ani narozením Mohammeda. Islámský kalendář začíná s Mohammedovou migrací z Meky do Medíny.   </vt:lpstr>
      <vt:lpstr>DOKTRÍNA A REALITA  Mnoho zemí, a to i Evropa, se snažilo vybudovat tzv. ‚Multikulturní‘ společnost…ale selhaly!  Důvod za tím byl: islámská doktrína! NEmůžete vybudovat společnost s rovnými právy pro její členy, když JEDNA část z toho je proti takovým právům a rovnosti NEvěří!  Co se dnes děje v Evropě? Výsledky takových pokusů jsou devastující a milióny trpí. Islám katastrofálně selhal po celém světě, protože ničí hostitelskou zemi!  Vidíte to sami; dnes tady…zítra tam!  </vt:lpstr>
      <vt:lpstr>Video č. 5   Muslim ve Švédsku podporující IS  </vt:lpstr>
      <vt:lpstr>Podle této ‚zkratky‘ je to vzdálenost 3553 km; skutečný uprchlík bez dokumentů a peněz ji nemůže ujít! </vt:lpstr>
      <vt:lpstr>Prezentace aplikace PowerPoint</vt:lpstr>
      <vt:lpstr>Video č. 6  Muslimové vyhlašují v Belgii šaríu  </vt:lpstr>
      <vt:lpstr>Prezentace aplikace PowerPoint</vt:lpstr>
      <vt:lpstr>ORGANIZACE ISLÁMSKÉ SPOLUPRÁCE Skládá se z 57 členů muslimských zemí (www.oic-oci.org) 1. Nebude zločinu nebo trestu mimo těch uvedených/poskytnutých v šaríi.  2. Každý by měl mít právo vyjádřit svůj názor takovým způsobem, aby nebyl v protikladu s principy šaríi.  3. Každý by měl mít právo obhájit, co je správné a varovat před tím, co je zlé podle norem šaríi. 4. Informace nemůžou být zneužité takovým způsobem, aby neporušily posvátnost a důstojnost proroků.</vt:lpstr>
      <vt:lpstr>Tzv. islámský svět dnes…jak se to stalo?</vt:lpstr>
      <vt:lpstr>Prezentace aplikace PowerPoint</vt:lpstr>
      <vt:lpstr>Video č. 7  Co si myslí normální muslimové? </vt:lpstr>
      <vt:lpstr>CO SE DNES DĚJE V EVROPĚ?  Velká část médií v Evropě a muslimové pronášejí několik otřepaných frází: islám je náboženství založené na Koránu; několik ‚extrémních muslimů‘ to náboženství ukradlo; ‚umírnění muslimové‘ vyřeší problém islámu; islám pouze potřebuje být zreformován; ty ‚zlé věci‘ jsou jenom věcí interpretace.  Pseudo-fakta citují názor nějakého učence s arabským jménem a slouží jako základ většiny článků.  </vt:lpstr>
      <vt:lpstr>Prezentace aplikace PowerPoint</vt:lpstr>
      <vt:lpstr>Fakta na zemi  V některých zemích, kde je muslimská populace pod 100 % jako tomu je ve Francii, žijí v ghettech, kde jich je 100% muslimů a žijí pod právem šaría.  Národní policie do těchto ghett nevstupuje.   </vt:lpstr>
      <vt:lpstr>Video č. 8  Imigranti v Budapešti, Maďarsko</vt:lpstr>
      <vt:lpstr> ISLÁM A TERORISMUS… Podle Reader´s Digest ilustrovaného encyklopedického slovníku slovo terorismus znamená: užití teroru, násilí a zastrašení pro docílení politického konce. Donutit nebo udržet kontrolu zastrašením nebo strachem   Alláh říká Mohammedovi, aby na muslimy naléhal, aby bojovali ve jménu Alláha: „Ó proroku Mohammede, naléhej na věřící (muslimy), aby bojovali“ (Korán 8:65 Súra Al-Anfal)   Nebylo to to, co Mohammed dělal, aby šířil islám? Není to, co dnes vidíme v tzv. islámském kalifátu? A co bylo to, co se stalo ve Francii, v Dánsku…a jinde v Evropě a Americe – zabití 4 mariňáků v Chattanooga, Tennessee Mohammedem Youssefem Abdulazeez? Když řekneme, že spolu islám a terorismus souvisí, je to falešné obvinění? Je to urážení islámu? Nebo je to fakt založený na jasných slovech Koránu?  </vt:lpstr>
      <vt:lpstr>CO UDĚLAL MOHAMMED  Abychom si byli jisti, terorismus byl ve dnech Mohammeda praktikován. Korán muslimům přikazuje terorizovat a řezat krzky a sekat prsty na rukách a nohou nevěřícím/Káfirům (židům a křesťanům) To be sure, Islamic terrorism was practiced in Mohammed’s days. The Quran commands Muslims to terrorize and strike the necks and smite the fingers and toes of the infidels/Kafir (Jews and Christians).    Korán jasně říká: „Já uvrhnu hrůzu (teror) do srdcí těch, kdo jsou nevěřící, vy jim podřezávejte krky a sekejte všechny jejich prsty a palce. Je to proto, že se vzepřeli a neposlechli Alláha a jeho posla (Mohammeda). A kdokoli se vzepře a neposlechne Alláha a jeho posla, běda, Alláh je krutý ve svém trestání. To (trýznění, mučení) ochutnejte; a vězte, že pro nevěřící je to mučení ohněm.“ (Quran 8:12-14Surat Al-Anfal) </vt:lpstr>
      <vt:lpstr>Prezentace aplikace PowerPoint</vt:lpstr>
      <vt:lpstr>    ODMĚNY ALLÁHA PRO DŽIHADISTY  1. „A  kdybyste byli zabiti nebo jste zemřeli v džihádu/ve jménu Alláha, odpuštění a milost Alláha jsou mnohem lepší než všechno co shromažďují (pozemské bohatství)“ (Korán 3:157 Súra Al-Imran)  2. „Věru, Alláh koupil od věřících  (muslimů) jejich životy a jejich majetek, za (cenu) to, že jejich budou v ráji. Bojují ve jménu Alláha, a tak zabíjejí (ostatní) a jsou zabíjeni. To je zaslíbení v pravdě, které se na Něj váže v Zákoně, Evangeliu a v Koránu a kdo je jeho smlouvě věrnější než Alláh? Radujte se tedy z obchodu, který jste uzavřeli; to je nejvyšší dosažení.“ (Korán 9:111 Súra Al-Taubah)      </vt:lpstr>
      <vt:lpstr>3. „Jezte a pijte se štěstím, kvůli tomu, co jste kdysi dělali. Budou spočívat (s lehkostí) na trůnech postavených v řadách. A oženíme je s Hur (plavovlasé ženy) s velkými krásnými oči…A poskytneme jim takové ovoce a maso, po kterém zatouží. A budou je tam obcházet a (oddaně) sloužit mladí chlapci (pohlední) jako Perly střežené…“ (Korán 52:17-20,22,24 Súra Al-Tur)  4.  „Voda bude neustále téct a ovoce budou mít v hojnosti ti, jejichž dodávka není přerušena a budou odpočívat na vyvýšených pohovkách: věru, vytvořili jsme z nich (z žen) speciální stvoření a učinili z nich panny, milované (přírodou) a stejného věku“ (Korán 56:31-37 Súra Al-Waqiah)    5. „Zahrady a vinice a mladé pany s plnými ňadry rovného věku a pohár plný vína.“  (Korán 78:32-34, Súra Al-Naba)  </vt:lpstr>
      <vt:lpstr>Slučuje se islám  s demokratickým systémem ve vaší zemi?</vt:lpstr>
      <vt:lpstr> PRINCIP AL-TAKEYYA V Koránu Alláh říká:   „Alláh vás nebude volat k zodpovědnosti za to, co je ve vašich přísahách zbytečné, ale k zodpovědnosti vás bude volat za vaše úmyslné přísahy: k odčinění, nakrmení deseti chudáků průměrným jídlem vaší rodiny; nebo je oblečete; nebo propustíte otroka. Je-li to nad vaše možnosti, tři dny se postěte. To je odčinění vaší přísahy. Ale svoje přísahy dodržujte. Takto vám Alláh ujasňuje Jeho znamení, aby jste byli vděční.“(Korán 5:89 Súra Al-Maideh)  „Alláh vás nepovede k zodpovědnosti za vaši nerozvážnost (marnost) ve vašich přísahách, ale za záměr ve vašich srdcích; a On je odpouštějící, nejshovívavější“  (Korán 2:225 Súra Al-Bakarah)  „Kdokoli po přijetí víry v Alláha, vyjádří nevěru - kromě toho, kdo byl přinucen, ale jeho srdce zůstane pevné ve víře – a hlavně na toho, kdo svou hruď otevřel nevěře, na ty dopadne Alláhův hněv a jejich bude strašný trest.“ (Korán 16:106 Súra Al-Nahl)  </vt:lpstr>
      <vt:lpstr>STRATEGIE PRÁVA ŠARÍA A VAŠE SPOLEČNOST  Šaría předkládá kompletní proces a strategii imigrace do káfirského národa a co dělat pro islamizaci společnosti. Pokud chcete vidět budoucí islám v Americe, pak si přečtěte Síru (Mohammedův životopis) starou 1 400 let.   1. Když muslimové prvně dorazí, přijmou svůj nový domov. Jejich prvním krokem je ohlásit, že islám je bratrským náboženstvím křesťanství a judaismu. Konají se dialogové a ‚přemosťující‘ setkání pro média a káfirskou komunitu. Také tvrdí, že západní civilizace je vlastně založena na zlatém věku islámu.   2. Poté, co byla tato tvrzení pronesena a přijata, přicházejí požadavky na změnu káfirského národa. Ti, kdo se těmto změnám vzpírají, jsou nazváni fanatiky, islamofoby a rasisty, ačkoli není nikde vyjasněné, proč má vzpíraní se politickému islámu něco společného s rasou! </vt:lpstr>
      <vt:lpstr>POŽADAVKY MUSLIMŮ  Muslimští vůdci tvrdí: abychom mohli praktikovat naše náboženství, musíte nám dát ve školách modlitební místnost; na pracovišti… Káfirové nesmí nikdy kritizovat žádný aspekt islámu, jako je polygamie, džihád nebo bití žen. Káfirové musí poskytnout sociální podporu pro našich mnoho žen, v nemocnicích poskytnout muslimkám speciální zacházení atd.  NIKDY vám ale neřeknou o některých důležitých faktech, jako jsou speciální principy šaríi, který ulehčují jejich břímě.  </vt:lpstr>
      <vt:lpstr> NADVLÁDA PRÁVA ŠARÍA   Islámští učenci tvrdí, že: islámský zákon je dokonalý, univerzální a věčný. Mezi evropským, americkým nebo demokratickým zákonem a právem šaría nejsou žádné společné principy. Zákony každé další země/demokracie (také VAŠÍ země!) jsou dočasné, omezené a pominou. Povinností každého muslima je poslouchat Alláhův zákon, šaríu. VŠECHNY další zákony jsou vytvořené člověkem; zatímco šaría je posvátná a přichází od jediného legitimního boha, Alláha. Pro všechny muslimy je ohavností být ovládán káfirskými zákony, lze to změnit skrze džihád!  </vt:lpstr>
      <vt:lpstr>Video č. 9 Média a realita  ICOM</vt:lpstr>
      <vt:lpstr>  SPECIÁLNÍ PRINCIPY PRÁVA ŠARÍA  Káfirové nemusí vyhovět požadavkům islámu. Šaría má dva principy, které poskytnou vedení v situaci, kdy muslimové nemohou praktikovat jejich čistý islám pod šaríou. Technický název je Tayseer, znamenající: „ulehčit něčí břímě“ nebo „zjednodušit“   „Alláh si přeje ulehčit vaše břímě, neboť člověk byl stvořený slabý.“ (Korán 4:28 Súra Al-Nisa)  Pojem Darura, nezbytnost. Je-li to nezbytné, pak co je zakázáno je povoleno.   </vt:lpstr>
      <vt:lpstr> Příklady Darury  Sharia Code Nr. f15.17:  „Je to nezbytná podmínka pro přípustnost spojení modliteb (nahrazení zmeškaných modliteb), která ulehčí břímě muslima.“  Islámské požadavky jsou o „chtění“, ne o nezbytnostech. Pokud se jejich požadavkům nevyhoví, jejich náboženství to neuškodí/neublíží!   </vt:lpstr>
      <vt:lpstr>    PRÁVA ŽEN V KORÁNU V ISLÁMU  1. Islám učí, že muži jsou nadřazeni ženám." Súra 2:228   2. Islám učí, že žena má poloviční práva mužů:  u soudu jako svědek Súra 2:282   u dědictví Súra 4:11   3. Islám považuje manželku za majetek: „Uspokojivá je láska v očích mužů k věcem, které vlastní: žena a synové, hromada zlata a stříbra, koně…" Súra 3:14   4. Islám učí ženu se zahalovat vždy, když jsou mimo své domovy „a řekněte věřícím ženám…že by se měly zahalit nad svým poprsím a nezobrazovat svoji krásu“ Súra 24:31      </vt:lpstr>
      <vt:lpstr>Prezentace aplikace PowerPoint</vt:lpstr>
      <vt:lpstr>    ISLÁM POVOLUJE POLYGAMII   „Vezmi si ženu podle svého výběru, dvě, tři nebo čtyři…“  (Korán 4:3 Súra…)     ISLÁM POVOLUJE ROZVOD   „Ale je-li jejich záměr s rozvodem pevný, Alláh slyší a vše ví.“ (Korán 2:227 SúraAl-Bakarah)‎   „Rozvod je možný dvakrát“ (Korán 2:229 Súra AlBakarah)    </vt:lpstr>
      <vt:lpstr> STATISTIKY MUSLIMŮ V EVROPĚ</vt:lpstr>
      <vt:lpstr>Prezentace aplikace PowerPoint</vt:lpstr>
      <vt:lpstr>Prezentace aplikace PowerPoint</vt:lpstr>
      <vt:lpstr>Prezentace aplikace PowerPoint</vt:lpstr>
      <vt:lpstr>Muslimská populace v Evropě Since the 1960s, immigrants from Muslim countries started to appear in numbers in Western Europe, especially in Germany, France and Belgium. Although large Muslim communities existed on the continent long before this, especially in the Balkans, this was the first major wave of immigration of Muslims to northwestern Europe. Muslims in Europe are not a homogeneous group. They are of various national, ethnic and racial identities. The top countries of origin of Muslims in Western Europe are Pakistan, Turkey and the Maghreb countries (Morocco, Algeria, Tunisia). Muslims also vary in terms of their religious commitment: some adhere very strictly to the tenets of Islam while others have largely assimilated into secular European culture.</vt:lpstr>
      <vt:lpstr>V Západní Evropě muslimové obecně žijí ve velkých městských oblastech, často soustředěni v chudých čtvrtích velkých měst.  Podle Pew Fóra byl v roce 2010 celkový počet muslimů v Evropě kolem 44 miliónů (6%). Celkový počet muslimů v EU byl v roce 2010 kolem 19 miliónů (3,8%). Francouzské hlavní město Paříž a její metropolitní části mají nejvyšší počet (až k 1.7 miliónům podle The Economist)… According to the Pew Forum, the total number of Muslims in Europe in 2010 was about 44 million (6%).The total number of Muslims in the European Union in 2010 was about 19 million (3.8%).The French capital of Paris and its metropolitan area has the largest number (up to 1.7 million according to The Economist)"When town halls turn to Mecca". The Economist. 4 December 2008. Retrieved 28 January 2013. see the chart of Muslims than any other city in the European Union. London also has a substantial community of Muslim origin, numbering about 1 million within the limits of Greater London and exceeding this figure when the entire metropolitan area is taken into account. If the current rate of migration of Muslims to Europe and the Muslim fertility rate remains constant, by 2030, people of Muslim faith or origin are predicted to form about 10% of the French population and 8% of the European population.</vt:lpstr>
      <vt:lpstr>    JAK BY POTOM MOHLI MUSLIMOVÉ ŽÍT A SLOUŽIT TÉTO ZEMI?  1. Váš zákon nerespektují…ale následují šaríu.  2. Alláhem je jim přikázáno, aby si vás nebrali za přátele.  3. Nechtějí jíst vaše jídlo, ale halal jídlo.  4. Chtějí mít své vlastní oblečení a být odlišnými. 5. Je jim přikázáno ZABÍJET, když nekonvertujete.  6. Je jim přikázáno s vámi bojovat v džihádu, když odmítnete. 7. Už teď věří, že VAŠE země patří JIM, protože jim to řekl Mohammed.  8. Své děti učí to stejné.    </vt:lpstr>
      <vt:lpstr>  1. Severní Afrika a Egypt bývaly křesťanské země. Severní Afrika byla evropská. 2. Sýrie, Libanon a Irák a zbytek Středního východu byly křesťanské země.  3. Turecko bývalo řeckou anatolií.  4. Afghánistán a všechen zbytek Hedvábné cesty byly budhistické. 5. Pákistán and Bangladéš bývaly budhistické a hinduistické.    Dnes jsou všechny tyto země islámské.   </vt:lpstr>
      <vt:lpstr>EVROPA SE MĚNÍ  1. France carries out raids, names more potential attackers PARIS (AP) -- French police raided 168 locations across the country and detained nearly two dozen people as authorities identified more members of a sleeper cell said to be behind the Paris attacks that killed 129 people. French and Belgian Jihadis — and at least one potential Syrian member — were being implicated Monday in what was the worst attack on French soil since World War II.  2. Belgian Jihadi identified as mastermind of Paris attacks BRUSSELS (AP) — Once a happy-go-lucky student at one of Brussels' most prestigious high schools, Saint-Pierre d'Uccle, Abdelhamid Abaaoud morphed into Belgium's most notorious Jihadi, a zealot so devoted to the cause of holy war that he recruited his 13-year-old brother to join him in Syria.</vt:lpstr>
      <vt:lpstr>3. EU to relocate Sweden asylum seekers  1.Dec 2015 Stockholm (AFP) - Overwhelmed by a stream of migrants, Sweden will soon benefit from a "relocation" programme for some of its asylum seekers, the European Commissioner of Migration Dimitris Avramopoulos said Monday. "Sweden is among the group of member states that has welcomed the highest number of refugees this year,"  4. Rubio: Radical jihadists using refugee crisis as cover LACONIA, N.H. (AP) — Sen. Marco Rubio said Monday that radical jihadists are using the Syrian refugee crisis as cover to send terrorists to the West and that it's impossible for the United States to vet some migrants from the region. "They are trying to exploit the refugee crisis out in the Middle East to insert fighters into foreign counties," Rubio told a New Hampshire audience in response to a voter who said Americans are concerned with immigration from a national security perspective. "We can't ignore that."</vt:lpstr>
      <vt:lpstr>5. Two Middle East refugees arrested in U.S. on terrorism charges (By Sharon Bernstein and Julia Edwards)  SACRAMENTO, Calif./WASHINGTON (Reuters) - Two men from the Middle East who came to the United States as refugees were arrested on federal terrorism charges in California and Texas for supporting Islamic militant groups, U.S. officials said on Thursday, 7th of January. They are the latest in a series of similar cases in a U.S. campaign against extremism. Neither man was charged with plotting an attack on the United States. One man was charged with supporting the Islamic State militant group overseas and both were charged with providing false information about their ties to what were described as international terrorist groups. </vt:lpstr>
      <vt:lpstr> There have been more than 75 publicized arrests of U.S. residents who have allegedly become radicalized by Muslim militants since 2014.The men, arrested in Sacramento and Houston, were not involved in a single plot, but they may have been in contact with each other, a source familiar with the two cases said. Both men are Palestinians who were born in Iraq. The man arrested in Houston, Omar Faraj Saeed Al-Hardan, entered the United States as an Iraqi refugee in November 2009, according to a court document. In Sacramento, the U.S. Department of Justice said Aws Mohammed Younis Al-Jayab, 23, came to the United States in 2012 as a refugee from Syria. Republican leaders have been calling on President Barack Obama, a Democrat, to move with caution in allowing refugees from Syria to resettle in the United States. Obama said last year that the United States would take in 10,000 Syrian refugees by Oct. 1, 2016, prompting vows of defiance from more than 30 governors who warned of risks to national security. </vt:lpstr>
      <vt:lpstr>5. Tiny Slovenia struggles with massive migrant surge RIGONCE, Slovenia (AP) — Stanko Kovac felt only sympathy for the thousands of migrants who flow chest-deep across freezing rivers to reach Slovenia from Croatia, trudging day and night by his house right at the border. That is, until they started trampling his crops and scaring his cattle and chicken. "They are poor people forced to flee violence, it is a tragedy," Kovac said by a barn in his sleepy hillside village. "But we can no longer stand the sight.  6. Dutch MP calls for removal of all mosques in Netherlands A Dutch right-wing political party has demanded Netherlands be cleared of mosques, amid an ongoing row over the integration of Muslim and Turkish minorities in the country. Machiel de Graaf, a member of Dutch anti-immigration and anti-Islam Party for Freedom (PVV), asked all mosques in the country to be shut down while speaking during a debate on integration in the House of Representatives. </vt:lpstr>
      <vt:lpstr>7. In Germany Mass brawls erupt in crowded migrant shelters: Berlin (AFP) - Clashes broke out Sunday between hundreds of asylum seekers at a shelter in Berlin, in the second mass brawl to erupt over the weekend in Germany's crowded migrant accommodations 8. Greece's migration minister said the island of Lesbos was on the "verge of explosion", as some 20,000 refugees and migrants swamped authorities and services there. Coastguards and riot police armed with batons fought to control a surging crowd of 2,500 migrants struggling to board an Athens-bound ferry at Lesbos' main port.</vt:lpstr>
      <vt:lpstr>9. In Hungary several hundred migrants broke through police lines at the tense main border crossing with Serbia, local media reported. The migrants were part of a group of 1,500 people who had been waiting for hours at a refugee collection point near the Roszke crossing, the first stop before people are brought to a registration camp. Prime Minister Viktor Orban promised to speed up construction of an additional four-metre (13-foot) -high fence intended to staunch the flow of migrants across its borders. 10. In Germany thousands of asylum seekers continued to reach one of their main destinations, with police in Munich saying that since midnight, some 900 people had arrived. This is on top of 5,000 who got there Monday, and about 20,000 over the weekend. Hundreds have been plunged into a bureaucratic nightmare at desperately crowded and overstretched centres for asylum seekers in Berlin.</vt:lpstr>
      <vt:lpstr>TOTO JE IMIGRACE  Imigrace je pohyb lidí do země, ve které nejsou rodáky, aby se tam usadili,  především jako trvalí obyvatelé nebo budoucí občané. Imigranti jsou motivováni opustit své rodné země z rozdílných důvodů a to i nedostatku místního přístupu ke zdrojům, touha pro ekonomické prosperitě, rodinnému sloučení, útěku od předpojatosti, konfliktu nebo přírodní katastrofy.  Muslimové však imigrují z jiných důvodů: poslouchají, co jim Mohammed řekl a pro šíření islámu!</vt:lpstr>
      <vt:lpstr>Video č. 10  Ann Corcoran  </vt:lpstr>
      <vt:lpstr>Základní principy Všeobecně jsou muslimové radostní a šťastní v každé ne-muslimské zemi a nešťastní v každé muslimské zemi. Koho za svou bídu obviňují? Neobviňují islám, jejich zemi nebo sebe, ale obviňují káfirské země, kde se cítí šťastně a radostně!  imigrují… A tak chtějí ‚změnit‘ tyto káfirské země a udělat z nich země, jako jsou jejich vlastní, kde nebyli šťastní nebo radostní!!</vt:lpstr>
      <vt:lpstr>Ne demokracii; my chceme islám!</vt:lpstr>
      <vt:lpstr>A takto to funguje: 1. Když je v jakékoli zemi populace muslimů pod 2%, budou považování, z větší části, jako pokoj-milující menšina a NE jako hrozba pro další občany.  To je případ v: USA 0,6% ; Austrálie 1,5% ; Kanada 1,9% ; Čína 1,8% ; Itálie 1,5%; Norsko1.8%.  2. Když jsou 2-5% , začnou konvertovat další lidi z jiných menšin a dalších nespokojených skupin, častokrát s velkým náborem lidí z vězení a pouličních gangů.   Toto se děje v Německu: Dánsko 2%; Německo.7%; Spojené Království 2.7%; Španělsko 4%; Thajsko 4.6%.</vt:lpstr>
      <vt:lpstr> 3. Od 5% muslimské populace začnou vyvíjet silný vliv (jako požadování jídla Halal), který mají i navzdory jejich procentu se zbytkem populace.   Toto se děje v: Francie 8% ; Filipíny 5%; Švédsko 5%; Švýcarsko 4,3%; Holandsko 5,5%; Trinidad a Tobago 5,8% .  V tomto bodě budou společně pracovat s vládnoucími vládami, aby jim povolili vládnou sami sobě v jejich ghettech pod právem šaría, islámský zákon. Konečný bod pro islamisty je ustanovit právo šaría po celém světě.  </vt:lpstr>
      <vt:lpstr>Když muslimové dosáhnou 10% populace, mají tendenci navýšit bezpráví, jako způsob stížnosti proti jejich podmínkám.   V Paříži už vidíme pálení aut. Jakákoli ne-muslimská činnost islám uráží a výsledky v povstání a hrozbách jako v Amsterdamu a dalších západních městech s takovým napětím, jsou vidět denně a především v muslimských částech: Guyana 10%; Indie13,4%; Israel 16%; Keňa10%; Rusko15%   Když dosáhnou 20% , národy mohou očekávat spoušť vzpoury, formace džihadistické milice, sporadické zabíjení a upalování křesťanských kostelů a židovských synagog, jako v Etiopii 32,8%   </vt:lpstr>
      <vt:lpstr>Při 40% národy zažili široké spektrum masakru, chroniské teroristické útoky a neustálé boje milice.  Jako v Bosně 40%; Čadu 53.1%; Libanonu 59.7%  Při 60% národy zažili neupadající/nazastavitelné pronásledování nevěřících/káfirů všech náboženství a to i nepraktikujících muslimů. Sporadické etnické čištění, užívání práva šaría jak zbraně a džizja (daň pro nevěrce/káfiry) Jako v Albánii70% ; Malajsie 60,4%; Katar77.5% ; Súdán 70% . </vt:lpstr>
      <vt:lpstr>SVOBODO, JDI DO PEKLA…</vt:lpstr>
      <vt:lpstr>Po 80% očekávejte denní zastrašování a násilný džihád; některé státy provádějí etnické čistky a dokonce i nějakou genocidu jako vyhnání nevěrců/káfirů a posunout se ke 100% muslimům. Takto je to zažíváno a nějaké způsoby probíhají v:  Bangladéši 83%; Egyptě 90%; Gaze 86.1% ; Indonésii 86.1%; Íránu 98%; Iráku 97%; Maroku 98.7%; Pákistánu 97%; Palestině 99%; Sýrii 90%; Tádžikistán 90%; Turecku 99,8%, Spojené Arabské Emiráty 96%  100% bude ohlašovat Dar Al-Salam (Příbytek pokoje, islámský dům pokoje). Majlises jsou jediné školy a Korán je jediné slovo. Jako v:  Afghánistánu 100%; Saudské Arábii100%; Somálsku 100%; Jemenu 100% </vt:lpstr>
      <vt:lpstr>103 žena z Afghánistánu žádá ve Vídni…jak se jí to podařilo?</vt:lpstr>
      <vt:lpstr>Video č. 11  Konec evropské kultury </vt:lpstr>
      <vt:lpstr>Co teď? Stovky lidí se snaží dostat do Evropy, jsou shromážděni na autobusovém nádraží v Istanbulu a doufají, že odjedou do severozápadní Turecké provincie Edirne, která hraničí se členem EU Řeckem a Bulharskem.  </vt:lpstr>
      <vt:lpstr>Závěr  Musíme jít ke kořenům této současné situace, abychom našli řešení; jenom pravda může zvítězit.   </vt:lpstr>
      <vt:lpstr>َإِذْ صَرَفْنَا إِلَيْكَ نَفَرًا مِنَ الْجِنِّ يَسْتَمِعُونَ الْقُرْآنَ فَلَمَّا حَضَرُوهُ قَالُوا أَنْصِتُوا ۖ فَلَمَّا قُضِيَ وَلَّوْا إِلَى قَوْمِهِمْ مُنْذِرِينَ (46:29 صورة الأحقاف)                  „Hle, seslali jsme k tobě společnost džinů (démonů), kteří tiše naslouchali Koránu: když stáli v přítomnosti…řekli: „Naslouchejte v tichosti!“ Když čtení skončilo, vrátili se ke svým lidem, aby je varovali (před jejich hříchy). (Quran 46:29 Surat Al-Ahkaf(   Behold, We turned(Sent) towards thee a company of Jinns (Demons) (quietly) listening to the Qur'an: when they stood in the presence thereof, they said, "Listen in silence!" When the (reading) was finished, they returned to their people, to warn (them of their sins). (Quran 46:29 Surat Al-Ahkaf( </vt:lpstr>
      <vt:lpstr>Kontaktovat nás můžete přes e-mail:  ICOM@internationalchristianoutreachministry.org salman.ICOM@internationalchristianoutreachministry.org K.ICOM@seznam.cz    nebo můžete navštívit naše webové stránky:  www.internationalchristianoutreachministry.org   A prosím, myslete na nás a naši Službu denně na modlitbách.. </vt:lpstr>
      <vt:lpstr>Svoje dary, prosím, zasílejte v českých korunách (Kč)na:                                              (Pro ICOM ) Číslo účtu: 670100-2209769813/6210  a v eurech na: Salman Hashim Hasan Al-Baidhani (Pro ICOM ) Číslo účtu: 826-232-188/00 EUR  Bank code/Bankleitzahl: 20111 IBAN: AT37 2011 1826 2321 8800  Swift kód/BIC : GIBAATWWXXX Erste Bank der Oesterreichische Sparkassen AG, Austria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Christian Outreach  Ministry</dc:title>
  <dc:creator>Katka</dc:creator>
  <cp:lastModifiedBy>J</cp:lastModifiedBy>
  <cp:revision>125</cp:revision>
  <dcterms:created xsi:type="dcterms:W3CDTF">2015-07-25T07:30:54Z</dcterms:created>
  <dcterms:modified xsi:type="dcterms:W3CDTF">2016-01-20T21:45:30Z</dcterms:modified>
</cp:coreProperties>
</file>