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layfair Display Medium"/>
      <p:regular r:id="rId17"/>
      <p:bold r:id="rId18"/>
      <p:italic r:id="rId19"/>
      <p:boldItalic r:id="rId20"/>
    </p:embeddedFont>
    <p:embeddedFont>
      <p:font typeface="Inria Serif"/>
      <p:regular r:id="rId21"/>
      <p:bold r:id="rId22"/>
      <p:italic r:id="rId23"/>
      <p:boldItalic r:id="rId24"/>
    </p:embeddedFont>
    <p:embeddedFont>
      <p:font typeface="Playfair Display"/>
      <p:regular r:id="rId25"/>
      <p:bold r:id="rId26"/>
      <p:italic r:id="rId27"/>
      <p:boldItalic r:id="rId28"/>
    </p:embeddedFont>
    <p:embeddedFont>
      <p:font typeface="Inria Serif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Medium-boldItalic.fntdata"/><Relationship Id="rId22" Type="http://schemas.openxmlformats.org/officeDocument/2006/relationships/font" Target="fonts/InriaSerif-bold.fntdata"/><Relationship Id="rId21" Type="http://schemas.openxmlformats.org/officeDocument/2006/relationships/font" Target="fonts/InriaSerif-regular.fntdata"/><Relationship Id="rId24" Type="http://schemas.openxmlformats.org/officeDocument/2006/relationships/font" Target="fonts/InriaSerif-boldItalic.fntdata"/><Relationship Id="rId23" Type="http://schemas.openxmlformats.org/officeDocument/2006/relationships/font" Target="fonts/InriaSerif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riaSerif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nriaSerifLight-italic.fntdata"/><Relationship Id="rId30" Type="http://schemas.openxmlformats.org/officeDocument/2006/relationships/font" Target="fonts/InriaSerif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InriaSerif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fairDisplayMedium-regular.fntdata"/><Relationship Id="rId16" Type="http://schemas.openxmlformats.org/officeDocument/2006/relationships/slide" Target="slides/slide12.xml"/><Relationship Id="rId19" Type="http://schemas.openxmlformats.org/officeDocument/2006/relationships/font" Target="fonts/PlayfairDisplayMedium-italic.fntdata"/><Relationship Id="rId18" Type="http://schemas.openxmlformats.org/officeDocument/2006/relationships/font" Target="fonts/PlayfairDisplay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64b003c9a_0_5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64b003c9a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108b8b5fb_0_1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108b8b5f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108b8b5fb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108b8b5f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108b8b5fb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108b8b5f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108b8b5fb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108b8b5f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108b8b5fb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108b8b5f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108b8b5fb_0_1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108b8b5f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8849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transparent frame">
  <p:cSld name="BLANK_1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8849" name="adj1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b="1" sz="9600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p8"/>
          <p:cNvSpPr txBox="1"/>
          <p:nvPr>
            <p:ph idx="3" type="body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indent="-3556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indent="-3556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indent="-3556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indent="-3556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indent="-3556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indent="-3556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indent="-3556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indent="-355600" lvl="8" marL="41148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statology.org/r-remove-rows-with-na-in-one-column/" TargetMode="External"/><Relationship Id="rId22" Type="http://schemas.openxmlformats.org/officeDocument/2006/relationships/hyperlink" Target="https://en.wikipedia.org/wiki/List_of_Southwest_Airlines_destinations" TargetMode="External"/><Relationship Id="rId21" Type="http://schemas.openxmlformats.org/officeDocument/2006/relationships/hyperlink" Target="https://en.wikipedia.org/wiki/List_of_Virgin_America_destinations" TargetMode="External"/><Relationship Id="rId24" Type="http://schemas.openxmlformats.org/officeDocument/2006/relationships/hyperlink" Target="https://en.wikipedia.org/wiki/Virgin_America" TargetMode="External"/><Relationship Id="rId23" Type="http://schemas.openxmlformats.org/officeDocument/2006/relationships/hyperlink" Target="https://en.wikipedia.org/wiki/List_of_US_Airways_destinations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tackoverflow.com/questions/22286419/move-a-column-to-first-position-in-a-data-frame" TargetMode="External"/><Relationship Id="rId4" Type="http://schemas.openxmlformats.org/officeDocument/2006/relationships/hyperlink" Target="https://www.marsja.se/how-to-remove-a-column-in-r-using-dplyr-by-name-and-index/" TargetMode="External"/><Relationship Id="rId9" Type="http://schemas.openxmlformats.org/officeDocument/2006/relationships/hyperlink" Target="https://www.geeksforgeeks.org/change-color-of-bars-in-barchart-using-ggplot2-in-r/" TargetMode="External"/><Relationship Id="rId25" Type="http://schemas.openxmlformats.org/officeDocument/2006/relationships/hyperlink" Target="https://www.youtube.com/watch?v=-O7W___fnrE&amp;t=88s" TargetMode="External"/><Relationship Id="rId5" Type="http://schemas.openxmlformats.org/officeDocument/2006/relationships/hyperlink" Target="https://www.statology.org/r-mean-by-group/" TargetMode="External"/><Relationship Id="rId6" Type="http://schemas.openxmlformats.org/officeDocument/2006/relationships/hyperlink" Target="https://stackoverflow.com/questions/24172111/change-the-blank-cells-to-na" TargetMode="External"/><Relationship Id="rId7" Type="http://schemas.openxmlformats.org/officeDocument/2006/relationships/hyperlink" Target="https://stackoverflow.com/questions/26553526/how-to-add-frequency-count-labels-to-the-bars-in-a-bar-graph-using-ggplot2" TargetMode="External"/><Relationship Id="rId8" Type="http://schemas.openxmlformats.org/officeDocument/2006/relationships/hyperlink" Target="https://stackoverflow.com/questions/31939643/make-a-table-showing-the-10-largest-values-of-a-variable-in-r" TargetMode="External"/><Relationship Id="rId11" Type="http://schemas.openxmlformats.org/officeDocument/2006/relationships/hyperlink" Target="https://www.codingprof.com/3-ways-to-replace-blanks-with-nas-in-r-examples" TargetMode="External"/><Relationship Id="rId10" Type="http://schemas.openxmlformats.org/officeDocument/2006/relationships/hyperlink" Target="https://stackoverflow.com/questions/29278153/plotting-with-ggplot2-error-discrete-value-supplied-to-continuous-scale-on-c" TargetMode="External"/><Relationship Id="rId13" Type="http://schemas.openxmlformats.org/officeDocument/2006/relationships/hyperlink" Target="https://r-lang.com/r-max-function-how-to-find-maximum-value-of-vector/" TargetMode="External"/><Relationship Id="rId12" Type="http://schemas.openxmlformats.org/officeDocument/2006/relationships/hyperlink" Target="https://sparkbyexamples.com/r-programming/replace-character-in-a-string-of-r-dataframe/" TargetMode="External"/><Relationship Id="rId15" Type="http://schemas.openxmlformats.org/officeDocument/2006/relationships/hyperlink" Target="https://medium.com/@rohitnair_94843/analysis-of-twitter-data-using-r-part-2-word-cloud-dd423af1b2c6" TargetMode="External"/><Relationship Id="rId14" Type="http://schemas.openxmlformats.org/officeDocument/2006/relationships/hyperlink" Target="https://www.statmethods.net/graphs/bar.html" TargetMode="External"/><Relationship Id="rId17" Type="http://schemas.openxmlformats.org/officeDocument/2006/relationships/hyperlink" Target="https://cran.r-project.org/web/packages/tm/vignettes/tm.pdf" TargetMode="External"/><Relationship Id="rId16" Type="http://schemas.openxmlformats.org/officeDocument/2006/relationships/hyperlink" Target="https://towardsdatascience.com/twitter-text-analysis-in-r-ed7b81ecdb9a" TargetMode="External"/><Relationship Id="rId19" Type="http://schemas.openxmlformats.org/officeDocument/2006/relationships/hyperlink" Target="https://www.programmingr.com/count-occurrences-in-column/" TargetMode="External"/><Relationship Id="rId18" Type="http://schemas.openxmlformats.org/officeDocument/2006/relationships/hyperlink" Target="https://medium.com/analytics-vidhya/tdm-term-document-matrix-and-dtm-document-term-matrix-8b07c58957e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702900" y="1361350"/>
            <a:ext cx="51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Airline Sentiment Analysis - Executive Summary</a:t>
            </a:r>
            <a:endParaRPr/>
          </a:p>
        </p:txBody>
      </p:sp>
      <p:grpSp>
        <p:nvGrpSpPr>
          <p:cNvPr id="66" name="Google Shape;66;p13"/>
          <p:cNvGrpSpPr/>
          <p:nvPr/>
        </p:nvGrpSpPr>
        <p:grpSpPr>
          <a:xfrm>
            <a:off x="8398169" y="173978"/>
            <a:ext cx="602657" cy="589553"/>
            <a:chOff x="5964175" y="4329750"/>
            <a:chExt cx="421350" cy="421350"/>
          </a:xfrm>
        </p:grpSpPr>
        <p:sp>
          <p:nvSpPr>
            <p:cNvPr id="67" name="Google Shape;67;p13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20550" y="433225"/>
            <a:ext cx="2987100" cy="4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2762975" y="1376725"/>
            <a:ext cx="1845900" cy="141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American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They need to work on their customer service- 40.1% of their negative sentiment tweets are because of their Customer Service Issues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1" name="Google Shape;141;p22"/>
          <p:cNvSpPr txBox="1"/>
          <p:nvPr>
            <p:ph idx="2" type="body"/>
          </p:nvPr>
        </p:nvSpPr>
        <p:spPr>
          <a:xfrm>
            <a:off x="4802737" y="1376725"/>
            <a:ext cx="1845900" cy="141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Delta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They need to work on not have late flights- 28.2% </a:t>
            </a:r>
            <a:r>
              <a:rPr lang="en" sz="1200"/>
              <a:t>of their negative sentiment tweets are because of they had Late Flights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2" name="Google Shape;142;p22"/>
          <p:cNvSpPr txBox="1"/>
          <p:nvPr>
            <p:ph idx="3" type="body"/>
          </p:nvPr>
        </p:nvSpPr>
        <p:spPr>
          <a:xfrm>
            <a:off x="6842500" y="1376725"/>
            <a:ext cx="1845900" cy="141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Southwest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They need to work on their customer service- 33% of their negative sentiment tweets are because of their Customer Service Issues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2762975" y="3281725"/>
            <a:ext cx="1845900" cy="141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United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They need to work on their customer service- 25.9% of their negative sentiment tweets are because of their Customer Service Issues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5" name="Google Shape;145;p22"/>
          <p:cNvSpPr txBox="1"/>
          <p:nvPr>
            <p:ph idx="2" type="body"/>
          </p:nvPr>
        </p:nvSpPr>
        <p:spPr>
          <a:xfrm>
            <a:off x="4802737" y="3281725"/>
            <a:ext cx="1845900" cy="141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 Airways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They need to work on their customer service- 35.8% of their negative sentiment tweets are because of their Customer Service Issues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6" name="Google Shape;146;p22"/>
          <p:cNvSpPr txBox="1"/>
          <p:nvPr>
            <p:ph idx="3" type="body"/>
          </p:nvPr>
        </p:nvSpPr>
        <p:spPr>
          <a:xfrm>
            <a:off x="6842500" y="3281725"/>
            <a:ext cx="1845900" cy="141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Virgin America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They need to work on their customer service- 33.1% of their negative sentiment tweets are because of their Customer Service Issues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47" name="Google Shape;147;p22"/>
          <p:cNvGrpSpPr/>
          <p:nvPr/>
        </p:nvGrpSpPr>
        <p:grpSpPr>
          <a:xfrm>
            <a:off x="415518" y="4018532"/>
            <a:ext cx="1008206" cy="868192"/>
            <a:chOff x="5964175" y="4329750"/>
            <a:chExt cx="421350" cy="421350"/>
          </a:xfrm>
        </p:grpSpPr>
        <p:sp>
          <p:nvSpPr>
            <p:cNvPr id="148" name="Google Shape;148;p22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4294967295" type="ctrTitle"/>
          </p:nvPr>
        </p:nvSpPr>
        <p:spPr>
          <a:xfrm>
            <a:off x="158800" y="52488"/>
            <a:ext cx="3195000" cy="4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Appendix</a:t>
            </a:r>
            <a:endParaRPr sz="2500"/>
          </a:p>
        </p:txBody>
      </p:sp>
      <p:sp>
        <p:nvSpPr>
          <p:cNvPr id="155" name="Google Shape;155;p23"/>
          <p:cNvSpPr txBox="1"/>
          <p:nvPr>
            <p:ph idx="4294967295" type="subTitle"/>
          </p:nvPr>
        </p:nvSpPr>
        <p:spPr>
          <a:xfrm>
            <a:off x="468000" y="455700"/>
            <a:ext cx="8208000" cy="42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❏"/>
            </a:pPr>
            <a:r>
              <a:rPr b="1" lang="en"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Twitter Dataset</a:t>
            </a:r>
            <a:r>
              <a:rPr lang="en" sz="1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: </a:t>
            </a:r>
            <a:r>
              <a:rPr lang="en" sz="1200">
                <a:latin typeface="Inria Serif"/>
                <a:ea typeface="Inria Serif"/>
                <a:cs typeface="Inria Serif"/>
                <a:sym typeface="Inria Serif"/>
              </a:rPr>
              <a:t>Brief Explanation of the Dataset</a:t>
            </a:r>
            <a:endParaRPr sz="1200">
              <a:latin typeface="Inria Serif"/>
              <a:ea typeface="Inria Serif"/>
              <a:cs typeface="Inria Serif"/>
              <a:sym typeface="Inria Serif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❏"/>
            </a:pPr>
            <a:r>
              <a:rPr b="1" lang="en"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Review:</a:t>
            </a:r>
            <a:r>
              <a:rPr lang="en" sz="1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r>
              <a:rPr lang="en" sz="1200">
                <a:latin typeface="Inria Serif"/>
                <a:ea typeface="Inria Serif"/>
                <a:cs typeface="Inria Serif"/>
                <a:sym typeface="Inria Serif"/>
              </a:rPr>
              <a:t>What variables were kept and didn’t keep</a:t>
            </a:r>
            <a:endParaRPr sz="1200">
              <a:latin typeface="Inria Serif"/>
              <a:ea typeface="Inria Serif"/>
              <a:cs typeface="Inria Serif"/>
              <a:sym typeface="Inria Serif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❏"/>
            </a:pPr>
            <a:r>
              <a:rPr b="1" lang="en"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Which airline has the highest negative, neutral and positive sentiments? </a:t>
            </a:r>
            <a:r>
              <a:rPr lang="en" sz="1200">
                <a:latin typeface="Inria Serif"/>
                <a:ea typeface="Inria Serif"/>
                <a:cs typeface="Inria Serif"/>
                <a:sym typeface="Inria Serif"/>
              </a:rPr>
              <a:t>Most negative sentiment:  US airways; Most neutral sentiment:  United; Most positive sentiment: Virgin America </a:t>
            </a:r>
            <a:endParaRPr sz="1200">
              <a:latin typeface="Inria Serif"/>
              <a:ea typeface="Inria Serif"/>
              <a:cs typeface="Inria Serif"/>
              <a:sym typeface="Inria Serif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❏"/>
            </a:pPr>
            <a:r>
              <a:rPr b="1" lang="en"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Which airlines do consumers tweet most about? </a:t>
            </a:r>
            <a:r>
              <a:rPr lang="en" sz="1200">
                <a:latin typeface="Inria Serif"/>
                <a:ea typeface="Inria Serif"/>
                <a:cs typeface="Inria Serif"/>
                <a:sym typeface="Inria Serif"/>
              </a:rPr>
              <a:t>Most tweets: United Airline; Least tweets: Virgin America </a:t>
            </a:r>
            <a:r>
              <a:rPr b="1" lang="en"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What are the main reasons for the negative tweets? Which airline has the worst rating for each negative reason?</a:t>
            </a:r>
            <a:r>
              <a:rPr lang="en" sz="1200">
                <a:latin typeface="Inria Serif"/>
                <a:ea typeface="Inria Serif"/>
                <a:cs typeface="Inria Serif"/>
                <a:sym typeface="Inria Serif"/>
              </a:rPr>
              <a:t> The most listed negative reason was “Customer Service Issues”; The least listed negative reason was “Damaged Luggage”; The airline with the most “Customer Service Issues” was US Airways; The airline with the least “Customer Service Issues”  was Virgin America </a:t>
            </a:r>
            <a:endParaRPr sz="1200">
              <a:latin typeface="Inria Serif"/>
              <a:ea typeface="Inria Serif"/>
              <a:cs typeface="Inria Serif"/>
              <a:sym typeface="Inria Serif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ria Serif"/>
              <a:buChar char="❏"/>
            </a:pPr>
            <a:r>
              <a:rPr b="1" lang="en"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What is the overall positive, negative and neutral sentiment per airline? What are the top three negative reasons why for each airline?</a:t>
            </a:r>
            <a:r>
              <a:rPr b="1" lang="en" sz="1200">
                <a:solidFill>
                  <a:schemeClr val="accent1"/>
                </a:solidFill>
                <a:latin typeface="Inria Serif"/>
                <a:ea typeface="Inria Serif"/>
                <a:cs typeface="Inria Serif"/>
                <a:sym typeface="Inria Serif"/>
              </a:rPr>
              <a:t> </a:t>
            </a:r>
            <a:r>
              <a:rPr lang="en" sz="1200">
                <a:latin typeface="Inria Serif"/>
                <a:ea typeface="Inria Serif"/>
                <a:cs typeface="Inria Serif"/>
                <a:sym typeface="Inria Serif"/>
              </a:rPr>
              <a:t>Highest # of negative sentiment tweets: United, Highest # of neutral sentiment tweets: Delta, Highest # of positive sentiment tweets: Southwest; The most common negative reason was “Customer Service Issues”; The least common negative reason was “Damaged Luggage”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layfair Display Medium"/>
              <a:buChar char="❏"/>
            </a:pPr>
            <a:r>
              <a:rPr b="1" lang="en"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Was there a specific negative reason why the airline had a negative sentiment based on retweets?</a:t>
            </a:r>
            <a:r>
              <a:rPr lang="en" sz="12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r>
              <a:rPr lang="en" sz="1200">
                <a:latin typeface="Inria Serif"/>
                <a:ea typeface="Inria Serif"/>
                <a:cs typeface="Inria Serif"/>
                <a:sym typeface="Inria Serif"/>
              </a:rPr>
              <a:t>Most common negative reasons for retweets: “Customer Service Issues” &amp; “Can’t Tell”; The least common negative reason for retweets: “Damaged Luggage”</a:t>
            </a:r>
            <a:endParaRPr sz="1200">
              <a:latin typeface="Inria Serif"/>
              <a:ea typeface="Inria Serif"/>
              <a:cs typeface="Inria Serif"/>
              <a:sym typeface="Inria Serif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ria Serif"/>
              <a:buChar char="❏"/>
            </a:pPr>
            <a:r>
              <a:rPr b="1" lang="en"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Does the length of the text show anything about the Sentiment?</a:t>
            </a:r>
            <a:r>
              <a:rPr lang="en" sz="1200">
                <a:latin typeface="Inria Serif"/>
                <a:ea typeface="Inria Serif"/>
                <a:cs typeface="Inria Serif"/>
                <a:sym typeface="Inria Serif"/>
              </a:rPr>
              <a:t> The longer the tweet, the more likely it has a negative sentiment</a:t>
            </a:r>
            <a:endParaRPr sz="1200">
              <a:latin typeface="Inria Serif"/>
              <a:ea typeface="Inria Serif"/>
              <a:cs typeface="Inria Serif"/>
              <a:sym typeface="Inria Serif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layfair Display Medium"/>
              <a:buChar char="❏"/>
            </a:pPr>
            <a:r>
              <a:rPr b="1" lang="en"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Frequency:</a:t>
            </a: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 sz="1200">
                <a:latin typeface="Inria Serif"/>
                <a:ea typeface="Inria Serif"/>
                <a:cs typeface="Inria Serif"/>
                <a:sym typeface="Inria Serif"/>
              </a:rPr>
              <a:t>Most common words that are negative reasons: “delay”, “cancelled”, “service”; Most tweeted airlines: United, American, US Airways and Southwest airlines</a:t>
            </a:r>
            <a:endParaRPr sz="1200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00"/>
              </a:highlight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4294967295" type="ctrTitle"/>
          </p:nvPr>
        </p:nvSpPr>
        <p:spPr>
          <a:xfrm>
            <a:off x="158800" y="52500"/>
            <a:ext cx="4743600" cy="4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Resources</a:t>
            </a:r>
            <a:r>
              <a:rPr lang="en" sz="3000"/>
              <a:t>/References</a:t>
            </a:r>
            <a:endParaRPr sz="3000"/>
          </a:p>
        </p:txBody>
      </p:sp>
      <p:sp>
        <p:nvSpPr>
          <p:cNvPr id="162" name="Google Shape;162;p24"/>
          <p:cNvSpPr txBox="1"/>
          <p:nvPr>
            <p:ph idx="4294967295" type="subTitle"/>
          </p:nvPr>
        </p:nvSpPr>
        <p:spPr>
          <a:xfrm>
            <a:off x="548375" y="509300"/>
            <a:ext cx="8208000" cy="42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3"/>
              </a:rPr>
              <a:t>https://stackoverflow.com/questions/22286419/move-a-column-to-first-position-in-a-data-frame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4"/>
              </a:rPr>
              <a:t>https://www.marsja.se/how-to-remove-a-column-in-r-using-dplyr-by-name-and-index/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5"/>
              </a:rPr>
              <a:t>https://www.statology.org/r-mean-by-group/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6"/>
              </a:rPr>
              <a:t>https://stackoverflow.com/questions/24172111/change-the-blank-cells-to-na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7"/>
              </a:rPr>
              <a:t>https://stackoverflow.com/questions/26553526/how-to-add-frequency-count-labels-to-the-bars-in-a-bar-graph-using-ggplot2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8"/>
              </a:rPr>
              <a:t>https://stackoverflow.com/questions/31939643/make-a-table-showing-the-10-largest-values-of-a-variable-in-r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9"/>
              </a:rPr>
              <a:t>https://www.geeksforgeeks.org/change-color-of-bars-in-barchart-using-ggplot2-in-r/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10"/>
              </a:rPr>
              <a:t>https://stackoverflow.com/questions/29278153/plotting-with-ggplot2-error-discrete-value-supplied-to-continuous-scale-on-c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11"/>
              </a:rPr>
              <a:t>https://www.codingprof.com/3-ways-to-replace-blanks-with-nas-in-r-examples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12"/>
              </a:rPr>
              <a:t>https://sparkbyexamples.com/r-programming/replace-character-in-a-string-of-r-dataframe/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13"/>
              </a:rPr>
              <a:t>https://r-lang.com/r-max-function-how-to-find-maximum-value-of-vector/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14"/>
              </a:rPr>
              <a:t>https://www.statmethods.net/graphs/bar.html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15"/>
              </a:rPr>
              <a:t>https://medium.com/@rohitnair_94843/analysis-of-twitter-data-using-r-part-2-word-cloud-dd423af1b2c6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16"/>
              </a:rPr>
              <a:t>https://towardsdatascience.com/twitter-text-analysis-in-r-ed7b81ecdb9a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17"/>
              </a:rPr>
              <a:t>chrome-extension://efaidnbmnnnibpcajpcglclefindmkaj/https://cran.r-project.org/web/packages/tm/vignettes/tm.pdf</a:t>
            </a:r>
            <a:endParaRPr sz="1100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Inria Serif"/>
                <a:ea typeface="Inria Serif"/>
                <a:cs typeface="Inria Serif"/>
                <a:sym typeface="Inria Serif"/>
              </a:rPr>
              <a:t>data_visualization_ggplot_cheatsheet.pdf</a:t>
            </a:r>
            <a:endParaRPr b="1" sz="1100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18"/>
              </a:rPr>
              <a:t>https://medium.com/analytics-vidhya/tdm-term-document-matrix-and-dtm-document-term-matrix-8b07c58957e2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19"/>
              </a:rPr>
              <a:t>https://www.programmingr.com/count-occurrences-in-column/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20"/>
              </a:rPr>
              <a:t>https://www.statology.org/r-remove-rows-with-na-in-one-column/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21"/>
              </a:rPr>
              <a:t>https://en.wikipedia.org/wiki/List_of_Virgin_America_destinations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22"/>
              </a:rPr>
              <a:t>https://en.wikipedia.org/wiki/List_of_Southwest_Airlines_destinations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23"/>
              </a:rPr>
              <a:t>https://en.wikipedia.org/wiki/List_of_US_Airways_destinations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24"/>
              </a:rPr>
              <a:t>https://en.wikipedia.org/wiki/Virgin_America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Inria Serif"/>
                <a:ea typeface="Inria Serif"/>
                <a:cs typeface="Inria Serif"/>
                <a:sym typeface="Inria Serif"/>
                <a:hlinkClick r:id="rId25"/>
              </a:rPr>
              <a:t>https://www.youtube.com/watch?v=-O7W___fnrE&amp;t=88s</a:t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Dataset 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02400" y="1215975"/>
            <a:ext cx="36834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ria Serif"/>
              <a:buChar char="▫"/>
            </a:pPr>
            <a:r>
              <a:rPr lang="en" sz="1400">
                <a:latin typeface="Inria Serif"/>
                <a:ea typeface="Inria Serif"/>
                <a:cs typeface="Inria Serif"/>
                <a:sym typeface="Inria Serif"/>
              </a:rPr>
              <a:t>There are three business questions  for this project</a:t>
            </a:r>
            <a:endParaRPr sz="1400">
              <a:latin typeface="Inria Serif"/>
              <a:ea typeface="Inria Serif"/>
              <a:cs typeface="Inria Serif"/>
              <a:sym typeface="Inria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erif"/>
              <a:buChar char="▪"/>
            </a:pPr>
            <a:r>
              <a:rPr lang="en" sz="1400">
                <a:latin typeface="Inria Serif"/>
                <a:ea typeface="Inria Serif"/>
                <a:cs typeface="Inria Serif"/>
                <a:sym typeface="Inria Serif"/>
              </a:rPr>
              <a:t>What are the main </a:t>
            </a:r>
            <a:r>
              <a:rPr lang="en" sz="1400">
                <a:latin typeface="Inria Serif"/>
                <a:ea typeface="Inria Serif"/>
                <a:cs typeface="Inria Serif"/>
                <a:sym typeface="Inria Serif"/>
              </a:rPr>
              <a:t>reasons for the</a:t>
            </a:r>
            <a:r>
              <a:rPr lang="en" sz="1400">
                <a:latin typeface="Inria Serif"/>
                <a:ea typeface="Inria Serif"/>
                <a:cs typeface="Inria Serif"/>
                <a:sym typeface="Inria Serif"/>
              </a:rPr>
              <a:t> negative tweets? Which airline has the worst rating for each negative reason?</a:t>
            </a:r>
            <a:endParaRPr sz="1400">
              <a:latin typeface="Inria Serif"/>
              <a:ea typeface="Inria Serif"/>
              <a:cs typeface="Inria Serif"/>
              <a:sym typeface="Inria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erif"/>
              <a:buChar char="▪"/>
            </a:pPr>
            <a:r>
              <a:rPr lang="en" sz="1400">
                <a:latin typeface="Inria Serif"/>
                <a:ea typeface="Inria Serif"/>
                <a:cs typeface="Inria Serif"/>
                <a:sym typeface="Inria Serif"/>
              </a:rPr>
              <a:t>What is the overall positive, negative and neutral sentiment per airline? What are the top three negative reasons why for each airline? </a:t>
            </a:r>
            <a:endParaRPr sz="1400">
              <a:latin typeface="Inria Serif"/>
              <a:ea typeface="Inria Serif"/>
              <a:cs typeface="Inria Serif"/>
              <a:sym typeface="Inria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erif"/>
              <a:buChar char="▪"/>
            </a:pPr>
            <a:r>
              <a:rPr lang="en" sz="1400">
                <a:latin typeface="Inria Serif"/>
                <a:ea typeface="Inria Serif"/>
                <a:cs typeface="Inria Serif"/>
                <a:sym typeface="Inria Serif"/>
              </a:rPr>
              <a:t>What were top ten most common words used in the tweets and did they </a:t>
            </a:r>
            <a:r>
              <a:rPr lang="en" sz="1400">
                <a:latin typeface="Inria Serif"/>
                <a:ea typeface="Inria Serif"/>
                <a:cs typeface="Inria Serif"/>
                <a:sym typeface="Inria Serif"/>
              </a:rPr>
              <a:t>indicate</a:t>
            </a:r>
            <a:r>
              <a:rPr lang="en" sz="1400">
                <a:latin typeface="Inria Serif"/>
                <a:ea typeface="Inria Serif"/>
                <a:cs typeface="Inria Serif"/>
                <a:sym typeface="Inria Serif"/>
              </a:rPr>
              <a:t> anything about the airline?</a:t>
            </a:r>
            <a:endParaRPr sz="1400"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442475" y="1215975"/>
            <a:ext cx="27540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▫"/>
            </a:pPr>
            <a:r>
              <a:rPr b="1" lang="en" sz="1500"/>
              <a:t>This Dataset is from Kaggle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b="1" lang="en" sz="1500"/>
              <a:t>It is based on Tweets made in 2015 about 6 </a:t>
            </a:r>
            <a:r>
              <a:rPr b="1" lang="en" sz="1500"/>
              <a:t>different</a:t>
            </a:r>
            <a:r>
              <a:rPr b="1" lang="en" sz="1500"/>
              <a:t> airline: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b="1" lang="en" sz="1500"/>
              <a:t>American Airline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b="1" lang="en" sz="1500"/>
              <a:t>Delta Airline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b="1" lang="en" sz="1500"/>
              <a:t>United Airline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b="1" lang="en" sz="1500"/>
              <a:t>US Airways 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b="1" lang="en" sz="1500"/>
              <a:t>Virgin America</a:t>
            </a:r>
            <a:endParaRPr b="1" sz="1500"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371300" y="1001700"/>
            <a:ext cx="3455400" cy="37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Variables I kept: </a:t>
            </a:r>
            <a:endParaRPr b="1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ria Serif"/>
              <a:buAutoNum type="alphaLcPeriod"/>
            </a:pPr>
            <a:r>
              <a:rPr b="1" lang="en" sz="1300">
                <a:latin typeface="Inria Serif"/>
                <a:ea typeface="Inria Serif"/>
                <a:cs typeface="Inria Serif"/>
                <a:sym typeface="Inria Serif"/>
              </a:rPr>
              <a:t>Airline: </a:t>
            </a:r>
            <a:r>
              <a:rPr lang="en" sz="1300">
                <a:latin typeface="Inria Serif"/>
                <a:ea typeface="Inria Serif"/>
                <a:cs typeface="Inria Serif"/>
                <a:sym typeface="Inria Serif"/>
              </a:rPr>
              <a:t>Name of the Airline	</a:t>
            </a:r>
            <a:endParaRPr sz="1300">
              <a:latin typeface="Inria Serif"/>
              <a:ea typeface="Inria Serif"/>
              <a:cs typeface="Inria Serif"/>
              <a:sym typeface="Inria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ria Serif"/>
              <a:buAutoNum type="alphaLcPeriod"/>
            </a:pPr>
            <a:r>
              <a:rPr b="1" lang="en" sz="1300">
                <a:latin typeface="Inria Serif"/>
                <a:ea typeface="Inria Serif"/>
                <a:cs typeface="Inria Serif"/>
                <a:sym typeface="Inria Serif"/>
              </a:rPr>
              <a:t>Airline_sentiment: </a:t>
            </a:r>
            <a:r>
              <a:rPr lang="en" sz="1300">
                <a:latin typeface="Inria Serif"/>
                <a:ea typeface="Inria Serif"/>
                <a:cs typeface="Inria Serif"/>
                <a:sym typeface="Inria Serif"/>
              </a:rPr>
              <a:t>Whether the Airline Sentiment is Positive, Negative or Neutral</a:t>
            </a:r>
            <a:endParaRPr sz="1300">
              <a:latin typeface="Inria Serif"/>
              <a:ea typeface="Inria Serif"/>
              <a:cs typeface="Inria Serif"/>
              <a:sym typeface="Inria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ria Serif"/>
              <a:buAutoNum type="alphaLcPeriod"/>
            </a:pPr>
            <a:r>
              <a:rPr b="1" lang="en" sz="1300">
                <a:latin typeface="Inria Serif"/>
                <a:ea typeface="Inria Serif"/>
                <a:cs typeface="Inria Serif"/>
                <a:sym typeface="Inria Serif"/>
              </a:rPr>
              <a:t>Airline_sentiment_confidence: </a:t>
            </a:r>
            <a:r>
              <a:rPr lang="en" sz="1300">
                <a:latin typeface="Inria Serif"/>
                <a:ea typeface="Inria Serif"/>
                <a:cs typeface="Inria Serif"/>
                <a:sym typeface="Inria Serif"/>
              </a:rPr>
              <a:t>How confident the sentiment analysis is that the airline sentiment is correct </a:t>
            </a:r>
            <a:endParaRPr sz="1300">
              <a:latin typeface="Inria Serif"/>
              <a:ea typeface="Inria Serif"/>
              <a:cs typeface="Inria Serif"/>
              <a:sym typeface="Inria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ria Serif"/>
              <a:buAutoNum type="alphaLcPeriod"/>
            </a:pPr>
            <a:r>
              <a:rPr b="1" lang="en" sz="1300">
                <a:latin typeface="Inria Serif"/>
                <a:ea typeface="Inria Serif"/>
                <a:cs typeface="Inria Serif"/>
                <a:sym typeface="Inria Serif"/>
              </a:rPr>
              <a:t>Negativereason:</a:t>
            </a:r>
            <a:r>
              <a:rPr lang="en" sz="1300">
                <a:latin typeface="Inria Serif"/>
                <a:ea typeface="Inria Serif"/>
                <a:cs typeface="Inria Serif"/>
                <a:sym typeface="Inria Serif"/>
              </a:rPr>
              <a:t> Negative reason why the tweet was posted (Ie Late Flight)</a:t>
            </a:r>
            <a:endParaRPr sz="1300">
              <a:latin typeface="Inria Serif"/>
              <a:ea typeface="Inria Serif"/>
              <a:cs typeface="Inria Serif"/>
              <a:sym typeface="Inria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ria Serif"/>
              <a:buAutoNum type="alphaLcPeriod"/>
            </a:pPr>
            <a:r>
              <a:rPr b="1" lang="en" sz="1300">
                <a:latin typeface="Inria Serif"/>
                <a:ea typeface="Inria Serif"/>
                <a:cs typeface="Inria Serif"/>
                <a:sym typeface="Inria Serif"/>
              </a:rPr>
              <a:t>Negativereason_confidence:</a:t>
            </a:r>
            <a:r>
              <a:rPr lang="en" sz="1300">
                <a:latin typeface="Inria Serif"/>
                <a:ea typeface="Inria Serif"/>
                <a:cs typeface="Inria Serif"/>
                <a:sym typeface="Inria Serif"/>
              </a:rPr>
              <a:t> </a:t>
            </a:r>
            <a:r>
              <a:rPr lang="en" sz="1300">
                <a:latin typeface="Inria Serif"/>
                <a:ea typeface="Inria Serif"/>
                <a:cs typeface="Inria Serif"/>
                <a:sym typeface="Inria Serif"/>
              </a:rPr>
              <a:t>How confident the sentiment analysis is that the negative reason is correct </a:t>
            </a:r>
            <a:endParaRPr sz="1300">
              <a:latin typeface="Inria Serif"/>
              <a:ea typeface="Inria Serif"/>
              <a:cs typeface="Inria Serif"/>
              <a:sym typeface="Inria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ria Serif"/>
              <a:buAutoNum type="alphaLcPeriod"/>
            </a:pPr>
            <a:r>
              <a:rPr b="1" lang="en" sz="1300">
                <a:latin typeface="Inria Serif"/>
                <a:ea typeface="Inria Serif"/>
                <a:cs typeface="Inria Serif"/>
                <a:sym typeface="Inria Serif"/>
              </a:rPr>
              <a:t>Retweet_count:</a:t>
            </a:r>
            <a:r>
              <a:rPr lang="en" sz="1300">
                <a:latin typeface="Inria Serif"/>
                <a:ea typeface="Inria Serif"/>
                <a:cs typeface="Inria Serif"/>
                <a:sym typeface="Inria Serif"/>
              </a:rPr>
              <a:t> Number of times the Tweet was retweeted</a:t>
            </a:r>
            <a:endParaRPr sz="1300">
              <a:latin typeface="Inria Serif"/>
              <a:ea typeface="Inria Serif"/>
              <a:cs typeface="Inria Serif"/>
              <a:sym typeface="Inria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ria Serif"/>
              <a:buAutoNum type="alphaLcPeriod"/>
            </a:pPr>
            <a:r>
              <a:rPr b="1" lang="en" sz="1300">
                <a:latin typeface="Inria Serif"/>
                <a:ea typeface="Inria Serif"/>
                <a:cs typeface="Inria Serif"/>
                <a:sym typeface="Inria Serif"/>
              </a:rPr>
              <a:t>Text: </a:t>
            </a:r>
            <a:r>
              <a:rPr lang="en" sz="1300">
                <a:latin typeface="Inria Serif"/>
                <a:ea typeface="Inria Serif"/>
                <a:cs typeface="Inria Serif"/>
                <a:sym typeface="Inria Serif"/>
              </a:rPr>
              <a:t>The actual Tweet text</a:t>
            </a:r>
            <a:endParaRPr b="1" sz="1300"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455550" y="5424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Review</a:t>
            </a:r>
            <a:endParaRPr/>
          </a:p>
        </p:txBody>
      </p:sp>
      <p:sp>
        <p:nvSpPr>
          <p:cNvPr id="83" name="Google Shape;83;p15"/>
          <p:cNvSpPr txBox="1"/>
          <p:nvPr>
            <p:ph idx="2" type="body"/>
          </p:nvPr>
        </p:nvSpPr>
        <p:spPr>
          <a:xfrm>
            <a:off x="5826700" y="1001700"/>
            <a:ext cx="31209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Variables I Removed: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erif"/>
              <a:buAutoNum type="alphaLcPeriod"/>
            </a:pPr>
            <a:r>
              <a:rPr b="1" lang="en" sz="1400">
                <a:latin typeface="Inria Serif"/>
                <a:ea typeface="Inria Serif"/>
                <a:cs typeface="Inria Serif"/>
                <a:sym typeface="Inria Serif"/>
              </a:rPr>
              <a:t>Tweet_id:</a:t>
            </a:r>
            <a:r>
              <a:rPr lang="en" sz="1400">
                <a:latin typeface="Inria Serif"/>
                <a:ea typeface="Inria Serif"/>
                <a:cs typeface="Inria Serif"/>
                <a:sym typeface="Inria Serif"/>
              </a:rPr>
              <a:t> The Twitter user’s ID</a:t>
            </a:r>
            <a:endParaRPr sz="1400">
              <a:latin typeface="Inria Serif"/>
              <a:ea typeface="Inria Serif"/>
              <a:cs typeface="Inria Serif"/>
              <a:sym typeface="Inria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erif"/>
              <a:buAutoNum type="alphaLcPeriod"/>
            </a:pPr>
            <a:r>
              <a:rPr b="1" lang="en" sz="1400">
                <a:latin typeface="Inria Serif"/>
                <a:ea typeface="Inria Serif"/>
                <a:cs typeface="Inria Serif"/>
                <a:sym typeface="Inria Serif"/>
              </a:rPr>
              <a:t>Airline_sentiment_gold:</a:t>
            </a:r>
            <a:r>
              <a:rPr lang="en" sz="1400">
                <a:latin typeface="Inria Serif"/>
                <a:ea typeface="Inria Serif"/>
                <a:cs typeface="Inria Serif"/>
                <a:sym typeface="Inria Serif"/>
              </a:rPr>
              <a:t> No Data Provided</a:t>
            </a:r>
            <a:endParaRPr sz="1400">
              <a:latin typeface="Inria Serif"/>
              <a:ea typeface="Inria Serif"/>
              <a:cs typeface="Inria Serif"/>
              <a:sym typeface="Inria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erif"/>
              <a:buAutoNum type="alphaLcPeriod"/>
            </a:pPr>
            <a:r>
              <a:rPr b="1" lang="en" sz="1400">
                <a:latin typeface="Inria Serif"/>
                <a:ea typeface="Inria Serif"/>
                <a:cs typeface="Inria Serif"/>
                <a:sym typeface="Inria Serif"/>
              </a:rPr>
              <a:t>Negativereason_gold:</a:t>
            </a:r>
            <a:r>
              <a:rPr lang="en" sz="1400">
                <a:latin typeface="Inria Serif"/>
                <a:ea typeface="Inria Serif"/>
                <a:cs typeface="Inria Serif"/>
                <a:sym typeface="Inria Serif"/>
              </a:rPr>
              <a:t> </a:t>
            </a:r>
            <a:r>
              <a:rPr lang="en" sz="1400">
                <a:latin typeface="Inria Serif"/>
                <a:ea typeface="Inria Serif"/>
                <a:cs typeface="Inria Serif"/>
                <a:sym typeface="Inria Serif"/>
              </a:rPr>
              <a:t>No Data Provided</a:t>
            </a:r>
            <a:endParaRPr sz="1400">
              <a:latin typeface="Inria Serif"/>
              <a:ea typeface="Inria Serif"/>
              <a:cs typeface="Inria Serif"/>
              <a:sym typeface="Inria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erif"/>
              <a:buAutoNum type="alphaLcPeriod"/>
            </a:pPr>
            <a:r>
              <a:rPr b="1" lang="en" sz="1400">
                <a:latin typeface="Inria Serif"/>
                <a:ea typeface="Inria Serif"/>
                <a:cs typeface="Inria Serif"/>
                <a:sym typeface="Inria Serif"/>
              </a:rPr>
              <a:t>Tweet_coord: </a:t>
            </a:r>
            <a:r>
              <a:rPr lang="en" sz="1400">
                <a:latin typeface="Inria Serif"/>
                <a:ea typeface="Inria Serif"/>
                <a:cs typeface="Inria Serif"/>
                <a:sym typeface="Inria Serif"/>
              </a:rPr>
              <a:t>Coordinates</a:t>
            </a:r>
            <a:r>
              <a:rPr lang="en" sz="1400">
                <a:latin typeface="Inria Serif"/>
                <a:ea typeface="Inria Serif"/>
                <a:cs typeface="Inria Serif"/>
                <a:sym typeface="Inria Serif"/>
              </a:rPr>
              <a:t> from where the Tweet was sent</a:t>
            </a:r>
            <a:endParaRPr sz="1400">
              <a:latin typeface="Inria Serif"/>
              <a:ea typeface="Inria Serif"/>
              <a:cs typeface="Inria Serif"/>
              <a:sym typeface="Inria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erif"/>
              <a:buAutoNum type="alphaLcPeriod"/>
            </a:pPr>
            <a:r>
              <a:rPr b="1" lang="en" sz="1400">
                <a:latin typeface="Inria Serif"/>
                <a:ea typeface="Inria Serif"/>
                <a:cs typeface="Inria Serif"/>
                <a:sym typeface="Inria Serif"/>
              </a:rPr>
              <a:t>User_timezone:</a:t>
            </a:r>
            <a:r>
              <a:rPr lang="en" sz="1400">
                <a:latin typeface="Inria Serif"/>
                <a:ea typeface="Inria Serif"/>
                <a:cs typeface="Inria Serif"/>
                <a:sym typeface="Inria Serif"/>
              </a:rPr>
              <a:t> Timezone </a:t>
            </a:r>
            <a:r>
              <a:rPr lang="en" sz="1400">
                <a:latin typeface="Inria Serif"/>
                <a:ea typeface="Inria Serif"/>
                <a:cs typeface="Inria Serif"/>
                <a:sym typeface="Inria Serif"/>
              </a:rPr>
              <a:t>from where the Tweet was sent</a:t>
            </a:r>
            <a:endParaRPr sz="1400">
              <a:latin typeface="Inria Serif"/>
              <a:ea typeface="Inria Serif"/>
              <a:cs typeface="Inria Serif"/>
              <a:sym typeface="Inria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erif"/>
              <a:buAutoNum type="alphaLcPeriod"/>
            </a:pPr>
            <a:r>
              <a:rPr b="1" lang="en" sz="1400">
                <a:latin typeface="Inria Serif"/>
                <a:ea typeface="Inria Serif"/>
                <a:cs typeface="Inria Serif"/>
                <a:sym typeface="Inria Serif"/>
              </a:rPr>
              <a:t>Tweet_location:</a:t>
            </a:r>
            <a:r>
              <a:rPr lang="en" sz="1400">
                <a:latin typeface="Inria Serif"/>
                <a:ea typeface="Inria Serif"/>
                <a:cs typeface="Inria Serif"/>
                <a:sym typeface="Inria Serif"/>
              </a:rPr>
              <a:t> The location </a:t>
            </a:r>
            <a:r>
              <a:rPr lang="en" sz="1400">
                <a:latin typeface="Inria Serif"/>
                <a:ea typeface="Inria Serif"/>
                <a:cs typeface="Inria Serif"/>
                <a:sym typeface="Inria Serif"/>
              </a:rPr>
              <a:t>from where the Tweet was sent</a:t>
            </a:r>
            <a:endParaRPr sz="1400">
              <a:latin typeface="Inria Serif"/>
              <a:ea typeface="Inria Serif"/>
              <a:cs typeface="Inria Serif"/>
              <a:sym typeface="Inria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erif"/>
              <a:buAutoNum type="alphaLcPeriod"/>
            </a:pPr>
            <a:r>
              <a:rPr b="1" lang="en" sz="1400">
                <a:latin typeface="Inria Serif"/>
                <a:ea typeface="Inria Serif"/>
                <a:cs typeface="Inria Serif"/>
                <a:sym typeface="Inria Serif"/>
              </a:rPr>
              <a:t>Name: </a:t>
            </a:r>
            <a:r>
              <a:rPr lang="en" sz="1400">
                <a:latin typeface="Inria Serif"/>
                <a:ea typeface="Inria Serif"/>
                <a:cs typeface="Inria Serif"/>
                <a:sym typeface="Inria Serif"/>
              </a:rPr>
              <a:t>Name of Twitter User</a:t>
            </a:r>
            <a:endParaRPr sz="1400">
              <a:latin typeface="Inria Serif"/>
              <a:ea typeface="Inria Serif"/>
              <a:cs typeface="Inria Serif"/>
              <a:sym typeface="Inria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b="1" lang="en" sz="1400">
                <a:latin typeface="Inria Serif"/>
                <a:ea typeface="Inria Serif"/>
                <a:cs typeface="Inria Serif"/>
                <a:sym typeface="Inria Serif"/>
              </a:rPr>
              <a:t>Tweet_created:</a:t>
            </a:r>
            <a:r>
              <a:rPr lang="en" sz="1400">
                <a:latin typeface="Inria Serif"/>
                <a:ea typeface="Inria Serif"/>
                <a:cs typeface="Inria Serif"/>
                <a:sym typeface="Inria Serif"/>
              </a:rPr>
              <a:t> Date and time for when each Tweet was </a:t>
            </a:r>
            <a:endParaRPr sz="1400"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ria Serif"/>
                <a:ea typeface="Inria Serif"/>
                <a:cs typeface="Inria Serif"/>
                <a:sym typeface="Inria Serif"/>
              </a:rPr>
              <a:t>posted</a:t>
            </a:r>
            <a:endParaRPr sz="1400">
              <a:latin typeface="Inria Serif"/>
              <a:ea typeface="Inria Serif"/>
              <a:cs typeface="Inria Serif"/>
              <a:sym typeface="Inria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ria Serif"/>
              <a:buAutoNum type="alphaLcPeriod"/>
            </a:pPr>
            <a:r>
              <a:t/>
            </a:r>
            <a:endParaRPr sz="1400"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15"/>
          <p:cNvGrpSpPr/>
          <p:nvPr/>
        </p:nvGrpSpPr>
        <p:grpSpPr>
          <a:xfrm>
            <a:off x="455554" y="4031540"/>
            <a:ext cx="883739" cy="843880"/>
            <a:chOff x="5964175" y="4329750"/>
            <a:chExt cx="421350" cy="421350"/>
          </a:xfrm>
        </p:grpSpPr>
        <p:sp>
          <p:nvSpPr>
            <p:cNvPr id="86" name="Google Shape;86;p15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160725" y="66975"/>
            <a:ext cx="2076000" cy="433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Playfair Display"/>
                <a:ea typeface="Playfair Display"/>
                <a:cs typeface="Playfair Display"/>
                <a:sym typeface="Playfair Display"/>
              </a:rPr>
              <a:t>Which airline has the highest negative, neutral and positive sentiments? </a:t>
            </a:r>
            <a:endParaRPr b="1"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erif"/>
              <a:buChar char="❏"/>
            </a:pPr>
            <a:r>
              <a:rPr lang="en" sz="140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The most negative sentiment:  US airways (mean airline sentiment confidence of .946). </a:t>
            </a:r>
            <a:endParaRPr sz="1400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erif"/>
              <a:buChar char="❏"/>
            </a:pPr>
            <a:r>
              <a:rPr lang="en" sz="140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The most neutral sentiment:  United (mean airline sentiment confidence of .810). </a:t>
            </a:r>
            <a:endParaRPr sz="1400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erif"/>
              <a:buChar char="❏"/>
            </a:pPr>
            <a:r>
              <a:rPr lang="en" sz="140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The most positive sentiment: Virgin America (mean airline sentiment confidence of .946).</a:t>
            </a:r>
            <a:endParaRPr sz="1400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7550" y="139025"/>
            <a:ext cx="4593098" cy="314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925" y="3281550"/>
            <a:ext cx="4620352" cy="14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0" y="66975"/>
            <a:ext cx="22503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layfair Display"/>
                <a:ea typeface="Playfair Display"/>
                <a:cs typeface="Playfair Display"/>
                <a:sym typeface="Playfair Display"/>
              </a:rPr>
              <a:t>Which airlines do consumers tweet most about?</a:t>
            </a:r>
            <a:endParaRPr b="1"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-107100" y="1205475"/>
            <a:ext cx="24645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ria Serif"/>
              <a:buChar char="❏"/>
            </a:pPr>
            <a:r>
              <a:rPr lang="en" sz="130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There were a total of 14,640 tweets (observations)</a:t>
            </a:r>
            <a:endParaRPr sz="1300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ria Serif"/>
              <a:buChar char="❏"/>
            </a:pPr>
            <a:r>
              <a:rPr lang="en" sz="130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The most tweets:  United Airline (3822 tweets). </a:t>
            </a:r>
            <a:endParaRPr sz="1300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ria Serif"/>
              <a:buChar char="❏"/>
            </a:pPr>
            <a:r>
              <a:rPr lang="en" sz="130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Least amount of tweets: Virgin America (504 tweets)</a:t>
            </a:r>
            <a:endParaRPr sz="1300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ria Serif"/>
              <a:buChar char="❏"/>
            </a:pPr>
            <a:r>
              <a:rPr lang="en" sz="130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Virgin America flies to 30 destinations total, so they have relatively small flight times and a minimum number of routes when compared to other airlines</a:t>
            </a:r>
            <a:endParaRPr sz="1300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ria Serif"/>
              <a:buChar char="❏"/>
            </a:pPr>
            <a:r>
              <a:rPr lang="en" sz="130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Since Virgin America has less passengers than another airline</a:t>
            </a:r>
            <a:endParaRPr sz="1300">
              <a:latin typeface="Inria Serif Light"/>
              <a:ea typeface="Inria Serif Light"/>
              <a:cs typeface="Inria Serif Light"/>
              <a:sym typeface="Inria Serif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1565" l="804" r="1118" t="0"/>
          <a:stretch/>
        </p:blipFill>
        <p:spPr>
          <a:xfrm>
            <a:off x="2535000" y="442025"/>
            <a:ext cx="6434225" cy="39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1058" r="0" t="1516"/>
          <a:stretch/>
        </p:blipFill>
        <p:spPr>
          <a:xfrm>
            <a:off x="2768175" y="495600"/>
            <a:ext cx="6181250" cy="37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idx="4294967295" type="title"/>
          </p:nvPr>
        </p:nvSpPr>
        <p:spPr>
          <a:xfrm>
            <a:off x="0" y="66975"/>
            <a:ext cx="2250300" cy="48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layfair Display"/>
                <a:ea typeface="Playfair Display"/>
                <a:cs typeface="Playfair Display"/>
                <a:sym typeface="Playfair Display"/>
              </a:rPr>
              <a:t>What are the main </a:t>
            </a:r>
            <a:r>
              <a:rPr b="1" lang="en" sz="1600">
                <a:latin typeface="Playfair Display"/>
                <a:ea typeface="Playfair Display"/>
                <a:cs typeface="Playfair Display"/>
                <a:sym typeface="Playfair Display"/>
              </a:rPr>
              <a:t>reasons for the</a:t>
            </a:r>
            <a:r>
              <a:rPr b="1" lang="en" sz="1600">
                <a:latin typeface="Playfair Display"/>
                <a:ea typeface="Playfair Display"/>
                <a:cs typeface="Playfair Display"/>
                <a:sym typeface="Playfair Display"/>
              </a:rPr>
              <a:t> negative tweets? </a:t>
            </a:r>
            <a:endParaRPr b="1"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layfair Display"/>
                <a:ea typeface="Playfair Display"/>
                <a:cs typeface="Playfair Display"/>
                <a:sym typeface="Playfair Display"/>
              </a:rPr>
              <a:t>Which airline has the worst rating for each negative reason?</a:t>
            </a:r>
            <a:endParaRPr b="1"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Inria Serif"/>
              <a:buChar char="❏"/>
            </a:pPr>
            <a:r>
              <a:rPr lang="en" sz="125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Only used the airline sentiments that were negative </a:t>
            </a:r>
            <a:endParaRPr sz="1250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Inria Serif"/>
              <a:buChar char="❏"/>
            </a:pPr>
            <a:r>
              <a:rPr lang="en" sz="125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The most listed negative reason was “Customer Service Issues” (31.7%)</a:t>
            </a:r>
            <a:endParaRPr sz="1250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Inria Serif"/>
              <a:buChar char="❏"/>
            </a:pPr>
            <a:r>
              <a:rPr lang="en" sz="125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The least listed negative reason was “Damaged Luggage” (.81%)</a:t>
            </a:r>
            <a:endParaRPr sz="1250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Inria Serif"/>
              <a:buChar char="❏"/>
            </a:pPr>
            <a:r>
              <a:rPr lang="en" sz="125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The airline with the most “Customer Service Issues” was US Airways (27.9% )</a:t>
            </a:r>
            <a:endParaRPr sz="1250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Inria Serif"/>
              <a:buChar char="❏"/>
            </a:pPr>
            <a:r>
              <a:rPr lang="en" sz="125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The airline with the least “Customer Service Issues”  was Virgin America (2.10%)</a:t>
            </a:r>
            <a:endParaRPr sz="12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-66975" y="0"/>
            <a:ext cx="2384400" cy="114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What is the overall positive, negative and neutral sentiment per airline? </a:t>
            </a:r>
            <a:endParaRPr b="1" sz="14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What are the top three negative reasons why for each airline?</a:t>
            </a:r>
            <a:endParaRPr b="1" sz="14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1565" l="801" r="1446" t="0"/>
          <a:stretch/>
        </p:blipFill>
        <p:spPr>
          <a:xfrm>
            <a:off x="2437725" y="281300"/>
            <a:ext cx="6625074" cy="40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-160800" y="1486900"/>
            <a:ext cx="24783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ria Serif"/>
              <a:buChar char="❏"/>
            </a:pPr>
            <a:r>
              <a:rPr lang="en" sz="130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H</a:t>
            </a:r>
            <a:r>
              <a:rPr lang="en" sz="130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ighest # of negative sentiment tweets: United (68.9%), Highest # of neutral sentiment tweets: Delta (32.5%), Highest # of positive sentiment tweets: Southwest  (19.1%) </a:t>
            </a:r>
            <a:endParaRPr sz="1300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ria Serif"/>
              <a:buChar char="❏"/>
            </a:pPr>
            <a:r>
              <a:rPr lang="en" sz="130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The most common negative reason was “Customer Service Issues”, expect for Delta’s which was “Late Flight”</a:t>
            </a:r>
            <a:endParaRPr sz="1300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ria Serif"/>
              <a:buChar char="❏"/>
            </a:pPr>
            <a:r>
              <a:rPr lang="en" sz="130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The least common negative reason was “Damaged Luggage” </a:t>
            </a:r>
            <a:endParaRPr sz="1300">
              <a:solidFill>
                <a:schemeClr val="dk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-13425" y="71200"/>
            <a:ext cx="2290500" cy="85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Was there a specific negative reason why the airline had a negative sentiment based on retweets?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1545" l="0" r="0" t="0"/>
          <a:stretch/>
        </p:blipFill>
        <p:spPr>
          <a:xfrm>
            <a:off x="2504775" y="351900"/>
            <a:ext cx="6507800" cy="39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-140625" y="1446600"/>
            <a:ext cx="25449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ria Serif"/>
              <a:buChar char="❏"/>
            </a:pPr>
            <a:r>
              <a:rPr lang="en" sz="130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Approximately 95% of all the tweets were not retweeted. </a:t>
            </a:r>
            <a:endParaRPr sz="1300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ria Serif"/>
              <a:buChar char="❏"/>
            </a:pPr>
            <a:r>
              <a:rPr lang="en" sz="130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United and US Airways had  the most retweets</a:t>
            </a:r>
            <a:endParaRPr sz="1300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ria Serif"/>
              <a:buChar char="❏"/>
            </a:pPr>
            <a:r>
              <a:rPr lang="en" sz="130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Virgin America had the least retweets </a:t>
            </a:r>
            <a:endParaRPr sz="1300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ria Serif"/>
              <a:buChar char="❏"/>
            </a:pPr>
            <a:r>
              <a:rPr lang="en" sz="130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The 2 most common negative reasons for retweets: “Customer Service Issues” ( 25.8%) &amp; “Can’t Tell” (25.6%)</a:t>
            </a:r>
            <a:endParaRPr sz="1300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ria Serif"/>
              <a:buChar char="❏"/>
            </a:pPr>
            <a:r>
              <a:rPr lang="en" sz="1300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The least common negative reason for retweets: “Damaged Luggage” (.58% of all the retweets)</a:t>
            </a:r>
            <a:endParaRPr sz="1300">
              <a:solidFill>
                <a:schemeClr val="dk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-13425" y="71200"/>
            <a:ext cx="2290500" cy="85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Does the length of the text show anything about the Sentiment?</a:t>
            </a:r>
            <a:endParaRPr b="1" sz="21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-6675" y="1848450"/>
            <a:ext cx="22770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 Medium"/>
              <a:buChar char="❏"/>
            </a:pPr>
            <a:r>
              <a:rPr lang="en" sz="16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We can see that most of the longer tweets have a negative sentiment</a:t>
            </a:r>
            <a:endParaRPr sz="16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 Medium"/>
              <a:buChar char="❏"/>
            </a:pPr>
            <a:r>
              <a:rPr lang="en" sz="16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Most of the shorter tweets are neutral or positive.</a:t>
            </a:r>
            <a:endParaRPr sz="16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2477" l="964" r="1597" t="1118"/>
          <a:stretch/>
        </p:blipFill>
        <p:spPr>
          <a:xfrm>
            <a:off x="2891550" y="380100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