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Clique para editar o formato do texto do título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Clique para editar o formato do texto da estrutura de tópicos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2.º nível da estrutura de tópicos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3.º nível da estrutura de tópicos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4.º nível da estrutura de tópicos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5.º nível da estrutura de tópicos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6.º nível da estrutura de tópicos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7.º nível da estrutura de tópicos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"/>
          <p:cNvGraphicFramePr/>
          <p:nvPr/>
        </p:nvGraphicFramePr>
        <p:xfrm>
          <a:off x="1030680" y="1299960"/>
          <a:ext cx="8019000" cy="3489840"/>
        </p:xfrm>
        <a:graphic>
          <a:graphicData uri="http://schemas.openxmlformats.org/drawingml/2006/table">
            <a:tbl>
              <a:tblPr/>
              <a:tblGrid>
                <a:gridCol w="1144440"/>
                <a:gridCol w="846000"/>
                <a:gridCol w="5148720"/>
                <a:gridCol w="880200"/>
              </a:tblGrid>
              <a:tr h="101808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Identification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# Query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( TITLE-ABS-KEY ( logging  AND  "tropical forest*" )  OR  </a:t>
                      </a:r>
                      <a:endParaRPr b="0" lang="en-GB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TITLE-ABS-KEY ( "selective logging"  AND  "tropical forest*" )  OR  </a:t>
                      </a:r>
                      <a:endParaRPr b="0" lang="en-GB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TITLE-ABS-KEY ( "logging effects"  AND  "tropical forest*" )  OR  </a:t>
                      </a:r>
                      <a:endParaRPr b="0" lang="en-GB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TITLE-ABS-KEY ( "timber exploitation"  AND  "tropical forest*" ) )  AND  </a:t>
                      </a:r>
                      <a:endParaRPr b="0" lang="en-GB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PUBYEAR  &gt;  1969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marL="216000" indent="-216000" algn="r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Symbol"/>
                        <a:buChar char=""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1499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496800">
                <a:tc rowSpan="4"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1200" spc="-1" strike="noStrike">
                          <a:solidFill>
                            <a:srgbClr val="ffffff"/>
                          </a:solidFill>
                          <a:highlight>
                            <a:srgbClr val="729fcf"/>
                          </a:highlight>
                          <a:latin typeface="Arial"/>
                          <a:ea typeface="Microsoft YaHei"/>
                        </a:rPr>
                        <a:t>Screening &amp; Eligibility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 rowSpan="4"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Approach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  <a:ea typeface="Microsoft YaHei"/>
                        </a:rPr>
                        <a:t>Unrelated to selective logging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 rowSpan="4">
                  <a:txBody>
                    <a:bodyPr lIns="90000" rIns="9000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-823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504360">
                <a:tc vMerge="1">
                  <a:tcPr anchor="t" marL="90000" marR="90000">
                    <a:solidFill>
                      <a:srgbClr val="729fcf"/>
                    </a:solidFill>
                  </a:tcPr>
                </a:tc>
                <a:tc vMerge="1">
                  <a:tcPr anchor="t"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Publications that involve a general debate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 vMerge="1">
                  <a:tcPr anchor="t" marL="90000" marR="90000">
                    <a:solidFill>
                      <a:srgbClr val="729fcf"/>
                    </a:solidFill>
                  </a:tcPr>
                </a:tc>
              </a:tr>
              <a:tr h="490320">
                <a:tc vMerge="1">
                  <a:tcPr anchor="t" marL="90000" marR="90000">
                    <a:solidFill>
                      <a:srgbClr val="729fcf"/>
                    </a:solidFill>
                  </a:tcPr>
                </a:tc>
                <a:tc vMerge="1">
                  <a:tcPr anchor="t"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Publications that do not present original research </a:t>
                      </a:r>
                      <a:br/>
                      <a:r>
                        <a:rPr b="0" lang="en-GB" sz="9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(e.g. comments, letters, editorials)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 vMerge="1">
                  <a:tcPr anchor="t" marL="90000" marR="90000">
                    <a:solidFill>
                      <a:srgbClr val="729fcf"/>
                    </a:solidFill>
                  </a:tcPr>
                </a:tc>
              </a:tr>
              <a:tr h="490320">
                <a:tc vMerge="1">
                  <a:tcPr anchor="t" marL="90000" marR="90000">
                    <a:solidFill>
                      <a:srgbClr val="729fcf"/>
                    </a:solidFill>
                  </a:tcPr>
                </a:tc>
                <a:tc vMerge="1">
                  <a:tcPr anchor="t"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Gray literature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 vMerge="1">
                  <a:tcPr anchor="t" marL="90000" marR="90000">
                    <a:solidFill>
                      <a:srgbClr val="729fcf"/>
                    </a:solidFill>
                  </a:tcPr>
                </a:tc>
              </a:tr>
              <a:tr h="4903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1200" spc="-1" strike="noStrike">
                          <a:solidFill>
                            <a:srgbClr val="ffffff"/>
                          </a:solidFill>
                          <a:highlight>
                            <a:srgbClr val="729fcf"/>
                          </a:highlight>
                          <a:latin typeface="Arial"/>
                        </a:rPr>
                        <a:t>Included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Full scoping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676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1"/>
          <a:stretch/>
        </p:blipFill>
        <p:spPr>
          <a:xfrm>
            <a:off x="1290600" y="135720"/>
            <a:ext cx="7498800" cy="539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1159920" y="650880"/>
            <a:ext cx="7802280" cy="4388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2646000" y="10080"/>
            <a:ext cx="4830120" cy="567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1190160" y="10080"/>
            <a:ext cx="7742160" cy="567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2366</TotalTime>
  <Application>LibreOffice/7.2.5.2$Windows_X86_64 LibreOffice_project/499f9727c189e6ef3471021d6132d4c694f357e5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2022-06-08T09:06:27Z</dcterms:created>
  <dc:creator>Leonardo de Sousa Miranda</dc:creator>
  <dc:description/>
  <dc:language>en-GB</dc:language>
  <cp:lastModifiedBy>Leonardo de Sousa Miranda</cp:lastModifiedBy>
  <dcterms:modified xsi:type="dcterms:W3CDTF">2023-03-06T14:59:28Z</dcterms:modified>
  <cp:revision>37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