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Customer Retention Project</a:t>
            </a:r>
            <a:endParaRPr lang="en-IN" altLang="en-US" dirty="0"/>
          </a:p>
        </p:txBody>
      </p:sp>
      <p:sp>
        <p:nvSpPr>
          <p:cNvPr id="3" name="Subtitle 2"/>
          <p:cNvSpPr>
            <a:spLocks noGrp="1"/>
          </p:cNvSpPr>
          <p:nvPr>
            <p:ph type="subTitle" idx="1"/>
          </p:nvPr>
        </p:nvSpPr>
        <p:spPr/>
        <p:txBody>
          <a:bodyPr/>
          <a:lstStyle/>
          <a:p>
            <a:r>
              <a:rPr lang="en-IN" altLang="en-US"/>
              <a:t>By Miral Dhrafani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Location</a:t>
            </a:r>
            <a:endParaRPr lang="en-IN" altLang="en-US"/>
          </a:p>
        </p:txBody>
      </p:sp>
      <p:sp>
        <p:nvSpPr>
          <p:cNvPr id="6" name="Text Placeholder 5"/>
          <p:cNvSpPr>
            <a:spLocks noGrp="1"/>
          </p:cNvSpPr>
          <p:nvPr>
            <p:ph type="body" sz="half" idx="2"/>
          </p:nvPr>
        </p:nvSpPr>
        <p:spPr/>
        <p:txBody>
          <a:bodyPr/>
          <a:p>
            <a:r>
              <a:rPr lang="en-US"/>
              <a:t></a:t>
            </a:r>
            <a:endParaRPr lang="en-US"/>
          </a:p>
          <a:p>
            <a:endParaRPr lang="en-US"/>
          </a:p>
          <a:p>
            <a:endParaRPr lang="en-US"/>
          </a:p>
          <a:p>
            <a:endParaRPr lang="en-US"/>
          </a:p>
          <a:p>
            <a:r>
              <a:rPr lang="en-US" sz="2000"/>
              <a:t>most of the online shoppers belongs to the major cities such as Delhi, Bangalore and Noida, however people from smaller cities are less involved in shopping online</a:t>
            </a:r>
            <a:endParaRPr lang="en-US" sz="2000"/>
          </a:p>
        </p:txBody>
      </p:sp>
      <p:pic>
        <p:nvPicPr>
          <p:cNvPr id="7" name="Picture 4"/>
          <p:cNvPicPr>
            <a:picLocks noChangeAspect="1"/>
          </p:cNvPicPr>
          <p:nvPr>
            <p:ph idx="1"/>
          </p:nvPr>
        </p:nvPicPr>
        <p:blipFill>
          <a:blip r:embed="rId1"/>
          <a:stretch>
            <a:fillRect/>
          </a:stretch>
        </p:blipFill>
        <p:spPr>
          <a:xfrm>
            <a:off x="5678170" y="1153795"/>
            <a:ext cx="5181600" cy="454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39788" y="509588"/>
            <a:ext cx="5157787" cy="823912"/>
          </a:xfrm>
        </p:spPr>
        <p:txBody>
          <a:bodyPr anchor="ctr" anchorCtr="0"/>
          <a:p>
            <a:pPr algn="ctr"/>
            <a:r>
              <a:rPr lang="en-US" sz="2000"/>
              <a:t>Comparing Time span of a customer with frequency of Purchase</a:t>
            </a:r>
            <a:endParaRPr lang="en-US" sz="2000"/>
          </a:p>
        </p:txBody>
      </p:sp>
      <p:sp>
        <p:nvSpPr>
          <p:cNvPr id="7" name="Text Placeholder 6"/>
          <p:cNvSpPr>
            <a:spLocks noGrp="1"/>
          </p:cNvSpPr>
          <p:nvPr>
            <p:ph type="body" sz="quarter" idx="3"/>
          </p:nvPr>
        </p:nvSpPr>
        <p:spPr>
          <a:xfrm>
            <a:off x="678180" y="1507173"/>
            <a:ext cx="5183188" cy="823912"/>
          </a:xfrm>
        </p:spPr>
        <p:txBody>
          <a:bodyPr anchor="ctr" anchorCtr="0">
            <a:normAutofit fontScale="50000"/>
          </a:bodyPr>
          <a:p>
            <a:r>
              <a:rPr lang="en-US"/>
              <a:t>when we compare time span of online consumer with the frequency we see that new consumers are tends to shop less frequently, however the oldest consumer tends to shop 31-40 times a year</a:t>
            </a:r>
            <a:endParaRPr lang="en-US"/>
          </a:p>
        </p:txBody>
      </p:sp>
      <p:pic>
        <p:nvPicPr>
          <p:cNvPr id="9" name="Picture 5"/>
          <p:cNvPicPr>
            <a:picLocks noChangeAspect="1"/>
          </p:cNvPicPr>
          <p:nvPr>
            <p:ph sz="half" idx="2"/>
          </p:nvPr>
        </p:nvPicPr>
        <p:blipFill>
          <a:blip r:embed="rId1"/>
          <a:stretch>
            <a:fillRect/>
          </a:stretch>
        </p:blipFill>
        <p:spPr>
          <a:xfrm>
            <a:off x="1523365" y="2505075"/>
            <a:ext cx="3790315" cy="3684905"/>
          </a:xfrm>
          <a:prstGeom prst="rect">
            <a:avLst/>
          </a:prstGeom>
          <a:noFill/>
          <a:ln>
            <a:noFill/>
          </a:ln>
        </p:spPr>
      </p:pic>
      <p:pic>
        <p:nvPicPr>
          <p:cNvPr id="10" name="Picture 6"/>
          <p:cNvPicPr>
            <a:picLocks noChangeAspect="1"/>
          </p:cNvPicPr>
          <p:nvPr>
            <p:ph sz="quarter" idx="4"/>
          </p:nvPr>
        </p:nvPicPr>
        <p:blipFill>
          <a:blip r:embed="rId2"/>
          <a:stretch>
            <a:fillRect/>
          </a:stretch>
        </p:blipFill>
        <p:spPr>
          <a:xfrm>
            <a:off x="6773545" y="2505075"/>
            <a:ext cx="3980180" cy="3684905"/>
          </a:xfrm>
          <a:prstGeom prst="rect">
            <a:avLst/>
          </a:prstGeom>
          <a:noFill/>
          <a:ln>
            <a:noFill/>
          </a:ln>
        </p:spPr>
      </p:pic>
      <p:sp>
        <p:nvSpPr>
          <p:cNvPr id="19" name="Text Placeholder 4"/>
          <p:cNvSpPr>
            <a:spLocks noGrp="1"/>
          </p:cNvSpPr>
          <p:nvPr/>
        </p:nvSpPr>
        <p:spPr>
          <a:xfrm>
            <a:off x="6184583" y="509588"/>
            <a:ext cx="5157787" cy="823912"/>
          </a:xfrm>
          <a:prstGeom prst="rect">
            <a:avLst/>
          </a:prstGeom>
        </p:spPr>
        <p:txBody>
          <a:bodyPr vert="horz" lIns="91440" tIns="45720" rIns="91440" bIns="45720" rtlCol="0" anchor="ctr" anchorCtr="0">
            <a:normAutofit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a:p>
            <a:pPr algn="ctr"/>
            <a:r>
              <a:rPr lang="en-US" sz="2200"/>
              <a:t>Frequency of purchase based on Gender</a:t>
            </a:r>
            <a:endParaRPr lang="en-US" sz="2200"/>
          </a:p>
        </p:txBody>
      </p:sp>
      <p:sp>
        <p:nvSpPr>
          <p:cNvPr id="20" name="Text Placeholder 6"/>
          <p:cNvSpPr>
            <a:spLocks noGrp="1"/>
          </p:cNvSpPr>
          <p:nvPr/>
        </p:nvSpPr>
        <p:spPr>
          <a:xfrm>
            <a:off x="6045835" y="1508443"/>
            <a:ext cx="5183188" cy="823912"/>
          </a:xfrm>
          <a:prstGeom prst="rect">
            <a:avLst/>
          </a:prstGeom>
        </p:spPr>
        <p:txBody>
          <a:bodyPr vert="horz" lIns="91440" tIns="45720" rIns="91440" bIns="45720" rtlCol="0" anchor="ctr" anchorCtr="0"/>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a:t>here we see that females are more frequent online buyer as compared to male</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39788" y="509588"/>
            <a:ext cx="5157787" cy="823912"/>
          </a:xfrm>
        </p:spPr>
        <p:txBody>
          <a:bodyPr anchor="ctr" anchorCtr="0"/>
          <a:p>
            <a:pPr algn="ctr"/>
            <a:r>
              <a:rPr lang="en-US" sz="2000"/>
              <a:t>Distribution of data by device used for shopping</a:t>
            </a:r>
            <a:endParaRPr lang="en-US" sz="2000"/>
          </a:p>
        </p:txBody>
      </p:sp>
      <p:sp>
        <p:nvSpPr>
          <p:cNvPr id="7" name="Text Placeholder 6"/>
          <p:cNvSpPr>
            <a:spLocks noGrp="1"/>
          </p:cNvSpPr>
          <p:nvPr>
            <p:ph type="body" sz="quarter" idx="3"/>
          </p:nvPr>
        </p:nvSpPr>
        <p:spPr>
          <a:xfrm>
            <a:off x="678180" y="1507173"/>
            <a:ext cx="5183188" cy="823912"/>
          </a:xfrm>
        </p:spPr>
        <p:txBody>
          <a:bodyPr anchor="ctr" anchorCtr="0"/>
          <a:p>
            <a:r>
              <a:rPr lang="en-US" sz="1200"/>
              <a:t>more than 50% of the users use smart phone as the source for online shopping, followed by Laptop which is 32%</a:t>
            </a:r>
            <a:endParaRPr lang="en-US" sz="1200"/>
          </a:p>
        </p:txBody>
      </p:sp>
      <p:sp>
        <p:nvSpPr>
          <p:cNvPr id="19" name="Text Placeholder 4"/>
          <p:cNvSpPr>
            <a:spLocks noGrp="1"/>
          </p:cNvSpPr>
          <p:nvPr/>
        </p:nvSpPr>
        <p:spPr>
          <a:xfrm>
            <a:off x="6184583" y="509588"/>
            <a:ext cx="5157787" cy="82391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400"/>
          </a:p>
          <a:p>
            <a:pPr algn="ctr"/>
            <a:r>
              <a:rPr lang="en-US" sz="2000"/>
              <a:t>Distribution of data by device used for shopping bifurcated by Gender</a:t>
            </a:r>
            <a:endParaRPr lang="en-US" sz="2000"/>
          </a:p>
        </p:txBody>
      </p:sp>
      <p:sp>
        <p:nvSpPr>
          <p:cNvPr id="20" name="Text Placeholder 6"/>
          <p:cNvSpPr>
            <a:spLocks noGrp="1"/>
          </p:cNvSpPr>
          <p:nvPr/>
        </p:nvSpPr>
        <p:spPr>
          <a:xfrm>
            <a:off x="6045835" y="1508443"/>
            <a:ext cx="5183188" cy="823912"/>
          </a:xfrm>
          <a:prstGeom prst="rect">
            <a:avLst/>
          </a:prstGeom>
        </p:spPr>
        <p:txBody>
          <a:bodyPr vert="horz" lIns="91440" tIns="45720" rIns="91440" bIns="45720" rtlCol="0" anchor="ctr" anchorCtr="0"/>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a:t>smart phone, is the dominant device for shopping online for both the genders however we noticed that female shopper dont use tablets for shopping purposes</a:t>
            </a:r>
            <a:endParaRPr lang="en-US" sz="1200"/>
          </a:p>
        </p:txBody>
      </p:sp>
      <p:pic>
        <p:nvPicPr>
          <p:cNvPr id="12" name="Picture 7"/>
          <p:cNvPicPr>
            <a:picLocks noChangeAspect="1"/>
          </p:cNvPicPr>
          <p:nvPr>
            <p:ph sz="half" idx="2"/>
          </p:nvPr>
        </p:nvPicPr>
        <p:blipFill>
          <a:blip r:embed="rId1"/>
          <a:stretch>
            <a:fillRect/>
          </a:stretch>
        </p:blipFill>
        <p:spPr>
          <a:xfrm>
            <a:off x="1248410" y="2505075"/>
            <a:ext cx="4339590" cy="3684905"/>
          </a:xfrm>
          <a:prstGeom prst="rect">
            <a:avLst/>
          </a:prstGeom>
          <a:noFill/>
          <a:ln>
            <a:noFill/>
          </a:ln>
        </p:spPr>
      </p:pic>
      <p:pic>
        <p:nvPicPr>
          <p:cNvPr id="14" name="Picture 8"/>
          <p:cNvPicPr>
            <a:picLocks noChangeAspect="1"/>
          </p:cNvPicPr>
          <p:nvPr>
            <p:ph sz="quarter" idx="4"/>
          </p:nvPr>
        </p:nvPicPr>
        <p:blipFill>
          <a:blip r:embed="rId2"/>
          <a:stretch>
            <a:fillRect/>
          </a:stretch>
        </p:blipFill>
        <p:spPr>
          <a:xfrm>
            <a:off x="6172200" y="3220085"/>
            <a:ext cx="5183505" cy="22536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39788" y="509588"/>
            <a:ext cx="5157787" cy="823912"/>
          </a:xfrm>
        </p:spPr>
        <p:txBody>
          <a:bodyPr anchor="ctr" anchorCtr="0"/>
          <a:p>
            <a:pPr algn="ctr"/>
            <a:r>
              <a:rPr lang="en-US" sz="2000"/>
              <a:t>Distribution of Data by payment method</a:t>
            </a:r>
            <a:endParaRPr lang="en-US" sz="2000"/>
          </a:p>
        </p:txBody>
      </p:sp>
      <p:sp>
        <p:nvSpPr>
          <p:cNvPr id="7" name="Text Placeholder 6"/>
          <p:cNvSpPr>
            <a:spLocks noGrp="1"/>
          </p:cNvSpPr>
          <p:nvPr>
            <p:ph type="body" sz="quarter" idx="3"/>
          </p:nvPr>
        </p:nvSpPr>
        <p:spPr>
          <a:xfrm>
            <a:off x="678180" y="1507173"/>
            <a:ext cx="5183188" cy="823912"/>
          </a:xfrm>
        </p:spPr>
        <p:txBody>
          <a:bodyPr anchor="ctr" anchorCtr="0"/>
          <a:p>
            <a:r>
              <a:rPr lang="en-US" sz="1200"/>
              <a:t>here we see an interesting trend that more than 50% of the respondent uses credit/debit card to make the payment, however only 28.3% of the respondents uses COD</a:t>
            </a:r>
            <a:endParaRPr lang="en-US" sz="1200"/>
          </a:p>
        </p:txBody>
      </p:sp>
      <p:sp>
        <p:nvSpPr>
          <p:cNvPr id="19" name="Text Placeholder 4"/>
          <p:cNvSpPr>
            <a:spLocks noGrp="1"/>
          </p:cNvSpPr>
          <p:nvPr/>
        </p:nvSpPr>
        <p:spPr>
          <a:xfrm>
            <a:off x="6184583" y="509588"/>
            <a:ext cx="5157787" cy="82391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400"/>
          </a:p>
          <a:p>
            <a:pPr algn="ctr"/>
            <a:r>
              <a:rPr lang="en-US" sz="2000"/>
              <a:t>Distribution of Data by payment method bifurcated by Gender</a:t>
            </a:r>
            <a:endParaRPr lang="en-US" sz="2000"/>
          </a:p>
        </p:txBody>
      </p:sp>
      <p:sp>
        <p:nvSpPr>
          <p:cNvPr id="20" name="Text Placeholder 6"/>
          <p:cNvSpPr>
            <a:spLocks noGrp="1"/>
          </p:cNvSpPr>
          <p:nvPr/>
        </p:nvSpPr>
        <p:spPr>
          <a:xfrm>
            <a:off x="6045835" y="1508443"/>
            <a:ext cx="5183188" cy="823912"/>
          </a:xfrm>
          <a:prstGeom prst="rect">
            <a:avLst/>
          </a:prstGeom>
        </p:spPr>
        <p:txBody>
          <a:bodyPr vert="horz" lIns="91440" tIns="45720" rIns="91440" bIns="45720" rtlCol="0" anchor="ctr" anchorCtr="0"/>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a:t>Inspite of Credit/debit card being the most preferred mode of payment by the user, but when we bifurcate it by gender we can see that COD is quite popular among female respondents</a:t>
            </a:r>
            <a:endParaRPr lang="en-US" sz="1200"/>
          </a:p>
        </p:txBody>
      </p:sp>
      <p:pic>
        <p:nvPicPr>
          <p:cNvPr id="11" name="Picture 9"/>
          <p:cNvPicPr>
            <a:picLocks noChangeAspect="1"/>
          </p:cNvPicPr>
          <p:nvPr>
            <p:ph sz="half" idx="2"/>
          </p:nvPr>
        </p:nvPicPr>
        <p:blipFill>
          <a:blip r:embed="rId1"/>
          <a:stretch>
            <a:fillRect/>
          </a:stretch>
        </p:blipFill>
        <p:spPr>
          <a:xfrm>
            <a:off x="992505" y="2505075"/>
            <a:ext cx="4851400" cy="3684905"/>
          </a:xfrm>
          <a:prstGeom prst="rect">
            <a:avLst/>
          </a:prstGeom>
          <a:noFill/>
          <a:ln>
            <a:noFill/>
          </a:ln>
        </p:spPr>
      </p:pic>
      <p:pic>
        <p:nvPicPr>
          <p:cNvPr id="4" name="Picture 10"/>
          <p:cNvPicPr>
            <a:picLocks noChangeAspect="1"/>
          </p:cNvPicPr>
          <p:nvPr>
            <p:ph sz="quarter" idx="4"/>
          </p:nvPr>
        </p:nvPicPr>
        <p:blipFill>
          <a:blip r:embed="rId2"/>
          <a:stretch>
            <a:fillRect/>
          </a:stretch>
        </p:blipFill>
        <p:spPr>
          <a:xfrm>
            <a:off x="6712585" y="2505075"/>
            <a:ext cx="4102100" cy="3684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39788" y="509588"/>
            <a:ext cx="5157787" cy="823912"/>
          </a:xfrm>
        </p:spPr>
        <p:txBody>
          <a:bodyPr anchor="ctr" anchorCtr="0"/>
          <a:p>
            <a:pPr algn="ctr"/>
            <a:r>
              <a:rPr lang="en-US" sz="2000"/>
              <a:t>Distribution of Data by payment method bifurcated by Time span of a customer</a:t>
            </a:r>
            <a:endParaRPr lang="en-US" sz="2000"/>
          </a:p>
        </p:txBody>
      </p:sp>
      <p:sp>
        <p:nvSpPr>
          <p:cNvPr id="7" name="Text Placeholder 6"/>
          <p:cNvSpPr>
            <a:spLocks noGrp="1"/>
          </p:cNvSpPr>
          <p:nvPr>
            <p:ph type="body" sz="quarter" idx="3"/>
          </p:nvPr>
        </p:nvSpPr>
        <p:spPr>
          <a:xfrm>
            <a:off x="678180" y="1507173"/>
            <a:ext cx="5183188" cy="823912"/>
          </a:xfrm>
        </p:spPr>
        <p:txBody>
          <a:bodyPr anchor="ctr" anchorCtr="0">
            <a:normAutofit lnSpcReduction="20000"/>
          </a:bodyPr>
          <a:p>
            <a:r>
              <a:rPr lang="en-US" sz="1200"/>
              <a:t>Here we see that new customer are more reluctant to use any digital form of payment and they often use COD(Cash on delivery), however old customer have developed trust in the app or website. Hence they more likely to use digital form of payment such as credit card or ewallet, for these typ of customer COD is the least preferred option</a:t>
            </a:r>
            <a:endParaRPr lang="en-US" sz="1200"/>
          </a:p>
        </p:txBody>
      </p:sp>
      <p:sp>
        <p:nvSpPr>
          <p:cNvPr id="19" name="Text Placeholder 4"/>
          <p:cNvSpPr>
            <a:spLocks noGrp="1"/>
          </p:cNvSpPr>
          <p:nvPr/>
        </p:nvSpPr>
        <p:spPr>
          <a:xfrm>
            <a:off x="6184583" y="509588"/>
            <a:ext cx="5157787" cy="82391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400"/>
          </a:p>
          <a:p>
            <a:pPr algn="ctr"/>
            <a:r>
              <a:rPr lang="en-US" sz="2000"/>
              <a:t>Distribution of Data by payment method bifurcated by Cities</a:t>
            </a:r>
            <a:endParaRPr lang="en-US" sz="2000"/>
          </a:p>
        </p:txBody>
      </p:sp>
      <p:sp>
        <p:nvSpPr>
          <p:cNvPr id="20" name="Text Placeholder 6"/>
          <p:cNvSpPr>
            <a:spLocks noGrp="1"/>
          </p:cNvSpPr>
          <p:nvPr/>
        </p:nvSpPr>
        <p:spPr>
          <a:xfrm>
            <a:off x="6045835" y="1508443"/>
            <a:ext cx="5183188" cy="823912"/>
          </a:xfrm>
          <a:prstGeom prst="rect">
            <a:avLst/>
          </a:prstGeom>
        </p:spPr>
        <p:txBody>
          <a:bodyPr vert="horz" lIns="91440" tIns="45720" rIns="91440" bIns="45720" rtlCol="0" anchor="ctr" anchorCtr="0"/>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a:t>here we can see that shoppers from bigger cities like Delhi , Bangalore, Noida, Credit card is the most preferred mode of payment, but when we check the pattern of the smaller cities we see that people are more reluctant in using credit card or wallet, due to this COD is the most popular form of payment in these cities</a:t>
            </a:r>
            <a:endParaRPr lang="en-US" sz="1200"/>
          </a:p>
        </p:txBody>
      </p:sp>
      <p:pic>
        <p:nvPicPr>
          <p:cNvPr id="13" name="Picture 11"/>
          <p:cNvPicPr>
            <a:picLocks noChangeAspect="1"/>
          </p:cNvPicPr>
          <p:nvPr>
            <p:ph sz="half" idx="2"/>
          </p:nvPr>
        </p:nvPicPr>
        <p:blipFill>
          <a:blip r:embed="rId1"/>
          <a:stretch>
            <a:fillRect/>
          </a:stretch>
        </p:blipFill>
        <p:spPr>
          <a:xfrm>
            <a:off x="1393190" y="2505075"/>
            <a:ext cx="4050030" cy="3684905"/>
          </a:xfrm>
          <a:prstGeom prst="rect">
            <a:avLst/>
          </a:prstGeom>
          <a:noFill/>
          <a:ln>
            <a:noFill/>
          </a:ln>
        </p:spPr>
      </p:pic>
      <p:pic>
        <p:nvPicPr>
          <p:cNvPr id="14" name="Picture 12"/>
          <p:cNvPicPr>
            <a:picLocks noChangeAspect="1"/>
          </p:cNvPicPr>
          <p:nvPr>
            <p:ph sz="quarter" idx="4"/>
          </p:nvPr>
        </p:nvPicPr>
        <p:blipFill>
          <a:blip r:embed="rId2"/>
          <a:stretch>
            <a:fillRect/>
          </a:stretch>
        </p:blipFill>
        <p:spPr>
          <a:xfrm>
            <a:off x="6720205" y="2505075"/>
            <a:ext cx="4086225" cy="36849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39788" y="509588"/>
            <a:ext cx="5157787" cy="823912"/>
          </a:xfrm>
        </p:spPr>
        <p:txBody>
          <a:bodyPr anchor="ctr" anchorCtr="0"/>
          <a:p>
            <a:pPr algn="ctr"/>
            <a:r>
              <a:rPr lang="en-IN" altLang="en-US"/>
              <a:t>Monetory Saving</a:t>
            </a:r>
            <a:endParaRPr lang="en-IN" altLang="en-US" sz="2000"/>
          </a:p>
        </p:txBody>
      </p:sp>
      <p:sp>
        <p:nvSpPr>
          <p:cNvPr id="7" name="Text Placeholder 6"/>
          <p:cNvSpPr>
            <a:spLocks noGrp="1"/>
          </p:cNvSpPr>
          <p:nvPr>
            <p:ph type="body" sz="quarter" idx="3"/>
          </p:nvPr>
        </p:nvSpPr>
        <p:spPr>
          <a:xfrm>
            <a:off x="678180" y="1507173"/>
            <a:ext cx="5183188" cy="823912"/>
          </a:xfrm>
        </p:spPr>
        <p:txBody>
          <a:bodyPr anchor="ctr" anchorCtr="0">
            <a:normAutofit lnSpcReduction="20000"/>
          </a:bodyPr>
          <a:p>
            <a:pPr algn="ctr"/>
            <a:r>
              <a:rPr lang="en-US" sz="1200"/>
              <a:t>more than 50% of the respondent believes that monetary saving is one of the reason for shopping online</a:t>
            </a:r>
            <a:endParaRPr lang="en-US" sz="1200"/>
          </a:p>
        </p:txBody>
      </p:sp>
      <p:sp>
        <p:nvSpPr>
          <p:cNvPr id="20" name="Text Placeholder 6"/>
          <p:cNvSpPr>
            <a:spLocks noGrp="1"/>
          </p:cNvSpPr>
          <p:nvPr/>
        </p:nvSpPr>
        <p:spPr>
          <a:xfrm>
            <a:off x="6057900" y="836295"/>
            <a:ext cx="5183505" cy="1668780"/>
          </a:xfrm>
          <a:prstGeom prst="rect">
            <a:avLst/>
          </a:prstGeom>
        </p:spPr>
        <p:txBody>
          <a:bodyPr vert="horz" lIns="91440" tIns="45720" rIns="91440" bIns="45720" rtlCol="0" anchor="ctr" anchorCtr="0"/>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a:t>by looking at the above table we can say that people prefer online shopping because it provides monetory discounts and savings and also because they get wide variety of produt when compared to shopping in person</a:t>
            </a:r>
            <a:endParaRPr lang="en-US" sz="1200"/>
          </a:p>
        </p:txBody>
      </p:sp>
      <p:pic>
        <p:nvPicPr>
          <p:cNvPr id="15" name="Picture 13"/>
          <p:cNvPicPr>
            <a:picLocks noChangeAspect="1"/>
          </p:cNvPicPr>
          <p:nvPr>
            <p:ph sz="half" idx="2"/>
          </p:nvPr>
        </p:nvPicPr>
        <p:blipFill>
          <a:blip r:embed="rId1"/>
          <a:stretch>
            <a:fillRect/>
          </a:stretch>
        </p:blipFill>
        <p:spPr>
          <a:xfrm>
            <a:off x="1591310" y="2505075"/>
            <a:ext cx="3653790" cy="3684905"/>
          </a:xfrm>
          <a:prstGeom prst="rect">
            <a:avLst/>
          </a:prstGeom>
          <a:noFill/>
          <a:ln>
            <a:noFill/>
          </a:ln>
        </p:spPr>
      </p:pic>
      <p:pic>
        <p:nvPicPr>
          <p:cNvPr id="17" name="Picture 15"/>
          <p:cNvPicPr>
            <a:picLocks noChangeAspect="1"/>
          </p:cNvPicPr>
          <p:nvPr>
            <p:ph sz="quarter" idx="4"/>
          </p:nvPr>
        </p:nvPicPr>
        <p:blipFill>
          <a:blip r:embed="rId2"/>
          <a:stretch>
            <a:fillRect/>
          </a:stretch>
        </p:blipFill>
        <p:spPr>
          <a:xfrm>
            <a:off x="5628640" y="2850515"/>
            <a:ext cx="6041390" cy="26466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840105" y="377190"/>
            <a:ext cx="10516235" cy="2127885"/>
          </a:xfrm>
        </p:spPr>
        <p:txBody>
          <a:bodyPr>
            <a:normAutofit fontScale="60000"/>
          </a:bodyPr>
          <a:p>
            <a:pPr marL="171450" indent="-171450">
              <a:buFont typeface="Arial" panose="020B0604020202020204" pitchFamily="34" charset="0"/>
              <a:buChar char="•"/>
            </a:pPr>
            <a:r>
              <a:rPr lang="en-US"/>
              <a:t>from the list of following features : speed, delivery, shopping and trustworthiness we can see that amazon is the most preferred shopping app or website because 100% of the respondent have used amazon for their shopping needs flipkart is the second preferred choice after amazon</a:t>
            </a:r>
            <a:endParaRPr lang="en-US"/>
          </a:p>
          <a:p>
            <a:pPr marL="171450" indent="-171450">
              <a:buFont typeface="Arial" panose="020B0604020202020204" pitchFamily="34" charset="0"/>
              <a:buChar char="•"/>
            </a:pPr>
            <a:r>
              <a:rPr lang="en-US"/>
              <a:t>more than 80% of the respondent believes that amazon have easy to use interface, provide fast delivery and have trustworthiness element</a:t>
            </a:r>
            <a:endParaRPr lang="en-US"/>
          </a:p>
          <a:p>
            <a:pPr marL="171450" indent="-171450">
              <a:buFont typeface="Arial" panose="020B0604020202020204" pitchFamily="34" charset="0"/>
              <a:buChar char="•"/>
            </a:pPr>
            <a:r>
              <a:rPr lang="en-US"/>
              <a:t>however, for flipkart the average rating is 70% for the above same parameters</a:t>
            </a:r>
            <a:endParaRPr lang="en-US"/>
          </a:p>
          <a:p>
            <a:pPr marL="171450" indent="-171450">
              <a:buFont typeface="Arial" panose="020B0604020202020204" pitchFamily="34" charset="0"/>
              <a:buChar char="•"/>
            </a:pPr>
            <a:r>
              <a:rPr lang="en-US"/>
              <a:t>least preferred brand of all is paytm, and in terms of delivery speed all the 269 believes that paytm have issues with the delivery speed</a:t>
            </a:r>
            <a:endParaRPr lang="en-US"/>
          </a:p>
        </p:txBody>
      </p:sp>
      <p:pic>
        <p:nvPicPr>
          <p:cNvPr id="19" name="Picture 17"/>
          <p:cNvPicPr>
            <a:picLocks noChangeAspect="1"/>
          </p:cNvPicPr>
          <p:nvPr>
            <p:ph sz="half" idx="2"/>
          </p:nvPr>
        </p:nvPicPr>
        <p:blipFill>
          <a:blip r:embed="rId1"/>
          <a:stretch>
            <a:fillRect/>
          </a:stretch>
        </p:blipFill>
        <p:spPr>
          <a:xfrm>
            <a:off x="986155" y="2505075"/>
            <a:ext cx="4361815" cy="4164965"/>
          </a:xfrm>
          <a:prstGeom prst="rect">
            <a:avLst/>
          </a:prstGeom>
          <a:noFill/>
          <a:ln>
            <a:noFill/>
          </a:ln>
        </p:spPr>
      </p:pic>
      <p:pic>
        <p:nvPicPr>
          <p:cNvPr id="18" name="Picture 16"/>
          <p:cNvPicPr>
            <a:picLocks noChangeAspect="1"/>
          </p:cNvPicPr>
          <p:nvPr>
            <p:ph sz="quarter" idx="4"/>
          </p:nvPr>
        </p:nvPicPr>
        <p:blipFill>
          <a:blip r:embed="rId2"/>
          <a:stretch>
            <a:fillRect/>
          </a:stretch>
        </p:blipFill>
        <p:spPr>
          <a:xfrm>
            <a:off x="5615940" y="2745105"/>
            <a:ext cx="5739765" cy="29635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ctr" anchorCtr="0"/>
          <a:p>
            <a:pPr algn="ctr"/>
            <a:r>
              <a:rPr lang="en-IN" altLang="en-US" b="1" u="sng"/>
              <a:t>Conclusion</a:t>
            </a:r>
            <a:r>
              <a:rPr lang="en-IN" altLang="en-US"/>
              <a:t>	</a:t>
            </a:r>
            <a:endParaRPr lang="en-IN" altLang="en-US"/>
          </a:p>
        </p:txBody>
      </p:sp>
      <p:sp>
        <p:nvSpPr>
          <p:cNvPr id="3" name="Text Placeholder 2"/>
          <p:cNvSpPr>
            <a:spLocks noGrp="1"/>
          </p:cNvSpPr>
          <p:nvPr>
            <p:ph type="body" idx="1"/>
          </p:nvPr>
        </p:nvSpPr>
        <p:spPr>
          <a:xfrm>
            <a:off x="840105" y="1681480"/>
            <a:ext cx="10515600" cy="4772025"/>
          </a:xfrm>
        </p:spPr>
        <p:txBody>
          <a:bodyPr anchor="ctr" anchorCtr="0"/>
          <a:p>
            <a:r>
              <a:rPr lang="en-US"/>
              <a:t>From the above analysis we can conclude that the buying behaviour and patterns of a consumer highy depends on the demographic details, for instance spending habits for male and female are completely differently, similarly consumer from smaller town or a new consumer payment methods can be completely different from a person who is purchasing from a metro cities or have spent years shopping online,</a:t>
            </a:r>
            <a:endParaRPr lang="en-US"/>
          </a:p>
          <a:p>
            <a:endParaRPr lang="en-US"/>
          </a:p>
          <a:p>
            <a:pPr algn="ctr"/>
            <a:r>
              <a:rPr lang="en-US"/>
              <a:t>One more thing we can conclude from the above analysis is that  trust on these shopping website or apps gradually increases from time to time, for example, new consumer are bit reluctant in sharing their financial information hence uses COD as the payment mode, however old consumer preferred using credit cards or ewallet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Table of Content</a:t>
            </a:r>
            <a:endParaRPr lang="en-IN" altLang="en-US"/>
          </a:p>
        </p:txBody>
      </p:sp>
      <p:sp>
        <p:nvSpPr>
          <p:cNvPr id="3" name="Content Placeholder 2"/>
          <p:cNvSpPr>
            <a:spLocks noGrp="1"/>
          </p:cNvSpPr>
          <p:nvPr>
            <p:ph idx="1"/>
          </p:nvPr>
        </p:nvSpPr>
        <p:spPr/>
        <p:txBody>
          <a:bodyPr/>
          <a:p>
            <a:r>
              <a:rPr lang="en-IN" altLang="en-US"/>
              <a:t>Introduction</a:t>
            </a:r>
            <a:endParaRPr lang="en-IN" altLang="en-US"/>
          </a:p>
          <a:p>
            <a:pPr marL="0" lvl="1"/>
            <a:r>
              <a:rPr lang="en-IN" altLang="en-US" sz="2800">
                <a:sym typeface="+mn-ea"/>
              </a:rPr>
              <a:t>Analytical Problem Framing</a:t>
            </a:r>
            <a:endParaRPr lang="en-IN" altLang="en-US" sz="2800">
              <a:sym typeface="+mn-ea"/>
            </a:endParaRPr>
          </a:p>
          <a:p>
            <a:pPr lvl="1"/>
            <a:r>
              <a:rPr lang="en-IN" altLang="en-US" sz="2325">
                <a:sym typeface="+mn-ea"/>
              </a:rPr>
              <a:t>Data Source and their Formats</a:t>
            </a:r>
            <a:endParaRPr lang="en-IN" altLang="en-US" sz="2325"/>
          </a:p>
          <a:p>
            <a:pPr lvl="1"/>
            <a:r>
              <a:rPr lang="en-IN" altLang="en-US" sz="2325">
                <a:sym typeface="+mn-ea"/>
              </a:rPr>
              <a:t>Data Preprocessing</a:t>
            </a:r>
            <a:endParaRPr lang="en-IN" altLang="en-US" sz="2325"/>
          </a:p>
          <a:p>
            <a:pPr lvl="1"/>
            <a:r>
              <a:rPr lang="en-IN" altLang="en-US" sz="2325">
                <a:sym typeface="+mn-ea"/>
              </a:rPr>
              <a:t>Hardware and software used</a:t>
            </a:r>
            <a:endParaRPr lang="en-IN" altLang="en-US" sz="2330"/>
          </a:p>
          <a:p>
            <a:r>
              <a:rPr lang="en-IN" altLang="en-US"/>
              <a:t>Data Visualization</a:t>
            </a:r>
            <a:endParaRPr lang="en-IN" altLang="en-US"/>
          </a:p>
          <a:p>
            <a:r>
              <a:rPr lang="en-IN" altLang="en-US"/>
              <a:t>Conclusion</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fontScale="90000" lnSpcReduction="10000"/>
          </a:bodyPr>
          <a:p>
            <a:pPr algn="just"/>
            <a:r>
              <a:rPr lang="en-US"/>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p>
          <a:p>
            <a:pPr marL="0" indent="0" algn="just">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 (Contd)</a:t>
            </a:r>
            <a:endParaRPr lang="en-IN" altLang="en-US"/>
          </a:p>
        </p:txBody>
      </p:sp>
      <p:sp>
        <p:nvSpPr>
          <p:cNvPr id="3" name="Content Placeholder 2"/>
          <p:cNvSpPr>
            <a:spLocks noGrp="1"/>
          </p:cNvSpPr>
          <p:nvPr>
            <p:ph idx="1"/>
          </p:nvPr>
        </p:nvSpPr>
        <p:spPr/>
        <p:txBody>
          <a:bodyPr>
            <a:normAutofit fontScale="70000"/>
          </a:bodyPr>
          <a:p>
            <a:r>
              <a:rPr lang="en-US"/>
              <a:t>Shopping or buying new things is a never ending process and with the advancement of internet the way of shopping has also changed, now everybody wants to get new things without leaving their home and with this change in human behaviour a new business form has been evolved, Online retail business and with the increasing use of internet, the popularity of online business has already increased, with the result of which, online marketplace is one of the widely used marketplace in the whole world, lots of player have joined this league, by promoting or selling their products online and this made online retail business highly competitive.</a:t>
            </a:r>
            <a:endParaRPr lang="en-US"/>
          </a:p>
          <a:p>
            <a:r>
              <a:rPr lang="en-US"/>
              <a:t>The data-set was provided by flip Robo Technologies fo detailed analysis of customer database, in the growing world of online business, new players are entering the market each day, so it is very important for the business to conduct depth analyse to grow their business,  the business wants to know how the customer feels about the shopping through their app or website such as sense of financial security or availability of various choices or variety of products, so that they can provide. It is very important for business to analyze and identify the trends through the data before implementing any predictive model or algorithm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Analytical Problem Framing</a:t>
            </a:r>
            <a:endParaRPr lang="en-US"/>
          </a:p>
        </p:txBody>
      </p:sp>
      <p:sp>
        <p:nvSpPr>
          <p:cNvPr id="3" name="Content Placeholder 2"/>
          <p:cNvSpPr>
            <a:spLocks noGrp="1"/>
          </p:cNvSpPr>
          <p:nvPr>
            <p:ph idx="1"/>
          </p:nvPr>
        </p:nvSpPr>
        <p:spPr/>
        <p:txBody>
          <a:bodyPr>
            <a:normAutofit/>
          </a:bodyPr>
          <a:p>
            <a:r>
              <a:rPr lang="en-IN" altLang="en-US"/>
              <a:t>Data Source and format</a:t>
            </a:r>
            <a:endParaRPr lang="en-IN" altLang="en-US"/>
          </a:p>
          <a:p>
            <a:pPr lvl="1"/>
            <a:r>
              <a:rPr lang="en-IN" altLang="en-US">
                <a:sym typeface="+mn-ea"/>
              </a:rPr>
              <a:t>data provided by Flip Robo Technologies</a:t>
            </a:r>
            <a:endParaRPr lang="en-IN" altLang="en-US"/>
          </a:p>
          <a:p>
            <a:pPr lvl="1"/>
            <a:r>
              <a:rPr lang="en-IN" altLang="en-US">
                <a:sym typeface="+mn-ea"/>
              </a:rPr>
              <a:t>Two CSV files - one Raw and second Encoded</a:t>
            </a:r>
            <a:endParaRPr lang="en-IN" altLang="en-US"/>
          </a:p>
          <a:p>
            <a:pPr lvl="1"/>
            <a:r>
              <a:rPr lang="en-IN" altLang="en-US">
                <a:sym typeface="+mn-ea"/>
              </a:rPr>
              <a:t>shape of the data - 269 Rows and 71 columns</a:t>
            </a:r>
            <a:endParaRPr lang="en-IN" altLang="en-US"/>
          </a:p>
          <a:p>
            <a:pPr lvl="1"/>
            <a:r>
              <a:rPr lang="en-IN" altLang="en-US">
                <a:sym typeface="+mn-ea"/>
              </a:rPr>
              <a:t>combination of different types of data:</a:t>
            </a:r>
            <a:endParaRPr lang="en-IN" altLang="en-US">
              <a:sym typeface="+mn-ea"/>
            </a:endParaRPr>
          </a:p>
          <a:p>
            <a:pPr lvl="2"/>
            <a:r>
              <a:rPr lang="en-IN" altLang="en-US">
                <a:sym typeface="+mn-ea"/>
              </a:rPr>
              <a:t>Demographic data - (gender,Age,cities)</a:t>
            </a:r>
            <a:endParaRPr lang="en-IN" altLang="en-US"/>
          </a:p>
          <a:p>
            <a:pPr lvl="2"/>
            <a:r>
              <a:rPr lang="en-IN" altLang="en-US">
                <a:sym typeface="+mn-ea"/>
              </a:rPr>
              <a:t>5 point Likert scale ( strongly Agree, agree, disagree)</a:t>
            </a:r>
            <a:endParaRPr lang="en-IN" altLang="en-US"/>
          </a:p>
          <a:p>
            <a:pPr lvl="2"/>
            <a:r>
              <a:rPr lang="en-IN" altLang="en-US">
                <a:sym typeface="+mn-ea"/>
              </a:rPr>
              <a:t>selection of mobile app ow websitt based on overall experience</a:t>
            </a:r>
            <a:endParaRPr lang="en-IN" altLang="en-US"/>
          </a:p>
          <a:p>
            <a:pPr lvl="2"/>
            <a:endParaRPr lang="en-IN" altLang="en-US"/>
          </a:p>
          <a:p>
            <a:r>
              <a:rPr lang="en-IN" altLang="en-US"/>
              <a:t>Data Preprocessing</a:t>
            </a:r>
            <a:endParaRPr lang="en-IN" altLang="en-US"/>
          </a:p>
          <a:p>
            <a:pPr lvl="1"/>
            <a:r>
              <a:rPr lang="en-IN" altLang="en-US"/>
              <a:t>Checked for the null</a:t>
            </a:r>
            <a:endParaRPr lang="en-IN" altLang="en-US"/>
          </a:p>
          <a:p>
            <a:endParaRPr lang="en-IN" altLang="en-US"/>
          </a:p>
          <a:p>
            <a:pPr lvl="1"/>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Analytical Problem Framing</a:t>
            </a:r>
            <a:r>
              <a:rPr lang="en-IN" altLang="en-US">
                <a:sym typeface="+mn-ea"/>
              </a:rPr>
              <a:t> (contd)</a:t>
            </a:r>
            <a:endParaRPr lang="en-IN" altLang="en-US">
              <a:sym typeface="+mn-ea"/>
            </a:endParaRPr>
          </a:p>
        </p:txBody>
      </p:sp>
      <p:sp>
        <p:nvSpPr>
          <p:cNvPr id="3" name="Content Placeholder 2"/>
          <p:cNvSpPr>
            <a:spLocks noGrp="1"/>
          </p:cNvSpPr>
          <p:nvPr>
            <p:ph idx="1"/>
          </p:nvPr>
        </p:nvSpPr>
        <p:spPr/>
        <p:txBody>
          <a:bodyPr>
            <a:normAutofit/>
          </a:bodyPr>
          <a:p>
            <a:r>
              <a:rPr lang="en-IN" altLang="en-US"/>
              <a:t>Data Preprocessing</a:t>
            </a:r>
            <a:endParaRPr lang="en-IN" altLang="en-US"/>
          </a:p>
          <a:p>
            <a:pPr lvl="1"/>
            <a:r>
              <a:rPr lang="en-IN" altLang="en-US">
                <a:sym typeface="+mn-ea"/>
              </a:rPr>
              <a:t>First we checked the the data set for any null values, using python command, then we has a glimpse of all the columns in the data-set and then we checked how many unique values we have in each column that we we came to the conclusion that all the columns in the data set are categorical </a:t>
            </a:r>
            <a:endParaRPr lang="en-IN" altLang="en-US"/>
          </a:p>
          <a:p>
            <a:r>
              <a:rPr lang="en-IN" altLang="en-US"/>
              <a:t>Hardware and software requirement and tools used	</a:t>
            </a:r>
            <a:endParaRPr lang="en-IN" altLang="en-US"/>
          </a:p>
          <a:p>
            <a:pPr lvl="1"/>
            <a:r>
              <a:rPr lang="en-IN" altLang="en-US"/>
              <a:t>A PC with pre-install Anaconda Navigator has been used, Jupiter Notebook was used as a platform to run Python, different python libraries were used such as pandas for data manipulation, numpy for calculations and sea-born and matplotlib for visualization</a:t>
            </a:r>
            <a:endParaRPr lang="en-IN" altLang="en-US"/>
          </a:p>
          <a:p>
            <a:pPr lvl="1"/>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Analysis and visualization</a:t>
            </a:r>
            <a:endParaRPr lang="en-US"/>
          </a:p>
        </p:txBody>
      </p:sp>
      <p:sp>
        <p:nvSpPr>
          <p:cNvPr id="5" name="Subtitle 4"/>
          <p:cNvSpPr>
            <a:spLocks noGrp="1"/>
          </p:cNvSpPr>
          <p:nvPr>
            <p:ph type="subTitle" idx="1"/>
          </p:nvPr>
        </p:nvSpPr>
        <p:spPr/>
        <p:txBody>
          <a:bodyPr/>
          <a:p>
            <a:r>
              <a:rPr lang="en-IN" altLang="en-US"/>
              <a:t>Using pandas, Seaborn and Matplotlib</a:t>
            </a:r>
            <a:br>
              <a:rPr lang="en-IN" altLang="en-US"/>
            </a:br>
            <a:r>
              <a:rPr lang="en-IN" altLang="en-US"/>
              <a:t> </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pPr algn="ctr"/>
            <a:r>
              <a:rPr lang="en-US"/>
              <a:t>Distribution of Data based on Demographic Information</a:t>
            </a:r>
            <a:endParaRPr lang="en-US"/>
          </a:p>
        </p:txBody>
      </p:sp>
      <p:sp>
        <p:nvSpPr>
          <p:cNvPr id="6" name="Text Placeholder 5"/>
          <p:cNvSpPr>
            <a:spLocks noGrp="1"/>
          </p:cNvSpPr>
          <p:nvPr>
            <p:ph type="body" sz="half" idx="2"/>
          </p:nvPr>
        </p:nvSpPr>
        <p:spPr/>
        <p:txBody>
          <a:bodyPr/>
          <a:p>
            <a:endParaRPr lang="en-US"/>
          </a:p>
          <a:p>
            <a:endParaRPr lang="en-US"/>
          </a:p>
          <a:p>
            <a:endParaRPr lang="en-US"/>
          </a:p>
          <a:p>
            <a:r>
              <a:rPr lang="en-US" sz="2800"/>
              <a:t>around 68% of the respondent are female however only 32% of the respondents are male</a:t>
            </a:r>
            <a:endParaRPr lang="en-US" sz="2800"/>
          </a:p>
        </p:txBody>
      </p:sp>
      <p:pic>
        <p:nvPicPr>
          <p:cNvPr id="7" name="Picture 2"/>
          <p:cNvPicPr>
            <a:picLocks noChangeAspect="1"/>
          </p:cNvPicPr>
          <p:nvPr>
            <p:ph type="pic" idx="1"/>
          </p:nvPr>
        </p:nvPicPr>
        <p:blipFill>
          <a:blip r:embed="rId1"/>
          <a:stretch>
            <a:fillRect/>
          </a:stretch>
        </p:blipFill>
        <p:spPr>
          <a:xfrm>
            <a:off x="5179060" y="1010920"/>
            <a:ext cx="6485890" cy="48361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Age Group</a:t>
            </a:r>
            <a:endParaRPr lang="en-IN" altLang="en-US"/>
          </a:p>
        </p:txBody>
      </p:sp>
      <p:sp>
        <p:nvSpPr>
          <p:cNvPr id="6" name="Text Placeholder 5"/>
          <p:cNvSpPr>
            <a:spLocks noGrp="1"/>
          </p:cNvSpPr>
          <p:nvPr>
            <p:ph type="body" sz="half" idx="2"/>
          </p:nvPr>
        </p:nvSpPr>
        <p:spPr/>
        <p:txBody>
          <a:bodyPr/>
          <a:p>
            <a:r>
              <a:rPr lang="en-US"/>
              <a:t></a:t>
            </a:r>
            <a:endParaRPr lang="en-US"/>
          </a:p>
          <a:p>
            <a:endParaRPr lang="en-US"/>
          </a:p>
          <a:p>
            <a:endParaRPr lang="en-US"/>
          </a:p>
          <a:p>
            <a:endParaRPr lang="en-US"/>
          </a:p>
          <a:p>
            <a:pPr algn="ctr"/>
            <a:r>
              <a:rPr lang="en-US" sz="2000"/>
              <a:t>majority of the shopper belongs to the 31-40 age group followed by 21-20 age group, however the youngest and eldest age group are least involved in online shopping</a:t>
            </a:r>
            <a:endParaRPr lang="en-US" sz="2000"/>
          </a:p>
        </p:txBody>
      </p:sp>
      <p:pic>
        <p:nvPicPr>
          <p:cNvPr id="7" name="Picture 3"/>
          <p:cNvPicPr>
            <a:picLocks noChangeAspect="1"/>
          </p:cNvPicPr>
          <p:nvPr>
            <p:ph idx="1"/>
          </p:nvPr>
        </p:nvPicPr>
        <p:blipFill>
          <a:blip r:embed="rId1"/>
          <a:stretch>
            <a:fillRect/>
          </a:stretch>
        </p:blipFill>
        <p:spPr>
          <a:xfrm>
            <a:off x="5335905" y="987425"/>
            <a:ext cx="5866765" cy="4873625"/>
          </a:xfrm>
          <a:prstGeom prst="rect">
            <a:avLst/>
          </a:prstGeom>
          <a:noFill/>
          <a:ln>
            <a:noFill/>
          </a:ln>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7701</Words>
  <Application>WPS Presentation</Application>
  <PresentationFormat>Widescreen</PresentationFormat>
  <Paragraphs>123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
  <cp:lastModifiedBy>Miral Dhrafani</cp:lastModifiedBy>
  <cp:revision>1</cp:revision>
  <dcterms:created xsi:type="dcterms:W3CDTF">2022-08-01T05:10:02Z</dcterms:created>
  <dcterms:modified xsi:type="dcterms:W3CDTF">2022-08-01T05:10:02Z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9CDF86CCCD35468493195AEEA95C12EB</vt:lpwstr>
  </property>
  <property fmtid="{D5CDD505-2E9C-101B-9397-08002B2CF9AE}" pid="3" name="KSOProductBuildVer">
    <vt:lpwstr>1033-11.2.0.10451</vt:lpwstr>
  </property>
</Properties>
</file>