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79" r:id="rId8"/>
    <p:sldId id="262" r:id="rId9"/>
    <p:sldId id="263" r:id="rId10"/>
    <p:sldId id="264" r:id="rId11"/>
    <p:sldId id="265" r:id="rId12"/>
    <p:sldId id="276" r:id="rId13"/>
    <p:sldId id="277" r:id="rId14"/>
    <p:sldId id="28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Housing: Price prediction</a:t>
            </a:r>
            <a:endParaRPr lang="en-IN" altLang="en-US" dirty="0"/>
          </a:p>
        </p:txBody>
      </p:sp>
      <p:sp>
        <p:nvSpPr>
          <p:cNvPr id="3" name="Subtitle 2"/>
          <p:cNvSpPr>
            <a:spLocks noGrp="1"/>
          </p:cNvSpPr>
          <p:nvPr>
            <p:ph type="subTitle" idx="1"/>
          </p:nvPr>
        </p:nvSpPr>
        <p:spPr/>
        <p:txBody>
          <a:bodyPr/>
          <a:lstStyle/>
          <a:p>
            <a:r>
              <a:rPr lang="en-IN" altLang="en-US"/>
              <a:t>By Miral Dhrafani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chor="ctr" anchorCtr="0"/>
          <a:p>
            <a:pPr algn="ctr"/>
            <a:r>
              <a:rPr lang="en-IN" altLang="en-US"/>
              <a:t>Neighbourhood</a:t>
            </a:r>
            <a:endParaRPr lang="en-IN" altLang="en-US"/>
          </a:p>
        </p:txBody>
      </p:sp>
      <p:sp>
        <p:nvSpPr>
          <p:cNvPr id="6" name="Text Placeholder 5"/>
          <p:cNvSpPr>
            <a:spLocks noGrp="1"/>
          </p:cNvSpPr>
          <p:nvPr>
            <p:ph type="body" sz="half" idx="2"/>
          </p:nvPr>
        </p:nvSpPr>
        <p:spPr/>
        <p:txBody>
          <a:bodyPr/>
          <a:p>
            <a:r>
              <a:rPr lang="en-US"/>
              <a:t></a:t>
            </a:r>
            <a:endParaRPr lang="en-US"/>
          </a:p>
          <a:p>
            <a:endParaRPr lang="en-US"/>
          </a:p>
          <a:p>
            <a:endParaRPr lang="en-US"/>
          </a:p>
          <a:p>
            <a:endParaRPr lang="en-US"/>
          </a:p>
          <a:p>
            <a:r>
              <a:rPr lang="en-US" sz="2000"/>
              <a:t>localities like Northridge Heights, Stone Brook, Northridge have highest selling prices, whereas localities like Meadow Village, Bluestem and Briardale are some of the cheapest locality</a:t>
            </a:r>
            <a:endParaRPr lang="en-US" sz="2000"/>
          </a:p>
        </p:txBody>
      </p:sp>
      <p:pic>
        <p:nvPicPr>
          <p:cNvPr id="3" name="Content Placeholder 2"/>
          <p:cNvPicPr>
            <a:picLocks noChangeAspect="1"/>
          </p:cNvPicPr>
          <p:nvPr>
            <p:ph idx="1"/>
          </p:nvPr>
        </p:nvPicPr>
        <p:blipFill>
          <a:blip r:embed="rId1"/>
          <a:stretch>
            <a:fillRect/>
          </a:stretch>
        </p:blipFill>
        <p:spPr>
          <a:xfrm>
            <a:off x="5754370" y="659130"/>
            <a:ext cx="5688965" cy="5670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ctr" anchorCtr="0"/>
          <a:p>
            <a:r>
              <a:rPr lang="en-IN" altLang="en-US"/>
              <a:t>Roofing Material</a:t>
            </a:r>
            <a:endParaRPr lang="en-IN" altLang="en-US"/>
          </a:p>
        </p:txBody>
      </p:sp>
      <p:sp>
        <p:nvSpPr>
          <p:cNvPr id="4" name="Text Placeholder 3"/>
          <p:cNvSpPr>
            <a:spLocks noGrp="1"/>
          </p:cNvSpPr>
          <p:nvPr>
            <p:ph type="body" sz="half" idx="2"/>
          </p:nvPr>
        </p:nvSpPr>
        <p:spPr/>
        <p:txBody>
          <a:bodyPr/>
          <a:p>
            <a:pPr algn="ctr">
              <a:buClrTx/>
              <a:buSzTx/>
              <a:buNone/>
            </a:pPr>
            <a:endParaRPr lang="en-US" sz="2000"/>
          </a:p>
          <a:p>
            <a:pPr algn="ctr">
              <a:buClrTx/>
              <a:buSzTx/>
              <a:buNone/>
            </a:pPr>
            <a:endParaRPr lang="en-US" sz="2000"/>
          </a:p>
          <a:p>
            <a:pPr algn="ctr">
              <a:buClrTx/>
              <a:buSzTx/>
              <a:buNone/>
            </a:pPr>
            <a:r>
              <a:rPr lang="en-US" sz="2000"/>
              <a:t>Selling price for property is higher when wood is used as the primary material for roof, on the other hand when roll,clay or tiles are used, the selling price are tends to be less</a:t>
            </a:r>
            <a:endParaRPr lang="en-US" sz="2000"/>
          </a:p>
        </p:txBody>
      </p:sp>
      <p:pic>
        <p:nvPicPr>
          <p:cNvPr id="5" name="Content Placeholder 4"/>
          <p:cNvPicPr>
            <a:picLocks noChangeAspect="1"/>
          </p:cNvPicPr>
          <p:nvPr>
            <p:ph idx="1"/>
          </p:nvPr>
        </p:nvPicPr>
        <p:blipFill>
          <a:blip r:embed="rId1"/>
          <a:stretch>
            <a:fillRect/>
          </a:stretch>
        </p:blipFill>
        <p:spPr>
          <a:xfrm>
            <a:off x="6024245" y="1566545"/>
            <a:ext cx="5198745" cy="4302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ctr" anchorCtr="0"/>
          <a:p>
            <a:r>
              <a:rPr lang="en-IN" altLang="en-US"/>
              <a:t>Exterior</a:t>
            </a:r>
            <a:endParaRPr lang="en-IN" altLang="en-US"/>
          </a:p>
        </p:txBody>
      </p:sp>
      <p:sp>
        <p:nvSpPr>
          <p:cNvPr id="4" name="Text Placeholder 3"/>
          <p:cNvSpPr>
            <a:spLocks noGrp="1"/>
          </p:cNvSpPr>
          <p:nvPr>
            <p:ph type="body" sz="half" idx="2"/>
          </p:nvPr>
        </p:nvSpPr>
        <p:spPr>
          <a:xfrm>
            <a:off x="840105" y="1828165"/>
            <a:ext cx="3932555" cy="4377055"/>
          </a:xfrm>
        </p:spPr>
        <p:txBody>
          <a:bodyPr/>
          <a:p>
            <a:r>
              <a:rPr lang="en-US" sz="2000"/>
              <a:t>if sturdy material such as stone, cement, vinyl and brick face are used for exterior the selling price tends to up </a:t>
            </a:r>
            <a:endParaRPr lang="en-US" sz="2000"/>
          </a:p>
          <a:p>
            <a:endParaRPr lang="en-US" sz="2000"/>
          </a:p>
          <a:p>
            <a:r>
              <a:rPr lang="en-US" sz="2000"/>
              <a:t>exterior condition and quality are directly proportionate to the selling price, if the exterior condition is excellent, the selling price of those properties are highest, however if the condition or quality goes down the selling price</a:t>
            </a:r>
            <a:endParaRPr lang="en-US" sz="2000"/>
          </a:p>
        </p:txBody>
      </p:sp>
      <p:pic>
        <p:nvPicPr>
          <p:cNvPr id="5" name="Content Placeholder 4"/>
          <p:cNvPicPr>
            <a:picLocks noChangeAspect="1"/>
          </p:cNvPicPr>
          <p:nvPr>
            <p:ph idx="1"/>
          </p:nvPr>
        </p:nvPicPr>
        <p:blipFill>
          <a:blip r:embed="rId1"/>
          <a:stretch>
            <a:fillRect/>
          </a:stretch>
        </p:blipFill>
        <p:spPr>
          <a:xfrm>
            <a:off x="5805170" y="1207770"/>
            <a:ext cx="5223510" cy="469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Training the model</a:t>
            </a:r>
            <a:endParaRPr lang="en-IN" altLang="en-US"/>
          </a:p>
        </p:txBody>
      </p:sp>
      <p:sp>
        <p:nvSpPr>
          <p:cNvPr id="4" name="Text Placeholder 3"/>
          <p:cNvSpPr>
            <a:spLocks noGrp="1"/>
          </p:cNvSpPr>
          <p:nvPr>
            <p:ph type="body" sz="half" idx="2"/>
          </p:nvPr>
        </p:nvSpPr>
        <p:spPr/>
        <p:txBody>
          <a:bodyPr/>
          <a:p>
            <a:r>
              <a:rPr lang="en-IN" altLang="en-US"/>
              <a:t>5 model has been used for training the model</a:t>
            </a:r>
            <a:endParaRPr lang="en-IN" altLang="en-US"/>
          </a:p>
          <a:p>
            <a:r>
              <a:rPr lang="en-IN" altLang="en-US"/>
              <a:t>Random Forest Regressor</a:t>
            </a:r>
            <a:endParaRPr lang="en-IN" altLang="en-US"/>
          </a:p>
          <a:p>
            <a:r>
              <a:rPr lang="en-IN" altLang="en-US"/>
              <a:t>Gradient Boost Regressor </a:t>
            </a:r>
            <a:endParaRPr lang="en-IN" altLang="en-US"/>
          </a:p>
          <a:p>
            <a:r>
              <a:rPr lang="en-IN" altLang="en-US"/>
              <a:t>Decision Tree Regressor</a:t>
            </a:r>
            <a:endParaRPr lang="en-IN" altLang="en-US"/>
          </a:p>
          <a:p>
            <a:r>
              <a:rPr lang="en-IN" altLang="en-US"/>
              <a:t>AdaBoost Regressor </a:t>
            </a:r>
            <a:endParaRPr lang="en-IN" altLang="en-US"/>
          </a:p>
          <a:p>
            <a:r>
              <a:rPr lang="en-IN" altLang="en-US"/>
              <a:t>Linear Regression </a:t>
            </a:r>
            <a:endParaRPr lang="en-IN" altLang="en-US"/>
          </a:p>
          <a:p>
            <a:endParaRPr lang="en-IN" altLang="en-US"/>
          </a:p>
          <a:p>
            <a:r>
              <a:rPr lang="en-IN" altLang="en-US">
                <a:sym typeface="+mn-ea"/>
              </a:rPr>
              <a:t>Gradient Boost Regressor is the best performing model with fit score of .97 and r2 score of .87</a:t>
            </a:r>
            <a:endParaRPr lang="en-IN" altLang="en-US"/>
          </a:p>
        </p:txBody>
      </p:sp>
      <p:pic>
        <p:nvPicPr>
          <p:cNvPr id="5" name="Content Placeholder 4"/>
          <p:cNvPicPr>
            <a:picLocks noChangeAspect="1"/>
          </p:cNvPicPr>
          <p:nvPr>
            <p:ph idx="1"/>
          </p:nvPr>
        </p:nvPicPr>
        <p:blipFill>
          <a:blip r:embed="rId1"/>
          <a:stretch>
            <a:fillRect/>
          </a:stretch>
        </p:blipFill>
        <p:spPr>
          <a:xfrm>
            <a:off x="5371465" y="714375"/>
            <a:ext cx="6331585" cy="5597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ctr" anchorCtr="0"/>
          <a:p>
            <a:pPr algn="ctr"/>
            <a:r>
              <a:rPr lang="en-IN" altLang="en-US" b="1" u="sng"/>
              <a:t>Conclusion</a:t>
            </a:r>
            <a:r>
              <a:rPr lang="en-IN" altLang="en-US"/>
              <a:t>	</a:t>
            </a:r>
            <a:endParaRPr lang="en-IN" altLang="en-US"/>
          </a:p>
        </p:txBody>
      </p:sp>
      <p:sp>
        <p:nvSpPr>
          <p:cNvPr id="3" name="Text Placeholder 2"/>
          <p:cNvSpPr>
            <a:spLocks noGrp="1"/>
          </p:cNvSpPr>
          <p:nvPr>
            <p:ph type="body" idx="1"/>
          </p:nvPr>
        </p:nvSpPr>
        <p:spPr>
          <a:xfrm>
            <a:off x="840105" y="1681480"/>
            <a:ext cx="10515600" cy="4772025"/>
          </a:xfrm>
        </p:spPr>
        <p:txBody>
          <a:bodyPr anchor="ctr" anchorCtr="0"/>
          <a:p>
            <a:r>
              <a:rPr lang="en-US"/>
              <a:t>Many factor such as exterior quality, Neighborhood, ground living area plays a major role in determining the prices, also the age of property is also considered by the buyer before buying any property, as people usually prefer newer property over older property . also air conditioning property are likely to sell at higher prices, So to conclude we can conclude that not only material or land area determines the price but also the features provided like Air conditioning is also very important factor in evaluating the price of the property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fontScale="90000" lnSpcReduction="20000"/>
          </a:bodyPr>
          <a:p>
            <a:pPr algn="just"/>
            <a:r>
              <a:rPr lang="en-US"/>
              <a:t>Real estate is the world biggest industry. One of the biggest concern in investing in the real estate industry is to study the structure and dynamics of the residential or commercial space. The price of the property depends on various factor such location, space, neighbourhood, proximity to school/transportation etc and also Due to constant fluctuation in demand and supply it is very difficult to identify the real worth of a property. To address this issue, data science comes as a very important tool to solve problem by predicting the accurate price of the property by analyzing various features and comparing it with the label. Predict the selling price with the help of historical datar customer satisfaction.</a:t>
            </a:r>
            <a:endParaRPr lang="en-US"/>
          </a:p>
          <a:p>
            <a:pPr marL="0" indent="0" algn="just">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 (Contd)</a:t>
            </a:r>
            <a:endParaRPr lang="en-IN" altLang="en-US"/>
          </a:p>
        </p:txBody>
      </p:sp>
      <p:sp>
        <p:nvSpPr>
          <p:cNvPr id="3" name="Content Placeholder 2"/>
          <p:cNvSpPr>
            <a:spLocks noGrp="1"/>
          </p:cNvSpPr>
          <p:nvPr>
            <p:ph idx="1"/>
          </p:nvPr>
        </p:nvSpPr>
        <p:spPr/>
        <p:txBody>
          <a:bodyPr>
            <a:normAutofit fontScale="50000"/>
          </a:bodyPr>
          <a:p>
            <a:r>
              <a:rPr lang="en-US"/>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a:p>
          <a:p>
            <a:endParaRPr lang="en-US"/>
          </a:p>
          <a:p>
            <a:r>
              <a:rPr lang="en-US"/>
              <a:t>Which variables are important to predict the price of variable?  </a:t>
            </a:r>
            <a:endParaRPr lang="en-US"/>
          </a:p>
          <a:p>
            <a:r>
              <a:rPr lang="en-US"/>
              <a:t>How do these variables describe the price of the house?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Analytical Problem Framing</a:t>
            </a:r>
            <a:endParaRPr lang="en-US"/>
          </a:p>
        </p:txBody>
      </p:sp>
      <p:sp>
        <p:nvSpPr>
          <p:cNvPr id="3" name="Content Placeholder 2"/>
          <p:cNvSpPr>
            <a:spLocks noGrp="1"/>
          </p:cNvSpPr>
          <p:nvPr>
            <p:ph idx="1"/>
          </p:nvPr>
        </p:nvSpPr>
        <p:spPr/>
        <p:txBody>
          <a:bodyPr>
            <a:normAutofit fontScale="80000"/>
          </a:bodyPr>
          <a:p>
            <a:r>
              <a:rPr lang="en-IN" altLang="en-US"/>
              <a:t>Data Source and format</a:t>
            </a:r>
            <a:endParaRPr lang="en-IN" altLang="en-US"/>
          </a:p>
          <a:p>
            <a:pPr lvl="1"/>
            <a:r>
              <a:rPr lang="en-IN" altLang="en-US">
                <a:sym typeface="+mn-ea"/>
              </a:rPr>
              <a:t>data provided by Flip Robo Technologies</a:t>
            </a:r>
            <a:endParaRPr lang="en-IN" altLang="en-US"/>
          </a:p>
          <a:p>
            <a:pPr lvl="1"/>
            <a:r>
              <a:rPr lang="en-IN" altLang="en-US">
                <a:sym typeface="+mn-ea"/>
              </a:rPr>
              <a:t>Two CSV files - one Train data and second Test Data</a:t>
            </a:r>
            <a:endParaRPr lang="en-IN" altLang="en-US"/>
          </a:p>
          <a:p>
            <a:pPr lvl="1"/>
            <a:r>
              <a:rPr lang="en-IN" altLang="en-US">
                <a:sym typeface="+mn-ea"/>
              </a:rPr>
              <a:t>shape of the data - </a:t>
            </a:r>
            <a:endParaRPr lang="en-IN" altLang="en-US">
              <a:sym typeface="+mn-ea"/>
            </a:endParaRPr>
          </a:p>
          <a:p>
            <a:pPr lvl="2"/>
            <a:r>
              <a:rPr lang="en-IN" altLang="en-US">
                <a:sym typeface="+mn-ea"/>
              </a:rPr>
              <a:t>Training Data - 1168 Rows and 81 columns</a:t>
            </a:r>
            <a:endParaRPr lang="en-IN" altLang="en-US">
              <a:sym typeface="+mn-ea"/>
            </a:endParaRPr>
          </a:p>
          <a:p>
            <a:pPr lvl="2"/>
            <a:r>
              <a:rPr lang="en-IN" altLang="en-US">
                <a:sym typeface="+mn-ea"/>
              </a:rPr>
              <a:t>Test Data - 1168 Rows and 80 columns</a:t>
            </a:r>
            <a:endParaRPr lang="en-IN" altLang="en-US">
              <a:sym typeface="+mn-ea"/>
            </a:endParaRPr>
          </a:p>
          <a:p>
            <a:pPr lvl="2"/>
            <a:endParaRPr lang="en-IN" altLang="en-US"/>
          </a:p>
          <a:p>
            <a:pPr lvl="1"/>
            <a:r>
              <a:rPr lang="en-IN" altLang="en-US">
                <a:sym typeface="+mn-ea"/>
              </a:rPr>
              <a:t>some of the important features of data:</a:t>
            </a:r>
            <a:endParaRPr lang="en-IN" altLang="en-US">
              <a:sym typeface="+mn-ea"/>
            </a:endParaRPr>
          </a:p>
          <a:p>
            <a:pPr lvl="2"/>
            <a:r>
              <a:rPr lang="en-IN" altLang="en-US">
                <a:sym typeface="+mn-ea"/>
              </a:rPr>
              <a:t>Exterior  - exterior quality, Condition, exterior material</a:t>
            </a:r>
            <a:endParaRPr lang="en-IN" altLang="en-US"/>
          </a:p>
          <a:p>
            <a:pPr lvl="2"/>
            <a:r>
              <a:rPr lang="en-IN" altLang="en-US"/>
              <a:t>Roofing material, Ground Living Area, Neighbourhood </a:t>
            </a:r>
            <a:endParaRPr lang="en-IN" altLang="en-US"/>
          </a:p>
          <a:p>
            <a:pPr lvl="2"/>
            <a:r>
              <a:rPr lang="en-IN" altLang="en-US">
                <a:sym typeface="+mn-ea"/>
              </a:rPr>
              <a:t>Year Built, Air conditioning</a:t>
            </a:r>
            <a:endParaRPr lang="en-IN" altLang="en-US"/>
          </a:p>
          <a:p>
            <a:pPr lvl="2"/>
            <a:endParaRPr lang="en-IN" altLang="en-US"/>
          </a:p>
          <a:p>
            <a:endParaRPr lang="en-IN" altLang="en-US"/>
          </a:p>
          <a:p>
            <a:pPr lvl="1"/>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Analytical Problem Framing</a:t>
            </a:r>
            <a:r>
              <a:rPr lang="en-IN" altLang="en-US">
                <a:sym typeface="+mn-ea"/>
              </a:rPr>
              <a:t> (contd)</a:t>
            </a:r>
            <a:endParaRPr lang="en-IN" altLang="en-US">
              <a:sym typeface="+mn-ea"/>
            </a:endParaRPr>
          </a:p>
        </p:txBody>
      </p:sp>
      <p:sp>
        <p:nvSpPr>
          <p:cNvPr id="3" name="Content Placeholder 2"/>
          <p:cNvSpPr>
            <a:spLocks noGrp="1"/>
          </p:cNvSpPr>
          <p:nvPr>
            <p:ph idx="1"/>
          </p:nvPr>
        </p:nvSpPr>
        <p:spPr/>
        <p:txBody>
          <a:bodyPr>
            <a:normAutofit fontScale="70000"/>
          </a:bodyPr>
          <a:p>
            <a:r>
              <a:rPr lang="en-IN" altLang="en-US"/>
              <a:t>Data Preprocessing</a:t>
            </a:r>
            <a:endParaRPr lang="en-IN" altLang="en-US"/>
          </a:p>
          <a:p>
            <a:pPr lvl="1"/>
            <a:r>
              <a:rPr lang="en-IN" altLang="en-US">
                <a:sym typeface="+mn-ea"/>
              </a:rPr>
              <a:t>Two data-set was provided training and test data-set, training data-set contains 81 columns which includes 80 features and 1 label columns, test data contains 80 columns all of them are features data and we need to predict label based on the model we build. Data provided was bit noisy there were lots of null values, we treated null values based on the observation we made. There we around 35 object columns so we encoded those columns. We also removed the skewness and outliers from the continuous columns</a:t>
            </a:r>
            <a:endParaRPr lang="en-IN" altLang="en-US">
              <a:sym typeface="+mn-ea"/>
            </a:endParaRPr>
          </a:p>
          <a:p>
            <a:pPr marL="457200" lvl="1" indent="0">
              <a:buNone/>
            </a:pPr>
            <a:endParaRPr lang="en-IN" altLang="en-US">
              <a:sym typeface="+mn-ea"/>
            </a:endParaRPr>
          </a:p>
          <a:p>
            <a:pPr marL="457200" lvl="1" indent="0">
              <a:buNone/>
            </a:pPr>
            <a:r>
              <a:rPr lang="en-IN" altLang="en-US">
                <a:sym typeface="+mn-ea"/>
              </a:rPr>
              <a:t> </a:t>
            </a:r>
            <a:endParaRPr lang="en-IN" altLang="en-US"/>
          </a:p>
          <a:p>
            <a:r>
              <a:rPr lang="en-IN" altLang="en-US"/>
              <a:t>Hardware and software requirement and tools used	</a:t>
            </a:r>
            <a:endParaRPr lang="en-IN" altLang="en-US"/>
          </a:p>
          <a:p>
            <a:pPr lvl="1"/>
            <a:r>
              <a:rPr lang="en-IN" altLang="en-US"/>
              <a:t>A PC with pre-install Anaconda Navigator has been used, Jupiter Notebook was used as a platform to run Python, different python libraries were used such as pandas for data manipulation, numpy for calculations and sea-born and matplotlib for visualization</a:t>
            </a:r>
            <a:endParaRPr lang="en-IN" altLang="en-US"/>
          </a:p>
          <a:p>
            <a:pPr lvl="1"/>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nchor="ctr" anchorCtr="0"/>
          <a:p>
            <a:r>
              <a:rPr lang="en-IN" altLang="en-US"/>
              <a:t>Understating the Data</a:t>
            </a:r>
            <a:endParaRPr lang="en-IN" altLang="en-US"/>
          </a:p>
        </p:txBody>
      </p:sp>
      <p:sp>
        <p:nvSpPr>
          <p:cNvPr id="12" name="Text Placeholder 11"/>
          <p:cNvSpPr>
            <a:spLocks noGrp="1"/>
          </p:cNvSpPr>
          <p:nvPr>
            <p:ph type="body" sz="half" idx="2"/>
          </p:nvPr>
        </p:nvSpPr>
        <p:spPr/>
        <p:txBody>
          <a:bodyPr/>
          <a:p>
            <a:r>
              <a:rPr lang="en-IN" altLang="en-US"/>
              <a:t>Two Dataset - Training and test</a:t>
            </a:r>
            <a:endParaRPr lang="en-IN" altLang="en-US"/>
          </a:p>
          <a:p>
            <a:endParaRPr lang="en-IN" altLang="en-US"/>
          </a:p>
          <a:p>
            <a:r>
              <a:rPr lang="en-IN" altLang="en-US"/>
              <a:t>Structure  - 80 Features and 1 label</a:t>
            </a:r>
            <a:endParaRPr lang="en-IN" altLang="en-US"/>
          </a:p>
          <a:p>
            <a:endParaRPr lang="en-IN" altLang="en-US"/>
          </a:p>
          <a:p>
            <a:r>
              <a:rPr lang="en-IN" altLang="en-US"/>
              <a:t>Feature data consists of categorical and contineous column </a:t>
            </a:r>
            <a:endParaRPr lang="en-IN" altLang="en-US"/>
          </a:p>
          <a:p>
            <a:r>
              <a:rPr lang="en-IN" altLang="en-US"/>
              <a:t> </a:t>
            </a:r>
            <a:endParaRPr lang="en-IN" altLang="en-US"/>
          </a:p>
          <a:p>
            <a:r>
              <a:rPr lang="en-IN" altLang="en-US"/>
              <a:t>Label Data - Selling Price (Countineous Data)</a:t>
            </a:r>
            <a:endParaRPr lang="en-IN" altLang="en-US"/>
          </a:p>
          <a:p>
            <a:endParaRPr lang="en-IN" altLang="en-US"/>
          </a:p>
          <a:p>
            <a:r>
              <a:rPr lang="en-IN" altLang="en-US"/>
              <a:t>Data has null values, Skewed data and outliers</a:t>
            </a:r>
            <a:endParaRPr lang="en-IN" altLang="en-US"/>
          </a:p>
        </p:txBody>
      </p:sp>
      <p:pic>
        <p:nvPicPr>
          <p:cNvPr id="13" name="Content Placeholder 12"/>
          <p:cNvPicPr>
            <a:picLocks noChangeAspect="1"/>
          </p:cNvPicPr>
          <p:nvPr>
            <p:ph idx="1"/>
          </p:nvPr>
        </p:nvPicPr>
        <p:blipFill>
          <a:blip r:embed="rId1"/>
          <a:stretch>
            <a:fillRect/>
          </a:stretch>
        </p:blipFill>
        <p:spPr>
          <a:xfrm>
            <a:off x="5183505" y="1819910"/>
            <a:ext cx="6539230" cy="4001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Analysis and visualization</a:t>
            </a:r>
            <a:endParaRPr lang="en-US"/>
          </a:p>
        </p:txBody>
      </p:sp>
      <p:sp>
        <p:nvSpPr>
          <p:cNvPr id="5" name="Subtitle 4"/>
          <p:cNvSpPr>
            <a:spLocks noGrp="1"/>
          </p:cNvSpPr>
          <p:nvPr>
            <p:ph type="subTitle" idx="1"/>
          </p:nvPr>
        </p:nvSpPr>
        <p:spPr/>
        <p:txBody>
          <a:bodyPr/>
          <a:p>
            <a:r>
              <a:rPr lang="en-IN" altLang="en-US"/>
              <a:t>Using pandas, Seaborn and Matplotlib</a:t>
            </a:r>
            <a:br>
              <a:rPr lang="en-IN" altLang="en-US"/>
            </a:br>
            <a:r>
              <a:rPr lang="en-IN" altLang="en-US"/>
              <a:t> </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70467" y="57150"/>
            <a:ext cx="3932767" cy="1600200"/>
          </a:xfrm>
        </p:spPr>
        <p:txBody>
          <a:bodyPr anchor="ctr" anchorCtr="0">
            <a:normAutofit/>
          </a:bodyPr>
          <a:p>
            <a:pPr algn="ctr"/>
            <a:r>
              <a:rPr lang="en-US"/>
              <a:t>Distribution of Categorical Data</a:t>
            </a:r>
            <a:endParaRPr lang="en-US"/>
          </a:p>
        </p:txBody>
      </p:sp>
      <p:sp>
        <p:nvSpPr>
          <p:cNvPr id="6" name="Text Placeholder 5"/>
          <p:cNvSpPr>
            <a:spLocks noGrp="1"/>
          </p:cNvSpPr>
          <p:nvPr>
            <p:ph type="body" sz="half" idx="2"/>
          </p:nvPr>
        </p:nvSpPr>
        <p:spPr/>
        <p:txBody>
          <a:bodyPr/>
          <a:p>
            <a:endParaRPr lang="en-US" sz="700"/>
          </a:p>
          <a:p>
            <a:r>
              <a:rPr lang="en-US" sz="1200"/>
              <a:t>Zoning - we can see that floating house are the most expensive houses with avergar sale price of 209479 and commercial properties are the cheapest with average selling price of 75209 dollars </a:t>
            </a:r>
            <a:endParaRPr lang="en-US" sz="1200"/>
          </a:p>
          <a:p>
            <a:endParaRPr lang="en-US" sz="1200"/>
          </a:p>
          <a:p>
            <a:r>
              <a:rPr lang="en-US" sz="1200"/>
              <a:t>properties on the paved road are more expensive than gravel road </a:t>
            </a:r>
            <a:endParaRPr lang="en-US" sz="1200"/>
          </a:p>
          <a:p>
            <a:endParaRPr lang="en-US" sz="1200"/>
          </a:p>
          <a:p>
            <a:r>
              <a:rPr lang="en-US" sz="1200"/>
              <a:t>sales price of the house are inversely proportionate to its shape, the more irregular shape, more expensive houses are </a:t>
            </a:r>
            <a:endParaRPr lang="en-US" sz="1200"/>
          </a:p>
          <a:p>
            <a:endParaRPr lang="en-US" sz="1200"/>
          </a:p>
          <a:p>
            <a:r>
              <a:rPr lang="en-US" sz="1200"/>
              <a:t>Hillside and low depression houses are more expensive as compared to near flat and banked houses </a:t>
            </a:r>
            <a:endParaRPr lang="en-US" sz="1200"/>
          </a:p>
          <a:p>
            <a:endParaRPr lang="en-US" sz="1200"/>
          </a:p>
          <a:p>
            <a:r>
              <a:rPr lang="en-US" sz="1200"/>
              <a:t>there is only single variable on utilities column, so there is no point in keeping this column so we will delete this column</a:t>
            </a:r>
            <a:endParaRPr lang="en-US" sz="1200"/>
          </a:p>
        </p:txBody>
      </p:sp>
      <p:pic>
        <p:nvPicPr>
          <p:cNvPr id="2" name="Picture 1"/>
          <p:cNvPicPr>
            <a:picLocks noChangeAspect="1"/>
          </p:cNvPicPr>
          <p:nvPr/>
        </p:nvPicPr>
        <p:blipFill>
          <a:blip r:embed="rId1"/>
          <a:stretch>
            <a:fillRect/>
          </a:stretch>
        </p:blipFill>
        <p:spPr>
          <a:xfrm>
            <a:off x="4773295" y="1043305"/>
            <a:ext cx="7063105" cy="5427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chor="ctr" anchorCtr="0"/>
          <a:p>
            <a:pPr algn="ctr"/>
            <a:r>
              <a:rPr lang="en-US">
                <a:sym typeface="+mn-ea"/>
              </a:rPr>
              <a:t>Distribution of Categorical Data</a:t>
            </a:r>
            <a:endParaRPr lang="en-IN" altLang="en-US"/>
          </a:p>
        </p:txBody>
      </p:sp>
      <p:sp>
        <p:nvSpPr>
          <p:cNvPr id="6" name="Text Placeholder 5"/>
          <p:cNvSpPr>
            <a:spLocks noGrp="1"/>
          </p:cNvSpPr>
          <p:nvPr>
            <p:ph type="body" sz="half" idx="2"/>
          </p:nvPr>
        </p:nvSpPr>
        <p:spPr>
          <a:xfrm>
            <a:off x="840105" y="2057400"/>
            <a:ext cx="3933825" cy="4142105"/>
          </a:xfrm>
        </p:spPr>
        <p:txBody>
          <a:bodyPr/>
          <a:p>
            <a:r>
              <a:rPr lang="en-US"/>
              <a:t></a:t>
            </a:r>
            <a:endParaRPr lang="en-US"/>
          </a:p>
          <a:p>
            <a:r>
              <a:rPr lang="en-US" sz="2000"/>
              <a:t>there is no significant impact of land configure and land slope in the sale price of the property </a:t>
            </a:r>
            <a:endParaRPr lang="en-US" sz="2000"/>
          </a:p>
          <a:p>
            <a:endParaRPr lang="en-US" sz="2000"/>
          </a:p>
          <a:p>
            <a:r>
              <a:rPr lang="en-US" sz="2000"/>
              <a:t>properties near railroad and feature park are more expensive as compared to other areas </a:t>
            </a:r>
            <a:endParaRPr lang="en-US" sz="2000"/>
          </a:p>
        </p:txBody>
      </p:sp>
      <p:pic>
        <p:nvPicPr>
          <p:cNvPr id="3" name="Content Placeholder 2"/>
          <p:cNvPicPr>
            <a:picLocks noChangeAspect="1"/>
          </p:cNvPicPr>
          <p:nvPr>
            <p:ph idx="1"/>
          </p:nvPr>
        </p:nvPicPr>
        <p:blipFill>
          <a:blip r:embed="rId1"/>
          <a:stretch>
            <a:fillRect/>
          </a:stretch>
        </p:blipFill>
        <p:spPr>
          <a:xfrm>
            <a:off x="5367020" y="913130"/>
            <a:ext cx="6522085" cy="5212715"/>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6299</Words>
  <Application>WPS Presentation</Application>
  <PresentationFormat>Widescreen</PresentationFormat>
  <Paragraphs>112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Business Cooperate</vt:lpstr>
      <vt:lpstr>Customer Retention Project</vt:lpstr>
      <vt:lpstr>Introduction</vt:lpstr>
      <vt:lpstr>Introduction (Contd)</vt:lpstr>
      <vt:lpstr>Analytical Problem Framing</vt:lpstr>
      <vt:lpstr>Analytical Problem Framing (contd)</vt:lpstr>
      <vt:lpstr>PowerPoint 演示文稿</vt:lpstr>
      <vt:lpstr>Analysis and visualization</vt:lpstr>
      <vt:lpstr>Distribution of Data based on Demographic Information</vt:lpstr>
      <vt:lpstr>Age Group</vt:lpstr>
      <vt:lpstr>Location</vt:lpstr>
      <vt:lpstr>PowerPoint 演示文稿</vt:lpstr>
      <vt:lpstr>PowerPoint 演示文稿</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
  <cp:lastModifiedBy>Miral Dhrafani</cp:lastModifiedBy>
  <cp:revision>3</cp:revision>
  <dcterms:created xsi:type="dcterms:W3CDTF">2022-08-01T05:10:00Z</dcterms:created>
  <dcterms:modified xsi:type="dcterms:W3CDTF">2022-08-12T03:33:18Z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2C0715BCC5AC4F9AB06FEABA82BD7B94</vt:lpwstr>
  </property>
  <property fmtid="{D5CDD505-2E9C-101B-9397-08002B2CF9AE}" pid="3" name="KSOProductBuildVer">
    <vt:lpwstr>1033-11.2.0.10451</vt:lpwstr>
  </property>
</Properties>
</file>