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media/image1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</p:sldIdLst>
  <p:sldSz cx="12192000" cy="6858000"/>
  <p:notesSz cx="6950075" cy="9236075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2000" spc="-1" strike="noStrike">
                <a:latin typeface="Arial"/>
              </a:rPr>
              <a:t>Click to edit the notes format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1400" spc="-1" strike="noStrike">
                <a:latin typeface="Times New Roman"/>
              </a:rPr>
              <a:t>&lt;header&gt;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dt" idx="2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ftr" idx="3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9" name="PlaceHolder 6"/>
          <p:cNvSpPr>
            <a:spLocks noGrp="1"/>
          </p:cNvSpPr>
          <p:nvPr>
            <p:ph type="sldNum" idx="4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F4B7AC21-3080-4EF9-8368-9AF64EAADA0B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ldImg"/>
          </p:nvPr>
        </p:nvSpPr>
        <p:spPr>
          <a:xfrm>
            <a:off x="155520" y="574560"/>
            <a:ext cx="6621120" cy="3723840"/>
          </a:xfrm>
          <a:prstGeom prst="rect">
            <a:avLst/>
          </a:prstGeom>
          <a:ln w="0">
            <a:noFill/>
          </a:ln>
        </p:spPr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259560" y="4714560"/>
            <a:ext cx="6413040" cy="3768480"/>
          </a:xfrm>
          <a:prstGeom prst="rect">
            <a:avLst/>
          </a:prstGeom>
          <a:noFill/>
          <a:ln w="0">
            <a:noFill/>
          </a:ln>
        </p:spPr>
        <p:txBody>
          <a:bodyPr lIns="92520" rIns="92520" tIns="46080" bIns="46080" anchor="t"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sldNum" idx="5"/>
          </p:nvPr>
        </p:nvSpPr>
        <p:spPr>
          <a:xfrm>
            <a:off x="3936600" y="8744040"/>
            <a:ext cx="2919600" cy="462960"/>
          </a:xfrm>
          <a:prstGeom prst="rect">
            <a:avLst/>
          </a:prstGeom>
          <a:noFill/>
          <a:ln w="0">
            <a:noFill/>
          </a:ln>
        </p:spPr>
        <p:txBody>
          <a:bodyPr lIns="92520" rIns="92520" tIns="46080" bIns="4608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latin typeface="Times New Roman"/>
              </a:rPr>
              <a:t>Notes view: </a:t>
            </a:r>
            <a:fld id="{5B889CB9-7F9D-44E6-8062-AF955B034AE6}" type="slidenum">
              <a:rPr b="0" lang="en-US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30000" y="2764080"/>
            <a:ext cx="2478240" cy="131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30000" y="2764080"/>
            <a:ext cx="2478240" cy="131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30000" y="2764080"/>
            <a:ext cx="2478240" cy="131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30000" y="2764080"/>
            <a:ext cx="2478240" cy="131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30000" y="2764080"/>
            <a:ext cx="2478240" cy="131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30000" y="2764080"/>
            <a:ext cx="2478240" cy="131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30000" y="2764080"/>
            <a:ext cx="2478240" cy="131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630000" y="2764080"/>
            <a:ext cx="2478240" cy="609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30000" y="2764080"/>
            <a:ext cx="2478240" cy="131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30000" y="2764080"/>
            <a:ext cx="2478240" cy="131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30000" y="2764080"/>
            <a:ext cx="2478240" cy="131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12;p2" hidden="1"/>
          <p:cNvSpPr/>
          <p:nvPr/>
        </p:nvSpPr>
        <p:spPr>
          <a:xfrm>
            <a:off x="11167920" y="6405840"/>
            <a:ext cx="380520" cy="15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sp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3E91AF0A-420A-4939-93B5-962C53379277}" type="slidenum">
              <a:rPr b="0" lang="en-US" sz="1000" spc="-1" strike="noStrike">
                <a:solidFill>
                  <a:srgbClr val="7f7f7f"/>
                </a:solidFill>
                <a:latin typeface="Trebuchet MS"/>
                <a:ea typeface="Trebuchet MS"/>
              </a:rPr>
              <a:t>&lt;number&gt;</a:t>
            </a:fld>
            <a:endParaRPr b="0" lang="en-IN" sz="1000" spc="-1" strike="noStrike">
              <a:latin typeface="Arial"/>
            </a:endParaRPr>
          </a:p>
        </p:txBody>
      </p:sp>
      <p:sp>
        <p:nvSpPr>
          <p:cNvPr id="1" name="Google Shape;16;p3"/>
          <p:cNvSpPr/>
          <p:nvPr/>
        </p:nvSpPr>
        <p:spPr>
          <a:xfrm>
            <a:off x="0" y="0"/>
            <a:ext cx="4087800" cy="6857640"/>
          </a:xfrm>
          <a:custGeom>
            <a:avLst/>
            <a:gdLst/>
            <a:ahLst/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gradFill rotWithShape="0">
            <a:gsLst>
              <a:gs pos="0">
                <a:srgbClr val="29ba74"/>
              </a:gs>
              <a:gs pos="100000">
                <a:srgbClr val="197a56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30000" y="2764080"/>
            <a:ext cx="2478240" cy="131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dt" idx="1"/>
          </p:nvPr>
        </p:nvSpPr>
        <p:spPr>
          <a:xfrm>
            <a:off x="9677520" y="2580840"/>
            <a:ext cx="1481760" cy="39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" name="Google Shape;19;p3"/>
          <p:cNvSpPr/>
          <p:nvPr/>
        </p:nvSpPr>
        <p:spPr>
          <a:xfrm>
            <a:off x="11167920" y="6405840"/>
            <a:ext cx="380520" cy="15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sp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15223FEF-33D8-41DC-9B00-6CC9F6ACF697}" type="slidenum">
              <a:rPr b="0" lang="en-US" sz="1000" spc="-1" strike="noStrike">
                <a:solidFill>
                  <a:srgbClr val="7f7f7f"/>
                </a:solidFill>
                <a:latin typeface="Trebuchet MS"/>
                <a:ea typeface="Trebuchet MS"/>
              </a:rPr>
              <a:t>&lt;number&gt;</a:t>
            </a:fld>
            <a:endParaRPr b="0" lang="en-IN" sz="1000" spc="-1" strike="noStrike">
              <a:latin typeface="Arial"/>
            </a:endParaRPr>
          </a:p>
        </p:txBody>
      </p:sp>
      <p:sp>
        <p:nvSpPr>
          <p:cNvPr id="5" name="Google Shape;20;p3"/>
          <p:cNvSpPr/>
          <p:nvPr/>
        </p:nvSpPr>
        <p:spPr>
          <a:xfrm rot="16200000">
            <a:off x="9485640" y="3922920"/>
            <a:ext cx="5133600" cy="9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700" spc="-1" strike="noStrike">
                <a:solidFill>
                  <a:srgbClr val="7f7f7f"/>
                </a:solidFill>
                <a:latin typeface="Trebuchet MS"/>
                <a:ea typeface="Trebuchet MS"/>
              </a:rPr>
              <a:t>Copyright © 2020 by Boston Consulting Group. All rights reserved.</a:t>
            </a:r>
            <a:endParaRPr b="0" lang="en-IN" sz="700" spc="-1" strike="noStrike">
              <a:latin typeface="Arial"/>
            </a:endParaRPr>
          </a:p>
        </p:txBody>
      </p:sp>
      <p:sp>
        <p:nvSpPr>
          <p:cNvPr id="6" name="Google Shape;21;p3"/>
          <p:cNvSpPr/>
          <p:nvPr/>
        </p:nvSpPr>
        <p:spPr>
          <a:xfrm rot="120000">
            <a:off x="2174400" y="3402720"/>
            <a:ext cx="2694240" cy="3461400"/>
          </a:xfrm>
          <a:custGeom>
            <a:avLst/>
            <a:gdLst/>
            <a:ahLst/>
            <a:rect l="l" t="t" r="r" b="b"/>
            <a:pathLst>
              <a:path w="2694666" h="3461745">
                <a:moveTo>
                  <a:pt x="0" y="0"/>
                </a:moveTo>
                <a:lnTo>
                  <a:pt x="2694666" y="0"/>
                </a:lnTo>
                <a:lnTo>
                  <a:pt x="2694666" y="3461745"/>
                </a:lnTo>
                <a:lnTo>
                  <a:pt x="1325678" y="3461745"/>
                </a:lnTo>
                <a:lnTo>
                  <a:pt x="1671729" y="3449661"/>
                </a:lnTo>
                <a:lnTo>
                  <a:pt x="1894583" y="6023"/>
                </a:lnTo>
                <a:lnTo>
                  <a:pt x="1847153" y="12445"/>
                </a:lnTo>
                <a:lnTo>
                  <a:pt x="1149427" y="3461745"/>
                </a:lnTo>
                <a:lnTo>
                  <a:pt x="0" y="3461745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40200" y="766800"/>
            <a:ext cx="2478240" cy="131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d4df33"/>
                </a:solidFill>
                <a:latin typeface="Trebuchet MS"/>
                <a:ea typeface="Trebuchet MS"/>
              </a:rPr>
              <a:t>Executive summary best practice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Google Shape;512;p1"/>
          <p:cNvSpPr/>
          <p:nvPr/>
        </p:nvSpPr>
        <p:spPr>
          <a:xfrm>
            <a:off x="4320000" y="360000"/>
            <a:ext cx="7560000" cy="648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 marL="108000">
              <a:lnSpc>
                <a:spcPct val="90000"/>
              </a:lnSpc>
              <a:buNone/>
              <a:tabLst>
                <a:tab algn="l" pos="0"/>
              </a:tabLst>
            </a:pPr>
            <a:endParaRPr b="0" lang="en-IN" sz="1600" spc="-1" strike="noStrike">
              <a:latin typeface="Arial"/>
            </a:endParaRPr>
          </a:p>
          <a:p>
            <a:pPr marL="1080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575757"/>
                </a:solidFill>
                <a:latin typeface="Trebuchet MS"/>
                <a:ea typeface="Trebuchet MS"/>
              </a:rPr>
              <a:t>Situation</a:t>
            </a:r>
            <a:endParaRPr b="0" lang="en-IN" sz="1600" spc="-1" strike="noStrike">
              <a:latin typeface="Arial"/>
            </a:endParaRPr>
          </a:p>
          <a:p>
            <a:pPr algn="just">
              <a:buNone/>
            </a:pPr>
            <a:r>
              <a:rPr b="0" lang="en-US" sz="1600" spc="-1" strike="noStrike">
                <a:solidFill>
                  <a:srgbClr val="575757"/>
                </a:solidFill>
                <a:latin typeface="Trebuchet MS"/>
                <a:ea typeface="Trebuchet MS"/>
              </a:rPr>
              <a:t>PowerCo is a major gas and electricity utility that supplies to </a:t>
            </a:r>
            <a:r>
              <a:rPr b="0" lang="en-US" sz="1600" spc="-1" strike="noStrike">
                <a:solidFill>
                  <a:srgbClr val="575757"/>
                </a:solidFill>
                <a:latin typeface="Trebuchet MS"/>
                <a:ea typeface="Trebuchet MS"/>
              </a:rPr>
              <a:t>corporate, SME and residential customers</a:t>
            </a:r>
            <a:endParaRPr b="0" lang="en-IN" sz="1600" spc="-1" strike="noStrike">
              <a:latin typeface="Arial"/>
            </a:endParaRPr>
          </a:p>
          <a:p>
            <a:pPr marL="550800" indent="-114480">
              <a:lnSpc>
                <a:spcPct val="90000"/>
              </a:lnSpc>
              <a:buNone/>
              <a:tabLst>
                <a:tab algn="l" pos="0"/>
              </a:tabLst>
            </a:pPr>
            <a:endParaRPr b="0" lang="en-IN" sz="1600" spc="-1" strike="noStrike">
              <a:latin typeface="Arial"/>
            </a:endParaRPr>
          </a:p>
          <a:p>
            <a:pPr marL="550800" indent="-114480">
              <a:lnSpc>
                <a:spcPct val="90000"/>
              </a:lnSpc>
              <a:spcBef>
                <a:spcPts val="300"/>
              </a:spcBef>
              <a:buNone/>
              <a:tabLst>
                <a:tab algn="l" pos="0"/>
              </a:tabLst>
            </a:pPr>
            <a:endParaRPr b="0" lang="en-IN" sz="1600" spc="-1" strike="noStrike">
              <a:latin typeface="Arial"/>
            </a:endParaRPr>
          </a:p>
          <a:p>
            <a:pPr marL="550800" indent="-114480">
              <a:lnSpc>
                <a:spcPct val="90000"/>
              </a:lnSpc>
              <a:spcBef>
                <a:spcPts val="300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575757"/>
                </a:solidFill>
                <a:latin typeface="Trebuchet MS"/>
                <a:ea typeface="Trebuchet MS"/>
              </a:rPr>
              <a:t>Complication</a:t>
            </a:r>
            <a:endParaRPr b="0" lang="en-IN" sz="1600" spc="-1" strike="noStrike">
              <a:latin typeface="Arial"/>
            </a:endParaRPr>
          </a:p>
          <a:p>
            <a:pPr algn="just">
              <a:buNone/>
            </a:pPr>
            <a:r>
              <a:rPr b="0" lang="en-US" sz="1600" spc="-1" strike="noStrike">
                <a:solidFill>
                  <a:srgbClr val="575757"/>
                </a:solidFill>
                <a:latin typeface="Trebuchet MS"/>
                <a:ea typeface="Trebuchet MS"/>
              </a:rPr>
              <a:t>1. The power-Liberalization of the energy market in Europe has led </a:t>
            </a:r>
            <a:r>
              <a:rPr b="0" lang="en-US" sz="1600" spc="-1" strike="noStrike">
                <a:solidFill>
                  <a:srgbClr val="575757"/>
                </a:solidFill>
                <a:latin typeface="Trebuchet MS"/>
                <a:ea typeface="Trebuchet MS"/>
              </a:rPr>
              <a:t>to significant customer churn especially in the SME segment.</a:t>
            </a:r>
            <a:endParaRPr b="0" lang="en-IN" sz="1600" spc="-1" strike="noStrike">
              <a:latin typeface="Arial"/>
            </a:endParaRPr>
          </a:p>
          <a:p>
            <a:pPr algn="just">
              <a:buNone/>
            </a:pPr>
            <a:r>
              <a:rPr b="0" lang="en-US" sz="1600" spc="-1" strike="noStrike">
                <a:solidFill>
                  <a:srgbClr val="575757"/>
                </a:solidFill>
                <a:latin typeface="Trebuchet MS"/>
                <a:ea typeface="Trebuchet MS"/>
              </a:rPr>
              <a:t>2. A fair hypothesis is that price changes affect customer churn.</a:t>
            </a:r>
            <a:endParaRPr b="0" lang="en-IN" sz="1600" spc="-1" strike="noStrike">
              <a:latin typeface="Arial"/>
            </a:endParaRPr>
          </a:p>
          <a:p>
            <a:pPr marL="550800" indent="-114480">
              <a:lnSpc>
                <a:spcPct val="90000"/>
              </a:lnSpc>
              <a:buNone/>
              <a:tabLst>
                <a:tab algn="l" pos="0"/>
              </a:tabLst>
            </a:pPr>
            <a:endParaRPr b="0" lang="en-IN" sz="1600" spc="-1" strike="noStrike">
              <a:latin typeface="Arial"/>
            </a:endParaRPr>
          </a:p>
          <a:p>
            <a:pPr marL="550800" indent="-114480">
              <a:lnSpc>
                <a:spcPct val="90000"/>
              </a:lnSpc>
              <a:spcBef>
                <a:spcPts val="300"/>
              </a:spcBef>
              <a:buNone/>
              <a:tabLst>
                <a:tab algn="l" pos="0"/>
              </a:tabLst>
            </a:pPr>
            <a:endParaRPr b="0" lang="en-IN" sz="1600" spc="-1" strike="noStrike">
              <a:latin typeface="Arial"/>
            </a:endParaRPr>
          </a:p>
          <a:p>
            <a:pPr marL="550800" indent="-114480">
              <a:lnSpc>
                <a:spcPct val="90000"/>
              </a:lnSpc>
              <a:spcBef>
                <a:spcPts val="300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575757"/>
                </a:solidFill>
                <a:latin typeface="Trebuchet MS"/>
                <a:ea typeface="Trebuchet MS"/>
              </a:rPr>
              <a:t>Question</a:t>
            </a:r>
            <a:endParaRPr b="0" lang="en-IN" sz="1600" spc="-1" strike="noStrike">
              <a:latin typeface="Arial"/>
            </a:endParaRPr>
          </a:p>
          <a:p>
            <a:pPr algn="just">
              <a:buNone/>
            </a:pPr>
            <a:r>
              <a:rPr b="0" lang="en-US" sz="1600" spc="-1" strike="noStrike">
                <a:solidFill>
                  <a:srgbClr val="575757"/>
                </a:solidFill>
                <a:latin typeface="Trebuchet MS"/>
                <a:ea typeface="Trebuchet MS"/>
              </a:rPr>
              <a:t>1. Through Predictive model could be helpful to know which </a:t>
            </a:r>
            <a:r>
              <a:rPr b="0" lang="en-US" sz="1600" spc="-1" strike="noStrike">
                <a:solidFill>
                  <a:srgbClr val="575757"/>
                </a:solidFill>
                <a:latin typeface="Trebuchet MS"/>
                <a:ea typeface="Trebuchet MS"/>
              </a:rPr>
              <a:t>customer are more likely to churn at their current price.</a:t>
            </a:r>
            <a:endParaRPr b="0" lang="en-IN" sz="1600" spc="-1" strike="noStrike">
              <a:latin typeface="Arial"/>
            </a:endParaRPr>
          </a:p>
          <a:p>
            <a:pPr algn="just">
              <a:buNone/>
            </a:pPr>
            <a:r>
              <a:rPr b="0" lang="en-US" sz="1600" spc="-1" strike="noStrike">
                <a:solidFill>
                  <a:srgbClr val="575757"/>
                </a:solidFill>
                <a:latin typeface="Trebuchet MS"/>
                <a:ea typeface="Trebuchet MS"/>
              </a:rPr>
              <a:t>2. A discount might incentivize them to stay with our client.</a:t>
            </a:r>
            <a:endParaRPr b="0" lang="en-IN" sz="1600" spc="-1" strike="noStrike">
              <a:latin typeface="Arial"/>
            </a:endParaRPr>
          </a:p>
          <a:p>
            <a:pPr algn="just">
              <a:buNone/>
            </a:pPr>
            <a:r>
              <a:rPr b="0" lang="en-US" sz="1600" spc="-1" strike="noStrike">
                <a:solidFill>
                  <a:srgbClr val="575757"/>
                </a:solidFill>
                <a:latin typeface="Trebuchet MS"/>
                <a:ea typeface="Trebuchet MS"/>
              </a:rPr>
              <a:t>3.SME is considering 20% discount that is avoid client churn.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buNone/>
              <a:tabLst>
                <a:tab algn="l" pos="0"/>
              </a:tabLst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575757"/>
                </a:solidFill>
                <a:latin typeface="Trebuchet MS"/>
                <a:ea typeface="Trebuchet MS"/>
              </a:rPr>
              <a:t>Answer</a:t>
            </a:r>
            <a:endParaRPr b="0" lang="en-IN" sz="1600" spc="-1" strike="noStrike">
              <a:latin typeface="Arial"/>
            </a:endParaRPr>
          </a:p>
          <a:p>
            <a:pPr algn="just">
              <a:buNone/>
            </a:pPr>
            <a:r>
              <a:rPr b="0" lang="en-US" sz="1600" spc="-1" strike="noStrike">
                <a:solidFill>
                  <a:srgbClr val="575757"/>
                </a:solidFill>
                <a:latin typeface="Trebuchet MS"/>
                <a:ea typeface="Trebuchet MS"/>
              </a:rPr>
              <a:t>1. We need to define price limit</a:t>
            </a:r>
            <a:endParaRPr b="0" lang="en-IN" sz="1600" spc="-1" strike="noStrike">
              <a:latin typeface="Arial"/>
            </a:endParaRPr>
          </a:p>
          <a:p>
            <a:pPr algn="just">
              <a:buNone/>
            </a:pPr>
            <a:r>
              <a:rPr b="0" lang="en-US" sz="1600" spc="-1" strike="noStrike">
                <a:solidFill>
                  <a:srgbClr val="575757"/>
                </a:solidFill>
                <a:latin typeface="Trebuchet MS"/>
                <a:ea typeface="Trebuchet MS"/>
              </a:rPr>
              <a:t>2.  Need to do data analysis.</a:t>
            </a:r>
            <a:endParaRPr b="0" lang="en-IN" sz="1600" spc="-1" strike="noStrike">
              <a:latin typeface="Arial"/>
            </a:endParaRPr>
          </a:p>
          <a:p>
            <a:pPr algn="just">
              <a:buNone/>
            </a:pPr>
            <a:r>
              <a:rPr b="0" lang="en-US" sz="1600" spc="-1" strike="noStrike">
                <a:solidFill>
                  <a:srgbClr val="575757"/>
                </a:solidFill>
                <a:latin typeface="Trebuchet MS"/>
                <a:ea typeface="Trebuchet MS"/>
              </a:rPr>
              <a:t>3. Need to features engineering based on data that we </a:t>
            </a:r>
            <a:r>
              <a:rPr b="0" lang="en-US" sz="1600" spc="-1" strike="noStrike">
                <a:solidFill>
                  <a:srgbClr val="575757"/>
                </a:solidFill>
                <a:latin typeface="Trebuchet MS"/>
                <a:ea typeface="Trebuchet MS"/>
              </a:rPr>
              <a:t>obtain(Logistic Regression, Random Forest)</a:t>
            </a:r>
            <a:endParaRPr b="0" lang="en-IN" sz="1600" spc="-1" strike="noStrike">
              <a:latin typeface="Arial"/>
            </a:endParaRPr>
          </a:p>
          <a:p>
            <a:pPr algn="just">
              <a:buNone/>
            </a:pPr>
            <a:r>
              <a:rPr b="0" lang="en-US" sz="1600" spc="-1" strike="noStrike">
                <a:solidFill>
                  <a:srgbClr val="575757"/>
                </a:solidFill>
                <a:latin typeface="Trebuchet MS"/>
                <a:ea typeface="Trebuchet MS"/>
              </a:rPr>
              <a:t>4. And we deeply dive why price change impact on churn</a:t>
            </a:r>
            <a:endParaRPr b="0" lang="en-IN" sz="1600" spc="-1" strike="noStrike">
              <a:latin typeface="Arial"/>
            </a:endParaRPr>
          </a:p>
          <a:p>
            <a:pPr algn="just">
              <a:buNone/>
            </a:pPr>
            <a:r>
              <a:rPr b="0" lang="en-US" sz="1600" spc="-1" strike="noStrike">
                <a:solidFill>
                  <a:srgbClr val="575757"/>
                </a:solidFill>
                <a:latin typeface="Trebuchet MS"/>
                <a:ea typeface="Trebuchet MS"/>
              </a:rPr>
              <a:t>5. According to this we define discount strategy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52" name="Google Shape;513;p1"/>
          <p:cNvSpPr/>
          <p:nvPr/>
        </p:nvSpPr>
        <p:spPr>
          <a:xfrm>
            <a:off x="248040" y="2229480"/>
            <a:ext cx="3136320" cy="378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  <a:spcBef>
                <a:spcPts val="300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Trebuchet MS"/>
                <a:ea typeface="Trebuchet MS"/>
              </a:rPr>
              <a:t>A good executive summary provides all the key information in one slide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buNone/>
              <a:tabLst>
                <a:tab algn="l" pos="0"/>
              </a:tabLst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Trebuchet MS"/>
                <a:ea typeface="Trebuchet MS"/>
              </a:rPr>
              <a:t>Consultants typically communicate in a “top down” or pyramid fashion, starting with the conclusion and then providing the supporting information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buNone/>
              <a:tabLst>
                <a:tab algn="l" pos="0"/>
              </a:tabLst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Trebuchet MS"/>
                <a:ea typeface="Trebuchet MS"/>
              </a:rPr>
              <a:t>The goal is to communicate as much information in as few words as possible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buNone/>
              <a:tabLst>
                <a:tab algn="l" pos="0"/>
              </a:tabLst>
            </a:pPr>
            <a:endParaRPr b="0" lang="en-IN" sz="1600" spc="-1" strike="noStrike">
              <a:latin typeface="Arial"/>
            </a:endParaRPr>
          </a:p>
        </p:txBody>
      </p:sp>
    </p:spTree>
  </p:cSld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9ba74"/>
      </a:dk2>
      <a:lt2>
        <a:srgbClr val="f2f2f2"/>
      </a:lt2>
      <a:accent1>
        <a:srgbClr val="03522d"/>
      </a:accent1>
      <a:accent2>
        <a:srgbClr val="197a56"/>
      </a:accent2>
      <a:accent3>
        <a:srgbClr val="d4df33"/>
      </a:accent3>
      <a:accent4>
        <a:srgbClr val="3ead92"/>
      </a:accent4>
      <a:accent5>
        <a:srgbClr val="6e6f73"/>
      </a:accent5>
      <a:accent6>
        <a:srgbClr val="295e7e"/>
      </a:accent6>
      <a:hlink>
        <a:srgbClr val="2e3558"/>
      </a:hlink>
      <a:folHlink>
        <a:srgbClr val="2e355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9ba74"/>
      </a:dk2>
      <a:lt2>
        <a:srgbClr val="f2f2f2"/>
      </a:lt2>
      <a:accent1>
        <a:srgbClr val="03522d"/>
      </a:accent1>
      <a:accent2>
        <a:srgbClr val="197a56"/>
      </a:accent2>
      <a:accent3>
        <a:srgbClr val="d4df33"/>
      </a:accent3>
      <a:accent4>
        <a:srgbClr val="3ead92"/>
      </a:accent4>
      <a:accent5>
        <a:srgbClr val="6e6f73"/>
      </a:accent5>
      <a:accent6>
        <a:srgbClr val="295e7e"/>
      </a:accent6>
      <a:hlink>
        <a:srgbClr val="2e3558"/>
      </a:hlink>
      <a:folHlink>
        <a:srgbClr val="2e355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2016-11-04T11:46:04Z</dcterms:created>
  <dc:creator>The Boston Consulting Group</dc:creator>
  <dc:description/>
  <dc:language>en-IN</dc:language>
  <cp:lastModifiedBy/>
  <dcterms:modified xsi:type="dcterms:W3CDTF">2024-01-11T15:38:04Z</dcterms:modified>
  <cp:revision>1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Format Name">
    <vt:lpwstr>Grid Format</vt:lpwstr>
  </property>
  <property fmtid="{D5CDD505-2E9C-101B-9397-08002B2CF9AE}" pid="3" name="NXPowerLiteLastOptimized">
    <vt:lpwstr>488649</vt:lpwstr>
  </property>
  <property fmtid="{D5CDD505-2E9C-101B-9397-08002B2CF9AE}" pid="4" name="NXPowerLiteSettings">
    <vt:lpwstr>87000AA0054001</vt:lpwstr>
  </property>
  <property fmtid="{D5CDD505-2E9C-101B-9397-08002B2CF9AE}" pid="5" name="NXPowerLiteVersion">
    <vt:lpwstr>D7.1.8</vt:lpwstr>
  </property>
  <property fmtid="{D5CDD505-2E9C-101B-9397-08002B2CF9AE}" pid="6" name="Template Name">
    <vt:lpwstr>16x9</vt:lpwstr>
  </property>
</Properties>
</file>