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3" r:id="rId16"/>
    <p:sldId id="27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FBF04A-8ACF-49B7-BD16-DAC294DB4406}" type="datetimeFigureOut">
              <a:rPr lang="en-IN" smtClean="0"/>
              <a:t>28-03-2024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202534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BF04A-8ACF-49B7-BD16-DAC294DB4406}"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136510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BF04A-8ACF-49B7-BD16-DAC294DB4406}"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275810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BF04A-8ACF-49B7-BD16-DAC294DB4406}"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2520-AE5B-4699-A820-1BA5386E143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6776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BF04A-8ACF-49B7-BD16-DAC294DB4406}"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105751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FBF04A-8ACF-49B7-BD16-DAC294DB4406}"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2587267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FBF04A-8ACF-49B7-BD16-DAC294DB4406}"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1969800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BF04A-8ACF-49B7-BD16-DAC294DB4406}"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2553270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BF04A-8ACF-49B7-BD16-DAC294DB4406}"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4132232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0989-BEEB-433A-2837-AFC4A5AE4B5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1CB06-7F77-1870-3FDA-EC806EF699D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B67D7-A359-1825-873C-65DD587F08E8}"/>
              </a:ext>
            </a:extLst>
          </p:cNvPr>
          <p:cNvSpPr>
            <a:spLocks noGrp="1"/>
          </p:cNvSpPr>
          <p:nvPr>
            <p:ph type="dt" sz="half" idx="10"/>
          </p:nvPr>
        </p:nvSpPr>
        <p:spPr/>
        <p:txBody>
          <a:bodyPr/>
          <a:lstStyle/>
          <a:p>
            <a:fld id="{21BF1676-C8BF-4478-A7A4-A68D2443BC19}" type="datetimeFigureOut">
              <a:rPr lang="en-IN" smtClean="0"/>
              <a:t>28-03-2024</a:t>
            </a:fld>
            <a:endParaRPr lang="en-IN"/>
          </a:p>
        </p:txBody>
      </p:sp>
      <p:sp>
        <p:nvSpPr>
          <p:cNvPr id="5" name="Footer Placeholder 4">
            <a:extLst>
              <a:ext uri="{FF2B5EF4-FFF2-40B4-BE49-F238E27FC236}">
                <a16:creationId xmlns:a16="http://schemas.microsoft.com/office/drawing/2014/main" id="{DF9219A8-8089-01AB-005F-49AF109D3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46BB8-4EC5-A5F9-9A56-00FB584007C7}"/>
              </a:ext>
            </a:extLst>
          </p:cNvPr>
          <p:cNvSpPr>
            <a:spLocks noGrp="1"/>
          </p:cNvSpPr>
          <p:nvPr>
            <p:ph type="sldNum" sz="quarter" idx="12"/>
          </p:nvPr>
        </p:nvSpPr>
        <p:spPr/>
        <p:txBody>
          <a:bodyPr/>
          <a:lstStyle/>
          <a:p>
            <a:fld id="{FDF26A4D-CAD0-4A2D-A066-48CA3E9FF740}" type="slidenum">
              <a:rPr lang="en-IN" smtClean="0"/>
              <a:t>‹#›</a:t>
            </a:fld>
            <a:endParaRPr lang="en-IN"/>
          </a:p>
        </p:txBody>
      </p:sp>
    </p:spTree>
    <p:extLst>
      <p:ext uri="{BB962C8B-B14F-4D97-AF65-F5344CB8AC3E}">
        <p14:creationId xmlns:p14="http://schemas.microsoft.com/office/powerpoint/2010/main" val="302685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BF04A-8ACF-49B7-BD16-DAC294DB4406}"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192945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BF04A-8ACF-49B7-BD16-DAC294DB4406}"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348389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FBF04A-8ACF-49B7-BD16-DAC294DB4406}"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228885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FBF04A-8ACF-49B7-BD16-DAC294DB4406}"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9945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FBF04A-8ACF-49B7-BD16-DAC294DB4406}"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18241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BF04A-8ACF-49B7-BD16-DAC294DB4406}"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276675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BF04A-8ACF-49B7-BD16-DAC294DB4406}"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168351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BF04A-8ACF-49B7-BD16-DAC294DB4406}"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2520-AE5B-4699-A820-1BA5386E143E}" type="slidenum">
              <a:rPr lang="en-IN" smtClean="0"/>
              <a:t>‹#›</a:t>
            </a:fld>
            <a:endParaRPr lang="en-IN"/>
          </a:p>
        </p:txBody>
      </p:sp>
    </p:spTree>
    <p:extLst>
      <p:ext uri="{BB962C8B-B14F-4D97-AF65-F5344CB8AC3E}">
        <p14:creationId xmlns:p14="http://schemas.microsoft.com/office/powerpoint/2010/main" val="220587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FBF04A-8ACF-49B7-BD16-DAC294DB4406}" type="datetimeFigureOut">
              <a:rPr lang="en-IN" smtClean="0"/>
              <a:t>28-03-2024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182520-AE5B-4699-A820-1BA5386E143E}" type="slidenum">
              <a:rPr lang="en-IN" smtClean="0"/>
              <a:t>‹#›</a:t>
            </a:fld>
            <a:endParaRPr lang="en-IN"/>
          </a:p>
        </p:txBody>
      </p:sp>
    </p:spTree>
    <p:extLst>
      <p:ext uri="{BB962C8B-B14F-4D97-AF65-F5344CB8AC3E}">
        <p14:creationId xmlns:p14="http://schemas.microsoft.com/office/powerpoint/2010/main" val="121946129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CAA6-6FA5-FF54-8B34-C3DBA93FAEA3}"/>
              </a:ext>
            </a:extLst>
          </p:cNvPr>
          <p:cNvSpPr>
            <a:spLocks noGrp="1"/>
          </p:cNvSpPr>
          <p:nvPr>
            <p:ph type="title"/>
          </p:nvPr>
        </p:nvSpPr>
        <p:spPr>
          <a:xfrm>
            <a:off x="441665" y="0"/>
            <a:ext cx="11667897" cy="1478570"/>
          </a:xfrm>
        </p:spPr>
        <p:txBody>
          <a:bodyPr>
            <a:normAutofit fontScale="90000"/>
          </a:bodyPr>
          <a:lstStyle/>
          <a:p>
            <a:pPr marR="0" algn="ctr" rtl="0"/>
            <a:r>
              <a:rPr lang="en-IN" b="1" kern="100" dirty="0">
                <a:solidFill>
                  <a:schemeClr val="bg1"/>
                </a:solidFill>
                <a:highlight>
                  <a:srgbClr val="FFFF00"/>
                </a:highlight>
                <a:latin typeface="Times New Roman" panose="02020603050405020304" pitchFamily="18" charset="0"/>
              </a:rPr>
              <a:t>Capstone Project - 2</a:t>
            </a:r>
            <a:br>
              <a:rPr lang="en-IN" b="1" kern="100" dirty="0">
                <a:solidFill>
                  <a:schemeClr val="bg1"/>
                </a:solidFill>
                <a:highlight>
                  <a:srgbClr val="FFFF00"/>
                </a:highlight>
                <a:latin typeface="Times New Roman" panose="02020603050405020304" pitchFamily="18" charset="0"/>
              </a:rPr>
            </a:br>
            <a:r>
              <a:rPr lang="en-IN" b="1" kern="100" dirty="0">
                <a:solidFill>
                  <a:schemeClr val="bg1"/>
                </a:solidFill>
                <a:highlight>
                  <a:srgbClr val="FFFF00"/>
                </a:highlight>
                <a:latin typeface="Times New Roman" panose="02020603050405020304" pitchFamily="18" charset="0"/>
              </a:rPr>
              <a:t>  Rainfall Prediction using machine learning</a:t>
            </a:r>
            <a:endParaRPr lang="en-IN" b="0" i="0" u="none" strike="noStrike" kern="100" baseline="0" dirty="0">
              <a:solidFill>
                <a:schemeClr val="bg1"/>
              </a:solidFill>
              <a:highlight>
                <a:srgbClr val="FFFF00"/>
              </a:highlight>
              <a:latin typeface="Times New Roman" panose="02020603050405020304" pitchFamily="18" charset="0"/>
            </a:endParaRPr>
          </a:p>
        </p:txBody>
      </p:sp>
      <p:pic>
        <p:nvPicPr>
          <p:cNvPr id="5" name="Picture 4">
            <a:extLst>
              <a:ext uri="{FF2B5EF4-FFF2-40B4-BE49-F238E27FC236}">
                <a16:creationId xmlns:a16="http://schemas.microsoft.com/office/drawing/2014/main" id="{F3D51EE9-E818-9A9A-FBEA-45BCAFCD5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14" y="1554770"/>
            <a:ext cx="10134600" cy="4628316"/>
          </a:xfrm>
          <a:prstGeom prst="rect">
            <a:avLst/>
          </a:prstGeom>
        </p:spPr>
      </p:pic>
    </p:spTree>
    <p:extLst>
      <p:ext uri="{BB962C8B-B14F-4D97-AF65-F5344CB8AC3E}">
        <p14:creationId xmlns:p14="http://schemas.microsoft.com/office/powerpoint/2010/main" val="51123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405-829E-9ACB-C1B2-A0F7769CF9A0}"/>
              </a:ext>
            </a:extLst>
          </p:cNvPr>
          <p:cNvSpPr>
            <a:spLocks noGrp="1"/>
          </p:cNvSpPr>
          <p:nvPr>
            <p:ph type="title"/>
          </p:nvPr>
        </p:nvSpPr>
        <p:spPr>
          <a:xfrm>
            <a:off x="1147652" y="-42510"/>
            <a:ext cx="10419216" cy="1121185"/>
          </a:xfrm>
        </p:spPr>
        <p:txBody>
          <a:bodyPr/>
          <a:lstStyle/>
          <a:p>
            <a:pPr marR="0" rtl="0"/>
            <a:r>
              <a:rPr lang="en-IN" b="1" kern="100" dirty="0">
                <a:solidFill>
                  <a:schemeClr val="bg1"/>
                </a:solidFill>
                <a:highlight>
                  <a:srgbClr val="FFFF00"/>
                </a:highlight>
                <a:latin typeface="Times New Roman" panose="02020603050405020304" pitchFamily="18" charset="0"/>
              </a:rPr>
              <a:t>Checking for outliers using boxplot</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9CB7BA57-EB5E-A4BA-1A8D-D07D1FC58A7E}"/>
              </a:ext>
            </a:extLst>
          </p:cNvPr>
          <p:cNvSpPr>
            <a:spLocks noGrp="1"/>
          </p:cNvSpPr>
          <p:nvPr>
            <p:ph type="body" idx="1"/>
          </p:nvPr>
        </p:nvSpPr>
        <p:spPr>
          <a:xfrm>
            <a:off x="1141412" y="257402"/>
            <a:ext cx="9905999" cy="3171598"/>
          </a:xfrm>
        </p:spPr>
        <p:txBody>
          <a:bodyPr/>
          <a:lstStyle/>
          <a:p>
            <a:pPr marL="0" marR="0" lvl="0" indent="0" algn="ctr" rtl="0">
              <a:buNone/>
            </a:pPr>
            <a:endParaRPr lang="en-US" kern="100" dirty="0">
              <a:solidFill>
                <a:srgbClr val="2F5496"/>
              </a:solidFill>
              <a:latin typeface="Times New Roman" panose="02020603050405020304" pitchFamily="18" charset="0"/>
            </a:endParaRPr>
          </a:p>
          <a:p>
            <a:pPr marR="0" lvl="0" rtl="0"/>
            <a:r>
              <a:rPr lang="en-US" kern="100" dirty="0">
                <a:solidFill>
                  <a:srgbClr val="2F5496"/>
                </a:solidFill>
                <a:latin typeface="Times New Roman" panose="02020603050405020304" pitchFamily="18" charset="0"/>
              </a:rPr>
              <a:t>Outliers are anomalies within a dataset, representing data points that deviate significantly from the majority. They can be either much larger or significantly smaller than other values</a:t>
            </a:r>
          </a:p>
          <a:p>
            <a:pPr marR="0" lvl="0" rtl="0"/>
            <a:r>
              <a:rPr lang="en-US" kern="100" dirty="0">
                <a:solidFill>
                  <a:srgbClr val="2F5496"/>
                </a:solidFill>
                <a:latin typeface="Times New Roman" panose="02020603050405020304" pitchFamily="18" charset="0"/>
              </a:rPr>
              <a:t> Outliers may arise due to measurement errors, experimental variability, or genuine anomalies in the data.</a:t>
            </a:r>
          </a:p>
        </p:txBody>
      </p:sp>
      <p:pic>
        <p:nvPicPr>
          <p:cNvPr id="5" name="Picture 4">
            <a:extLst>
              <a:ext uri="{FF2B5EF4-FFF2-40B4-BE49-F238E27FC236}">
                <a16:creationId xmlns:a16="http://schemas.microsoft.com/office/drawing/2014/main" id="{9CE21C0F-BF39-3686-3A69-2FF71C482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05" y="3120720"/>
            <a:ext cx="3607324" cy="2824891"/>
          </a:xfrm>
          <a:prstGeom prst="rect">
            <a:avLst/>
          </a:prstGeom>
        </p:spPr>
      </p:pic>
      <p:pic>
        <p:nvPicPr>
          <p:cNvPr id="7" name="Picture 6">
            <a:extLst>
              <a:ext uri="{FF2B5EF4-FFF2-40B4-BE49-F238E27FC236}">
                <a16:creationId xmlns:a16="http://schemas.microsoft.com/office/drawing/2014/main" id="{B4E87027-A286-372A-E842-77393871A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679" y="3120720"/>
            <a:ext cx="3587163" cy="3679572"/>
          </a:xfrm>
          <a:prstGeom prst="rect">
            <a:avLst/>
          </a:prstGeom>
        </p:spPr>
      </p:pic>
      <p:pic>
        <p:nvPicPr>
          <p:cNvPr id="9" name="Picture 8">
            <a:extLst>
              <a:ext uri="{FF2B5EF4-FFF2-40B4-BE49-F238E27FC236}">
                <a16:creationId xmlns:a16="http://schemas.microsoft.com/office/drawing/2014/main" id="{80AB6DCC-8DB3-3E59-05DE-BEC53A8AD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0492" y="3172743"/>
            <a:ext cx="2999342" cy="3076608"/>
          </a:xfrm>
          <a:prstGeom prst="rect">
            <a:avLst/>
          </a:prstGeom>
        </p:spPr>
      </p:pic>
    </p:spTree>
    <p:extLst>
      <p:ext uri="{BB962C8B-B14F-4D97-AF65-F5344CB8AC3E}">
        <p14:creationId xmlns:p14="http://schemas.microsoft.com/office/powerpoint/2010/main" val="324450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0B05-D467-720A-4E7A-85C9108945D2}"/>
              </a:ext>
            </a:extLst>
          </p:cNvPr>
          <p:cNvSpPr>
            <a:spLocks noGrp="1"/>
          </p:cNvSpPr>
          <p:nvPr>
            <p:ph type="title"/>
          </p:nvPr>
        </p:nvSpPr>
        <p:spPr>
          <a:xfrm>
            <a:off x="1010784" y="-368228"/>
            <a:ext cx="10669587" cy="1478570"/>
          </a:xfrm>
        </p:spPr>
        <p:txBody>
          <a:bodyPr/>
          <a:lstStyle/>
          <a:p>
            <a:pPr marR="0" algn="ctr" rtl="0"/>
            <a:r>
              <a:rPr lang="en-IN" b="1" kern="100" dirty="0">
                <a:solidFill>
                  <a:schemeClr val="bg1"/>
                </a:solidFill>
                <a:highlight>
                  <a:srgbClr val="FFFF00"/>
                </a:highlight>
                <a:latin typeface="Times New Roman" panose="02020603050405020304" pitchFamily="18" charset="0"/>
              </a:rPr>
              <a:t>Using categorical feature by </a:t>
            </a:r>
            <a:r>
              <a:rPr lang="en-IN" b="1" kern="100" dirty="0" err="1">
                <a:solidFill>
                  <a:schemeClr val="bg1"/>
                </a:solidFill>
                <a:highlight>
                  <a:srgbClr val="FFFF00"/>
                </a:highlight>
                <a:latin typeface="Times New Roman" panose="02020603050405020304" pitchFamily="18" charset="0"/>
              </a:rPr>
              <a:t>groupby</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53D2345D-76E0-77F2-BCE8-682E53CE6216}"/>
              </a:ext>
            </a:extLst>
          </p:cNvPr>
          <p:cNvSpPr>
            <a:spLocks noGrp="1"/>
          </p:cNvSpPr>
          <p:nvPr>
            <p:ph type="body" idx="1"/>
          </p:nvPr>
        </p:nvSpPr>
        <p:spPr>
          <a:xfrm>
            <a:off x="1010784" y="671059"/>
            <a:ext cx="9905999" cy="3541714"/>
          </a:xfrm>
        </p:spPr>
        <p:txBody>
          <a:bodyPr>
            <a:normAutofit/>
          </a:bodyPr>
          <a:lstStyle/>
          <a:p>
            <a:pPr marR="0" lvl="0" rtl="0"/>
            <a:r>
              <a:rPr lang="en-US" kern="100" dirty="0">
                <a:solidFill>
                  <a:srgbClr val="2F5496"/>
                </a:solidFill>
                <a:latin typeface="Times New Roman" panose="02020603050405020304" pitchFamily="18" charset="0"/>
              </a:rPr>
              <a:t> </a:t>
            </a:r>
            <a:r>
              <a:rPr lang="en-US" sz="2000" kern="100" dirty="0">
                <a:solidFill>
                  <a:srgbClr val="2F5496"/>
                </a:solidFill>
                <a:latin typeface="Times New Roman" panose="02020603050405020304" pitchFamily="18" charset="0"/>
              </a:rPr>
              <a:t>Categorical Grouping: The </a:t>
            </a:r>
            <a:r>
              <a:rPr lang="en-US" sz="2000" kern="100" dirty="0" err="1">
                <a:solidFill>
                  <a:srgbClr val="2F5496"/>
                </a:solidFill>
                <a:latin typeface="Times New Roman" panose="02020603050405020304" pitchFamily="18" charset="0"/>
              </a:rPr>
              <a:t>groupby</a:t>
            </a:r>
            <a:r>
              <a:rPr lang="en-US" sz="2000" kern="100" dirty="0">
                <a:solidFill>
                  <a:srgbClr val="2F5496"/>
                </a:solidFill>
                <a:latin typeface="Times New Roman" panose="02020603050405020304" pitchFamily="18" charset="0"/>
              </a:rPr>
              <a:t> operation is used to group the </a:t>
            </a:r>
            <a:r>
              <a:rPr lang="en-US" sz="2000" kern="100" dirty="0" err="1">
                <a:solidFill>
                  <a:srgbClr val="2F5496"/>
                </a:solidFill>
                <a:latin typeface="Times New Roman" panose="02020603050405020304" pitchFamily="18" charset="0"/>
              </a:rPr>
              <a:t>DataFrame</a:t>
            </a:r>
            <a:r>
              <a:rPr lang="en-US" sz="2000" kern="100" dirty="0">
                <a:solidFill>
                  <a:srgbClr val="2F5496"/>
                </a:solidFill>
                <a:latin typeface="Times New Roman" panose="02020603050405020304" pitchFamily="18" charset="0"/>
              </a:rPr>
              <a:t> </a:t>
            </a:r>
            <a:r>
              <a:rPr lang="en-US" sz="2000" kern="100" dirty="0" err="1">
                <a:solidFill>
                  <a:srgbClr val="2F5496"/>
                </a:solidFill>
                <a:latin typeface="Times New Roman" panose="02020603050405020304" pitchFamily="18" charset="0"/>
              </a:rPr>
              <a:t>df</a:t>
            </a:r>
            <a:r>
              <a:rPr lang="en-US" sz="2000" kern="100" dirty="0">
                <a:solidFill>
                  <a:srgbClr val="2F5496"/>
                </a:solidFill>
                <a:latin typeface="Times New Roman" panose="02020603050405020304" pitchFamily="18" charset="0"/>
              </a:rPr>
              <a:t> by the categorical feature specified in the loop (feature). This means that the data will be divided into groups based on unique values of the categorical feature.</a:t>
            </a:r>
            <a:endParaRPr lang="en-US" sz="2000" b="0" i="0" u="none" strike="noStrike" kern="100" baseline="0" dirty="0">
              <a:solidFill>
                <a:srgbClr val="2F5496"/>
              </a:solidFill>
              <a:latin typeface="Times New Roman" panose="02020603050405020304" pitchFamily="18" charset="0"/>
            </a:endParaRPr>
          </a:p>
          <a:p>
            <a:pPr marR="0" lvl="0" rtl="0"/>
            <a:r>
              <a:rPr lang="en-US" sz="2000" kern="100" dirty="0">
                <a:solidFill>
                  <a:srgbClr val="2F5496"/>
                </a:solidFill>
                <a:latin typeface="Times New Roman" panose="02020603050405020304" pitchFamily="18" charset="0"/>
              </a:rPr>
              <a:t> Insights gained from the grouped data can aid decision-making processes. For example, if certain categories consistently have a high average likelihood of rain, it might inform decisions related to resource allocation, planning, or risk management.</a:t>
            </a:r>
            <a:endParaRPr lang="en-US" sz="2000" b="0" i="0" u="none" strike="noStrike" kern="100" baseline="0" dirty="0">
              <a:solidFill>
                <a:srgbClr val="2F5496"/>
              </a:solidFill>
              <a:latin typeface="Times New Roman" panose="02020603050405020304" pitchFamily="18" charset="0"/>
            </a:endParaRPr>
          </a:p>
        </p:txBody>
      </p:sp>
      <p:pic>
        <p:nvPicPr>
          <p:cNvPr id="5" name="Picture 4">
            <a:extLst>
              <a:ext uri="{FF2B5EF4-FFF2-40B4-BE49-F238E27FC236}">
                <a16:creationId xmlns:a16="http://schemas.microsoft.com/office/drawing/2014/main" id="{343A4BFD-6979-B828-79E5-CF2648FC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221" y="3269230"/>
            <a:ext cx="7353557" cy="3378661"/>
          </a:xfrm>
          <a:prstGeom prst="rect">
            <a:avLst/>
          </a:prstGeom>
        </p:spPr>
      </p:pic>
    </p:spTree>
    <p:extLst>
      <p:ext uri="{BB962C8B-B14F-4D97-AF65-F5344CB8AC3E}">
        <p14:creationId xmlns:p14="http://schemas.microsoft.com/office/powerpoint/2010/main" val="9805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895A-89B3-0269-EDF4-47B3D8584354}"/>
              </a:ext>
            </a:extLst>
          </p:cNvPr>
          <p:cNvSpPr>
            <a:spLocks noGrp="1"/>
          </p:cNvSpPr>
          <p:nvPr>
            <p:ph type="title"/>
          </p:nvPr>
        </p:nvSpPr>
        <p:spPr>
          <a:xfrm>
            <a:off x="1141413" y="-283028"/>
            <a:ext cx="9905998" cy="1478570"/>
          </a:xfrm>
        </p:spPr>
        <p:txBody>
          <a:bodyPr/>
          <a:lstStyle/>
          <a:p>
            <a:pPr marR="0" algn="ctr" rtl="0"/>
            <a:r>
              <a:rPr lang="en-US" b="1" kern="100" dirty="0">
                <a:solidFill>
                  <a:schemeClr val="bg1"/>
                </a:solidFill>
                <a:highlight>
                  <a:srgbClr val="FFFF00"/>
                </a:highlight>
                <a:latin typeface="Times New Roman" panose="02020603050405020304" pitchFamily="18" charset="0"/>
              </a:rPr>
              <a:t>Visualization of categorical data</a:t>
            </a:r>
            <a:endParaRPr lang="en-US"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02D78AB1-2EDD-2574-594E-82E4E2073A6C}"/>
              </a:ext>
            </a:extLst>
          </p:cNvPr>
          <p:cNvSpPr>
            <a:spLocks noGrp="1"/>
          </p:cNvSpPr>
          <p:nvPr>
            <p:ph type="body" idx="1"/>
          </p:nvPr>
        </p:nvSpPr>
        <p:spPr>
          <a:xfrm>
            <a:off x="1141413" y="845230"/>
            <a:ext cx="9905999" cy="3541714"/>
          </a:xfrm>
        </p:spPr>
        <p:txBody>
          <a:bodyPr>
            <a:normAutofit/>
          </a:bodyPr>
          <a:lstStyle/>
          <a:p>
            <a:pPr marR="0" lvl="0" rtl="0"/>
            <a:r>
              <a:rPr lang="en-US" sz="2000" kern="100" dirty="0">
                <a:solidFill>
                  <a:srgbClr val="2F5496"/>
                </a:solidFill>
                <a:latin typeface="Times New Roman" panose="02020603050405020304" pitchFamily="18" charset="0"/>
              </a:rPr>
              <a:t> </a:t>
            </a:r>
            <a:r>
              <a:rPr lang="en-US" sz="2000" kern="100" dirty="0" err="1">
                <a:solidFill>
                  <a:srgbClr val="2F5496"/>
                </a:solidFill>
                <a:latin typeface="Times New Roman" panose="02020603050405020304" pitchFamily="18" charset="0"/>
              </a:rPr>
              <a:t>Countplot</a:t>
            </a:r>
            <a:r>
              <a:rPr lang="en-US" sz="2000" kern="100" dirty="0">
                <a:solidFill>
                  <a:srgbClr val="2F5496"/>
                </a:solidFill>
                <a:latin typeface="Times New Roman" panose="02020603050405020304" pitchFamily="18" charset="0"/>
              </a:rPr>
              <a:t> is used to visualize the counts of observations in each category of a categorical variable. In this case, it's plotting the count of occurrences of the "</a:t>
            </a:r>
            <a:r>
              <a:rPr lang="en-US" sz="2000" kern="100" dirty="0" err="1">
                <a:solidFill>
                  <a:srgbClr val="2F5496"/>
                </a:solidFill>
                <a:latin typeface="Times New Roman" panose="02020603050405020304" pitchFamily="18" charset="0"/>
              </a:rPr>
              <a:t>RainTomorrow</a:t>
            </a:r>
            <a:r>
              <a:rPr lang="en-US" sz="2000" kern="100" dirty="0">
                <a:solidFill>
                  <a:srgbClr val="2F5496"/>
                </a:solidFill>
                <a:latin typeface="Times New Roman" panose="02020603050405020304" pitchFamily="18" charset="0"/>
              </a:rPr>
              <a:t>" variable, which appears to be a categorical variable indicating whether it will rain tomorrow or not.</a:t>
            </a:r>
          </a:p>
          <a:p>
            <a:pPr marR="0" lvl="0" rtl="0"/>
            <a:r>
              <a:rPr lang="en-US" sz="2000" b="0" i="0" u="none" strike="noStrike" kern="100" baseline="0" dirty="0">
                <a:solidFill>
                  <a:srgbClr val="2F5496"/>
                </a:solidFill>
                <a:latin typeface="Times New Roman" panose="02020603050405020304" pitchFamily="18" charset="0"/>
              </a:rPr>
              <a:t> Count plots provide a simple yet effective way to communicate insights about categorical variables. They are often included in reports, presentations, or dashboards to convey information about the distribution of categories to stakeholders.</a:t>
            </a:r>
          </a:p>
        </p:txBody>
      </p:sp>
      <p:pic>
        <p:nvPicPr>
          <p:cNvPr id="5" name="Picture 4">
            <a:extLst>
              <a:ext uri="{FF2B5EF4-FFF2-40B4-BE49-F238E27FC236}">
                <a16:creationId xmlns:a16="http://schemas.microsoft.com/office/drawing/2014/main" id="{4A86B155-A446-CF92-BDA9-F40D2BCDF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596" y="3205502"/>
            <a:ext cx="6364807" cy="3465108"/>
          </a:xfrm>
          <a:prstGeom prst="rect">
            <a:avLst/>
          </a:prstGeom>
        </p:spPr>
      </p:pic>
    </p:spTree>
    <p:extLst>
      <p:ext uri="{BB962C8B-B14F-4D97-AF65-F5344CB8AC3E}">
        <p14:creationId xmlns:p14="http://schemas.microsoft.com/office/powerpoint/2010/main" val="283803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9E2C-C83D-974F-283A-29FA06D052D4}"/>
              </a:ext>
            </a:extLst>
          </p:cNvPr>
          <p:cNvSpPr>
            <a:spLocks noGrp="1"/>
          </p:cNvSpPr>
          <p:nvPr>
            <p:ph type="title"/>
          </p:nvPr>
        </p:nvSpPr>
        <p:spPr>
          <a:xfrm>
            <a:off x="1141412" y="-110825"/>
            <a:ext cx="9905998" cy="1014339"/>
          </a:xfrm>
        </p:spPr>
        <p:txBody>
          <a:bodyPr/>
          <a:lstStyle/>
          <a:p>
            <a:pPr marR="0" algn="ctr" rtl="0"/>
            <a:r>
              <a:rPr lang="en-IN" b="1" kern="100" dirty="0">
                <a:solidFill>
                  <a:schemeClr val="bg1"/>
                </a:solidFill>
                <a:highlight>
                  <a:srgbClr val="FFFF00"/>
                </a:highlight>
                <a:latin typeface="Times New Roman" panose="02020603050405020304" pitchFamily="18" charset="0"/>
              </a:rPr>
              <a:t>Getting out </a:t>
            </a:r>
            <a:r>
              <a:rPr lang="en-IN" b="1" kern="100" dirty="0" err="1">
                <a:solidFill>
                  <a:schemeClr val="bg1"/>
                </a:solidFill>
                <a:highlight>
                  <a:srgbClr val="FFFF00"/>
                </a:highlight>
                <a:latin typeface="Times New Roman" panose="02020603050405020304" pitchFamily="18" charset="0"/>
              </a:rPr>
              <a:t>probablilitys</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F7CAA697-06DF-4A14-C735-1127C0F679C1}"/>
              </a:ext>
            </a:extLst>
          </p:cNvPr>
          <p:cNvSpPr>
            <a:spLocks noGrp="1"/>
          </p:cNvSpPr>
          <p:nvPr>
            <p:ph type="body" idx="1"/>
          </p:nvPr>
        </p:nvSpPr>
        <p:spPr>
          <a:xfrm>
            <a:off x="1141411" y="703715"/>
            <a:ext cx="9905999" cy="2507571"/>
          </a:xfrm>
        </p:spPr>
        <p:txBody>
          <a:bodyPr/>
          <a:lstStyle/>
          <a:p>
            <a:pPr marR="0" lvl="0" rtl="0"/>
            <a:r>
              <a:rPr lang="en-US" kern="100" dirty="0">
                <a:solidFill>
                  <a:srgbClr val="2F5496"/>
                </a:solidFill>
                <a:latin typeface="Times New Roman" panose="02020603050405020304" pitchFamily="18" charset="0"/>
              </a:rPr>
              <a:t> </a:t>
            </a:r>
            <a:r>
              <a:rPr lang="en-US" sz="2000" kern="100" dirty="0">
                <a:solidFill>
                  <a:srgbClr val="2F5496"/>
                </a:solidFill>
                <a:latin typeface="Times New Roman" panose="02020603050405020304" pitchFamily="18" charset="0"/>
              </a:rPr>
              <a:t>Iterating Over Continuous Features: The loop iterates over each continuous feature in the dataset, implying that the analysis is conducted individually for each continuous variable.</a:t>
            </a:r>
            <a:endParaRPr lang="en-US" sz="2000" b="0" i="0" u="none" strike="noStrike" kern="100" baseline="0" dirty="0">
              <a:solidFill>
                <a:srgbClr val="2F5496"/>
              </a:solidFill>
              <a:latin typeface="Times New Roman" panose="02020603050405020304" pitchFamily="18" charset="0"/>
            </a:endParaRPr>
          </a:p>
          <a:p>
            <a:pPr marR="0" lvl="0" rtl="0"/>
            <a:r>
              <a:rPr lang="en-US" sz="2000" kern="100" dirty="0">
                <a:solidFill>
                  <a:srgbClr val="2F5496"/>
                </a:solidFill>
                <a:latin typeface="Times New Roman" panose="02020603050405020304" pitchFamily="18" charset="0"/>
              </a:rPr>
              <a:t> Using </a:t>
            </a:r>
            <a:r>
              <a:rPr lang="en-US" sz="2000" kern="100" dirty="0" err="1">
                <a:solidFill>
                  <a:srgbClr val="2F5496"/>
                </a:solidFill>
                <a:latin typeface="Times New Roman" panose="02020603050405020304" pitchFamily="18" charset="0"/>
              </a:rPr>
              <a:t>subplotdivides</a:t>
            </a:r>
            <a:r>
              <a:rPr lang="en-US" sz="2000" kern="100" dirty="0">
                <a:solidFill>
                  <a:srgbClr val="2F5496"/>
                </a:solidFill>
                <a:latin typeface="Times New Roman" panose="02020603050405020304" pitchFamily="18" charset="0"/>
              </a:rPr>
              <a:t> the plotting area into two subplots horizontally. This arrangement allows for side-by-side comparison of the histogram</a:t>
            </a:r>
            <a:endParaRPr lang="en-US" sz="2000" b="0" i="0" u="none" strike="noStrike" kern="100" baseline="0" dirty="0">
              <a:solidFill>
                <a:srgbClr val="2F5496"/>
              </a:solidFill>
              <a:latin typeface="Times New Roman" panose="02020603050405020304" pitchFamily="18" charset="0"/>
            </a:endParaRPr>
          </a:p>
        </p:txBody>
      </p:sp>
      <p:pic>
        <p:nvPicPr>
          <p:cNvPr id="5" name="Picture 4">
            <a:extLst>
              <a:ext uri="{FF2B5EF4-FFF2-40B4-BE49-F238E27FC236}">
                <a16:creationId xmlns:a16="http://schemas.microsoft.com/office/drawing/2014/main" id="{0816DC64-278A-3901-5756-897A301D5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5" y="2403761"/>
            <a:ext cx="5999465" cy="2611691"/>
          </a:xfrm>
          <a:prstGeom prst="rect">
            <a:avLst/>
          </a:prstGeom>
        </p:spPr>
      </p:pic>
      <p:pic>
        <p:nvPicPr>
          <p:cNvPr id="9" name="Picture 8">
            <a:extLst>
              <a:ext uri="{FF2B5EF4-FFF2-40B4-BE49-F238E27FC236}">
                <a16:creationId xmlns:a16="http://schemas.microsoft.com/office/drawing/2014/main" id="{6CAEC354-6075-748F-8718-D6DB1C33E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00" y="2388341"/>
            <a:ext cx="5978000" cy="2602346"/>
          </a:xfrm>
          <a:prstGeom prst="rect">
            <a:avLst/>
          </a:prstGeom>
        </p:spPr>
      </p:pic>
    </p:spTree>
    <p:extLst>
      <p:ext uri="{BB962C8B-B14F-4D97-AF65-F5344CB8AC3E}">
        <p14:creationId xmlns:p14="http://schemas.microsoft.com/office/powerpoint/2010/main" val="523653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A771-6FE9-951E-FCEA-A94E67C90DC4}"/>
              </a:ext>
            </a:extLst>
          </p:cNvPr>
          <p:cNvSpPr>
            <a:spLocks noGrp="1"/>
          </p:cNvSpPr>
          <p:nvPr>
            <p:ph type="title"/>
          </p:nvPr>
        </p:nvSpPr>
        <p:spPr>
          <a:xfrm>
            <a:off x="1217613" y="0"/>
            <a:ext cx="9905998" cy="881743"/>
          </a:xfrm>
        </p:spPr>
        <p:txBody>
          <a:bodyPr/>
          <a:lstStyle/>
          <a:p>
            <a:pPr marR="0" algn="ctr" rtl="0"/>
            <a:r>
              <a:rPr lang="en-US" b="1" kern="100" dirty="0">
                <a:solidFill>
                  <a:schemeClr val="bg1"/>
                </a:solidFill>
                <a:highlight>
                  <a:srgbClr val="FFFF00"/>
                </a:highlight>
                <a:latin typeface="Times New Roman" panose="02020603050405020304" pitchFamily="18" charset="0"/>
              </a:rPr>
              <a:t>Using different models</a:t>
            </a:r>
            <a:endParaRPr lang="en-US"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96913A95-F93F-538C-C5C2-CBE6853AB328}"/>
              </a:ext>
            </a:extLst>
          </p:cNvPr>
          <p:cNvSpPr>
            <a:spLocks noGrp="1"/>
          </p:cNvSpPr>
          <p:nvPr>
            <p:ph type="body" idx="1"/>
          </p:nvPr>
        </p:nvSpPr>
        <p:spPr>
          <a:xfrm>
            <a:off x="1143000" y="627515"/>
            <a:ext cx="9905999" cy="3541714"/>
          </a:xfrm>
        </p:spPr>
        <p:txBody>
          <a:bodyPr>
            <a:normAutofit/>
          </a:bodyPr>
          <a:lstStyle/>
          <a:p>
            <a:pPr marR="0" lvl="0" rtl="0"/>
            <a:r>
              <a:rPr lang="en-US" sz="2000" b="0" i="0" u="none" strike="noStrike" kern="100" baseline="0" dirty="0">
                <a:solidFill>
                  <a:srgbClr val="2F5496"/>
                </a:solidFill>
                <a:latin typeface="Times New Roman" panose="02020603050405020304" pitchFamily="18" charset="0"/>
              </a:rPr>
              <a:t>Model Evaluation: Evaluate the performance of both models using appropriate metrics such as accuracy, precision, recall, ROC AUC score, etc. Choose metrics that are suitable for your specific problem and consider the trade-offs between different evaluation criteria..</a:t>
            </a:r>
          </a:p>
        </p:txBody>
      </p:sp>
      <p:pic>
        <p:nvPicPr>
          <p:cNvPr id="5" name="Picture 4">
            <a:extLst>
              <a:ext uri="{FF2B5EF4-FFF2-40B4-BE49-F238E27FC236}">
                <a16:creationId xmlns:a16="http://schemas.microsoft.com/office/drawing/2014/main" id="{F37D2269-28C7-44A2-87E1-F2C9EFA3B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098" y="2087255"/>
            <a:ext cx="4109945" cy="2789652"/>
          </a:xfrm>
          <a:prstGeom prst="rect">
            <a:avLst/>
          </a:prstGeom>
        </p:spPr>
      </p:pic>
      <p:pic>
        <p:nvPicPr>
          <p:cNvPr id="7" name="Picture 6">
            <a:extLst>
              <a:ext uri="{FF2B5EF4-FFF2-40B4-BE49-F238E27FC236}">
                <a16:creationId xmlns:a16="http://schemas.microsoft.com/office/drawing/2014/main" id="{AA851BF4-FDCC-1383-E218-302E5A0F1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937" y="2087255"/>
            <a:ext cx="3809161" cy="2585493"/>
          </a:xfrm>
          <a:prstGeom prst="rect">
            <a:avLst/>
          </a:prstGeom>
        </p:spPr>
      </p:pic>
      <p:pic>
        <p:nvPicPr>
          <p:cNvPr id="9" name="Picture 8">
            <a:extLst>
              <a:ext uri="{FF2B5EF4-FFF2-40B4-BE49-F238E27FC236}">
                <a16:creationId xmlns:a16="http://schemas.microsoft.com/office/drawing/2014/main" id="{6D06D6C4-6D5F-296B-8430-CDD3E7275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54" y="2093526"/>
            <a:ext cx="3639085" cy="2470053"/>
          </a:xfrm>
          <a:prstGeom prst="rect">
            <a:avLst/>
          </a:prstGeom>
        </p:spPr>
      </p:pic>
      <p:pic>
        <p:nvPicPr>
          <p:cNvPr id="11" name="Picture 10">
            <a:extLst>
              <a:ext uri="{FF2B5EF4-FFF2-40B4-BE49-F238E27FC236}">
                <a16:creationId xmlns:a16="http://schemas.microsoft.com/office/drawing/2014/main" id="{E992442F-0BC6-5257-D580-648C71695E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0515" y="4658540"/>
            <a:ext cx="3746196" cy="2172747"/>
          </a:xfrm>
          <a:prstGeom prst="rect">
            <a:avLst/>
          </a:prstGeom>
        </p:spPr>
      </p:pic>
    </p:spTree>
    <p:extLst>
      <p:ext uri="{BB962C8B-B14F-4D97-AF65-F5344CB8AC3E}">
        <p14:creationId xmlns:p14="http://schemas.microsoft.com/office/powerpoint/2010/main" val="1758770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7524-0B3B-FA91-8CAF-C362F3ECC27F}"/>
              </a:ext>
            </a:extLst>
          </p:cNvPr>
          <p:cNvSpPr>
            <a:spLocks noGrp="1"/>
          </p:cNvSpPr>
          <p:nvPr>
            <p:ph type="title"/>
          </p:nvPr>
        </p:nvSpPr>
        <p:spPr>
          <a:xfrm>
            <a:off x="1143000" y="-99939"/>
            <a:ext cx="9905998" cy="818396"/>
          </a:xfrm>
        </p:spPr>
        <p:txBody>
          <a:bodyPr>
            <a:normAutofit fontScale="90000"/>
          </a:bodyPr>
          <a:lstStyle/>
          <a:p>
            <a:pPr algn="ctr"/>
            <a:r>
              <a:rPr lang="en-IN" dirty="0">
                <a:solidFill>
                  <a:schemeClr val="bg1"/>
                </a:solidFill>
                <a:highlight>
                  <a:srgbClr val="FFFF00"/>
                </a:highlight>
                <a:latin typeface="Times New Roman" panose="02020603050405020304" pitchFamily="18" charset="0"/>
                <a:cs typeface="Times New Roman" panose="02020603050405020304" pitchFamily="18" charset="0"/>
              </a:rPr>
              <a:t>Top 5 insights from data pre processing</a:t>
            </a:r>
          </a:p>
        </p:txBody>
      </p:sp>
      <p:sp>
        <p:nvSpPr>
          <p:cNvPr id="3" name="Text Placeholder 2">
            <a:extLst>
              <a:ext uri="{FF2B5EF4-FFF2-40B4-BE49-F238E27FC236}">
                <a16:creationId xmlns:a16="http://schemas.microsoft.com/office/drawing/2014/main" id="{E4055D34-0CA8-3F88-D572-BE8668701B84}"/>
              </a:ext>
            </a:extLst>
          </p:cNvPr>
          <p:cNvSpPr>
            <a:spLocks noGrp="1"/>
          </p:cNvSpPr>
          <p:nvPr>
            <p:ph type="body" idx="1"/>
          </p:nvPr>
        </p:nvSpPr>
        <p:spPr>
          <a:xfrm>
            <a:off x="1143000" y="511629"/>
            <a:ext cx="9905999" cy="3541714"/>
          </a:xfrm>
        </p:spPr>
        <p:txBody>
          <a:bodyPr>
            <a:noAutofit/>
          </a:bodyPr>
          <a:lstStyle/>
          <a:p>
            <a:r>
              <a:rPr lang="en-US" sz="2200" dirty="0">
                <a:solidFill>
                  <a:schemeClr val="bg1"/>
                </a:solidFill>
                <a:latin typeface="Times New Roman" panose="02020603050405020304" pitchFamily="18" charset="0"/>
                <a:cs typeface="Times New Roman" panose="02020603050405020304" pitchFamily="18" charset="0"/>
              </a:rPr>
              <a:t>Feature Engineering for Enhanced Predictive Power: Careful selection and transformation of features improved model discernment of atmospheric conditions conducive to rainfall, enhancing predictive accuracy.</a:t>
            </a:r>
          </a:p>
          <a:p>
            <a:r>
              <a:rPr lang="en-US" sz="2200" dirty="0">
                <a:solidFill>
                  <a:schemeClr val="bg1"/>
                </a:solidFill>
                <a:latin typeface="Times New Roman" panose="02020603050405020304" pitchFamily="18" charset="0"/>
                <a:cs typeface="Times New Roman" panose="02020603050405020304" pitchFamily="18" charset="0"/>
              </a:rPr>
              <a:t>Data Quality Assurance: Rigorous checks were conducted to ensure data cleanliness, completeness, and consistency, minimizing the risk of biased conclusions.</a:t>
            </a:r>
          </a:p>
          <a:p>
            <a:r>
              <a:rPr lang="en-US" sz="2200" dirty="0">
                <a:solidFill>
                  <a:schemeClr val="bg1"/>
                </a:solidFill>
                <a:latin typeface="Times New Roman" panose="02020603050405020304" pitchFamily="18" charset="0"/>
                <a:cs typeface="Times New Roman" panose="02020603050405020304" pitchFamily="18" charset="0"/>
              </a:rPr>
              <a:t>Normalization and Standardization: Scaling features to a common range facilitated stable model training and convergence by standardizing feature distributions.</a:t>
            </a:r>
          </a:p>
          <a:p>
            <a:r>
              <a:rPr lang="en-US" sz="2200" dirty="0">
                <a:solidFill>
                  <a:schemeClr val="bg1"/>
                </a:solidFill>
                <a:latin typeface="Times New Roman" panose="02020603050405020304" pitchFamily="18" charset="0"/>
                <a:cs typeface="Times New Roman" panose="02020603050405020304" pitchFamily="18" charset="0"/>
              </a:rPr>
              <a:t>Handling Imbalanced Data: Techniques like oversampling and under sampling addressed class imbalance, preventing model bias and enhancing generalization.</a:t>
            </a:r>
          </a:p>
          <a:p>
            <a:r>
              <a:rPr lang="en-US" sz="2200" dirty="0">
                <a:solidFill>
                  <a:schemeClr val="bg1"/>
                </a:solidFill>
                <a:latin typeface="Times New Roman" panose="02020603050405020304" pitchFamily="18" charset="0"/>
                <a:cs typeface="Times New Roman" panose="02020603050405020304" pitchFamily="18" charset="0"/>
              </a:rPr>
              <a:t>Feature Selection for Dimensionality Reduction: Selecting the most informative features reduced computational complexity, improved model interpretability, and mitigated overfitting risks.</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06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FFBB-BD34-7F9B-F8E0-96411EAE6FDB}"/>
              </a:ext>
            </a:extLst>
          </p:cNvPr>
          <p:cNvSpPr>
            <a:spLocks noGrp="1"/>
          </p:cNvSpPr>
          <p:nvPr>
            <p:ph type="title"/>
          </p:nvPr>
        </p:nvSpPr>
        <p:spPr>
          <a:xfrm>
            <a:off x="1141411" y="-372082"/>
            <a:ext cx="9905998" cy="1478570"/>
          </a:xfrm>
        </p:spPr>
        <p:txBody>
          <a:bodyPr>
            <a:normAutofit/>
          </a:bodyPr>
          <a:lstStyle/>
          <a:p>
            <a:pPr algn="ctr"/>
            <a:r>
              <a:rPr lang="en-IN" sz="3200" dirty="0">
                <a:solidFill>
                  <a:schemeClr val="bg1"/>
                </a:solidFill>
                <a:highlight>
                  <a:srgbClr val="FFFF00"/>
                </a:highlight>
                <a:latin typeface="Times New Roman" panose="02020603050405020304" pitchFamily="18" charset="0"/>
                <a:cs typeface="Times New Roman" panose="02020603050405020304" pitchFamily="18" charset="0"/>
              </a:rPr>
              <a:t>Why this project is useful</a:t>
            </a:r>
          </a:p>
        </p:txBody>
      </p:sp>
      <p:sp>
        <p:nvSpPr>
          <p:cNvPr id="3" name="Text Placeholder 2">
            <a:extLst>
              <a:ext uri="{FF2B5EF4-FFF2-40B4-BE49-F238E27FC236}">
                <a16:creationId xmlns:a16="http://schemas.microsoft.com/office/drawing/2014/main" id="{81D18061-D73E-75C5-A7F4-297A7FCFB7E4}"/>
              </a:ext>
            </a:extLst>
          </p:cNvPr>
          <p:cNvSpPr>
            <a:spLocks noGrp="1"/>
          </p:cNvSpPr>
          <p:nvPr>
            <p:ph type="body" idx="1"/>
          </p:nvPr>
        </p:nvSpPr>
        <p:spPr>
          <a:xfrm>
            <a:off x="1141411" y="562201"/>
            <a:ext cx="9905999" cy="3541714"/>
          </a:xfrm>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Agricultural Sector: Accurate rainfall forecasts aid farmers in optimizing irrigation schedules, crop planting, and harvesting, thereby increasing agricultural productivity and minimizing water usage.</a:t>
            </a:r>
          </a:p>
          <a:p>
            <a:r>
              <a:rPr lang="en-US" sz="2000" dirty="0">
                <a:solidFill>
                  <a:schemeClr val="bg1"/>
                </a:solidFill>
                <a:latin typeface="Times New Roman" panose="02020603050405020304" pitchFamily="18" charset="0"/>
                <a:cs typeface="Times New Roman" panose="02020603050405020304" pitchFamily="18" charset="0"/>
              </a:rPr>
              <a:t>Water Resource Management: Precise predictions assist in managing reservoir levels, water distribution, and drought response strategies, ensuring efficient utilization of water resources and mitigating the impact of water scarcity.</a:t>
            </a:r>
          </a:p>
          <a:p>
            <a:r>
              <a:rPr lang="en-US" sz="2000" dirty="0">
                <a:solidFill>
                  <a:schemeClr val="bg1"/>
                </a:solidFill>
                <a:latin typeface="Times New Roman" panose="02020603050405020304" pitchFamily="18" charset="0"/>
                <a:cs typeface="Times New Roman" panose="02020603050405020304" pitchFamily="18" charset="0"/>
              </a:rPr>
              <a:t>Disaster Preparedness: Early detection of potential rainfall anomalies enables proactive measures to be taken, such as flood prevention, evacuation planning, and infrastructure reinforcement, reducing the vulnerability of communities to weather-related disasters.</a:t>
            </a:r>
          </a:p>
          <a:p>
            <a:r>
              <a:rPr lang="en-US" sz="2000" dirty="0">
                <a:solidFill>
                  <a:schemeClr val="bg1"/>
                </a:solidFill>
                <a:latin typeface="Times New Roman" panose="02020603050405020304" pitchFamily="18" charset="0"/>
                <a:cs typeface="Times New Roman" panose="02020603050405020304" pitchFamily="18" charset="0"/>
              </a:rPr>
              <a:t>Infrastructure Planning: Reliable rainfall forecasts inform urban planning initiatives, construction projects, and drainage system designs, enhancing resilience against flooding and minimizing infrastructure damage risks.</a:t>
            </a:r>
          </a:p>
          <a:p>
            <a:r>
              <a:rPr lang="en-US" sz="2000" dirty="0">
                <a:solidFill>
                  <a:schemeClr val="bg1"/>
                </a:solidFill>
                <a:latin typeface="Times New Roman" panose="02020603050405020304" pitchFamily="18" charset="0"/>
                <a:cs typeface="Times New Roman" panose="02020603050405020304" pitchFamily="18" charset="0"/>
              </a:rPr>
              <a:t>Environmental Conservation: Timely rainfall predictions support conservation efforts by facilitating habitat restoration, wildlife management, and ecosystem preservation activities, promoting biodiversity and ecological sustainability.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17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28B-AFC4-E7F6-D436-21F5511F8715}"/>
              </a:ext>
            </a:extLst>
          </p:cNvPr>
          <p:cNvSpPr>
            <a:spLocks noGrp="1"/>
          </p:cNvSpPr>
          <p:nvPr>
            <p:ph type="title"/>
          </p:nvPr>
        </p:nvSpPr>
        <p:spPr>
          <a:xfrm>
            <a:off x="1143001" y="283029"/>
            <a:ext cx="9905998" cy="698653"/>
          </a:xfrm>
        </p:spPr>
        <p:txBody>
          <a:bodyPr/>
          <a:lstStyle/>
          <a:p>
            <a:pPr marR="0" algn="ctr" rtl="0"/>
            <a:r>
              <a:rPr lang="en-IN" b="0" i="0" u="none" strike="noStrike" kern="100" baseline="0" dirty="0">
                <a:solidFill>
                  <a:schemeClr val="bg1"/>
                </a:solidFill>
                <a:highlight>
                  <a:srgbClr val="FFFF00"/>
                </a:highlight>
                <a:latin typeface="Times New Roman" panose="02020603050405020304" pitchFamily="18" charset="0"/>
              </a:rPr>
              <a:t>Conclusion</a:t>
            </a:r>
          </a:p>
        </p:txBody>
      </p:sp>
      <p:sp>
        <p:nvSpPr>
          <p:cNvPr id="3" name="Text Placeholder 2">
            <a:extLst>
              <a:ext uri="{FF2B5EF4-FFF2-40B4-BE49-F238E27FC236}">
                <a16:creationId xmlns:a16="http://schemas.microsoft.com/office/drawing/2014/main" id="{157DFEC9-B80B-5BDC-5437-79304D408EB9}"/>
              </a:ext>
            </a:extLst>
          </p:cNvPr>
          <p:cNvSpPr>
            <a:spLocks noGrp="1"/>
          </p:cNvSpPr>
          <p:nvPr>
            <p:ph type="body" idx="1"/>
          </p:nvPr>
        </p:nvSpPr>
        <p:spPr>
          <a:xfrm>
            <a:off x="1143000" y="1237114"/>
            <a:ext cx="9905999" cy="4771799"/>
          </a:xfrm>
        </p:spPr>
        <p:txBody>
          <a:bodyPr>
            <a:noAutofit/>
          </a:bodyPr>
          <a:lstStyle/>
          <a:p>
            <a:pPr marR="0" lvl="0" rtl="0"/>
            <a:r>
              <a:rPr lang="en-US" kern="100" dirty="0">
                <a:solidFill>
                  <a:schemeClr val="bg1"/>
                </a:solidFill>
                <a:latin typeface="Times New Roman" panose="02020603050405020304" pitchFamily="18" charset="0"/>
              </a:rPr>
              <a:t> In conclusion, our rainfall prediction project has yielded promising results, marked by a robust Area Under the Curve (AUC) score.</a:t>
            </a:r>
            <a:endParaRPr lang="en-US" b="0" i="0" u="none" strike="noStrike" kern="100" baseline="0" dirty="0">
              <a:solidFill>
                <a:schemeClr val="bg1"/>
              </a:solidFill>
              <a:latin typeface="Times New Roman" panose="02020603050405020304" pitchFamily="18" charset="0"/>
            </a:endParaRPr>
          </a:p>
          <a:p>
            <a:pPr marR="0" lvl="0" rtl="0"/>
            <a:r>
              <a:rPr lang="en-US" kern="100" dirty="0">
                <a:solidFill>
                  <a:schemeClr val="bg1"/>
                </a:solidFill>
                <a:latin typeface="Times New Roman" panose="02020603050405020304" pitchFamily="18" charset="0"/>
              </a:rPr>
              <a:t> Through meticulous data preprocessing, feature engineering, and model selection, we have developed a predictive model capable of effectively discerning patterns in atmospheric conditions to forecast rainfall accurately.</a:t>
            </a:r>
          </a:p>
          <a:p>
            <a:pPr marR="0" lvl="0" rtl="0"/>
            <a:r>
              <a:rPr lang="en-US" kern="100" dirty="0">
                <a:solidFill>
                  <a:schemeClr val="bg1"/>
                </a:solidFill>
                <a:latin typeface="Times New Roman" panose="02020603050405020304" pitchFamily="18" charset="0"/>
              </a:rPr>
              <a:t>Overall, the attainment of a commendable AUC score underscores the efficacy of our approach in rainfall prediction, underscoring its relevance and applicability in addressing real-world challenges associated with weather forecasting.</a:t>
            </a:r>
            <a:endParaRPr lang="en-US" b="0" i="0" u="none" strike="noStrike" kern="100" baseline="0" dirty="0">
              <a:solidFill>
                <a:schemeClr val="bg1"/>
              </a:solidFill>
              <a:latin typeface="Times New Roman" panose="02020603050405020304" pitchFamily="18" charset="0"/>
            </a:endParaRPr>
          </a:p>
          <a:p>
            <a:pPr marR="0" lvl="0" rtl="0"/>
            <a:endParaRPr lang="en-IN" b="0" i="0" u="none" strike="noStrike" kern="100" baseline="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47389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E6B9-EA5F-3255-EEEA-43A02F135C2F}"/>
              </a:ext>
            </a:extLst>
          </p:cNvPr>
          <p:cNvSpPr>
            <a:spLocks noGrp="1"/>
          </p:cNvSpPr>
          <p:nvPr>
            <p:ph type="title"/>
          </p:nvPr>
        </p:nvSpPr>
        <p:spPr>
          <a:xfrm>
            <a:off x="1054327" y="96003"/>
            <a:ext cx="9905998" cy="970796"/>
          </a:xfrm>
        </p:spPr>
        <p:txBody>
          <a:bodyPr/>
          <a:lstStyle/>
          <a:p>
            <a:pPr marR="0" algn="ctr" rtl="0"/>
            <a:r>
              <a:rPr lang="en-IN" b="1" kern="100" dirty="0">
                <a:solidFill>
                  <a:schemeClr val="bg1"/>
                </a:solidFill>
                <a:highlight>
                  <a:srgbClr val="FFFF00"/>
                </a:highlight>
                <a:latin typeface="Times New Roman" panose="02020603050405020304" pitchFamily="18" charset="0"/>
              </a:rPr>
              <a:t>Problem statement:-</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57ABB09E-1B20-65C1-2919-F5EC6B6A66C9}"/>
              </a:ext>
            </a:extLst>
          </p:cNvPr>
          <p:cNvSpPr>
            <a:spLocks noGrp="1"/>
          </p:cNvSpPr>
          <p:nvPr>
            <p:ph type="body" idx="1"/>
          </p:nvPr>
        </p:nvSpPr>
        <p:spPr>
          <a:xfrm>
            <a:off x="1143000" y="1349828"/>
            <a:ext cx="9905999" cy="3541714"/>
          </a:xfrm>
        </p:spPr>
        <p:txBody>
          <a:bodyPr/>
          <a:lstStyle/>
          <a:p>
            <a:pPr marR="0" lvl="0" rtl="0"/>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Limited accuracy and timelines of rainfall forecasts effective planning and management of agricultural activities, water resources, and disaster response.</a:t>
            </a:r>
            <a:endParaRPr lang="en-US" b="0" i="0" u="none" strike="noStrike" kern="100" baseline="0"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Developing a machine learning model to predict rainfall patterns accurately and in advance.</a:t>
            </a:r>
          </a:p>
          <a:p>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Initially, the focus will be on predicting rainfall at specific locations over varying time intervals</a:t>
            </a:r>
            <a:r>
              <a:rPr lang="en-IN" dirty="0">
                <a:effectLst/>
                <a:latin typeface="Times New Roman" panose="02020603050405020304" pitchFamily="18" charset="0"/>
                <a:ea typeface="Arial" panose="020B0604020202020204" pitchFamily="34" charset="0"/>
                <a:cs typeface="Times New Roman" panose="02020603050405020304" pitchFamily="18" charset="0"/>
              </a:rPr>
              <a:t>.</a:t>
            </a:r>
          </a:p>
          <a:p>
            <a:pPr marR="0" lvl="0" rtl="0"/>
            <a:endParaRPr lang="en-US"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152745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4E96-3337-8BF0-F4E4-124D643DE277}"/>
              </a:ext>
            </a:extLst>
          </p:cNvPr>
          <p:cNvSpPr>
            <a:spLocks noGrp="1"/>
          </p:cNvSpPr>
          <p:nvPr>
            <p:ph type="title"/>
          </p:nvPr>
        </p:nvSpPr>
        <p:spPr>
          <a:xfrm>
            <a:off x="1143001" y="96004"/>
            <a:ext cx="9905998" cy="1090539"/>
          </a:xfrm>
        </p:spPr>
        <p:txBody>
          <a:bodyPr/>
          <a:lstStyle/>
          <a:p>
            <a:pPr marR="0" algn="ctr" rtl="0"/>
            <a:r>
              <a:rPr lang="en-IN" b="1" kern="100" dirty="0">
                <a:solidFill>
                  <a:schemeClr val="bg1"/>
                </a:solidFill>
                <a:highlight>
                  <a:srgbClr val="FFFF00"/>
                </a:highlight>
                <a:latin typeface="Times New Roman" panose="02020603050405020304" pitchFamily="18" charset="0"/>
              </a:rPr>
              <a:t>Aim and objective:-</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BCB26418-FD75-5286-1C5C-715F7F22A328}"/>
              </a:ext>
            </a:extLst>
          </p:cNvPr>
          <p:cNvSpPr>
            <a:spLocks noGrp="1"/>
          </p:cNvSpPr>
          <p:nvPr>
            <p:ph type="body" idx="1"/>
          </p:nvPr>
        </p:nvSpPr>
        <p:spPr>
          <a:xfrm>
            <a:off x="1143001" y="1291544"/>
            <a:ext cx="9905999" cy="3541714"/>
          </a:xfrm>
        </p:spPr>
        <p:txBody>
          <a:bodyPr/>
          <a:lstStyle/>
          <a:p>
            <a:pPr marR="0" lvl="0" rtl="0"/>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This project aims to develop a robust machine learning model for rainfall prediction to aid in proactive decision-making for agricultural planning, water resource management, and disaster preparedness.</a:t>
            </a:r>
            <a:endParaRPr lang="en-US" b="0" i="0" u="none" strike="noStrike" kern="100" baseline="0"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By leveraging historical weather data and advanced machine learning techniques, the goal is to create a reliable predictive tool that can forecast rainfall patterns with high accuracy.</a:t>
            </a:r>
          </a:p>
          <a:p>
            <a:pPr marL="0" marR="0" lvl="0" indent="0" rtl="0">
              <a:buNone/>
            </a:pPr>
            <a:endParaRPr lang="en-US"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275230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D0AF-E4B1-38EE-8F6C-A3B2414B9021}"/>
              </a:ext>
            </a:extLst>
          </p:cNvPr>
          <p:cNvSpPr>
            <a:spLocks noGrp="1"/>
          </p:cNvSpPr>
          <p:nvPr>
            <p:ph type="title"/>
          </p:nvPr>
        </p:nvSpPr>
        <p:spPr>
          <a:xfrm>
            <a:off x="1143001" y="161318"/>
            <a:ext cx="9905998" cy="927253"/>
          </a:xfrm>
        </p:spPr>
        <p:txBody>
          <a:bodyPr/>
          <a:lstStyle/>
          <a:p>
            <a:pPr marR="0" algn="ctr" rtl="0"/>
            <a:r>
              <a:rPr lang="en-US" b="1" i="0" u="none" strike="noStrike" kern="100" baseline="0" dirty="0">
                <a:solidFill>
                  <a:schemeClr val="bg1"/>
                </a:solidFill>
                <a:highlight>
                  <a:srgbClr val="FFFF00"/>
                </a:highlight>
                <a:latin typeface="Times New Roman" panose="02020603050405020304" pitchFamily="18" charset="0"/>
              </a:rPr>
              <a:t>Scope of the Project</a:t>
            </a:r>
            <a:endParaRPr lang="en-US"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45D5DC32-53F1-9714-5412-35769B3A5DA6}"/>
              </a:ext>
            </a:extLst>
          </p:cNvPr>
          <p:cNvSpPr>
            <a:spLocks noGrp="1"/>
          </p:cNvSpPr>
          <p:nvPr>
            <p:ph type="body" idx="1"/>
          </p:nvPr>
        </p:nvSpPr>
        <p:spPr>
          <a:xfrm>
            <a:off x="1143000" y="1088571"/>
            <a:ext cx="9905999" cy="3389313"/>
          </a:xfrm>
        </p:spPr>
        <p:txBody>
          <a:bodyPr>
            <a:noAutofit/>
          </a:bodyPr>
          <a:lstStyle/>
          <a:p>
            <a:pPr>
              <a:lnSpc>
                <a:spcPct val="115000"/>
              </a:lnSpc>
            </a:pPr>
            <a:r>
              <a:rPr lang="en-IN" u="sng" dirty="0">
                <a:solidFill>
                  <a:schemeClr val="bg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rPr>
              <a:t>Data Collection:- </a:t>
            </a:r>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Gather historical weather data from reliable meteorological sources and preprocess it for model training.</a:t>
            </a:r>
          </a:p>
          <a:p>
            <a:pPr>
              <a:lnSpc>
                <a:spcPct val="115000"/>
              </a:lnSpc>
            </a:pPr>
            <a:r>
              <a:rPr lang="en-IN" u="sng" dirty="0">
                <a:solidFill>
                  <a:schemeClr val="bg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rPr>
              <a:t>Feature Engineering:- </a:t>
            </a:r>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Extract relevant features from the collected data, including temporal patterns, geographic characteristics, and atmospheric conditions.</a:t>
            </a:r>
          </a:p>
          <a:p>
            <a:pPr>
              <a:lnSpc>
                <a:spcPct val="115000"/>
              </a:lnSpc>
            </a:pPr>
            <a:r>
              <a:rPr lang="en-IN" u="sng" dirty="0">
                <a:solidFill>
                  <a:schemeClr val="bg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rPr>
              <a:t>Model Development:- </a:t>
            </a:r>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Utilize machine learning algorithms such as Random Forest, Gradient Boosting, or Long Short-Term Memory (LSTM) networks to train predictive models.</a:t>
            </a:r>
          </a:p>
          <a:p>
            <a:pPr>
              <a:lnSpc>
                <a:spcPct val="115000"/>
              </a:lnSpc>
            </a:pPr>
            <a:r>
              <a:rPr lang="en-IN" u="sng" dirty="0">
                <a:solidFill>
                  <a:schemeClr val="bg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rPr>
              <a:t>Model Evaluation:- </a:t>
            </a:r>
            <a:r>
              <a:rPr lang="en-IN"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Assess model performance using metrics such as accuracy, precision, recall, etc.</a:t>
            </a:r>
            <a:endParaRPr lang="en-IN" dirty="0">
              <a:effectLst/>
              <a:latin typeface="Arial" panose="020B0604020202020204" pitchFamily="34" charset="0"/>
              <a:ea typeface="Arial" panose="020B0604020202020204" pitchFamily="34" charset="0"/>
            </a:endParaRPr>
          </a:p>
          <a:p>
            <a:pPr>
              <a:lnSpc>
                <a:spcPct val="115000"/>
              </a:lnSpc>
            </a:pPr>
            <a:endParaRPr lang="en-IN" dirty="0">
              <a:effectLst/>
              <a:latin typeface="Arial" panose="020B0604020202020204" pitchFamily="34" charset="0"/>
              <a:ea typeface="Arial" panose="020B0604020202020204" pitchFamily="34" charset="0"/>
            </a:endParaRPr>
          </a:p>
          <a:p>
            <a:pPr marR="0" lvl="0" rtl="0"/>
            <a:endParaRPr lang="en-US"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152858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1ED1-1CEF-3F48-B7BF-95613338E99F}"/>
              </a:ext>
            </a:extLst>
          </p:cNvPr>
          <p:cNvSpPr>
            <a:spLocks noGrp="1"/>
          </p:cNvSpPr>
          <p:nvPr>
            <p:ph type="title"/>
          </p:nvPr>
        </p:nvSpPr>
        <p:spPr>
          <a:xfrm>
            <a:off x="1301637" y="0"/>
            <a:ext cx="9588725" cy="936171"/>
          </a:xfrm>
        </p:spPr>
        <p:txBody>
          <a:bodyPr/>
          <a:lstStyle/>
          <a:p>
            <a:pPr marR="0" algn="ctr" rtl="0"/>
            <a:r>
              <a:rPr lang="en-IN" b="1" i="0" u="none" strike="noStrike" kern="100" baseline="0" dirty="0">
                <a:solidFill>
                  <a:schemeClr val="bg1"/>
                </a:solidFill>
                <a:highlight>
                  <a:srgbClr val="FFFF00"/>
                </a:highlight>
                <a:latin typeface="Times New Roman" panose="02020603050405020304" pitchFamily="18" charset="0"/>
              </a:rPr>
              <a:t>Data preprocessing:-</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5AC2CF54-0BBD-5C2E-4389-FE8944D3698F}"/>
              </a:ext>
            </a:extLst>
          </p:cNvPr>
          <p:cNvSpPr>
            <a:spLocks noGrp="1"/>
          </p:cNvSpPr>
          <p:nvPr>
            <p:ph type="body" idx="1"/>
          </p:nvPr>
        </p:nvSpPr>
        <p:spPr>
          <a:xfrm>
            <a:off x="696686" y="762000"/>
            <a:ext cx="10635344" cy="5519057"/>
          </a:xfrm>
        </p:spPr>
        <p:txBody>
          <a:bodyPr>
            <a:normAutofit fontScale="92500"/>
          </a:bodyPr>
          <a:lstStyle/>
          <a:p>
            <a:pPr marL="306000" marR="0" lvl="0" indent="-306000" algn="l"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Purpose of preprocessing involves cleaning and transforming raw data into a format that can be effectively used for machine learning. The goal is to make the data suitable for the model by handling missing values, scaling features, encoding categorical variables, and addressing other issues.</a:t>
            </a:r>
          </a:p>
          <a:p>
            <a:pPr marL="306000" marR="0" lvl="0" indent="-306000" algn="l"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Char char=""/>
              <a:tabLst/>
              <a:defRPr/>
            </a:pPr>
            <a:r>
              <a:rPr kumimoji="0" lang="en-IN" sz="2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Some Key inferences after performing preprocessing:-</a:t>
            </a:r>
          </a:p>
          <a:p>
            <a:pPr marL="630000" marR="0" lvl="1" indent="-306000" algn="l" defTabSz="457200" rtl="0" eaLnBrk="1" fontAlgn="auto" latinLnBrk="0" hangingPunct="1">
              <a:lnSpc>
                <a:spcPct val="100000"/>
              </a:lnSpc>
              <a:spcBef>
                <a:spcPct val="20000"/>
              </a:spcBef>
              <a:spcAft>
                <a:spcPts val="600"/>
              </a:spcAft>
              <a:buClr>
                <a:srgbClr val="4590B8"/>
              </a:buClr>
              <a:buSzPct val="92000"/>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dataset consists of 23 fields and 145,461 records, including integer and object data types. The 'objects' need to be converted into integers for further modeling.</a:t>
            </a:r>
          </a:p>
          <a:p>
            <a:pPr marL="630000" marR="0" lvl="1" indent="-306000" algn="l" defTabSz="457200" rtl="0" eaLnBrk="1" fontAlgn="auto" latinLnBrk="0" hangingPunct="1">
              <a:lnSpc>
                <a:spcPct val="100000"/>
              </a:lnSpc>
              <a:spcBef>
                <a:spcPct val="20000"/>
              </a:spcBef>
              <a:spcAft>
                <a:spcPts val="600"/>
              </a:spcAft>
              <a:buClr>
                <a:srgbClr val="4590B8"/>
              </a:buClr>
              <a:buSzPct val="92000"/>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dataset is free of duplicate values and special characters.</a:t>
            </a:r>
          </a:p>
          <a:p>
            <a:pPr marL="630000" marR="0" lvl="1" indent="-306000" algn="l" defTabSz="457200" rtl="0" eaLnBrk="1" fontAlgn="auto" latinLnBrk="0" hangingPunct="1">
              <a:lnSpc>
                <a:spcPct val="100000"/>
              </a:lnSpc>
              <a:spcBef>
                <a:spcPct val="20000"/>
              </a:spcBef>
              <a:spcAft>
                <a:spcPts val="600"/>
              </a:spcAft>
              <a:buClr>
                <a:srgbClr val="4590B8"/>
              </a:buClr>
              <a:buSzPct val="92000"/>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However, it does contain null values, since the missing (null) values constitute less than 1%, we can drop them using </a:t>
            </a:r>
            <a:r>
              <a:rPr kumimoji="0" lang="en-US" b="0" i="0" u="none" strike="noStrike" kern="1200" cap="none" spc="0" normalizeH="0" baseline="0" noProof="0" dirty="0" err="1">
                <a:ln>
                  <a:noFill/>
                </a:ln>
                <a:solidFill>
                  <a:schemeClr val="bg1"/>
                </a:solidFill>
                <a:effectLst/>
                <a:uLnTx/>
                <a:uFillTx/>
                <a:latin typeface="Times New Roman" panose="02020603050405020304" pitchFamily="18" charset="0"/>
                <a:cs typeface="Times New Roman" panose="02020603050405020304" pitchFamily="18" charset="0"/>
              </a:rPr>
              <a:t>dropna</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But it's important to note that some of these missing values may contribute to a default value of 1, indicating that these records show loan defaults. Therefore, we'll use </a:t>
            </a:r>
            <a:r>
              <a:rPr kumimoji="0" lang="en-US" b="0" i="0" u="none" strike="noStrike" kern="1200" cap="none" spc="0" normalizeH="0" baseline="0" noProof="0" dirty="0" err="1">
                <a:ln>
                  <a:noFill/>
                </a:ln>
                <a:solidFill>
                  <a:schemeClr val="bg1"/>
                </a:solidFill>
                <a:effectLst/>
                <a:uLnTx/>
                <a:uFillTx/>
                <a:latin typeface="Times New Roman" panose="02020603050405020304" pitchFamily="18" charset="0"/>
                <a:cs typeface="Times New Roman" panose="02020603050405020304" pitchFamily="18" charset="0"/>
              </a:rPr>
              <a:t>fillna</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to impute these missing values by employing the mode and median aggregation.</a:t>
            </a:r>
          </a:p>
          <a:p>
            <a:pPr marL="630000" marR="0" lvl="1" indent="-306000" algn="l" defTabSz="457200" rtl="0" eaLnBrk="1" fontAlgn="auto" latinLnBrk="0" hangingPunct="1">
              <a:lnSpc>
                <a:spcPct val="100000"/>
              </a:lnSpc>
              <a:spcBef>
                <a:spcPct val="20000"/>
              </a:spcBef>
              <a:spcAft>
                <a:spcPts val="600"/>
              </a:spcAft>
              <a:buClr>
                <a:srgbClr val="4590B8"/>
              </a:buClr>
              <a:buSzPct val="92000"/>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Next, we will utilize Label Encoder to convert categorical variables into numerical ones. </a:t>
            </a:r>
          </a:p>
          <a:p>
            <a:pPr marL="630000" marR="0" lvl="1" indent="-306000" algn="l" defTabSz="457200" rtl="0" eaLnBrk="1" fontAlgn="auto" latinLnBrk="0" hangingPunct="1">
              <a:lnSpc>
                <a:spcPct val="100000"/>
              </a:lnSpc>
              <a:spcBef>
                <a:spcPct val="20000"/>
              </a:spcBef>
              <a:spcAft>
                <a:spcPts val="600"/>
              </a:spcAft>
              <a:buClr>
                <a:srgbClr val="4590B8"/>
              </a:buClr>
              <a:buSzPct val="92000"/>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Following this, we'll split the data into independent (X) and dependent (y) variables. Subsequently, we'll scale the independent variables (X) using Standard Scaler.</a:t>
            </a:r>
          </a:p>
          <a:p>
            <a:pPr marL="630000" marR="0" lvl="1" indent="-306000" algn="l" defTabSz="457200" rtl="0" eaLnBrk="1" fontAlgn="auto" latinLnBrk="0" hangingPunct="1">
              <a:lnSpc>
                <a:spcPct val="100000"/>
              </a:lnSpc>
              <a:spcBef>
                <a:spcPct val="20000"/>
              </a:spcBef>
              <a:spcAft>
                <a:spcPts val="600"/>
              </a:spcAft>
              <a:buClr>
                <a:srgbClr val="4590B8"/>
              </a:buClr>
              <a:buSzPct val="92000"/>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Lastly, we will divide these variables into training and testing sets to facilitate further model building</a:t>
            </a:r>
          </a:p>
          <a:p>
            <a:pPr marL="324000" marR="0" lvl="1" indent="0" algn="l" defTabSz="457200" rtl="0" eaLnBrk="1" fontAlgn="auto" latinLnBrk="0" hangingPunct="1">
              <a:lnSpc>
                <a:spcPct val="100000"/>
              </a:lnSpc>
              <a:spcBef>
                <a:spcPct val="20000"/>
              </a:spcBef>
              <a:spcAft>
                <a:spcPts val="600"/>
              </a:spcAft>
              <a:buClr>
                <a:srgbClr val="4590B8"/>
              </a:buClr>
              <a:buSzPct val="92000"/>
              <a:buNone/>
              <a:tabLst/>
              <a:defRPr/>
            </a:pPr>
            <a:endParaRPr kumimoji="0" lang="en-IN" b="0"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24000" marR="0" lvl="1" indent="0" algn="l" defTabSz="457200" rtl="0" eaLnBrk="1" fontAlgn="auto" latinLnBrk="0" hangingPunct="1">
              <a:lnSpc>
                <a:spcPct val="100000"/>
              </a:lnSpc>
              <a:spcBef>
                <a:spcPct val="20000"/>
              </a:spcBef>
              <a:spcAft>
                <a:spcPts val="600"/>
              </a:spcAft>
              <a:buClr>
                <a:srgbClr val="4590B8"/>
              </a:buClr>
              <a:buSzPct val="92000"/>
              <a:buNone/>
              <a:tabLst/>
              <a:defRPr/>
            </a:pPr>
            <a:endParaRPr kumimoji="0" lang="en-IN"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66175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C2C5-64CA-D64B-0ACC-2117E95B4369}"/>
              </a:ext>
            </a:extLst>
          </p:cNvPr>
          <p:cNvSpPr>
            <a:spLocks noGrp="1"/>
          </p:cNvSpPr>
          <p:nvPr>
            <p:ph type="title"/>
          </p:nvPr>
        </p:nvSpPr>
        <p:spPr>
          <a:xfrm>
            <a:off x="1141413" y="-78168"/>
            <a:ext cx="9905998" cy="1134082"/>
          </a:xfrm>
        </p:spPr>
        <p:txBody>
          <a:bodyPr/>
          <a:lstStyle/>
          <a:p>
            <a:pPr marR="0" algn="ctr" rtl="0"/>
            <a:r>
              <a:rPr lang="en-IN" b="1" kern="100" dirty="0">
                <a:solidFill>
                  <a:schemeClr val="bg1"/>
                </a:solidFill>
                <a:highlight>
                  <a:srgbClr val="FFFF00"/>
                </a:highlight>
                <a:latin typeface="Times New Roman" panose="02020603050405020304" pitchFamily="18" charset="0"/>
              </a:rPr>
              <a:t>EDA- exploratory data analysis</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5E9A08F0-4746-4967-DAF0-ECA9E2B11E1C}"/>
              </a:ext>
            </a:extLst>
          </p:cNvPr>
          <p:cNvSpPr>
            <a:spLocks noGrp="1"/>
          </p:cNvSpPr>
          <p:nvPr>
            <p:ph type="body" idx="1"/>
          </p:nvPr>
        </p:nvSpPr>
        <p:spPr>
          <a:xfrm>
            <a:off x="1141413" y="975858"/>
            <a:ext cx="10234158" cy="5882142"/>
          </a:xfrm>
        </p:spPr>
        <p:txBody>
          <a:bodyPr/>
          <a:lstStyle/>
          <a:p>
            <a:pPr marL="306000" marR="0" lvl="0" indent="-306000" algn="l"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Char char=""/>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The Purpose of EDA is for analyzing and visualizing data to understand its key characteristics, patterns, and relationships. The goal is to gain insights into the data distribution, identify potential outliers, and understand the relationships between variables.</a:t>
            </a:r>
          </a:p>
          <a:p>
            <a:pPr marR="0" lvl="0" rtl="0"/>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EDA involves creating visualizations (histograms, scatter plots, etc.) to explore the distribution of individual features, relationships between features, and potential patterns in the data</a:t>
            </a:r>
          </a:p>
          <a:p>
            <a:pPr marR="0" lvl="0" algn="l" defTabSz="457200" rtl="0" eaLnBrk="1" fontAlgn="auto" latinLnBrk="0" hangingPunct="1">
              <a:lnSpc>
                <a:spcPct val="100000"/>
              </a:lnSpc>
              <a:spcBef>
                <a:spcPct val="20000"/>
              </a:spcBef>
              <a:spcAft>
                <a:spcPts val="600"/>
              </a:spcAft>
              <a:buClr>
                <a:srgbClr val="4590B8"/>
              </a:buClr>
              <a:buSzPct val="92000"/>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EDA is typically performed after data preprocessing and before building machine learning models. It helps in understanding the data, selecting relevant features, and guiding subsequent modeling decisions.</a:t>
            </a:r>
          </a:p>
          <a:p>
            <a:pPr marL="306000" marR="0" lvl="0" indent="-306000" algn="l"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Char char=""/>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Mostly we’ll deal with Univariate and Bivariate analysis.</a:t>
            </a:r>
            <a:endParaRPr kumimoji="0" lang="en-IN"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a:p>
            <a:pPr marL="306000" marR="0" lvl="0" indent="-306000" algn="l"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Char char=""/>
              <a:tabLst/>
              <a:defRPr/>
            </a:pPr>
            <a:endParaRPr lang="en-IN" dirty="0"/>
          </a:p>
          <a:p>
            <a:pPr marL="0" marR="0" lvl="0" indent="0" rtl="0">
              <a:buNone/>
            </a:pPr>
            <a:endParaRPr lang="en-US"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54430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4BB5-346D-A120-C8A7-910EED316E9D}"/>
              </a:ext>
            </a:extLst>
          </p:cNvPr>
          <p:cNvSpPr>
            <a:spLocks noGrp="1"/>
          </p:cNvSpPr>
          <p:nvPr>
            <p:ph type="title"/>
          </p:nvPr>
        </p:nvSpPr>
        <p:spPr>
          <a:xfrm>
            <a:off x="1141414" y="-252340"/>
            <a:ext cx="9905998" cy="1478570"/>
          </a:xfrm>
        </p:spPr>
        <p:txBody>
          <a:bodyPr/>
          <a:lstStyle/>
          <a:p>
            <a:pPr marR="0" rtl="0"/>
            <a:r>
              <a:rPr lang="en-IN" b="1" kern="100" dirty="0">
                <a:solidFill>
                  <a:schemeClr val="bg1"/>
                </a:solidFill>
                <a:highlight>
                  <a:srgbClr val="FFFF00"/>
                </a:highlight>
                <a:latin typeface="Times New Roman" panose="02020603050405020304" pitchFamily="18" charset="0"/>
              </a:rPr>
              <a:t>Using random sampling:-</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A3FEDAA4-990C-D06F-2553-BC8B15FD879C}"/>
              </a:ext>
            </a:extLst>
          </p:cNvPr>
          <p:cNvSpPr>
            <a:spLocks noGrp="1"/>
          </p:cNvSpPr>
          <p:nvPr>
            <p:ph type="body" idx="1"/>
          </p:nvPr>
        </p:nvSpPr>
        <p:spPr>
          <a:xfrm>
            <a:off x="1141413" y="790801"/>
            <a:ext cx="9308873" cy="3879170"/>
          </a:xfrm>
        </p:spPr>
        <p:txBody>
          <a:bodyPr>
            <a:noAutofit/>
          </a:bodyPr>
          <a:lstStyle/>
          <a:p>
            <a:pPr marR="0" lvl="0" rtl="0"/>
            <a:r>
              <a:rPr lang="en-US" sz="1600" kern="100" dirty="0">
                <a:solidFill>
                  <a:schemeClr val="bg1"/>
                </a:solidFill>
                <a:latin typeface="Times New Roman" panose="02020603050405020304" pitchFamily="18" charset="0"/>
                <a:cs typeface="Times New Roman" panose="02020603050405020304" pitchFamily="18" charset="0"/>
              </a:rPr>
              <a:t> </a:t>
            </a:r>
            <a:r>
              <a:rPr lang="en-US" sz="1800" b="0" i="0" dirty="0">
                <a:solidFill>
                  <a:schemeClr val="bg1"/>
                </a:solidFill>
                <a:effectLst/>
                <a:latin typeface="Times New Roman" panose="02020603050405020304" pitchFamily="18" charset="0"/>
                <a:cs typeface="Times New Roman" panose="02020603050405020304" pitchFamily="18" charset="0"/>
              </a:rPr>
              <a:t>Random sampling imputation is a technique used to fill in missing values in a dataset by randomly selecting values from the non-missing observations within the same variable. This approach is commonly employed when the missing data is assumed to be missing at random, meaning that the missingness is unrelated to the values of the variables themselves.</a:t>
            </a:r>
          </a:p>
          <a:p>
            <a:pPr algn="l">
              <a:buFont typeface="Arial" panose="020B0604020202020204" pitchFamily="34" charset="0"/>
              <a:buChar char="•"/>
            </a:pPr>
            <a:r>
              <a:rPr lang="en-US" sz="1800" kern="100" dirty="0">
                <a:solidFill>
                  <a:schemeClr val="bg1"/>
                </a:solidFill>
                <a:latin typeface="Times New Roman" panose="02020603050405020304" pitchFamily="18" charset="0"/>
                <a:cs typeface="Times New Roman" panose="02020603050405020304" pitchFamily="18" charset="0"/>
              </a:rPr>
              <a:t> we choose random sampling for the following reasons:-</a:t>
            </a:r>
            <a:br>
              <a:rPr lang="en-US" sz="1800" kern="100" dirty="0">
                <a:solidFill>
                  <a:schemeClr val="bg1"/>
                </a:solidFill>
                <a:latin typeface="Times New Roman" panose="02020603050405020304" pitchFamily="18" charset="0"/>
                <a:cs typeface="Times New Roman" panose="02020603050405020304" pitchFamily="18" charset="0"/>
              </a:rPr>
            </a:br>
            <a:r>
              <a:rPr lang="en-IN" sz="1800" b="1" i="0" dirty="0">
                <a:solidFill>
                  <a:schemeClr val="bg1"/>
                </a:solidFill>
                <a:effectLst/>
                <a:latin typeface="Times New Roman" panose="02020603050405020304" pitchFamily="18" charset="0"/>
                <a:cs typeface="Times New Roman" panose="02020603050405020304" pitchFamily="18" charset="0"/>
              </a:rPr>
              <a:t>Preservation of Variability</a:t>
            </a:r>
            <a:r>
              <a:rPr lang="en-IN" sz="1800" b="0" i="0" dirty="0">
                <a:solidFill>
                  <a:schemeClr val="bg1"/>
                </a:solidFill>
                <a:effectLst/>
                <a:latin typeface="Times New Roman" panose="02020603050405020304" pitchFamily="18" charset="0"/>
                <a:cs typeface="Times New Roman" panose="02020603050405020304" pitchFamily="18" charset="0"/>
              </a:rPr>
              <a:t>: Random sampling maintains variability by selecting values from observed data, thus preserving statistical properties.</a:t>
            </a:r>
          </a:p>
          <a:p>
            <a:pPr algn="l">
              <a:buFont typeface="Arial" panose="020B0604020202020204" pitchFamily="34" charset="0"/>
              <a:buChar char="•"/>
            </a:pPr>
            <a:r>
              <a:rPr lang="en-IN" sz="1800" b="1" i="0" dirty="0">
                <a:solidFill>
                  <a:schemeClr val="bg1"/>
                </a:solidFill>
                <a:effectLst/>
                <a:latin typeface="Times New Roman" panose="02020603050405020304" pitchFamily="18" charset="0"/>
                <a:cs typeface="Times New Roman" panose="02020603050405020304" pitchFamily="18" charset="0"/>
              </a:rPr>
              <a:t>Simple Implementation</a:t>
            </a:r>
            <a:r>
              <a:rPr lang="en-IN" sz="1800" b="0" i="0" dirty="0">
                <a:solidFill>
                  <a:schemeClr val="bg1"/>
                </a:solidFill>
                <a:effectLst/>
                <a:latin typeface="Times New Roman" panose="02020603050405020304" pitchFamily="18" charset="0"/>
                <a:cs typeface="Times New Roman" panose="02020603050405020304" pitchFamily="18" charset="0"/>
              </a:rPr>
              <a:t>: Straightforward, suitable for large datasets, simplifying the imputation process.</a:t>
            </a:r>
          </a:p>
          <a:p>
            <a:pPr algn="l">
              <a:buFont typeface="Arial" panose="020B0604020202020204" pitchFamily="34" charset="0"/>
              <a:buChar char="•"/>
            </a:pPr>
            <a:r>
              <a:rPr lang="en-IN" sz="1800" b="1" i="0" dirty="0">
                <a:solidFill>
                  <a:schemeClr val="bg1"/>
                </a:solidFill>
                <a:effectLst/>
                <a:latin typeface="Times New Roman" panose="02020603050405020304" pitchFamily="18" charset="0"/>
                <a:cs typeface="Times New Roman" panose="02020603050405020304" pitchFamily="18" charset="0"/>
              </a:rPr>
              <a:t>Flexibility</a:t>
            </a:r>
            <a:r>
              <a:rPr lang="en-IN" sz="1800" b="0" i="0" dirty="0">
                <a:solidFill>
                  <a:schemeClr val="bg1"/>
                </a:solidFill>
                <a:effectLst/>
                <a:latin typeface="Times New Roman" panose="02020603050405020304" pitchFamily="18" charset="0"/>
                <a:cs typeface="Times New Roman" panose="02020603050405020304" pitchFamily="18" charset="0"/>
              </a:rPr>
              <a:t>: Allows customized sampling based on specific criteria, enhancing adaptability in handling missing values.</a:t>
            </a:r>
          </a:p>
          <a:p>
            <a:pPr marR="0" lvl="0" rtl="0"/>
            <a:endParaRPr lang="en-US" sz="1600" b="0" i="0" u="none" strike="noStrike" kern="100" baseline="0" dirty="0">
              <a:solidFill>
                <a:srgbClr val="2F5496"/>
              </a:solidFill>
              <a:latin typeface="Times New Roman" panose="02020603050405020304" pitchFamily="18" charset="0"/>
            </a:endParaRPr>
          </a:p>
        </p:txBody>
      </p:sp>
      <p:pic>
        <p:nvPicPr>
          <p:cNvPr id="9" name="Picture 8">
            <a:extLst>
              <a:ext uri="{FF2B5EF4-FFF2-40B4-BE49-F238E27FC236}">
                <a16:creationId xmlns:a16="http://schemas.microsoft.com/office/drawing/2014/main" id="{A001CB5A-636F-C334-FEBC-8DE2F692D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4958416"/>
            <a:ext cx="2971953" cy="990651"/>
          </a:xfrm>
          <a:prstGeom prst="rect">
            <a:avLst/>
          </a:prstGeom>
        </p:spPr>
      </p:pic>
      <p:pic>
        <p:nvPicPr>
          <p:cNvPr id="11" name="Picture 10">
            <a:extLst>
              <a:ext uri="{FF2B5EF4-FFF2-40B4-BE49-F238E27FC236}">
                <a16:creationId xmlns:a16="http://schemas.microsoft.com/office/drawing/2014/main" id="{A9050259-D20A-602E-A81C-198C7C757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313" y="4549023"/>
            <a:ext cx="4505099" cy="2175777"/>
          </a:xfrm>
          <a:prstGeom prst="rect">
            <a:avLst/>
          </a:prstGeom>
        </p:spPr>
      </p:pic>
    </p:spTree>
    <p:extLst>
      <p:ext uri="{BB962C8B-B14F-4D97-AF65-F5344CB8AC3E}">
        <p14:creationId xmlns:p14="http://schemas.microsoft.com/office/powerpoint/2010/main" val="216009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BE13-FF92-C970-D7A5-342F474A7851}"/>
              </a:ext>
            </a:extLst>
          </p:cNvPr>
          <p:cNvSpPr>
            <a:spLocks noGrp="1"/>
          </p:cNvSpPr>
          <p:nvPr>
            <p:ph type="title"/>
          </p:nvPr>
        </p:nvSpPr>
        <p:spPr>
          <a:xfrm>
            <a:off x="1141412" y="-78168"/>
            <a:ext cx="9905998" cy="1232053"/>
          </a:xfrm>
        </p:spPr>
        <p:txBody>
          <a:bodyPr/>
          <a:lstStyle/>
          <a:p>
            <a:pPr marR="0" rtl="0"/>
            <a:r>
              <a:rPr lang="en-IN" b="1" i="0" u="none" strike="noStrike" kern="100" baseline="0" dirty="0">
                <a:solidFill>
                  <a:schemeClr val="bg1"/>
                </a:solidFill>
                <a:highlight>
                  <a:srgbClr val="FFFF00"/>
                </a:highlight>
                <a:latin typeface="Times New Roman" panose="02020603050405020304" pitchFamily="18" charset="0"/>
              </a:rPr>
              <a:t>Feature Engineering:-</a:t>
            </a:r>
            <a:endParaRPr lang="en-IN"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966756FB-C9F3-518A-370C-2638A93BFA60}"/>
              </a:ext>
            </a:extLst>
          </p:cNvPr>
          <p:cNvSpPr>
            <a:spLocks noGrp="1"/>
          </p:cNvSpPr>
          <p:nvPr>
            <p:ph type="body" idx="1"/>
          </p:nvPr>
        </p:nvSpPr>
        <p:spPr>
          <a:xfrm>
            <a:off x="1141411" y="790801"/>
            <a:ext cx="9905999" cy="3541714"/>
          </a:xfrm>
        </p:spPr>
        <p:txBody>
          <a:bodyPr>
            <a:normAutofit/>
          </a:bodyPr>
          <a:lstStyle/>
          <a:p>
            <a:pPr marR="0" lvl="0" rtl="0"/>
            <a:r>
              <a:rPr lang="en-IN" kern="100" dirty="0">
                <a:solidFill>
                  <a:srgbClr val="2F5496"/>
                </a:solidFill>
                <a:latin typeface="Times New Roman" panose="02020603050405020304" pitchFamily="18" charset="0"/>
              </a:rPr>
              <a:t> </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Checking for </a:t>
            </a:r>
            <a:r>
              <a:rPr kumimoji="0" lang="en-US" sz="1400" b="0"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Multicollinearity</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between independent (predictor) variables using heat map.</a:t>
            </a:r>
            <a:endParaRPr lang="en-IN" sz="1400" b="0" i="0" u="none" strike="noStrike" kern="100" baseline="0" dirty="0">
              <a:solidFill>
                <a:srgbClr val="2F549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kern="100" dirty="0">
                <a:solidFill>
                  <a:srgbClr val="2F5496"/>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Multicollinearity is a statistical concept that occurs when two or more independent variables in a model are highly correlated with each other. It indicates a strong linear relationship among the predictor variables</a:t>
            </a:r>
          </a:p>
          <a:p>
            <a:pPr marL="285750" indent="-285750">
              <a:buFont typeface="Wingdings" panose="05000000000000000000" pitchFamily="2" charset="2"/>
              <a:buChar char="Ø"/>
            </a:pPr>
            <a:r>
              <a:rPr lang="en-US" sz="1400" kern="100" dirty="0">
                <a:solidFill>
                  <a:schemeClr val="bg1"/>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Heatmaps are visual representations of data in a matrix format, where colors represent values. In the context of multicollinearity, heatmaps are often used to display the correlation matrix of independent variables.</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400" kern="100" dirty="0">
              <a:solidFill>
                <a:srgbClr val="2F549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kern="100" dirty="0">
              <a:solidFill>
                <a:srgbClr val="2F5496"/>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F127785F-9DE1-AFA1-F185-45E29CD3F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0" y="2732315"/>
            <a:ext cx="8839199" cy="3853543"/>
          </a:xfrm>
          <a:prstGeom prst="rect">
            <a:avLst/>
          </a:prstGeom>
        </p:spPr>
      </p:pic>
    </p:spTree>
    <p:extLst>
      <p:ext uri="{BB962C8B-B14F-4D97-AF65-F5344CB8AC3E}">
        <p14:creationId xmlns:p14="http://schemas.microsoft.com/office/powerpoint/2010/main" val="165061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982-4670-1740-13E4-B7DA7BF311C7}"/>
              </a:ext>
            </a:extLst>
          </p:cNvPr>
          <p:cNvSpPr>
            <a:spLocks noGrp="1"/>
          </p:cNvSpPr>
          <p:nvPr>
            <p:ph type="title"/>
          </p:nvPr>
        </p:nvSpPr>
        <p:spPr>
          <a:xfrm>
            <a:off x="1141412" y="-99940"/>
            <a:ext cx="10941730" cy="1417111"/>
          </a:xfrm>
        </p:spPr>
        <p:txBody>
          <a:bodyPr>
            <a:normAutofit/>
          </a:bodyPr>
          <a:lstStyle/>
          <a:p>
            <a:pPr marR="0" rtl="0"/>
            <a:r>
              <a:rPr lang="en-IN" sz="3400" b="1" kern="100" dirty="0">
                <a:solidFill>
                  <a:schemeClr val="bg1"/>
                </a:solidFill>
                <a:highlight>
                  <a:srgbClr val="FFFF00"/>
                </a:highlight>
                <a:latin typeface="Times New Roman" panose="02020603050405020304" pitchFamily="18" charset="0"/>
              </a:rPr>
              <a:t>Visualizing distribution using </a:t>
            </a:r>
            <a:r>
              <a:rPr lang="en-IN" sz="3400" b="1" kern="100" dirty="0" err="1">
                <a:solidFill>
                  <a:schemeClr val="bg1"/>
                </a:solidFill>
                <a:highlight>
                  <a:srgbClr val="FFFF00"/>
                </a:highlight>
                <a:latin typeface="Times New Roman" panose="02020603050405020304" pitchFamily="18" charset="0"/>
              </a:rPr>
              <a:t>distplot</a:t>
            </a:r>
            <a:endParaRPr lang="en-IN" sz="3400" b="0" i="0" u="none" strike="noStrike" kern="100" baseline="0" dirty="0">
              <a:solidFill>
                <a:schemeClr val="bg1"/>
              </a:solidFill>
              <a:highlight>
                <a:srgbClr val="FFFF00"/>
              </a:highlight>
              <a:latin typeface="Times New Roman" panose="02020603050405020304" pitchFamily="18" charset="0"/>
            </a:endParaRPr>
          </a:p>
        </p:txBody>
      </p:sp>
      <p:sp>
        <p:nvSpPr>
          <p:cNvPr id="3" name="Text Placeholder 2">
            <a:extLst>
              <a:ext uri="{FF2B5EF4-FFF2-40B4-BE49-F238E27FC236}">
                <a16:creationId xmlns:a16="http://schemas.microsoft.com/office/drawing/2014/main" id="{B1853DBB-790A-3244-D993-2E43FEB85B8D}"/>
              </a:ext>
            </a:extLst>
          </p:cNvPr>
          <p:cNvSpPr>
            <a:spLocks noGrp="1"/>
          </p:cNvSpPr>
          <p:nvPr>
            <p:ph type="body" idx="1"/>
          </p:nvPr>
        </p:nvSpPr>
        <p:spPr>
          <a:xfrm>
            <a:off x="1144589" y="910544"/>
            <a:ext cx="9905999" cy="3541714"/>
          </a:xfrm>
        </p:spPr>
        <p:txBody>
          <a:bodyPr/>
          <a:lstStyle/>
          <a:p>
            <a:pPr marR="0" lvl="0" rtl="0"/>
            <a:r>
              <a:rPr lang="en-US" kern="100" dirty="0">
                <a:solidFill>
                  <a:srgbClr val="2F5496"/>
                </a:solidFill>
                <a:latin typeface="Times New Roman" panose="02020603050405020304" pitchFamily="18" charset="0"/>
              </a:rPr>
              <a:t> </a:t>
            </a:r>
            <a:r>
              <a:rPr lang="en-US" kern="100" dirty="0" err="1">
                <a:solidFill>
                  <a:srgbClr val="2F5496"/>
                </a:solidFill>
                <a:latin typeface="Times New Roman" panose="02020603050405020304" pitchFamily="18" charset="0"/>
              </a:rPr>
              <a:t>Distplot</a:t>
            </a:r>
            <a:r>
              <a:rPr lang="en-US" kern="100" dirty="0">
                <a:solidFill>
                  <a:srgbClr val="2F5496"/>
                </a:solidFill>
                <a:latin typeface="Times New Roman" panose="02020603050405020304" pitchFamily="18" charset="0"/>
              </a:rPr>
              <a:t> is particularly useful for visualizing distribution of continuous variables.</a:t>
            </a:r>
            <a:endParaRPr lang="en-US" b="0" i="0" u="none" strike="noStrike" kern="100" baseline="0" dirty="0">
              <a:solidFill>
                <a:srgbClr val="2F5496"/>
              </a:solidFill>
              <a:latin typeface="Times New Roman" panose="02020603050405020304" pitchFamily="18" charset="0"/>
            </a:endParaRPr>
          </a:p>
          <a:p>
            <a:pPr marR="0" lvl="0" rtl="0"/>
            <a:r>
              <a:rPr lang="en-US" kern="100" dirty="0">
                <a:solidFill>
                  <a:srgbClr val="2F5496"/>
                </a:solidFill>
                <a:latin typeface="Times New Roman" panose="02020603050405020304" pitchFamily="18" charset="0"/>
              </a:rPr>
              <a:t> It helps in understanding the </a:t>
            </a:r>
            <a:r>
              <a:rPr lang="en-US" kern="100" dirty="0" err="1">
                <a:solidFill>
                  <a:srgbClr val="2F5496"/>
                </a:solidFill>
                <a:latin typeface="Times New Roman" panose="02020603050405020304" pitchFamily="18" charset="0"/>
              </a:rPr>
              <a:t>shape,spread</a:t>
            </a:r>
            <a:r>
              <a:rPr lang="en-US" kern="100" dirty="0">
                <a:solidFill>
                  <a:srgbClr val="2F5496"/>
                </a:solidFill>
                <a:latin typeface="Times New Roman" panose="02020603050405020304" pitchFamily="18" charset="0"/>
              </a:rPr>
              <a:t> and central tendency of data.</a:t>
            </a:r>
          </a:p>
          <a:p>
            <a:pPr marR="0" lvl="0" rtl="0"/>
            <a:r>
              <a:rPr lang="en-US" b="0" i="0" u="none" strike="noStrike" kern="100" baseline="0" dirty="0">
                <a:solidFill>
                  <a:srgbClr val="2F5496"/>
                </a:solidFill>
                <a:latin typeface="Times New Roman" panose="02020603050405020304" pitchFamily="18" charset="0"/>
              </a:rPr>
              <a:t> Here are the various graphs for normal distribution.</a:t>
            </a:r>
          </a:p>
        </p:txBody>
      </p:sp>
      <p:pic>
        <p:nvPicPr>
          <p:cNvPr id="20" name="Picture 19">
            <a:extLst>
              <a:ext uri="{FF2B5EF4-FFF2-40B4-BE49-F238E27FC236}">
                <a16:creationId xmlns:a16="http://schemas.microsoft.com/office/drawing/2014/main" id="{D07A06F2-9F2E-DF86-E814-0256BD62E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34" y="2974779"/>
            <a:ext cx="3508207" cy="2487963"/>
          </a:xfrm>
          <a:prstGeom prst="rect">
            <a:avLst/>
          </a:prstGeom>
        </p:spPr>
      </p:pic>
      <p:pic>
        <p:nvPicPr>
          <p:cNvPr id="22" name="Picture 21">
            <a:extLst>
              <a:ext uri="{FF2B5EF4-FFF2-40B4-BE49-F238E27FC236}">
                <a16:creationId xmlns:a16="http://schemas.microsoft.com/office/drawing/2014/main" id="{5350A945-E76A-64CA-AA4E-EB23EB74D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141" y="2942197"/>
            <a:ext cx="3600092" cy="2553126"/>
          </a:xfrm>
          <a:prstGeom prst="rect">
            <a:avLst/>
          </a:prstGeom>
        </p:spPr>
      </p:pic>
      <p:pic>
        <p:nvPicPr>
          <p:cNvPr id="26" name="Picture 25">
            <a:extLst>
              <a:ext uri="{FF2B5EF4-FFF2-40B4-BE49-F238E27FC236}">
                <a16:creationId xmlns:a16="http://schemas.microsoft.com/office/drawing/2014/main" id="{8DAA73EF-E84B-D497-00A4-EDD65098D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854" y="2883915"/>
            <a:ext cx="3704152" cy="2626924"/>
          </a:xfrm>
          <a:prstGeom prst="rect">
            <a:avLst/>
          </a:prstGeom>
        </p:spPr>
      </p:pic>
    </p:spTree>
    <p:extLst>
      <p:ext uri="{BB962C8B-B14F-4D97-AF65-F5344CB8AC3E}">
        <p14:creationId xmlns:p14="http://schemas.microsoft.com/office/powerpoint/2010/main" val="2415988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300</TotalTime>
  <Words>1546</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Gill Sans MT</vt:lpstr>
      <vt:lpstr>Times New Roman</vt:lpstr>
      <vt:lpstr>Tw Cen MT</vt:lpstr>
      <vt:lpstr>Wingdings</vt:lpstr>
      <vt:lpstr>Wingdings 2</vt:lpstr>
      <vt:lpstr>Circuit</vt:lpstr>
      <vt:lpstr>Capstone Project - 2   Rainfall Prediction using machine learning</vt:lpstr>
      <vt:lpstr>Problem statement:-</vt:lpstr>
      <vt:lpstr>Aim and objective:-</vt:lpstr>
      <vt:lpstr>Scope of the Project</vt:lpstr>
      <vt:lpstr>Data preprocessing:-</vt:lpstr>
      <vt:lpstr>EDA- exploratory data analysis</vt:lpstr>
      <vt:lpstr>Using random sampling:-</vt:lpstr>
      <vt:lpstr>Feature Engineering:-</vt:lpstr>
      <vt:lpstr>Visualizing distribution using distplot</vt:lpstr>
      <vt:lpstr>Checking for outliers using boxplot</vt:lpstr>
      <vt:lpstr>Using categorical feature by groupby</vt:lpstr>
      <vt:lpstr>Visualization of categorical data</vt:lpstr>
      <vt:lpstr>Getting out probablilitys</vt:lpstr>
      <vt:lpstr>Using different models</vt:lpstr>
      <vt:lpstr>Top 5 insights from data pre processing</vt:lpstr>
      <vt:lpstr>Why this project is useful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Rainfall Prediction using machine learning</dc:title>
  <dc:creator>miral patel</dc:creator>
  <cp:lastModifiedBy>miral patel</cp:lastModifiedBy>
  <cp:revision>5</cp:revision>
  <dcterms:created xsi:type="dcterms:W3CDTF">2024-03-26T14:23:19Z</dcterms:created>
  <dcterms:modified xsi:type="dcterms:W3CDTF">2024-03-27T20:36:31Z</dcterms:modified>
</cp:coreProperties>
</file>