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42"/>
  </p:notesMasterIdLst>
  <p:sldIdLst>
    <p:sldId id="256" r:id="rId2"/>
    <p:sldId id="260" r:id="rId3"/>
    <p:sldId id="258" r:id="rId4"/>
    <p:sldId id="259" r:id="rId5"/>
    <p:sldId id="261" r:id="rId6"/>
    <p:sldId id="269" r:id="rId7"/>
    <p:sldId id="270" r:id="rId8"/>
    <p:sldId id="283" r:id="rId9"/>
    <p:sldId id="271" r:id="rId10"/>
    <p:sldId id="275" r:id="rId11"/>
    <p:sldId id="279" r:id="rId12"/>
    <p:sldId id="280" r:id="rId13"/>
    <p:sldId id="281" r:id="rId14"/>
    <p:sldId id="278" r:id="rId15"/>
    <p:sldId id="282" r:id="rId16"/>
    <p:sldId id="284" r:id="rId17"/>
    <p:sldId id="285" r:id="rId18"/>
    <p:sldId id="286" r:id="rId19"/>
    <p:sldId id="288" r:id="rId20"/>
    <p:sldId id="289" r:id="rId21"/>
    <p:sldId id="290" r:id="rId22"/>
    <p:sldId id="309" r:id="rId23"/>
    <p:sldId id="292" r:id="rId24"/>
    <p:sldId id="263" r:id="rId25"/>
    <p:sldId id="291" r:id="rId26"/>
    <p:sldId id="293" r:id="rId27"/>
    <p:sldId id="297" r:id="rId28"/>
    <p:sldId id="299" r:id="rId29"/>
    <p:sldId id="298" r:id="rId30"/>
    <p:sldId id="300" r:id="rId31"/>
    <p:sldId id="301" r:id="rId32"/>
    <p:sldId id="303" r:id="rId33"/>
    <p:sldId id="302" r:id="rId34"/>
    <p:sldId id="264" r:id="rId35"/>
    <p:sldId id="305" r:id="rId36"/>
    <p:sldId id="306" r:id="rId37"/>
    <p:sldId id="267" r:id="rId38"/>
    <p:sldId id="307" r:id="rId39"/>
    <p:sldId id="30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949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B833A-3C6C-4A73-A482-F4600017FA9E}" type="datetimeFigureOut">
              <a:rPr lang="en-US" smtClean="0"/>
              <a:t>11/01/2024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7CE28-9675-4C88-9579-144ECA88D3AD}" type="slidenum">
              <a:rPr lang="en-US" smtClean="0"/>
              <a:t>‹#›</a:t>
            </a:fld>
            <a:endParaRPr lang="en-US"/>
          </a:p>
        </p:txBody>
      </p:sp>
    </p:spTree>
    <p:extLst>
      <p:ext uri="{BB962C8B-B14F-4D97-AF65-F5344CB8AC3E}">
        <p14:creationId xmlns:p14="http://schemas.microsoft.com/office/powerpoint/2010/main" val="798753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97CE28-9675-4C88-9579-144ECA88D3AD}" type="slidenum">
              <a:rPr lang="en-US" smtClean="0"/>
              <a:t>33</a:t>
            </a:fld>
            <a:endParaRPr lang="en-US"/>
          </a:p>
        </p:txBody>
      </p:sp>
    </p:spTree>
    <p:extLst>
      <p:ext uri="{BB962C8B-B14F-4D97-AF65-F5344CB8AC3E}">
        <p14:creationId xmlns:p14="http://schemas.microsoft.com/office/powerpoint/2010/main" val="3392835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97CE28-9675-4C88-9579-144ECA88D3AD}" type="slidenum">
              <a:rPr lang="en-US" smtClean="0"/>
              <a:t>38</a:t>
            </a:fld>
            <a:endParaRPr lang="en-US"/>
          </a:p>
        </p:txBody>
      </p:sp>
    </p:spTree>
    <p:extLst>
      <p:ext uri="{BB962C8B-B14F-4D97-AF65-F5344CB8AC3E}">
        <p14:creationId xmlns:p14="http://schemas.microsoft.com/office/powerpoint/2010/main" val="151977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97CE28-9675-4C88-9579-144ECA88D3AD}" type="slidenum">
              <a:rPr lang="en-US" smtClean="0"/>
              <a:t>39</a:t>
            </a:fld>
            <a:endParaRPr lang="en-US"/>
          </a:p>
        </p:txBody>
      </p:sp>
    </p:spTree>
    <p:extLst>
      <p:ext uri="{BB962C8B-B14F-4D97-AF65-F5344CB8AC3E}">
        <p14:creationId xmlns:p14="http://schemas.microsoft.com/office/powerpoint/2010/main" val="97729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1D9A-9853-47ED-98E0-EE8BD48AB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EFAFF-89BB-415D-AAED-CA14C6F63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1D876C-AE9A-4371-A7F1-8CB69C39FC3B}"/>
              </a:ext>
            </a:extLst>
          </p:cNvPr>
          <p:cNvSpPr>
            <a:spLocks noGrp="1"/>
          </p:cNvSpPr>
          <p:nvPr>
            <p:ph type="dt" sz="half" idx="10"/>
          </p:nvPr>
        </p:nvSpPr>
        <p:spPr/>
        <p:txBody>
          <a:bodyPr/>
          <a:lstStyle/>
          <a:p>
            <a:fld id="{1742DCE0-B6C2-45A0-8E28-FDB6AEFD950C}" type="datetime1">
              <a:rPr lang="en-US" smtClean="0"/>
              <a:t>11/01/2024</a:t>
            </a:fld>
            <a:endParaRPr lang="en-US"/>
          </a:p>
        </p:txBody>
      </p:sp>
      <p:sp>
        <p:nvSpPr>
          <p:cNvPr id="5" name="Footer Placeholder 4">
            <a:extLst>
              <a:ext uri="{FF2B5EF4-FFF2-40B4-BE49-F238E27FC236}">
                <a16:creationId xmlns:a16="http://schemas.microsoft.com/office/drawing/2014/main" id="{03E42FE9-DEAA-4A82-9196-4A94B879C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AA8A1-73B9-4D01-9BB3-114024A1967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4103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8AA6-AFBB-4BE1-A9F8-17A84E879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413F72-9691-4893-94E1-099A4E071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39CED-3197-4DF1-8644-EA328D743DAA}"/>
              </a:ext>
            </a:extLst>
          </p:cNvPr>
          <p:cNvSpPr>
            <a:spLocks noGrp="1"/>
          </p:cNvSpPr>
          <p:nvPr>
            <p:ph type="dt" sz="half" idx="10"/>
          </p:nvPr>
        </p:nvSpPr>
        <p:spPr/>
        <p:txBody>
          <a:bodyPr/>
          <a:lstStyle/>
          <a:p>
            <a:fld id="{7553286A-46EE-4F75-A34A-BEE675B52E09}" type="datetime1">
              <a:rPr lang="en-US" smtClean="0"/>
              <a:t>11/01/2024</a:t>
            </a:fld>
            <a:endParaRPr lang="en-US"/>
          </a:p>
        </p:txBody>
      </p:sp>
      <p:sp>
        <p:nvSpPr>
          <p:cNvPr id="5" name="Footer Placeholder 4">
            <a:extLst>
              <a:ext uri="{FF2B5EF4-FFF2-40B4-BE49-F238E27FC236}">
                <a16:creationId xmlns:a16="http://schemas.microsoft.com/office/drawing/2014/main" id="{770628E8-7137-426B-8E9E-26AA376F2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92D57-F9C4-455F-9E88-EAFACC3872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3220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EA96A-B275-407C-BDD7-F035DD2ED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BEDA1-077A-4A03-965C-4040C3322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80432-539E-4A3B-BCEA-8A7BD60CB092}"/>
              </a:ext>
            </a:extLst>
          </p:cNvPr>
          <p:cNvSpPr>
            <a:spLocks noGrp="1"/>
          </p:cNvSpPr>
          <p:nvPr>
            <p:ph type="dt" sz="half" idx="10"/>
          </p:nvPr>
        </p:nvSpPr>
        <p:spPr/>
        <p:txBody>
          <a:bodyPr/>
          <a:lstStyle/>
          <a:p>
            <a:fld id="{48220F73-E2BF-480A-8CD1-07FCCB3D025D}" type="datetime1">
              <a:rPr lang="en-US" smtClean="0"/>
              <a:t>11/01/2024</a:t>
            </a:fld>
            <a:endParaRPr lang="en-US"/>
          </a:p>
        </p:txBody>
      </p:sp>
      <p:sp>
        <p:nvSpPr>
          <p:cNvPr id="5" name="Footer Placeholder 4">
            <a:extLst>
              <a:ext uri="{FF2B5EF4-FFF2-40B4-BE49-F238E27FC236}">
                <a16:creationId xmlns:a16="http://schemas.microsoft.com/office/drawing/2014/main" id="{5C19260A-5BEC-4A16-B7F6-94DE84013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4429F-17EF-458F-BA35-A0D8BC4CDAA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7658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666E-C47C-4EBB-8449-4558BDA6B2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83E09-7E04-4905-9909-717719F92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DE53D-0F2C-4280-AB34-52518476D856}"/>
              </a:ext>
            </a:extLst>
          </p:cNvPr>
          <p:cNvSpPr>
            <a:spLocks noGrp="1"/>
          </p:cNvSpPr>
          <p:nvPr>
            <p:ph type="dt" sz="half" idx="10"/>
          </p:nvPr>
        </p:nvSpPr>
        <p:spPr/>
        <p:txBody>
          <a:bodyPr/>
          <a:lstStyle/>
          <a:p>
            <a:fld id="{7D88667F-5BFF-433A-AB4C-10019DA81533}" type="datetime1">
              <a:rPr lang="en-US" smtClean="0"/>
              <a:t>11/01/2024</a:t>
            </a:fld>
            <a:endParaRPr lang="en-US"/>
          </a:p>
        </p:txBody>
      </p:sp>
      <p:sp>
        <p:nvSpPr>
          <p:cNvPr id="5" name="Footer Placeholder 4">
            <a:extLst>
              <a:ext uri="{FF2B5EF4-FFF2-40B4-BE49-F238E27FC236}">
                <a16:creationId xmlns:a16="http://schemas.microsoft.com/office/drawing/2014/main" id="{FAE9DF81-F7BC-4631-B07A-D297EEF20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94092-25C8-457F-AF24-B43ED1CBA6A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333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3EC0-4A54-4CD6-ADA1-2CEF1C0B7F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562FB5-A540-4C38-B240-D51B4C3B5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10C26-8EF4-4FB4-86AA-BAD11715244A}"/>
              </a:ext>
            </a:extLst>
          </p:cNvPr>
          <p:cNvSpPr>
            <a:spLocks noGrp="1"/>
          </p:cNvSpPr>
          <p:nvPr>
            <p:ph type="dt" sz="half" idx="10"/>
          </p:nvPr>
        </p:nvSpPr>
        <p:spPr/>
        <p:txBody>
          <a:bodyPr/>
          <a:lstStyle/>
          <a:p>
            <a:fld id="{CEF04DAC-0D8F-45F0-8C4E-4BEE89FDA33A}" type="datetime1">
              <a:rPr lang="en-US" smtClean="0"/>
              <a:t>11/01/2024</a:t>
            </a:fld>
            <a:endParaRPr lang="en-US"/>
          </a:p>
        </p:txBody>
      </p:sp>
      <p:sp>
        <p:nvSpPr>
          <p:cNvPr id="5" name="Footer Placeholder 4">
            <a:extLst>
              <a:ext uri="{FF2B5EF4-FFF2-40B4-BE49-F238E27FC236}">
                <a16:creationId xmlns:a16="http://schemas.microsoft.com/office/drawing/2014/main" id="{D436858E-DCF4-4805-8D0B-9D6D41024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1A3E7-B765-4D4E-B6C9-6469036A38B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9752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D995-DD46-492C-AA43-49EF11B3E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51FA2-16D9-4A64-B3FB-8D0433A08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06849E-D2D2-4364-8D2A-B07AAD63E5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189A4-AC7F-4AB5-ACC8-BE0921A699FD}"/>
              </a:ext>
            </a:extLst>
          </p:cNvPr>
          <p:cNvSpPr>
            <a:spLocks noGrp="1"/>
          </p:cNvSpPr>
          <p:nvPr>
            <p:ph type="dt" sz="half" idx="10"/>
          </p:nvPr>
        </p:nvSpPr>
        <p:spPr/>
        <p:txBody>
          <a:bodyPr/>
          <a:lstStyle/>
          <a:p>
            <a:fld id="{AED7E738-320C-44F0-A981-13BD697E0488}" type="datetime1">
              <a:rPr lang="en-US" smtClean="0"/>
              <a:t>11/01/2024</a:t>
            </a:fld>
            <a:endParaRPr lang="en-US"/>
          </a:p>
        </p:txBody>
      </p:sp>
      <p:sp>
        <p:nvSpPr>
          <p:cNvPr id="6" name="Footer Placeholder 5">
            <a:extLst>
              <a:ext uri="{FF2B5EF4-FFF2-40B4-BE49-F238E27FC236}">
                <a16:creationId xmlns:a16="http://schemas.microsoft.com/office/drawing/2014/main" id="{E09438A8-305E-4B69-984F-647C24B82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018F1-85A4-4D32-BE9A-840CF3EED52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1578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6C9D-FA9A-4C94-89C0-60E2901F25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87929-9FC0-4F84-914A-037786F77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5582C-FFA3-4CCF-88A5-122C92BD3E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BC849A-BCFA-4C00-873A-4710F4751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07A67-7CE5-454F-9060-BE3D62E09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624B8-5530-490D-8A88-F1AAE2A06176}"/>
              </a:ext>
            </a:extLst>
          </p:cNvPr>
          <p:cNvSpPr>
            <a:spLocks noGrp="1"/>
          </p:cNvSpPr>
          <p:nvPr>
            <p:ph type="dt" sz="half" idx="10"/>
          </p:nvPr>
        </p:nvSpPr>
        <p:spPr/>
        <p:txBody>
          <a:bodyPr/>
          <a:lstStyle/>
          <a:p>
            <a:fld id="{9DD8B735-0CF1-40DC-9848-175FB7C9C6EE}" type="datetime1">
              <a:rPr lang="en-US" smtClean="0"/>
              <a:t>11/01/2024</a:t>
            </a:fld>
            <a:endParaRPr lang="en-US"/>
          </a:p>
        </p:txBody>
      </p:sp>
      <p:sp>
        <p:nvSpPr>
          <p:cNvPr id="8" name="Footer Placeholder 7">
            <a:extLst>
              <a:ext uri="{FF2B5EF4-FFF2-40B4-BE49-F238E27FC236}">
                <a16:creationId xmlns:a16="http://schemas.microsoft.com/office/drawing/2014/main" id="{EDB55827-0304-4DEA-975C-4AE71F01E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149609-0CE2-437D-B05B-F2E8FAC444C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9544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F158-69C5-4BA2-8B55-4C9577B46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6375FD-BAE4-4A19-8D82-2564CD22DC6F}"/>
              </a:ext>
            </a:extLst>
          </p:cNvPr>
          <p:cNvSpPr>
            <a:spLocks noGrp="1"/>
          </p:cNvSpPr>
          <p:nvPr>
            <p:ph type="dt" sz="half" idx="10"/>
          </p:nvPr>
        </p:nvSpPr>
        <p:spPr/>
        <p:txBody>
          <a:bodyPr/>
          <a:lstStyle/>
          <a:p>
            <a:fld id="{B34C62A0-3371-4FCA-85A4-47FC4836780F}" type="datetime1">
              <a:rPr lang="en-US" smtClean="0"/>
              <a:t>11/01/2024</a:t>
            </a:fld>
            <a:endParaRPr lang="en-US"/>
          </a:p>
        </p:txBody>
      </p:sp>
      <p:sp>
        <p:nvSpPr>
          <p:cNvPr id="4" name="Footer Placeholder 3">
            <a:extLst>
              <a:ext uri="{FF2B5EF4-FFF2-40B4-BE49-F238E27FC236}">
                <a16:creationId xmlns:a16="http://schemas.microsoft.com/office/drawing/2014/main" id="{2275CA6C-ADE5-4C30-81B0-3983A83159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900EEC-DD2C-4BBC-AAD5-9ABA42BE1FA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2945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5E498-9DF4-48CB-8750-C5BA0DF055B8}"/>
              </a:ext>
            </a:extLst>
          </p:cNvPr>
          <p:cNvSpPr>
            <a:spLocks noGrp="1"/>
          </p:cNvSpPr>
          <p:nvPr>
            <p:ph type="dt" sz="half" idx="10"/>
          </p:nvPr>
        </p:nvSpPr>
        <p:spPr/>
        <p:txBody>
          <a:bodyPr/>
          <a:lstStyle/>
          <a:p>
            <a:fld id="{92E99BE6-783F-43A9-A000-D215892F23A8}" type="datetime1">
              <a:rPr lang="en-US" smtClean="0"/>
              <a:t>11/01/2024</a:t>
            </a:fld>
            <a:endParaRPr lang="en-US"/>
          </a:p>
        </p:txBody>
      </p:sp>
      <p:sp>
        <p:nvSpPr>
          <p:cNvPr id="3" name="Footer Placeholder 2">
            <a:extLst>
              <a:ext uri="{FF2B5EF4-FFF2-40B4-BE49-F238E27FC236}">
                <a16:creationId xmlns:a16="http://schemas.microsoft.com/office/drawing/2014/main" id="{93678B24-0432-4661-A8F3-0360D4EA98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804E8-F5F4-4812-B7D8-47E25621746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1504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3FDA-59B3-4A1F-B033-BA1BDADA5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421B82-EE3B-4EA9-B5CA-038F4614F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28EC1E-1752-4DB6-BE6F-B17D3D746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8F343-9AB4-4857-8F8D-5CD838BEBD34}"/>
              </a:ext>
            </a:extLst>
          </p:cNvPr>
          <p:cNvSpPr>
            <a:spLocks noGrp="1"/>
          </p:cNvSpPr>
          <p:nvPr>
            <p:ph type="dt" sz="half" idx="10"/>
          </p:nvPr>
        </p:nvSpPr>
        <p:spPr/>
        <p:txBody>
          <a:bodyPr/>
          <a:lstStyle/>
          <a:p>
            <a:fld id="{B2BC98DE-98DF-4CB1-98F7-BF7FF679C6AE}" type="datetime1">
              <a:rPr lang="en-US" smtClean="0"/>
              <a:t>11/01/2024</a:t>
            </a:fld>
            <a:endParaRPr lang="en-US"/>
          </a:p>
        </p:txBody>
      </p:sp>
      <p:sp>
        <p:nvSpPr>
          <p:cNvPr id="6" name="Footer Placeholder 5">
            <a:extLst>
              <a:ext uri="{FF2B5EF4-FFF2-40B4-BE49-F238E27FC236}">
                <a16:creationId xmlns:a16="http://schemas.microsoft.com/office/drawing/2014/main" id="{3A192072-6F69-430F-83FB-665DB11EB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B030A-707F-4C21-B35D-1FDE550B7E40}"/>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31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9EF8-DA76-4142-8D0B-F2C4854D6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B8645-FFCC-4E37-8898-AE7E05D39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4DD45B-8BAD-4167-8FD8-B345CBE6F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FC885-BFE4-4297-8CD3-74B219662362}"/>
              </a:ext>
            </a:extLst>
          </p:cNvPr>
          <p:cNvSpPr>
            <a:spLocks noGrp="1"/>
          </p:cNvSpPr>
          <p:nvPr>
            <p:ph type="dt" sz="half" idx="10"/>
          </p:nvPr>
        </p:nvSpPr>
        <p:spPr/>
        <p:txBody>
          <a:bodyPr/>
          <a:lstStyle/>
          <a:p>
            <a:fld id="{68049BCB-1C2E-4E5F-A8E0-A7469B13A174}" type="datetime1">
              <a:rPr lang="en-US" smtClean="0"/>
              <a:t>11/01/2024</a:t>
            </a:fld>
            <a:endParaRPr lang="en-US"/>
          </a:p>
        </p:txBody>
      </p:sp>
      <p:sp>
        <p:nvSpPr>
          <p:cNvPr id="6" name="Footer Placeholder 5">
            <a:extLst>
              <a:ext uri="{FF2B5EF4-FFF2-40B4-BE49-F238E27FC236}">
                <a16:creationId xmlns:a16="http://schemas.microsoft.com/office/drawing/2014/main" id="{514520C0-7400-42E6-8BBE-AA481D742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38CE4-7F12-498F-BCCD-3423F0B4C5D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8511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866D1-6A86-4661-8639-F49120D2E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4F958D-0E14-45A3-8900-9FA0B0B64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4C9CF-46D7-4DF7-81C0-5DE134B3D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993D0-F9F5-4566-A122-22E1BB4AA365}" type="datetime1">
              <a:rPr lang="en-US" smtClean="0"/>
              <a:t>11/01/2024</a:t>
            </a:fld>
            <a:endParaRPr lang="en-US" dirty="0"/>
          </a:p>
        </p:txBody>
      </p:sp>
      <p:sp>
        <p:nvSpPr>
          <p:cNvPr id="5" name="Footer Placeholder 4">
            <a:extLst>
              <a:ext uri="{FF2B5EF4-FFF2-40B4-BE49-F238E27FC236}">
                <a16:creationId xmlns:a16="http://schemas.microsoft.com/office/drawing/2014/main" id="{6F24DFF6-3F68-487E-A78D-C3E3FF3C9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C959425-D9C7-4B5B-B171-B89651BD1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123736465"/>
      </p:ext>
    </p:extLst>
  </p:cSld>
  <p:clrMap bg1="dk1" tx1="lt1" bg2="dk2" tx2="lt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A178-8A09-49E9-8AFC-17301DE0E14B}"/>
              </a:ext>
            </a:extLst>
          </p:cNvPr>
          <p:cNvSpPr>
            <a:spLocks noGrp="1"/>
          </p:cNvSpPr>
          <p:nvPr>
            <p:ph type="ctrTitle"/>
          </p:nvPr>
        </p:nvSpPr>
        <p:spPr>
          <a:xfrm>
            <a:off x="116541" y="125507"/>
            <a:ext cx="4679577" cy="3563084"/>
          </a:xfrm>
        </p:spPr>
        <p:txBody>
          <a:bodyPr>
            <a:noAutofit/>
          </a:bodyPr>
          <a:lstStyle/>
          <a:p>
            <a:pPr>
              <a:lnSpc>
                <a:spcPct val="90000"/>
              </a:lnSpc>
            </a:pPr>
            <a:r>
              <a:rPr lang="en-US" sz="5000" dirty="0">
                <a:latin typeface="Arial Black" panose="020B0A04020102020204" pitchFamily="34" charset="0"/>
              </a:rPr>
              <a:t>Predictive Modeling for Income Evaluation</a:t>
            </a:r>
          </a:p>
        </p:txBody>
      </p:sp>
      <p:sp>
        <p:nvSpPr>
          <p:cNvPr id="3" name="Subtitle 2">
            <a:extLst>
              <a:ext uri="{FF2B5EF4-FFF2-40B4-BE49-F238E27FC236}">
                <a16:creationId xmlns:a16="http://schemas.microsoft.com/office/drawing/2014/main" id="{8D9ABE76-642D-4BA7-97AF-F00ED22DEB59}"/>
              </a:ext>
            </a:extLst>
          </p:cNvPr>
          <p:cNvSpPr>
            <a:spLocks noGrp="1"/>
          </p:cNvSpPr>
          <p:nvPr>
            <p:ph type="subTitle" idx="1"/>
          </p:nvPr>
        </p:nvSpPr>
        <p:spPr>
          <a:xfrm>
            <a:off x="116541" y="4323547"/>
            <a:ext cx="4839061" cy="1243535"/>
          </a:xfrm>
        </p:spPr>
        <p:txBody>
          <a:bodyPr>
            <a:normAutofit/>
          </a:bodyPr>
          <a:lstStyle/>
          <a:p>
            <a:r>
              <a:rPr lang="en-US" dirty="0">
                <a:latin typeface="Arial Black" panose="020B0A04020102020204" pitchFamily="34" charset="0"/>
              </a:rPr>
              <a:t>Uncovering Socio-Economic Dynamics and Employment Characteristics</a:t>
            </a:r>
          </a:p>
        </p:txBody>
      </p:sp>
      <p:sp>
        <p:nvSpPr>
          <p:cNvPr id="4" name="Slide Number Placeholder 3">
            <a:extLst>
              <a:ext uri="{FF2B5EF4-FFF2-40B4-BE49-F238E27FC236}">
                <a16:creationId xmlns:a16="http://schemas.microsoft.com/office/drawing/2014/main" id="{0BAA8949-1A49-446D-BED4-7C2B3464462C}"/>
              </a:ext>
            </a:extLst>
          </p:cNvPr>
          <p:cNvSpPr>
            <a:spLocks noGrp="1"/>
          </p:cNvSpPr>
          <p:nvPr>
            <p:ph type="sldNum" sz="quarter" idx="12"/>
          </p:nvPr>
        </p:nvSpPr>
        <p:spPr/>
        <p:txBody>
          <a:bodyPr/>
          <a:lstStyle/>
          <a:p>
            <a:fld id="{1F646F3F-274D-499B-ABBE-824EB4ABDC3D}" type="slidenum">
              <a:rPr lang="en-US" smtClean="0"/>
              <a:t>1</a:t>
            </a:fld>
            <a:endParaRPr lang="en-US" dirty="0"/>
          </a:p>
        </p:txBody>
      </p:sp>
      <p:pic>
        <p:nvPicPr>
          <p:cNvPr id="17" name="Picture 3" descr="Magnifying glass showing decling performance">
            <a:extLst>
              <a:ext uri="{FF2B5EF4-FFF2-40B4-BE49-F238E27FC236}">
                <a16:creationId xmlns:a16="http://schemas.microsoft.com/office/drawing/2014/main" id="{89615847-9544-1AE8-FBE3-3B490FD5C566}"/>
              </a:ext>
            </a:extLst>
          </p:cNvPr>
          <p:cNvPicPr>
            <a:picLocks noChangeAspect="1"/>
          </p:cNvPicPr>
          <p:nvPr/>
        </p:nvPicPr>
        <p:blipFill rotWithShape="1">
          <a:blip r:embed="rId2"/>
          <a:srcRect r="29566" b="-1"/>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
        <p:nvSpPr>
          <p:cNvPr id="5" name="TextBox 4">
            <a:extLst>
              <a:ext uri="{FF2B5EF4-FFF2-40B4-BE49-F238E27FC236}">
                <a16:creationId xmlns:a16="http://schemas.microsoft.com/office/drawing/2014/main" id="{12B02415-641E-4456-9E22-AD0116243B7E}"/>
              </a:ext>
            </a:extLst>
          </p:cNvPr>
          <p:cNvSpPr txBox="1"/>
          <p:nvPr/>
        </p:nvSpPr>
        <p:spPr>
          <a:xfrm>
            <a:off x="188259" y="6202038"/>
            <a:ext cx="3801035" cy="369332"/>
          </a:xfrm>
          <a:prstGeom prst="rect">
            <a:avLst/>
          </a:prstGeom>
          <a:noFill/>
        </p:spPr>
        <p:txBody>
          <a:bodyPr wrap="square" rtlCol="0">
            <a:spAutoFit/>
          </a:bodyPr>
          <a:lstStyle/>
          <a:p>
            <a:r>
              <a:rPr lang="en-US" dirty="0"/>
              <a:t>Prepared by: Miral Naik</a:t>
            </a:r>
          </a:p>
        </p:txBody>
      </p:sp>
    </p:spTree>
    <p:extLst>
      <p:ext uri="{BB962C8B-B14F-4D97-AF65-F5344CB8AC3E}">
        <p14:creationId xmlns:p14="http://schemas.microsoft.com/office/powerpoint/2010/main" val="144240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251012" y="356161"/>
            <a:ext cx="5521469" cy="863040"/>
          </a:xfrm>
        </p:spPr>
        <p:txBody>
          <a:bodyPr anchor="ctr">
            <a:normAutofit/>
          </a:bodyPr>
          <a:lstStyle/>
          <a:p>
            <a:r>
              <a:rPr lang="en-US" sz="3200" b="1" dirty="0">
                <a:latin typeface="Arial" panose="020B0604020202020204" pitchFamily="34" charset="0"/>
                <a:cs typeface="Arial" panose="020B0604020202020204" pitchFamily="34" charset="0"/>
              </a:rPr>
              <a:t>Profession_Class</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251012" y="5477436"/>
            <a:ext cx="5272696" cy="1024404"/>
          </a:xfrm>
        </p:spPr>
        <p:txBody>
          <a:bodyPr anchor="t">
            <a:noAutofit/>
          </a:bodyPr>
          <a:lstStyle/>
          <a:p>
            <a:pPr marL="342900" indent="-342900">
              <a:buFont typeface="Arial" panose="020B0604020202020204" pitchFamily="34" charset="0"/>
              <a:buChar char="•"/>
            </a:pPr>
            <a:r>
              <a:rPr lang="en-US" sz="1800" b="0" dirty="0"/>
              <a:t>Majority of the people belong to the ‘Private’ sector Profession_Class.</a:t>
            </a:r>
          </a:p>
          <a:p>
            <a:pPr marL="342900" indent="-342900">
              <a:buFont typeface="Arial" panose="020B0604020202020204" pitchFamily="34" charset="0"/>
              <a:buChar char="•"/>
            </a:pPr>
            <a:r>
              <a:rPr lang="en-US" sz="1800" b="0" dirty="0"/>
              <a:t>The missing values of Profession_Class are 1836 and values represented by ‘?’ </a:t>
            </a:r>
          </a:p>
        </p:txBody>
      </p:sp>
      <p:pic>
        <p:nvPicPr>
          <p:cNvPr id="10" name="Content Placeholder 9">
            <a:extLst>
              <a:ext uri="{FF2B5EF4-FFF2-40B4-BE49-F238E27FC236}">
                <a16:creationId xmlns:a16="http://schemas.microsoft.com/office/drawing/2014/main" id="{18D6FDE7-06E4-42E7-9B55-27276BA82C52}"/>
              </a:ext>
            </a:extLst>
          </p:cNvPr>
          <p:cNvPicPr>
            <a:picLocks noGrp="1" noChangeAspect="1"/>
          </p:cNvPicPr>
          <p:nvPr>
            <p:ph sz="half" idx="2"/>
          </p:nvPr>
        </p:nvPicPr>
        <p:blipFill>
          <a:blip r:embed="rId2"/>
          <a:stretch>
            <a:fillRect/>
          </a:stretch>
        </p:blipFill>
        <p:spPr>
          <a:xfrm>
            <a:off x="251012" y="1389529"/>
            <a:ext cx="5521469" cy="3738283"/>
          </a:xfrm>
          <a:prstGeom prst="rect">
            <a:avLst/>
          </a:prstGeom>
          <a:ln>
            <a:noFill/>
          </a:ln>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5997575" y="5495368"/>
            <a:ext cx="5628202" cy="823912"/>
          </a:xfrm>
        </p:spPr>
        <p:txBody>
          <a:bodyPr anchor="t">
            <a:normAutofit/>
          </a:bodyPr>
          <a:lstStyle/>
          <a:p>
            <a:pPr marL="342900" indent="-342900">
              <a:buFont typeface="Arial" panose="020B0604020202020204" pitchFamily="34" charset="0"/>
              <a:buChar char="•"/>
            </a:pPr>
            <a:r>
              <a:rPr lang="en-US" sz="1900" b="0" dirty="0"/>
              <a:t>Ratio of people earning more than 50K is higher in case Profession_Class is ‘Self-emp-</a:t>
            </a:r>
            <a:r>
              <a:rPr lang="en-US" sz="1900" b="0" dirty="0" err="1"/>
              <a:t>inc</a:t>
            </a:r>
            <a:r>
              <a:rPr lang="en-US" b="0" dirty="0"/>
              <a:t>’</a:t>
            </a:r>
          </a:p>
        </p:txBody>
      </p:sp>
      <p:pic>
        <p:nvPicPr>
          <p:cNvPr id="14" name="Content Placeholder 13">
            <a:extLst>
              <a:ext uri="{FF2B5EF4-FFF2-40B4-BE49-F238E27FC236}">
                <a16:creationId xmlns:a16="http://schemas.microsoft.com/office/drawing/2014/main" id="{77AB1AFE-9C25-4C04-ABA5-1A3686D8996D}"/>
              </a:ext>
            </a:extLst>
          </p:cNvPr>
          <p:cNvPicPr>
            <a:picLocks noGrp="1" noChangeAspect="1"/>
          </p:cNvPicPr>
          <p:nvPr>
            <p:ph sz="quarter" idx="4"/>
          </p:nvPr>
        </p:nvPicPr>
        <p:blipFill>
          <a:blip r:embed="rId3"/>
          <a:stretch>
            <a:fillRect/>
          </a:stretch>
        </p:blipFill>
        <p:spPr>
          <a:xfrm>
            <a:off x="6096000" y="1389528"/>
            <a:ext cx="5861284" cy="3738283"/>
          </a:xfrm>
          <a:prstGeom prst="rect">
            <a:avLst/>
          </a:prstGeom>
        </p:spPr>
      </p:pic>
      <p:sp>
        <p:nvSpPr>
          <p:cNvPr id="13" name="Rectangle 12">
            <a:extLst>
              <a:ext uri="{FF2B5EF4-FFF2-40B4-BE49-F238E27FC236}">
                <a16:creationId xmlns:a16="http://schemas.microsoft.com/office/drawing/2014/main" id="{F5D1C88A-135A-410C-AD81-0BAC1A7EE185}"/>
              </a:ext>
            </a:extLst>
          </p:cNvPr>
          <p:cNvSpPr/>
          <p:nvPr/>
        </p:nvSpPr>
        <p:spPr>
          <a:xfrm>
            <a:off x="5997576" y="553562"/>
            <a:ext cx="6050990"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Profession_Class with Income</a:t>
            </a:r>
            <a:endParaRPr lang="en-US" sz="3200" dirty="0"/>
          </a:p>
        </p:txBody>
      </p:sp>
    </p:spTree>
    <p:extLst>
      <p:ext uri="{BB962C8B-B14F-4D97-AF65-F5344CB8AC3E}">
        <p14:creationId xmlns:p14="http://schemas.microsoft.com/office/powerpoint/2010/main" val="392229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545400" y="395107"/>
            <a:ext cx="5299680" cy="877881"/>
          </a:xfrm>
        </p:spPr>
        <p:txBody>
          <a:bodyPr anchor="ctr">
            <a:normAutofit/>
          </a:bodyPr>
          <a:lstStyle/>
          <a:p>
            <a:r>
              <a:rPr lang="en-US" sz="3200" b="1" dirty="0">
                <a:latin typeface="Arial" panose="020B0604020202020204" pitchFamily="34" charset="0"/>
                <a:cs typeface="Arial" panose="020B0604020202020204" pitchFamily="34" charset="0"/>
              </a:rPr>
              <a:t>Education</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545399" y="5638981"/>
            <a:ext cx="5299681" cy="823912"/>
          </a:xfrm>
        </p:spPr>
        <p:txBody>
          <a:bodyPr anchor="t">
            <a:noAutofit/>
          </a:bodyPr>
          <a:lstStyle/>
          <a:p>
            <a:pPr marL="342900" indent="-342900">
              <a:buFont typeface="Arial" panose="020B0604020202020204" pitchFamily="34" charset="0"/>
              <a:buChar char="•"/>
            </a:pPr>
            <a:r>
              <a:rPr lang="en-US" sz="1800" b="0" dirty="0"/>
              <a:t>Majority of the people have education level as   ‘HS-grad’, followed by ‘Some-college’ and ‘Bachelors’.</a:t>
            </a:r>
          </a:p>
        </p:txBody>
      </p:sp>
      <p:pic>
        <p:nvPicPr>
          <p:cNvPr id="7" name="Content Placeholder 6">
            <a:extLst>
              <a:ext uri="{FF2B5EF4-FFF2-40B4-BE49-F238E27FC236}">
                <a16:creationId xmlns:a16="http://schemas.microsoft.com/office/drawing/2014/main" id="{CB4A7924-3A07-496C-94FA-0502971F294E}"/>
              </a:ext>
            </a:extLst>
          </p:cNvPr>
          <p:cNvPicPr>
            <a:picLocks noGrp="1" noChangeAspect="1"/>
          </p:cNvPicPr>
          <p:nvPr>
            <p:ph sz="half" idx="2"/>
          </p:nvPr>
        </p:nvPicPr>
        <p:blipFill>
          <a:blip r:embed="rId2"/>
          <a:stretch>
            <a:fillRect/>
          </a:stretch>
        </p:blipFill>
        <p:spPr>
          <a:xfrm>
            <a:off x="545399" y="1389529"/>
            <a:ext cx="5299682" cy="3998260"/>
          </a:xfrm>
          <a:prstGeom prst="rect">
            <a:avLst/>
          </a:prstGeom>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6172199" y="5638981"/>
            <a:ext cx="5598459" cy="823912"/>
          </a:xfrm>
        </p:spPr>
        <p:txBody>
          <a:bodyPr>
            <a:noAutofit/>
          </a:bodyPr>
          <a:lstStyle/>
          <a:p>
            <a:pPr marL="342900" indent="-342900">
              <a:buFont typeface="Arial" panose="020B0604020202020204" pitchFamily="34" charset="0"/>
              <a:buChar char="•"/>
            </a:pPr>
            <a:r>
              <a:rPr lang="en-US" sz="1800" b="0" dirty="0"/>
              <a:t>People with education level as ‘Masters/Doctorate/Prof-school’ have higher ratios of &gt;50K earning, than &lt;=50K.</a:t>
            </a:r>
          </a:p>
        </p:txBody>
      </p:sp>
      <p:pic>
        <p:nvPicPr>
          <p:cNvPr id="11" name="Content Placeholder 10">
            <a:extLst>
              <a:ext uri="{FF2B5EF4-FFF2-40B4-BE49-F238E27FC236}">
                <a16:creationId xmlns:a16="http://schemas.microsoft.com/office/drawing/2014/main" id="{9CA98A68-FE90-440E-BCE6-F17CCFCEB9FE}"/>
              </a:ext>
            </a:extLst>
          </p:cNvPr>
          <p:cNvPicPr>
            <a:picLocks noGrp="1" noChangeAspect="1"/>
          </p:cNvPicPr>
          <p:nvPr>
            <p:ph sz="quarter" idx="4"/>
          </p:nvPr>
        </p:nvPicPr>
        <p:blipFill>
          <a:blip r:embed="rId3"/>
          <a:stretch>
            <a:fillRect/>
          </a:stretch>
        </p:blipFill>
        <p:spPr>
          <a:xfrm>
            <a:off x="6172199" y="1389529"/>
            <a:ext cx="5598459" cy="3998260"/>
          </a:xfrm>
          <a:prstGeom prst="rect">
            <a:avLst/>
          </a:prstGeom>
        </p:spPr>
      </p:pic>
      <p:sp>
        <p:nvSpPr>
          <p:cNvPr id="2" name="Slide Number Placeholder 1">
            <a:extLst>
              <a:ext uri="{FF2B5EF4-FFF2-40B4-BE49-F238E27FC236}">
                <a16:creationId xmlns:a16="http://schemas.microsoft.com/office/drawing/2014/main" id="{14FF6EEC-723F-425D-AF5A-8CAE80E7BEF2}"/>
              </a:ext>
            </a:extLst>
          </p:cNvPr>
          <p:cNvSpPr>
            <a:spLocks noGrp="1"/>
          </p:cNvSpPr>
          <p:nvPr>
            <p:ph type="sldNum" sz="quarter" idx="12"/>
          </p:nvPr>
        </p:nvSpPr>
        <p:spPr/>
        <p:txBody>
          <a:bodyPr/>
          <a:lstStyle/>
          <a:p>
            <a:fld id="{1F646F3F-274D-499B-ABBE-824EB4ABDC3D}" type="slidenum">
              <a:rPr lang="en-US" smtClean="0"/>
              <a:t>11</a:t>
            </a:fld>
            <a:endParaRPr lang="en-US" dirty="0"/>
          </a:p>
        </p:txBody>
      </p:sp>
      <p:sp>
        <p:nvSpPr>
          <p:cNvPr id="13" name="Rectangle 12">
            <a:extLst>
              <a:ext uri="{FF2B5EF4-FFF2-40B4-BE49-F238E27FC236}">
                <a16:creationId xmlns:a16="http://schemas.microsoft.com/office/drawing/2014/main" id="{F5D1C88A-135A-410C-AD81-0BAC1A7EE185}"/>
              </a:ext>
            </a:extLst>
          </p:cNvPr>
          <p:cNvSpPr/>
          <p:nvPr/>
        </p:nvSpPr>
        <p:spPr>
          <a:xfrm>
            <a:off x="6096001" y="553562"/>
            <a:ext cx="5674658"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Education with Income</a:t>
            </a:r>
            <a:endParaRPr lang="en-US" sz="3200" dirty="0"/>
          </a:p>
        </p:txBody>
      </p:sp>
    </p:spTree>
    <p:extLst>
      <p:ext uri="{BB962C8B-B14F-4D97-AF65-F5344CB8AC3E}">
        <p14:creationId xmlns:p14="http://schemas.microsoft.com/office/powerpoint/2010/main" val="250213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2366D4-59B5-433F-8075-D79596D12ABC}"/>
              </a:ext>
            </a:extLst>
          </p:cNvPr>
          <p:cNvSpPr>
            <a:spLocks noGrp="1"/>
          </p:cNvSpPr>
          <p:nvPr>
            <p:ph type="title"/>
          </p:nvPr>
        </p:nvSpPr>
        <p:spPr>
          <a:xfrm>
            <a:off x="1021978" y="484095"/>
            <a:ext cx="10655859" cy="689444"/>
          </a:xfrm>
        </p:spPr>
        <p:txBody>
          <a:bodyPr anchor="ctr"/>
          <a:lstStyle/>
          <a:p>
            <a:pPr algn="ctr"/>
            <a:r>
              <a:rPr lang="en-US" b="1" dirty="0">
                <a:latin typeface="Arial" panose="020B0604020202020204" pitchFamily="34" charset="0"/>
                <a:cs typeface="Arial" panose="020B0604020202020204" pitchFamily="34" charset="0"/>
              </a:rPr>
              <a:t>Education_num</a:t>
            </a:r>
            <a:endParaRPr lang="en-US" dirty="0"/>
          </a:p>
        </p:txBody>
      </p:sp>
      <p:pic>
        <p:nvPicPr>
          <p:cNvPr id="14" name="Content Placeholder 13">
            <a:extLst>
              <a:ext uri="{FF2B5EF4-FFF2-40B4-BE49-F238E27FC236}">
                <a16:creationId xmlns:a16="http://schemas.microsoft.com/office/drawing/2014/main" id="{4957B43F-CB9C-4B4E-8445-EAE058E81869}"/>
              </a:ext>
            </a:extLst>
          </p:cNvPr>
          <p:cNvPicPr>
            <a:picLocks noGrp="1" noChangeAspect="1"/>
          </p:cNvPicPr>
          <p:nvPr>
            <p:ph idx="1"/>
          </p:nvPr>
        </p:nvPicPr>
        <p:blipFill>
          <a:blip r:embed="rId2"/>
          <a:stretch>
            <a:fillRect/>
          </a:stretch>
        </p:blipFill>
        <p:spPr>
          <a:xfrm>
            <a:off x="4464425" y="1407459"/>
            <a:ext cx="7213412" cy="4156730"/>
          </a:xfrm>
          <a:prstGeom prst="rect">
            <a:avLst/>
          </a:prstGeom>
        </p:spPr>
      </p:pic>
      <p:sp>
        <p:nvSpPr>
          <p:cNvPr id="2" name="Slide Number Placeholder 1">
            <a:extLst>
              <a:ext uri="{FF2B5EF4-FFF2-40B4-BE49-F238E27FC236}">
                <a16:creationId xmlns:a16="http://schemas.microsoft.com/office/drawing/2014/main" id="{252AB71E-B5C3-4ED4-840F-4C32B8B734F3}"/>
              </a:ext>
            </a:extLst>
          </p:cNvPr>
          <p:cNvSpPr>
            <a:spLocks noGrp="1"/>
          </p:cNvSpPr>
          <p:nvPr>
            <p:ph type="sldNum" sz="quarter" idx="12"/>
          </p:nvPr>
        </p:nvSpPr>
        <p:spPr/>
        <p:txBody>
          <a:bodyPr/>
          <a:lstStyle/>
          <a:p>
            <a:fld id="{1F646F3F-274D-499B-ABBE-824EB4ABDC3D}" type="slidenum">
              <a:rPr lang="en-US" smtClean="0"/>
              <a:t>12</a:t>
            </a:fld>
            <a:endParaRPr lang="en-US" dirty="0"/>
          </a:p>
        </p:txBody>
      </p:sp>
      <p:sp>
        <p:nvSpPr>
          <p:cNvPr id="16" name="Title 6">
            <a:extLst>
              <a:ext uri="{FF2B5EF4-FFF2-40B4-BE49-F238E27FC236}">
                <a16:creationId xmlns:a16="http://schemas.microsoft.com/office/drawing/2014/main" id="{E4D2D1EB-796D-4B73-89CE-3A1223FD4A40}"/>
              </a:ext>
            </a:extLst>
          </p:cNvPr>
          <p:cNvSpPr txBox="1">
            <a:spLocks/>
          </p:cNvSpPr>
          <p:nvPr/>
        </p:nvSpPr>
        <p:spPr>
          <a:xfrm>
            <a:off x="959227" y="5798110"/>
            <a:ext cx="10512424" cy="8059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457200">
              <a:buFont typeface="Arial" panose="020B0604020202020204" pitchFamily="34" charset="0"/>
              <a:buChar char="•"/>
            </a:pPr>
            <a:r>
              <a:rPr lang="en-US" sz="1800" dirty="0">
                <a:latin typeface="+mn-lt"/>
                <a:ea typeface="Calibri" panose="020F0502020204030204" pitchFamily="34" charset="0"/>
                <a:cs typeface="Calibri" panose="020F0502020204030204" pitchFamily="34" charset="0"/>
              </a:rPr>
              <a:t>The count of the ‘Education’ column and ‘Education_num’ is the same. This means the ‘Education_num’ column provides the same information as the ‘Education’ column but in a numeric manner.</a:t>
            </a:r>
          </a:p>
        </p:txBody>
      </p:sp>
      <p:pic>
        <p:nvPicPr>
          <p:cNvPr id="3" name="Picture 2">
            <a:extLst>
              <a:ext uri="{FF2B5EF4-FFF2-40B4-BE49-F238E27FC236}">
                <a16:creationId xmlns:a16="http://schemas.microsoft.com/office/drawing/2014/main" id="{0A53E330-79FB-4CA8-80B8-EE49A363AFDF}"/>
              </a:ext>
            </a:extLst>
          </p:cNvPr>
          <p:cNvPicPr>
            <a:picLocks noChangeAspect="1"/>
          </p:cNvPicPr>
          <p:nvPr/>
        </p:nvPicPr>
        <p:blipFill>
          <a:blip r:embed="rId3"/>
          <a:stretch>
            <a:fillRect/>
          </a:stretch>
        </p:blipFill>
        <p:spPr>
          <a:xfrm>
            <a:off x="1021978" y="1407459"/>
            <a:ext cx="2913528" cy="4156730"/>
          </a:xfrm>
          <a:prstGeom prst="rect">
            <a:avLst/>
          </a:prstGeom>
        </p:spPr>
      </p:pic>
    </p:spTree>
    <p:extLst>
      <p:ext uri="{BB962C8B-B14F-4D97-AF65-F5344CB8AC3E}">
        <p14:creationId xmlns:p14="http://schemas.microsoft.com/office/powerpoint/2010/main" val="197156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839788" y="457200"/>
            <a:ext cx="10150941" cy="923365"/>
          </a:xfrm>
        </p:spPr>
        <p:txBody>
          <a:bodyPr anchor="ctr"/>
          <a:lstStyle/>
          <a:p>
            <a:pPr algn="ctr"/>
            <a:r>
              <a:rPr lang="en-US" b="1" dirty="0">
                <a:latin typeface="Arial" panose="020B0604020202020204" pitchFamily="34" charset="0"/>
                <a:cs typeface="Arial" panose="020B0604020202020204" pitchFamily="34" charset="0"/>
              </a:rPr>
              <a:t>Marital</a:t>
            </a:r>
            <a:r>
              <a:rPr lang="en-US" b="1" u="sng" dirty="0">
                <a:latin typeface="Arial" panose="020B0604020202020204" pitchFamily="34" charset="0"/>
                <a:cs typeface="Arial" panose="020B0604020202020204" pitchFamily="34" charset="0"/>
              </a:rPr>
              <a:t>_</a:t>
            </a:r>
            <a:r>
              <a:rPr lang="en-US" b="1" dirty="0">
                <a:latin typeface="Arial" panose="020B0604020202020204" pitchFamily="34" charset="0"/>
                <a:cs typeface="Arial" panose="020B0604020202020204" pitchFamily="34" charset="0"/>
              </a:rPr>
              <a:t>status</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33C96B89-0C81-4D9A-87BC-899E6317DDA4}"/>
              </a:ext>
            </a:extLst>
          </p:cNvPr>
          <p:cNvPicPr>
            <a:picLocks noGrp="1" noChangeAspect="1"/>
          </p:cNvPicPr>
          <p:nvPr>
            <p:ph idx="1"/>
          </p:nvPr>
        </p:nvPicPr>
        <p:blipFill>
          <a:blip r:embed="rId2"/>
          <a:stretch>
            <a:fillRect/>
          </a:stretch>
        </p:blipFill>
        <p:spPr>
          <a:xfrm>
            <a:off x="839788" y="1515034"/>
            <a:ext cx="10515600" cy="4096871"/>
          </a:xfrm>
          <a:prstGeom prst="rect">
            <a:avLst/>
          </a:prstGeom>
        </p:spPr>
      </p:pic>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838200" y="5816041"/>
            <a:ext cx="10276447" cy="905434"/>
          </a:xfrm>
        </p:spPr>
        <p:txBody>
          <a:bodyPr>
            <a:normAutofit/>
          </a:bodyPr>
          <a:lstStyle/>
          <a:p>
            <a:pPr marL="285750" indent="-285750">
              <a:buFont typeface="Arial" panose="020B0604020202020204" pitchFamily="34" charset="0"/>
              <a:buChar char="•"/>
            </a:pPr>
            <a:r>
              <a:rPr lang="en-US" sz="1800" dirty="0"/>
              <a:t>Majority of the people have ‘Marital_Status’ as ‘Married-civ-spouse’, and least have ‘Married-AF-spouse’.</a:t>
            </a:r>
          </a:p>
          <a:p>
            <a:pPr marL="285750" indent="-285750">
              <a:buFont typeface="Arial" panose="020B0604020202020204" pitchFamily="34" charset="0"/>
              <a:buChar char="•"/>
            </a:pPr>
            <a:r>
              <a:rPr lang="en-US" sz="1800" dirty="0"/>
              <a:t>The count of ‘Never-married’ is also quite high.</a:t>
            </a:r>
          </a:p>
        </p:txBody>
      </p:sp>
      <p:sp>
        <p:nvSpPr>
          <p:cNvPr id="2" name="Slide Number Placeholder 1">
            <a:extLst>
              <a:ext uri="{FF2B5EF4-FFF2-40B4-BE49-F238E27FC236}">
                <a16:creationId xmlns:a16="http://schemas.microsoft.com/office/drawing/2014/main" id="{EF39793C-A9D0-4A35-9B3D-333E72333CC1}"/>
              </a:ext>
            </a:extLst>
          </p:cNvPr>
          <p:cNvSpPr>
            <a:spLocks noGrp="1"/>
          </p:cNvSpPr>
          <p:nvPr>
            <p:ph type="sldNum" sz="quarter" idx="12"/>
          </p:nvPr>
        </p:nvSpPr>
        <p:spPr/>
        <p:txBody>
          <a:bodyPr/>
          <a:lstStyle/>
          <a:p>
            <a:fld id="{1F646F3F-274D-499B-ABBE-824EB4ABDC3D}" type="slidenum">
              <a:rPr lang="en-US" smtClean="0"/>
              <a:t>13</a:t>
            </a:fld>
            <a:endParaRPr lang="en-US" dirty="0"/>
          </a:p>
        </p:txBody>
      </p:sp>
    </p:spTree>
    <p:extLst>
      <p:ext uri="{BB962C8B-B14F-4D97-AF65-F5344CB8AC3E}">
        <p14:creationId xmlns:p14="http://schemas.microsoft.com/office/powerpoint/2010/main" val="383840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839788" y="457200"/>
            <a:ext cx="10150941" cy="905434"/>
          </a:xfrm>
        </p:spPr>
        <p:txBody>
          <a:bodyPr anchor="ctr"/>
          <a:lstStyle/>
          <a:p>
            <a:pPr algn="ctr"/>
            <a:r>
              <a:rPr lang="en-US" b="1" dirty="0">
                <a:latin typeface="Arial" panose="020B0604020202020204" pitchFamily="34" charset="0"/>
                <a:cs typeface="Arial" panose="020B0604020202020204" pitchFamily="34" charset="0"/>
              </a:rPr>
              <a:t>Occupation</a:t>
            </a:r>
            <a:endParaRPr lang="en-US"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24538D29-CB77-4CC6-9800-2AF5BB1BD20D}"/>
              </a:ext>
            </a:extLst>
          </p:cNvPr>
          <p:cNvPicPr>
            <a:picLocks noGrp="1" noChangeAspect="1"/>
          </p:cNvPicPr>
          <p:nvPr>
            <p:ph idx="1"/>
          </p:nvPr>
        </p:nvPicPr>
        <p:blipFill>
          <a:blip r:embed="rId2"/>
          <a:stretch>
            <a:fillRect/>
          </a:stretch>
        </p:blipFill>
        <p:spPr>
          <a:xfrm>
            <a:off x="839789" y="1577787"/>
            <a:ext cx="10150940" cy="4025153"/>
          </a:xfrm>
          <a:prstGeom prst="rect">
            <a:avLst/>
          </a:prstGeom>
        </p:spPr>
      </p:pic>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838200" y="5816041"/>
            <a:ext cx="10150940" cy="905434"/>
          </a:xfrm>
        </p:spPr>
        <p:txBody>
          <a:bodyPr>
            <a:normAutofit/>
          </a:bodyPr>
          <a:lstStyle/>
          <a:p>
            <a:pPr marL="285750" indent="-285750">
              <a:buFont typeface="Arial" panose="020B0604020202020204" pitchFamily="34" charset="0"/>
              <a:buChar char="•"/>
            </a:pPr>
            <a:r>
              <a:rPr lang="en-US" sz="1800" dirty="0"/>
              <a:t>Majority of the people have "Prof-specialty", "Craft-repair", and "Exec-managerial" Occupation.</a:t>
            </a:r>
          </a:p>
          <a:p>
            <a:pPr marL="285750" indent="-285750">
              <a:buFont typeface="Arial" panose="020B0604020202020204" pitchFamily="34" charset="0"/>
              <a:buChar char="•"/>
            </a:pPr>
            <a:r>
              <a:rPr lang="en-US" sz="1800" dirty="0"/>
              <a:t>The missing values of Occupation are 1843  and values represented by ‘?’</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A51EFD26-7583-4255-882E-E8EAD2E2D4D1}"/>
              </a:ext>
            </a:extLst>
          </p:cNvPr>
          <p:cNvSpPr>
            <a:spLocks noGrp="1"/>
          </p:cNvSpPr>
          <p:nvPr>
            <p:ph type="sldNum" sz="quarter" idx="12"/>
          </p:nvPr>
        </p:nvSpPr>
        <p:spPr/>
        <p:txBody>
          <a:bodyPr/>
          <a:lstStyle/>
          <a:p>
            <a:fld id="{1F646F3F-274D-499B-ABBE-824EB4ABDC3D}" type="slidenum">
              <a:rPr lang="en-US" smtClean="0"/>
              <a:t>14</a:t>
            </a:fld>
            <a:endParaRPr lang="en-US" dirty="0"/>
          </a:p>
        </p:txBody>
      </p:sp>
    </p:spTree>
    <p:extLst>
      <p:ext uri="{BB962C8B-B14F-4D97-AF65-F5344CB8AC3E}">
        <p14:creationId xmlns:p14="http://schemas.microsoft.com/office/powerpoint/2010/main" val="325402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448237" y="445366"/>
            <a:ext cx="5244352" cy="584775"/>
          </a:xfrm>
        </p:spPr>
        <p:txBody>
          <a:bodyPr anchor="ctr">
            <a:normAutofit/>
          </a:bodyPr>
          <a:lstStyle/>
          <a:p>
            <a:r>
              <a:rPr lang="en-US" sz="3200" b="1" dirty="0">
                <a:latin typeface="Arial" panose="020B0604020202020204" pitchFamily="34" charset="0"/>
                <a:cs typeface="Arial" panose="020B0604020202020204" pitchFamily="34" charset="0"/>
              </a:rPr>
              <a:t>Relationship</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448236" y="5468471"/>
            <a:ext cx="5549339" cy="823912"/>
          </a:xfrm>
        </p:spPr>
        <p:txBody>
          <a:bodyPr anchor="t">
            <a:normAutofit/>
          </a:bodyPr>
          <a:lstStyle/>
          <a:p>
            <a:pPr marL="342900" indent="-342900">
              <a:buFont typeface="Arial" panose="020B0604020202020204" pitchFamily="34" charset="0"/>
              <a:buChar char="•"/>
            </a:pPr>
            <a:r>
              <a:rPr lang="en-US" sz="1800" b="0" dirty="0"/>
              <a:t>The highest number for ‘Husband’ and lowest for ‘Other-relative’.</a:t>
            </a:r>
          </a:p>
        </p:txBody>
      </p:sp>
      <p:pic>
        <p:nvPicPr>
          <p:cNvPr id="5" name="Content Placeholder 4">
            <a:extLst>
              <a:ext uri="{FF2B5EF4-FFF2-40B4-BE49-F238E27FC236}">
                <a16:creationId xmlns:a16="http://schemas.microsoft.com/office/drawing/2014/main" id="{D7719EF2-94B7-41B5-A343-E7EA9844D64D}"/>
              </a:ext>
            </a:extLst>
          </p:cNvPr>
          <p:cNvPicPr>
            <a:picLocks noGrp="1" noChangeAspect="1"/>
          </p:cNvPicPr>
          <p:nvPr>
            <p:ph sz="half" idx="2"/>
          </p:nvPr>
        </p:nvPicPr>
        <p:blipFill>
          <a:blip r:embed="rId2"/>
          <a:stretch>
            <a:fillRect/>
          </a:stretch>
        </p:blipFill>
        <p:spPr>
          <a:xfrm>
            <a:off x="448236" y="1335741"/>
            <a:ext cx="5549340" cy="3953256"/>
          </a:xfrm>
          <a:prstGeom prst="rect">
            <a:avLst/>
          </a:prstGeom>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6172200" y="5468471"/>
            <a:ext cx="5571563" cy="823912"/>
          </a:xfrm>
        </p:spPr>
        <p:txBody>
          <a:bodyPr>
            <a:noAutofit/>
          </a:bodyPr>
          <a:lstStyle/>
          <a:p>
            <a:pPr marL="342900" indent="-342900">
              <a:buFont typeface="Arial" panose="020B0604020202020204" pitchFamily="34" charset="0"/>
              <a:buChar char="•"/>
            </a:pPr>
            <a:r>
              <a:rPr lang="en-US" sz="1800" b="0" dirty="0"/>
              <a:t>If the relationship in the family is either ‘Husband/Wife’, the chances of earning more than 50K is high.</a:t>
            </a:r>
          </a:p>
        </p:txBody>
      </p:sp>
      <p:pic>
        <p:nvPicPr>
          <p:cNvPr id="16" name="Content Placeholder 15">
            <a:extLst>
              <a:ext uri="{FF2B5EF4-FFF2-40B4-BE49-F238E27FC236}">
                <a16:creationId xmlns:a16="http://schemas.microsoft.com/office/drawing/2014/main" id="{D25F2781-8CE5-4256-AB12-2CC3F661F4BA}"/>
              </a:ext>
            </a:extLst>
          </p:cNvPr>
          <p:cNvPicPr>
            <a:picLocks noGrp="1" noChangeAspect="1"/>
          </p:cNvPicPr>
          <p:nvPr>
            <p:ph sz="quarter" idx="4"/>
          </p:nvPr>
        </p:nvPicPr>
        <p:blipFill>
          <a:blip r:embed="rId3"/>
          <a:stretch>
            <a:fillRect/>
          </a:stretch>
        </p:blipFill>
        <p:spPr>
          <a:xfrm>
            <a:off x="6172200" y="1326777"/>
            <a:ext cx="5571564" cy="3953256"/>
          </a:xfrm>
          <a:prstGeom prst="rect">
            <a:avLst/>
          </a:prstGeom>
        </p:spPr>
      </p:pic>
      <p:sp>
        <p:nvSpPr>
          <p:cNvPr id="2" name="Slide Number Placeholder 1">
            <a:extLst>
              <a:ext uri="{FF2B5EF4-FFF2-40B4-BE49-F238E27FC236}">
                <a16:creationId xmlns:a16="http://schemas.microsoft.com/office/drawing/2014/main" id="{EC00F8CC-1CAD-491E-8C83-2C4BB8E5CD8A}"/>
              </a:ext>
            </a:extLst>
          </p:cNvPr>
          <p:cNvSpPr>
            <a:spLocks noGrp="1"/>
          </p:cNvSpPr>
          <p:nvPr>
            <p:ph type="sldNum" sz="quarter" idx="12"/>
          </p:nvPr>
        </p:nvSpPr>
        <p:spPr/>
        <p:txBody>
          <a:bodyPr/>
          <a:lstStyle/>
          <a:p>
            <a:fld id="{1F646F3F-274D-499B-ABBE-824EB4ABDC3D}" type="slidenum">
              <a:rPr lang="en-US" smtClean="0"/>
              <a:t>15</a:t>
            </a:fld>
            <a:endParaRPr lang="en-US" dirty="0"/>
          </a:p>
        </p:txBody>
      </p:sp>
      <p:sp>
        <p:nvSpPr>
          <p:cNvPr id="13" name="Rectangle 12">
            <a:extLst>
              <a:ext uri="{FF2B5EF4-FFF2-40B4-BE49-F238E27FC236}">
                <a16:creationId xmlns:a16="http://schemas.microsoft.com/office/drawing/2014/main" id="{F5D1C88A-135A-410C-AD81-0BAC1A7EE185}"/>
              </a:ext>
            </a:extLst>
          </p:cNvPr>
          <p:cNvSpPr/>
          <p:nvPr/>
        </p:nvSpPr>
        <p:spPr>
          <a:xfrm>
            <a:off x="6172200" y="445366"/>
            <a:ext cx="5571563"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Relationship with Income</a:t>
            </a:r>
            <a:endParaRPr lang="en-US" sz="3200" dirty="0"/>
          </a:p>
        </p:txBody>
      </p:sp>
    </p:spTree>
    <p:extLst>
      <p:ext uri="{BB962C8B-B14F-4D97-AF65-F5344CB8AC3E}">
        <p14:creationId xmlns:p14="http://schemas.microsoft.com/office/powerpoint/2010/main" val="237791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545401" y="365126"/>
            <a:ext cx="5147188" cy="683746"/>
          </a:xfrm>
        </p:spPr>
        <p:txBody>
          <a:bodyPr anchor="ctr">
            <a:normAutofit/>
          </a:bodyPr>
          <a:lstStyle/>
          <a:p>
            <a:r>
              <a:rPr lang="en-US" sz="3200" b="1" dirty="0">
                <a:latin typeface="Arial" panose="020B0604020202020204" pitchFamily="34" charset="0"/>
                <a:cs typeface="Arial" panose="020B0604020202020204" pitchFamily="34" charset="0"/>
              </a:rPr>
              <a:t>Race</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545400" y="5387788"/>
            <a:ext cx="5452175" cy="609600"/>
          </a:xfrm>
        </p:spPr>
        <p:txBody>
          <a:bodyPr anchor="t">
            <a:normAutofit/>
          </a:bodyPr>
          <a:lstStyle/>
          <a:p>
            <a:pPr marL="342900" indent="-342900">
              <a:buFont typeface="Arial" panose="020B0604020202020204" pitchFamily="34" charset="0"/>
              <a:buChar char="•"/>
            </a:pPr>
            <a:r>
              <a:rPr lang="en-US" sz="1800" b="0" dirty="0"/>
              <a:t>The highest number of people have race as ‘White’</a:t>
            </a:r>
          </a:p>
        </p:txBody>
      </p:sp>
      <p:pic>
        <p:nvPicPr>
          <p:cNvPr id="9" name="Content Placeholder 8">
            <a:extLst>
              <a:ext uri="{FF2B5EF4-FFF2-40B4-BE49-F238E27FC236}">
                <a16:creationId xmlns:a16="http://schemas.microsoft.com/office/drawing/2014/main" id="{7C359D20-AF6D-4E14-8D80-6B9F1F7AAD29}"/>
              </a:ext>
            </a:extLst>
          </p:cNvPr>
          <p:cNvPicPr>
            <a:picLocks noGrp="1" noChangeAspect="1"/>
          </p:cNvPicPr>
          <p:nvPr>
            <p:ph sz="half" idx="2"/>
          </p:nvPr>
        </p:nvPicPr>
        <p:blipFill>
          <a:blip r:embed="rId2"/>
          <a:stretch>
            <a:fillRect/>
          </a:stretch>
        </p:blipFill>
        <p:spPr>
          <a:xfrm>
            <a:off x="545400" y="1326777"/>
            <a:ext cx="5452176" cy="3550024"/>
          </a:xfrm>
          <a:prstGeom prst="rect">
            <a:avLst/>
          </a:prstGeom>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6172200" y="5387788"/>
            <a:ext cx="5571566" cy="823912"/>
          </a:xfrm>
        </p:spPr>
        <p:txBody>
          <a:bodyPr anchor="t">
            <a:normAutofit/>
          </a:bodyPr>
          <a:lstStyle/>
          <a:p>
            <a:pPr marL="342900" indent="-342900">
              <a:buFont typeface="Arial" panose="020B0604020202020204" pitchFamily="34" charset="0"/>
              <a:buChar char="•"/>
            </a:pPr>
            <a:r>
              <a:rPr lang="en-US" sz="1800" b="0" dirty="0"/>
              <a:t>A person has a high chance of earning &gt;50K in case his/her race is ‘White’.</a:t>
            </a:r>
          </a:p>
        </p:txBody>
      </p:sp>
      <p:pic>
        <p:nvPicPr>
          <p:cNvPr id="10" name="Content Placeholder 9">
            <a:extLst>
              <a:ext uri="{FF2B5EF4-FFF2-40B4-BE49-F238E27FC236}">
                <a16:creationId xmlns:a16="http://schemas.microsoft.com/office/drawing/2014/main" id="{36CC346E-64D4-46D2-94C7-3A41830BC353}"/>
              </a:ext>
            </a:extLst>
          </p:cNvPr>
          <p:cNvPicPr>
            <a:picLocks noGrp="1" noChangeAspect="1"/>
          </p:cNvPicPr>
          <p:nvPr>
            <p:ph sz="quarter" idx="4"/>
          </p:nvPr>
        </p:nvPicPr>
        <p:blipFill>
          <a:blip r:embed="rId3"/>
          <a:stretch>
            <a:fillRect/>
          </a:stretch>
        </p:blipFill>
        <p:spPr>
          <a:xfrm>
            <a:off x="6172199" y="1326776"/>
            <a:ext cx="5571565" cy="3550025"/>
          </a:xfrm>
          <a:prstGeom prst="rect">
            <a:avLst/>
          </a:prstGeom>
        </p:spPr>
      </p:pic>
      <p:sp>
        <p:nvSpPr>
          <p:cNvPr id="2" name="Slide Number Placeholder 1">
            <a:extLst>
              <a:ext uri="{FF2B5EF4-FFF2-40B4-BE49-F238E27FC236}">
                <a16:creationId xmlns:a16="http://schemas.microsoft.com/office/drawing/2014/main" id="{B9019FFB-1E34-4E6A-8D3C-24139EE95183}"/>
              </a:ext>
            </a:extLst>
          </p:cNvPr>
          <p:cNvSpPr>
            <a:spLocks noGrp="1"/>
          </p:cNvSpPr>
          <p:nvPr>
            <p:ph type="sldNum" sz="quarter" idx="12"/>
          </p:nvPr>
        </p:nvSpPr>
        <p:spPr/>
        <p:txBody>
          <a:bodyPr/>
          <a:lstStyle/>
          <a:p>
            <a:fld id="{1F646F3F-274D-499B-ABBE-824EB4ABDC3D}" type="slidenum">
              <a:rPr lang="en-US" smtClean="0"/>
              <a:t>16</a:t>
            </a:fld>
            <a:endParaRPr lang="en-US" dirty="0"/>
          </a:p>
        </p:txBody>
      </p:sp>
      <p:sp>
        <p:nvSpPr>
          <p:cNvPr id="13" name="Rectangle 12">
            <a:extLst>
              <a:ext uri="{FF2B5EF4-FFF2-40B4-BE49-F238E27FC236}">
                <a16:creationId xmlns:a16="http://schemas.microsoft.com/office/drawing/2014/main" id="{F5D1C88A-135A-410C-AD81-0BAC1A7EE185}"/>
              </a:ext>
            </a:extLst>
          </p:cNvPr>
          <p:cNvSpPr/>
          <p:nvPr/>
        </p:nvSpPr>
        <p:spPr>
          <a:xfrm>
            <a:off x="6172199" y="414611"/>
            <a:ext cx="5571565"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Race with Income</a:t>
            </a:r>
            <a:endParaRPr lang="en-US" sz="3200" dirty="0"/>
          </a:p>
        </p:txBody>
      </p:sp>
    </p:spTree>
    <p:extLst>
      <p:ext uri="{BB962C8B-B14F-4D97-AF65-F5344CB8AC3E}">
        <p14:creationId xmlns:p14="http://schemas.microsoft.com/office/powerpoint/2010/main" val="269220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690283" y="365126"/>
            <a:ext cx="5302626" cy="773212"/>
          </a:xfrm>
        </p:spPr>
        <p:txBody>
          <a:bodyPr anchor="ctr">
            <a:normAutofit/>
          </a:bodyPr>
          <a:lstStyle/>
          <a:p>
            <a:r>
              <a:rPr lang="en-US" sz="3200" b="1" dirty="0">
                <a:latin typeface="Arial" panose="020B0604020202020204" pitchFamily="34" charset="0"/>
                <a:cs typeface="Arial" panose="020B0604020202020204" pitchFamily="34" charset="0"/>
              </a:rPr>
              <a:t>Gender</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690282" y="5387788"/>
            <a:ext cx="5302627" cy="823912"/>
          </a:xfrm>
        </p:spPr>
        <p:txBody>
          <a:bodyPr anchor="t">
            <a:normAutofit/>
          </a:bodyPr>
          <a:lstStyle/>
          <a:p>
            <a:pPr marL="342900" indent="-342900">
              <a:buFont typeface="Arial" panose="020B0604020202020204" pitchFamily="34" charset="0"/>
              <a:buChar char="•"/>
            </a:pPr>
            <a:r>
              <a:rPr lang="en-US" sz="1800" b="0" dirty="0"/>
              <a:t>Number of males is almost double to number of females.</a:t>
            </a:r>
          </a:p>
        </p:txBody>
      </p:sp>
      <p:pic>
        <p:nvPicPr>
          <p:cNvPr id="8" name="Content Placeholder 7">
            <a:extLst>
              <a:ext uri="{FF2B5EF4-FFF2-40B4-BE49-F238E27FC236}">
                <a16:creationId xmlns:a16="http://schemas.microsoft.com/office/drawing/2014/main" id="{BA6C4AA9-79EE-449A-B959-EF16C589C446}"/>
              </a:ext>
            </a:extLst>
          </p:cNvPr>
          <p:cNvPicPr>
            <a:picLocks noGrp="1" noChangeAspect="1"/>
          </p:cNvPicPr>
          <p:nvPr>
            <p:ph sz="half" idx="2"/>
          </p:nvPr>
        </p:nvPicPr>
        <p:blipFill>
          <a:blip r:embed="rId2"/>
          <a:stretch>
            <a:fillRect/>
          </a:stretch>
        </p:blipFill>
        <p:spPr>
          <a:xfrm>
            <a:off x="690282" y="1326777"/>
            <a:ext cx="5307293" cy="3711388"/>
          </a:xfrm>
          <a:prstGeom prst="rect">
            <a:avLst/>
          </a:prstGeom>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6172201" y="5387788"/>
            <a:ext cx="5181600" cy="823912"/>
          </a:xfrm>
        </p:spPr>
        <p:txBody>
          <a:bodyPr anchor="t">
            <a:normAutofit/>
          </a:bodyPr>
          <a:lstStyle/>
          <a:p>
            <a:pPr marL="342900" indent="-342900">
              <a:buFont typeface="Arial" panose="020B0604020202020204" pitchFamily="34" charset="0"/>
              <a:buChar char="•"/>
            </a:pPr>
            <a:r>
              <a:rPr lang="en-US" sz="1800" b="0" dirty="0"/>
              <a:t>Males have a higher chance of earning more than 50K, than females.</a:t>
            </a:r>
          </a:p>
        </p:txBody>
      </p:sp>
      <p:pic>
        <p:nvPicPr>
          <p:cNvPr id="11" name="Content Placeholder 10">
            <a:extLst>
              <a:ext uri="{FF2B5EF4-FFF2-40B4-BE49-F238E27FC236}">
                <a16:creationId xmlns:a16="http://schemas.microsoft.com/office/drawing/2014/main" id="{8147B94F-6C35-4F1A-8653-B1969BFE2BFE}"/>
              </a:ext>
            </a:extLst>
          </p:cNvPr>
          <p:cNvPicPr>
            <a:picLocks noGrp="1" noChangeAspect="1"/>
          </p:cNvPicPr>
          <p:nvPr>
            <p:ph sz="quarter" idx="4"/>
          </p:nvPr>
        </p:nvPicPr>
        <p:blipFill>
          <a:blip r:embed="rId3"/>
          <a:stretch>
            <a:fillRect/>
          </a:stretch>
        </p:blipFill>
        <p:spPr>
          <a:xfrm>
            <a:off x="6172200" y="1326776"/>
            <a:ext cx="5183188" cy="3711387"/>
          </a:xfrm>
          <a:prstGeom prst="rect">
            <a:avLst/>
          </a:prstGeom>
        </p:spPr>
      </p:pic>
      <p:sp>
        <p:nvSpPr>
          <p:cNvPr id="2" name="Slide Number Placeholder 1">
            <a:extLst>
              <a:ext uri="{FF2B5EF4-FFF2-40B4-BE49-F238E27FC236}">
                <a16:creationId xmlns:a16="http://schemas.microsoft.com/office/drawing/2014/main" id="{9E19EF79-D9C1-4477-A535-46919CAE4E95}"/>
              </a:ext>
            </a:extLst>
          </p:cNvPr>
          <p:cNvSpPr>
            <a:spLocks noGrp="1"/>
          </p:cNvSpPr>
          <p:nvPr>
            <p:ph type="sldNum" sz="quarter" idx="12"/>
          </p:nvPr>
        </p:nvSpPr>
        <p:spPr/>
        <p:txBody>
          <a:bodyPr/>
          <a:lstStyle/>
          <a:p>
            <a:fld id="{1F646F3F-274D-499B-ABBE-824EB4ABDC3D}" type="slidenum">
              <a:rPr lang="en-US" smtClean="0"/>
              <a:t>17</a:t>
            </a:fld>
            <a:endParaRPr lang="en-US" dirty="0"/>
          </a:p>
        </p:txBody>
      </p:sp>
      <p:sp>
        <p:nvSpPr>
          <p:cNvPr id="13" name="Rectangle 12">
            <a:extLst>
              <a:ext uri="{FF2B5EF4-FFF2-40B4-BE49-F238E27FC236}">
                <a16:creationId xmlns:a16="http://schemas.microsoft.com/office/drawing/2014/main" id="{F5D1C88A-135A-410C-AD81-0BAC1A7EE185}"/>
              </a:ext>
            </a:extLst>
          </p:cNvPr>
          <p:cNvSpPr/>
          <p:nvPr/>
        </p:nvSpPr>
        <p:spPr>
          <a:xfrm>
            <a:off x="6172200" y="459344"/>
            <a:ext cx="5181600"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Gender with Income</a:t>
            </a:r>
            <a:endParaRPr lang="en-US" sz="3200" dirty="0"/>
          </a:p>
        </p:txBody>
      </p:sp>
    </p:spTree>
    <p:extLst>
      <p:ext uri="{BB962C8B-B14F-4D97-AF65-F5344CB8AC3E}">
        <p14:creationId xmlns:p14="http://schemas.microsoft.com/office/powerpoint/2010/main" val="3266310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448237" y="365126"/>
            <a:ext cx="5244352" cy="773212"/>
          </a:xfrm>
        </p:spPr>
        <p:txBody>
          <a:bodyPr anchor="ctr">
            <a:normAutofit/>
          </a:bodyPr>
          <a:lstStyle/>
          <a:p>
            <a:r>
              <a:rPr lang="en-US" sz="3200" b="1" dirty="0">
                <a:latin typeface="Arial" panose="020B0604020202020204" pitchFamily="34" charset="0"/>
                <a:cs typeface="Arial" panose="020B0604020202020204" pitchFamily="34" charset="0"/>
              </a:rPr>
              <a:t>Capital_gain</a:t>
            </a:r>
            <a:endParaRPr lang="en-US" sz="32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idx="1"/>
          </p:nvPr>
        </p:nvSpPr>
        <p:spPr>
          <a:xfrm>
            <a:off x="448237" y="5235388"/>
            <a:ext cx="5549340" cy="1056995"/>
          </a:xfrm>
        </p:spPr>
        <p:txBody>
          <a:bodyPr anchor="t">
            <a:noAutofit/>
          </a:bodyPr>
          <a:lstStyle/>
          <a:p>
            <a:pPr marL="342900" indent="-342900">
              <a:buFont typeface="Arial" panose="020B0604020202020204" pitchFamily="34" charset="0"/>
              <a:buChar char="•"/>
            </a:pPr>
            <a:r>
              <a:rPr lang="en-US" sz="1800" b="0" dirty="0"/>
              <a:t>Majority of the values set as 0. </a:t>
            </a:r>
          </a:p>
          <a:p>
            <a:pPr marL="342900" indent="-342900">
              <a:buFont typeface="Arial" panose="020B0604020202020204" pitchFamily="34" charset="0"/>
              <a:buChar char="•"/>
            </a:pPr>
            <a:r>
              <a:rPr lang="en-US" sz="1800" b="0" dirty="0"/>
              <a:t>The distribution plot for the ‘Capital_gain’ column is highly right-skewed.</a:t>
            </a:r>
          </a:p>
        </p:txBody>
      </p:sp>
      <p:pic>
        <p:nvPicPr>
          <p:cNvPr id="9" name="Content Placeholder 8">
            <a:extLst>
              <a:ext uri="{FF2B5EF4-FFF2-40B4-BE49-F238E27FC236}">
                <a16:creationId xmlns:a16="http://schemas.microsoft.com/office/drawing/2014/main" id="{460E8ED0-3972-4E89-A9CD-5184E928ACE6}"/>
              </a:ext>
            </a:extLst>
          </p:cNvPr>
          <p:cNvPicPr>
            <a:picLocks noGrp="1" noChangeAspect="1"/>
          </p:cNvPicPr>
          <p:nvPr>
            <p:ph sz="half" idx="2"/>
          </p:nvPr>
        </p:nvPicPr>
        <p:blipFill>
          <a:blip r:embed="rId2"/>
          <a:stretch>
            <a:fillRect/>
          </a:stretch>
        </p:blipFill>
        <p:spPr>
          <a:xfrm>
            <a:off x="448236" y="1326776"/>
            <a:ext cx="5549340" cy="3532095"/>
          </a:xfrm>
          <a:prstGeom prst="rect">
            <a:avLst/>
          </a:prstGeom>
        </p:spPr>
      </p:pic>
      <p:sp>
        <p:nvSpPr>
          <p:cNvPr id="15" name="Text Placeholder 1">
            <a:extLst>
              <a:ext uri="{FF2B5EF4-FFF2-40B4-BE49-F238E27FC236}">
                <a16:creationId xmlns:a16="http://schemas.microsoft.com/office/drawing/2014/main" id="{945532CD-366D-4CC4-9C6B-81036F8CE553}"/>
              </a:ext>
            </a:extLst>
          </p:cNvPr>
          <p:cNvSpPr>
            <a:spLocks noGrp="1"/>
          </p:cNvSpPr>
          <p:nvPr>
            <p:ph type="body" sz="quarter" idx="3"/>
          </p:nvPr>
        </p:nvSpPr>
        <p:spPr>
          <a:xfrm>
            <a:off x="6194425" y="5235388"/>
            <a:ext cx="5522447" cy="976312"/>
          </a:xfrm>
        </p:spPr>
        <p:txBody>
          <a:bodyPr>
            <a:noAutofit/>
          </a:bodyPr>
          <a:lstStyle/>
          <a:p>
            <a:pPr marL="342900" indent="-342900">
              <a:buFont typeface="Arial" panose="020B0604020202020204" pitchFamily="34" charset="0"/>
              <a:buChar char="•"/>
            </a:pPr>
            <a:r>
              <a:rPr lang="en-US" sz="1800" b="0" dirty="0"/>
              <a:t>Majority of the values set as 0. </a:t>
            </a:r>
          </a:p>
          <a:p>
            <a:pPr marL="342900" indent="-342900">
              <a:buFont typeface="Arial" panose="020B0604020202020204" pitchFamily="34" charset="0"/>
              <a:buChar char="•"/>
            </a:pPr>
            <a:r>
              <a:rPr lang="en-US" sz="1800" b="0" dirty="0"/>
              <a:t>The distribution plot for the ‘Capital_loss’ column is highly right-skewed.</a:t>
            </a:r>
          </a:p>
        </p:txBody>
      </p:sp>
      <p:pic>
        <p:nvPicPr>
          <p:cNvPr id="10" name="Content Placeholder 9">
            <a:extLst>
              <a:ext uri="{FF2B5EF4-FFF2-40B4-BE49-F238E27FC236}">
                <a16:creationId xmlns:a16="http://schemas.microsoft.com/office/drawing/2014/main" id="{E8FA8797-F3E1-40B5-B538-40B490CB7141}"/>
              </a:ext>
            </a:extLst>
          </p:cNvPr>
          <p:cNvPicPr>
            <a:picLocks noGrp="1" noChangeAspect="1"/>
          </p:cNvPicPr>
          <p:nvPr>
            <p:ph sz="quarter" idx="4"/>
          </p:nvPr>
        </p:nvPicPr>
        <p:blipFill>
          <a:blip r:embed="rId3"/>
          <a:stretch>
            <a:fillRect/>
          </a:stretch>
        </p:blipFill>
        <p:spPr>
          <a:xfrm>
            <a:off x="6172200" y="1326776"/>
            <a:ext cx="5544672" cy="3532095"/>
          </a:xfrm>
          <a:prstGeom prst="rect">
            <a:avLst/>
          </a:prstGeom>
        </p:spPr>
      </p:pic>
      <p:sp>
        <p:nvSpPr>
          <p:cNvPr id="2" name="Slide Number Placeholder 1">
            <a:extLst>
              <a:ext uri="{FF2B5EF4-FFF2-40B4-BE49-F238E27FC236}">
                <a16:creationId xmlns:a16="http://schemas.microsoft.com/office/drawing/2014/main" id="{BB51AF8B-06A7-474D-A8A1-ECF9B770C4A5}"/>
              </a:ext>
            </a:extLst>
          </p:cNvPr>
          <p:cNvSpPr>
            <a:spLocks noGrp="1"/>
          </p:cNvSpPr>
          <p:nvPr>
            <p:ph type="sldNum" sz="quarter" idx="12"/>
          </p:nvPr>
        </p:nvSpPr>
        <p:spPr/>
        <p:txBody>
          <a:bodyPr/>
          <a:lstStyle/>
          <a:p>
            <a:fld id="{1F646F3F-274D-499B-ABBE-824EB4ABDC3D}" type="slidenum">
              <a:rPr lang="en-US" smtClean="0"/>
              <a:t>18</a:t>
            </a:fld>
            <a:endParaRPr lang="en-US" dirty="0"/>
          </a:p>
        </p:txBody>
      </p:sp>
      <p:sp>
        <p:nvSpPr>
          <p:cNvPr id="13" name="Rectangle 12">
            <a:extLst>
              <a:ext uri="{FF2B5EF4-FFF2-40B4-BE49-F238E27FC236}">
                <a16:creationId xmlns:a16="http://schemas.microsoft.com/office/drawing/2014/main" id="{F5D1C88A-135A-410C-AD81-0BAC1A7EE185}"/>
              </a:ext>
            </a:extLst>
          </p:cNvPr>
          <p:cNvSpPr/>
          <p:nvPr/>
        </p:nvSpPr>
        <p:spPr>
          <a:xfrm>
            <a:off x="6200518" y="459344"/>
            <a:ext cx="5516354" cy="584775"/>
          </a:xfrm>
          <a:prstGeom prst="rect">
            <a:avLst/>
          </a:prstGeom>
        </p:spPr>
        <p:txBody>
          <a:bodyPr wrap="square">
            <a:spAutoFit/>
          </a:bodyPr>
          <a:lstStyle/>
          <a:p>
            <a:r>
              <a:rPr lang="en-US" sz="3200" b="1" dirty="0">
                <a:latin typeface="Arial" panose="020B0604020202020204" pitchFamily="34" charset="0"/>
                <a:cs typeface="Arial" panose="020B0604020202020204" pitchFamily="34" charset="0"/>
              </a:rPr>
              <a:t>Capital_loss</a:t>
            </a:r>
            <a:endParaRPr lang="en-US" sz="3200" dirty="0"/>
          </a:p>
        </p:txBody>
      </p:sp>
    </p:spTree>
    <p:extLst>
      <p:ext uri="{BB962C8B-B14F-4D97-AF65-F5344CB8AC3E}">
        <p14:creationId xmlns:p14="http://schemas.microsoft.com/office/powerpoint/2010/main" val="412402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953528" y="457200"/>
            <a:ext cx="10150941" cy="923365"/>
          </a:xfrm>
        </p:spPr>
        <p:txBody>
          <a:bodyPr anchor="ctr"/>
          <a:lstStyle/>
          <a:p>
            <a:pPr algn="ctr"/>
            <a:r>
              <a:rPr lang="en-US" b="1" dirty="0">
                <a:latin typeface="Arial" panose="020B0604020202020204" pitchFamily="34" charset="0"/>
                <a:cs typeface="Arial" panose="020B0604020202020204" pitchFamily="34" charset="0"/>
              </a:rPr>
              <a:t>Hours_per_week</a:t>
            </a:r>
            <a:endParaRPr lang="en-US"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653B9D52-CC05-45EC-AFE0-73321AF28EA6}"/>
              </a:ext>
            </a:extLst>
          </p:cNvPr>
          <p:cNvPicPr>
            <a:picLocks noGrp="1" noChangeAspect="1"/>
          </p:cNvPicPr>
          <p:nvPr>
            <p:ph idx="1"/>
          </p:nvPr>
        </p:nvPicPr>
        <p:blipFill>
          <a:blip r:embed="rId2"/>
          <a:stretch>
            <a:fillRect/>
          </a:stretch>
        </p:blipFill>
        <p:spPr>
          <a:xfrm>
            <a:off x="953529" y="1559859"/>
            <a:ext cx="10150941" cy="4141694"/>
          </a:xfrm>
          <a:prstGeom prst="rect">
            <a:avLst/>
          </a:prstGeom>
        </p:spPr>
      </p:pic>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953528" y="5997387"/>
            <a:ext cx="10150941" cy="721723"/>
          </a:xfrm>
        </p:spPr>
        <p:txBody>
          <a:bodyPr>
            <a:normAutofit/>
          </a:bodyPr>
          <a:lstStyle/>
          <a:p>
            <a:pPr marL="285750" indent="-285750">
              <a:buFont typeface="Arial" panose="020B0604020202020204" pitchFamily="34" charset="0"/>
              <a:buChar char="•"/>
            </a:pPr>
            <a:r>
              <a:rPr lang="en-US" sz="1800" dirty="0"/>
              <a:t>Majority of the values have data near 40 hours.</a:t>
            </a:r>
          </a:p>
        </p:txBody>
      </p:sp>
      <p:sp>
        <p:nvSpPr>
          <p:cNvPr id="2" name="Slide Number Placeholder 1">
            <a:extLst>
              <a:ext uri="{FF2B5EF4-FFF2-40B4-BE49-F238E27FC236}">
                <a16:creationId xmlns:a16="http://schemas.microsoft.com/office/drawing/2014/main" id="{E7C03A8C-95C1-4E2B-95B1-8E28DF3E4D49}"/>
              </a:ext>
            </a:extLst>
          </p:cNvPr>
          <p:cNvSpPr>
            <a:spLocks noGrp="1"/>
          </p:cNvSpPr>
          <p:nvPr>
            <p:ph type="sldNum" sz="quarter" idx="12"/>
          </p:nvPr>
        </p:nvSpPr>
        <p:spPr/>
        <p:txBody>
          <a:bodyPr/>
          <a:lstStyle/>
          <a:p>
            <a:fld id="{1F646F3F-274D-499B-ABBE-824EB4ABDC3D}" type="slidenum">
              <a:rPr lang="en-US" smtClean="0"/>
              <a:t>19</a:t>
            </a:fld>
            <a:endParaRPr lang="en-US" dirty="0"/>
          </a:p>
        </p:txBody>
      </p:sp>
    </p:spTree>
    <p:extLst>
      <p:ext uri="{BB962C8B-B14F-4D97-AF65-F5344CB8AC3E}">
        <p14:creationId xmlns:p14="http://schemas.microsoft.com/office/powerpoint/2010/main" val="148154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2077-7D01-4036-90A8-B5E2B1D5F412}"/>
              </a:ext>
            </a:extLst>
          </p:cNvPr>
          <p:cNvSpPr>
            <a:spLocks noGrp="1"/>
          </p:cNvSpPr>
          <p:nvPr>
            <p:ph type="title"/>
          </p:nvPr>
        </p:nvSpPr>
        <p:spPr/>
        <p:txBody>
          <a:bodyPr/>
          <a:lstStyle/>
          <a:p>
            <a:r>
              <a:rPr lang="en-US" dirty="0">
                <a:latin typeface="Arial Black" panose="020B0A04020102020204" pitchFamily="34" charset="0"/>
              </a:rPr>
              <a:t>Index  </a:t>
            </a:r>
          </a:p>
        </p:txBody>
      </p:sp>
      <p:sp>
        <p:nvSpPr>
          <p:cNvPr id="3" name="Content Placeholder 2">
            <a:extLst>
              <a:ext uri="{FF2B5EF4-FFF2-40B4-BE49-F238E27FC236}">
                <a16:creationId xmlns:a16="http://schemas.microsoft.com/office/drawing/2014/main" id="{F0C6835E-C57C-4A87-9BD8-5AEF14D4D53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Problem Statement</a:t>
            </a:r>
          </a:p>
          <a:p>
            <a:r>
              <a:rPr lang="en-US" sz="2400" dirty="0">
                <a:latin typeface="Arial" panose="020B0604020202020204" pitchFamily="34" charset="0"/>
                <a:cs typeface="Arial" panose="020B0604020202020204" pitchFamily="34" charset="0"/>
              </a:rPr>
              <a:t>Dataset Overview</a:t>
            </a:r>
          </a:p>
          <a:p>
            <a:r>
              <a:rPr lang="en-US" sz="2400" dirty="0">
                <a:latin typeface="Arial" panose="020B0604020202020204" pitchFamily="34" charset="0"/>
                <a:cs typeface="Arial" panose="020B0604020202020204" pitchFamily="34" charset="0"/>
              </a:rPr>
              <a:t>Exploratory Data Analysis &amp; Visualization</a:t>
            </a:r>
          </a:p>
          <a:p>
            <a:r>
              <a:rPr lang="en-US" sz="2400" dirty="0">
                <a:latin typeface="Arial" panose="020B0604020202020204" pitchFamily="34" charset="0"/>
                <a:cs typeface="Arial" panose="020B0604020202020204" pitchFamily="34" charset="0"/>
              </a:rPr>
              <a:t>Data Preprocessing &amp; Feature Engineering</a:t>
            </a:r>
          </a:p>
          <a:p>
            <a:r>
              <a:rPr lang="en-US" sz="2400" dirty="0">
                <a:latin typeface="Arial" panose="020B0604020202020204" pitchFamily="34" charset="0"/>
                <a:cs typeface="Arial" panose="020B0604020202020204" pitchFamily="34" charset="0"/>
              </a:rPr>
              <a:t>Model Building</a:t>
            </a:r>
          </a:p>
          <a:p>
            <a:r>
              <a:rPr lang="en-US" sz="2400" dirty="0">
                <a:latin typeface="Arial" panose="020B0604020202020204" pitchFamily="34" charset="0"/>
                <a:cs typeface="Arial" panose="020B0604020202020204" pitchFamily="34" charset="0"/>
              </a:rPr>
              <a:t>Results &amp; Insights</a:t>
            </a:r>
          </a:p>
        </p:txBody>
      </p:sp>
      <p:sp>
        <p:nvSpPr>
          <p:cNvPr id="4" name="Slide Number Placeholder 3">
            <a:extLst>
              <a:ext uri="{FF2B5EF4-FFF2-40B4-BE49-F238E27FC236}">
                <a16:creationId xmlns:a16="http://schemas.microsoft.com/office/drawing/2014/main" id="{B8D4E9D8-9692-407C-9E8D-AAEB99C6C268}"/>
              </a:ext>
            </a:extLst>
          </p:cNvPr>
          <p:cNvSpPr>
            <a:spLocks noGrp="1"/>
          </p:cNvSpPr>
          <p:nvPr>
            <p:ph type="sldNum" sz="quarter" idx="12"/>
          </p:nvPr>
        </p:nvSpPr>
        <p:spPr/>
        <p:txBody>
          <a:bodyPr/>
          <a:lstStyle/>
          <a:p>
            <a:fld id="{1F646F3F-274D-499B-ABBE-824EB4ABDC3D}" type="slidenum">
              <a:rPr lang="en-US" smtClean="0"/>
              <a:t>2</a:t>
            </a:fld>
            <a:endParaRPr lang="en-US" dirty="0"/>
          </a:p>
        </p:txBody>
      </p:sp>
    </p:spTree>
    <p:extLst>
      <p:ext uri="{BB962C8B-B14F-4D97-AF65-F5344CB8AC3E}">
        <p14:creationId xmlns:p14="http://schemas.microsoft.com/office/powerpoint/2010/main" val="2088826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555812" y="457200"/>
            <a:ext cx="11340352" cy="869577"/>
          </a:xfrm>
        </p:spPr>
        <p:txBody>
          <a:bodyPr anchor="ctr"/>
          <a:lstStyle/>
          <a:p>
            <a:pPr algn="ctr"/>
            <a:r>
              <a:rPr lang="en-US" b="1" dirty="0">
                <a:latin typeface="Arial" panose="020B0604020202020204" pitchFamily="34" charset="0"/>
                <a:cs typeface="Arial" panose="020B0604020202020204" pitchFamily="34" charset="0"/>
              </a:rPr>
              <a:t>Age and Hours_per_week with Income</a:t>
            </a:r>
            <a:endParaRPr lang="en-US"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2749BD8-1FD7-4736-B62E-8A64CFE9BFCF}"/>
              </a:ext>
            </a:extLst>
          </p:cNvPr>
          <p:cNvPicPr>
            <a:picLocks noGrp="1" noChangeAspect="1"/>
          </p:cNvPicPr>
          <p:nvPr>
            <p:ph idx="1"/>
          </p:nvPr>
        </p:nvPicPr>
        <p:blipFill>
          <a:blip r:embed="rId2"/>
          <a:stretch>
            <a:fillRect/>
          </a:stretch>
        </p:blipFill>
        <p:spPr>
          <a:xfrm>
            <a:off x="6797489" y="1618629"/>
            <a:ext cx="5201418" cy="3970363"/>
          </a:xfrm>
          <a:prstGeom prst="rect">
            <a:avLst/>
          </a:prstGeom>
        </p:spPr>
      </p:pic>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555812" y="5880847"/>
            <a:ext cx="11340352" cy="838264"/>
          </a:xfrm>
        </p:spPr>
        <p:txBody>
          <a:bodyPr>
            <a:normAutofit/>
          </a:bodyPr>
          <a:lstStyle/>
          <a:p>
            <a:pPr marL="285750" indent="-285750">
              <a:buFont typeface="Arial" panose="020B0604020202020204" pitchFamily="34" charset="0"/>
              <a:buChar char="•"/>
            </a:pPr>
            <a:r>
              <a:rPr lang="en-US" sz="1800" dirty="0"/>
              <a:t>A person needs to be &gt;30 to be earning more than 50K, else needs to work at least 60 hours_per_week to earn &gt;50K.</a:t>
            </a:r>
          </a:p>
        </p:txBody>
      </p:sp>
      <p:sp>
        <p:nvSpPr>
          <p:cNvPr id="2" name="Slide Number Placeholder 1">
            <a:extLst>
              <a:ext uri="{FF2B5EF4-FFF2-40B4-BE49-F238E27FC236}">
                <a16:creationId xmlns:a16="http://schemas.microsoft.com/office/drawing/2014/main" id="{53A4FC91-124D-42D4-868D-4EDF5013654C}"/>
              </a:ext>
            </a:extLst>
          </p:cNvPr>
          <p:cNvSpPr>
            <a:spLocks noGrp="1"/>
          </p:cNvSpPr>
          <p:nvPr>
            <p:ph type="sldNum" sz="quarter" idx="12"/>
          </p:nvPr>
        </p:nvSpPr>
        <p:spPr/>
        <p:txBody>
          <a:bodyPr/>
          <a:lstStyle/>
          <a:p>
            <a:fld id="{1F646F3F-274D-499B-ABBE-824EB4ABDC3D}" type="slidenum">
              <a:rPr lang="en-US" smtClean="0"/>
              <a:t>20</a:t>
            </a:fld>
            <a:endParaRPr lang="en-US" dirty="0"/>
          </a:p>
        </p:txBody>
      </p:sp>
      <p:pic>
        <p:nvPicPr>
          <p:cNvPr id="7" name="Picture 6">
            <a:extLst>
              <a:ext uri="{FF2B5EF4-FFF2-40B4-BE49-F238E27FC236}">
                <a16:creationId xmlns:a16="http://schemas.microsoft.com/office/drawing/2014/main" id="{FB7BD91C-6364-4E50-91D5-6905DB42C1C2}"/>
              </a:ext>
            </a:extLst>
          </p:cNvPr>
          <p:cNvPicPr>
            <a:picLocks noChangeAspect="1"/>
          </p:cNvPicPr>
          <p:nvPr/>
        </p:nvPicPr>
        <p:blipFill>
          <a:blip r:embed="rId3"/>
          <a:stretch>
            <a:fillRect/>
          </a:stretch>
        </p:blipFill>
        <p:spPr>
          <a:xfrm>
            <a:off x="555812" y="1618630"/>
            <a:ext cx="5970494" cy="3970364"/>
          </a:xfrm>
          <a:prstGeom prst="rect">
            <a:avLst/>
          </a:prstGeom>
        </p:spPr>
      </p:pic>
    </p:spTree>
    <p:extLst>
      <p:ext uri="{BB962C8B-B14F-4D97-AF65-F5344CB8AC3E}">
        <p14:creationId xmlns:p14="http://schemas.microsoft.com/office/powerpoint/2010/main" val="3846715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1030941" y="457200"/>
            <a:ext cx="9439836" cy="848559"/>
          </a:xfrm>
        </p:spPr>
        <p:txBody>
          <a:bodyPr anchor="ctr"/>
          <a:lstStyle/>
          <a:p>
            <a:pPr algn="ctr"/>
            <a:r>
              <a:rPr lang="en-US" b="1" u="sng" dirty="0">
                <a:latin typeface="Arial" panose="020B0604020202020204" pitchFamily="34" charset="0"/>
                <a:cs typeface="Arial" panose="020B0604020202020204" pitchFamily="34" charset="0"/>
              </a:rPr>
              <a:t>Country</a:t>
            </a:r>
            <a:endParaRPr lang="en-US" u="sng"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1030941" y="5880847"/>
            <a:ext cx="9439836" cy="838264"/>
          </a:xfrm>
        </p:spPr>
        <p:txBody>
          <a:bodyPr>
            <a:normAutofit/>
          </a:bodyPr>
          <a:lstStyle/>
          <a:p>
            <a:pPr marL="285750" indent="-285750">
              <a:buFont typeface="Arial" panose="020B0604020202020204" pitchFamily="34" charset="0"/>
              <a:buChar char="•"/>
            </a:pPr>
            <a:r>
              <a:rPr lang="en-US" sz="1800" dirty="0"/>
              <a:t>The highest count is set to ‘United States’, and the rest of the rows contain quite a few numbers.</a:t>
            </a:r>
          </a:p>
          <a:p>
            <a:pPr marL="285750" indent="-285750">
              <a:buFont typeface="Arial" panose="020B0604020202020204" pitchFamily="34" charset="0"/>
              <a:buChar char="•"/>
            </a:pPr>
            <a:r>
              <a:rPr lang="en-US" sz="1800" dirty="0"/>
              <a:t>The missing values of Occupation are 582 and values represented by ‘?’</a:t>
            </a:r>
          </a:p>
        </p:txBody>
      </p:sp>
      <p:sp>
        <p:nvSpPr>
          <p:cNvPr id="2" name="Slide Number Placeholder 1">
            <a:extLst>
              <a:ext uri="{FF2B5EF4-FFF2-40B4-BE49-F238E27FC236}">
                <a16:creationId xmlns:a16="http://schemas.microsoft.com/office/drawing/2014/main" id="{DF7087CD-A3B7-45DE-A0D4-273C1C5DE05F}"/>
              </a:ext>
            </a:extLst>
          </p:cNvPr>
          <p:cNvSpPr>
            <a:spLocks noGrp="1"/>
          </p:cNvSpPr>
          <p:nvPr>
            <p:ph type="sldNum" sz="quarter" idx="12"/>
          </p:nvPr>
        </p:nvSpPr>
        <p:spPr/>
        <p:txBody>
          <a:bodyPr/>
          <a:lstStyle/>
          <a:p>
            <a:fld id="{1F646F3F-274D-499B-ABBE-824EB4ABDC3D}" type="slidenum">
              <a:rPr lang="en-US" smtClean="0"/>
              <a:t>21</a:t>
            </a:fld>
            <a:endParaRPr lang="en-US" dirty="0"/>
          </a:p>
        </p:txBody>
      </p:sp>
      <p:pic>
        <p:nvPicPr>
          <p:cNvPr id="5" name="Picture 4">
            <a:extLst>
              <a:ext uri="{FF2B5EF4-FFF2-40B4-BE49-F238E27FC236}">
                <a16:creationId xmlns:a16="http://schemas.microsoft.com/office/drawing/2014/main" id="{E04B6631-B633-4C96-88D0-09AE670A92C5}"/>
              </a:ext>
            </a:extLst>
          </p:cNvPr>
          <p:cNvPicPr>
            <a:picLocks noChangeAspect="1"/>
          </p:cNvPicPr>
          <p:nvPr/>
        </p:nvPicPr>
        <p:blipFill>
          <a:blip r:embed="rId2"/>
          <a:stretch>
            <a:fillRect/>
          </a:stretch>
        </p:blipFill>
        <p:spPr>
          <a:xfrm>
            <a:off x="1030940" y="1520912"/>
            <a:ext cx="9439836" cy="4031329"/>
          </a:xfrm>
          <a:prstGeom prst="rect">
            <a:avLst/>
          </a:prstGeom>
        </p:spPr>
      </p:pic>
    </p:spTree>
    <p:extLst>
      <p:ext uri="{BB962C8B-B14F-4D97-AF65-F5344CB8AC3E}">
        <p14:creationId xmlns:p14="http://schemas.microsoft.com/office/powerpoint/2010/main" val="237831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1125070" y="457200"/>
            <a:ext cx="9865659" cy="812682"/>
          </a:xfrm>
        </p:spPr>
        <p:txBody>
          <a:bodyPr anchor="ctr"/>
          <a:lstStyle/>
          <a:p>
            <a:pPr algn="ctr"/>
            <a:r>
              <a:rPr lang="en-US" b="1" dirty="0">
                <a:latin typeface="Arial" panose="020B0604020202020204" pitchFamily="34" charset="0"/>
                <a:cs typeface="Arial" panose="020B0604020202020204" pitchFamily="34" charset="0"/>
              </a:rPr>
              <a:t>Final_census</a:t>
            </a: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1125071" y="5872320"/>
            <a:ext cx="9941858" cy="838264"/>
          </a:xfrm>
        </p:spPr>
        <p:txBody>
          <a:bodyPr>
            <a:normAutofit/>
          </a:bodyPr>
          <a:lstStyle/>
          <a:p>
            <a:pPr marL="285750" indent="-285750">
              <a:buFont typeface="Arial" panose="020B0604020202020204" pitchFamily="34" charset="0"/>
              <a:buChar char="•"/>
            </a:pPr>
            <a:r>
              <a:rPr lang="en-US" sz="1800" dirty="0"/>
              <a:t>Here we can see both the low and high-income groups have the same distribution so this feature won’t provide much discriminatory information for distinguishing between the two income groups. So we can drop it.</a:t>
            </a:r>
          </a:p>
        </p:txBody>
      </p:sp>
      <p:sp>
        <p:nvSpPr>
          <p:cNvPr id="2" name="Slide Number Placeholder 1">
            <a:extLst>
              <a:ext uri="{FF2B5EF4-FFF2-40B4-BE49-F238E27FC236}">
                <a16:creationId xmlns:a16="http://schemas.microsoft.com/office/drawing/2014/main" id="{DF7087CD-A3B7-45DE-A0D4-273C1C5DE05F}"/>
              </a:ext>
            </a:extLst>
          </p:cNvPr>
          <p:cNvSpPr>
            <a:spLocks noGrp="1"/>
          </p:cNvSpPr>
          <p:nvPr>
            <p:ph type="sldNum" sz="quarter" idx="12"/>
          </p:nvPr>
        </p:nvSpPr>
        <p:spPr/>
        <p:txBody>
          <a:bodyPr/>
          <a:lstStyle/>
          <a:p>
            <a:fld id="{1F646F3F-274D-499B-ABBE-824EB4ABDC3D}" type="slidenum">
              <a:rPr lang="en-US" smtClean="0"/>
              <a:t>22</a:t>
            </a:fld>
            <a:endParaRPr lang="en-US" dirty="0"/>
          </a:p>
        </p:txBody>
      </p:sp>
      <p:pic>
        <p:nvPicPr>
          <p:cNvPr id="3" name="Picture 2">
            <a:extLst>
              <a:ext uri="{FF2B5EF4-FFF2-40B4-BE49-F238E27FC236}">
                <a16:creationId xmlns:a16="http://schemas.microsoft.com/office/drawing/2014/main" id="{16F315EA-09A8-46ED-B9A8-0E57E52D6487}"/>
              </a:ext>
            </a:extLst>
          </p:cNvPr>
          <p:cNvPicPr>
            <a:picLocks noChangeAspect="1"/>
          </p:cNvPicPr>
          <p:nvPr/>
        </p:nvPicPr>
        <p:blipFill>
          <a:blip r:embed="rId2"/>
          <a:stretch>
            <a:fillRect/>
          </a:stretch>
        </p:blipFill>
        <p:spPr>
          <a:xfrm>
            <a:off x="1125070" y="1511897"/>
            <a:ext cx="9941859" cy="4118408"/>
          </a:xfrm>
          <a:prstGeom prst="rect">
            <a:avLst/>
          </a:prstGeom>
        </p:spPr>
      </p:pic>
    </p:spTree>
    <p:extLst>
      <p:ext uri="{BB962C8B-B14F-4D97-AF65-F5344CB8AC3E}">
        <p14:creationId xmlns:p14="http://schemas.microsoft.com/office/powerpoint/2010/main" val="3454738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883023" y="169489"/>
            <a:ext cx="10018059" cy="735106"/>
          </a:xfrm>
        </p:spPr>
        <p:txBody>
          <a:bodyPr anchor="ctr">
            <a:normAutofit/>
          </a:bodyPr>
          <a:lstStyle/>
          <a:p>
            <a:pPr algn="ctr"/>
            <a:r>
              <a:rPr lang="en-US" b="1" dirty="0">
                <a:latin typeface="Arial" panose="020B0604020202020204" pitchFamily="34" charset="0"/>
                <a:cs typeface="Arial" panose="020B0604020202020204" pitchFamily="34" charset="0"/>
              </a:rPr>
              <a:t>Income</a:t>
            </a: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883024" y="5336898"/>
            <a:ext cx="10018058" cy="1351613"/>
          </a:xfrm>
        </p:spPr>
        <p:txBody>
          <a:bodyPr>
            <a:noAutofit/>
          </a:bodyPr>
          <a:lstStyle/>
          <a:p>
            <a:pPr marL="285750" indent="-285750">
              <a:buFont typeface="Arial" panose="020B0604020202020204" pitchFamily="34" charset="0"/>
              <a:buChar char="•"/>
            </a:pPr>
            <a:r>
              <a:rPr lang="en-US" sz="1800" dirty="0"/>
              <a:t>The "Income" column is our target variable which has two values "&lt;= 50K and &gt; 50K" </a:t>
            </a:r>
          </a:p>
          <a:p>
            <a:pPr marL="285750" indent="-285750">
              <a:buFont typeface="Arial" panose="020B0604020202020204" pitchFamily="34" charset="0"/>
              <a:buChar char="•"/>
            </a:pPr>
            <a:r>
              <a:rPr lang="en-US" sz="1800" dirty="0"/>
              <a:t>The number of rows with income &lt;= 50K is 24698 and the Number of rows with income &gt; 50K is 7839</a:t>
            </a:r>
          </a:p>
          <a:p>
            <a:pPr marL="285750" indent="-285750">
              <a:buFont typeface="Arial" panose="020B0604020202020204" pitchFamily="34" charset="0"/>
              <a:buChar char="•"/>
            </a:pPr>
            <a:r>
              <a:rPr lang="en-US" sz="1800" dirty="0"/>
              <a:t>The people with income higher than 50K are significantly less.</a:t>
            </a:r>
          </a:p>
          <a:p>
            <a:pPr marL="285750" indent="-285750">
              <a:buFont typeface="Arial" panose="020B0604020202020204" pitchFamily="34" charset="0"/>
              <a:buChar char="•"/>
            </a:pPr>
            <a:r>
              <a:rPr lang="en-US" sz="1800" dirty="0"/>
              <a:t>The dataset is imbalanced.</a:t>
            </a:r>
          </a:p>
        </p:txBody>
      </p:sp>
      <p:sp>
        <p:nvSpPr>
          <p:cNvPr id="3" name="Slide Number Placeholder 2">
            <a:extLst>
              <a:ext uri="{FF2B5EF4-FFF2-40B4-BE49-F238E27FC236}">
                <a16:creationId xmlns:a16="http://schemas.microsoft.com/office/drawing/2014/main" id="{2DFF5E28-9D91-4584-8623-13C9BB8E108B}"/>
              </a:ext>
            </a:extLst>
          </p:cNvPr>
          <p:cNvSpPr>
            <a:spLocks noGrp="1"/>
          </p:cNvSpPr>
          <p:nvPr>
            <p:ph type="sldNum" sz="quarter" idx="12"/>
          </p:nvPr>
        </p:nvSpPr>
        <p:spPr/>
        <p:txBody>
          <a:bodyPr/>
          <a:lstStyle/>
          <a:p>
            <a:fld id="{1F646F3F-274D-499B-ABBE-824EB4ABDC3D}" type="slidenum">
              <a:rPr lang="en-US" smtClean="0"/>
              <a:t>23</a:t>
            </a:fld>
            <a:endParaRPr lang="en-US" dirty="0"/>
          </a:p>
        </p:txBody>
      </p:sp>
      <p:pic>
        <p:nvPicPr>
          <p:cNvPr id="2" name="Picture 1">
            <a:extLst>
              <a:ext uri="{FF2B5EF4-FFF2-40B4-BE49-F238E27FC236}">
                <a16:creationId xmlns:a16="http://schemas.microsoft.com/office/drawing/2014/main" id="{4071C6E1-DF93-4E36-8692-FC992AEDB18C}"/>
              </a:ext>
            </a:extLst>
          </p:cNvPr>
          <p:cNvPicPr>
            <a:picLocks noChangeAspect="1"/>
          </p:cNvPicPr>
          <p:nvPr/>
        </p:nvPicPr>
        <p:blipFill>
          <a:blip r:embed="rId2"/>
          <a:stretch>
            <a:fillRect/>
          </a:stretch>
        </p:blipFill>
        <p:spPr>
          <a:xfrm>
            <a:off x="883023" y="1087158"/>
            <a:ext cx="10018059" cy="3917578"/>
          </a:xfrm>
          <a:prstGeom prst="rect">
            <a:avLst/>
          </a:prstGeom>
        </p:spPr>
      </p:pic>
    </p:spTree>
    <p:extLst>
      <p:ext uri="{BB962C8B-B14F-4D97-AF65-F5344CB8AC3E}">
        <p14:creationId xmlns:p14="http://schemas.microsoft.com/office/powerpoint/2010/main" val="2030986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a:xfrm>
            <a:off x="161365" y="1965043"/>
            <a:ext cx="11869269" cy="2387600"/>
          </a:xfrm>
        </p:spPr>
        <p:txBody>
          <a:bodyPr>
            <a:normAutofit/>
          </a:bodyPr>
          <a:lstStyle/>
          <a:p>
            <a:r>
              <a:rPr lang="en-US" sz="5000" dirty="0">
                <a:latin typeface="Arial Black" panose="020B0A04020102020204" pitchFamily="34" charset="0"/>
              </a:rPr>
              <a:t>Data Preprocessing </a:t>
            </a:r>
            <a:br>
              <a:rPr lang="en-US" sz="5000" dirty="0">
                <a:latin typeface="Arial Black" panose="020B0A04020102020204" pitchFamily="34" charset="0"/>
              </a:rPr>
            </a:br>
            <a:r>
              <a:rPr lang="en-US" sz="5000" dirty="0">
                <a:latin typeface="Arial Black" panose="020B0A04020102020204" pitchFamily="34" charset="0"/>
              </a:rPr>
              <a:t>&amp; </a:t>
            </a:r>
            <a:br>
              <a:rPr lang="en-US" sz="5000" dirty="0">
                <a:latin typeface="Arial Black" panose="020B0A04020102020204" pitchFamily="34" charset="0"/>
              </a:rPr>
            </a:br>
            <a:r>
              <a:rPr lang="en-US" sz="5000" dirty="0">
                <a:latin typeface="Arial Black" panose="020B0A04020102020204" pitchFamily="34" charset="0"/>
              </a:rPr>
              <a:t>Feature Engineering</a:t>
            </a:r>
          </a:p>
        </p:txBody>
      </p:sp>
      <p:sp>
        <p:nvSpPr>
          <p:cNvPr id="3" name="Slide Number Placeholder 2">
            <a:extLst>
              <a:ext uri="{FF2B5EF4-FFF2-40B4-BE49-F238E27FC236}">
                <a16:creationId xmlns:a16="http://schemas.microsoft.com/office/drawing/2014/main" id="{A246D8B1-B72C-451D-8CFE-EF5D0CD0A122}"/>
              </a:ext>
            </a:extLst>
          </p:cNvPr>
          <p:cNvSpPr>
            <a:spLocks noGrp="1"/>
          </p:cNvSpPr>
          <p:nvPr>
            <p:ph type="sldNum" sz="quarter" idx="12"/>
          </p:nvPr>
        </p:nvSpPr>
        <p:spPr/>
        <p:txBody>
          <a:bodyPr/>
          <a:lstStyle/>
          <a:p>
            <a:fld id="{1F646F3F-274D-499B-ABBE-824EB4ABDC3D}" type="slidenum">
              <a:rPr lang="en-US" smtClean="0"/>
              <a:t>24</a:t>
            </a:fld>
            <a:endParaRPr lang="en-US" dirty="0"/>
          </a:p>
        </p:txBody>
      </p:sp>
    </p:spTree>
    <p:extLst>
      <p:ext uri="{BB962C8B-B14F-4D97-AF65-F5344CB8AC3E}">
        <p14:creationId xmlns:p14="http://schemas.microsoft.com/office/powerpoint/2010/main" val="4179464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703732" y="457200"/>
            <a:ext cx="10304927" cy="788894"/>
          </a:xfrm>
        </p:spPr>
        <p:txBody>
          <a:bodyPr anchor="ctr"/>
          <a:lstStyle/>
          <a:p>
            <a:pPr algn="ctr"/>
            <a:r>
              <a:rPr lang="en-US" b="1" dirty="0">
                <a:latin typeface="+mn-lt"/>
              </a:rPr>
              <a:t>Correlation for Numerical data using Heatmap </a:t>
            </a:r>
          </a:p>
        </p:txBody>
      </p:sp>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703731" y="5533399"/>
            <a:ext cx="10457328" cy="1188076"/>
          </a:xfrm>
        </p:spPr>
        <p:txBody>
          <a:bodyPr>
            <a:noAutofit/>
          </a:bodyPr>
          <a:lstStyle/>
          <a:p>
            <a:pPr marL="285750" indent="-285750">
              <a:buFont typeface="Arial" panose="020B0604020202020204" pitchFamily="34" charset="0"/>
              <a:buChar char="•"/>
            </a:pPr>
            <a:r>
              <a:rPr lang="en-US" dirty="0"/>
              <a:t>Income has a 34% correlation with ‘Education_num’, 23% with ‘hours_per_week’ and ‘age’, and 22% with ‘Capital_gain’. </a:t>
            </a:r>
          </a:p>
          <a:p>
            <a:pPr marL="285750" indent="-285750">
              <a:buFont typeface="Arial" panose="020B0604020202020204" pitchFamily="34" charset="0"/>
              <a:buChar char="•"/>
            </a:pPr>
            <a:r>
              <a:rPr lang="en-US" dirty="0"/>
              <a:t>So the correlations are moderate.</a:t>
            </a:r>
          </a:p>
          <a:p>
            <a:pPr marL="285750" indent="-285750">
              <a:buFont typeface="Arial" panose="020B0604020202020204" pitchFamily="34" charset="0"/>
              <a:buChar char="•"/>
            </a:pPr>
            <a:r>
              <a:rPr lang="en-US" dirty="0"/>
              <a:t>I have also checked the correlation between categorical columns using the Chi-square test and found no major correlation.</a:t>
            </a:r>
          </a:p>
        </p:txBody>
      </p:sp>
      <p:sp>
        <p:nvSpPr>
          <p:cNvPr id="3" name="Slide Number Placeholder 2">
            <a:extLst>
              <a:ext uri="{FF2B5EF4-FFF2-40B4-BE49-F238E27FC236}">
                <a16:creationId xmlns:a16="http://schemas.microsoft.com/office/drawing/2014/main" id="{E10CEE44-41BA-49BD-B5A3-C56DCBEB37AC}"/>
              </a:ext>
            </a:extLst>
          </p:cNvPr>
          <p:cNvSpPr>
            <a:spLocks noGrp="1"/>
          </p:cNvSpPr>
          <p:nvPr>
            <p:ph type="sldNum" sz="quarter" idx="12"/>
          </p:nvPr>
        </p:nvSpPr>
        <p:spPr/>
        <p:txBody>
          <a:bodyPr/>
          <a:lstStyle/>
          <a:p>
            <a:fld id="{1F646F3F-274D-499B-ABBE-824EB4ABDC3D}" type="slidenum">
              <a:rPr lang="en-US" smtClean="0"/>
              <a:t>25</a:t>
            </a:fld>
            <a:endParaRPr lang="en-US" dirty="0"/>
          </a:p>
        </p:txBody>
      </p:sp>
      <p:pic>
        <p:nvPicPr>
          <p:cNvPr id="2" name="Picture 1">
            <a:extLst>
              <a:ext uri="{FF2B5EF4-FFF2-40B4-BE49-F238E27FC236}">
                <a16:creationId xmlns:a16="http://schemas.microsoft.com/office/drawing/2014/main" id="{5A741BA8-FB35-4F65-8E6F-0EE89A9197D6}"/>
              </a:ext>
            </a:extLst>
          </p:cNvPr>
          <p:cNvPicPr>
            <a:picLocks noChangeAspect="1"/>
          </p:cNvPicPr>
          <p:nvPr/>
        </p:nvPicPr>
        <p:blipFill>
          <a:blip r:embed="rId2"/>
          <a:stretch>
            <a:fillRect/>
          </a:stretch>
        </p:blipFill>
        <p:spPr>
          <a:xfrm>
            <a:off x="1824318" y="1456765"/>
            <a:ext cx="8157882" cy="3839069"/>
          </a:xfrm>
          <a:prstGeom prst="rect">
            <a:avLst/>
          </a:prstGeom>
        </p:spPr>
      </p:pic>
    </p:spTree>
    <p:extLst>
      <p:ext uri="{BB962C8B-B14F-4D97-AF65-F5344CB8AC3E}">
        <p14:creationId xmlns:p14="http://schemas.microsoft.com/office/powerpoint/2010/main" val="92531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Brace 1">
            <a:extLst>
              <a:ext uri="{FF2B5EF4-FFF2-40B4-BE49-F238E27FC236}">
                <a16:creationId xmlns:a16="http://schemas.microsoft.com/office/drawing/2014/main" id="{3C7BF000-36DE-4880-AE41-253CE2E7D6B3}"/>
              </a:ext>
            </a:extLst>
          </p:cNvPr>
          <p:cNvSpPr/>
          <p:nvPr/>
        </p:nvSpPr>
        <p:spPr>
          <a:xfrm>
            <a:off x="5423647" y="1228165"/>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2">
            <a:extLst>
              <a:ext uri="{FF2B5EF4-FFF2-40B4-BE49-F238E27FC236}">
                <a16:creationId xmlns:a16="http://schemas.microsoft.com/office/drawing/2014/main" id="{2972260B-FE46-4C2C-B1C3-16678F1EB767}"/>
              </a:ext>
            </a:extLst>
          </p:cNvPr>
          <p:cNvSpPr>
            <a:spLocks noGrp="1"/>
          </p:cNvSpPr>
          <p:nvPr>
            <p:ph type="ctrTitle"/>
          </p:nvPr>
        </p:nvSpPr>
        <p:spPr>
          <a:xfrm>
            <a:off x="1532965" y="286871"/>
            <a:ext cx="9135034" cy="1057835"/>
          </a:xfrm>
        </p:spPr>
        <p:txBody>
          <a:bodyPr anchor="ctr">
            <a:normAutofit/>
          </a:body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Missing Value Treatment</a:t>
            </a:r>
          </a:p>
        </p:txBody>
      </p:sp>
      <p:sp>
        <p:nvSpPr>
          <p:cNvPr id="4" name="Subtitle 3">
            <a:extLst>
              <a:ext uri="{FF2B5EF4-FFF2-40B4-BE49-F238E27FC236}">
                <a16:creationId xmlns:a16="http://schemas.microsoft.com/office/drawing/2014/main" id="{610B8FF0-0827-4C4B-8BE6-A916B64336C3}"/>
              </a:ext>
            </a:extLst>
          </p:cNvPr>
          <p:cNvSpPr>
            <a:spLocks noGrp="1"/>
          </p:cNvSpPr>
          <p:nvPr>
            <p:ph type="subTitle" idx="1"/>
          </p:nvPr>
        </p:nvSpPr>
        <p:spPr>
          <a:xfrm>
            <a:off x="1981201" y="1228165"/>
            <a:ext cx="9188824" cy="1653988"/>
          </a:xfrm>
        </p:spPr>
        <p:txBody>
          <a:bodyPr>
            <a:normAutofit/>
          </a:bodyPr>
          <a:lstStyle/>
          <a:p>
            <a:pPr marL="342900" indent="-342900" algn="l">
              <a:buFont typeface="Arial" panose="020B0604020202020204" pitchFamily="34" charset="0"/>
              <a:buChar char="•"/>
            </a:pPr>
            <a:r>
              <a:rPr lang="en-US" sz="1800" dirty="0"/>
              <a:t>'Profession_Class' had 1836 missing values, 'Occupation' had 1843 missing values, and 'Country' had 582 missing values.</a:t>
            </a:r>
          </a:p>
          <a:p>
            <a:pPr marL="342900" indent="-342900" algn="l">
              <a:buFont typeface="Arial" panose="020B0604020202020204" pitchFamily="34" charset="0"/>
              <a:buChar char="•"/>
            </a:pPr>
            <a:r>
              <a:rPr lang="en-US" sz="1800" dirty="0"/>
              <a:t>This imputation process, where missing values were filled with the mode (most frequent value) of their respective columns. This ensures the dataset is more comprehensive and ready for analysis.</a:t>
            </a:r>
          </a:p>
        </p:txBody>
      </p:sp>
      <p:sp>
        <p:nvSpPr>
          <p:cNvPr id="7" name="Slide Number Placeholder 6">
            <a:extLst>
              <a:ext uri="{FF2B5EF4-FFF2-40B4-BE49-F238E27FC236}">
                <a16:creationId xmlns:a16="http://schemas.microsoft.com/office/drawing/2014/main" id="{E68BD621-C1D0-456A-9AA5-2FA37EF1E7F7}"/>
              </a:ext>
            </a:extLst>
          </p:cNvPr>
          <p:cNvSpPr>
            <a:spLocks noGrp="1"/>
          </p:cNvSpPr>
          <p:nvPr>
            <p:ph type="sldNum" sz="quarter" idx="12"/>
          </p:nvPr>
        </p:nvSpPr>
        <p:spPr/>
        <p:txBody>
          <a:bodyPr/>
          <a:lstStyle/>
          <a:p>
            <a:fld id="{1F646F3F-274D-499B-ABBE-824EB4ABDC3D}" type="slidenum">
              <a:rPr lang="en-US" smtClean="0"/>
              <a:t>26</a:t>
            </a:fld>
            <a:endParaRPr lang="en-US" dirty="0"/>
          </a:p>
        </p:txBody>
      </p:sp>
      <p:sp>
        <p:nvSpPr>
          <p:cNvPr id="5" name="Title 2">
            <a:extLst>
              <a:ext uri="{FF2B5EF4-FFF2-40B4-BE49-F238E27FC236}">
                <a16:creationId xmlns:a16="http://schemas.microsoft.com/office/drawing/2014/main" id="{32E5A8E4-8B6F-4D30-AE09-84E7306B2D9A}"/>
              </a:ext>
            </a:extLst>
          </p:cNvPr>
          <p:cNvSpPr txBox="1">
            <a:spLocks/>
          </p:cNvSpPr>
          <p:nvPr/>
        </p:nvSpPr>
        <p:spPr>
          <a:xfrm>
            <a:off x="1532965" y="2882153"/>
            <a:ext cx="9135034" cy="89014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Handling Outliers</a:t>
            </a:r>
          </a:p>
        </p:txBody>
      </p:sp>
      <p:sp>
        <p:nvSpPr>
          <p:cNvPr id="6" name="Subtitle 3">
            <a:extLst>
              <a:ext uri="{FF2B5EF4-FFF2-40B4-BE49-F238E27FC236}">
                <a16:creationId xmlns:a16="http://schemas.microsoft.com/office/drawing/2014/main" id="{F50A994F-F6AE-47F4-BFFC-0CBB3BFB126E}"/>
              </a:ext>
            </a:extLst>
          </p:cNvPr>
          <p:cNvSpPr txBox="1">
            <a:spLocks/>
          </p:cNvSpPr>
          <p:nvPr/>
        </p:nvSpPr>
        <p:spPr>
          <a:xfrm>
            <a:off x="1981201" y="3770240"/>
            <a:ext cx="9188824" cy="29512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dirty="0"/>
              <a:t>There are a huge amount of outliers present in our data. It will make an impact on model prediction so we have to handle these outliers.</a:t>
            </a:r>
          </a:p>
          <a:p>
            <a:pPr marL="342900" indent="-342900" algn="l">
              <a:buFont typeface="Arial" panose="020B0604020202020204" pitchFamily="34" charset="0"/>
              <a:buChar char="•"/>
            </a:pPr>
            <a:r>
              <a:rPr lang="en-US" sz="1800" dirty="0"/>
              <a:t>I have used the IQR method as well as the Z-score method to find the number of outliers and our dataset is already imbalanced, losing this number of rows with further increase the imbalance, and would be a significant loss if we consider the rows with income higher than 50K dollars.</a:t>
            </a:r>
          </a:p>
          <a:p>
            <a:pPr marL="342900" indent="-342900" algn="l">
              <a:buFont typeface="Arial" panose="020B0604020202020204" pitchFamily="34" charset="0"/>
              <a:buChar char="•"/>
            </a:pPr>
            <a:r>
              <a:rPr lang="en-US" sz="1800" dirty="0"/>
              <a:t>We can not afford to lose this much of data. So I have tried different thresholds to get an idea of how much data we will lose and when I used 4.2 as the threshold value in the Z-score method we lost only 7% of the data.</a:t>
            </a:r>
          </a:p>
          <a:p>
            <a:pPr marL="342900" indent="-342900" algn="l">
              <a:buFont typeface="Arial" panose="020B0604020202020204" pitchFamily="34" charset="0"/>
              <a:buChar char="•"/>
            </a:pPr>
            <a:r>
              <a:rPr lang="en-US" sz="1800" dirty="0"/>
              <a:t>So I have used the Z-score method to handle the outliers.</a:t>
            </a:r>
          </a:p>
        </p:txBody>
      </p:sp>
    </p:spTree>
    <p:extLst>
      <p:ext uri="{BB962C8B-B14F-4D97-AF65-F5344CB8AC3E}">
        <p14:creationId xmlns:p14="http://schemas.microsoft.com/office/powerpoint/2010/main" val="3978373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0207-6CC2-4C39-B884-1DC39BD90476}"/>
              </a:ext>
            </a:extLst>
          </p:cNvPr>
          <p:cNvSpPr>
            <a:spLocks noGrp="1"/>
          </p:cNvSpPr>
          <p:nvPr>
            <p:ph type="title"/>
          </p:nvPr>
        </p:nvSpPr>
        <p:spPr>
          <a:xfrm>
            <a:off x="775446" y="192915"/>
            <a:ext cx="10515600" cy="793332"/>
          </a:xfrm>
        </p:spPr>
        <p:txBody>
          <a:bodyPr>
            <a:normAutofit/>
          </a:bodyPr>
          <a:lstStyle/>
          <a:p>
            <a:pPr marL="571500" indent="-571500">
              <a:buFont typeface="Wingdings" panose="05000000000000000000" pitchFamily="2" charset="2"/>
              <a:buChar char="Ø"/>
            </a:pPr>
            <a:r>
              <a:rPr lang="en-US" sz="3500" b="1" dirty="0">
                <a:latin typeface="+mn-lt"/>
              </a:rPr>
              <a:t>Feature Engineering</a:t>
            </a:r>
          </a:p>
        </p:txBody>
      </p:sp>
      <p:sp>
        <p:nvSpPr>
          <p:cNvPr id="3" name="Content Placeholder 2">
            <a:extLst>
              <a:ext uri="{FF2B5EF4-FFF2-40B4-BE49-F238E27FC236}">
                <a16:creationId xmlns:a16="http://schemas.microsoft.com/office/drawing/2014/main" id="{4B3354D3-FE69-4BEB-AA82-3C9B82EAB193}"/>
              </a:ext>
            </a:extLst>
          </p:cNvPr>
          <p:cNvSpPr>
            <a:spLocks noGrp="1"/>
          </p:cNvSpPr>
          <p:nvPr>
            <p:ph idx="1"/>
          </p:nvPr>
        </p:nvSpPr>
        <p:spPr>
          <a:xfrm>
            <a:off x="838200" y="1776145"/>
            <a:ext cx="10515600" cy="4888940"/>
          </a:xfrm>
        </p:spPr>
        <p:txBody>
          <a:bodyPr>
            <a:normAutofit/>
          </a:bodyPr>
          <a:lstStyle/>
          <a:p>
            <a:r>
              <a:rPr lang="en-US" sz="1800" dirty="0"/>
              <a:t>I have put ‘Never-worked’ and ‘Without-pay’ in one category as No-income, classify ‘State-gov’ and ‘Local-gov’ as ‘Gov’, and we add the ‘Self-emp-not-</a:t>
            </a:r>
            <a:r>
              <a:rPr lang="en-US" sz="1800" dirty="0" err="1"/>
              <a:t>inc</a:t>
            </a:r>
            <a:r>
              <a:rPr lang="en-US" sz="1800" dirty="0"/>
              <a:t>’ in the ‘Private’ category since the distributions are similar.</a:t>
            </a:r>
          </a:p>
          <a:p>
            <a:r>
              <a:rPr lang="en-US" sz="1800" dirty="0"/>
              <a:t>Now I obtained 5 different categories in the Profession_Class column.</a:t>
            </a:r>
          </a:p>
        </p:txBody>
      </p:sp>
      <p:sp>
        <p:nvSpPr>
          <p:cNvPr id="6" name="Slide Number Placeholder 5">
            <a:extLst>
              <a:ext uri="{FF2B5EF4-FFF2-40B4-BE49-F238E27FC236}">
                <a16:creationId xmlns:a16="http://schemas.microsoft.com/office/drawing/2014/main" id="{AB001D2B-7F73-4A24-8E9C-4A03128E09B4}"/>
              </a:ext>
            </a:extLst>
          </p:cNvPr>
          <p:cNvSpPr>
            <a:spLocks noGrp="1"/>
          </p:cNvSpPr>
          <p:nvPr>
            <p:ph type="sldNum" sz="quarter" idx="12"/>
          </p:nvPr>
        </p:nvSpPr>
        <p:spPr/>
        <p:txBody>
          <a:bodyPr/>
          <a:lstStyle/>
          <a:p>
            <a:fld id="{1F646F3F-274D-499B-ABBE-824EB4ABDC3D}" type="slidenum">
              <a:rPr lang="en-US" smtClean="0"/>
              <a:t>27</a:t>
            </a:fld>
            <a:endParaRPr lang="en-US"/>
          </a:p>
        </p:txBody>
      </p:sp>
      <p:pic>
        <p:nvPicPr>
          <p:cNvPr id="4" name="Picture 3">
            <a:extLst>
              <a:ext uri="{FF2B5EF4-FFF2-40B4-BE49-F238E27FC236}">
                <a16:creationId xmlns:a16="http://schemas.microsoft.com/office/drawing/2014/main" id="{4713560B-F452-4DDA-BC46-3D0E25A8FC1F}"/>
              </a:ext>
            </a:extLst>
          </p:cNvPr>
          <p:cNvPicPr>
            <a:picLocks noChangeAspect="1"/>
          </p:cNvPicPr>
          <p:nvPr/>
        </p:nvPicPr>
        <p:blipFill>
          <a:blip r:embed="rId2"/>
          <a:stretch>
            <a:fillRect/>
          </a:stretch>
        </p:blipFill>
        <p:spPr>
          <a:xfrm>
            <a:off x="1308847" y="2922493"/>
            <a:ext cx="9314329" cy="3742591"/>
          </a:xfrm>
          <a:prstGeom prst="rect">
            <a:avLst/>
          </a:prstGeom>
        </p:spPr>
      </p:pic>
      <p:sp>
        <p:nvSpPr>
          <p:cNvPr id="5" name="TextBox 4">
            <a:extLst>
              <a:ext uri="{FF2B5EF4-FFF2-40B4-BE49-F238E27FC236}">
                <a16:creationId xmlns:a16="http://schemas.microsoft.com/office/drawing/2014/main" id="{F1E5CA67-2AA2-4964-AA0D-25CE0FB09EA0}"/>
              </a:ext>
            </a:extLst>
          </p:cNvPr>
          <p:cNvSpPr txBox="1"/>
          <p:nvPr/>
        </p:nvSpPr>
        <p:spPr>
          <a:xfrm flipH="1">
            <a:off x="775446" y="1181141"/>
            <a:ext cx="101785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cs typeface="Arial" panose="020B0604020202020204" pitchFamily="34" charset="0"/>
              </a:rPr>
              <a:t>Profession_Class</a:t>
            </a:r>
            <a:endParaRPr lang="en-US" sz="2000" dirty="0"/>
          </a:p>
        </p:txBody>
      </p:sp>
    </p:spTree>
    <p:extLst>
      <p:ext uri="{BB962C8B-B14F-4D97-AF65-F5344CB8AC3E}">
        <p14:creationId xmlns:p14="http://schemas.microsoft.com/office/powerpoint/2010/main" val="344254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354D3-FE69-4BEB-AA82-3C9B82EAB193}"/>
              </a:ext>
            </a:extLst>
          </p:cNvPr>
          <p:cNvSpPr>
            <a:spLocks noGrp="1"/>
          </p:cNvSpPr>
          <p:nvPr>
            <p:ph idx="1"/>
          </p:nvPr>
        </p:nvSpPr>
        <p:spPr>
          <a:xfrm>
            <a:off x="838200" y="1776145"/>
            <a:ext cx="10515600" cy="4888940"/>
          </a:xfrm>
        </p:spPr>
        <p:txBody>
          <a:bodyPr>
            <a:normAutofit/>
          </a:bodyPr>
          <a:lstStyle/>
          <a:p>
            <a:r>
              <a:rPr lang="en-US" sz="1800" dirty="0"/>
              <a:t>I have combined all the columns relevant to schools in the ‘School’ category, put ‘Doctorate’ and ‘Prof school’ in a single category ‘Doctorate’, ‘Assoc-</a:t>
            </a:r>
            <a:r>
              <a:rPr lang="en-US" sz="1800" dirty="0" err="1"/>
              <a:t>acdm</a:t>
            </a:r>
            <a:r>
              <a:rPr lang="en-US" sz="1800" dirty="0"/>
              <a:t>’ and ‘Assoc-</a:t>
            </a:r>
            <a:r>
              <a:rPr lang="en-US" sz="1800" dirty="0" err="1"/>
              <a:t>voc</a:t>
            </a:r>
            <a:r>
              <a:rPr lang="en-US" sz="1800" dirty="0"/>
              <a:t>’ in one category ‘Assoc’, and ‘HS-Grad’ and ‘Some-college’ in one category ‘College’.</a:t>
            </a:r>
          </a:p>
          <a:p>
            <a:r>
              <a:rPr lang="en-US" sz="1800" dirty="0"/>
              <a:t>Now I obtained 6 categories of education</a:t>
            </a:r>
          </a:p>
        </p:txBody>
      </p:sp>
      <p:sp>
        <p:nvSpPr>
          <p:cNvPr id="4" name="Slide Number Placeholder 3">
            <a:extLst>
              <a:ext uri="{FF2B5EF4-FFF2-40B4-BE49-F238E27FC236}">
                <a16:creationId xmlns:a16="http://schemas.microsoft.com/office/drawing/2014/main" id="{F27317AA-B02B-4954-B93C-A95B7927B2D1}"/>
              </a:ext>
            </a:extLst>
          </p:cNvPr>
          <p:cNvSpPr>
            <a:spLocks noGrp="1"/>
          </p:cNvSpPr>
          <p:nvPr>
            <p:ph type="sldNum" sz="quarter" idx="12"/>
          </p:nvPr>
        </p:nvSpPr>
        <p:spPr/>
        <p:txBody>
          <a:bodyPr/>
          <a:lstStyle/>
          <a:p>
            <a:fld id="{1F646F3F-274D-499B-ABBE-824EB4ABDC3D}" type="slidenum">
              <a:rPr lang="en-US" smtClean="0"/>
              <a:t>28</a:t>
            </a:fld>
            <a:endParaRPr lang="en-US"/>
          </a:p>
        </p:txBody>
      </p:sp>
      <p:pic>
        <p:nvPicPr>
          <p:cNvPr id="6" name="Picture 5">
            <a:extLst>
              <a:ext uri="{FF2B5EF4-FFF2-40B4-BE49-F238E27FC236}">
                <a16:creationId xmlns:a16="http://schemas.microsoft.com/office/drawing/2014/main" id="{2EA9E95D-C28F-4AF9-A3D5-61BDD2FEB30E}"/>
              </a:ext>
            </a:extLst>
          </p:cNvPr>
          <p:cNvPicPr>
            <a:picLocks noChangeAspect="1"/>
          </p:cNvPicPr>
          <p:nvPr/>
        </p:nvPicPr>
        <p:blipFill>
          <a:blip r:embed="rId2"/>
          <a:stretch>
            <a:fillRect/>
          </a:stretch>
        </p:blipFill>
        <p:spPr>
          <a:xfrm>
            <a:off x="1389529" y="3155576"/>
            <a:ext cx="9090212" cy="3621742"/>
          </a:xfrm>
          <a:prstGeom prst="rect">
            <a:avLst/>
          </a:prstGeom>
        </p:spPr>
      </p:pic>
      <p:sp>
        <p:nvSpPr>
          <p:cNvPr id="9" name="TextBox 8">
            <a:extLst>
              <a:ext uri="{FF2B5EF4-FFF2-40B4-BE49-F238E27FC236}">
                <a16:creationId xmlns:a16="http://schemas.microsoft.com/office/drawing/2014/main" id="{F4FC63E7-B7E3-4F4F-8A34-F57C48EA242D}"/>
              </a:ext>
            </a:extLst>
          </p:cNvPr>
          <p:cNvSpPr txBox="1"/>
          <p:nvPr/>
        </p:nvSpPr>
        <p:spPr>
          <a:xfrm flipH="1">
            <a:off x="775446" y="1181141"/>
            <a:ext cx="101785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cs typeface="Arial" panose="020B0604020202020204" pitchFamily="34" charset="0"/>
              </a:rPr>
              <a:t>Education</a:t>
            </a:r>
            <a:endParaRPr lang="en-US" sz="2000" dirty="0"/>
          </a:p>
        </p:txBody>
      </p:sp>
    </p:spTree>
    <p:extLst>
      <p:ext uri="{BB962C8B-B14F-4D97-AF65-F5344CB8AC3E}">
        <p14:creationId xmlns:p14="http://schemas.microsoft.com/office/powerpoint/2010/main" val="2268450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354D3-FE69-4BEB-AA82-3C9B82EAB193}"/>
              </a:ext>
            </a:extLst>
          </p:cNvPr>
          <p:cNvSpPr>
            <a:spLocks noGrp="1"/>
          </p:cNvSpPr>
          <p:nvPr>
            <p:ph idx="1"/>
          </p:nvPr>
        </p:nvSpPr>
        <p:spPr>
          <a:xfrm>
            <a:off x="838200" y="1776145"/>
            <a:ext cx="10515600" cy="4888940"/>
          </a:xfrm>
        </p:spPr>
        <p:txBody>
          <a:bodyPr>
            <a:normAutofit/>
          </a:bodyPr>
          <a:lstStyle/>
          <a:p>
            <a:r>
              <a:rPr lang="en-US" sz="1800" dirty="0"/>
              <a:t>I have combined ‘Divorced’, ‘Married-spouse-absent’, ‘Separated’, ‘Widowed’ and ‘Married-AF-Spouse’ to one category and named it as ‘No spouse’.</a:t>
            </a:r>
          </a:p>
          <a:p>
            <a:r>
              <a:rPr lang="en-US" sz="1800" dirty="0"/>
              <a:t>Now I obtained 3 categories.</a:t>
            </a:r>
          </a:p>
        </p:txBody>
      </p:sp>
      <p:sp>
        <p:nvSpPr>
          <p:cNvPr id="4" name="Slide Number Placeholder 3">
            <a:extLst>
              <a:ext uri="{FF2B5EF4-FFF2-40B4-BE49-F238E27FC236}">
                <a16:creationId xmlns:a16="http://schemas.microsoft.com/office/drawing/2014/main" id="{CAB71A47-EB09-46A7-A4EE-5CCAF9E0AE6B}"/>
              </a:ext>
            </a:extLst>
          </p:cNvPr>
          <p:cNvSpPr>
            <a:spLocks noGrp="1"/>
          </p:cNvSpPr>
          <p:nvPr>
            <p:ph type="sldNum" sz="quarter" idx="12"/>
          </p:nvPr>
        </p:nvSpPr>
        <p:spPr/>
        <p:txBody>
          <a:bodyPr/>
          <a:lstStyle/>
          <a:p>
            <a:fld id="{1F646F3F-274D-499B-ABBE-824EB4ABDC3D}" type="slidenum">
              <a:rPr lang="en-US" smtClean="0"/>
              <a:t>29</a:t>
            </a:fld>
            <a:endParaRPr lang="en-US"/>
          </a:p>
        </p:txBody>
      </p:sp>
      <p:pic>
        <p:nvPicPr>
          <p:cNvPr id="6" name="Picture 5">
            <a:extLst>
              <a:ext uri="{FF2B5EF4-FFF2-40B4-BE49-F238E27FC236}">
                <a16:creationId xmlns:a16="http://schemas.microsoft.com/office/drawing/2014/main" id="{06A93ED9-4AEF-4EB7-A94C-2A18CE5BDC27}"/>
              </a:ext>
            </a:extLst>
          </p:cNvPr>
          <p:cNvPicPr>
            <a:picLocks noChangeAspect="1"/>
          </p:cNvPicPr>
          <p:nvPr/>
        </p:nvPicPr>
        <p:blipFill>
          <a:blip r:embed="rId2"/>
          <a:stretch>
            <a:fillRect/>
          </a:stretch>
        </p:blipFill>
        <p:spPr>
          <a:xfrm>
            <a:off x="1425388" y="2868706"/>
            <a:ext cx="8767483" cy="3875355"/>
          </a:xfrm>
          <a:prstGeom prst="rect">
            <a:avLst/>
          </a:prstGeom>
        </p:spPr>
      </p:pic>
      <p:sp>
        <p:nvSpPr>
          <p:cNvPr id="9" name="TextBox 8">
            <a:extLst>
              <a:ext uri="{FF2B5EF4-FFF2-40B4-BE49-F238E27FC236}">
                <a16:creationId xmlns:a16="http://schemas.microsoft.com/office/drawing/2014/main" id="{FAA52041-9FA2-41A9-8690-06AA29D59989}"/>
              </a:ext>
            </a:extLst>
          </p:cNvPr>
          <p:cNvSpPr txBox="1"/>
          <p:nvPr/>
        </p:nvSpPr>
        <p:spPr>
          <a:xfrm flipH="1">
            <a:off x="775446" y="1181141"/>
            <a:ext cx="101785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cs typeface="Arial" panose="020B0604020202020204" pitchFamily="34" charset="0"/>
              </a:rPr>
              <a:t>Marital_status</a:t>
            </a:r>
            <a:endParaRPr lang="en-US" sz="2000" dirty="0"/>
          </a:p>
        </p:txBody>
      </p:sp>
    </p:spTree>
    <p:extLst>
      <p:ext uri="{BB962C8B-B14F-4D97-AF65-F5344CB8AC3E}">
        <p14:creationId xmlns:p14="http://schemas.microsoft.com/office/powerpoint/2010/main" val="352773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p:txBody>
          <a:bodyPr>
            <a:normAutofit/>
          </a:bodyPr>
          <a:lstStyle/>
          <a:p>
            <a:r>
              <a:rPr lang="en-US" sz="5000" dirty="0">
                <a:latin typeface="Arial Black" panose="020B0A04020102020204" pitchFamily="34" charset="0"/>
              </a:rPr>
              <a:t>Problem Statement</a:t>
            </a:r>
          </a:p>
        </p:txBody>
      </p:sp>
      <p:sp>
        <p:nvSpPr>
          <p:cNvPr id="3" name="Slide Number Placeholder 2">
            <a:extLst>
              <a:ext uri="{FF2B5EF4-FFF2-40B4-BE49-F238E27FC236}">
                <a16:creationId xmlns:a16="http://schemas.microsoft.com/office/drawing/2014/main" id="{7D2777E2-C430-4206-8C6F-0972CB7B3BAA}"/>
              </a:ext>
            </a:extLst>
          </p:cNvPr>
          <p:cNvSpPr>
            <a:spLocks noGrp="1"/>
          </p:cNvSpPr>
          <p:nvPr>
            <p:ph type="sldNum" sz="quarter" idx="12"/>
          </p:nvPr>
        </p:nvSpPr>
        <p:spPr/>
        <p:txBody>
          <a:bodyPr/>
          <a:lstStyle/>
          <a:p>
            <a:fld id="{1F646F3F-274D-499B-ABBE-824EB4ABDC3D}" type="slidenum">
              <a:rPr lang="en-US" smtClean="0"/>
              <a:t>3</a:t>
            </a:fld>
            <a:endParaRPr lang="en-US" dirty="0"/>
          </a:p>
        </p:txBody>
      </p:sp>
    </p:spTree>
    <p:extLst>
      <p:ext uri="{BB962C8B-B14F-4D97-AF65-F5344CB8AC3E}">
        <p14:creationId xmlns:p14="http://schemas.microsoft.com/office/powerpoint/2010/main" val="4131004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354D3-FE69-4BEB-AA82-3C9B82EAB193}"/>
              </a:ext>
            </a:extLst>
          </p:cNvPr>
          <p:cNvSpPr>
            <a:spLocks noGrp="1"/>
          </p:cNvSpPr>
          <p:nvPr>
            <p:ph idx="1"/>
          </p:nvPr>
        </p:nvSpPr>
        <p:spPr>
          <a:xfrm>
            <a:off x="838200" y="1776145"/>
            <a:ext cx="10515600" cy="4888940"/>
          </a:xfrm>
        </p:spPr>
        <p:txBody>
          <a:bodyPr>
            <a:normAutofit/>
          </a:bodyPr>
          <a:lstStyle/>
          <a:p>
            <a:r>
              <a:rPr lang="en-US" sz="1800" dirty="0"/>
              <a:t>I have combined the ‘Not-in-family’, ‘Own-child’, ‘Unmarried’ and ‘Other-relative’ columns to a single category looking at the distributions, and the name is as ‘Other’. </a:t>
            </a:r>
          </a:p>
          <a:p>
            <a:r>
              <a:rPr lang="en-US" sz="1800" dirty="0"/>
              <a:t>Now I obtained 3 categories.</a:t>
            </a:r>
          </a:p>
        </p:txBody>
      </p:sp>
      <p:sp>
        <p:nvSpPr>
          <p:cNvPr id="6" name="Slide Number Placeholder 5">
            <a:extLst>
              <a:ext uri="{FF2B5EF4-FFF2-40B4-BE49-F238E27FC236}">
                <a16:creationId xmlns:a16="http://schemas.microsoft.com/office/drawing/2014/main" id="{A01E8689-38FA-49C2-83BC-46A9CC6C5BAE}"/>
              </a:ext>
            </a:extLst>
          </p:cNvPr>
          <p:cNvSpPr>
            <a:spLocks noGrp="1"/>
          </p:cNvSpPr>
          <p:nvPr>
            <p:ph type="sldNum" sz="quarter" idx="12"/>
          </p:nvPr>
        </p:nvSpPr>
        <p:spPr/>
        <p:txBody>
          <a:bodyPr/>
          <a:lstStyle/>
          <a:p>
            <a:fld id="{1F646F3F-274D-499B-ABBE-824EB4ABDC3D}" type="slidenum">
              <a:rPr lang="en-US" smtClean="0"/>
              <a:t>30</a:t>
            </a:fld>
            <a:endParaRPr lang="en-US"/>
          </a:p>
        </p:txBody>
      </p:sp>
      <p:pic>
        <p:nvPicPr>
          <p:cNvPr id="4" name="Picture 3">
            <a:extLst>
              <a:ext uri="{FF2B5EF4-FFF2-40B4-BE49-F238E27FC236}">
                <a16:creationId xmlns:a16="http://schemas.microsoft.com/office/drawing/2014/main" id="{8F47D0C6-49F0-4CCD-B7BD-83E49529FBCF}"/>
              </a:ext>
            </a:extLst>
          </p:cNvPr>
          <p:cNvPicPr>
            <a:picLocks noChangeAspect="1"/>
          </p:cNvPicPr>
          <p:nvPr/>
        </p:nvPicPr>
        <p:blipFill>
          <a:blip r:embed="rId2"/>
          <a:stretch>
            <a:fillRect/>
          </a:stretch>
        </p:blipFill>
        <p:spPr>
          <a:xfrm>
            <a:off x="1470213" y="2832847"/>
            <a:ext cx="8767482" cy="3888352"/>
          </a:xfrm>
          <a:prstGeom prst="rect">
            <a:avLst/>
          </a:prstGeom>
        </p:spPr>
      </p:pic>
      <p:sp>
        <p:nvSpPr>
          <p:cNvPr id="9" name="TextBox 8">
            <a:extLst>
              <a:ext uri="{FF2B5EF4-FFF2-40B4-BE49-F238E27FC236}">
                <a16:creationId xmlns:a16="http://schemas.microsoft.com/office/drawing/2014/main" id="{6CD5B669-3161-42EC-9912-5183B8433CD2}"/>
              </a:ext>
            </a:extLst>
          </p:cNvPr>
          <p:cNvSpPr txBox="1"/>
          <p:nvPr/>
        </p:nvSpPr>
        <p:spPr>
          <a:xfrm flipH="1">
            <a:off x="775446" y="1181141"/>
            <a:ext cx="101785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cs typeface="Arial" panose="020B0604020202020204" pitchFamily="34" charset="0"/>
              </a:rPr>
              <a:t>Relationship</a:t>
            </a:r>
            <a:endParaRPr lang="en-US" sz="2000" dirty="0"/>
          </a:p>
        </p:txBody>
      </p:sp>
    </p:spTree>
    <p:extLst>
      <p:ext uri="{BB962C8B-B14F-4D97-AF65-F5344CB8AC3E}">
        <p14:creationId xmlns:p14="http://schemas.microsoft.com/office/powerpoint/2010/main" val="431946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354D3-FE69-4BEB-AA82-3C9B82EAB193}"/>
              </a:ext>
            </a:extLst>
          </p:cNvPr>
          <p:cNvSpPr>
            <a:spLocks noGrp="1"/>
          </p:cNvSpPr>
          <p:nvPr>
            <p:ph idx="1"/>
          </p:nvPr>
        </p:nvSpPr>
        <p:spPr>
          <a:xfrm>
            <a:off x="838200" y="1776145"/>
            <a:ext cx="10515600" cy="4888940"/>
          </a:xfrm>
        </p:spPr>
        <p:txBody>
          <a:bodyPr>
            <a:normAutofit/>
          </a:bodyPr>
          <a:lstStyle/>
          <a:p>
            <a:r>
              <a:rPr lang="en-US" sz="1800" dirty="0"/>
              <a:t>I have combined the categories ‘Amer-Indian-Eskimo’ and ‘Other’ into the ‘Others’ category since they have similar distributions.</a:t>
            </a:r>
          </a:p>
        </p:txBody>
      </p:sp>
      <p:sp>
        <p:nvSpPr>
          <p:cNvPr id="4" name="Slide Number Placeholder 3">
            <a:extLst>
              <a:ext uri="{FF2B5EF4-FFF2-40B4-BE49-F238E27FC236}">
                <a16:creationId xmlns:a16="http://schemas.microsoft.com/office/drawing/2014/main" id="{14A54469-8888-47EC-A037-513ABD1DDDEA}"/>
              </a:ext>
            </a:extLst>
          </p:cNvPr>
          <p:cNvSpPr>
            <a:spLocks noGrp="1"/>
          </p:cNvSpPr>
          <p:nvPr>
            <p:ph type="sldNum" sz="quarter" idx="12"/>
          </p:nvPr>
        </p:nvSpPr>
        <p:spPr/>
        <p:txBody>
          <a:bodyPr/>
          <a:lstStyle/>
          <a:p>
            <a:fld id="{1F646F3F-274D-499B-ABBE-824EB4ABDC3D}" type="slidenum">
              <a:rPr lang="en-US" smtClean="0"/>
              <a:t>31</a:t>
            </a:fld>
            <a:endParaRPr lang="en-US"/>
          </a:p>
        </p:txBody>
      </p:sp>
      <p:pic>
        <p:nvPicPr>
          <p:cNvPr id="6" name="Picture 5">
            <a:extLst>
              <a:ext uri="{FF2B5EF4-FFF2-40B4-BE49-F238E27FC236}">
                <a16:creationId xmlns:a16="http://schemas.microsoft.com/office/drawing/2014/main" id="{570D8EB0-6C8F-4938-B505-8D6D217C475A}"/>
              </a:ext>
            </a:extLst>
          </p:cNvPr>
          <p:cNvPicPr>
            <a:picLocks noChangeAspect="1"/>
          </p:cNvPicPr>
          <p:nvPr/>
        </p:nvPicPr>
        <p:blipFill>
          <a:blip r:embed="rId2"/>
          <a:stretch>
            <a:fillRect/>
          </a:stretch>
        </p:blipFill>
        <p:spPr>
          <a:xfrm>
            <a:off x="1479175" y="2581834"/>
            <a:ext cx="9108143" cy="3890107"/>
          </a:xfrm>
          <a:prstGeom prst="rect">
            <a:avLst/>
          </a:prstGeom>
        </p:spPr>
      </p:pic>
      <p:sp>
        <p:nvSpPr>
          <p:cNvPr id="10" name="TextBox 9">
            <a:extLst>
              <a:ext uri="{FF2B5EF4-FFF2-40B4-BE49-F238E27FC236}">
                <a16:creationId xmlns:a16="http://schemas.microsoft.com/office/drawing/2014/main" id="{C19638C0-8E47-4B9A-8A63-19A768F86E70}"/>
              </a:ext>
            </a:extLst>
          </p:cNvPr>
          <p:cNvSpPr txBox="1"/>
          <p:nvPr/>
        </p:nvSpPr>
        <p:spPr>
          <a:xfrm flipH="1">
            <a:off x="775446" y="1181141"/>
            <a:ext cx="10178528"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cs typeface="Arial" panose="020B0604020202020204" pitchFamily="34" charset="0"/>
              </a:rPr>
              <a:t>Race</a:t>
            </a:r>
            <a:endParaRPr lang="en-US" sz="2000" dirty="0"/>
          </a:p>
        </p:txBody>
      </p:sp>
    </p:spTree>
    <p:extLst>
      <p:ext uri="{BB962C8B-B14F-4D97-AF65-F5344CB8AC3E}">
        <p14:creationId xmlns:p14="http://schemas.microsoft.com/office/powerpoint/2010/main" val="1404895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Brace 1">
            <a:extLst>
              <a:ext uri="{FF2B5EF4-FFF2-40B4-BE49-F238E27FC236}">
                <a16:creationId xmlns:a16="http://schemas.microsoft.com/office/drawing/2014/main" id="{3C7BF000-36DE-4880-AE41-253CE2E7D6B3}"/>
              </a:ext>
            </a:extLst>
          </p:cNvPr>
          <p:cNvSpPr/>
          <p:nvPr/>
        </p:nvSpPr>
        <p:spPr>
          <a:xfrm>
            <a:off x="5423647" y="1228165"/>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2972260B-FE46-4C2C-B1C3-16678F1EB767}"/>
              </a:ext>
            </a:extLst>
          </p:cNvPr>
          <p:cNvSpPr>
            <a:spLocks noGrp="1"/>
          </p:cNvSpPr>
          <p:nvPr>
            <p:ph type="ctrTitle"/>
          </p:nvPr>
        </p:nvSpPr>
        <p:spPr>
          <a:xfrm>
            <a:off x="770964" y="286872"/>
            <a:ext cx="9897035" cy="614082"/>
          </a:xfrm>
        </p:spPr>
        <p:txBody>
          <a:bodyPr anchor="ctr">
            <a:normAutofit/>
          </a:body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Encoding Part</a:t>
            </a:r>
          </a:p>
        </p:txBody>
      </p:sp>
      <p:sp>
        <p:nvSpPr>
          <p:cNvPr id="4" name="Subtitle 3">
            <a:extLst>
              <a:ext uri="{FF2B5EF4-FFF2-40B4-BE49-F238E27FC236}">
                <a16:creationId xmlns:a16="http://schemas.microsoft.com/office/drawing/2014/main" id="{610B8FF0-0827-4C4B-8BE6-A916B64336C3}"/>
              </a:ext>
            </a:extLst>
          </p:cNvPr>
          <p:cNvSpPr>
            <a:spLocks noGrp="1"/>
          </p:cNvSpPr>
          <p:nvPr>
            <p:ph type="subTitle" idx="1"/>
          </p:nvPr>
        </p:nvSpPr>
        <p:spPr>
          <a:xfrm>
            <a:off x="1237129" y="858623"/>
            <a:ext cx="10685928" cy="1550645"/>
          </a:xfrm>
        </p:spPr>
        <p:txBody>
          <a:bodyPr>
            <a:normAutofit/>
          </a:bodyPr>
          <a:lstStyle/>
          <a:p>
            <a:pPr marL="342900" indent="-342900" algn="l">
              <a:lnSpc>
                <a:spcPct val="100000"/>
              </a:lnSpc>
              <a:buFont typeface="Arial" panose="020B0604020202020204" pitchFamily="34" charset="0"/>
              <a:buChar char="•"/>
            </a:pPr>
            <a:r>
              <a:rPr lang="en-US" sz="1800" dirty="0"/>
              <a:t>The categorical columns 'Profession_Class', 'Education', 'Marital_status', 'Occupation', 'Relationship', 'Race', 'Gender', and 'Country’ are transformed into numerical columns separately using the LabelEncoder.</a:t>
            </a:r>
          </a:p>
          <a:p>
            <a:pPr marL="342900" indent="-342900" algn="l">
              <a:lnSpc>
                <a:spcPct val="100000"/>
              </a:lnSpc>
              <a:buFont typeface="Arial" panose="020B0604020202020204" pitchFamily="34" charset="0"/>
              <a:buChar char="•"/>
            </a:pPr>
            <a:r>
              <a:rPr lang="en-US" sz="1800" dirty="0"/>
              <a:t>The LabelEncoder assigns a unique numerical label to each category within each column, thereby converting categorical data into a format suitable for Machine Learning models requiring numerical input.</a:t>
            </a:r>
          </a:p>
          <a:p>
            <a:pPr algn="l">
              <a:lnSpc>
                <a:spcPct val="100000"/>
              </a:lnSpc>
            </a:pPr>
            <a:endParaRPr lang="en-US" sz="1800"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9B108E10-D81C-4010-AF8E-9BEFF4828F18}"/>
              </a:ext>
            </a:extLst>
          </p:cNvPr>
          <p:cNvSpPr>
            <a:spLocks noGrp="1"/>
          </p:cNvSpPr>
          <p:nvPr>
            <p:ph type="sldNum" sz="quarter" idx="12"/>
          </p:nvPr>
        </p:nvSpPr>
        <p:spPr/>
        <p:txBody>
          <a:bodyPr/>
          <a:lstStyle/>
          <a:p>
            <a:fld id="{1F646F3F-274D-499B-ABBE-824EB4ABDC3D}" type="slidenum">
              <a:rPr lang="en-US" smtClean="0"/>
              <a:t>32</a:t>
            </a:fld>
            <a:endParaRPr lang="en-US"/>
          </a:p>
        </p:txBody>
      </p:sp>
      <p:sp>
        <p:nvSpPr>
          <p:cNvPr id="7" name="Title 2">
            <a:extLst>
              <a:ext uri="{FF2B5EF4-FFF2-40B4-BE49-F238E27FC236}">
                <a16:creationId xmlns:a16="http://schemas.microsoft.com/office/drawing/2014/main" id="{4590A6A4-DE7E-490D-BA2B-A540BC6D9C12}"/>
              </a:ext>
            </a:extLst>
          </p:cNvPr>
          <p:cNvSpPr txBox="1">
            <a:spLocks/>
          </p:cNvSpPr>
          <p:nvPr/>
        </p:nvSpPr>
        <p:spPr>
          <a:xfrm>
            <a:off x="755095" y="2426526"/>
            <a:ext cx="9135034" cy="55043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Skewness treatment</a:t>
            </a:r>
          </a:p>
        </p:txBody>
      </p:sp>
      <p:sp>
        <p:nvSpPr>
          <p:cNvPr id="8" name="Subtitle 3">
            <a:extLst>
              <a:ext uri="{FF2B5EF4-FFF2-40B4-BE49-F238E27FC236}">
                <a16:creationId xmlns:a16="http://schemas.microsoft.com/office/drawing/2014/main" id="{9A4DE2A0-0AE3-4EEB-BC82-5832470FD231}"/>
              </a:ext>
            </a:extLst>
          </p:cNvPr>
          <p:cNvSpPr txBox="1">
            <a:spLocks/>
          </p:cNvSpPr>
          <p:nvPr/>
        </p:nvSpPr>
        <p:spPr>
          <a:xfrm>
            <a:off x="1237129" y="3006097"/>
            <a:ext cx="10685929" cy="38525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US" sz="1800" dirty="0"/>
              <a:t>To preprocess numerical columns ('Age', 'Education_num', 'Capital_gain', 'Capital_loss', 'Hours_per_week’) by applying a power transformation to reduce skewness, and it provides visualizations to assess the effectiveness of the transformation. </a:t>
            </a:r>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r>
              <a:rPr lang="en-US" sz="1800" dirty="0"/>
              <a:t>A lot of skewness has been reduced but we cannot remove skewness more than this.</a:t>
            </a:r>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a:p>
            <a:pPr marL="342900" indent="-342900" algn="l">
              <a:lnSpc>
                <a:spcPct val="100000"/>
              </a:lnSpc>
              <a:buFont typeface="Arial" panose="020B0604020202020204" pitchFamily="34" charset="0"/>
              <a:buChar char="•"/>
            </a:pPr>
            <a:endParaRPr lang="en-US" sz="1800" dirty="0"/>
          </a:p>
        </p:txBody>
      </p:sp>
      <p:pic>
        <p:nvPicPr>
          <p:cNvPr id="5" name="Picture 4">
            <a:extLst>
              <a:ext uri="{FF2B5EF4-FFF2-40B4-BE49-F238E27FC236}">
                <a16:creationId xmlns:a16="http://schemas.microsoft.com/office/drawing/2014/main" id="{DF5E254D-4C49-426A-8072-675845CD4714}"/>
              </a:ext>
            </a:extLst>
          </p:cNvPr>
          <p:cNvPicPr>
            <a:picLocks noChangeAspect="1"/>
          </p:cNvPicPr>
          <p:nvPr/>
        </p:nvPicPr>
        <p:blipFill>
          <a:blip r:embed="rId2"/>
          <a:stretch>
            <a:fillRect/>
          </a:stretch>
        </p:blipFill>
        <p:spPr>
          <a:xfrm>
            <a:off x="542715" y="3992633"/>
            <a:ext cx="2321857" cy="2143066"/>
          </a:xfrm>
          <a:prstGeom prst="rect">
            <a:avLst/>
          </a:prstGeom>
        </p:spPr>
      </p:pic>
      <p:pic>
        <p:nvPicPr>
          <p:cNvPr id="6" name="Picture 5">
            <a:extLst>
              <a:ext uri="{FF2B5EF4-FFF2-40B4-BE49-F238E27FC236}">
                <a16:creationId xmlns:a16="http://schemas.microsoft.com/office/drawing/2014/main" id="{634C8C42-851A-4656-BDE1-D91AE5DE787E}"/>
              </a:ext>
            </a:extLst>
          </p:cNvPr>
          <p:cNvPicPr>
            <a:picLocks noChangeAspect="1"/>
          </p:cNvPicPr>
          <p:nvPr/>
        </p:nvPicPr>
        <p:blipFill>
          <a:blip r:embed="rId3"/>
          <a:stretch>
            <a:fillRect/>
          </a:stretch>
        </p:blipFill>
        <p:spPr>
          <a:xfrm>
            <a:off x="2898010" y="3992632"/>
            <a:ext cx="2424602" cy="2143067"/>
          </a:xfrm>
          <a:prstGeom prst="rect">
            <a:avLst/>
          </a:prstGeom>
        </p:spPr>
      </p:pic>
      <p:pic>
        <p:nvPicPr>
          <p:cNvPr id="10" name="Picture 9">
            <a:extLst>
              <a:ext uri="{FF2B5EF4-FFF2-40B4-BE49-F238E27FC236}">
                <a16:creationId xmlns:a16="http://schemas.microsoft.com/office/drawing/2014/main" id="{0CA908EA-A0F6-4B5C-9630-3D05107C08A2}"/>
              </a:ext>
            </a:extLst>
          </p:cNvPr>
          <p:cNvPicPr>
            <a:picLocks noChangeAspect="1"/>
          </p:cNvPicPr>
          <p:nvPr/>
        </p:nvPicPr>
        <p:blipFill>
          <a:blip r:embed="rId4"/>
          <a:stretch>
            <a:fillRect/>
          </a:stretch>
        </p:blipFill>
        <p:spPr>
          <a:xfrm>
            <a:off x="5356050" y="3979188"/>
            <a:ext cx="2223248" cy="2152671"/>
          </a:xfrm>
          <a:prstGeom prst="rect">
            <a:avLst/>
          </a:prstGeom>
        </p:spPr>
      </p:pic>
      <p:pic>
        <p:nvPicPr>
          <p:cNvPr id="11" name="Picture 10">
            <a:extLst>
              <a:ext uri="{FF2B5EF4-FFF2-40B4-BE49-F238E27FC236}">
                <a16:creationId xmlns:a16="http://schemas.microsoft.com/office/drawing/2014/main" id="{A8DD180B-7F01-471B-863A-EB0D4BA9CBB2}"/>
              </a:ext>
            </a:extLst>
          </p:cNvPr>
          <p:cNvPicPr>
            <a:picLocks noChangeAspect="1"/>
          </p:cNvPicPr>
          <p:nvPr/>
        </p:nvPicPr>
        <p:blipFill>
          <a:blip r:embed="rId5"/>
          <a:stretch>
            <a:fillRect/>
          </a:stretch>
        </p:blipFill>
        <p:spPr>
          <a:xfrm>
            <a:off x="7612736" y="3979187"/>
            <a:ext cx="2091197" cy="2152671"/>
          </a:xfrm>
          <a:prstGeom prst="rect">
            <a:avLst/>
          </a:prstGeom>
        </p:spPr>
      </p:pic>
      <p:pic>
        <p:nvPicPr>
          <p:cNvPr id="12" name="Picture 11">
            <a:extLst>
              <a:ext uri="{FF2B5EF4-FFF2-40B4-BE49-F238E27FC236}">
                <a16:creationId xmlns:a16="http://schemas.microsoft.com/office/drawing/2014/main" id="{59638A40-DBA7-4B50-B780-118E43A66BFE}"/>
              </a:ext>
            </a:extLst>
          </p:cNvPr>
          <p:cNvPicPr>
            <a:picLocks noChangeAspect="1"/>
          </p:cNvPicPr>
          <p:nvPr/>
        </p:nvPicPr>
        <p:blipFill>
          <a:blip r:embed="rId6"/>
          <a:stretch>
            <a:fillRect/>
          </a:stretch>
        </p:blipFill>
        <p:spPr>
          <a:xfrm>
            <a:off x="9737371" y="3992632"/>
            <a:ext cx="2256686" cy="2139226"/>
          </a:xfrm>
          <a:prstGeom prst="rect">
            <a:avLst/>
          </a:prstGeom>
        </p:spPr>
      </p:pic>
    </p:spTree>
    <p:extLst>
      <p:ext uri="{BB962C8B-B14F-4D97-AF65-F5344CB8AC3E}">
        <p14:creationId xmlns:p14="http://schemas.microsoft.com/office/powerpoint/2010/main" val="4187168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Brace 1">
            <a:extLst>
              <a:ext uri="{FF2B5EF4-FFF2-40B4-BE49-F238E27FC236}">
                <a16:creationId xmlns:a16="http://schemas.microsoft.com/office/drawing/2014/main" id="{3C7BF000-36DE-4880-AE41-253CE2E7D6B3}"/>
              </a:ext>
            </a:extLst>
          </p:cNvPr>
          <p:cNvSpPr/>
          <p:nvPr/>
        </p:nvSpPr>
        <p:spPr>
          <a:xfrm>
            <a:off x="5423647" y="1228165"/>
            <a:ext cx="45719" cy="45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2">
            <a:extLst>
              <a:ext uri="{FF2B5EF4-FFF2-40B4-BE49-F238E27FC236}">
                <a16:creationId xmlns:a16="http://schemas.microsoft.com/office/drawing/2014/main" id="{2972260B-FE46-4C2C-B1C3-16678F1EB767}"/>
              </a:ext>
            </a:extLst>
          </p:cNvPr>
          <p:cNvSpPr>
            <a:spLocks noGrp="1"/>
          </p:cNvSpPr>
          <p:nvPr>
            <p:ph type="ctrTitle"/>
          </p:nvPr>
        </p:nvSpPr>
        <p:spPr>
          <a:xfrm>
            <a:off x="770965" y="286871"/>
            <a:ext cx="9897034" cy="726141"/>
          </a:xfrm>
        </p:spPr>
        <p:txBody>
          <a:bodyPr anchor="ctr">
            <a:normAutofit/>
          </a:body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Scaling the Data(StandardScaler)</a:t>
            </a:r>
          </a:p>
        </p:txBody>
      </p:sp>
      <p:sp>
        <p:nvSpPr>
          <p:cNvPr id="4" name="Subtitle 3">
            <a:extLst>
              <a:ext uri="{FF2B5EF4-FFF2-40B4-BE49-F238E27FC236}">
                <a16:creationId xmlns:a16="http://schemas.microsoft.com/office/drawing/2014/main" id="{610B8FF0-0827-4C4B-8BE6-A916B64336C3}"/>
              </a:ext>
            </a:extLst>
          </p:cNvPr>
          <p:cNvSpPr>
            <a:spLocks noGrp="1"/>
          </p:cNvSpPr>
          <p:nvPr>
            <p:ph type="subTitle" idx="1"/>
          </p:nvPr>
        </p:nvSpPr>
        <p:spPr>
          <a:xfrm>
            <a:off x="1156447" y="998561"/>
            <a:ext cx="10300447" cy="1077215"/>
          </a:xfrm>
        </p:spPr>
        <p:txBody>
          <a:bodyPr>
            <a:normAutofit/>
          </a:bodyPr>
          <a:lstStyle/>
          <a:p>
            <a:pPr marL="285750" indent="-285750" algn="l">
              <a:lnSpc>
                <a:spcPct val="100000"/>
              </a:lnSpc>
              <a:buFont typeface="Arial" panose="020B0604020202020204" pitchFamily="34" charset="0"/>
              <a:buChar char="•"/>
            </a:pPr>
            <a:r>
              <a:rPr lang="en-US" sz="1800" dirty="0"/>
              <a:t>Standardization is a common preprocessing step that ensures all features have a mean of 0 and a standard deviation of 1, which can be important for certain machine learning algorithms that are sensitive to the scale of the input features.</a:t>
            </a:r>
          </a:p>
          <a:p>
            <a:pPr marL="285750" indent="-285750" algn="l">
              <a:lnSpc>
                <a:spcPct val="100000"/>
              </a:lnSpc>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97427D4-0E15-4A01-8911-A9A42F3925C0}"/>
              </a:ext>
            </a:extLst>
          </p:cNvPr>
          <p:cNvSpPr>
            <a:spLocks noGrp="1"/>
          </p:cNvSpPr>
          <p:nvPr>
            <p:ph type="sldNum" sz="quarter" idx="12"/>
          </p:nvPr>
        </p:nvSpPr>
        <p:spPr>
          <a:xfrm>
            <a:off x="9296399" y="6358705"/>
            <a:ext cx="2743200" cy="365125"/>
          </a:xfrm>
        </p:spPr>
        <p:txBody>
          <a:bodyPr/>
          <a:lstStyle/>
          <a:p>
            <a:fld id="{1F646F3F-274D-499B-ABBE-824EB4ABDC3D}" type="slidenum">
              <a:rPr lang="en-US" smtClean="0"/>
              <a:t>33</a:t>
            </a:fld>
            <a:endParaRPr lang="en-US" dirty="0"/>
          </a:p>
        </p:txBody>
      </p:sp>
      <p:sp>
        <p:nvSpPr>
          <p:cNvPr id="7" name="Title 2">
            <a:extLst>
              <a:ext uri="{FF2B5EF4-FFF2-40B4-BE49-F238E27FC236}">
                <a16:creationId xmlns:a16="http://schemas.microsoft.com/office/drawing/2014/main" id="{4590A6A4-DE7E-490D-BA2B-A540BC6D9C12}"/>
              </a:ext>
            </a:extLst>
          </p:cNvPr>
          <p:cNvSpPr txBox="1">
            <a:spLocks/>
          </p:cNvSpPr>
          <p:nvPr/>
        </p:nvSpPr>
        <p:spPr>
          <a:xfrm>
            <a:off x="770965" y="2111188"/>
            <a:ext cx="9910481" cy="5452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Wingdings" panose="05000000000000000000" pitchFamily="2" charset="2"/>
              <a:buChar char="Ø"/>
            </a:pPr>
            <a:r>
              <a:rPr lang="en-US" sz="3200" b="1" dirty="0">
                <a:latin typeface="Arial" panose="020B0604020202020204" pitchFamily="34" charset="0"/>
                <a:cs typeface="Arial" panose="020B0604020202020204" pitchFamily="34" charset="0"/>
              </a:rPr>
              <a:t>Handling Imbalance Data</a:t>
            </a:r>
          </a:p>
        </p:txBody>
      </p:sp>
      <p:sp>
        <p:nvSpPr>
          <p:cNvPr id="8" name="Subtitle 3">
            <a:extLst>
              <a:ext uri="{FF2B5EF4-FFF2-40B4-BE49-F238E27FC236}">
                <a16:creationId xmlns:a16="http://schemas.microsoft.com/office/drawing/2014/main" id="{9A4DE2A0-0AE3-4EEB-BC82-5832470FD231}"/>
              </a:ext>
            </a:extLst>
          </p:cNvPr>
          <p:cNvSpPr txBox="1">
            <a:spLocks/>
          </p:cNvSpPr>
          <p:nvPr/>
        </p:nvSpPr>
        <p:spPr>
          <a:xfrm>
            <a:off x="1156447" y="2728747"/>
            <a:ext cx="10300447" cy="4066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1800" dirty="0"/>
              <a:t>Imbalanced datasets, where one class is significantly underrepresented compared to another, can pose challenges for machine learning models, especially in classification problems. Class imbalance can lead to biased models that perform poorly on the minority class (&lt;50k - 75.9%,  &gt;50k - 24.1%)</a:t>
            </a:r>
          </a:p>
          <a:p>
            <a:pPr marL="342900" indent="-342900" algn="l">
              <a:buFont typeface="Arial" panose="020B0604020202020204" pitchFamily="34" charset="0"/>
              <a:buChar char="•"/>
            </a:pPr>
            <a:r>
              <a:rPr lang="en-US" sz="1800" dirty="0"/>
              <a:t>I used SMOTE (synthetic minority oversampling technique) over the under-sampling technique (near miss) because I got better results in terms of model performance</a:t>
            </a:r>
          </a:p>
          <a:p>
            <a:pPr marL="342900" indent="-342900" algn="l">
              <a:buFont typeface="Arial" panose="020B0604020202020204" pitchFamily="34" charset="0"/>
              <a:buChar char="•"/>
            </a:pPr>
            <a:r>
              <a:rPr lang="en-US" sz="1800" dirty="0"/>
              <a:t>It will take random samples from &lt;50k values and make the duplicates                                                               till they both have the same proportion.</a:t>
            </a:r>
          </a:p>
          <a:p>
            <a:pPr marL="285750" indent="-285750" algn="l">
              <a:buFont typeface="Arial" panose="020B0604020202020204" pitchFamily="34" charset="0"/>
              <a:buChar char="•"/>
            </a:pPr>
            <a:r>
              <a:rPr lang="en-US" sz="1800" dirty="0"/>
              <a:t>Data is balanced now, both the category of income have 50% data                                                                       each.</a:t>
            </a:r>
          </a:p>
          <a:p>
            <a:pPr algn="l"/>
            <a:endParaRPr lang="en-US" dirty="0"/>
          </a:p>
        </p:txBody>
      </p:sp>
      <p:pic>
        <p:nvPicPr>
          <p:cNvPr id="14" name="Picture 13">
            <a:extLst>
              <a:ext uri="{FF2B5EF4-FFF2-40B4-BE49-F238E27FC236}">
                <a16:creationId xmlns:a16="http://schemas.microsoft.com/office/drawing/2014/main" id="{A89894F6-0709-4806-B5CD-DADF8695EF36}"/>
              </a:ext>
            </a:extLst>
          </p:cNvPr>
          <p:cNvPicPr>
            <a:picLocks noChangeAspect="1"/>
          </p:cNvPicPr>
          <p:nvPr/>
        </p:nvPicPr>
        <p:blipFill>
          <a:blip r:embed="rId3"/>
          <a:stretch>
            <a:fillRect/>
          </a:stretch>
        </p:blipFill>
        <p:spPr>
          <a:xfrm>
            <a:off x="8159533" y="4061012"/>
            <a:ext cx="3297361" cy="2662817"/>
          </a:xfrm>
          <a:prstGeom prst="rect">
            <a:avLst/>
          </a:prstGeom>
        </p:spPr>
      </p:pic>
      <p:cxnSp>
        <p:nvCxnSpPr>
          <p:cNvPr id="18" name="Connector: Curved 17">
            <a:extLst>
              <a:ext uri="{FF2B5EF4-FFF2-40B4-BE49-F238E27FC236}">
                <a16:creationId xmlns:a16="http://schemas.microsoft.com/office/drawing/2014/main" id="{CF00E991-AE86-4B77-9AA5-4A5B23D6F446}"/>
              </a:ext>
            </a:extLst>
          </p:cNvPr>
          <p:cNvCxnSpPr>
            <a:cxnSpLocks/>
          </p:cNvCxnSpPr>
          <p:nvPr/>
        </p:nvCxnSpPr>
        <p:spPr>
          <a:xfrm>
            <a:off x="6966107" y="5135322"/>
            <a:ext cx="1537813" cy="724117"/>
          </a:xfrm>
          <a:prstGeom prst="curvedConnector3">
            <a:avLst>
              <a:gd name="adj1" fmla="val 49694"/>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48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a:xfrm>
            <a:off x="134471" y="1122363"/>
            <a:ext cx="11869269" cy="2387600"/>
          </a:xfrm>
        </p:spPr>
        <p:txBody>
          <a:bodyPr>
            <a:normAutofit/>
          </a:bodyPr>
          <a:lstStyle/>
          <a:p>
            <a:r>
              <a:rPr lang="en-US" sz="5000" dirty="0">
                <a:latin typeface="Arial Black" panose="020B0A04020102020204" pitchFamily="34" charset="0"/>
              </a:rPr>
              <a:t>Model Building</a:t>
            </a:r>
          </a:p>
        </p:txBody>
      </p:sp>
      <p:sp>
        <p:nvSpPr>
          <p:cNvPr id="3" name="Slide Number Placeholder 2">
            <a:extLst>
              <a:ext uri="{FF2B5EF4-FFF2-40B4-BE49-F238E27FC236}">
                <a16:creationId xmlns:a16="http://schemas.microsoft.com/office/drawing/2014/main" id="{EDE0468C-022D-4E31-901A-19CFE5361918}"/>
              </a:ext>
            </a:extLst>
          </p:cNvPr>
          <p:cNvSpPr>
            <a:spLocks noGrp="1"/>
          </p:cNvSpPr>
          <p:nvPr>
            <p:ph type="sldNum" sz="quarter" idx="12"/>
          </p:nvPr>
        </p:nvSpPr>
        <p:spPr/>
        <p:txBody>
          <a:bodyPr/>
          <a:lstStyle/>
          <a:p>
            <a:fld id="{1F646F3F-274D-499B-ABBE-824EB4ABDC3D}" type="slidenum">
              <a:rPr lang="en-US" smtClean="0"/>
              <a:t>34</a:t>
            </a:fld>
            <a:endParaRPr lang="en-US"/>
          </a:p>
        </p:txBody>
      </p:sp>
    </p:spTree>
    <p:extLst>
      <p:ext uri="{BB962C8B-B14F-4D97-AF65-F5344CB8AC3E}">
        <p14:creationId xmlns:p14="http://schemas.microsoft.com/office/powerpoint/2010/main" val="4074419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89D6B88-08B7-41B5-98C9-51AB4E99C4B7}"/>
              </a:ext>
            </a:extLst>
          </p:cNvPr>
          <p:cNvSpPr>
            <a:spLocks noGrp="1"/>
          </p:cNvSpPr>
          <p:nvPr>
            <p:ph type="body" sz="half" idx="2"/>
          </p:nvPr>
        </p:nvSpPr>
        <p:spPr>
          <a:xfrm>
            <a:off x="690282" y="925830"/>
            <a:ext cx="10990730" cy="5623560"/>
          </a:xfrm>
        </p:spPr>
        <p:txBody>
          <a:bodyPr/>
          <a:lstStyle/>
          <a:p>
            <a:pPr marL="285750" indent="-285750">
              <a:buFont typeface="Arial" panose="020B0604020202020204" pitchFamily="34" charset="0"/>
              <a:buChar char="•"/>
            </a:pPr>
            <a:r>
              <a:rPr lang="en-US" sz="1800" dirty="0"/>
              <a:t>I have Split the data into test and train in a 25:75 ratio</a:t>
            </a:r>
          </a:p>
          <a:p>
            <a:pPr marL="285750" indent="-285750">
              <a:buFont typeface="Arial" panose="020B0604020202020204" pitchFamily="34" charset="0"/>
              <a:buChar char="•"/>
            </a:pPr>
            <a:r>
              <a:rPr lang="en-US" sz="1800" dirty="0"/>
              <a:t>For choosing the base model I have used all the classification models such as GaussianNB, KNN, Logistic regression, Decision Tree, Random Forest, AdaBoost, gradient boosting and XGboost. </a:t>
            </a:r>
          </a:p>
          <a:p>
            <a:pPr marL="285750" indent="-285750">
              <a:buFont typeface="Arial" panose="020B0604020202020204" pitchFamily="34" charset="0"/>
              <a:buChar char="•"/>
            </a:pPr>
            <a:r>
              <a:rPr lang="en-US" sz="1800" dirty="0"/>
              <a:t>I Checked their performance by different metrics AUC ROC Score, Confusion matrix, Precision, Recall, and F1-score also used the cross-validation method to check the mean value of the cross-validation score.</a:t>
            </a:r>
          </a:p>
        </p:txBody>
      </p:sp>
      <p:sp>
        <p:nvSpPr>
          <p:cNvPr id="2" name="Slide Number Placeholder 1">
            <a:extLst>
              <a:ext uri="{FF2B5EF4-FFF2-40B4-BE49-F238E27FC236}">
                <a16:creationId xmlns:a16="http://schemas.microsoft.com/office/drawing/2014/main" id="{D74147C6-73AE-413A-8135-73DA8E47EED1}"/>
              </a:ext>
            </a:extLst>
          </p:cNvPr>
          <p:cNvSpPr>
            <a:spLocks noGrp="1"/>
          </p:cNvSpPr>
          <p:nvPr>
            <p:ph type="sldNum" sz="quarter" idx="12"/>
          </p:nvPr>
        </p:nvSpPr>
        <p:spPr/>
        <p:txBody>
          <a:bodyPr/>
          <a:lstStyle/>
          <a:p>
            <a:fld id="{1F646F3F-274D-499B-ABBE-824EB4ABDC3D}" type="slidenum">
              <a:rPr lang="en-US" smtClean="0"/>
              <a:t>35</a:t>
            </a:fld>
            <a:endParaRPr lang="en-US"/>
          </a:p>
        </p:txBody>
      </p:sp>
      <p:pic>
        <p:nvPicPr>
          <p:cNvPr id="3" name="Picture 2">
            <a:extLst>
              <a:ext uri="{FF2B5EF4-FFF2-40B4-BE49-F238E27FC236}">
                <a16:creationId xmlns:a16="http://schemas.microsoft.com/office/drawing/2014/main" id="{9BC3664A-59F5-45DE-AC31-CF99159A8915}"/>
              </a:ext>
            </a:extLst>
          </p:cNvPr>
          <p:cNvPicPr>
            <a:picLocks noChangeAspect="1"/>
          </p:cNvPicPr>
          <p:nvPr/>
        </p:nvPicPr>
        <p:blipFill>
          <a:blip r:embed="rId2"/>
          <a:stretch>
            <a:fillRect/>
          </a:stretch>
        </p:blipFill>
        <p:spPr>
          <a:xfrm>
            <a:off x="839789" y="2894426"/>
            <a:ext cx="10512423" cy="2608728"/>
          </a:xfrm>
          <a:prstGeom prst="rect">
            <a:avLst/>
          </a:prstGeom>
        </p:spPr>
      </p:pic>
    </p:spTree>
    <p:extLst>
      <p:ext uri="{BB962C8B-B14F-4D97-AF65-F5344CB8AC3E}">
        <p14:creationId xmlns:p14="http://schemas.microsoft.com/office/powerpoint/2010/main" val="2702667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89D6B88-08B7-41B5-98C9-51AB4E99C4B7}"/>
              </a:ext>
            </a:extLst>
          </p:cNvPr>
          <p:cNvSpPr>
            <a:spLocks noGrp="1"/>
          </p:cNvSpPr>
          <p:nvPr>
            <p:ph type="body" sz="half" idx="2"/>
          </p:nvPr>
        </p:nvSpPr>
        <p:spPr>
          <a:xfrm>
            <a:off x="839788" y="925830"/>
            <a:ext cx="10342093" cy="5623560"/>
          </a:xfrm>
        </p:spPr>
        <p:txBody>
          <a:bodyPr>
            <a:normAutofit/>
          </a:bodyPr>
          <a:lstStyle/>
          <a:p>
            <a:pPr marL="285750" lvl="0" indent="-285750">
              <a:buFont typeface="Arial" panose="020B0604020202020204" pitchFamily="34" charset="0"/>
              <a:buChar char="•"/>
            </a:pPr>
            <a:r>
              <a:rPr lang="en-US" sz="1800" dirty="0"/>
              <a:t>Random Forest, Gradient Boost, and Xtreme Gradient Boost give us the best performance, so I further try hyperparameter tuning on them to get the best parameters for these three models so that I can choose the final model.</a:t>
            </a:r>
          </a:p>
          <a:p>
            <a:pPr marL="285750" lvl="0" indent="-285750">
              <a:buFont typeface="Arial" panose="020B0604020202020204" pitchFamily="34" charset="0"/>
              <a:buChar char="•"/>
            </a:pPr>
            <a:r>
              <a:rPr lang="en-US" sz="1800" dirty="0"/>
              <a:t>I have used the Grid search CV method to get the best parameters for the base models.</a:t>
            </a:r>
          </a:p>
          <a:p>
            <a:pPr marL="285750" lvl="0" indent="-285750">
              <a:buFont typeface="Arial" panose="020B0604020202020204" pitchFamily="34" charset="0"/>
              <a:buChar char="•"/>
            </a:pPr>
            <a:r>
              <a:rPr lang="en-US" sz="1800" dirty="0"/>
              <a:t>Again, I checked all performance metrics AUC ROC Score, Confusion matrix, Precision, Recall, F1-score, Mean of cross validation score.</a:t>
            </a:r>
          </a:p>
          <a:p>
            <a:pPr marL="285750" lvl="0" indent="-285750">
              <a:buFont typeface="Arial" panose="020B0604020202020204" pitchFamily="34" charset="0"/>
              <a:buChar char="•"/>
            </a:pPr>
            <a:r>
              <a:rPr lang="en-US" sz="1800" dirty="0"/>
              <a:t>XGBoost Performed marginally well compared to the Gradient boosting classifier and gave the best results for this classification problem.</a:t>
            </a:r>
          </a:p>
          <a:p>
            <a:pPr lvl="0"/>
            <a:endParaRPr lang="en-US" sz="1800" dirty="0"/>
          </a:p>
        </p:txBody>
      </p:sp>
      <p:sp>
        <p:nvSpPr>
          <p:cNvPr id="2" name="Slide Number Placeholder 1">
            <a:extLst>
              <a:ext uri="{FF2B5EF4-FFF2-40B4-BE49-F238E27FC236}">
                <a16:creationId xmlns:a16="http://schemas.microsoft.com/office/drawing/2014/main" id="{70AAEB68-7900-4CD1-8C68-7F584388056C}"/>
              </a:ext>
            </a:extLst>
          </p:cNvPr>
          <p:cNvSpPr>
            <a:spLocks noGrp="1"/>
          </p:cNvSpPr>
          <p:nvPr>
            <p:ph type="sldNum" sz="quarter" idx="12"/>
          </p:nvPr>
        </p:nvSpPr>
        <p:spPr/>
        <p:txBody>
          <a:bodyPr/>
          <a:lstStyle/>
          <a:p>
            <a:fld id="{1F646F3F-274D-499B-ABBE-824EB4ABDC3D}" type="slidenum">
              <a:rPr lang="en-US" smtClean="0"/>
              <a:t>36</a:t>
            </a:fld>
            <a:endParaRPr lang="en-US"/>
          </a:p>
        </p:txBody>
      </p:sp>
      <p:pic>
        <p:nvPicPr>
          <p:cNvPr id="4" name="Picture 3">
            <a:extLst>
              <a:ext uri="{FF2B5EF4-FFF2-40B4-BE49-F238E27FC236}">
                <a16:creationId xmlns:a16="http://schemas.microsoft.com/office/drawing/2014/main" id="{B30585CE-4360-4F12-AC1E-106EFD473476}"/>
              </a:ext>
            </a:extLst>
          </p:cNvPr>
          <p:cNvPicPr>
            <a:picLocks noChangeAspect="1"/>
          </p:cNvPicPr>
          <p:nvPr/>
        </p:nvPicPr>
        <p:blipFill>
          <a:blip r:embed="rId2"/>
          <a:stretch>
            <a:fillRect/>
          </a:stretch>
        </p:blipFill>
        <p:spPr>
          <a:xfrm>
            <a:off x="1010119" y="3791400"/>
            <a:ext cx="10025434" cy="1810871"/>
          </a:xfrm>
          <a:prstGeom prst="rect">
            <a:avLst/>
          </a:prstGeom>
        </p:spPr>
      </p:pic>
    </p:spTree>
    <p:extLst>
      <p:ext uri="{BB962C8B-B14F-4D97-AF65-F5344CB8AC3E}">
        <p14:creationId xmlns:p14="http://schemas.microsoft.com/office/powerpoint/2010/main" val="71005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a:xfrm>
            <a:off x="134471" y="1122363"/>
            <a:ext cx="11869269" cy="2387600"/>
          </a:xfrm>
        </p:spPr>
        <p:txBody>
          <a:bodyPr>
            <a:normAutofit/>
          </a:bodyPr>
          <a:lstStyle/>
          <a:p>
            <a:r>
              <a:rPr lang="en-US" sz="5000" dirty="0">
                <a:latin typeface="Arial Black" panose="020B0A04020102020204" pitchFamily="34" charset="0"/>
              </a:rPr>
              <a:t>Results &amp; Insights</a:t>
            </a:r>
          </a:p>
        </p:txBody>
      </p:sp>
      <p:sp>
        <p:nvSpPr>
          <p:cNvPr id="3" name="Slide Number Placeholder 2">
            <a:extLst>
              <a:ext uri="{FF2B5EF4-FFF2-40B4-BE49-F238E27FC236}">
                <a16:creationId xmlns:a16="http://schemas.microsoft.com/office/drawing/2014/main" id="{8908F59C-FE4C-4A5F-A0DF-E0CD4572EF38}"/>
              </a:ext>
            </a:extLst>
          </p:cNvPr>
          <p:cNvSpPr>
            <a:spLocks noGrp="1"/>
          </p:cNvSpPr>
          <p:nvPr>
            <p:ph type="sldNum" sz="quarter" idx="12"/>
          </p:nvPr>
        </p:nvSpPr>
        <p:spPr/>
        <p:txBody>
          <a:bodyPr/>
          <a:lstStyle/>
          <a:p>
            <a:fld id="{1F646F3F-274D-499B-ABBE-824EB4ABDC3D}" type="slidenum">
              <a:rPr lang="en-US" smtClean="0"/>
              <a:t>37</a:t>
            </a:fld>
            <a:endParaRPr lang="en-US"/>
          </a:p>
        </p:txBody>
      </p:sp>
    </p:spTree>
    <p:extLst>
      <p:ext uri="{BB962C8B-B14F-4D97-AF65-F5344CB8AC3E}">
        <p14:creationId xmlns:p14="http://schemas.microsoft.com/office/powerpoint/2010/main" val="1863606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F89-3FB9-49DD-8EE2-0807713E5724}"/>
              </a:ext>
            </a:extLst>
          </p:cNvPr>
          <p:cNvSpPr>
            <a:spLocks noGrp="1"/>
          </p:cNvSpPr>
          <p:nvPr>
            <p:ph type="title"/>
          </p:nvPr>
        </p:nvSpPr>
        <p:spPr>
          <a:xfrm>
            <a:off x="663388" y="388620"/>
            <a:ext cx="10690412" cy="720090"/>
          </a:xfrm>
        </p:spPr>
        <p:txBody>
          <a:bodyPr/>
          <a:lstStyle/>
          <a:p>
            <a:pPr marL="571500" indent="-571500">
              <a:buFont typeface="Wingdings" panose="05000000000000000000" pitchFamily="2" charset="2"/>
              <a:buChar char="ü"/>
            </a:pPr>
            <a:r>
              <a:rPr lang="en-US" b="1" u="sng" dirty="0">
                <a:latin typeface="Arial" panose="020B0604020202020204" pitchFamily="34" charset="0"/>
                <a:cs typeface="Arial" panose="020B0604020202020204" pitchFamily="34" charset="0"/>
              </a:rPr>
              <a:t>Result </a:t>
            </a:r>
          </a:p>
        </p:txBody>
      </p:sp>
      <p:sp>
        <p:nvSpPr>
          <p:cNvPr id="3" name="Content Placeholder 2">
            <a:extLst>
              <a:ext uri="{FF2B5EF4-FFF2-40B4-BE49-F238E27FC236}">
                <a16:creationId xmlns:a16="http://schemas.microsoft.com/office/drawing/2014/main" id="{DE92CE24-BBED-413A-9473-E373728BCA6B}"/>
              </a:ext>
            </a:extLst>
          </p:cNvPr>
          <p:cNvSpPr>
            <a:spLocks noGrp="1"/>
          </p:cNvSpPr>
          <p:nvPr>
            <p:ph idx="1"/>
          </p:nvPr>
        </p:nvSpPr>
        <p:spPr>
          <a:xfrm>
            <a:off x="663388" y="1237707"/>
            <a:ext cx="11349542" cy="5385155"/>
          </a:xfrm>
        </p:spPr>
        <p:txBody>
          <a:bodyPr/>
          <a:lstStyle/>
          <a:p>
            <a:r>
              <a:rPr lang="en-US" sz="1800" dirty="0"/>
              <a:t>XGboost and Gradient Boost have almost the same accuracy (0.90), followed by Random Forest (0.89).</a:t>
            </a:r>
          </a:p>
          <a:p>
            <a:r>
              <a:rPr lang="en-US" sz="1800" dirty="0"/>
              <a:t>XGboost has the highest AUC-ROC score (0.9705), followed by Gradient boosting (0.9689) and Random Forest (0.9548).</a:t>
            </a:r>
          </a:p>
          <a:p>
            <a:r>
              <a:rPr lang="en-US" sz="1800" dirty="0"/>
              <a:t>Both accuracy and AUC-ROC scores are higher for Gradient boosting and XGboost compared to Random Forest.</a:t>
            </a:r>
          </a:p>
          <a:p>
            <a:r>
              <a:rPr lang="en-US" sz="1800" dirty="0"/>
              <a:t>XGBoost consistently performs slightly better than Gradient boosting in terms of both accuracy and AUC-ROC score.</a:t>
            </a:r>
          </a:p>
          <a:p>
            <a:r>
              <a:rPr lang="en-US" sz="1800" dirty="0"/>
              <a:t>Based on all the metrics, XGboost Classifier appears to be the best-performing model among the three for predicting income levels.</a:t>
            </a:r>
          </a:p>
        </p:txBody>
      </p:sp>
      <p:sp>
        <p:nvSpPr>
          <p:cNvPr id="4" name="Slide Number Placeholder 3">
            <a:extLst>
              <a:ext uri="{FF2B5EF4-FFF2-40B4-BE49-F238E27FC236}">
                <a16:creationId xmlns:a16="http://schemas.microsoft.com/office/drawing/2014/main" id="{9C378E09-A129-4489-831D-1D632534BF92}"/>
              </a:ext>
            </a:extLst>
          </p:cNvPr>
          <p:cNvSpPr>
            <a:spLocks noGrp="1"/>
          </p:cNvSpPr>
          <p:nvPr>
            <p:ph type="sldNum" sz="quarter" idx="12"/>
          </p:nvPr>
        </p:nvSpPr>
        <p:spPr/>
        <p:txBody>
          <a:bodyPr/>
          <a:lstStyle/>
          <a:p>
            <a:fld id="{1F646F3F-274D-499B-ABBE-824EB4ABDC3D}" type="slidenum">
              <a:rPr lang="en-US" smtClean="0"/>
              <a:t>38</a:t>
            </a:fld>
            <a:endParaRPr lang="en-US"/>
          </a:p>
        </p:txBody>
      </p:sp>
      <p:pic>
        <p:nvPicPr>
          <p:cNvPr id="6" name="Picture 5">
            <a:extLst>
              <a:ext uri="{FF2B5EF4-FFF2-40B4-BE49-F238E27FC236}">
                <a16:creationId xmlns:a16="http://schemas.microsoft.com/office/drawing/2014/main" id="{D2BD464D-F9E0-4546-9797-9267C01A365B}"/>
              </a:ext>
            </a:extLst>
          </p:cNvPr>
          <p:cNvPicPr>
            <a:picLocks noChangeAspect="1"/>
          </p:cNvPicPr>
          <p:nvPr/>
        </p:nvPicPr>
        <p:blipFill>
          <a:blip r:embed="rId3"/>
          <a:stretch>
            <a:fillRect/>
          </a:stretch>
        </p:blipFill>
        <p:spPr>
          <a:xfrm>
            <a:off x="3477185" y="3648635"/>
            <a:ext cx="4869180" cy="3072839"/>
          </a:xfrm>
          <a:prstGeom prst="rect">
            <a:avLst/>
          </a:prstGeom>
        </p:spPr>
      </p:pic>
    </p:spTree>
    <p:extLst>
      <p:ext uri="{BB962C8B-B14F-4D97-AF65-F5344CB8AC3E}">
        <p14:creationId xmlns:p14="http://schemas.microsoft.com/office/powerpoint/2010/main" val="3148025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2F89-3FB9-49DD-8EE2-0807713E5724}"/>
              </a:ext>
            </a:extLst>
          </p:cNvPr>
          <p:cNvSpPr>
            <a:spLocks noGrp="1"/>
          </p:cNvSpPr>
          <p:nvPr>
            <p:ph type="title"/>
          </p:nvPr>
        </p:nvSpPr>
        <p:spPr>
          <a:xfrm>
            <a:off x="571500" y="388620"/>
            <a:ext cx="10782300" cy="720090"/>
          </a:xfrm>
        </p:spPr>
        <p:txBody>
          <a:bodyPr/>
          <a:lstStyle/>
          <a:p>
            <a:pPr marL="571500" indent="-571500">
              <a:buFont typeface="Wingdings" panose="05000000000000000000" pitchFamily="2" charset="2"/>
              <a:buChar char="ü"/>
            </a:pPr>
            <a:r>
              <a:rPr lang="en-US" b="1" u="sng"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DE92CE24-BBED-413A-9473-E373728BCA6B}"/>
              </a:ext>
            </a:extLst>
          </p:cNvPr>
          <p:cNvSpPr>
            <a:spLocks noGrp="1"/>
          </p:cNvSpPr>
          <p:nvPr>
            <p:ph idx="1"/>
          </p:nvPr>
        </p:nvSpPr>
        <p:spPr>
          <a:xfrm>
            <a:off x="571500" y="1401127"/>
            <a:ext cx="10782300" cy="4739697"/>
          </a:xfrm>
        </p:spPr>
        <p:txBody>
          <a:bodyPr>
            <a:normAutofit/>
          </a:bodyPr>
          <a:lstStyle/>
          <a:p>
            <a:r>
              <a:rPr lang="en-US" sz="1800" dirty="0"/>
              <a:t>People with education level as ‘Masters/Doctorate/Prof-school’ have higher ratios of &gt;50K earning, than &lt;=50K.</a:t>
            </a:r>
          </a:p>
          <a:p>
            <a:r>
              <a:rPr lang="en-US" sz="1800" dirty="0"/>
              <a:t>If the relationship in the family is either ‘Husband/Wife’, the chances of earning more than 50K are high.</a:t>
            </a:r>
          </a:p>
          <a:p>
            <a:r>
              <a:rPr lang="en-US" sz="1800" dirty="0"/>
              <a:t>A person has a high chance of earning &gt;50K if his/her race is ‘White’.</a:t>
            </a:r>
          </a:p>
          <a:p>
            <a:r>
              <a:rPr lang="en-US" sz="1800" dirty="0"/>
              <a:t>Males have a higher chance of earning more than 50K, than females.</a:t>
            </a:r>
          </a:p>
          <a:p>
            <a:r>
              <a:rPr lang="en-US" sz="1800" dirty="0"/>
              <a:t>A person needs to be &gt;30 to earn more than 50K, or work at least 60 hours per week to earn &gt;50K.</a:t>
            </a:r>
          </a:p>
          <a:p>
            <a:r>
              <a:rPr lang="en-US" sz="1800" dirty="0"/>
              <a:t>This income evaluation prediction ML model can be used for various statistical purposes –</a:t>
            </a:r>
          </a:p>
          <a:p>
            <a:pPr lvl="1"/>
            <a:r>
              <a:rPr lang="en-US" altLang="en-US" sz="1800" dirty="0"/>
              <a:t>Predict whether People can be given loans or other benefits according to their income.</a:t>
            </a:r>
          </a:p>
          <a:p>
            <a:pPr lvl="1"/>
            <a:r>
              <a:rPr lang="en-US" altLang="en-US" sz="1800" dirty="0"/>
              <a:t>Assigning scores to People to give them credibility by using the best features related to income.</a:t>
            </a:r>
          </a:p>
          <a:p>
            <a:pPr lvl="1"/>
            <a:r>
              <a:rPr lang="en-US" altLang="en-US" sz="1800" dirty="0"/>
              <a:t>These scores can be utilized to create different categories of Census- </a:t>
            </a:r>
          </a:p>
          <a:p>
            <a:pPr marL="914400" lvl="2" indent="0">
              <a:buNone/>
            </a:pPr>
            <a:r>
              <a:rPr lang="en-US" altLang="en-US" sz="1800" dirty="0"/>
              <a:t>     1. Old age, High income, Highly educated. </a:t>
            </a:r>
          </a:p>
          <a:p>
            <a:pPr marL="914400" lvl="2" indent="0">
              <a:buNone/>
            </a:pPr>
            <a:r>
              <a:rPr lang="en-US" altLang="en-US" sz="1800" dirty="0"/>
              <a:t>     2. Middle-aged, Middle-income, Average educated.</a:t>
            </a:r>
          </a:p>
          <a:p>
            <a:pPr marL="914400" lvl="2" indent="0">
              <a:buNone/>
            </a:pPr>
            <a:r>
              <a:rPr lang="en-US" altLang="en-US" sz="1800" dirty="0"/>
              <a:t>     3. Young, Low income, Low educated.</a:t>
            </a:r>
            <a:endParaRPr lang="en-US" altLang="en-US" sz="1000" dirty="0">
              <a:latin typeface="Roboto Mono"/>
            </a:endParaRPr>
          </a:p>
          <a:p>
            <a:pPr lvl="1"/>
            <a:endParaRPr lang="en-US" altLang="en-US" sz="1000" dirty="0">
              <a:latin typeface="Roboto Mono"/>
            </a:endParaRPr>
          </a:p>
          <a:p>
            <a:pPr lvl="1"/>
            <a:endParaRPr lang="en-US" altLang="en-US" sz="1000" dirty="0">
              <a:latin typeface="Roboto Mono"/>
            </a:endParaRPr>
          </a:p>
          <a:p>
            <a:pPr lvl="1"/>
            <a:endParaRPr lang="en-US" sz="1000" dirty="0"/>
          </a:p>
        </p:txBody>
      </p:sp>
      <p:sp>
        <p:nvSpPr>
          <p:cNvPr id="4" name="Slide Number Placeholder 3">
            <a:extLst>
              <a:ext uri="{FF2B5EF4-FFF2-40B4-BE49-F238E27FC236}">
                <a16:creationId xmlns:a16="http://schemas.microsoft.com/office/drawing/2014/main" id="{3441723B-F5C0-4705-8B0F-EBAE1BC56BE5}"/>
              </a:ext>
            </a:extLst>
          </p:cNvPr>
          <p:cNvSpPr>
            <a:spLocks noGrp="1"/>
          </p:cNvSpPr>
          <p:nvPr>
            <p:ph type="sldNum" sz="quarter" idx="12"/>
          </p:nvPr>
        </p:nvSpPr>
        <p:spPr/>
        <p:txBody>
          <a:bodyPr/>
          <a:lstStyle/>
          <a:p>
            <a:fld id="{1F646F3F-274D-499B-ABBE-824EB4ABDC3D}" type="slidenum">
              <a:rPr lang="en-US" smtClean="0"/>
              <a:t>39</a:t>
            </a:fld>
            <a:endParaRPr lang="en-US"/>
          </a:p>
        </p:txBody>
      </p:sp>
    </p:spTree>
    <p:extLst>
      <p:ext uri="{BB962C8B-B14F-4D97-AF65-F5344CB8AC3E}">
        <p14:creationId xmlns:p14="http://schemas.microsoft.com/office/powerpoint/2010/main" val="148021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6835E-C57C-4A87-9BD8-5AEF14D4D53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I have information about people’s incomes from various countries. My goal is to use this data to create a model that can predict whether someone earns more than $50K.</a:t>
            </a:r>
          </a:p>
          <a:p>
            <a:r>
              <a:rPr lang="en-US" sz="2400" dirty="0">
                <a:latin typeface="Arial" panose="020B0604020202020204" pitchFamily="34" charset="0"/>
                <a:cs typeface="Arial" panose="020B0604020202020204" pitchFamily="34" charset="0"/>
              </a:rPr>
              <a:t>By building this model, I want to figure out what factors make people earn more money. This could help us understand the reasons behind financial success in different places and among different groups of people. </a:t>
            </a:r>
          </a:p>
          <a:p>
            <a:r>
              <a:rPr lang="en-US" sz="2400" dirty="0">
                <a:latin typeface="Arial" panose="020B0604020202020204" pitchFamily="34" charset="0"/>
                <a:cs typeface="Arial" panose="020B0604020202020204" pitchFamily="34" charset="0"/>
              </a:rPr>
              <a:t>The information I gather could be really useful for people who make decisions about policies, for researchers, and for anyone curious about what makes some people earn more than others.</a:t>
            </a:r>
          </a:p>
          <a:p>
            <a:endParaRPr lang="en-US" sz="20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F1A5A628-C4F5-4BD5-A39C-9D978BFD8FDA}"/>
              </a:ext>
            </a:extLst>
          </p:cNvPr>
          <p:cNvSpPr>
            <a:spLocks noGrp="1"/>
          </p:cNvSpPr>
          <p:nvPr>
            <p:ph type="sldNum" sz="quarter" idx="12"/>
          </p:nvPr>
        </p:nvSpPr>
        <p:spPr/>
        <p:txBody>
          <a:bodyPr/>
          <a:lstStyle/>
          <a:p>
            <a:fld id="{1F646F3F-274D-499B-ABBE-824EB4ABDC3D}" type="slidenum">
              <a:rPr lang="en-US" smtClean="0"/>
              <a:t>4</a:t>
            </a:fld>
            <a:endParaRPr lang="en-US" dirty="0"/>
          </a:p>
        </p:txBody>
      </p:sp>
    </p:spTree>
    <p:extLst>
      <p:ext uri="{BB962C8B-B14F-4D97-AF65-F5344CB8AC3E}">
        <p14:creationId xmlns:p14="http://schemas.microsoft.com/office/powerpoint/2010/main" val="3303347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a:xfrm>
            <a:off x="134471" y="1122363"/>
            <a:ext cx="11869269" cy="2387600"/>
          </a:xfrm>
        </p:spPr>
        <p:txBody>
          <a:bodyPr>
            <a:normAutofit/>
          </a:bodyPr>
          <a:lstStyle/>
          <a:p>
            <a:r>
              <a:rPr lang="en-US" sz="5000" dirty="0">
                <a:latin typeface="Arial Black" panose="020B0A04020102020204" pitchFamily="34" charset="0"/>
              </a:rPr>
              <a:t>Thank You!</a:t>
            </a:r>
          </a:p>
        </p:txBody>
      </p:sp>
      <p:sp>
        <p:nvSpPr>
          <p:cNvPr id="3" name="Slide Number Placeholder 2">
            <a:extLst>
              <a:ext uri="{FF2B5EF4-FFF2-40B4-BE49-F238E27FC236}">
                <a16:creationId xmlns:a16="http://schemas.microsoft.com/office/drawing/2014/main" id="{7EC25ED6-EAA1-4AC4-A911-3D128F893293}"/>
              </a:ext>
            </a:extLst>
          </p:cNvPr>
          <p:cNvSpPr>
            <a:spLocks noGrp="1"/>
          </p:cNvSpPr>
          <p:nvPr>
            <p:ph type="sldNum" sz="quarter" idx="12"/>
          </p:nvPr>
        </p:nvSpPr>
        <p:spPr/>
        <p:txBody>
          <a:bodyPr/>
          <a:lstStyle/>
          <a:p>
            <a:fld id="{1F646F3F-274D-499B-ABBE-824EB4ABDC3D}" type="slidenum">
              <a:rPr lang="en-US" smtClean="0"/>
              <a:t>40</a:t>
            </a:fld>
            <a:endParaRPr lang="en-US"/>
          </a:p>
        </p:txBody>
      </p:sp>
    </p:spTree>
    <p:extLst>
      <p:ext uri="{BB962C8B-B14F-4D97-AF65-F5344CB8AC3E}">
        <p14:creationId xmlns:p14="http://schemas.microsoft.com/office/powerpoint/2010/main" val="29842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p:txBody>
          <a:bodyPr>
            <a:normAutofit/>
          </a:bodyPr>
          <a:lstStyle/>
          <a:p>
            <a:r>
              <a:rPr lang="en-US" sz="5000" dirty="0">
                <a:latin typeface="Arial Black" panose="020B0A04020102020204" pitchFamily="34" charset="0"/>
              </a:rPr>
              <a:t>Dataset Overview</a:t>
            </a:r>
          </a:p>
        </p:txBody>
      </p:sp>
      <p:sp>
        <p:nvSpPr>
          <p:cNvPr id="3" name="Slide Number Placeholder 2">
            <a:extLst>
              <a:ext uri="{FF2B5EF4-FFF2-40B4-BE49-F238E27FC236}">
                <a16:creationId xmlns:a16="http://schemas.microsoft.com/office/drawing/2014/main" id="{90ED64A5-D29A-4BBD-8A94-BF20D16AC79B}"/>
              </a:ext>
            </a:extLst>
          </p:cNvPr>
          <p:cNvSpPr>
            <a:spLocks noGrp="1"/>
          </p:cNvSpPr>
          <p:nvPr>
            <p:ph type="sldNum" sz="quarter" idx="12"/>
          </p:nvPr>
        </p:nvSpPr>
        <p:spPr/>
        <p:txBody>
          <a:bodyPr/>
          <a:lstStyle/>
          <a:p>
            <a:fld id="{1F646F3F-274D-499B-ABBE-824EB4ABDC3D}" type="slidenum">
              <a:rPr lang="en-US" smtClean="0"/>
              <a:t>5</a:t>
            </a:fld>
            <a:endParaRPr lang="en-US" dirty="0"/>
          </a:p>
        </p:txBody>
      </p:sp>
    </p:spTree>
    <p:extLst>
      <p:ext uri="{BB962C8B-B14F-4D97-AF65-F5344CB8AC3E}">
        <p14:creationId xmlns:p14="http://schemas.microsoft.com/office/powerpoint/2010/main" val="13756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6835E-C57C-4A87-9BD8-5AEF14D4D535}"/>
              </a:ext>
            </a:extLst>
          </p:cNvPr>
          <p:cNvSpPr>
            <a:spLocks noGrp="1"/>
          </p:cNvSpPr>
          <p:nvPr>
            <p:ph idx="1"/>
          </p:nvPr>
        </p:nvSpPr>
        <p:spPr>
          <a:xfrm>
            <a:off x="838200" y="871632"/>
            <a:ext cx="10515600" cy="4910604"/>
          </a:xfrm>
        </p:spPr>
        <p:txBody>
          <a:bodyPr>
            <a:normAutofit/>
          </a:bodyPr>
          <a:lstStyle/>
          <a:p>
            <a:r>
              <a:rPr lang="en-US" sz="2400" dirty="0"/>
              <a:t>There are 32,561 records and 16 features in the dataset</a:t>
            </a:r>
            <a:r>
              <a:rPr lang="en-US" sz="2400" dirty="0">
                <a:latin typeface="Arial" panose="020B0604020202020204" pitchFamily="34" charset="0"/>
                <a:cs typeface="Arial" panose="020B0604020202020204" pitchFamily="34" charset="0"/>
              </a:rPr>
              <a:t>.</a:t>
            </a:r>
          </a:p>
          <a:p>
            <a:r>
              <a:rPr lang="en-US" sz="2400" dirty="0"/>
              <a:t>The features include Age, Profession class, Final census, Education, Education-num, Marital status, Occupation, Relationship, Race, Gender, Capital gain, Capital loss, Hours per week, Country, and Income.</a:t>
            </a:r>
          </a:p>
          <a:p>
            <a:r>
              <a:rPr lang="en-US" sz="2400" dirty="0"/>
              <a:t>The data types of the columns are integers (int64) and objects.</a:t>
            </a:r>
          </a:p>
          <a:p>
            <a:r>
              <a:rPr lang="en-US" sz="2400" dirty="0"/>
              <a:t>Integers are used for numerical information such as Age, Final census, Education-num, Capital gain, Capital loss, and Hours per week.</a:t>
            </a:r>
          </a:p>
          <a:p>
            <a:r>
              <a:rPr lang="en-US" sz="2400" dirty="0"/>
              <a:t>Objects are used for categorical information such as Profession class, Education, Marital status, Occupation, Relationship, Race, Gender, Country, and Income.</a:t>
            </a:r>
          </a:p>
          <a:p>
            <a:r>
              <a:rPr lang="en-US" sz="2400" dirty="0">
                <a:cs typeface="Arial" panose="020B0604020202020204" pitchFamily="34" charset="0"/>
              </a:rPr>
              <a:t>There is a column named ‘unnamed:15’ which has only 2 values so dropped it from the dataset. Also checked and removed 24 duplicate values from the dataset.</a:t>
            </a:r>
          </a:p>
        </p:txBody>
      </p:sp>
      <p:sp>
        <p:nvSpPr>
          <p:cNvPr id="2" name="Slide Number Placeholder 1">
            <a:extLst>
              <a:ext uri="{FF2B5EF4-FFF2-40B4-BE49-F238E27FC236}">
                <a16:creationId xmlns:a16="http://schemas.microsoft.com/office/drawing/2014/main" id="{16037E75-5575-459C-A7F2-E114257283F4}"/>
              </a:ext>
            </a:extLst>
          </p:cNvPr>
          <p:cNvSpPr>
            <a:spLocks noGrp="1"/>
          </p:cNvSpPr>
          <p:nvPr>
            <p:ph type="sldNum" sz="quarter" idx="12"/>
          </p:nvPr>
        </p:nvSpPr>
        <p:spPr/>
        <p:txBody>
          <a:bodyPr/>
          <a:lstStyle/>
          <a:p>
            <a:fld id="{1F646F3F-274D-499B-ABBE-824EB4ABDC3D}" type="slidenum">
              <a:rPr lang="en-US" smtClean="0"/>
              <a:t>6</a:t>
            </a:fld>
            <a:endParaRPr lang="en-US" dirty="0"/>
          </a:p>
        </p:txBody>
      </p:sp>
    </p:spTree>
    <p:extLst>
      <p:ext uri="{BB962C8B-B14F-4D97-AF65-F5344CB8AC3E}">
        <p14:creationId xmlns:p14="http://schemas.microsoft.com/office/powerpoint/2010/main" val="395140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84E94-84A6-4769-B2C8-E0F90A4543FD}"/>
              </a:ext>
            </a:extLst>
          </p:cNvPr>
          <p:cNvSpPr>
            <a:spLocks noGrp="1"/>
          </p:cNvSpPr>
          <p:nvPr>
            <p:ph type="title"/>
          </p:nvPr>
        </p:nvSpPr>
        <p:spPr>
          <a:xfrm>
            <a:off x="838200" y="365126"/>
            <a:ext cx="10515600" cy="1221628"/>
          </a:xfrm>
        </p:spPr>
        <p:txBody>
          <a:bodyPr/>
          <a:lstStyle/>
          <a:p>
            <a:r>
              <a:rPr lang="en-US" dirty="0">
                <a:latin typeface="Arial Black" panose="020B0A04020102020204" pitchFamily="34" charset="0"/>
              </a:rPr>
              <a:t>Overview of the features</a:t>
            </a:r>
            <a:endParaRPr lang="en-US" dirty="0"/>
          </a:p>
        </p:txBody>
      </p:sp>
      <p:sp>
        <p:nvSpPr>
          <p:cNvPr id="2" name="Slide Number Placeholder 1">
            <a:extLst>
              <a:ext uri="{FF2B5EF4-FFF2-40B4-BE49-F238E27FC236}">
                <a16:creationId xmlns:a16="http://schemas.microsoft.com/office/drawing/2014/main" id="{A75E12FB-DCD7-4B91-81AC-EEA0C7B77235}"/>
              </a:ext>
            </a:extLst>
          </p:cNvPr>
          <p:cNvSpPr>
            <a:spLocks noGrp="1"/>
          </p:cNvSpPr>
          <p:nvPr>
            <p:ph type="sldNum" sz="quarter" idx="12"/>
          </p:nvPr>
        </p:nvSpPr>
        <p:spPr/>
        <p:txBody>
          <a:bodyPr/>
          <a:lstStyle/>
          <a:p>
            <a:fld id="{1F646F3F-274D-499B-ABBE-824EB4ABDC3D}" type="slidenum">
              <a:rPr lang="en-US" smtClean="0"/>
              <a:t>7</a:t>
            </a:fld>
            <a:endParaRPr lang="en-US" dirty="0"/>
          </a:p>
        </p:txBody>
      </p:sp>
      <p:sp>
        <p:nvSpPr>
          <p:cNvPr id="3" name="Content Placeholder 2">
            <a:extLst>
              <a:ext uri="{FF2B5EF4-FFF2-40B4-BE49-F238E27FC236}">
                <a16:creationId xmlns:a16="http://schemas.microsoft.com/office/drawing/2014/main" id="{F0C6835E-C57C-4A87-9BD8-5AEF14D4D535}"/>
              </a:ext>
            </a:extLst>
          </p:cNvPr>
          <p:cNvSpPr>
            <a:spLocks noGrp="1"/>
          </p:cNvSpPr>
          <p:nvPr>
            <p:ph idx="4294967295"/>
          </p:nvPr>
        </p:nvSpPr>
        <p:spPr>
          <a:xfrm>
            <a:off x="838200" y="1587500"/>
            <a:ext cx="9677400" cy="4678363"/>
          </a:xfrm>
        </p:spPr>
        <p:txBody>
          <a:bodyPr>
            <a:normAutofit fontScale="85000" lnSpcReduction="20000"/>
          </a:bodyPr>
          <a:lstStyle/>
          <a:p>
            <a:r>
              <a:rPr lang="en-US" sz="2000" b="1" dirty="0">
                <a:latin typeface="Arial" panose="020B0604020202020204" pitchFamily="34" charset="0"/>
                <a:cs typeface="Arial" panose="020B0604020202020204" pitchFamily="34" charset="0"/>
              </a:rPr>
              <a:t>Age</a:t>
            </a:r>
            <a:r>
              <a:rPr lang="en-US" sz="2000" dirty="0">
                <a:latin typeface="Arial" panose="020B0604020202020204" pitchFamily="34" charset="0"/>
                <a:cs typeface="Arial" panose="020B0604020202020204" pitchFamily="34" charset="0"/>
              </a:rPr>
              <a:t>: The age of the individuals.</a:t>
            </a:r>
          </a:p>
          <a:p>
            <a:r>
              <a:rPr lang="en-US" sz="2000" b="1" dirty="0">
                <a:latin typeface="Arial" panose="020B0604020202020204" pitchFamily="34" charset="0"/>
                <a:cs typeface="Arial" panose="020B0604020202020204" pitchFamily="34" charset="0"/>
              </a:rPr>
              <a:t>Profession Class</a:t>
            </a:r>
            <a:r>
              <a:rPr lang="en-US" sz="2000" dirty="0">
                <a:latin typeface="Arial" panose="020B0604020202020204" pitchFamily="34" charset="0"/>
                <a:cs typeface="Arial" panose="020B0604020202020204" pitchFamily="34" charset="0"/>
              </a:rPr>
              <a:t>: The class or category of the profession.</a:t>
            </a:r>
          </a:p>
          <a:p>
            <a:r>
              <a:rPr lang="en-US" sz="2000" b="1" dirty="0">
                <a:latin typeface="Arial" panose="020B0604020202020204" pitchFamily="34" charset="0"/>
                <a:cs typeface="Arial" panose="020B0604020202020204" pitchFamily="34" charset="0"/>
              </a:rPr>
              <a:t>Final Census</a:t>
            </a:r>
            <a:r>
              <a:rPr lang="en-US" sz="2000" dirty="0">
                <a:latin typeface="Arial" panose="020B0604020202020204" pitchFamily="34" charset="0"/>
                <a:cs typeface="Arial" panose="020B0604020202020204" pitchFamily="34" charset="0"/>
              </a:rPr>
              <a:t>: A numerical value related to the final census.</a:t>
            </a:r>
          </a:p>
          <a:p>
            <a:r>
              <a:rPr lang="en-US" sz="2000" b="1" dirty="0">
                <a:latin typeface="Arial" panose="020B0604020202020204" pitchFamily="34" charset="0"/>
                <a:cs typeface="Arial" panose="020B0604020202020204" pitchFamily="34" charset="0"/>
              </a:rPr>
              <a:t>Education</a:t>
            </a:r>
            <a:r>
              <a:rPr lang="en-US" sz="2000" dirty="0">
                <a:latin typeface="Arial" panose="020B0604020202020204" pitchFamily="34" charset="0"/>
                <a:cs typeface="Arial" panose="020B0604020202020204" pitchFamily="34" charset="0"/>
              </a:rPr>
              <a:t>: The level of education attained.</a:t>
            </a:r>
          </a:p>
          <a:p>
            <a:r>
              <a:rPr lang="en-US" sz="2000" b="1" dirty="0">
                <a:latin typeface="Arial" panose="020B0604020202020204" pitchFamily="34" charset="0"/>
                <a:cs typeface="Arial" panose="020B0604020202020204" pitchFamily="34" charset="0"/>
              </a:rPr>
              <a:t>Education-num</a:t>
            </a:r>
            <a:r>
              <a:rPr lang="en-US" sz="2000" dirty="0">
                <a:latin typeface="Arial" panose="020B0604020202020204" pitchFamily="34" charset="0"/>
                <a:cs typeface="Arial" panose="020B0604020202020204" pitchFamily="34" charset="0"/>
              </a:rPr>
              <a:t>: The numerical representation of education.</a:t>
            </a:r>
          </a:p>
          <a:p>
            <a:r>
              <a:rPr lang="en-US" sz="2000" b="1" dirty="0">
                <a:latin typeface="Arial" panose="020B0604020202020204" pitchFamily="34" charset="0"/>
                <a:cs typeface="Arial" panose="020B0604020202020204" pitchFamily="34" charset="0"/>
              </a:rPr>
              <a:t>Marital Status</a:t>
            </a:r>
            <a:r>
              <a:rPr lang="en-US" sz="2000" dirty="0">
                <a:latin typeface="Arial" panose="020B0604020202020204" pitchFamily="34" charset="0"/>
                <a:cs typeface="Arial" panose="020B0604020202020204" pitchFamily="34" charset="0"/>
              </a:rPr>
              <a:t>: The marital status of the individuals.</a:t>
            </a:r>
          </a:p>
          <a:p>
            <a:r>
              <a:rPr lang="en-US" sz="2000" b="1" dirty="0">
                <a:latin typeface="Arial" panose="020B0604020202020204" pitchFamily="34" charset="0"/>
                <a:cs typeface="Arial" panose="020B0604020202020204" pitchFamily="34" charset="0"/>
              </a:rPr>
              <a:t>Occupation</a:t>
            </a:r>
            <a:r>
              <a:rPr lang="en-US" sz="2000" dirty="0">
                <a:latin typeface="Arial" panose="020B0604020202020204" pitchFamily="34" charset="0"/>
                <a:cs typeface="Arial" panose="020B0604020202020204" pitchFamily="34" charset="0"/>
              </a:rPr>
              <a:t>: The type of job or occupation.</a:t>
            </a:r>
          </a:p>
          <a:p>
            <a:r>
              <a:rPr lang="en-US" sz="2000" b="1" dirty="0">
                <a:latin typeface="Arial" panose="020B0604020202020204" pitchFamily="34" charset="0"/>
                <a:cs typeface="Arial" panose="020B0604020202020204" pitchFamily="34" charset="0"/>
              </a:rPr>
              <a:t>Relationship</a:t>
            </a:r>
            <a:r>
              <a:rPr lang="en-US" sz="2000" dirty="0">
                <a:latin typeface="Arial" panose="020B0604020202020204" pitchFamily="34" charset="0"/>
                <a:cs typeface="Arial" panose="020B0604020202020204" pitchFamily="34" charset="0"/>
              </a:rPr>
              <a:t>: The relationship status of the individuals.</a:t>
            </a:r>
          </a:p>
          <a:p>
            <a:r>
              <a:rPr lang="en-US" sz="2000" b="1" dirty="0">
                <a:latin typeface="Arial" panose="020B0604020202020204" pitchFamily="34" charset="0"/>
                <a:cs typeface="Arial" panose="020B0604020202020204" pitchFamily="34" charset="0"/>
              </a:rPr>
              <a:t>Race</a:t>
            </a:r>
            <a:r>
              <a:rPr lang="en-US" sz="2000" dirty="0">
                <a:latin typeface="Arial" panose="020B0604020202020204" pitchFamily="34" charset="0"/>
                <a:cs typeface="Arial" panose="020B0604020202020204" pitchFamily="34" charset="0"/>
              </a:rPr>
              <a:t>: The racial background of the individuals.</a:t>
            </a:r>
          </a:p>
          <a:p>
            <a:r>
              <a:rPr lang="en-US" sz="2000" b="1" dirty="0">
                <a:latin typeface="Arial" panose="020B0604020202020204" pitchFamily="34" charset="0"/>
                <a:cs typeface="Arial" panose="020B0604020202020204" pitchFamily="34" charset="0"/>
              </a:rPr>
              <a:t>Gender</a:t>
            </a:r>
            <a:r>
              <a:rPr lang="en-US" sz="2000" dirty="0">
                <a:latin typeface="Arial" panose="020B0604020202020204" pitchFamily="34" charset="0"/>
                <a:cs typeface="Arial" panose="020B0604020202020204" pitchFamily="34" charset="0"/>
              </a:rPr>
              <a:t>: The gender of the individuals.</a:t>
            </a:r>
          </a:p>
          <a:p>
            <a:r>
              <a:rPr lang="en-US" sz="2000" b="1" dirty="0">
                <a:latin typeface="Arial" panose="020B0604020202020204" pitchFamily="34" charset="0"/>
                <a:cs typeface="Arial" panose="020B0604020202020204" pitchFamily="34" charset="0"/>
              </a:rPr>
              <a:t>Capital Gain</a:t>
            </a:r>
            <a:r>
              <a:rPr lang="en-US" sz="2000" dirty="0">
                <a:latin typeface="Arial" panose="020B0604020202020204" pitchFamily="34" charset="0"/>
                <a:cs typeface="Arial" panose="020B0604020202020204" pitchFamily="34" charset="0"/>
              </a:rPr>
              <a:t>: Amount gained through investments or capital.</a:t>
            </a:r>
          </a:p>
          <a:p>
            <a:r>
              <a:rPr lang="en-US" sz="2000" b="1" dirty="0">
                <a:latin typeface="Arial" panose="020B0604020202020204" pitchFamily="34" charset="0"/>
                <a:cs typeface="Arial" panose="020B0604020202020204" pitchFamily="34" charset="0"/>
              </a:rPr>
              <a:t>Capital Loss</a:t>
            </a:r>
            <a:r>
              <a:rPr lang="en-US" sz="2000" dirty="0">
                <a:latin typeface="Arial" panose="020B0604020202020204" pitchFamily="34" charset="0"/>
                <a:cs typeface="Arial" panose="020B0604020202020204" pitchFamily="34" charset="0"/>
              </a:rPr>
              <a:t>: Amount lost through investments or capital.</a:t>
            </a:r>
          </a:p>
          <a:p>
            <a:r>
              <a:rPr lang="en-US" sz="2000" b="1" dirty="0">
                <a:latin typeface="Arial" panose="020B0604020202020204" pitchFamily="34" charset="0"/>
                <a:cs typeface="Arial" panose="020B0604020202020204" pitchFamily="34" charset="0"/>
              </a:rPr>
              <a:t>Hours-per-week</a:t>
            </a:r>
            <a:r>
              <a:rPr lang="en-US" sz="2000" dirty="0">
                <a:latin typeface="Arial" panose="020B0604020202020204" pitchFamily="34" charset="0"/>
                <a:cs typeface="Arial" panose="020B0604020202020204" pitchFamily="34" charset="0"/>
              </a:rPr>
              <a:t>: The number of hours worked per week.</a:t>
            </a:r>
          </a:p>
          <a:p>
            <a:r>
              <a:rPr lang="en-US" sz="2000" b="1" dirty="0">
                <a:latin typeface="Arial" panose="020B0604020202020204" pitchFamily="34" charset="0"/>
                <a:cs typeface="Arial" panose="020B0604020202020204" pitchFamily="34" charset="0"/>
              </a:rPr>
              <a:t>Country</a:t>
            </a:r>
            <a:r>
              <a:rPr lang="en-US" sz="2000" dirty="0">
                <a:latin typeface="Arial" panose="020B0604020202020204" pitchFamily="34" charset="0"/>
                <a:cs typeface="Arial" panose="020B0604020202020204" pitchFamily="34" charset="0"/>
              </a:rPr>
              <a:t>: The country of residence.</a:t>
            </a:r>
          </a:p>
          <a:p>
            <a:r>
              <a:rPr lang="en-US" sz="2000" b="1" dirty="0">
                <a:solidFill>
                  <a:schemeClr val="accent6"/>
                </a:solidFill>
                <a:latin typeface="Arial" panose="020B0604020202020204" pitchFamily="34" charset="0"/>
                <a:cs typeface="Arial" panose="020B0604020202020204" pitchFamily="34" charset="0"/>
              </a:rPr>
              <a:t>Income</a:t>
            </a:r>
            <a:r>
              <a:rPr lang="en-US" sz="2000" dirty="0">
                <a:solidFill>
                  <a:schemeClr val="accent6"/>
                </a:solidFill>
                <a:latin typeface="Arial" panose="020B0604020202020204" pitchFamily="34" charset="0"/>
                <a:cs typeface="Arial" panose="020B0604020202020204" pitchFamily="34" charset="0"/>
              </a:rPr>
              <a:t>: The target variable indicates whether the income exceeds $50,000.</a:t>
            </a:r>
          </a:p>
        </p:txBody>
      </p:sp>
    </p:spTree>
    <p:extLst>
      <p:ext uri="{BB962C8B-B14F-4D97-AF65-F5344CB8AC3E}">
        <p14:creationId xmlns:p14="http://schemas.microsoft.com/office/powerpoint/2010/main" val="130640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10E4-0FF7-429F-AC18-8F82AD6466ED}"/>
              </a:ext>
            </a:extLst>
          </p:cNvPr>
          <p:cNvSpPr>
            <a:spLocks noGrp="1"/>
          </p:cNvSpPr>
          <p:nvPr>
            <p:ph type="ctrTitle"/>
          </p:nvPr>
        </p:nvSpPr>
        <p:spPr>
          <a:xfrm>
            <a:off x="161365" y="1965043"/>
            <a:ext cx="11869269" cy="2387600"/>
          </a:xfrm>
        </p:spPr>
        <p:txBody>
          <a:bodyPr>
            <a:normAutofit/>
          </a:bodyPr>
          <a:lstStyle/>
          <a:p>
            <a:r>
              <a:rPr lang="en-US" sz="5000" dirty="0">
                <a:latin typeface="Arial Black" panose="020B0A04020102020204" pitchFamily="34" charset="0"/>
              </a:rPr>
              <a:t>Exploratory Data Analysis</a:t>
            </a:r>
            <a:br>
              <a:rPr lang="en-US" sz="5000" dirty="0">
                <a:latin typeface="Arial Black" panose="020B0A04020102020204" pitchFamily="34" charset="0"/>
              </a:rPr>
            </a:br>
            <a:r>
              <a:rPr lang="en-US" sz="5000" dirty="0">
                <a:latin typeface="Arial Black" panose="020B0A04020102020204" pitchFamily="34" charset="0"/>
              </a:rPr>
              <a:t>&amp; </a:t>
            </a:r>
            <a:br>
              <a:rPr lang="en-US" sz="5000" dirty="0">
                <a:latin typeface="Arial Black" panose="020B0A04020102020204" pitchFamily="34" charset="0"/>
              </a:rPr>
            </a:br>
            <a:r>
              <a:rPr lang="en-US" sz="5000" dirty="0">
                <a:latin typeface="Arial Black" panose="020B0A04020102020204" pitchFamily="34" charset="0"/>
              </a:rPr>
              <a:t>Visualization</a:t>
            </a:r>
          </a:p>
        </p:txBody>
      </p:sp>
      <p:sp>
        <p:nvSpPr>
          <p:cNvPr id="3" name="Slide Number Placeholder 2">
            <a:extLst>
              <a:ext uri="{FF2B5EF4-FFF2-40B4-BE49-F238E27FC236}">
                <a16:creationId xmlns:a16="http://schemas.microsoft.com/office/drawing/2014/main" id="{81C2CF40-A712-45C4-9C1F-31E15F811F02}"/>
              </a:ext>
            </a:extLst>
          </p:cNvPr>
          <p:cNvSpPr>
            <a:spLocks noGrp="1"/>
          </p:cNvSpPr>
          <p:nvPr>
            <p:ph type="sldNum" sz="quarter" idx="12"/>
          </p:nvPr>
        </p:nvSpPr>
        <p:spPr/>
        <p:txBody>
          <a:bodyPr/>
          <a:lstStyle/>
          <a:p>
            <a:fld id="{1F646F3F-274D-499B-ABBE-824EB4ABDC3D}" type="slidenum">
              <a:rPr lang="en-US" smtClean="0"/>
              <a:t>8</a:t>
            </a:fld>
            <a:endParaRPr lang="en-US" dirty="0"/>
          </a:p>
        </p:txBody>
      </p:sp>
    </p:spTree>
    <p:extLst>
      <p:ext uri="{BB962C8B-B14F-4D97-AF65-F5344CB8AC3E}">
        <p14:creationId xmlns:p14="http://schemas.microsoft.com/office/powerpoint/2010/main" val="304611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A55025-FEA3-498B-919B-8ED944333E1F}"/>
              </a:ext>
            </a:extLst>
          </p:cNvPr>
          <p:cNvSpPr>
            <a:spLocks noGrp="1"/>
          </p:cNvSpPr>
          <p:nvPr>
            <p:ph type="title"/>
          </p:nvPr>
        </p:nvSpPr>
        <p:spPr>
          <a:xfrm>
            <a:off x="1353670" y="457200"/>
            <a:ext cx="9998541" cy="770965"/>
          </a:xfrm>
        </p:spPr>
        <p:txBody>
          <a:bodyPr anchor="ctr"/>
          <a:lstStyle/>
          <a:p>
            <a:pPr algn="ctr"/>
            <a:r>
              <a:rPr lang="en-US" b="1" dirty="0">
                <a:latin typeface="Arial" panose="020B0604020202020204" pitchFamily="34" charset="0"/>
                <a:cs typeface="Arial" panose="020B0604020202020204" pitchFamily="34" charset="0"/>
              </a:rPr>
              <a:t>Age</a:t>
            </a:r>
            <a:endParaRPr lang="en-US"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879407FA-067C-497A-9EC2-08C3F3F7E61F}"/>
              </a:ext>
            </a:extLst>
          </p:cNvPr>
          <p:cNvPicPr>
            <a:picLocks noGrp="1" noChangeAspect="1"/>
          </p:cNvPicPr>
          <p:nvPr>
            <p:ph idx="1"/>
          </p:nvPr>
        </p:nvPicPr>
        <p:blipFill>
          <a:blip r:embed="rId2"/>
          <a:stretch>
            <a:fillRect/>
          </a:stretch>
        </p:blipFill>
        <p:spPr>
          <a:xfrm>
            <a:off x="1353670" y="1398494"/>
            <a:ext cx="9998541" cy="4231341"/>
          </a:xfrm>
          <a:prstGeom prst="rect">
            <a:avLst/>
          </a:prstGeom>
        </p:spPr>
      </p:pic>
      <p:sp>
        <p:nvSpPr>
          <p:cNvPr id="6" name="Text Placeholder 5">
            <a:extLst>
              <a:ext uri="{FF2B5EF4-FFF2-40B4-BE49-F238E27FC236}">
                <a16:creationId xmlns:a16="http://schemas.microsoft.com/office/drawing/2014/main" id="{E9B76BB4-1266-4FF0-A866-7DDE72C9D84A}"/>
              </a:ext>
            </a:extLst>
          </p:cNvPr>
          <p:cNvSpPr>
            <a:spLocks noGrp="1"/>
          </p:cNvSpPr>
          <p:nvPr>
            <p:ph type="body" sz="half" idx="2"/>
          </p:nvPr>
        </p:nvSpPr>
        <p:spPr>
          <a:xfrm>
            <a:off x="1353670" y="5970494"/>
            <a:ext cx="9637059" cy="829236"/>
          </a:xfrm>
        </p:spPr>
        <p:txBody>
          <a:bodyPr>
            <a:normAutofit/>
          </a:bodyPr>
          <a:lstStyle/>
          <a:p>
            <a:pPr marL="285750" indent="-285750">
              <a:buFont typeface="Arial" panose="020B0604020202020204" pitchFamily="34" charset="0"/>
              <a:buChar char="•"/>
            </a:pPr>
            <a:r>
              <a:rPr lang="en-US" sz="1800" dirty="0"/>
              <a:t>Data has the right skewness, with the majority of the Ages falling in the 20–50. </a:t>
            </a:r>
          </a:p>
          <a:p>
            <a:pPr marL="285750" indent="-285750">
              <a:buFont typeface="Arial" panose="020B0604020202020204" pitchFamily="34" charset="0"/>
              <a:buChar char="•"/>
            </a:pPr>
            <a:r>
              <a:rPr lang="en-US" sz="1800" dirty="0"/>
              <a:t>The count keeps on decreasing as the Age increases.</a:t>
            </a:r>
          </a:p>
        </p:txBody>
      </p:sp>
      <p:sp>
        <p:nvSpPr>
          <p:cNvPr id="2" name="Slide Number Placeholder 1">
            <a:extLst>
              <a:ext uri="{FF2B5EF4-FFF2-40B4-BE49-F238E27FC236}">
                <a16:creationId xmlns:a16="http://schemas.microsoft.com/office/drawing/2014/main" id="{0D02AFF9-5472-4035-A205-C50954269A64}"/>
              </a:ext>
            </a:extLst>
          </p:cNvPr>
          <p:cNvSpPr>
            <a:spLocks noGrp="1"/>
          </p:cNvSpPr>
          <p:nvPr>
            <p:ph type="sldNum" sz="quarter" idx="12"/>
          </p:nvPr>
        </p:nvSpPr>
        <p:spPr/>
        <p:txBody>
          <a:bodyPr/>
          <a:lstStyle/>
          <a:p>
            <a:fld id="{1F646F3F-274D-499B-ABBE-824EB4ABDC3D}" type="slidenum">
              <a:rPr lang="en-US" smtClean="0"/>
              <a:t>9</a:t>
            </a:fld>
            <a:endParaRPr lang="en-US" dirty="0"/>
          </a:p>
        </p:txBody>
      </p:sp>
    </p:spTree>
    <p:extLst>
      <p:ext uri="{BB962C8B-B14F-4D97-AF65-F5344CB8AC3E}">
        <p14:creationId xmlns:p14="http://schemas.microsoft.com/office/powerpoint/2010/main" val="11403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4707</TotalTime>
  <Words>2379</Words>
  <Application>Microsoft Office PowerPoint</Application>
  <PresentationFormat>Widescreen</PresentationFormat>
  <Paragraphs>212</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Calibri Light</vt:lpstr>
      <vt:lpstr>Roboto Mono</vt:lpstr>
      <vt:lpstr>Wingdings</vt:lpstr>
      <vt:lpstr>Office Theme</vt:lpstr>
      <vt:lpstr>Predictive Modeling for Income Evaluation</vt:lpstr>
      <vt:lpstr>Index  </vt:lpstr>
      <vt:lpstr>Problem Statement</vt:lpstr>
      <vt:lpstr>PowerPoint Presentation</vt:lpstr>
      <vt:lpstr>Dataset Overview</vt:lpstr>
      <vt:lpstr>PowerPoint Presentation</vt:lpstr>
      <vt:lpstr>Overview of the features</vt:lpstr>
      <vt:lpstr>Exploratory Data Analysis &amp;  Visualization</vt:lpstr>
      <vt:lpstr>Age</vt:lpstr>
      <vt:lpstr>Profession_Class</vt:lpstr>
      <vt:lpstr>Education</vt:lpstr>
      <vt:lpstr>Education_num</vt:lpstr>
      <vt:lpstr>Marital_status</vt:lpstr>
      <vt:lpstr>Occupation</vt:lpstr>
      <vt:lpstr>Relationship</vt:lpstr>
      <vt:lpstr>Race</vt:lpstr>
      <vt:lpstr>Gender</vt:lpstr>
      <vt:lpstr>Capital_gain</vt:lpstr>
      <vt:lpstr>Hours_per_week</vt:lpstr>
      <vt:lpstr>Age and Hours_per_week with Income</vt:lpstr>
      <vt:lpstr>Country</vt:lpstr>
      <vt:lpstr>Final_census</vt:lpstr>
      <vt:lpstr>Income</vt:lpstr>
      <vt:lpstr>Data Preprocessing  &amp;  Feature Engineering</vt:lpstr>
      <vt:lpstr>Correlation for Numerical data using Heatmap </vt:lpstr>
      <vt:lpstr>Missing Value Treatment</vt:lpstr>
      <vt:lpstr>Feature Engineering</vt:lpstr>
      <vt:lpstr>PowerPoint Presentation</vt:lpstr>
      <vt:lpstr>PowerPoint Presentation</vt:lpstr>
      <vt:lpstr>PowerPoint Presentation</vt:lpstr>
      <vt:lpstr>PowerPoint Presentation</vt:lpstr>
      <vt:lpstr>Encoding Part</vt:lpstr>
      <vt:lpstr>Scaling the Data(StandardScaler)</vt:lpstr>
      <vt:lpstr>Model Building</vt:lpstr>
      <vt:lpstr>PowerPoint Presentation</vt:lpstr>
      <vt:lpstr>PowerPoint Presentation</vt:lpstr>
      <vt:lpstr>Results &amp; Insights</vt:lpstr>
      <vt:lpstr>Result </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Income Evaluation</dc:title>
  <dc:creator>miralnaik6118@gmail.com</dc:creator>
  <cp:lastModifiedBy>miralnaik6118@gmail.com</cp:lastModifiedBy>
  <cp:revision>173</cp:revision>
  <dcterms:created xsi:type="dcterms:W3CDTF">2023-12-31T05:06:23Z</dcterms:created>
  <dcterms:modified xsi:type="dcterms:W3CDTF">2024-01-11T12:42:45Z</dcterms:modified>
</cp:coreProperties>
</file>