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67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8288000" cy="7315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65"/>
    <p:restoredTop sz="94471"/>
  </p:normalViewPr>
  <p:slideViewPr>
    <p:cSldViewPr snapToGrid="0">
      <p:cViewPr varScale="1">
        <p:scale>
          <a:sx n="79" d="100"/>
          <a:sy n="79" d="100"/>
        </p:scale>
        <p:origin x="256" y="1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1197187"/>
            <a:ext cx="13716000" cy="2546773"/>
          </a:xfrm>
        </p:spPr>
        <p:txBody>
          <a:bodyPr anchor="b"/>
          <a:lstStyle>
            <a:lvl1pPr algn="ctr"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3842174"/>
            <a:ext cx="13716000" cy="1766146"/>
          </a:xfrm>
        </p:spPr>
        <p:txBody>
          <a:bodyPr/>
          <a:lstStyle>
            <a:lvl1pPr marL="0" indent="0" algn="ctr">
              <a:buNone/>
              <a:defRPr sz="2560"/>
            </a:lvl1pPr>
            <a:lvl2pPr marL="487695" indent="0" algn="ctr">
              <a:buNone/>
              <a:defRPr sz="2133"/>
            </a:lvl2pPr>
            <a:lvl3pPr marL="975390" indent="0" algn="ctr">
              <a:buNone/>
              <a:defRPr sz="1920"/>
            </a:lvl3pPr>
            <a:lvl4pPr marL="1463086" indent="0" algn="ctr">
              <a:buNone/>
              <a:defRPr sz="1707"/>
            </a:lvl4pPr>
            <a:lvl5pPr marL="1950781" indent="0" algn="ctr">
              <a:buNone/>
              <a:defRPr sz="1707"/>
            </a:lvl5pPr>
            <a:lvl6pPr marL="2438476" indent="0" algn="ctr">
              <a:buNone/>
              <a:defRPr sz="1707"/>
            </a:lvl6pPr>
            <a:lvl7pPr marL="2926171" indent="0" algn="ctr">
              <a:buNone/>
              <a:defRPr sz="1707"/>
            </a:lvl7pPr>
            <a:lvl8pPr marL="3413867" indent="0" algn="ctr">
              <a:buNone/>
              <a:defRPr sz="1707"/>
            </a:lvl8pPr>
            <a:lvl9pPr marL="3901562" indent="0" algn="ctr">
              <a:buNone/>
              <a:defRPr sz="170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AA8E3-3638-D64F-925E-97ACC0B375F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47B9A-733C-B24E-94BF-5A37E9F3F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89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AA8E3-3638-D64F-925E-97ACC0B375F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47B9A-733C-B24E-94BF-5A37E9F3F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752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0" y="389467"/>
            <a:ext cx="3943350" cy="619929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9467"/>
            <a:ext cx="11601450" cy="619929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AA8E3-3638-D64F-925E-97ACC0B375F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47B9A-733C-B24E-94BF-5A37E9F3F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98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AA8E3-3638-D64F-925E-97ACC0B375F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47B9A-733C-B24E-94BF-5A37E9F3F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427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5" y="1823721"/>
            <a:ext cx="15773400" cy="3042919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5" y="4895428"/>
            <a:ext cx="15773400" cy="1600199"/>
          </a:xfrm>
        </p:spPr>
        <p:txBody>
          <a:bodyPr/>
          <a:lstStyle>
            <a:lvl1pPr marL="0" indent="0">
              <a:buNone/>
              <a:defRPr sz="2560">
                <a:solidFill>
                  <a:schemeClr val="tx1">
                    <a:tint val="82000"/>
                  </a:schemeClr>
                </a:solidFill>
              </a:defRPr>
            </a:lvl1pPr>
            <a:lvl2pPr marL="487695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2pPr>
            <a:lvl3pPr marL="97539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3pPr>
            <a:lvl4pPr marL="1463086" indent="0">
              <a:buNone/>
              <a:defRPr sz="1707">
                <a:solidFill>
                  <a:schemeClr val="tx1">
                    <a:tint val="82000"/>
                  </a:schemeClr>
                </a:solidFill>
              </a:defRPr>
            </a:lvl4pPr>
            <a:lvl5pPr marL="1950781" indent="0">
              <a:buNone/>
              <a:defRPr sz="1707">
                <a:solidFill>
                  <a:schemeClr val="tx1">
                    <a:tint val="82000"/>
                  </a:schemeClr>
                </a:solidFill>
              </a:defRPr>
            </a:lvl5pPr>
            <a:lvl6pPr marL="2438476" indent="0">
              <a:buNone/>
              <a:defRPr sz="1707">
                <a:solidFill>
                  <a:schemeClr val="tx1">
                    <a:tint val="82000"/>
                  </a:schemeClr>
                </a:solidFill>
              </a:defRPr>
            </a:lvl6pPr>
            <a:lvl7pPr marL="2926171" indent="0">
              <a:buNone/>
              <a:defRPr sz="1707">
                <a:solidFill>
                  <a:schemeClr val="tx1">
                    <a:tint val="82000"/>
                  </a:schemeClr>
                </a:solidFill>
              </a:defRPr>
            </a:lvl7pPr>
            <a:lvl8pPr marL="3413867" indent="0">
              <a:buNone/>
              <a:defRPr sz="1707">
                <a:solidFill>
                  <a:schemeClr val="tx1">
                    <a:tint val="82000"/>
                  </a:schemeClr>
                </a:solidFill>
              </a:defRPr>
            </a:lvl8pPr>
            <a:lvl9pPr marL="3901562" indent="0">
              <a:buNone/>
              <a:defRPr sz="1707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AA8E3-3638-D64F-925E-97ACC0B375F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47B9A-733C-B24E-94BF-5A37E9F3F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392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1947333"/>
            <a:ext cx="7772400" cy="46414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1947333"/>
            <a:ext cx="7772400" cy="46414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AA8E3-3638-D64F-925E-97ACC0B375F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47B9A-733C-B24E-94BF-5A37E9F3F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743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389467"/>
            <a:ext cx="15773400" cy="14139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3" y="1793241"/>
            <a:ext cx="7736681" cy="878839"/>
          </a:xfrm>
        </p:spPr>
        <p:txBody>
          <a:bodyPr anchor="b"/>
          <a:lstStyle>
            <a:lvl1pPr marL="0" indent="0">
              <a:buNone/>
              <a:defRPr sz="2560" b="1"/>
            </a:lvl1pPr>
            <a:lvl2pPr marL="487695" indent="0">
              <a:buNone/>
              <a:defRPr sz="2133" b="1"/>
            </a:lvl2pPr>
            <a:lvl3pPr marL="975390" indent="0">
              <a:buNone/>
              <a:defRPr sz="1920" b="1"/>
            </a:lvl3pPr>
            <a:lvl4pPr marL="1463086" indent="0">
              <a:buNone/>
              <a:defRPr sz="1707" b="1"/>
            </a:lvl4pPr>
            <a:lvl5pPr marL="1950781" indent="0">
              <a:buNone/>
              <a:defRPr sz="1707" b="1"/>
            </a:lvl5pPr>
            <a:lvl6pPr marL="2438476" indent="0">
              <a:buNone/>
              <a:defRPr sz="1707" b="1"/>
            </a:lvl6pPr>
            <a:lvl7pPr marL="2926171" indent="0">
              <a:buNone/>
              <a:defRPr sz="1707" b="1"/>
            </a:lvl7pPr>
            <a:lvl8pPr marL="3413867" indent="0">
              <a:buNone/>
              <a:defRPr sz="1707" b="1"/>
            </a:lvl8pPr>
            <a:lvl9pPr marL="3901562" indent="0">
              <a:buNone/>
              <a:defRPr sz="170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3" y="2672080"/>
            <a:ext cx="7736681" cy="39302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0" y="1793241"/>
            <a:ext cx="7774782" cy="878839"/>
          </a:xfrm>
        </p:spPr>
        <p:txBody>
          <a:bodyPr anchor="b"/>
          <a:lstStyle>
            <a:lvl1pPr marL="0" indent="0">
              <a:buNone/>
              <a:defRPr sz="2560" b="1"/>
            </a:lvl1pPr>
            <a:lvl2pPr marL="487695" indent="0">
              <a:buNone/>
              <a:defRPr sz="2133" b="1"/>
            </a:lvl2pPr>
            <a:lvl3pPr marL="975390" indent="0">
              <a:buNone/>
              <a:defRPr sz="1920" b="1"/>
            </a:lvl3pPr>
            <a:lvl4pPr marL="1463086" indent="0">
              <a:buNone/>
              <a:defRPr sz="1707" b="1"/>
            </a:lvl4pPr>
            <a:lvl5pPr marL="1950781" indent="0">
              <a:buNone/>
              <a:defRPr sz="1707" b="1"/>
            </a:lvl5pPr>
            <a:lvl6pPr marL="2438476" indent="0">
              <a:buNone/>
              <a:defRPr sz="1707" b="1"/>
            </a:lvl6pPr>
            <a:lvl7pPr marL="2926171" indent="0">
              <a:buNone/>
              <a:defRPr sz="1707" b="1"/>
            </a:lvl7pPr>
            <a:lvl8pPr marL="3413867" indent="0">
              <a:buNone/>
              <a:defRPr sz="1707" b="1"/>
            </a:lvl8pPr>
            <a:lvl9pPr marL="3901562" indent="0">
              <a:buNone/>
              <a:defRPr sz="170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0" y="2672080"/>
            <a:ext cx="7774782" cy="39302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AA8E3-3638-D64F-925E-97ACC0B375F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47B9A-733C-B24E-94BF-5A37E9F3F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20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AA8E3-3638-D64F-925E-97ACC0B375F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47B9A-733C-B24E-94BF-5A37E9F3F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53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AA8E3-3638-D64F-925E-97ACC0B375F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47B9A-733C-B24E-94BF-5A37E9F3F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682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487680"/>
            <a:ext cx="5898356" cy="1706880"/>
          </a:xfrm>
        </p:spPr>
        <p:txBody>
          <a:bodyPr anchor="b"/>
          <a:lstStyle>
            <a:lvl1pPr>
              <a:defRPr sz="341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1053254"/>
            <a:ext cx="9258300" cy="5198533"/>
          </a:xfrm>
        </p:spPr>
        <p:txBody>
          <a:bodyPr/>
          <a:lstStyle>
            <a:lvl1pPr>
              <a:defRPr sz="3413"/>
            </a:lvl1pPr>
            <a:lvl2pPr>
              <a:defRPr sz="2987"/>
            </a:lvl2pPr>
            <a:lvl3pPr>
              <a:defRPr sz="256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2194560"/>
            <a:ext cx="5898356" cy="4065694"/>
          </a:xfrm>
        </p:spPr>
        <p:txBody>
          <a:bodyPr/>
          <a:lstStyle>
            <a:lvl1pPr marL="0" indent="0">
              <a:buNone/>
              <a:defRPr sz="1707"/>
            </a:lvl1pPr>
            <a:lvl2pPr marL="487695" indent="0">
              <a:buNone/>
              <a:defRPr sz="1493"/>
            </a:lvl2pPr>
            <a:lvl3pPr marL="975390" indent="0">
              <a:buNone/>
              <a:defRPr sz="1280"/>
            </a:lvl3pPr>
            <a:lvl4pPr marL="1463086" indent="0">
              <a:buNone/>
              <a:defRPr sz="1067"/>
            </a:lvl4pPr>
            <a:lvl5pPr marL="1950781" indent="0">
              <a:buNone/>
              <a:defRPr sz="1067"/>
            </a:lvl5pPr>
            <a:lvl6pPr marL="2438476" indent="0">
              <a:buNone/>
              <a:defRPr sz="1067"/>
            </a:lvl6pPr>
            <a:lvl7pPr marL="2926171" indent="0">
              <a:buNone/>
              <a:defRPr sz="1067"/>
            </a:lvl7pPr>
            <a:lvl8pPr marL="3413867" indent="0">
              <a:buNone/>
              <a:defRPr sz="1067"/>
            </a:lvl8pPr>
            <a:lvl9pPr marL="3901562" indent="0">
              <a:buNone/>
              <a:defRPr sz="10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AA8E3-3638-D64F-925E-97ACC0B375F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47B9A-733C-B24E-94BF-5A37E9F3F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584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487680"/>
            <a:ext cx="5898356" cy="1706880"/>
          </a:xfrm>
        </p:spPr>
        <p:txBody>
          <a:bodyPr anchor="b"/>
          <a:lstStyle>
            <a:lvl1pPr>
              <a:defRPr sz="341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1053254"/>
            <a:ext cx="9258300" cy="5198533"/>
          </a:xfrm>
        </p:spPr>
        <p:txBody>
          <a:bodyPr anchor="t"/>
          <a:lstStyle>
            <a:lvl1pPr marL="0" indent="0">
              <a:buNone/>
              <a:defRPr sz="3413"/>
            </a:lvl1pPr>
            <a:lvl2pPr marL="487695" indent="0">
              <a:buNone/>
              <a:defRPr sz="2987"/>
            </a:lvl2pPr>
            <a:lvl3pPr marL="975390" indent="0">
              <a:buNone/>
              <a:defRPr sz="2560"/>
            </a:lvl3pPr>
            <a:lvl4pPr marL="1463086" indent="0">
              <a:buNone/>
              <a:defRPr sz="2133"/>
            </a:lvl4pPr>
            <a:lvl5pPr marL="1950781" indent="0">
              <a:buNone/>
              <a:defRPr sz="2133"/>
            </a:lvl5pPr>
            <a:lvl6pPr marL="2438476" indent="0">
              <a:buNone/>
              <a:defRPr sz="2133"/>
            </a:lvl6pPr>
            <a:lvl7pPr marL="2926171" indent="0">
              <a:buNone/>
              <a:defRPr sz="2133"/>
            </a:lvl7pPr>
            <a:lvl8pPr marL="3413867" indent="0">
              <a:buNone/>
              <a:defRPr sz="2133"/>
            </a:lvl8pPr>
            <a:lvl9pPr marL="3901562" indent="0">
              <a:buNone/>
              <a:defRPr sz="21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2194560"/>
            <a:ext cx="5898356" cy="4065694"/>
          </a:xfrm>
        </p:spPr>
        <p:txBody>
          <a:bodyPr/>
          <a:lstStyle>
            <a:lvl1pPr marL="0" indent="0">
              <a:buNone/>
              <a:defRPr sz="1707"/>
            </a:lvl1pPr>
            <a:lvl2pPr marL="487695" indent="0">
              <a:buNone/>
              <a:defRPr sz="1493"/>
            </a:lvl2pPr>
            <a:lvl3pPr marL="975390" indent="0">
              <a:buNone/>
              <a:defRPr sz="1280"/>
            </a:lvl3pPr>
            <a:lvl4pPr marL="1463086" indent="0">
              <a:buNone/>
              <a:defRPr sz="1067"/>
            </a:lvl4pPr>
            <a:lvl5pPr marL="1950781" indent="0">
              <a:buNone/>
              <a:defRPr sz="1067"/>
            </a:lvl5pPr>
            <a:lvl6pPr marL="2438476" indent="0">
              <a:buNone/>
              <a:defRPr sz="1067"/>
            </a:lvl6pPr>
            <a:lvl7pPr marL="2926171" indent="0">
              <a:buNone/>
              <a:defRPr sz="1067"/>
            </a:lvl7pPr>
            <a:lvl8pPr marL="3413867" indent="0">
              <a:buNone/>
              <a:defRPr sz="1067"/>
            </a:lvl8pPr>
            <a:lvl9pPr marL="3901562" indent="0">
              <a:buNone/>
              <a:defRPr sz="10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AA8E3-3638-D64F-925E-97ACC0B375F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47B9A-733C-B24E-94BF-5A37E9F3F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176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389467"/>
            <a:ext cx="15773400" cy="14139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1947333"/>
            <a:ext cx="15773400" cy="4641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6780107"/>
            <a:ext cx="411480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8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DDAA8E3-3638-D64F-925E-97ACC0B375F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6780107"/>
            <a:ext cx="617220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8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6780107"/>
            <a:ext cx="411480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8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9647B9A-733C-B24E-94BF-5A37E9F3F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261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75390" rtl="0" eaLnBrk="1" latinLnBrk="0" hangingPunct="1">
        <a:lnSpc>
          <a:spcPct val="90000"/>
        </a:lnSpc>
        <a:spcBef>
          <a:spcPct val="0"/>
        </a:spcBef>
        <a:buNone/>
        <a:defRPr sz="469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3848" indent="-243848" algn="l" defTabSz="975390" rtl="0" eaLnBrk="1" latinLnBrk="0" hangingPunct="1">
        <a:lnSpc>
          <a:spcPct val="90000"/>
        </a:lnSpc>
        <a:spcBef>
          <a:spcPts val="1067"/>
        </a:spcBef>
        <a:buFont typeface="Arial" panose="020B0604020202020204" pitchFamily="34" charset="0"/>
        <a:buChar char="•"/>
        <a:defRPr sz="2987" kern="1200">
          <a:solidFill>
            <a:schemeClr val="tx1"/>
          </a:solidFill>
          <a:latin typeface="+mn-lt"/>
          <a:ea typeface="+mn-ea"/>
          <a:cs typeface="+mn-cs"/>
        </a:defRPr>
      </a:lvl1pPr>
      <a:lvl2pPr marL="731543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38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3pPr>
      <a:lvl4pPr marL="1706933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2194629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2682324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3170019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3657714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4145410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1pPr>
      <a:lvl2pPr marL="487695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75390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3pPr>
      <a:lvl4pPr marL="1463086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1950781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2438476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2926171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3413867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3901562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ED74F-24AF-6E15-4E52-5AF2F9E1EE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Comparison of 5 different IVIM fits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0C6E82-0EE9-3742-F348-A3F89276D8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2/24/25</a:t>
            </a:r>
          </a:p>
        </p:txBody>
      </p:sp>
    </p:spTree>
    <p:extLst>
      <p:ext uri="{BB962C8B-B14F-4D97-AF65-F5344CB8AC3E}">
        <p14:creationId xmlns:p14="http://schemas.microsoft.com/office/powerpoint/2010/main" val="11774972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89E92-6951-7454-2D3E-D574C6045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38" y="-12467"/>
            <a:ext cx="20130832" cy="1072559"/>
          </a:xfrm>
        </p:spPr>
        <p:txBody>
          <a:bodyPr>
            <a:normAutofit/>
          </a:bodyPr>
          <a:lstStyle/>
          <a:p>
            <a:r>
              <a:rPr lang="en-US" sz="2500" dirty="0"/>
              <a:t>Algorithm 2 with D* threshold at 0.10 (but lost 976 voxels, or 33%! Perhaps because of SNR=30?)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E6026F-6A17-0E7B-7627-181A99061C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89" y="1564896"/>
            <a:ext cx="4135664" cy="317229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F6BE13C-AE63-73AE-0876-2C649C676B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8203" y="1392679"/>
            <a:ext cx="4649810" cy="364384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201419D-805E-02AD-E5DE-3107C5D2AFA0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891131" y="2978830"/>
            <a:ext cx="1644453" cy="1288682"/>
          </a:xfrm>
          <a:prstGeom prst="rect">
            <a:avLst/>
          </a:prstGeom>
        </p:spPr>
      </p:pic>
      <p:pic>
        <p:nvPicPr>
          <p:cNvPr id="8" name="Picture 7" descr="A screenshot of a computer&#10;&#10;AI-generated content may be incorrect.">
            <a:extLst>
              <a:ext uri="{FF2B5EF4-FFF2-40B4-BE49-F238E27FC236}">
                <a16:creationId xmlns:a16="http://schemas.microsoft.com/office/drawing/2014/main" id="{272CF3A9-30B8-A6F7-6186-0B8395C883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28202" y="5120488"/>
            <a:ext cx="3399891" cy="21387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6241BB4-39D4-1009-73FD-6B824D8B4F6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10913" y="4942750"/>
            <a:ext cx="3150540" cy="219089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FCED48A-F559-8382-30BD-9AECD36F00F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540547" y="1392680"/>
            <a:ext cx="3999432" cy="3172299"/>
          </a:xfrm>
          <a:prstGeom prst="rect">
            <a:avLst/>
          </a:prstGeom>
        </p:spPr>
      </p:pic>
      <p:pic>
        <p:nvPicPr>
          <p:cNvPr id="13" name="Picture 12" descr="A black text with numbers and letters&#10;&#10;AI-generated content may be incorrect.">
            <a:extLst>
              <a:ext uri="{FF2B5EF4-FFF2-40B4-BE49-F238E27FC236}">
                <a16:creationId xmlns:a16="http://schemas.microsoft.com/office/drawing/2014/main" id="{19D5D5C2-3117-89E7-14AD-38ABB5250BF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140087" y="4684563"/>
            <a:ext cx="3399892" cy="2166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6957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E924E5A-2741-53A6-95AD-A675CB3D4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50008"/>
            <a:ext cx="15773400" cy="1413934"/>
          </a:xfrm>
        </p:spPr>
        <p:txBody>
          <a:bodyPr>
            <a:normAutofit/>
          </a:bodyPr>
          <a:lstStyle/>
          <a:p>
            <a:r>
              <a:rPr lang="en-US" sz="3000" dirty="0"/>
              <a:t>Algorithm 3 with D* threshold at 0.10 (but lost 874 voxels, or 29%! Perhaps because of SNR=30?)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E50412-A4D0-19D8-7DA8-E49A9DD9E9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403" y="603143"/>
            <a:ext cx="5035181" cy="3862280"/>
          </a:xfrm>
          <a:prstGeom prst="rect">
            <a:avLst/>
          </a:prstGeom>
        </p:spPr>
      </p:pic>
      <p:pic>
        <p:nvPicPr>
          <p:cNvPr id="7" name="Picture 6" descr="A black text with numbers and letters&#10;&#10;AI-generated content may be incorrect.">
            <a:extLst>
              <a:ext uri="{FF2B5EF4-FFF2-40B4-BE49-F238E27FC236}">
                <a16:creationId xmlns:a16="http://schemas.microsoft.com/office/drawing/2014/main" id="{1C4A477B-CE7F-9247-9E94-BFCFFD77DC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545" y="4587582"/>
            <a:ext cx="3426800" cy="241646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0961655-1083-FFF2-D046-6420CB8E13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4175" y="829246"/>
            <a:ext cx="4767091" cy="373574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F2638C0-4560-8E6C-5E23-659F089F8E1D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551170" y="2371524"/>
            <a:ext cx="2001719" cy="1568655"/>
          </a:xfrm>
          <a:prstGeom prst="rect">
            <a:avLst/>
          </a:prstGeom>
        </p:spPr>
      </p:pic>
      <p:pic>
        <p:nvPicPr>
          <p:cNvPr id="11" name="Picture 10" descr="A black text with black text&#10;&#10;AI-generated content may be incorrect.">
            <a:extLst>
              <a:ext uri="{FF2B5EF4-FFF2-40B4-BE49-F238E27FC236}">
                <a16:creationId xmlns:a16="http://schemas.microsoft.com/office/drawing/2014/main" id="{A4B6294C-EC0E-C3C2-A7E9-91888BAAEE7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27700" y="4465423"/>
            <a:ext cx="4043720" cy="2854391"/>
          </a:xfrm>
          <a:prstGeom prst="rect">
            <a:avLst/>
          </a:prstGeom>
        </p:spPr>
      </p:pic>
      <p:pic>
        <p:nvPicPr>
          <p:cNvPr id="13" name="Picture 12" descr="A black text with white text&#10;&#10;AI-generated content may be incorrect.">
            <a:extLst>
              <a:ext uri="{FF2B5EF4-FFF2-40B4-BE49-F238E27FC236}">
                <a16:creationId xmlns:a16="http://schemas.microsoft.com/office/drawing/2014/main" id="{FF170463-588B-F4A3-7DAB-71B4C027F1E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084775" y="4554396"/>
            <a:ext cx="4043720" cy="261783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D28560C-06A8-61B9-29FD-9046C8A3910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690203" y="829246"/>
            <a:ext cx="4584260" cy="3636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6604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9946E83-209B-1390-99A7-479A33ECB44E}"/>
              </a:ext>
            </a:extLst>
          </p:cNvPr>
          <p:cNvSpPr txBox="1">
            <a:spLocks/>
          </p:cNvSpPr>
          <p:nvPr/>
        </p:nvSpPr>
        <p:spPr>
          <a:xfrm>
            <a:off x="0" y="-350008"/>
            <a:ext cx="15773400" cy="14139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7539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93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/>
              <a:t>Algorithm 5 with D* threshold at 0.10 (but lost 43 voxels, or 2.15%!)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68862B2-DA35-AC41-0514-CD28BACDE9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31881"/>
            <a:ext cx="5397500" cy="4140200"/>
          </a:xfrm>
          <a:prstGeom prst="rect">
            <a:avLst/>
          </a:prstGeom>
        </p:spPr>
      </p:pic>
      <p:pic>
        <p:nvPicPr>
          <p:cNvPr id="9" name="Picture 8" descr="A black text with white text&#10;&#10;AI-generated content may be incorrect.">
            <a:extLst>
              <a:ext uri="{FF2B5EF4-FFF2-40B4-BE49-F238E27FC236}">
                <a16:creationId xmlns:a16="http://schemas.microsoft.com/office/drawing/2014/main" id="{3922D56E-0617-2439-743A-C132293F66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264" y="4636160"/>
            <a:ext cx="3558972" cy="257151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4E46A3C-B377-5E72-D478-25BF895356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9089" y="531881"/>
            <a:ext cx="5283200" cy="41402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771A51E-0D1A-5CE9-400E-152987869BD9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661828" y="1959954"/>
            <a:ext cx="2964343" cy="2323019"/>
          </a:xfrm>
          <a:prstGeom prst="rect">
            <a:avLst/>
          </a:prstGeom>
        </p:spPr>
      </p:pic>
      <p:pic>
        <p:nvPicPr>
          <p:cNvPr id="13" name="Picture 12" descr="A black and white text with numbers&#10;&#10;AI-generated content may be incorrect.">
            <a:extLst>
              <a:ext uri="{FF2B5EF4-FFF2-40B4-BE49-F238E27FC236}">
                <a16:creationId xmlns:a16="http://schemas.microsoft.com/office/drawing/2014/main" id="{3FE70E4D-7EF9-6E1C-D3C3-76EB0EAF90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39689" y="4580878"/>
            <a:ext cx="3810541" cy="262679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E3A7596-6082-4B72-C34C-5AA380E6C49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544300" y="434604"/>
            <a:ext cx="5219700" cy="4140200"/>
          </a:xfrm>
          <a:prstGeom prst="rect">
            <a:avLst/>
          </a:prstGeom>
        </p:spPr>
      </p:pic>
      <p:pic>
        <p:nvPicPr>
          <p:cNvPr id="16" name="Picture 15" descr="A white text with black text&#10;&#10;AI-generated content may be incorrect.">
            <a:extLst>
              <a:ext uri="{FF2B5EF4-FFF2-40B4-BE49-F238E27FC236}">
                <a16:creationId xmlns:a16="http://schemas.microsoft.com/office/drawing/2014/main" id="{E0ECA300-0684-DA37-BE47-D9A9DA23E53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738911" y="4254500"/>
            <a:ext cx="4368800" cy="306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811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B5CFC-1828-90F0-931B-0C0DBF400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943" y="-231019"/>
            <a:ext cx="15773400" cy="1413934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856CD0-0CC4-6DC3-E7C1-A2830B8846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885" y="1045029"/>
            <a:ext cx="15773400" cy="6066246"/>
          </a:xfrm>
        </p:spPr>
        <p:txBody>
          <a:bodyPr>
            <a:normAutofit fontScale="62500" lnSpcReduction="20000"/>
          </a:bodyPr>
          <a:lstStyle/>
          <a:p>
            <a:r>
              <a:rPr lang="en-US" dirty="0">
                <a:effectLst/>
                <a:latin typeface="Helvetica" pitchFamily="2" charset="0"/>
              </a:rPr>
              <a:t>Algorithm 1 and Algorithm 4 had the lower percent error for fD, both for fD* and (1-f)D</a:t>
            </a:r>
          </a:p>
          <a:p>
            <a:endParaRPr lang="en-US" dirty="0">
              <a:latin typeface="Helvetica" pitchFamily="2" charset="0"/>
            </a:endParaRPr>
          </a:p>
          <a:p>
            <a:r>
              <a:rPr lang="en-US" dirty="0">
                <a:effectLst/>
                <a:latin typeface="Helvetica" pitchFamily="2" charset="0"/>
              </a:rPr>
              <a:t>Algorithm 1 did max out the D* at the limit, with a forced D*=0.10 (it’s seen as 100 in the excel sheets as I multiply everything by 1000)</a:t>
            </a:r>
          </a:p>
          <a:p>
            <a:br>
              <a:rPr lang="en-US" dirty="0">
                <a:effectLst/>
                <a:latin typeface="Helvetica" pitchFamily="2" charset="0"/>
              </a:rPr>
            </a:br>
            <a:endParaRPr lang="en-US" dirty="0">
              <a:effectLst/>
              <a:latin typeface="Helvetica" pitchFamily="2" charset="0"/>
            </a:endParaRPr>
          </a:p>
          <a:p>
            <a:r>
              <a:rPr lang="en-US" dirty="0">
                <a:effectLst/>
                <a:latin typeface="Helvetica" pitchFamily="2" charset="0"/>
              </a:rPr>
              <a:t>Algorithm4 may actually be best? (Salman, maybe try running the canine data with the Bayesian? I wonder how i</a:t>
            </a:r>
            <a:r>
              <a:rPr lang="en-US" dirty="0">
                <a:latin typeface="Helvetica" pitchFamily="2" charset="0"/>
              </a:rPr>
              <a:t>t looks</a:t>
            </a:r>
            <a:r>
              <a:rPr lang="en-US" dirty="0">
                <a:effectLst/>
                <a:latin typeface="Helvetica" pitchFamily="2" charset="0"/>
              </a:rPr>
              <a:t>) </a:t>
            </a:r>
          </a:p>
          <a:p>
            <a:r>
              <a:rPr lang="en-US" dirty="0">
                <a:effectLst/>
                <a:latin typeface="Helvetica" pitchFamily="2" charset="0"/>
              </a:rPr>
              <a:t>- it had a low fD* error, and the best correlation R2=0.81, without needing any thresholding… </a:t>
            </a:r>
          </a:p>
          <a:p>
            <a:r>
              <a:rPr lang="en-US" dirty="0">
                <a:effectLst/>
                <a:latin typeface="Helvetica" pitchFamily="2" charset="0"/>
              </a:rPr>
              <a:t>But there are some issues with biases. </a:t>
            </a:r>
          </a:p>
          <a:p>
            <a:br>
              <a:rPr lang="en-US" dirty="0">
                <a:effectLst/>
                <a:latin typeface="Helvetica" pitchFamily="2" charset="0"/>
              </a:rPr>
            </a:br>
            <a:endParaRPr lang="en-US" dirty="0">
              <a:effectLst/>
              <a:latin typeface="Helvetica" pitchFamily="2" charset="0"/>
            </a:endParaRPr>
          </a:p>
          <a:p>
            <a:r>
              <a:rPr lang="en-US" dirty="0">
                <a:effectLst/>
                <a:latin typeface="Helvetica" pitchFamily="2" charset="0"/>
              </a:rPr>
              <a:t>Algorithm 2, 3, and 5 showed higher percent difference, even when </a:t>
            </a:r>
            <a:r>
              <a:rPr lang="en-US" dirty="0" err="1">
                <a:effectLst/>
                <a:latin typeface="Helvetica" pitchFamily="2" charset="0"/>
              </a:rPr>
              <a:t>thresholded</a:t>
            </a:r>
            <a:r>
              <a:rPr lang="en-US" dirty="0">
                <a:effectLst/>
                <a:latin typeface="Helvetica" pitchFamily="2" charset="0"/>
              </a:rPr>
              <a:t> by removing all D*&lt;0.1</a:t>
            </a:r>
          </a:p>
          <a:p>
            <a:r>
              <a:rPr lang="en-US" dirty="0">
                <a:effectLst/>
                <a:latin typeface="Helvetica" pitchFamily="2" charset="0"/>
              </a:rPr>
              <a:t>Algorithm 2 and 3 had 30% of the voxels with a non-physical value of D*&gt;0.10 </a:t>
            </a:r>
          </a:p>
          <a:p>
            <a:r>
              <a:rPr lang="en-US" dirty="0">
                <a:effectLst/>
                <a:latin typeface="Helvetica" pitchFamily="2" charset="0"/>
              </a:rPr>
              <a:t>- this may be due to the lower SNR of this run (the prior one, which saw similarly high D* values but in &lt;10% of simulated voxels, had an SNR=100 compared to this run with SNR=50)</a:t>
            </a:r>
          </a:p>
          <a:p>
            <a:r>
              <a:rPr lang="en-US" dirty="0">
                <a:effectLst/>
                <a:latin typeface="Helvetica" pitchFamily="2" charset="0"/>
              </a:rPr>
              <a:t>Their correlations were better though, by eye, seeing less spread than Algorithm 1… But at the cost of 30% of them being unusable </a:t>
            </a:r>
          </a:p>
          <a:p>
            <a:br>
              <a:rPr lang="en-US" dirty="0">
                <a:effectLst/>
                <a:latin typeface="Helvetica" pitchFamily="2" charset="0"/>
              </a:rPr>
            </a:br>
            <a:endParaRPr lang="en-US" dirty="0">
              <a:effectLst/>
              <a:latin typeface="Helvetica" pitchFamily="2" charset="0"/>
            </a:endParaRPr>
          </a:p>
          <a:p>
            <a:br>
              <a:rPr lang="en-US" dirty="0">
                <a:effectLst/>
                <a:latin typeface="Helvetica" pitchFamily="2" charset="0"/>
              </a:rPr>
            </a:br>
            <a:endParaRPr lang="en-US" dirty="0">
              <a:effectLst/>
              <a:latin typeface="Helvetica" pitchFamily="2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4790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D0C27-2AE8-DE87-2A4B-5545FC4C6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522" y="263943"/>
            <a:ext cx="10515600" cy="229786"/>
          </a:xfrm>
        </p:spPr>
        <p:txBody>
          <a:bodyPr>
            <a:normAutofit fontScale="90000"/>
          </a:bodyPr>
          <a:lstStyle/>
          <a:p>
            <a:r>
              <a:rPr lang="en-US" dirty="0"/>
              <a:t>Summary of algorithms tested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BADDABC-8CFB-C7C1-5ADC-972937A34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8521" y="636949"/>
            <a:ext cx="10864121" cy="6414308"/>
          </a:xfrm>
        </p:spPr>
        <p:txBody>
          <a:bodyPr>
            <a:normAutofit fontScale="40000" lnSpcReduction="20000"/>
          </a:bodyPr>
          <a:lstStyle/>
          <a:p>
            <a:r>
              <a:rPr lang="en-US" b="0" i="0" dirty="0">
                <a:effectLst/>
                <a:latin typeface="Menlo" panose="020B0609030804020204" pitchFamily="49" charset="0"/>
              </a:rPr>
              <a:t>ALGORITHM 1 </a:t>
            </a:r>
          </a:p>
          <a:p>
            <a:r>
              <a:rPr lang="en-US" b="0" i="0" dirty="0">
                <a:solidFill>
                  <a:srgbClr val="0E00FF"/>
                </a:solidFill>
                <a:effectLst/>
                <a:latin typeface="Menlo" panose="020B0609030804020204" pitchFamily="49" charset="0"/>
              </a:rPr>
              <a:t>- Mira original code </a:t>
            </a:r>
            <a:endParaRPr lang="en-US" b="0" i="0" dirty="0">
              <a:effectLst/>
              <a:latin typeface="Menlo" panose="020B0609030804020204" pitchFamily="49" charset="0"/>
            </a:endParaRPr>
          </a:p>
          <a:p>
            <a:r>
              <a:rPr lang="en-US" b="0" i="0" dirty="0">
                <a:solidFill>
                  <a:srgbClr val="0E00FF"/>
                </a:solidFill>
                <a:effectLst/>
                <a:latin typeface="Menlo" panose="020B0609030804020204" pitchFamily="49" charset="0"/>
              </a:rPr>
              <a:t>- Fits f0 and D0 to b&gt;250. </a:t>
            </a:r>
            <a:endParaRPr lang="en-US" dirty="0">
              <a:solidFill>
                <a:srgbClr val="0E00FF"/>
              </a:solidFill>
              <a:latin typeface="Menlo" panose="020B0609030804020204" pitchFamily="49" charset="0"/>
            </a:endParaRPr>
          </a:p>
          <a:p>
            <a:pPr lvl="1"/>
            <a:r>
              <a:rPr lang="en-US" b="0" i="0" dirty="0">
                <a:solidFill>
                  <a:srgbClr val="0E00FF"/>
                </a:solidFill>
                <a:effectLst/>
                <a:latin typeface="Menlo" panose="020B0609030804020204" pitchFamily="49" charset="0"/>
              </a:rPr>
              <a:t>If poor goodness of fit, fits mono-exponential again using the first fit output f0 and D0 as starting points</a:t>
            </a:r>
          </a:p>
          <a:p>
            <a:r>
              <a:rPr lang="en-US" dirty="0">
                <a:solidFill>
                  <a:srgbClr val="0E00FF"/>
                </a:solidFill>
                <a:latin typeface="Menlo" panose="020B0609030804020204" pitchFamily="49" charset="0"/>
              </a:rPr>
              <a:t>- </a:t>
            </a:r>
            <a:r>
              <a:rPr lang="en-US" b="0" i="0" dirty="0">
                <a:solidFill>
                  <a:srgbClr val="0E00FF"/>
                </a:solidFill>
                <a:effectLst/>
                <a:latin typeface="Menlo" panose="020B0609030804020204" pitchFamily="49" charset="0"/>
              </a:rPr>
              <a:t>subtracts f0 and D mono-exponential from the total signal, and then fits f and D* to the remainder, at only b&lt;200. Forces D* to be &lt;=0.10</a:t>
            </a:r>
            <a:endParaRPr lang="en-US" b="0" i="0" dirty="0">
              <a:effectLst/>
              <a:latin typeface="Menlo" panose="020B0609030804020204" pitchFamily="49" charset="0"/>
            </a:endParaRPr>
          </a:p>
          <a:p>
            <a:br>
              <a:rPr lang="en-US" b="0" i="0" dirty="0">
                <a:effectLst/>
                <a:latin typeface="Menlo" panose="020B0609030804020204" pitchFamily="49" charset="0"/>
              </a:rPr>
            </a:br>
            <a:endParaRPr lang="en-US" b="0" i="0" dirty="0">
              <a:effectLst/>
              <a:latin typeface="Menlo" panose="020B0609030804020204" pitchFamily="49" charset="0"/>
            </a:endParaRPr>
          </a:p>
          <a:p>
            <a:r>
              <a:rPr lang="en-US" b="0" i="0" dirty="0">
                <a:effectLst/>
                <a:latin typeface="Menlo" panose="020B0609030804020204" pitchFamily="49" charset="0"/>
              </a:rPr>
              <a:t>ALGORITHM 2 </a:t>
            </a:r>
          </a:p>
          <a:p>
            <a:r>
              <a:rPr lang="en-US" b="0" i="0" dirty="0">
                <a:solidFill>
                  <a:srgbClr val="0E00FF"/>
                </a:solidFill>
                <a:effectLst/>
                <a:latin typeface="Menlo" panose="020B0609030804020204" pitchFamily="49" charset="0"/>
              </a:rPr>
              <a:t>- Salman - old code</a:t>
            </a:r>
            <a:endParaRPr lang="en-US" b="0" i="0" dirty="0">
              <a:effectLst/>
              <a:latin typeface="Menlo" panose="020B0609030804020204" pitchFamily="49" charset="0"/>
            </a:endParaRPr>
          </a:p>
          <a:p>
            <a:r>
              <a:rPr lang="en-US" b="0" i="0" dirty="0">
                <a:solidFill>
                  <a:srgbClr val="0E00FF"/>
                </a:solidFill>
                <a:effectLst/>
                <a:latin typeface="Menlo" panose="020B0609030804020204" pitchFamily="49" charset="0"/>
              </a:rPr>
              <a:t>- fits D first, then holds D as a constant to fit to f and D* (in log space) the entire bi-exponential at all </a:t>
            </a:r>
            <a:r>
              <a:rPr lang="en-US" b="0" i="0" dirty="0" err="1">
                <a:solidFill>
                  <a:srgbClr val="0E00FF"/>
                </a:solidFill>
                <a:effectLst/>
                <a:latin typeface="Menlo" panose="020B0609030804020204" pitchFamily="49" charset="0"/>
              </a:rPr>
              <a:t>bvalues</a:t>
            </a:r>
            <a:r>
              <a:rPr lang="en-US" b="0" i="0" dirty="0">
                <a:solidFill>
                  <a:srgbClr val="0E00FF"/>
                </a:solidFill>
                <a:effectLst/>
                <a:latin typeface="Menlo" panose="020B0609030804020204" pitchFamily="49" charset="0"/>
              </a:rPr>
              <a:t>.</a:t>
            </a:r>
            <a:endParaRPr lang="en-US" b="0" i="0" dirty="0">
              <a:effectLst/>
              <a:latin typeface="Menlo" panose="020B0609030804020204" pitchFamily="49" charset="0"/>
            </a:endParaRPr>
          </a:p>
          <a:p>
            <a:br>
              <a:rPr lang="en-US" b="0" i="0" dirty="0">
                <a:effectLst/>
                <a:latin typeface="Menlo" panose="020B0609030804020204" pitchFamily="49" charset="0"/>
              </a:rPr>
            </a:br>
            <a:endParaRPr lang="en-US" b="0" i="0" dirty="0">
              <a:effectLst/>
              <a:latin typeface="Menlo" panose="020B0609030804020204" pitchFamily="49" charset="0"/>
            </a:endParaRPr>
          </a:p>
          <a:p>
            <a:r>
              <a:rPr lang="en-US" b="0" i="0" dirty="0">
                <a:effectLst/>
                <a:latin typeface="Menlo" panose="020B0609030804020204" pitchFamily="49" charset="0"/>
              </a:rPr>
              <a:t>ALGORITHM 3 </a:t>
            </a:r>
          </a:p>
          <a:p>
            <a:r>
              <a:rPr lang="en-US" b="0" i="0" dirty="0">
                <a:solidFill>
                  <a:srgbClr val="0E00FF"/>
                </a:solidFill>
                <a:effectLst/>
                <a:latin typeface="Menlo" panose="020B0609030804020204" pitchFamily="49" charset="0"/>
              </a:rPr>
              <a:t>- Salman-Mira hybrid code </a:t>
            </a:r>
            <a:endParaRPr lang="en-US" b="0" i="0" dirty="0">
              <a:effectLst/>
              <a:latin typeface="Menlo" panose="020B0609030804020204" pitchFamily="49" charset="0"/>
            </a:endParaRPr>
          </a:p>
          <a:p>
            <a:r>
              <a:rPr lang="en-US" b="0" i="0" dirty="0">
                <a:solidFill>
                  <a:srgbClr val="0E00FF"/>
                </a:solidFill>
                <a:effectLst/>
                <a:latin typeface="Menlo" panose="020B0609030804020204" pitchFamily="49" charset="0"/>
              </a:rPr>
              <a:t>- get f0 and D from the high b-values, then fit for f and D* with given f0 and D, at all </a:t>
            </a:r>
            <a:r>
              <a:rPr lang="en-US" b="0" i="0" dirty="0" err="1">
                <a:solidFill>
                  <a:srgbClr val="0E00FF"/>
                </a:solidFill>
                <a:effectLst/>
                <a:latin typeface="Menlo" panose="020B0609030804020204" pitchFamily="49" charset="0"/>
              </a:rPr>
              <a:t>bvalues</a:t>
            </a:r>
            <a:r>
              <a:rPr lang="en-US" b="0" i="0" dirty="0">
                <a:solidFill>
                  <a:srgbClr val="0E00FF"/>
                </a:solidFill>
                <a:effectLst/>
                <a:latin typeface="Menlo" panose="020B0609030804020204" pitchFamily="49" charset="0"/>
              </a:rPr>
              <a:t>. </a:t>
            </a:r>
            <a:endParaRPr lang="en-US" b="0" i="0" dirty="0">
              <a:effectLst/>
              <a:latin typeface="Menlo" panose="020B0609030804020204" pitchFamily="49" charset="0"/>
            </a:endParaRPr>
          </a:p>
          <a:p>
            <a:br>
              <a:rPr lang="en-US" b="0" i="0" dirty="0">
                <a:effectLst/>
                <a:latin typeface="Menlo" panose="020B0609030804020204" pitchFamily="49" charset="0"/>
              </a:rPr>
            </a:br>
            <a:endParaRPr lang="en-US" b="0" i="0" dirty="0">
              <a:effectLst/>
              <a:latin typeface="Menlo" panose="020B0609030804020204" pitchFamily="49" charset="0"/>
            </a:endParaRPr>
          </a:p>
          <a:p>
            <a:r>
              <a:rPr lang="en-US" b="0" i="0" dirty="0">
                <a:effectLst/>
                <a:latin typeface="Menlo" panose="020B0609030804020204" pitchFamily="49" charset="0"/>
              </a:rPr>
              <a:t>ALGORITHM 4 </a:t>
            </a:r>
          </a:p>
          <a:p>
            <a:r>
              <a:rPr lang="en-US" b="0" i="0" dirty="0">
                <a:solidFill>
                  <a:srgbClr val="0E00FF"/>
                </a:solidFill>
                <a:effectLst/>
                <a:latin typeface="Menlo" panose="020B0609030804020204" pitchFamily="49" charset="0"/>
              </a:rPr>
              <a:t>- Bayesian fit</a:t>
            </a:r>
            <a:endParaRPr lang="en-US" b="0" i="0" dirty="0">
              <a:effectLst/>
              <a:latin typeface="Menlo" panose="020B0609030804020204" pitchFamily="49" charset="0"/>
            </a:endParaRPr>
          </a:p>
          <a:p>
            <a:r>
              <a:rPr lang="en-US" b="0" i="0" dirty="0">
                <a:solidFill>
                  <a:srgbClr val="0E00FF"/>
                </a:solidFill>
                <a:effectLst/>
                <a:latin typeface="Menlo" panose="020B0609030804020204" pitchFamily="49" charset="0"/>
              </a:rPr>
              <a:t>- minimum mean square error estimator as the mean of the posterior distribution (see code for distributions)</a:t>
            </a:r>
            <a:endParaRPr lang="en-US" b="0" i="0" dirty="0">
              <a:effectLst/>
              <a:latin typeface="Menlo" panose="020B0609030804020204" pitchFamily="49" charset="0"/>
            </a:endParaRPr>
          </a:p>
          <a:p>
            <a:endParaRPr lang="en-US" b="0" i="0" dirty="0">
              <a:effectLst/>
              <a:latin typeface="Menlo" panose="020B0609030804020204" pitchFamily="49" charset="0"/>
            </a:endParaRPr>
          </a:p>
          <a:p>
            <a:r>
              <a:rPr lang="en-US" b="0" i="0" dirty="0">
                <a:effectLst/>
                <a:latin typeface="Menlo" panose="020B0609030804020204" pitchFamily="49" charset="0"/>
              </a:rPr>
              <a:t>ALGORITHM 4 </a:t>
            </a:r>
          </a:p>
          <a:p>
            <a:r>
              <a:rPr lang="en-US" b="0" i="0" dirty="0">
                <a:solidFill>
                  <a:srgbClr val="0E00FF"/>
                </a:solidFill>
                <a:effectLst/>
                <a:latin typeface="Menlo" panose="020B0609030804020204" pitchFamily="49" charset="0"/>
              </a:rPr>
              <a:t>- fit D and f in log space, then fit D* from all of the b-values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027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99914-DC9F-E2CB-A13A-09C583E7B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&amp; Materials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47304A-B75B-B610-7684-14A80BCA98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Created 3000 voxels with simulated IVIM acquisition of 3 b-value directions and </a:t>
            </a:r>
            <a:r>
              <a:rPr lang="en-US" dirty="0" err="1"/>
              <a:t>bvalues</a:t>
            </a:r>
            <a:r>
              <a:rPr lang="en-US" dirty="0"/>
              <a:t> = [0, 50, 100, 150, 200, 250, 300, 500, 700, 900]. </a:t>
            </a:r>
          </a:p>
          <a:p>
            <a:endParaRPr lang="en-US" dirty="0"/>
          </a:p>
          <a:p>
            <a:pPr lvl="1"/>
            <a:r>
              <a:rPr lang="en-US" dirty="0"/>
              <a:t>With the values above, the data points were generated, and Rician noise was added with SNR=50, and 30. </a:t>
            </a:r>
          </a:p>
          <a:p>
            <a:pPr lvl="2"/>
            <a:r>
              <a:rPr lang="en-US" dirty="0"/>
              <a:t>Results presented here are of SNR=50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Anisotropy &amp;  non-Gaussian diffusion not included in this work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0692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B9A4CDE-F9F8-6E9D-3B06-D2CE11E165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1711" y="832206"/>
            <a:ext cx="5201427" cy="407611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8AB3944-D3AB-2B48-AAF9-34D28227C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872" y="375702"/>
            <a:ext cx="10515600" cy="196735"/>
          </a:xfrm>
        </p:spPr>
        <p:txBody>
          <a:bodyPr>
            <a:normAutofit fontScale="90000"/>
          </a:bodyPr>
          <a:lstStyle/>
          <a:p>
            <a:r>
              <a:rPr lang="en-US" dirty="0"/>
              <a:t>Algorithm 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1A6889-8CE9-063B-CD0E-A5D4E408C2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872" y="783362"/>
            <a:ext cx="5397500" cy="4140200"/>
          </a:xfrm>
          <a:prstGeom prst="rect">
            <a:avLst/>
          </a:prstGeom>
        </p:spPr>
      </p:pic>
      <p:pic>
        <p:nvPicPr>
          <p:cNvPr id="6" name="Picture 5" descr="A black and white text with numbers&#10;&#10;AI-generated content may be incorrect.">
            <a:extLst>
              <a:ext uri="{FF2B5EF4-FFF2-40B4-BE49-F238E27FC236}">
                <a16:creationId xmlns:a16="http://schemas.microsoft.com/office/drawing/2014/main" id="{DC6B8860-159A-1182-4F3D-E7AC81EC21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9370" y="5033370"/>
            <a:ext cx="2784132" cy="202992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75F6E59-400A-D907-3EAF-789A1065864B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443197" y="2643326"/>
            <a:ext cx="2144690" cy="1680695"/>
          </a:xfrm>
          <a:prstGeom prst="rect">
            <a:avLst/>
          </a:prstGeom>
        </p:spPr>
      </p:pic>
      <p:pic>
        <p:nvPicPr>
          <p:cNvPr id="10" name="Picture 9" descr="A black text with numbers&#10;&#10;AI-generated content may be incorrect.">
            <a:extLst>
              <a:ext uri="{FF2B5EF4-FFF2-40B4-BE49-F238E27FC236}">
                <a16:creationId xmlns:a16="http://schemas.microsoft.com/office/drawing/2014/main" id="{B66B02D3-05E9-8E52-61F9-27D0F34F293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04452" y="4852306"/>
            <a:ext cx="2983984" cy="215751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AF98537-B127-2E59-A878-CCC36883131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732082" y="832205"/>
            <a:ext cx="5011424" cy="3974998"/>
          </a:xfrm>
          <a:prstGeom prst="rect">
            <a:avLst/>
          </a:prstGeom>
        </p:spPr>
      </p:pic>
      <p:pic>
        <p:nvPicPr>
          <p:cNvPr id="15" name="Picture 14" descr="A black text with numbers and a white background&#10;&#10;AI-generated content may be incorrect.">
            <a:extLst>
              <a:ext uri="{FF2B5EF4-FFF2-40B4-BE49-F238E27FC236}">
                <a16:creationId xmlns:a16="http://schemas.microsoft.com/office/drawing/2014/main" id="{FA416F93-3952-C877-E88D-187A820624C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695631" y="4852307"/>
            <a:ext cx="3674543" cy="2268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466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5F1E5-1B54-E5E2-4A93-814DB7992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8601"/>
            <a:ext cx="15773400" cy="444343"/>
          </a:xfrm>
        </p:spPr>
        <p:txBody>
          <a:bodyPr>
            <a:normAutofit fontScale="90000"/>
          </a:bodyPr>
          <a:lstStyle/>
          <a:p>
            <a:r>
              <a:rPr lang="en-US" dirty="0"/>
              <a:t>Algorithm 2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72C45FC-45B8-1490-FD4F-95C35BB998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11" y="672944"/>
            <a:ext cx="5404999" cy="4145951"/>
          </a:xfrm>
          <a:prstGeom prst="rect">
            <a:avLst/>
          </a:prstGeom>
        </p:spPr>
      </p:pic>
      <p:pic>
        <p:nvPicPr>
          <p:cNvPr id="8" name="Picture 7" descr="A black text with numbers and letters&#10;&#10;AI-generated content may be incorrect.">
            <a:extLst>
              <a:ext uri="{FF2B5EF4-FFF2-40B4-BE49-F238E27FC236}">
                <a16:creationId xmlns:a16="http://schemas.microsoft.com/office/drawing/2014/main" id="{2B558762-0953-554C-EDBD-A654448E01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900" y="4465594"/>
            <a:ext cx="3420464" cy="262100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05FF8EC-EC89-5DB0-7F62-D7DE78BF88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8019" y="678694"/>
            <a:ext cx="5283200" cy="41402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66DEA87-9C4F-2634-28A8-E70397235B98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418672" y="2730326"/>
            <a:ext cx="2214330" cy="1735268"/>
          </a:xfrm>
          <a:prstGeom prst="rect">
            <a:avLst/>
          </a:prstGeom>
        </p:spPr>
      </p:pic>
      <p:pic>
        <p:nvPicPr>
          <p:cNvPr id="12" name="Picture 11" descr="A black text with numbers and letters&#10;&#10;AI-generated content may be incorrect.">
            <a:extLst>
              <a:ext uri="{FF2B5EF4-FFF2-40B4-BE49-F238E27FC236}">
                <a16:creationId xmlns:a16="http://schemas.microsoft.com/office/drawing/2014/main" id="{65307F90-CB30-EF80-0857-6576FF25454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53567" y="4818895"/>
            <a:ext cx="3730210" cy="253994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572C485-243C-6363-17EC-329AB7DB0FA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821802" y="654001"/>
            <a:ext cx="5219700" cy="4140200"/>
          </a:xfrm>
          <a:prstGeom prst="rect">
            <a:avLst/>
          </a:prstGeom>
        </p:spPr>
      </p:pic>
      <p:pic>
        <p:nvPicPr>
          <p:cNvPr id="15" name="Picture 14" descr="A white background with black text&#10;&#10;AI-generated content may be incorrect.">
            <a:extLst>
              <a:ext uri="{FF2B5EF4-FFF2-40B4-BE49-F238E27FC236}">
                <a16:creationId xmlns:a16="http://schemas.microsoft.com/office/drawing/2014/main" id="{B2449AED-2B40-C0EC-7AF5-E7BD236AE0C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792691" y="4775257"/>
            <a:ext cx="5038418" cy="2539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1632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27AA0-76A1-A44D-EC8D-831A4232F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048" y="19473"/>
            <a:ext cx="15773400" cy="535163"/>
          </a:xfrm>
        </p:spPr>
        <p:txBody>
          <a:bodyPr>
            <a:normAutofit fontScale="90000"/>
          </a:bodyPr>
          <a:lstStyle/>
          <a:p>
            <a:r>
              <a:rPr lang="en-US" dirty="0"/>
              <a:t>Algorithm3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6E45EB-AB7D-DA3B-8D0E-5854FC2A87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4636"/>
            <a:ext cx="5397500" cy="4140200"/>
          </a:xfrm>
          <a:prstGeom prst="rect">
            <a:avLst/>
          </a:prstGeom>
        </p:spPr>
      </p:pic>
      <p:pic>
        <p:nvPicPr>
          <p:cNvPr id="6" name="Picture 5" descr="A black text on a white background&#10;&#10;AI-generated content may be incorrect.">
            <a:extLst>
              <a:ext uri="{FF2B5EF4-FFF2-40B4-BE49-F238E27FC236}">
                <a16:creationId xmlns:a16="http://schemas.microsoft.com/office/drawing/2014/main" id="{35B18B1D-D1E4-4106-BBD2-907927861F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550" y="4957164"/>
            <a:ext cx="4216400" cy="1803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CBC388D-1965-191C-16B5-F571AFB47D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7500" y="554636"/>
            <a:ext cx="5283200" cy="41402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9E37211-8E7B-6585-445E-A67479BDB644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039100" y="2413416"/>
            <a:ext cx="2433048" cy="1906667"/>
          </a:xfrm>
          <a:prstGeom prst="rect">
            <a:avLst/>
          </a:prstGeom>
        </p:spPr>
      </p:pic>
      <p:pic>
        <p:nvPicPr>
          <p:cNvPr id="10" name="Picture 9" descr="A screenshot of a computer code&#10;&#10;AI-generated content may be incorrect.">
            <a:extLst>
              <a:ext uri="{FF2B5EF4-FFF2-40B4-BE49-F238E27FC236}">
                <a16:creationId xmlns:a16="http://schemas.microsoft.com/office/drawing/2014/main" id="{275CC69E-D182-B165-A61D-1E1478B620E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53100" y="4725543"/>
            <a:ext cx="3945536" cy="255363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CF60CDF-354C-D504-51D9-0605332B93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241062" y="554636"/>
            <a:ext cx="5219700" cy="4140200"/>
          </a:xfrm>
          <a:prstGeom prst="rect">
            <a:avLst/>
          </a:prstGeom>
        </p:spPr>
      </p:pic>
      <p:pic>
        <p:nvPicPr>
          <p:cNvPr id="14" name="Picture 13" descr="A black and white text with numbers&#10;&#10;AI-generated content may be incorrect.">
            <a:extLst>
              <a:ext uri="{FF2B5EF4-FFF2-40B4-BE49-F238E27FC236}">
                <a16:creationId xmlns:a16="http://schemas.microsoft.com/office/drawing/2014/main" id="{7A11E5C2-84AC-6C24-2D27-BE51476C119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210291" y="4694836"/>
            <a:ext cx="4250471" cy="2454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1677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9482C-A816-DC22-BA9C-53EDCD127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09862"/>
            <a:ext cx="15773400" cy="336973"/>
          </a:xfrm>
        </p:spPr>
        <p:txBody>
          <a:bodyPr>
            <a:normAutofit fontScale="90000"/>
          </a:bodyPr>
          <a:lstStyle/>
          <a:p>
            <a:r>
              <a:rPr lang="en-US" dirty="0"/>
              <a:t>Algorithm4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BF3335-37A0-E128-3EC9-9A779354D8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03080"/>
            <a:ext cx="5397500" cy="4140200"/>
          </a:xfrm>
          <a:prstGeom prst="rect">
            <a:avLst/>
          </a:prstGeom>
        </p:spPr>
      </p:pic>
      <p:pic>
        <p:nvPicPr>
          <p:cNvPr id="6" name="Picture 5" descr="A black text with black text&#10;&#10;AI-generated content may be incorrect.">
            <a:extLst>
              <a:ext uri="{FF2B5EF4-FFF2-40B4-BE49-F238E27FC236}">
                <a16:creationId xmlns:a16="http://schemas.microsoft.com/office/drawing/2014/main" id="{3156C177-50DC-38D4-B7F5-D5D7F02EB5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292" y="4731633"/>
            <a:ext cx="3858718" cy="258356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02C88EA-C98B-2083-9193-326A57A04D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792" y="591433"/>
            <a:ext cx="5283200" cy="41402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EF8E03D-D58A-F538-BD41-7E4C356EB574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654358" y="2476188"/>
            <a:ext cx="2450314" cy="192019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B451F39-634A-0C6F-54D0-48084B4F3B5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602028" y="591433"/>
            <a:ext cx="5219700" cy="4140200"/>
          </a:xfrm>
          <a:prstGeom prst="rect">
            <a:avLst/>
          </a:prstGeom>
        </p:spPr>
      </p:pic>
      <p:pic>
        <p:nvPicPr>
          <p:cNvPr id="11" name="Picture 10" descr="A black text with white text&#10;&#10;AI-generated content may be incorrect.">
            <a:extLst>
              <a:ext uri="{FF2B5EF4-FFF2-40B4-BE49-F238E27FC236}">
                <a16:creationId xmlns:a16="http://schemas.microsoft.com/office/drawing/2014/main" id="{02E76079-F746-C5F8-A5DD-B33C01308C6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563610" y="4731633"/>
            <a:ext cx="3846059" cy="2377940"/>
          </a:xfrm>
          <a:prstGeom prst="rect">
            <a:avLst/>
          </a:prstGeom>
        </p:spPr>
      </p:pic>
      <p:pic>
        <p:nvPicPr>
          <p:cNvPr id="13" name="Picture 12" descr="A black and white text with numbers&#10;&#10;AI-generated content may be incorrect.">
            <a:extLst>
              <a:ext uri="{FF2B5EF4-FFF2-40B4-BE49-F238E27FC236}">
                <a16:creationId xmlns:a16="http://schemas.microsoft.com/office/drawing/2014/main" id="{4E3D3573-8A11-9B11-B5EE-6E6CAC7FD04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78288" y="4731633"/>
            <a:ext cx="3700780" cy="2551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8924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91CCC-95D5-92D6-6564-FA87370A4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7300" y="389467"/>
            <a:ext cx="15773400" cy="336973"/>
          </a:xfrm>
        </p:spPr>
        <p:txBody>
          <a:bodyPr>
            <a:normAutofit fontScale="90000"/>
          </a:bodyPr>
          <a:lstStyle/>
          <a:p>
            <a:r>
              <a:rPr lang="en-US" dirty="0"/>
              <a:t>Algorithm5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D13ADF-DD30-BC0C-E575-8B0679C54E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26440"/>
            <a:ext cx="5397500" cy="4140200"/>
          </a:xfrm>
          <a:prstGeom prst="rect">
            <a:avLst/>
          </a:prstGeom>
        </p:spPr>
      </p:pic>
      <p:pic>
        <p:nvPicPr>
          <p:cNvPr id="6" name="Picture 5" descr="A white paper with black text&#10;&#10;AI-generated content may be incorrect.">
            <a:extLst>
              <a:ext uri="{FF2B5EF4-FFF2-40B4-BE49-F238E27FC236}">
                <a16:creationId xmlns:a16="http://schemas.microsoft.com/office/drawing/2014/main" id="{220F0B56-2B07-9799-3003-96E40DFB67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977" y="4919354"/>
            <a:ext cx="3497301" cy="237354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83E5FAE-2F81-2032-7B05-18B20253AC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3596" y="614928"/>
            <a:ext cx="5283200" cy="41402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1DAE488-9685-F6AD-3658-92781CE77114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051910" y="2360448"/>
            <a:ext cx="2641600" cy="2070100"/>
          </a:xfrm>
          <a:prstGeom prst="rect">
            <a:avLst/>
          </a:prstGeom>
        </p:spPr>
      </p:pic>
      <p:pic>
        <p:nvPicPr>
          <p:cNvPr id="10" name="Picture 9" descr="A black text with numbers and a few black text&#10;&#10;AI-generated content may be incorrect.">
            <a:extLst>
              <a:ext uri="{FF2B5EF4-FFF2-40B4-BE49-F238E27FC236}">
                <a16:creationId xmlns:a16="http://schemas.microsoft.com/office/drawing/2014/main" id="{261EDF08-4258-791C-E99E-A1AF57207C1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35801" y="4755128"/>
            <a:ext cx="3497301" cy="236881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7A54FEA-3894-1BDE-41A7-C21AC19EC92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547021" y="557953"/>
            <a:ext cx="5219700" cy="4140200"/>
          </a:xfrm>
          <a:prstGeom prst="rect">
            <a:avLst/>
          </a:prstGeom>
        </p:spPr>
      </p:pic>
      <p:pic>
        <p:nvPicPr>
          <p:cNvPr id="13" name="Picture 12" descr="A white background with black text&#10;&#10;AI-generated content may be incorrect.">
            <a:extLst>
              <a:ext uri="{FF2B5EF4-FFF2-40B4-BE49-F238E27FC236}">
                <a16:creationId xmlns:a16="http://schemas.microsoft.com/office/drawing/2014/main" id="{6D72B4EB-A826-AD94-EA4A-26309EE12F3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358914" y="4755127"/>
            <a:ext cx="4002314" cy="2415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408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</TotalTime>
  <Words>577</Words>
  <Application>Microsoft Macintosh PowerPoint</Application>
  <PresentationFormat>Custom</PresentationFormat>
  <Paragraphs>53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Aptos</vt:lpstr>
      <vt:lpstr>Aptos Display</vt:lpstr>
      <vt:lpstr>Arial</vt:lpstr>
      <vt:lpstr>Helvetica</vt:lpstr>
      <vt:lpstr>Menlo</vt:lpstr>
      <vt:lpstr>Office Theme</vt:lpstr>
      <vt:lpstr>Comparison of 5 different IVIM fits</vt:lpstr>
      <vt:lpstr>Results</vt:lpstr>
      <vt:lpstr>Summary of algorithms tested</vt:lpstr>
      <vt:lpstr>Methods &amp; Materials</vt:lpstr>
      <vt:lpstr>Algorithm 1</vt:lpstr>
      <vt:lpstr>Algorithm 2</vt:lpstr>
      <vt:lpstr>Algorithm3</vt:lpstr>
      <vt:lpstr>Algorithm4</vt:lpstr>
      <vt:lpstr>Algorithm5</vt:lpstr>
      <vt:lpstr>Algorithm 2 with D* threshold at 0.10 (but lost 976 voxels, or 33%! Perhaps because of SNR=30?)</vt:lpstr>
      <vt:lpstr>Algorithm 3 with D* threshold at 0.10 (but lost 874 voxels, or 29%! Perhaps because of SNR=30?)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Liu, Mirabai</dc:creator>
  <cp:lastModifiedBy>Liu, Mirabai</cp:lastModifiedBy>
  <cp:revision>17</cp:revision>
  <dcterms:created xsi:type="dcterms:W3CDTF">2025-02-25T02:06:54Z</dcterms:created>
  <dcterms:modified xsi:type="dcterms:W3CDTF">2025-02-25T02:49:51Z</dcterms:modified>
</cp:coreProperties>
</file>