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0" r:id="rId8"/>
    <p:sldId id="261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58"/>
  </p:normalViewPr>
  <p:slideViewPr>
    <p:cSldViewPr snapToGrid="0">
      <p:cViewPr>
        <p:scale>
          <a:sx n="113" d="100"/>
          <a:sy n="113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4BC-D695-9859-2204-C25CA20E1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85AA-4C54-7688-3A4B-F65BC7A6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869A-933A-135E-4FAB-D6C91FA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20DC-8F7F-786A-F3E4-5EE1DAFF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E83C-93F6-95CA-5874-F6F3D09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922D-D6EF-8923-49F3-B6F69ED3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C147-C263-21DB-4ABB-58E37CAB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C6E4-3E5D-73B2-F671-57CA3ADD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1AE4-7A75-1E14-3563-E2F25467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E692-8A45-5942-5E08-85FD81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DAA2E-DE85-7A78-C80C-4F3C25E0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4D90E-4254-1FDC-8193-58B9D9E7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7A45-B4D3-5F63-5DD7-7A95B4C5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7DA8-C3B1-5EFC-5D23-A2257155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7E28-811A-71DB-1E8D-E168EEE3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40B-0DEF-E441-FB10-485D599A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CF0-97F0-5BA2-0E5D-6DC43F8C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6057-F560-7B25-B54F-18B97B9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A046-CEBE-50E3-E494-F7DC663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CE9C-C74B-7C8B-EE8E-9C1A7F26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36A0-719C-7516-8DCC-BE3342B8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F1A1B-FCC3-4CD7-E20E-E6140FE5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0C27-0E02-FE7B-DEAB-198B80D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138-E473-9CB4-75E3-0E539BD7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69E3-31B7-3C55-921A-6BB2DE1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DB6C-B02B-D474-27AC-F603F49D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62AD-F564-D2D5-143D-4D053E31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D713-2A94-F5B3-4664-00CACFA8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B69F-61FB-D728-451E-F3A27B7C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68F2-E6F8-AAC3-D1FF-EDF9CD6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1F47-C995-0A77-BF3F-7C2D5B3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2AE7-93D2-F854-1336-9B540361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AF53-A6E6-F2A9-2096-D6B26D9D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9CB84-FA14-3444-21E3-4531F235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19982-16DA-7F2F-6633-AFEC2E95C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8F73-C26C-4B00-D3EA-529E9702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8312C-D991-12B5-DA35-1452D755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B2F2A-87F8-938C-C2DB-FA4842A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CB22E-56D3-EBD2-BFA7-771E05B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64D5-8B09-9814-9EA8-BD898588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8FE9D-68C7-710D-A23A-97590D8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C51BB-BF04-122E-5A72-729B6BCC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3B87E-523B-0CB7-3B4A-9476961D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E9C9A-FD97-1D21-E0F6-52D4CFA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5EC35-21EB-7CB0-5F3D-30B9B88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404B4-E9EB-7069-C177-2ACBFFF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2558-F102-5049-1567-B81BE35F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ECA-B2AE-8FFD-B9B2-16FE5CF9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1C3-CD75-08FB-C5CE-A8A62687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8BAF-1C09-F97F-7D49-BE6AE0BF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234D-31A2-2AE9-EAB0-19C4B25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1D13-ADE5-8F2B-B042-34799DEA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2C7C-1101-29CA-040C-94EE9642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46FDC-B820-9EA2-5F9D-0C0AF5F4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5FD25-EEF9-582F-75ED-D1E2F4AB0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EDF3-9ACB-27BD-8E11-583D5660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0AA4-9C83-22C2-7432-69284C2F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9372-2802-FF27-96C0-9C28523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0AFC-DFBA-5A63-7EEA-685EBFE8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8EA7-3B60-D2BA-1040-B803FE88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6857-83D5-F1CB-0CEE-E4B822B4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F8A2-F3A0-788B-FBCE-12ACF049F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A1D-8301-A9C6-6D34-7AA3B4F5F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B14-C29B-A0DF-1AC7-D87202383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3 different 2-step fit algorithms (+1 Bayesian)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F9BEF5-2916-3844-1B31-8EB1BDD7F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2/2/2025</a:t>
            </a:r>
          </a:p>
          <a:p>
            <a:r>
              <a:rPr lang="en-US" dirty="0"/>
              <a:t>Used to see which (if any) algorithm might be best to run on experimental MRI data. </a:t>
            </a:r>
          </a:p>
        </p:txBody>
      </p:sp>
    </p:spTree>
    <p:extLst>
      <p:ext uri="{BB962C8B-B14F-4D97-AF65-F5344CB8AC3E}">
        <p14:creationId xmlns:p14="http://schemas.microsoft.com/office/powerpoint/2010/main" val="28274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9B9-C365-8A80-81C3-D774FDD9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9" y="33337"/>
            <a:ext cx="10515600" cy="1325563"/>
          </a:xfrm>
        </p:spPr>
        <p:txBody>
          <a:bodyPr/>
          <a:lstStyle/>
          <a:p>
            <a:r>
              <a:rPr lang="en-US" dirty="0"/>
              <a:t>Algorithm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60D-A54A-0055-4E2B-DCDB39F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3" y="1314475"/>
            <a:ext cx="3333248" cy="2556797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F36BBA04-FD56-1F85-EC8D-6A08997B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78" y="4464050"/>
            <a:ext cx="4343400" cy="2120900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3DD79BF2-5B62-B1FD-6F8F-C3617374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382" y="4502150"/>
            <a:ext cx="4078817" cy="208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D6C7B-11CB-DFAF-7CC7-C1800063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07" y="1202721"/>
            <a:ext cx="4047386" cy="3210335"/>
          </a:xfrm>
          <a:prstGeom prst="rect">
            <a:avLst/>
          </a:prstGeom>
        </p:spPr>
      </p:pic>
      <p:pic>
        <p:nvPicPr>
          <p:cNvPr id="12" name="Picture 11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C3EFE35A-217B-9997-F73C-11948345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06" y="4747424"/>
            <a:ext cx="3844318" cy="1643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B94FD-85DE-D5FD-6AC7-22E404759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593" y="1358900"/>
            <a:ext cx="3363199" cy="263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5509E-C4A7-E123-A001-2AA36AEB89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7450" y="2428297"/>
            <a:ext cx="1841342" cy="14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3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E91-39AF-0665-9F24-D97F5225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2 (with thresholding by D* &lt;=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BA094-90F9-05DB-0C25-3938E161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88"/>
            <a:ext cx="3775587" cy="2896097"/>
          </a:xfrm>
          <a:prstGeom prst="rect">
            <a:avLst/>
          </a:prstGeom>
        </p:spPr>
      </p:pic>
      <p:pic>
        <p:nvPicPr>
          <p:cNvPr id="6" name="Picture 5" descr="A black text with black numbers&#10;&#10;AI-generated content may be incorrect.">
            <a:extLst>
              <a:ext uri="{FF2B5EF4-FFF2-40B4-BE49-F238E27FC236}">
                <a16:creationId xmlns:a16="http://schemas.microsoft.com/office/drawing/2014/main" id="{1918C14C-E55A-370E-56E7-301581F5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" y="4572000"/>
            <a:ext cx="3923071" cy="1792266"/>
          </a:xfrm>
          <a:prstGeom prst="rect">
            <a:avLst/>
          </a:prstGeom>
        </p:spPr>
      </p:pic>
      <p:pic>
        <p:nvPicPr>
          <p:cNvPr id="9" name="Picture 8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B0F68FDC-228D-4E85-C5A3-B1B1D40A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819" y="4587619"/>
            <a:ext cx="4064343" cy="1998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F4C24-6A97-10C1-B288-3F14384FC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162" y="1012314"/>
            <a:ext cx="3775587" cy="2994748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5DA1C745-8C8C-DBB1-0B4C-85CC49D5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937" r="4773"/>
          <a:stretch/>
        </p:blipFill>
        <p:spPr>
          <a:xfrm>
            <a:off x="8377083" y="4746554"/>
            <a:ext cx="3229897" cy="1839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054DD0-830E-FDE3-6708-9A6758DD435E}"/>
              </a:ext>
            </a:extLst>
          </p:cNvPr>
          <p:cNvSpPr txBox="1"/>
          <p:nvPr/>
        </p:nvSpPr>
        <p:spPr>
          <a:xfrm>
            <a:off x="545692" y="1666567"/>
            <a:ext cx="131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85 (4.3%) voxels removed for having D*&gt;0.10, correlation is strongly improved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49F8F-7594-DE8D-A32F-6D006BDE9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554" y="1062508"/>
            <a:ext cx="3798872" cy="297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5C8CF-B00D-5E51-91CB-2768E04FF9C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3634" y="2343828"/>
            <a:ext cx="2005933" cy="15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12B-55D6-BECF-E2D8-15F18DC5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3 (with thresholding by D*&lt;=0.1)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3EFF9-28E6-D974-F0F7-3E57F7DB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670"/>
            <a:ext cx="3624663" cy="2780330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CE11E575-BCB5-4E3A-840C-6DEC7F1D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5" y="4944532"/>
            <a:ext cx="3666679" cy="1672167"/>
          </a:xfrm>
          <a:prstGeom prst="rect">
            <a:avLst/>
          </a:prstGeom>
        </p:spPr>
      </p:pic>
      <p:pic>
        <p:nvPicPr>
          <p:cNvPr id="9" name="Picture 8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80AE855D-110A-30C3-E3F0-75C7F09D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73" y="5013325"/>
            <a:ext cx="3390118" cy="1534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3B699-2912-D6C1-886A-282EFDCE5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785" y="1528232"/>
            <a:ext cx="3505261" cy="2780329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2BB86975-9BDF-B186-C392-3DCE9FF59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3" y="4907164"/>
            <a:ext cx="3996267" cy="1797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27A36B-71A3-499E-C4C7-F67DFEDBAA91}"/>
              </a:ext>
            </a:extLst>
          </p:cNvPr>
          <p:cNvSpPr txBox="1"/>
          <p:nvPr/>
        </p:nvSpPr>
        <p:spPr>
          <a:xfrm>
            <a:off x="499725" y="2225898"/>
            <a:ext cx="131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75 (3.8%) voxels removed for having D*&gt;0.10, correlation is strongly improved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FB93FD-F5D0-043B-61F1-7607931A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394" y="1578841"/>
            <a:ext cx="3735558" cy="292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0ED4-2604-56CE-96CB-27D7139E6C4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2711" y="2732284"/>
            <a:ext cx="1778122" cy="13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B17F-9CE0-9869-F01B-0321D7A3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6A9-C82C-965F-70A4-5DE213C0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 of Algorithm 2 with D* ranges</a:t>
            </a:r>
          </a:p>
          <a:p>
            <a:r>
              <a:rPr lang="en-US" dirty="0"/>
              <a:t>Analysis of SSE, R2 and adj R2 between the different fits.</a:t>
            </a:r>
          </a:p>
          <a:p>
            <a:r>
              <a:rPr lang="en-US" dirty="0"/>
              <a:t>Surface plots of error based on different ranges of f, D, and D*</a:t>
            </a:r>
          </a:p>
          <a:p>
            <a:endParaRPr lang="en-US" dirty="0"/>
          </a:p>
          <a:p>
            <a:r>
              <a:rPr lang="en-US" dirty="0"/>
              <a:t>Comparison between different noise levels</a:t>
            </a:r>
          </a:p>
          <a:p>
            <a:r>
              <a:rPr lang="en-US" dirty="0"/>
              <a:t>Comparison between anomalous diffusion signal (as this simulation was) and if we just assume a standard bi-exponential.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results here could be summarized in a quick paragraph in a larger paper that isn’t simulation-based. I think the algorithms didn’t return different enough results to really be of that much interest on their own… The differences do seem rather minor, at least in </a:t>
            </a:r>
            <a:r>
              <a:rPr lang="en-US"/>
              <a:t>the results so far.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AAD8-3A62-AD4C-1D02-8E6EB92B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B51-9000-F469-536E-FA4489C7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608703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Would suggest using Algorithm 2 with D*&gt;0.10 excluded </a:t>
            </a:r>
            <a:r>
              <a:rPr lang="en-US" sz="3600" b="1" u="sng" dirty="0"/>
              <a:t>if removal of ~4% of voxels is acceptable for the purpose of the work</a:t>
            </a:r>
            <a:r>
              <a:rPr lang="en-US" sz="3600" b="1" dirty="0"/>
              <a:t>. If all voxels are of interest, or voxels with high D* may contain useful information, Algorithm 1 may be better. 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Due to the anomalous diffusion effects included in the simulation, D is overestimated and D* is underestimated by all algorithms.</a:t>
            </a:r>
          </a:p>
          <a:p>
            <a:r>
              <a:rPr lang="en-US" dirty="0"/>
              <a:t>Correlation of </a:t>
            </a:r>
            <a:r>
              <a:rPr lang="en-US" dirty="0" err="1"/>
              <a:t>fD</a:t>
            </a:r>
            <a:r>
              <a:rPr lang="en-US" dirty="0"/>
              <a:t> is strong for all two-step algorithms (minimal difference in correlation or error) </a:t>
            </a:r>
          </a:p>
          <a:p>
            <a:pPr lvl="1"/>
            <a:r>
              <a:rPr lang="en-US" dirty="0"/>
              <a:t>Algorithm 2 with D* thresholding is highest (slope=0.73, R2=0.87)</a:t>
            </a:r>
          </a:p>
          <a:p>
            <a:pPr lvl="1"/>
            <a:r>
              <a:rPr lang="en-US" dirty="0"/>
              <a:t>Algorithm 1 is the highest without any thresholding (slope = 0.72, R2 = 0.80)</a:t>
            </a:r>
          </a:p>
          <a:p>
            <a:pPr lvl="1"/>
            <a:r>
              <a:rPr lang="en-US" dirty="0"/>
              <a:t>Percent error of </a:t>
            </a:r>
            <a:r>
              <a:rPr lang="en-US" dirty="0" err="1"/>
              <a:t>fD</a:t>
            </a:r>
            <a:r>
              <a:rPr lang="en-US" dirty="0"/>
              <a:t>* is lower for Algorithm 2 (35%)  than algorithm 1 (41%)</a:t>
            </a:r>
          </a:p>
          <a:p>
            <a:pPr lvl="1"/>
            <a:endParaRPr lang="en-US" dirty="0"/>
          </a:p>
          <a:p>
            <a:r>
              <a:rPr lang="en-US" dirty="0"/>
              <a:t>Correlation of f alone is strongest for Algorithm 1 (slope = 0.89, R2 = 0.56). </a:t>
            </a:r>
          </a:p>
          <a:p>
            <a:pPr lvl="1"/>
            <a:r>
              <a:rPr lang="en-US" dirty="0"/>
              <a:t>Algorithm 2 is similar though (slope=0.89, R2=0.50)</a:t>
            </a:r>
          </a:p>
          <a:p>
            <a:pPr lvl="1"/>
            <a:r>
              <a:rPr lang="en-US" dirty="0"/>
              <a:t>Algorithm 1 has the lowest mean percent error for f </a:t>
            </a:r>
          </a:p>
          <a:p>
            <a:pPr lvl="1"/>
            <a:endParaRPr lang="en-US" dirty="0"/>
          </a:p>
          <a:p>
            <a:r>
              <a:rPr lang="en-US" dirty="0"/>
              <a:t>Across all algorithms, correlation of </a:t>
            </a:r>
            <a:r>
              <a:rPr lang="en-US" dirty="0" err="1"/>
              <a:t>fD</a:t>
            </a:r>
            <a:r>
              <a:rPr lang="en-US" dirty="0"/>
              <a:t> is stronger than either f or D itself, likely because of correlative error in fits. </a:t>
            </a:r>
          </a:p>
          <a:p>
            <a:pPr lvl="1"/>
            <a:endParaRPr lang="en-US" dirty="0"/>
          </a:p>
          <a:p>
            <a:r>
              <a:rPr lang="en-US" dirty="0"/>
              <a:t>Correlation of </a:t>
            </a:r>
            <a:r>
              <a:rPr lang="en-US" dirty="0" err="1"/>
              <a:t>fD</a:t>
            </a:r>
            <a:r>
              <a:rPr lang="en-US" dirty="0"/>
              <a:t> with Algorithm 4 (Bayesian) returned slope closest to 1 (slope=0.98, R2=0.83)</a:t>
            </a:r>
          </a:p>
          <a:p>
            <a:pPr lvl="1"/>
            <a:r>
              <a:rPr lang="en-US" dirty="0"/>
              <a:t>Algorithm 4 returned the </a:t>
            </a:r>
            <a:r>
              <a:rPr lang="en-US" dirty="0" err="1"/>
              <a:t>fD</a:t>
            </a:r>
            <a:r>
              <a:rPr lang="en-US" dirty="0"/>
              <a:t> bland-</a:t>
            </a:r>
            <a:r>
              <a:rPr lang="en-US" dirty="0" err="1"/>
              <a:t>altman</a:t>
            </a:r>
            <a:r>
              <a:rPr lang="en-US" dirty="0"/>
              <a:t> mean difference closest to zero, but there is error bias. </a:t>
            </a:r>
          </a:p>
          <a:p>
            <a:r>
              <a:rPr lang="en-US" dirty="0"/>
              <a:t>Algorithm 2 returned some false fits with D* &gt;&gt; 0.10 leading to poor correlation due to these outliers. </a:t>
            </a:r>
          </a:p>
          <a:p>
            <a:pPr lvl="1"/>
            <a:r>
              <a:rPr lang="en-US" dirty="0"/>
              <a:t>A D* range limit in the fit may improve the fits (i.e. not letting D* be higher than a certain value), or voxels with high D* can be excluded from analysis and dismissed as not perfusion (fit error, noise, or CSF in the case of a real experiment</a:t>
            </a:r>
          </a:p>
          <a:p>
            <a:pPr lvl="1"/>
            <a:endParaRPr lang="en-US" dirty="0"/>
          </a:p>
          <a:p>
            <a:r>
              <a:rPr lang="en-US" dirty="0"/>
              <a:t>Algorithm 2 is the fastest.</a:t>
            </a:r>
          </a:p>
        </p:txBody>
      </p:sp>
    </p:spTree>
    <p:extLst>
      <p:ext uri="{BB962C8B-B14F-4D97-AF65-F5344CB8AC3E}">
        <p14:creationId xmlns:p14="http://schemas.microsoft.com/office/powerpoint/2010/main" val="124525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F9D6-0B98-A1C6-A1D4-931FA2EC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7EC4-46F0-C41F-3C0A-4A7713E4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ALGORITHM 1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Mira original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f0 and D0 to b&gt;250. </a:t>
            </a:r>
            <a:endParaRPr lang="en-US" dirty="0">
              <a:solidFill>
                <a:srgbClr val="0E00FF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If poor goodness of fit, fits mono-exponential again using the first fit output f0 and D0 as starting points</a:t>
            </a:r>
          </a:p>
          <a:p>
            <a:r>
              <a:rPr lang="en-US" dirty="0">
                <a:solidFill>
                  <a:srgbClr val="0E00FF"/>
                </a:solidFill>
                <a:latin typeface="Menlo" panose="020B0609030804020204" pitchFamily="49" charset="0"/>
              </a:rPr>
              <a:t>- 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subtracts f0 and D mono-exponential from the total signal, and then fits f and D* to the remainder, at only b&lt;200.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2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 - old code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D first, then holds D as a constant to fit to f and D* (in log space) the entire bi-exponential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3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Salman-Mira hybrid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get f0 and D from the high b-values, then fit for f and D* with given f0 and D,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4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Bayesian fit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minimum mean square error estimator as the mean of the posterior distribution (see code for distributions)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F2D-6DCB-7CE2-218F-8AB30FF4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Materials: Simulated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C555-62D6-281D-7BBC-A9E717F2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Created 2000 voxels with simulated IVIM acquisition of 3 b-value directions and </a:t>
            </a:r>
            <a:r>
              <a:rPr lang="en-US" dirty="0" err="1"/>
              <a:t>bvalues</a:t>
            </a:r>
            <a:r>
              <a:rPr lang="en-US" dirty="0"/>
              <a:t> = [0, 50, 100, 150, 200, 250, 300, 500, 700, 900]. </a:t>
            </a:r>
          </a:p>
          <a:p>
            <a:pPr lvl="1"/>
            <a:r>
              <a:rPr lang="en-US" dirty="0"/>
              <a:t>Generated data with f, D, D* from expected distributions (f: 0.09±0.04, D*=0.07±0.009, D = 0.001±0.0075). </a:t>
            </a:r>
          </a:p>
          <a:p>
            <a:pPr lvl="1"/>
            <a:r>
              <a:rPr lang="en-US" dirty="0"/>
              <a:t>Fractional anisotropy was 0.09±0.04 for perfusion and 0.18±0.1 for tissue  diffusion.</a:t>
            </a:r>
          </a:p>
          <a:p>
            <a:pPr lvl="1"/>
            <a:r>
              <a:rPr lang="en-US" dirty="0"/>
              <a:t>Anisotropic ellipsoids were created from this data, rotated randomly in 3d space, and measured along the global axes to generated the measured D and D*.</a:t>
            </a:r>
          </a:p>
          <a:p>
            <a:pPr lvl="1"/>
            <a:r>
              <a:rPr lang="en-US" dirty="0"/>
              <a:t>Gamma was chosen for anomalous diffusion with gamma = 1.75±0.2 for ballistic perfusion and gamma = 0.85±0.05 for tissue diffusion.</a:t>
            </a:r>
          </a:p>
          <a:p>
            <a:pPr lvl="1"/>
            <a:r>
              <a:rPr lang="en-US" dirty="0"/>
              <a:t>With the values above, the data points were generated, and Rician noise was added with SNR=100, 50, and 30. </a:t>
            </a:r>
          </a:p>
          <a:p>
            <a:pPr lvl="2"/>
            <a:r>
              <a:rPr lang="en-US" dirty="0"/>
              <a:t>Results presented here are just of SNR=100 to match the measured SNR of the preclinical model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6D6F-303D-8D62-C58C-D2794CBF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Methods: fits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FBD-87B0-386F-E28E-2F46CA55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Fit algorithm mat files were adjusted (not changing the algorithms themselves to the best of my ability) and run in python using </a:t>
            </a:r>
            <a:r>
              <a:rPr lang="en-US" dirty="0" err="1"/>
              <a:t>matlab.engine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algorithms were given the simulated data and returned: </a:t>
            </a:r>
          </a:p>
          <a:p>
            <a:pPr lvl="1"/>
            <a:r>
              <a:rPr lang="en-US" dirty="0"/>
              <a:t>D, </a:t>
            </a:r>
            <a:r>
              <a:rPr lang="en-US" dirty="0" err="1"/>
              <a:t>Dstar</a:t>
            </a:r>
            <a:r>
              <a:rPr lang="en-US" dirty="0"/>
              <a:t>, f, Sum-squared-error, </a:t>
            </a:r>
            <a:r>
              <a:rPr lang="en-US" dirty="0" err="1"/>
              <a:t>rsquared</a:t>
            </a:r>
            <a:r>
              <a:rPr lang="en-US" dirty="0"/>
              <a:t>, adjusted </a:t>
            </a:r>
            <a:r>
              <a:rPr lang="en-US" dirty="0" err="1"/>
              <a:t>rsquared</a:t>
            </a:r>
            <a:r>
              <a:rPr lang="en-US" dirty="0"/>
              <a:t>, </a:t>
            </a:r>
            <a:r>
              <a:rPr lang="en-US" dirty="0" err="1"/>
              <a:t>fD</a:t>
            </a:r>
            <a:r>
              <a:rPr lang="en-US" dirty="0"/>
              <a:t>*, and (1-f)D.</a:t>
            </a:r>
          </a:p>
          <a:p>
            <a:pPr lvl="1"/>
            <a:endParaRPr lang="en-US" dirty="0"/>
          </a:p>
          <a:p>
            <a:r>
              <a:rPr lang="en-US" dirty="0"/>
              <a:t>The output f, D, D*, </a:t>
            </a:r>
            <a:r>
              <a:rPr lang="en-US" dirty="0" err="1"/>
              <a:t>fD</a:t>
            </a:r>
            <a:r>
              <a:rPr lang="en-US" dirty="0"/>
              <a:t>*, and (1-f)D were compared to the true input by</a:t>
            </a:r>
          </a:p>
          <a:p>
            <a:pPr lvl="1"/>
            <a:r>
              <a:rPr lang="en-US" dirty="0"/>
              <a:t>Linear regression correlation </a:t>
            </a:r>
          </a:p>
          <a:p>
            <a:pPr lvl="1"/>
            <a:r>
              <a:rPr lang="en-US" dirty="0"/>
              <a:t>Median absolute percent difference (median(abs(input-output)/(</a:t>
            </a:r>
            <a:r>
              <a:rPr lang="en-US" dirty="0" err="1"/>
              <a:t>input+output</a:t>
            </a:r>
            <a:r>
              <a:rPr lang="en-US" dirty="0"/>
              <a:t>)/2)</a:t>
            </a:r>
          </a:p>
          <a:p>
            <a:pPr lvl="1"/>
            <a:r>
              <a:rPr lang="en-US" dirty="0"/>
              <a:t>Bland-Altman mean difference±95%CI</a:t>
            </a:r>
          </a:p>
          <a:p>
            <a:r>
              <a:rPr lang="en-US" dirty="0"/>
              <a:t>No voxels were excluded from output (no R2 thresholds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3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F335-82C0-97A1-FD8F-79339618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4F7D-44AA-6C65-5F86-005E4C2E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this simulation is based off of a multi-component simulation, to not have to adjust the code much, the results on the following slides use this nomenclature: </a:t>
            </a:r>
          </a:p>
          <a:p>
            <a:r>
              <a:rPr lang="en-US" dirty="0"/>
              <a:t>D = ‘slow D’</a:t>
            </a:r>
          </a:p>
          <a:p>
            <a:r>
              <a:rPr lang="en-US" dirty="0"/>
              <a:t>D* = ‘fast D’</a:t>
            </a:r>
          </a:p>
          <a:p>
            <a:r>
              <a:rPr lang="en-US" dirty="0"/>
              <a:t>f = ‘fast fraction’</a:t>
            </a:r>
          </a:p>
          <a:p>
            <a:r>
              <a:rPr lang="en-US" dirty="0"/>
              <a:t>(1-f) = ‘slow fraction’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E9B0-3490-7AEB-03A2-25E9116C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12629-D1B5-D65B-027B-C59BA8B0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24"/>
            <a:ext cx="3938248" cy="3020868"/>
          </a:xfrm>
          <a:prstGeom prst="rect">
            <a:avLst/>
          </a:prstGeom>
        </p:spPr>
      </p:pic>
      <p:pic>
        <p:nvPicPr>
          <p:cNvPr id="6" name="Picture 5" descr="A black text with numbers and symbols&#10;&#10;AI-generated content may be incorrect.">
            <a:extLst>
              <a:ext uri="{FF2B5EF4-FFF2-40B4-BE49-F238E27FC236}">
                <a16:creationId xmlns:a16="http://schemas.microsoft.com/office/drawing/2014/main" id="{A89D9772-5E94-70EF-09C9-3FD549BE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0" y="4760721"/>
            <a:ext cx="4084116" cy="193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BE3F2-A439-8528-0C42-BBAE8B87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4888" y="2495424"/>
            <a:ext cx="1623691" cy="1272412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93C449BF-F753-9FAC-98A4-0A30DF2F0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438" y="4801975"/>
            <a:ext cx="3907451" cy="197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5D051-11A2-67A3-E7CB-DC5227283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752" y="1190435"/>
            <a:ext cx="3818581" cy="3028850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6F13F6F2-BE42-79FB-6119-5E40F11A9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889" y="4801975"/>
            <a:ext cx="3867112" cy="181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4F794-47B6-E7BA-376B-E0C4422FE2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1467" y="1190435"/>
            <a:ext cx="3544268" cy="27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7D-CF36-338D-23CB-33C88004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C8C2-B081-30A9-F435-2026D97D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325563"/>
            <a:ext cx="3704674" cy="2841703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8184F2F9-F10C-E2AD-E018-76B6445A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4" y="4628671"/>
            <a:ext cx="3924840" cy="2075751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41DD0C11-99B5-7C11-0B31-646502EC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28" y="4780253"/>
            <a:ext cx="3971491" cy="1772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F23B7-57A3-2B8E-9960-9AC643A67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118" y="1325562"/>
            <a:ext cx="3582637" cy="2841703"/>
          </a:xfrm>
          <a:prstGeom prst="rect">
            <a:avLst/>
          </a:prstGeom>
        </p:spPr>
      </p:pic>
      <p:pic>
        <p:nvPicPr>
          <p:cNvPr id="12" name="Picture 11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D54C861B-EB8F-A2BC-8AB1-7C32726EB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875" y="4587046"/>
            <a:ext cx="4197546" cy="1965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16466-14C4-B742-77C0-86E2E357A23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800" y="1786968"/>
            <a:ext cx="1480140" cy="1184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ED187-580F-9305-4995-F8168FECA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238" y="1393150"/>
            <a:ext cx="3582637" cy="2807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F7967-43C5-43DB-47CD-55234D48265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87637"/>
            <a:ext cx="1639054" cy="12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7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2DE6-612C-1A1A-7204-9D609C7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"/>
            <a:ext cx="10515600" cy="1325563"/>
          </a:xfrm>
        </p:spPr>
        <p:txBody>
          <a:bodyPr/>
          <a:lstStyle/>
          <a:p>
            <a:r>
              <a:rPr lang="en-US" dirty="0"/>
              <a:t>Algorithm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27AD5-F322-DD76-5ED6-9B5AFE69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" y="990190"/>
            <a:ext cx="3823541" cy="2932881"/>
          </a:xfrm>
          <a:prstGeom prst="rect">
            <a:avLst/>
          </a:prstGeom>
        </p:spPr>
      </p:pic>
      <p:pic>
        <p:nvPicPr>
          <p:cNvPr id="6" name="Picture 5" descr="A black text with numbers and symbols&#10;&#10;AI-generated content may be incorrect.">
            <a:extLst>
              <a:ext uri="{FF2B5EF4-FFF2-40B4-BE49-F238E27FC236}">
                <a16:creationId xmlns:a16="http://schemas.microsoft.com/office/drawing/2014/main" id="{F71936D1-CB6A-F741-9279-235F4ABC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" y="4466712"/>
            <a:ext cx="4046801" cy="191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DBB83-387C-07DE-046B-49E249A6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0771" y="2315590"/>
            <a:ext cx="1874683" cy="1469103"/>
          </a:xfrm>
          <a:prstGeom prst="rect">
            <a:avLst/>
          </a:prstGeom>
        </p:spPr>
      </p:pic>
      <p:pic>
        <p:nvPicPr>
          <p:cNvPr id="9" name="Picture 8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51AE1DCA-5E81-32AA-13D6-473EC275F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392" y="4571777"/>
            <a:ext cx="3448759" cy="1709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AD3D5-0129-2902-68B3-00C9210DE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939" y="990190"/>
            <a:ext cx="3697589" cy="2932881"/>
          </a:xfrm>
          <a:prstGeom prst="rect">
            <a:avLst/>
          </a:prstGeom>
        </p:spPr>
      </p:pic>
      <p:pic>
        <p:nvPicPr>
          <p:cNvPr id="13" name="Picture 12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4C4B37A0-B835-0B1C-B3C0-86E293145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939" y="4404032"/>
            <a:ext cx="4208242" cy="1919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BB0DF-C409-A205-0679-D247A1A697C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08" y="1423195"/>
            <a:ext cx="1591652" cy="1274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544180-9AE4-7EB6-02E4-E83CA10B8F4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0415" y="1016123"/>
            <a:ext cx="3823541" cy="29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1065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Office Theme</vt:lpstr>
      <vt:lpstr>Comparison of 3 different 2-step fit algorithms (+1 Bayesian)</vt:lpstr>
      <vt:lpstr>Conclusions</vt:lpstr>
      <vt:lpstr>Summary of the algorithms tested</vt:lpstr>
      <vt:lpstr>Methods and Materials: Simulated Signal</vt:lpstr>
      <vt:lpstr>Materials and Methods: fits  </vt:lpstr>
      <vt:lpstr>Note:</vt:lpstr>
      <vt:lpstr>Algorithm 1</vt:lpstr>
      <vt:lpstr>Algorithm 2</vt:lpstr>
      <vt:lpstr>Algorithm 3</vt:lpstr>
      <vt:lpstr>Algorithm 4</vt:lpstr>
      <vt:lpstr>Algorithm 2 (with thresholding by D* &lt;= 0.1)</vt:lpstr>
      <vt:lpstr>Algorithm 3 (with thresholding by D*&lt;=0.1)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Mirabai</dc:creator>
  <cp:lastModifiedBy>Liu, Mirabai</cp:lastModifiedBy>
  <cp:revision>112</cp:revision>
  <dcterms:created xsi:type="dcterms:W3CDTF">2025-02-03T02:26:35Z</dcterms:created>
  <dcterms:modified xsi:type="dcterms:W3CDTF">2025-02-03T05:00:28Z</dcterms:modified>
</cp:coreProperties>
</file>