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707" r:id="rId2"/>
    <p:sldId id="711" r:id="rId3"/>
    <p:sldId id="738" r:id="rId4"/>
    <p:sldId id="716" r:id="rId5"/>
    <p:sldId id="720" r:id="rId6"/>
    <p:sldId id="739" r:id="rId7"/>
    <p:sldId id="741" r:id="rId8"/>
    <p:sldId id="740" r:id="rId9"/>
    <p:sldId id="733" r:id="rId10"/>
    <p:sldId id="737" r:id="rId11"/>
    <p:sldId id="742"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00"/>
    <a:srgbClr val="FFFFFF"/>
    <a:srgbClr val="0000FF"/>
    <a:srgbClr val="66FF33"/>
    <a:srgbClr val="FFFF00"/>
    <a:srgbClr val="006000"/>
    <a:srgbClr val="000099"/>
    <a:srgbClr val="B430A0"/>
    <a:srgbClr val="9EB9DA"/>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94585" autoAdjust="0"/>
  </p:normalViewPr>
  <p:slideViewPr>
    <p:cSldViewPr>
      <p:cViewPr>
        <p:scale>
          <a:sx n="70" d="100"/>
          <a:sy n="70" d="100"/>
        </p:scale>
        <p:origin x="-1589" y="-298"/>
      </p:cViewPr>
      <p:guideLst>
        <p:guide orient="horz" pos="2160"/>
        <p:guide pos="2880"/>
      </p:guideLst>
    </p:cSldViewPr>
  </p:slideViewPr>
  <p:outlineViewPr>
    <p:cViewPr>
      <p:scale>
        <a:sx n="33" d="100"/>
        <a:sy n="33" d="100"/>
      </p:scale>
      <p:origin x="48" y="47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2AA20D5-6F70-4DBF-9E5A-89109500D033}" type="datetimeFigureOut">
              <a:rPr lang="en-US" smtClean="0"/>
              <a:t>9/30/2019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D8C1550-9E0E-49F9-B0E4-FF9F52F7181B}" type="slidenum">
              <a:rPr lang="en-US" smtClean="0"/>
              <a:t>‹#›</a:t>
            </a:fld>
            <a:endParaRPr lang="en-US"/>
          </a:p>
        </p:txBody>
      </p:sp>
    </p:spTree>
    <p:extLst>
      <p:ext uri="{BB962C8B-B14F-4D97-AF65-F5344CB8AC3E}">
        <p14:creationId xmlns:p14="http://schemas.microsoft.com/office/powerpoint/2010/main" val="154549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Autofit/>
          </a:bodyPr>
          <a:lstStyle>
            <a:lvl1pPr>
              <a:defRPr sz="6000" b="1">
                <a:solidFill>
                  <a:srgbClr val="0070C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822575"/>
            <a:ext cx="6400800" cy="1752600"/>
          </a:xfrm>
        </p:spPr>
        <p:txBody>
          <a:bodyPr>
            <a:normAutofit/>
          </a:bodyPr>
          <a:lstStyle>
            <a:lvl1pPr marL="0" indent="0" algn="ctr">
              <a:buNone/>
              <a:defRPr sz="3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29"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79641" y="5303520"/>
            <a:ext cx="2264359"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5303521"/>
            <a:ext cx="2376275"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556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9/30/2019</a:t>
            </a:r>
            <a:endParaRPr lang="en-US"/>
          </a:p>
        </p:txBody>
      </p:sp>
      <p:sp>
        <p:nvSpPr>
          <p:cNvPr id="6" name="Footer Placeholder 5"/>
          <p:cNvSpPr>
            <a:spLocks noGrp="1"/>
          </p:cNvSpPr>
          <p:nvPr>
            <p:ph type="ftr" sz="quarter" idx="11"/>
          </p:nvPr>
        </p:nvSpPr>
        <p:spPr/>
        <p:txBody>
          <a:bodyPr/>
          <a:lstStyle/>
          <a:p>
            <a:r>
              <a:rPr lang="en-US" smtClean="0"/>
              <a:t>Ralf Ehrlich - University of Virginia</a:t>
            </a:r>
            <a:endParaRPr lang="en-US"/>
          </a:p>
        </p:txBody>
      </p:sp>
      <p:sp>
        <p:nvSpPr>
          <p:cNvPr id="7" name="Slide Number Placeholder 6"/>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425881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9/30/2019</a:t>
            </a:r>
            <a:endParaRPr lang="en-US"/>
          </a:p>
        </p:txBody>
      </p:sp>
      <p:sp>
        <p:nvSpPr>
          <p:cNvPr id="5" name="Footer Placeholder 4"/>
          <p:cNvSpPr>
            <a:spLocks noGrp="1"/>
          </p:cNvSpPr>
          <p:nvPr>
            <p:ph type="ftr" sz="quarter" idx="11"/>
          </p:nvPr>
        </p:nvSpPr>
        <p:spPr/>
        <p:txBody>
          <a:bodyPr/>
          <a:lstStyle/>
          <a:p>
            <a:r>
              <a:rPr lang="en-US" smtClean="0"/>
              <a:t>Ralf Ehrlich - University of Virginia</a:t>
            </a:r>
            <a:endParaRPr lang="en-US"/>
          </a:p>
        </p:txBody>
      </p:sp>
      <p:sp>
        <p:nvSpPr>
          <p:cNvPr id="6" name="Slide Number Placeholder 5"/>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363201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9/30/2019</a:t>
            </a:r>
            <a:endParaRPr lang="en-US"/>
          </a:p>
        </p:txBody>
      </p:sp>
      <p:sp>
        <p:nvSpPr>
          <p:cNvPr id="5" name="Footer Placeholder 4"/>
          <p:cNvSpPr>
            <a:spLocks noGrp="1"/>
          </p:cNvSpPr>
          <p:nvPr>
            <p:ph type="ftr" sz="quarter" idx="11"/>
          </p:nvPr>
        </p:nvSpPr>
        <p:spPr/>
        <p:txBody>
          <a:bodyPr/>
          <a:lstStyle/>
          <a:p>
            <a:r>
              <a:rPr lang="en-US" smtClean="0"/>
              <a:t>Ralf Ehrlich - University of Virginia</a:t>
            </a:r>
            <a:endParaRPr lang="en-US"/>
          </a:p>
        </p:txBody>
      </p:sp>
      <p:sp>
        <p:nvSpPr>
          <p:cNvPr id="6" name="Slide Number Placeholder 5"/>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312728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35374" cy="685800"/>
          </a:xfrm>
          <a:solidFill>
            <a:srgbClr val="0070C0"/>
          </a:solidFill>
        </p:spPr>
        <p:txBody>
          <a:bodyPr>
            <a:noAutofit/>
          </a:bodyPr>
          <a:lstStyle>
            <a:lvl1pPr algn="l">
              <a:lnSpc>
                <a:spcPct val="80000"/>
              </a:lnSpc>
              <a:defRPr sz="3200" b="1">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685800"/>
            <a:ext cx="9144000" cy="5943600"/>
          </a:xfrm>
        </p:spPr>
        <p:txBody>
          <a:bodyPr/>
          <a:lstStyle>
            <a:lvl1pPr marL="233363" indent="-233363">
              <a:spcBef>
                <a:spcPts val="0"/>
              </a:spcBef>
              <a:buClr>
                <a:srgbClr val="0070C0"/>
              </a:buClr>
              <a:buFont typeface="Wingdings" panose="05000000000000000000" pitchFamily="2" charset="2"/>
              <a:buChar char="Ø"/>
              <a:defRPr sz="2400"/>
            </a:lvl1pPr>
            <a:lvl2pPr marL="569913" indent="-225425">
              <a:spcBef>
                <a:spcPts val="0"/>
              </a:spcBef>
              <a:buClr>
                <a:srgbClr val="0070C0"/>
              </a:buClr>
              <a:buFont typeface="Arial" panose="020B0604020202020204" pitchFamily="34" charset="0"/>
              <a:buChar char="•"/>
              <a:defRPr sz="1800"/>
            </a:lvl2pPr>
            <a:lvl3pPr marL="914400" indent="-223838">
              <a:spcBef>
                <a:spcPts val="0"/>
              </a:spcBef>
              <a:buClr>
                <a:srgbClr val="0070C0"/>
              </a:buClr>
              <a:defRPr sz="1800"/>
            </a:lvl3pPr>
            <a:lvl4pPr marL="1258888" indent="-231775">
              <a:spcBef>
                <a:spcPts val="0"/>
              </a:spcBef>
              <a:buClr>
                <a:srgbClr val="0070C0"/>
              </a:buClr>
              <a:buFont typeface="Arial" panose="020B0604020202020204" pitchFamily="34" charset="0"/>
              <a:buChar char="•"/>
              <a:defRPr sz="1800"/>
            </a:lvl4pPr>
            <a:lvl5pPr marL="1604963" indent="-233363">
              <a:spcBef>
                <a:spcPts val="0"/>
              </a:spcBef>
              <a:buClr>
                <a:srgbClr val="0070C0"/>
              </a:buClr>
              <a:buFont typeface="Arial" panose="020B0604020202020204"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0" y="6629400"/>
            <a:ext cx="2133600" cy="228600"/>
          </a:xfrm>
        </p:spPr>
        <p:txBody>
          <a:bodyPr/>
          <a:lstStyle>
            <a:lvl1pPr>
              <a:defRPr>
                <a:solidFill>
                  <a:srgbClr val="0070C0"/>
                </a:solidFill>
              </a:defRPr>
            </a:lvl1pPr>
          </a:lstStyle>
          <a:p>
            <a:r>
              <a:rPr lang="en-US" smtClean="0"/>
              <a:t>9/30/2019</a:t>
            </a:r>
            <a:endParaRPr lang="en-US"/>
          </a:p>
        </p:txBody>
      </p:sp>
      <p:sp>
        <p:nvSpPr>
          <p:cNvPr id="5" name="Footer Placeholder 4"/>
          <p:cNvSpPr>
            <a:spLocks noGrp="1"/>
          </p:cNvSpPr>
          <p:nvPr>
            <p:ph type="ftr" sz="quarter" idx="11"/>
          </p:nvPr>
        </p:nvSpPr>
        <p:spPr>
          <a:xfrm>
            <a:off x="3124200" y="6629400"/>
            <a:ext cx="2895600" cy="228600"/>
          </a:xfrm>
        </p:spPr>
        <p:txBody>
          <a:bodyPr/>
          <a:lstStyle>
            <a:lvl1pPr>
              <a:defRPr>
                <a:solidFill>
                  <a:srgbClr val="0070C0"/>
                </a:solidFill>
              </a:defRPr>
            </a:lvl1pPr>
          </a:lstStyle>
          <a:p>
            <a:r>
              <a:rPr lang="en-US" smtClean="0"/>
              <a:t>Ralf Ehrlich - University of Virginia</a:t>
            </a:r>
            <a:endParaRPr lang="en-US" dirty="0"/>
          </a:p>
        </p:txBody>
      </p:sp>
      <p:sp>
        <p:nvSpPr>
          <p:cNvPr id="6" name="Slide Number Placeholder 5"/>
          <p:cNvSpPr>
            <a:spLocks noGrp="1"/>
          </p:cNvSpPr>
          <p:nvPr>
            <p:ph type="sldNum" sz="quarter" idx="12"/>
          </p:nvPr>
        </p:nvSpPr>
        <p:spPr>
          <a:xfrm>
            <a:off x="7010400" y="6629400"/>
            <a:ext cx="2133600" cy="228600"/>
          </a:xfrm>
        </p:spPr>
        <p:txBody>
          <a:bodyPr/>
          <a:lstStyle>
            <a:lvl1pPr>
              <a:defRPr>
                <a:solidFill>
                  <a:srgbClr val="0070C0"/>
                </a:solidFill>
              </a:defRPr>
            </a:lvl1pPr>
          </a:lstStyle>
          <a:p>
            <a:fld id="{544F8909-163F-400C-89C2-71714D69C6B1}" type="slidenum">
              <a:rPr lang="en-US" smtClean="0"/>
              <a:pPr/>
              <a:t>‹#›</a:t>
            </a:fld>
            <a:endParaRPr lang="en-US"/>
          </a:p>
        </p:txBody>
      </p:sp>
    </p:spTree>
    <p:extLst>
      <p:ext uri="{BB962C8B-B14F-4D97-AF65-F5344CB8AC3E}">
        <p14:creationId xmlns:p14="http://schemas.microsoft.com/office/powerpoint/2010/main" val="16899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0070C0"/>
          </a:solidFill>
        </p:spPr>
        <p:txBody>
          <a:bodyPr>
            <a:noAutofit/>
          </a:bodyPr>
          <a:lstStyle>
            <a:lvl1pPr algn="l">
              <a:lnSpc>
                <a:spcPct val="80000"/>
              </a:lnSpc>
              <a:defRPr sz="3200" b="1">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0" y="6629400"/>
            <a:ext cx="2133600" cy="228600"/>
          </a:xfrm>
        </p:spPr>
        <p:txBody>
          <a:bodyPr/>
          <a:lstStyle>
            <a:lvl1pPr>
              <a:defRPr>
                <a:solidFill>
                  <a:srgbClr val="0070C0"/>
                </a:solidFill>
              </a:defRPr>
            </a:lvl1pPr>
          </a:lstStyle>
          <a:p>
            <a:r>
              <a:rPr lang="en-US" smtClean="0"/>
              <a:t>9/30/2019</a:t>
            </a:r>
            <a:endParaRPr lang="en-US" dirty="0"/>
          </a:p>
        </p:txBody>
      </p:sp>
      <p:sp>
        <p:nvSpPr>
          <p:cNvPr id="5" name="Footer Placeholder 4"/>
          <p:cNvSpPr>
            <a:spLocks noGrp="1"/>
          </p:cNvSpPr>
          <p:nvPr>
            <p:ph type="ftr" sz="quarter" idx="11"/>
          </p:nvPr>
        </p:nvSpPr>
        <p:spPr>
          <a:xfrm>
            <a:off x="3124200" y="6629400"/>
            <a:ext cx="2895600" cy="228600"/>
          </a:xfrm>
        </p:spPr>
        <p:txBody>
          <a:bodyPr/>
          <a:lstStyle>
            <a:lvl1pPr>
              <a:defRPr>
                <a:solidFill>
                  <a:srgbClr val="0070C0"/>
                </a:solidFill>
              </a:defRPr>
            </a:lvl1pPr>
          </a:lstStyle>
          <a:p>
            <a:r>
              <a:rPr lang="en-US" smtClean="0"/>
              <a:t>Ralf Ehrlich - University of Virginia</a:t>
            </a:r>
            <a:endParaRPr lang="en-US" dirty="0"/>
          </a:p>
        </p:txBody>
      </p:sp>
      <p:sp>
        <p:nvSpPr>
          <p:cNvPr id="6" name="Slide Number Placeholder 5"/>
          <p:cNvSpPr>
            <a:spLocks noGrp="1"/>
          </p:cNvSpPr>
          <p:nvPr>
            <p:ph type="sldNum" sz="quarter" idx="12"/>
          </p:nvPr>
        </p:nvSpPr>
        <p:spPr>
          <a:xfrm>
            <a:off x="7010400" y="6629400"/>
            <a:ext cx="2133600" cy="228600"/>
          </a:xfrm>
        </p:spPr>
        <p:txBody>
          <a:bodyPr/>
          <a:lstStyle>
            <a:lvl1pPr>
              <a:defRPr>
                <a:solidFill>
                  <a:srgbClr val="0070C0"/>
                </a:solidFill>
              </a:defRPr>
            </a:lvl1pPr>
          </a:lstStyle>
          <a:p>
            <a:fld id="{544F8909-163F-400C-89C2-71714D69C6B1}" type="slidenum">
              <a:rPr lang="en-US" smtClean="0"/>
              <a:pPr/>
              <a:t>‹#›</a:t>
            </a:fld>
            <a:endParaRPr lang="en-US"/>
          </a:p>
        </p:txBody>
      </p:sp>
    </p:spTree>
    <p:extLst>
      <p:ext uri="{BB962C8B-B14F-4D97-AF65-F5344CB8AC3E}">
        <p14:creationId xmlns:p14="http://schemas.microsoft.com/office/powerpoint/2010/main" val="253547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en-US" smtClean="0"/>
              <a:t>9/30/2019</a:t>
            </a:r>
            <a:endParaRPr lang="en-US"/>
          </a:p>
        </p:txBody>
      </p:sp>
      <p:sp>
        <p:nvSpPr>
          <p:cNvPr id="5" name="Footer Placeholder 4"/>
          <p:cNvSpPr>
            <a:spLocks noGrp="1"/>
          </p:cNvSpPr>
          <p:nvPr>
            <p:ph type="ftr" sz="quarter" idx="11"/>
          </p:nvPr>
        </p:nvSpPr>
        <p:spPr/>
        <p:txBody>
          <a:bodyPr/>
          <a:lstStyle/>
          <a:p>
            <a:r>
              <a:rPr lang="en-US" smtClean="0"/>
              <a:t>Ralf Ehrlich - University of Virginia</a:t>
            </a:r>
            <a:endParaRPr lang="en-US"/>
          </a:p>
        </p:txBody>
      </p:sp>
      <p:sp>
        <p:nvSpPr>
          <p:cNvPr id="6" name="Slide Number Placeholder 5"/>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61210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9/30/2019</a:t>
            </a:r>
            <a:endParaRPr lang="en-US"/>
          </a:p>
        </p:txBody>
      </p:sp>
      <p:sp>
        <p:nvSpPr>
          <p:cNvPr id="6" name="Footer Placeholder 5"/>
          <p:cNvSpPr>
            <a:spLocks noGrp="1"/>
          </p:cNvSpPr>
          <p:nvPr>
            <p:ph type="ftr" sz="quarter" idx="11"/>
          </p:nvPr>
        </p:nvSpPr>
        <p:spPr/>
        <p:txBody>
          <a:bodyPr/>
          <a:lstStyle/>
          <a:p>
            <a:r>
              <a:rPr lang="en-US" smtClean="0"/>
              <a:t>Ralf Ehrlich - University of Virginia</a:t>
            </a:r>
            <a:endParaRPr lang="en-US"/>
          </a:p>
        </p:txBody>
      </p:sp>
      <p:sp>
        <p:nvSpPr>
          <p:cNvPr id="7" name="Slide Number Placeholder 6"/>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354485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9/30/2019</a:t>
            </a:r>
            <a:endParaRPr lang="en-US"/>
          </a:p>
        </p:txBody>
      </p:sp>
      <p:sp>
        <p:nvSpPr>
          <p:cNvPr id="8" name="Footer Placeholder 7"/>
          <p:cNvSpPr>
            <a:spLocks noGrp="1"/>
          </p:cNvSpPr>
          <p:nvPr>
            <p:ph type="ftr" sz="quarter" idx="11"/>
          </p:nvPr>
        </p:nvSpPr>
        <p:spPr/>
        <p:txBody>
          <a:bodyPr/>
          <a:lstStyle/>
          <a:p>
            <a:r>
              <a:rPr lang="en-US" smtClean="0"/>
              <a:t>Ralf Ehrlich - University of Virginia</a:t>
            </a:r>
            <a:endParaRPr lang="en-US"/>
          </a:p>
        </p:txBody>
      </p:sp>
      <p:sp>
        <p:nvSpPr>
          <p:cNvPr id="9" name="Slide Number Placeholder 8"/>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47458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9/30/2019</a:t>
            </a:r>
            <a:endParaRPr lang="en-US"/>
          </a:p>
        </p:txBody>
      </p:sp>
      <p:sp>
        <p:nvSpPr>
          <p:cNvPr id="4" name="Footer Placeholder 3"/>
          <p:cNvSpPr>
            <a:spLocks noGrp="1"/>
          </p:cNvSpPr>
          <p:nvPr>
            <p:ph type="ftr" sz="quarter" idx="11"/>
          </p:nvPr>
        </p:nvSpPr>
        <p:spPr/>
        <p:txBody>
          <a:bodyPr/>
          <a:lstStyle/>
          <a:p>
            <a:r>
              <a:rPr lang="en-US" smtClean="0"/>
              <a:t>Ralf Ehrlich - University of Virginia</a:t>
            </a:r>
            <a:endParaRPr lang="en-US"/>
          </a:p>
        </p:txBody>
      </p:sp>
      <p:sp>
        <p:nvSpPr>
          <p:cNvPr id="5" name="Slide Number Placeholder 4"/>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276799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a:p>
        </p:txBody>
      </p:sp>
      <p:sp>
        <p:nvSpPr>
          <p:cNvPr id="4" name="Slide Number Placeholder 3"/>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77124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9/30/2019</a:t>
            </a:r>
            <a:endParaRPr lang="en-US"/>
          </a:p>
        </p:txBody>
      </p:sp>
      <p:sp>
        <p:nvSpPr>
          <p:cNvPr id="6" name="Footer Placeholder 5"/>
          <p:cNvSpPr>
            <a:spLocks noGrp="1"/>
          </p:cNvSpPr>
          <p:nvPr>
            <p:ph type="ftr" sz="quarter" idx="11"/>
          </p:nvPr>
        </p:nvSpPr>
        <p:spPr/>
        <p:txBody>
          <a:bodyPr/>
          <a:lstStyle/>
          <a:p>
            <a:r>
              <a:rPr lang="en-US" smtClean="0"/>
              <a:t>Ralf Ehrlich - University of Virginia</a:t>
            </a:r>
            <a:endParaRPr lang="en-US"/>
          </a:p>
        </p:txBody>
      </p:sp>
      <p:sp>
        <p:nvSpPr>
          <p:cNvPr id="7" name="Slide Number Placeholder 6"/>
          <p:cNvSpPr>
            <a:spLocks noGrp="1"/>
          </p:cNvSpPr>
          <p:nvPr>
            <p:ph type="sldNum" sz="quarter" idx="12"/>
          </p:nvPr>
        </p:nvSpPr>
        <p:spPr/>
        <p:txBody>
          <a:bodyPr/>
          <a:lstStyle/>
          <a:p>
            <a:fld id="{544F8909-163F-400C-89C2-71714D69C6B1}" type="slidenum">
              <a:rPr lang="en-US" smtClean="0"/>
              <a:t>‹#›</a:t>
            </a:fld>
            <a:endParaRPr lang="en-US"/>
          </a:p>
        </p:txBody>
      </p:sp>
    </p:spTree>
    <p:extLst>
      <p:ext uri="{BB962C8B-B14F-4D97-AF65-F5344CB8AC3E}">
        <p14:creationId xmlns:p14="http://schemas.microsoft.com/office/powerpoint/2010/main" val="50689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9/30/2019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Ralf Ehrlich - University of Virginia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F8909-163F-400C-89C2-71714D69C6B1}" type="slidenum">
              <a:rPr lang="en-US" smtClean="0"/>
              <a:t>‹#›</a:t>
            </a:fld>
            <a:endParaRPr lang="en-US"/>
          </a:p>
        </p:txBody>
      </p:sp>
    </p:spTree>
    <p:extLst>
      <p:ext uri="{BB962C8B-B14F-4D97-AF65-F5344CB8AC3E}">
        <p14:creationId xmlns:p14="http://schemas.microsoft.com/office/powerpoint/2010/main" val="2678870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2895600"/>
          </a:xfrm>
        </p:spPr>
        <p:txBody>
          <a:bodyPr/>
          <a:lstStyle/>
          <a:p>
            <a:r>
              <a:rPr lang="en-US" dirty="0" smtClean="0"/>
              <a:t>Pyramid Simulation</a:t>
            </a:r>
            <a:endParaRPr lang="en-US" sz="3200" dirty="0"/>
          </a:p>
        </p:txBody>
      </p:sp>
      <p:sp>
        <p:nvSpPr>
          <p:cNvPr id="3" name="Subtitle 2"/>
          <p:cNvSpPr>
            <a:spLocks noGrp="1"/>
          </p:cNvSpPr>
          <p:nvPr>
            <p:ph type="subTitle" idx="1"/>
          </p:nvPr>
        </p:nvSpPr>
        <p:spPr>
          <a:xfrm>
            <a:off x="1371600" y="2895600"/>
            <a:ext cx="6400800" cy="2057400"/>
          </a:xfrm>
        </p:spPr>
        <p:txBody>
          <a:bodyPr>
            <a:normAutofit/>
          </a:bodyPr>
          <a:lstStyle/>
          <a:p>
            <a:r>
              <a:rPr lang="en-US" dirty="0" smtClean="0"/>
              <a:t>Ralf Ehrlich</a:t>
            </a:r>
          </a:p>
          <a:p>
            <a:r>
              <a:rPr lang="en-US" dirty="0" smtClean="0"/>
              <a:t>University of Virginia</a:t>
            </a:r>
          </a:p>
          <a:p>
            <a:r>
              <a:rPr lang="en-US" dirty="0" smtClean="0"/>
              <a:t>September 30, 2019</a:t>
            </a:r>
          </a:p>
        </p:txBody>
      </p:sp>
    </p:spTree>
    <p:extLst>
      <p:ext uri="{BB962C8B-B14F-4D97-AF65-F5344CB8AC3E}">
        <p14:creationId xmlns:p14="http://schemas.microsoft.com/office/powerpoint/2010/main" val="1859451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126" y="685800"/>
            <a:ext cx="4728874" cy="2297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71750"/>
            <a:ext cx="504825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itle 1"/>
          <p:cNvSpPr>
            <a:spLocks noGrp="1"/>
          </p:cNvSpPr>
          <p:nvPr>
            <p:ph type="title"/>
          </p:nvPr>
        </p:nvSpPr>
        <p:spPr>
          <a:solidFill>
            <a:schemeClr val="accent1"/>
          </a:solidFill>
        </p:spPr>
        <p:txBody>
          <a:bodyPr>
            <a:normAutofit/>
          </a:bodyPr>
          <a:lstStyle/>
          <a:p>
            <a:r>
              <a:rPr lang="en-US" sz="2800" dirty="0"/>
              <a:t>2D reconstruction for detector at </a:t>
            </a:r>
            <a:r>
              <a:rPr lang="en-US" sz="2800" dirty="0" smtClean="0"/>
              <a:t>+z side</a:t>
            </a:r>
            <a:endParaRPr lang="en-US" sz="2800" dirty="0"/>
          </a:p>
        </p:txBody>
      </p:sp>
      <p:sp>
        <p:nvSpPr>
          <p:cNvPr id="2" name="Content Placeholder 1"/>
          <p:cNvSpPr>
            <a:spLocks noGrp="1"/>
          </p:cNvSpPr>
          <p:nvPr>
            <p:ph idx="1"/>
          </p:nvPr>
        </p:nvSpPr>
        <p:spPr/>
        <p:txBody>
          <a:bodyPr>
            <a:normAutofit/>
          </a:bodyPr>
          <a:lstStyle/>
          <a:p>
            <a:r>
              <a:rPr lang="en-US" sz="2000" dirty="0"/>
              <a:t>Projection to </a:t>
            </a:r>
            <a:r>
              <a:rPr lang="en-US" sz="2000" dirty="0" smtClean="0"/>
              <a:t>the center </a:t>
            </a:r>
            <a:r>
              <a:rPr lang="en-US" sz="2000" dirty="0"/>
              <a:t>of pyramid </a:t>
            </a:r>
            <a:r>
              <a:rPr lang="en-US" sz="2000" dirty="0" smtClean="0"/>
              <a:t>(z=+20m) </a:t>
            </a:r>
            <a:endParaRPr lang="en-US" sz="2000" dirty="0"/>
          </a:p>
          <a:p>
            <a:pPr lvl="1"/>
            <a:r>
              <a:rPr lang="en-US" sz="1600" dirty="0" smtClean="0"/>
              <a:t>Baseline subtracted.</a:t>
            </a:r>
            <a:endParaRPr lang="en-US" sz="1600" dirty="0"/>
          </a:p>
          <a:p>
            <a:pPr lvl="1"/>
            <a:r>
              <a:rPr lang="en-US" sz="1600" dirty="0" smtClean="0"/>
              <a:t>No energy cut.</a:t>
            </a:r>
          </a:p>
          <a:p>
            <a:pPr lvl="1"/>
            <a:r>
              <a:rPr lang="en-US" sz="1600" dirty="0" smtClean="0"/>
              <a:t>1m/bin</a:t>
            </a:r>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10</a:t>
            </a:fld>
            <a:endParaRPr lang="en-US"/>
          </a:p>
        </p:txBody>
      </p:sp>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721" y="3657600"/>
            <a:ext cx="1024767" cy="160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293347" y="3200400"/>
            <a:ext cx="3106941" cy="338554"/>
          </a:xfrm>
          <a:prstGeom prst="rect">
            <a:avLst/>
          </a:prstGeom>
          <a:noFill/>
        </p:spPr>
        <p:txBody>
          <a:bodyPr wrap="none" rtlCol="0">
            <a:spAutoFit/>
          </a:bodyPr>
          <a:lstStyle/>
          <a:p>
            <a:r>
              <a:rPr lang="en-US" sz="1600" dirty="0" smtClean="0"/>
              <a:t>Simulated empty spheres at z=20m</a:t>
            </a:r>
            <a:endParaRPr lang="en-US" sz="1600" dirty="0"/>
          </a:p>
        </p:txBody>
      </p:sp>
      <p:cxnSp>
        <p:nvCxnSpPr>
          <p:cNvPr id="9" name="Straight Arrow Connector 8"/>
          <p:cNvCxnSpPr/>
          <p:nvPr/>
        </p:nvCxnSpPr>
        <p:spPr>
          <a:xfrm flipH="1" flipV="1">
            <a:off x="2837688" y="5638800"/>
            <a:ext cx="60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82034" y="5574268"/>
            <a:ext cx="1284454" cy="369332"/>
          </a:xfrm>
          <a:prstGeom prst="rect">
            <a:avLst/>
          </a:prstGeom>
          <a:noFill/>
        </p:spPr>
        <p:txBody>
          <a:bodyPr wrap="none" rtlCol="0">
            <a:spAutoFit/>
          </a:bodyPr>
          <a:lstStyle/>
          <a:p>
            <a:r>
              <a:rPr lang="en-US" dirty="0" smtClean="0"/>
              <a:t>Ghost point</a:t>
            </a:r>
            <a:endParaRPr lang="en-US" dirty="0"/>
          </a:p>
        </p:txBody>
      </p:sp>
    </p:spTree>
    <p:extLst>
      <p:ext uri="{BB962C8B-B14F-4D97-AF65-F5344CB8AC3E}">
        <p14:creationId xmlns:p14="http://schemas.microsoft.com/office/powerpoint/2010/main" val="1364817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488" y="1143000"/>
            <a:ext cx="2903148" cy="253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488" y="4015950"/>
            <a:ext cx="2909312" cy="261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itle 1"/>
          <p:cNvSpPr>
            <a:spLocks noGrp="1"/>
          </p:cNvSpPr>
          <p:nvPr>
            <p:ph type="title"/>
          </p:nvPr>
        </p:nvSpPr>
        <p:spPr>
          <a:solidFill>
            <a:schemeClr val="accent1"/>
          </a:solidFill>
        </p:spPr>
        <p:txBody>
          <a:bodyPr>
            <a:normAutofit/>
          </a:bodyPr>
          <a:lstStyle/>
          <a:p>
            <a:r>
              <a:rPr lang="en-US" sz="2800" dirty="0"/>
              <a:t>3</a:t>
            </a:r>
            <a:r>
              <a:rPr lang="en-US" sz="2800" dirty="0" smtClean="0"/>
              <a:t>D reconstruction</a:t>
            </a:r>
            <a:endParaRPr lang="en-US" sz="2800" dirty="0"/>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11</a:t>
            </a:fld>
            <a:endParaRPr lang="en-US"/>
          </a:p>
        </p:txBody>
      </p:sp>
      <p:sp>
        <p:nvSpPr>
          <p:cNvPr id="7" name="TextBox 6"/>
          <p:cNvSpPr txBox="1"/>
          <p:nvPr/>
        </p:nvSpPr>
        <p:spPr>
          <a:xfrm>
            <a:off x="6431193" y="849868"/>
            <a:ext cx="2637517" cy="369332"/>
          </a:xfrm>
          <a:prstGeom prst="rect">
            <a:avLst/>
          </a:prstGeom>
          <a:noFill/>
        </p:spPr>
        <p:txBody>
          <a:bodyPr wrap="none" rtlCol="0">
            <a:spAutoFit/>
          </a:bodyPr>
          <a:lstStyle/>
          <a:p>
            <a:r>
              <a:rPr lang="en-US" dirty="0" err="1"/>
              <a:t>y</a:t>
            </a:r>
            <a:r>
              <a:rPr lang="en-US" dirty="0" err="1" smtClean="0"/>
              <a:t>z</a:t>
            </a:r>
            <a:r>
              <a:rPr lang="en-US" dirty="0" smtClean="0"/>
              <a:t> projection from 3D plot</a:t>
            </a:r>
            <a:endParaRPr lang="en-US" dirty="0"/>
          </a:p>
        </p:txBody>
      </p:sp>
      <p:sp>
        <p:nvSpPr>
          <p:cNvPr id="17" name="TextBox 16"/>
          <p:cNvSpPr txBox="1"/>
          <p:nvPr/>
        </p:nvSpPr>
        <p:spPr>
          <a:xfrm>
            <a:off x="6430283" y="3733800"/>
            <a:ext cx="2637517" cy="369332"/>
          </a:xfrm>
          <a:prstGeom prst="rect">
            <a:avLst/>
          </a:prstGeom>
          <a:noFill/>
        </p:spPr>
        <p:txBody>
          <a:bodyPr wrap="none" rtlCol="0">
            <a:spAutoFit/>
          </a:bodyPr>
          <a:lstStyle/>
          <a:p>
            <a:r>
              <a:rPr lang="en-US" dirty="0" err="1" smtClean="0"/>
              <a:t>y</a:t>
            </a:r>
            <a:r>
              <a:rPr lang="en-US" dirty="0" err="1"/>
              <a:t>x</a:t>
            </a:r>
            <a:r>
              <a:rPr lang="en-US" dirty="0" smtClean="0"/>
              <a:t> projection from 3D plot</a:t>
            </a:r>
            <a:endParaRPr lang="en-US" dirty="0"/>
          </a:p>
        </p:txBody>
      </p:sp>
      <p:sp>
        <p:nvSpPr>
          <p:cNvPr id="8" name="TextBox 7"/>
          <p:cNvSpPr txBox="1"/>
          <p:nvPr/>
        </p:nvSpPr>
        <p:spPr>
          <a:xfrm>
            <a:off x="7798800" y="5726668"/>
            <a:ext cx="888000" cy="307777"/>
          </a:xfrm>
          <a:prstGeom prst="rect">
            <a:avLst/>
          </a:prstGeom>
          <a:noFill/>
        </p:spPr>
        <p:txBody>
          <a:bodyPr wrap="none" rtlCol="0">
            <a:spAutoFit/>
          </a:bodyPr>
          <a:lstStyle/>
          <a:p>
            <a:r>
              <a:rPr lang="en-US" sz="1400" dirty="0" smtClean="0"/>
              <a:t>no ghosts</a:t>
            </a:r>
            <a:endParaRPr lang="en-US" sz="1400" dirty="0"/>
          </a:p>
        </p:txBody>
      </p:sp>
      <p:sp>
        <p:nvSpPr>
          <p:cNvPr id="11" name="TextBox 10"/>
          <p:cNvSpPr txBox="1"/>
          <p:nvPr/>
        </p:nvSpPr>
        <p:spPr>
          <a:xfrm>
            <a:off x="76200" y="5715000"/>
            <a:ext cx="5379871" cy="923330"/>
          </a:xfrm>
          <a:prstGeom prst="rect">
            <a:avLst/>
          </a:prstGeom>
          <a:noFill/>
        </p:spPr>
        <p:txBody>
          <a:bodyPr wrap="none" rtlCol="0">
            <a:spAutoFit/>
          </a:bodyPr>
          <a:lstStyle/>
          <a:p>
            <a:r>
              <a:rPr lang="en-US" dirty="0" smtClean="0"/>
              <a:t>This simple geometry of empty spheres is probably not </a:t>
            </a:r>
            <a:br>
              <a:rPr lang="en-US" dirty="0" smtClean="0"/>
            </a:br>
            <a:r>
              <a:rPr lang="en-US" dirty="0" smtClean="0"/>
              <a:t>the best test for the 3D reconstruction, since the voids </a:t>
            </a:r>
            <a:br>
              <a:rPr lang="en-US" dirty="0" smtClean="0"/>
            </a:br>
            <a:r>
              <a:rPr lang="en-US" dirty="0" smtClean="0"/>
              <a:t>are located only in one plane.</a:t>
            </a:r>
            <a:endParaRPr lang="en-US" dirty="0"/>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49868"/>
            <a:ext cx="5867400" cy="4942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655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solidFill>
            <a:schemeClr val="accent1"/>
          </a:solidFill>
        </p:spPr>
        <p:txBody>
          <a:bodyPr>
            <a:normAutofit/>
          </a:bodyPr>
          <a:lstStyle/>
          <a:p>
            <a:r>
              <a:rPr lang="en-US" sz="2800" dirty="0" smtClean="0"/>
              <a:t>Updates</a:t>
            </a:r>
            <a:endParaRPr lang="en-US" sz="2800" dirty="0"/>
          </a:p>
        </p:txBody>
      </p:sp>
      <p:sp>
        <p:nvSpPr>
          <p:cNvPr id="2" name="Content Placeholder 1"/>
          <p:cNvSpPr>
            <a:spLocks noGrp="1"/>
          </p:cNvSpPr>
          <p:nvPr>
            <p:ph idx="1"/>
          </p:nvPr>
        </p:nvSpPr>
        <p:spPr/>
        <p:txBody>
          <a:bodyPr>
            <a:normAutofit/>
          </a:bodyPr>
          <a:lstStyle/>
          <a:p>
            <a:pPr>
              <a:spcBef>
                <a:spcPts val="600"/>
              </a:spcBef>
            </a:pPr>
            <a:r>
              <a:rPr lang="en-US" dirty="0" smtClean="0"/>
              <a:t>New simulations/reconstruction</a:t>
            </a:r>
          </a:p>
          <a:p>
            <a:pPr lvl="1">
              <a:spcBef>
                <a:spcPts val="600"/>
              </a:spcBef>
            </a:pPr>
            <a:r>
              <a:rPr lang="en-US" sz="2000" dirty="0" smtClean="0"/>
              <a:t>Changed counter width from 5cm to 2cm. </a:t>
            </a:r>
            <a:br>
              <a:rPr lang="en-US" sz="2000" dirty="0" smtClean="0"/>
            </a:br>
            <a:r>
              <a:rPr lang="en-US" sz="2000" dirty="0" smtClean="0"/>
              <a:t>Previous reconstructions where based on MC </a:t>
            </a:r>
            <a:r>
              <a:rPr lang="en-US" sz="2000" dirty="0"/>
              <a:t>information from the end of the tracks with discrete </a:t>
            </a:r>
            <a:r>
              <a:rPr lang="en-US" sz="2000" dirty="0" smtClean="0"/>
              <a:t>positions </a:t>
            </a:r>
            <a:r>
              <a:rPr lang="en-US" sz="2000" dirty="0"/>
              <a:t>(in steps of 2cm) </a:t>
            </a:r>
            <a:r>
              <a:rPr lang="en-US" sz="2000" dirty="0" smtClean="0"/>
              <a:t>at the counter locations to simulate 2cm wide counters.</a:t>
            </a:r>
          </a:p>
          <a:p>
            <a:pPr lvl="1">
              <a:spcBef>
                <a:spcPts val="600"/>
              </a:spcBef>
            </a:pPr>
            <a:r>
              <a:rPr lang="en-US" sz="2000" dirty="0" smtClean="0"/>
              <a:t>Reconstruction now includes events where two neighboring counters are hit.</a:t>
            </a:r>
            <a:br>
              <a:rPr lang="en-US" sz="2000" dirty="0" smtClean="0"/>
            </a:br>
            <a:r>
              <a:rPr lang="en-US" sz="2000" dirty="0" smtClean="0"/>
              <a:t>Average position of both counters is used for these cases.</a:t>
            </a:r>
            <a:endParaRPr lang="en-US" sz="2000" dirty="0"/>
          </a:p>
          <a:p>
            <a:pPr lvl="1">
              <a:spcBef>
                <a:spcPts val="600"/>
              </a:spcBef>
            </a:pPr>
            <a:r>
              <a:rPr lang="en-US" sz="2000" dirty="0" smtClean="0"/>
              <a:t>Attempted a 3D reconstruction. </a:t>
            </a:r>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2</a:t>
            </a:fld>
            <a:endParaRPr lang="en-US"/>
          </a:p>
        </p:txBody>
      </p:sp>
    </p:spTree>
    <p:extLst>
      <p:ext uri="{BB962C8B-B14F-4D97-AF65-F5344CB8AC3E}">
        <p14:creationId xmlns:p14="http://schemas.microsoft.com/office/powerpoint/2010/main" val="3134884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708" y="3743326"/>
            <a:ext cx="4850292" cy="2886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itle 1"/>
          <p:cNvSpPr>
            <a:spLocks noGrp="1"/>
          </p:cNvSpPr>
          <p:nvPr>
            <p:ph type="title"/>
          </p:nvPr>
        </p:nvSpPr>
        <p:spPr>
          <a:solidFill>
            <a:schemeClr val="accent1"/>
          </a:solidFill>
        </p:spPr>
        <p:txBody>
          <a:bodyPr>
            <a:normAutofit/>
          </a:bodyPr>
          <a:lstStyle/>
          <a:p>
            <a:r>
              <a:rPr lang="en-US" sz="2800" dirty="0" smtClean="0"/>
              <a:t>Setup of test run</a:t>
            </a:r>
            <a:endParaRPr lang="en-US" sz="2800" dirty="0"/>
          </a:p>
        </p:txBody>
      </p:sp>
      <p:sp>
        <p:nvSpPr>
          <p:cNvPr id="2" name="Content Placeholder 1"/>
          <p:cNvSpPr>
            <a:spLocks noGrp="1"/>
          </p:cNvSpPr>
          <p:nvPr>
            <p:ph idx="1"/>
          </p:nvPr>
        </p:nvSpPr>
        <p:spPr/>
        <p:txBody>
          <a:bodyPr>
            <a:normAutofit/>
          </a:bodyPr>
          <a:lstStyle/>
          <a:p>
            <a:r>
              <a:rPr lang="en-US" dirty="0" smtClean="0"/>
              <a:t>Currently have a basic GEANT4 model of </a:t>
            </a:r>
          </a:p>
          <a:p>
            <a:pPr lvl="1"/>
            <a:r>
              <a:rPr lang="en-US" dirty="0"/>
              <a:t>A</a:t>
            </a:r>
            <a:r>
              <a:rPr lang="en-US" dirty="0" smtClean="0"/>
              <a:t> pyramid with empty chamber (spheres with diameters between 1m and 6m)</a:t>
            </a:r>
          </a:p>
          <a:p>
            <a:pPr lvl="2"/>
            <a:r>
              <a:rPr lang="en-US" dirty="0" smtClean="0"/>
              <a:t>The correct pyramid model will be implemented later</a:t>
            </a:r>
            <a:r>
              <a:rPr lang="en-US" sz="1600" dirty="0" smtClean="0"/>
              <a:t>.</a:t>
            </a:r>
            <a:endParaRPr lang="en-US" dirty="0" smtClean="0"/>
          </a:p>
          <a:p>
            <a:pPr lvl="1"/>
            <a:r>
              <a:rPr lang="en-US" dirty="0" smtClean="0"/>
              <a:t>The detector consisting of 2x2 containers placed centered at 25 m away from the base of the pyramid.</a:t>
            </a:r>
          </a:p>
          <a:p>
            <a:pPr lvl="1"/>
            <a:r>
              <a:rPr lang="en-US" dirty="0" smtClean="0"/>
              <a:t>Container:</a:t>
            </a:r>
          </a:p>
          <a:p>
            <a:pPr lvl="2"/>
            <a:r>
              <a:rPr lang="en-US" dirty="0" smtClean="0"/>
              <a:t>Container wall: 5 mm thick aluminum</a:t>
            </a:r>
          </a:p>
          <a:p>
            <a:pPr lvl="2"/>
            <a:r>
              <a:rPr lang="en-US" dirty="0" smtClean="0"/>
              <a:t>Distance between left and right bank: 2 m</a:t>
            </a:r>
          </a:p>
          <a:p>
            <a:pPr lvl="2"/>
            <a:r>
              <a:rPr lang="en-US" dirty="0"/>
              <a:t>6 vertical modules per bank and </a:t>
            </a:r>
            <a:r>
              <a:rPr lang="en-US" dirty="0" smtClean="0"/>
              <a:t>array</a:t>
            </a:r>
          </a:p>
          <a:p>
            <a:pPr lvl="3"/>
            <a:r>
              <a:rPr lang="en-US" dirty="0" smtClean="0"/>
              <a:t>40 counters per module</a:t>
            </a:r>
          </a:p>
          <a:p>
            <a:pPr lvl="3"/>
            <a:r>
              <a:rPr lang="en-US" dirty="0" smtClean="0"/>
              <a:t>Counter dimensions: 2.4 m x 2 cm x 2 cm</a:t>
            </a:r>
          </a:p>
          <a:p>
            <a:pPr lvl="2"/>
            <a:r>
              <a:rPr lang="en-US" dirty="0" smtClean="0"/>
              <a:t>3 </a:t>
            </a:r>
            <a:r>
              <a:rPr lang="en-US" dirty="0"/>
              <a:t>horizontal modules per bank and array</a:t>
            </a:r>
            <a:endParaRPr lang="en-US" sz="2000" dirty="0"/>
          </a:p>
          <a:p>
            <a:pPr lvl="3"/>
            <a:r>
              <a:rPr lang="en-US" dirty="0"/>
              <a:t>40 counters per module</a:t>
            </a:r>
          </a:p>
          <a:p>
            <a:pPr lvl="3"/>
            <a:r>
              <a:rPr lang="en-US" dirty="0"/>
              <a:t>Counter dimensions: </a:t>
            </a:r>
            <a:r>
              <a:rPr lang="en-US" dirty="0" smtClean="0"/>
              <a:t>4.8 m </a:t>
            </a:r>
            <a:r>
              <a:rPr lang="en-US" dirty="0"/>
              <a:t>x </a:t>
            </a:r>
            <a:r>
              <a:rPr lang="en-US" dirty="0" smtClean="0"/>
              <a:t>2 cm </a:t>
            </a:r>
            <a:r>
              <a:rPr lang="en-US" dirty="0"/>
              <a:t>x </a:t>
            </a:r>
            <a:r>
              <a:rPr lang="en-US" dirty="0" smtClean="0"/>
              <a:t>2 cm</a:t>
            </a:r>
            <a:endParaRPr lang="en-US" dirty="0"/>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3</a:t>
            </a:fld>
            <a:endParaRPr lang="en-US"/>
          </a:p>
        </p:txBody>
      </p:sp>
      <p:sp>
        <p:nvSpPr>
          <p:cNvPr id="4" name="TextBox 3"/>
          <p:cNvSpPr txBox="1"/>
          <p:nvPr/>
        </p:nvSpPr>
        <p:spPr>
          <a:xfrm>
            <a:off x="1371600" y="5477470"/>
            <a:ext cx="2911374" cy="923330"/>
          </a:xfrm>
          <a:prstGeom prst="rect">
            <a:avLst/>
          </a:prstGeom>
          <a:noFill/>
        </p:spPr>
        <p:txBody>
          <a:bodyPr wrap="none" rtlCol="0">
            <a:spAutoFit/>
          </a:bodyPr>
          <a:lstStyle/>
          <a:p>
            <a:r>
              <a:rPr lang="en-US" dirty="0" smtClean="0"/>
              <a:t>This is one container.</a:t>
            </a:r>
          </a:p>
          <a:p>
            <a:r>
              <a:rPr lang="en-US" dirty="0" smtClean="0"/>
              <a:t>4 of them are placed </a:t>
            </a:r>
            <a:br>
              <a:rPr lang="en-US" dirty="0" smtClean="0"/>
            </a:br>
            <a:r>
              <a:rPr lang="en-US" dirty="0" smtClean="0"/>
              <a:t>on two sides of the pyramid. </a:t>
            </a:r>
            <a:endParaRPr lang="en-US" dirty="0"/>
          </a:p>
        </p:txBody>
      </p:sp>
      <p:cxnSp>
        <p:nvCxnSpPr>
          <p:cNvPr id="8" name="Straight Arrow Connector 7"/>
          <p:cNvCxnSpPr/>
          <p:nvPr/>
        </p:nvCxnSpPr>
        <p:spPr>
          <a:xfrm>
            <a:off x="3429000" y="5706070"/>
            <a:ext cx="1524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693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24655"/>
            <a:ext cx="8077200" cy="4952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itle 1"/>
          <p:cNvSpPr>
            <a:spLocks noGrp="1"/>
          </p:cNvSpPr>
          <p:nvPr>
            <p:ph type="title"/>
          </p:nvPr>
        </p:nvSpPr>
        <p:spPr>
          <a:solidFill>
            <a:schemeClr val="accent1"/>
          </a:solidFill>
        </p:spPr>
        <p:txBody>
          <a:bodyPr>
            <a:normAutofit/>
          </a:bodyPr>
          <a:lstStyle/>
          <a:p>
            <a:r>
              <a:rPr lang="en-US" sz="2800" dirty="0" smtClean="0"/>
              <a:t>Setup of test run</a:t>
            </a:r>
            <a:endParaRPr lang="en-US" sz="2800" dirty="0"/>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4</a:t>
            </a:fld>
            <a:endParaRPr lang="en-US"/>
          </a:p>
        </p:txBody>
      </p:sp>
      <p:sp>
        <p:nvSpPr>
          <p:cNvPr id="7" name="TextBox 6"/>
          <p:cNvSpPr txBox="1"/>
          <p:nvPr/>
        </p:nvSpPr>
        <p:spPr>
          <a:xfrm>
            <a:off x="6324600" y="5943600"/>
            <a:ext cx="2743200" cy="738664"/>
          </a:xfrm>
          <a:prstGeom prst="rect">
            <a:avLst/>
          </a:prstGeom>
          <a:noFill/>
        </p:spPr>
        <p:txBody>
          <a:bodyPr wrap="square" rtlCol="0">
            <a:spAutoFit/>
          </a:bodyPr>
          <a:lstStyle/>
          <a:p>
            <a:r>
              <a:rPr lang="en-US" sz="1400" dirty="0" smtClean="0"/>
              <a:t>Containers (L:40’, W:8’, H:9.5’ ) made of 5mm thick aluminum </a:t>
            </a:r>
            <a:br>
              <a:rPr lang="en-US" sz="1400" dirty="0" smtClean="0"/>
            </a:br>
            <a:r>
              <a:rPr lang="en-US" sz="1400" dirty="0" smtClean="0"/>
              <a:t>not shown in drawing.</a:t>
            </a:r>
            <a:endParaRPr lang="en-US" sz="1400" dirty="0"/>
          </a:p>
        </p:txBody>
      </p:sp>
      <p:sp>
        <p:nvSpPr>
          <p:cNvPr id="8" name="TextBox 7"/>
          <p:cNvSpPr txBox="1"/>
          <p:nvPr/>
        </p:nvSpPr>
        <p:spPr>
          <a:xfrm>
            <a:off x="0" y="742890"/>
            <a:ext cx="4802405" cy="461665"/>
          </a:xfrm>
          <a:prstGeom prst="rect">
            <a:avLst/>
          </a:prstGeom>
          <a:noFill/>
        </p:spPr>
        <p:txBody>
          <a:bodyPr wrap="none" rtlCol="0">
            <a:spAutoFit/>
          </a:bodyPr>
          <a:lstStyle/>
          <a:p>
            <a:r>
              <a:rPr lang="en-US" sz="2400" dirty="0" smtClean="0"/>
              <a:t>GDML drawing of the GEANT4 model</a:t>
            </a:r>
            <a:endParaRPr lang="en-US" sz="2400" dirty="0"/>
          </a:p>
        </p:txBody>
      </p:sp>
      <p:sp>
        <p:nvSpPr>
          <p:cNvPr id="12" name="TextBox 11"/>
          <p:cNvSpPr txBox="1"/>
          <p:nvPr/>
        </p:nvSpPr>
        <p:spPr>
          <a:xfrm>
            <a:off x="6781800" y="5332796"/>
            <a:ext cx="1096006" cy="276999"/>
          </a:xfrm>
          <a:prstGeom prst="rect">
            <a:avLst/>
          </a:prstGeom>
          <a:noFill/>
        </p:spPr>
        <p:txBody>
          <a:bodyPr wrap="none" rtlCol="0">
            <a:spAutoFit/>
          </a:bodyPr>
          <a:lstStyle/>
          <a:p>
            <a:r>
              <a:rPr lang="en-US" sz="1200" dirty="0" smtClean="0"/>
              <a:t>2x2 containers</a:t>
            </a:r>
            <a:endParaRPr lang="en-US" sz="1200" dirty="0"/>
          </a:p>
        </p:txBody>
      </p:sp>
      <p:sp>
        <p:nvSpPr>
          <p:cNvPr id="10" name="TextBox 9"/>
          <p:cNvSpPr txBox="1"/>
          <p:nvPr/>
        </p:nvSpPr>
        <p:spPr>
          <a:xfrm rot="20800465">
            <a:off x="4667716" y="5567871"/>
            <a:ext cx="739305" cy="276999"/>
          </a:xfrm>
          <a:prstGeom prst="rect">
            <a:avLst/>
          </a:prstGeom>
          <a:noFill/>
        </p:spPr>
        <p:txBody>
          <a:bodyPr wrap="none" rtlCol="0">
            <a:spAutoFit/>
          </a:bodyPr>
          <a:lstStyle/>
          <a:p>
            <a:r>
              <a:rPr lang="en-US" sz="1200" dirty="0" smtClean="0"/>
              <a:t>230.33m</a:t>
            </a:r>
            <a:endParaRPr lang="en-US" sz="1200" dirty="0"/>
          </a:p>
        </p:txBody>
      </p:sp>
      <p:sp>
        <p:nvSpPr>
          <p:cNvPr id="18" name="TextBox 17"/>
          <p:cNvSpPr txBox="1"/>
          <p:nvPr/>
        </p:nvSpPr>
        <p:spPr>
          <a:xfrm rot="2544169">
            <a:off x="1626192" y="5343008"/>
            <a:ext cx="739305" cy="276999"/>
          </a:xfrm>
          <a:prstGeom prst="rect">
            <a:avLst/>
          </a:prstGeom>
          <a:noFill/>
        </p:spPr>
        <p:txBody>
          <a:bodyPr wrap="none" rtlCol="0">
            <a:spAutoFit/>
          </a:bodyPr>
          <a:lstStyle/>
          <a:p>
            <a:r>
              <a:rPr lang="en-US" sz="1200" dirty="0" smtClean="0"/>
              <a:t>230.33m</a:t>
            </a:r>
            <a:endParaRPr lang="en-US" sz="1200" dirty="0"/>
          </a:p>
        </p:txBody>
      </p:sp>
      <p:cxnSp>
        <p:nvCxnSpPr>
          <p:cNvPr id="19" name="Straight Arrow Connector 18"/>
          <p:cNvCxnSpPr/>
          <p:nvPr/>
        </p:nvCxnSpPr>
        <p:spPr>
          <a:xfrm flipH="1" flipV="1">
            <a:off x="762000" y="4191000"/>
            <a:ext cx="1981200" cy="182880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819400" y="4876800"/>
            <a:ext cx="5791200" cy="114300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32580" y="5294970"/>
            <a:ext cx="268743" cy="176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8428135">
            <a:off x="5629710" y="5377944"/>
            <a:ext cx="465192" cy="276999"/>
          </a:xfrm>
          <a:prstGeom prst="rect">
            <a:avLst/>
          </a:prstGeom>
          <a:noFill/>
        </p:spPr>
        <p:txBody>
          <a:bodyPr wrap="none" rtlCol="0">
            <a:spAutoFit/>
          </a:bodyPr>
          <a:lstStyle/>
          <a:p>
            <a:r>
              <a:rPr lang="en-US" sz="1200" dirty="0" smtClean="0"/>
              <a:t>25m</a:t>
            </a:r>
            <a:endParaRPr lang="en-US" sz="1200" dirty="0"/>
          </a:p>
        </p:txBody>
      </p:sp>
      <p:sp>
        <p:nvSpPr>
          <p:cNvPr id="34" name="TextBox 33"/>
          <p:cNvSpPr txBox="1"/>
          <p:nvPr/>
        </p:nvSpPr>
        <p:spPr>
          <a:xfrm>
            <a:off x="4677172" y="1096885"/>
            <a:ext cx="1185133" cy="276999"/>
          </a:xfrm>
          <a:prstGeom prst="rect">
            <a:avLst/>
          </a:prstGeom>
          <a:noFill/>
        </p:spPr>
        <p:txBody>
          <a:bodyPr wrap="none" rtlCol="0">
            <a:spAutoFit/>
          </a:bodyPr>
          <a:lstStyle/>
          <a:p>
            <a:r>
              <a:rPr lang="en-US" sz="1200" dirty="0" smtClean="0"/>
              <a:t>Height 138.75m</a:t>
            </a:r>
            <a:endParaRPr lang="en-US" sz="1200" dirty="0"/>
          </a:p>
        </p:txBody>
      </p:sp>
      <p:sp>
        <p:nvSpPr>
          <p:cNvPr id="32" name="TextBox 31"/>
          <p:cNvSpPr txBox="1"/>
          <p:nvPr/>
        </p:nvSpPr>
        <p:spPr>
          <a:xfrm>
            <a:off x="6135481" y="1474111"/>
            <a:ext cx="2129173" cy="523220"/>
          </a:xfrm>
          <a:prstGeom prst="rect">
            <a:avLst/>
          </a:prstGeom>
          <a:noFill/>
        </p:spPr>
        <p:txBody>
          <a:bodyPr wrap="none" rtlCol="0">
            <a:spAutoFit/>
          </a:bodyPr>
          <a:lstStyle/>
          <a:p>
            <a:r>
              <a:rPr lang="en-US" sz="1400" dirty="0" smtClean="0"/>
              <a:t>The empty spheres inside </a:t>
            </a:r>
            <a:br>
              <a:rPr lang="en-US" sz="1400" dirty="0" smtClean="0"/>
            </a:br>
            <a:r>
              <a:rPr lang="en-US" sz="1400" dirty="0" smtClean="0"/>
              <a:t>of the pyramid are hidden.</a:t>
            </a:r>
            <a:endParaRPr lang="en-US" sz="1400" dirty="0"/>
          </a:p>
        </p:txBody>
      </p:sp>
      <p:sp>
        <p:nvSpPr>
          <p:cNvPr id="2" name="TextBox 1"/>
          <p:cNvSpPr txBox="1"/>
          <p:nvPr/>
        </p:nvSpPr>
        <p:spPr>
          <a:xfrm>
            <a:off x="4425165" y="1050719"/>
            <a:ext cx="293670" cy="369332"/>
          </a:xfrm>
          <a:prstGeom prst="rect">
            <a:avLst/>
          </a:prstGeom>
          <a:noFill/>
        </p:spPr>
        <p:txBody>
          <a:bodyPr wrap="none" rtlCol="0">
            <a:spAutoFit/>
          </a:bodyPr>
          <a:lstStyle/>
          <a:p>
            <a:r>
              <a:rPr lang="en-US" b="1" dirty="0" smtClean="0">
                <a:solidFill>
                  <a:srgbClr val="66FF33"/>
                </a:solidFill>
              </a:rPr>
              <a:t>y</a:t>
            </a:r>
            <a:endParaRPr lang="en-US" b="1" dirty="0">
              <a:solidFill>
                <a:srgbClr val="66FF33"/>
              </a:solidFill>
            </a:endParaRPr>
          </a:p>
        </p:txBody>
      </p:sp>
      <p:sp>
        <p:nvSpPr>
          <p:cNvPr id="24" name="TextBox 23"/>
          <p:cNvSpPr txBox="1"/>
          <p:nvPr/>
        </p:nvSpPr>
        <p:spPr>
          <a:xfrm>
            <a:off x="485962" y="4953000"/>
            <a:ext cx="276038" cy="369332"/>
          </a:xfrm>
          <a:prstGeom prst="rect">
            <a:avLst/>
          </a:prstGeom>
          <a:noFill/>
        </p:spPr>
        <p:txBody>
          <a:bodyPr wrap="none" rtlCol="0">
            <a:spAutoFit/>
          </a:bodyPr>
          <a:lstStyle/>
          <a:p>
            <a:r>
              <a:rPr lang="en-US" b="1" dirty="0" smtClean="0">
                <a:solidFill>
                  <a:srgbClr val="0000FF"/>
                </a:solidFill>
              </a:rPr>
              <a:t>z</a:t>
            </a:r>
            <a:endParaRPr lang="en-US" b="1" dirty="0">
              <a:solidFill>
                <a:srgbClr val="0000FF"/>
              </a:solidFill>
            </a:endParaRPr>
          </a:p>
        </p:txBody>
      </p:sp>
      <p:sp>
        <p:nvSpPr>
          <p:cNvPr id="25" name="TextBox 24"/>
          <p:cNvSpPr txBox="1"/>
          <p:nvPr/>
        </p:nvSpPr>
        <p:spPr>
          <a:xfrm>
            <a:off x="6557755" y="5648384"/>
            <a:ext cx="290464" cy="369332"/>
          </a:xfrm>
          <a:prstGeom prst="rect">
            <a:avLst/>
          </a:prstGeom>
          <a:noFill/>
        </p:spPr>
        <p:txBody>
          <a:bodyPr wrap="none" rtlCol="0">
            <a:spAutoFit/>
          </a:bodyPr>
          <a:lstStyle/>
          <a:p>
            <a:r>
              <a:rPr lang="en-US" b="1" dirty="0" smtClean="0">
                <a:solidFill>
                  <a:srgbClr val="FF0000"/>
                </a:solidFill>
              </a:rPr>
              <a:t>x</a:t>
            </a:r>
            <a:endParaRPr lang="en-US" b="1" dirty="0">
              <a:solidFill>
                <a:srgbClr val="FF0000"/>
              </a:solidFill>
            </a:endParaRPr>
          </a:p>
        </p:txBody>
      </p:sp>
      <p:sp>
        <p:nvSpPr>
          <p:cNvPr id="31" name="TextBox 30"/>
          <p:cNvSpPr txBox="1"/>
          <p:nvPr/>
        </p:nvSpPr>
        <p:spPr>
          <a:xfrm rot="21033512">
            <a:off x="1115439" y="4836879"/>
            <a:ext cx="465192" cy="276999"/>
          </a:xfrm>
          <a:prstGeom prst="rect">
            <a:avLst/>
          </a:prstGeom>
          <a:noFill/>
        </p:spPr>
        <p:txBody>
          <a:bodyPr wrap="none" rtlCol="0">
            <a:spAutoFit/>
          </a:bodyPr>
          <a:lstStyle/>
          <a:p>
            <a:r>
              <a:rPr lang="en-US" sz="1200" dirty="0" smtClean="0"/>
              <a:t>25m</a:t>
            </a:r>
            <a:endParaRPr lang="en-US" sz="1200" dirty="0"/>
          </a:p>
        </p:txBody>
      </p:sp>
      <p:sp>
        <p:nvSpPr>
          <p:cNvPr id="35" name="TextBox 34"/>
          <p:cNvSpPr txBox="1"/>
          <p:nvPr/>
        </p:nvSpPr>
        <p:spPr>
          <a:xfrm>
            <a:off x="38459" y="4419600"/>
            <a:ext cx="1096006" cy="276999"/>
          </a:xfrm>
          <a:prstGeom prst="rect">
            <a:avLst/>
          </a:prstGeom>
          <a:noFill/>
        </p:spPr>
        <p:txBody>
          <a:bodyPr wrap="none" rtlCol="0">
            <a:spAutoFit/>
          </a:bodyPr>
          <a:lstStyle/>
          <a:p>
            <a:r>
              <a:rPr lang="en-US" sz="1200" dirty="0" smtClean="0"/>
              <a:t>2x2 containers</a:t>
            </a:r>
            <a:endParaRPr lang="en-US" sz="1200" dirty="0"/>
          </a:p>
        </p:txBody>
      </p:sp>
    </p:spTree>
    <p:extLst>
      <p:ext uri="{BB962C8B-B14F-4D97-AF65-F5344CB8AC3E}">
        <p14:creationId xmlns:p14="http://schemas.microsoft.com/office/powerpoint/2010/main" val="1001943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solidFill>
            <a:schemeClr val="accent1"/>
          </a:solidFill>
        </p:spPr>
        <p:txBody>
          <a:bodyPr>
            <a:normAutofit/>
          </a:bodyPr>
          <a:lstStyle/>
          <a:p>
            <a:r>
              <a:rPr lang="en-US" sz="2800" dirty="0" smtClean="0"/>
              <a:t>Setup of test run and baseline run</a:t>
            </a:r>
            <a:endParaRPr lang="en-US" sz="2800" dirty="0"/>
          </a:p>
        </p:txBody>
      </p:sp>
      <p:sp>
        <p:nvSpPr>
          <p:cNvPr id="2" name="Content Placeholder 1"/>
          <p:cNvSpPr>
            <a:spLocks noGrp="1"/>
          </p:cNvSpPr>
          <p:nvPr>
            <p:ph idx="1"/>
          </p:nvPr>
        </p:nvSpPr>
        <p:spPr>
          <a:xfrm>
            <a:off x="0" y="685800"/>
            <a:ext cx="9144000" cy="6172200"/>
          </a:xfrm>
        </p:spPr>
        <p:txBody>
          <a:bodyPr>
            <a:normAutofit/>
          </a:bodyPr>
          <a:lstStyle/>
          <a:p>
            <a:r>
              <a:rPr lang="en-US" dirty="0" smtClean="0"/>
              <a:t>Test run setup</a:t>
            </a:r>
          </a:p>
          <a:p>
            <a:pPr lvl="1"/>
            <a:r>
              <a:rPr lang="en-US" sz="2000" dirty="0" smtClean="0"/>
              <a:t>Generate cosmic ray muons using </a:t>
            </a:r>
            <a:r>
              <a:rPr lang="en-US" sz="2000" dirty="0" err="1" smtClean="0"/>
              <a:t>Daya</a:t>
            </a:r>
            <a:r>
              <a:rPr lang="en-US" sz="2000" dirty="0" smtClean="0"/>
              <a:t> Bay cosmic ray muon distribution </a:t>
            </a:r>
            <a:br>
              <a:rPr lang="en-US" sz="2000" dirty="0" smtClean="0"/>
            </a:br>
            <a:r>
              <a:rPr lang="en-US" sz="2000" dirty="0" smtClean="0"/>
              <a:t>for an energy interval between 50 GeV and 1 </a:t>
            </a:r>
            <a:r>
              <a:rPr lang="en-US" sz="2000" dirty="0" err="1" smtClean="0"/>
              <a:t>TeV</a:t>
            </a:r>
            <a:r>
              <a:rPr lang="en-US" sz="2000" dirty="0" smtClean="0"/>
              <a:t>, and zenith angles </a:t>
            </a:r>
            <a:br>
              <a:rPr lang="en-US" sz="2000" dirty="0" smtClean="0"/>
            </a:br>
            <a:r>
              <a:rPr lang="en-US" sz="2000" dirty="0" smtClean="0"/>
              <a:t>between 40</a:t>
            </a:r>
            <a:r>
              <a:rPr lang="en-US" sz="2000" dirty="0" smtClean="0">
                <a:latin typeface="Calibri"/>
              </a:rPr>
              <a:t>° and 90°.</a:t>
            </a:r>
            <a:endParaRPr lang="en-US" sz="2000" dirty="0" smtClean="0"/>
          </a:p>
          <a:p>
            <a:pPr lvl="2"/>
            <a:r>
              <a:rPr lang="en-US" sz="2000" dirty="0" smtClean="0"/>
              <a:t>12 </a:t>
            </a:r>
            <a:r>
              <a:rPr lang="en-US" sz="2000" dirty="0"/>
              <a:t>m high by 26 m wide vertical production </a:t>
            </a:r>
            <a:r>
              <a:rPr lang="en-US" sz="2000" dirty="0" smtClean="0"/>
              <a:t>planes </a:t>
            </a:r>
            <a:r>
              <a:rPr lang="en-US" sz="2000" dirty="0"/>
              <a:t>at </a:t>
            </a:r>
            <a:r>
              <a:rPr lang="en-US" sz="2000" dirty="0" smtClean="0"/>
              <a:t>detectors </a:t>
            </a:r>
            <a:br>
              <a:rPr lang="en-US" sz="2000" dirty="0" smtClean="0"/>
            </a:br>
            <a:r>
              <a:rPr lang="en-US" sz="2000" dirty="0" smtClean="0"/>
              <a:t>on both sides of the pyramid.</a:t>
            </a:r>
            <a:endParaRPr lang="en-US" sz="2000" dirty="0"/>
          </a:p>
          <a:p>
            <a:pPr lvl="2"/>
            <a:r>
              <a:rPr lang="en-US" sz="2000" dirty="0"/>
              <a:t>Cosmic rate </a:t>
            </a:r>
            <a:r>
              <a:rPr lang="en-US" sz="2000" dirty="0" smtClean="0"/>
              <a:t>414 </a:t>
            </a:r>
            <a:r>
              <a:rPr lang="en-US" sz="2000" dirty="0"/>
              <a:t>Hz for </a:t>
            </a:r>
            <a:r>
              <a:rPr lang="en-US" sz="2000" dirty="0" smtClean="0"/>
              <a:t>both production planes combined.</a:t>
            </a:r>
            <a:endParaRPr lang="en-US" sz="2000" dirty="0"/>
          </a:p>
          <a:p>
            <a:pPr lvl="1"/>
            <a:r>
              <a:rPr lang="en-US" sz="2000" dirty="0"/>
              <a:t>Starting point of the events are projected to the surfaces of the world volume, </a:t>
            </a:r>
            <a:r>
              <a:rPr lang="en-US" sz="2000" dirty="0" smtClean="0"/>
              <a:t/>
            </a:r>
            <a:br>
              <a:rPr lang="en-US" sz="2000" dirty="0" smtClean="0"/>
            </a:br>
            <a:r>
              <a:rPr lang="en-US" sz="2000" dirty="0" smtClean="0"/>
              <a:t>so </a:t>
            </a:r>
            <a:r>
              <a:rPr lang="en-US" sz="2000" dirty="0"/>
              <a:t>that GEANT can simulate the muon trajectories through the pyramid.</a:t>
            </a:r>
          </a:p>
          <a:p>
            <a:pPr lvl="1"/>
            <a:r>
              <a:rPr lang="en-US" sz="2000" dirty="0" smtClean="0"/>
              <a:t>Generated </a:t>
            </a:r>
            <a:r>
              <a:rPr lang="en-US" sz="2000" dirty="0"/>
              <a:t>1</a:t>
            </a:r>
            <a:r>
              <a:rPr lang="en-US" sz="2000" dirty="0" smtClean="0"/>
              <a:t>.0e10 events, which corresponds to 280 days</a:t>
            </a:r>
            <a:r>
              <a:rPr lang="en-US" sz="2000" dirty="0" smtClean="0"/>
              <a:t>.</a:t>
            </a:r>
          </a:p>
          <a:p>
            <a:pPr lvl="2"/>
            <a:r>
              <a:rPr lang="en-US" sz="2000" dirty="0" smtClean="0"/>
              <a:t>Required about 4e5 CPU hours.</a:t>
            </a:r>
            <a:endParaRPr lang="en-US" sz="2000" dirty="0" smtClean="0"/>
          </a:p>
          <a:p>
            <a:r>
              <a:rPr lang="en-US" sz="2600" dirty="0" smtClean="0"/>
              <a:t>Baseline run</a:t>
            </a:r>
          </a:p>
          <a:p>
            <a:pPr lvl="1"/>
            <a:r>
              <a:rPr lang="en-US" sz="2000" dirty="0" smtClean="0"/>
              <a:t>Repeat the simulation for a pyramid without voids.</a:t>
            </a:r>
          </a:p>
          <a:p>
            <a:pPr lvl="1"/>
            <a:r>
              <a:rPr lang="en-US" sz="2000" dirty="0"/>
              <a:t>Generated </a:t>
            </a:r>
            <a:r>
              <a:rPr lang="en-US" sz="2000" dirty="0" smtClean="0"/>
              <a:t>1.0e10 </a:t>
            </a:r>
            <a:r>
              <a:rPr lang="en-US" sz="2000" dirty="0"/>
              <a:t>events, which corresponds to </a:t>
            </a:r>
            <a:r>
              <a:rPr lang="en-US" sz="2000" dirty="0" smtClean="0"/>
              <a:t>280 </a:t>
            </a:r>
            <a:r>
              <a:rPr lang="en-US" sz="2000" dirty="0"/>
              <a:t>days</a:t>
            </a:r>
            <a:r>
              <a:rPr lang="en-US" sz="2000" dirty="0" smtClean="0"/>
              <a:t>.</a:t>
            </a:r>
          </a:p>
          <a:p>
            <a:pPr lvl="2"/>
            <a:r>
              <a:rPr lang="en-US" sz="2000" dirty="0"/>
              <a:t>Required about 4e5 CPU hours.</a:t>
            </a:r>
            <a:endParaRPr lang="en-US" sz="2000" dirty="0" smtClean="0"/>
          </a:p>
          <a:p>
            <a:r>
              <a:rPr lang="en-US" sz="2600" dirty="0"/>
              <a:t>Bug</a:t>
            </a:r>
          </a:p>
          <a:p>
            <a:pPr lvl="1">
              <a:lnSpc>
                <a:spcPct val="90000"/>
              </a:lnSpc>
            </a:pPr>
            <a:r>
              <a:rPr lang="en-US" sz="2000" dirty="0"/>
              <a:t>There was a bug, which caused events which came through one of the containers to be </a:t>
            </a:r>
            <a:r>
              <a:rPr lang="en-US" sz="2000" dirty="0" err="1"/>
              <a:t>misreconstructed</a:t>
            </a:r>
            <a:r>
              <a:rPr lang="en-US" sz="2000" dirty="0"/>
              <a:t>. These events were removed, but reduced the number of usable events by 25</a:t>
            </a:r>
            <a:r>
              <a:rPr lang="en-US" sz="2000" dirty="0" smtClean="0"/>
              <a:t>%.</a:t>
            </a:r>
            <a:endParaRPr lang="en-US" sz="2000" dirty="0"/>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5</a:t>
            </a:fld>
            <a:endParaRPr lang="en-US"/>
          </a:p>
        </p:txBody>
      </p:sp>
    </p:spTree>
    <p:extLst>
      <p:ext uri="{BB962C8B-B14F-4D97-AF65-F5344CB8AC3E}">
        <p14:creationId xmlns:p14="http://schemas.microsoft.com/office/powerpoint/2010/main" val="2801166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solidFill>
            <a:schemeClr val="accent1"/>
          </a:solidFill>
        </p:spPr>
        <p:txBody>
          <a:bodyPr>
            <a:normAutofit/>
          </a:bodyPr>
          <a:lstStyle/>
          <a:p>
            <a:r>
              <a:rPr lang="en-US" sz="2800" dirty="0" smtClean="0"/>
              <a:t>Reconstruction</a:t>
            </a:r>
            <a:endParaRPr lang="en-US" sz="2800" dirty="0"/>
          </a:p>
        </p:txBody>
      </p:sp>
      <p:sp>
        <p:nvSpPr>
          <p:cNvPr id="2" name="Content Placeholder 1"/>
          <p:cNvSpPr>
            <a:spLocks noGrp="1"/>
          </p:cNvSpPr>
          <p:nvPr>
            <p:ph idx="1"/>
          </p:nvPr>
        </p:nvSpPr>
        <p:spPr/>
        <p:txBody>
          <a:bodyPr>
            <a:normAutofit/>
          </a:bodyPr>
          <a:lstStyle/>
          <a:p>
            <a:r>
              <a:rPr lang="en-US" sz="2600" dirty="0" smtClean="0"/>
              <a:t>Event selection</a:t>
            </a:r>
          </a:p>
          <a:p>
            <a:pPr lvl="1"/>
            <a:r>
              <a:rPr lang="en-US" sz="2000" dirty="0" smtClean="0"/>
              <a:t>Use only events where either only one counter or two neighboring counters per layer has hits. </a:t>
            </a:r>
          </a:p>
          <a:p>
            <a:pPr lvl="1"/>
            <a:r>
              <a:rPr lang="en-US" sz="2000" dirty="0" smtClean="0"/>
              <a:t>If two neighboring counters were hit, the average counter position was used.</a:t>
            </a:r>
          </a:p>
          <a:p>
            <a:pPr lvl="1"/>
            <a:r>
              <a:rPr lang="en-US" sz="2000" dirty="0" smtClean="0"/>
              <a:t>Not sure, whether it helped or hurt the results to include events with hits in neighboring counters. Perhaps using only events with one counter per layer, but with thinner counters (e.g. 1cm) would be a better option.</a:t>
            </a:r>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6</a:t>
            </a:fld>
            <a:endParaRPr lang="en-US"/>
          </a:p>
        </p:txBody>
      </p:sp>
    </p:spTree>
    <p:extLst>
      <p:ext uri="{BB962C8B-B14F-4D97-AF65-F5344CB8AC3E}">
        <p14:creationId xmlns:p14="http://schemas.microsoft.com/office/powerpoint/2010/main" val="4218942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solidFill>
            <a:schemeClr val="accent1"/>
          </a:solidFill>
        </p:spPr>
        <p:txBody>
          <a:bodyPr>
            <a:normAutofit/>
          </a:bodyPr>
          <a:lstStyle/>
          <a:p>
            <a:r>
              <a:rPr lang="en-US" sz="2800" dirty="0"/>
              <a:t>Reconstruction (continued)</a:t>
            </a:r>
          </a:p>
        </p:txBody>
      </p:sp>
      <p:sp>
        <p:nvSpPr>
          <p:cNvPr id="2" name="Content Placeholder 1"/>
          <p:cNvSpPr>
            <a:spLocks noGrp="1"/>
          </p:cNvSpPr>
          <p:nvPr>
            <p:ph idx="1"/>
          </p:nvPr>
        </p:nvSpPr>
        <p:spPr/>
        <p:txBody>
          <a:bodyPr>
            <a:normAutofit/>
          </a:bodyPr>
          <a:lstStyle/>
          <a:p>
            <a:r>
              <a:rPr lang="en-US" sz="2600" dirty="0" smtClean="0"/>
              <a:t>2D Reconstruction</a:t>
            </a:r>
          </a:p>
          <a:p>
            <a:pPr lvl="1"/>
            <a:r>
              <a:rPr lang="en-US" sz="2000" dirty="0" smtClean="0"/>
              <a:t>Calculate direction and location of track at center between both detector banks based on the positions of the counters which were hit.</a:t>
            </a:r>
          </a:p>
          <a:p>
            <a:pPr lvl="1"/>
            <a:r>
              <a:rPr lang="en-US" sz="2000" dirty="0" smtClean="0"/>
              <a:t>Projected the tracks back to vertical planes at the pyramid, and fill a 2D histogram for each plane.</a:t>
            </a:r>
          </a:p>
          <a:p>
            <a:pPr lvl="2"/>
            <a:r>
              <a:rPr lang="en-US" sz="2000" dirty="0" smtClean="0"/>
              <a:t>This analysis uses planes which are between -50 m and +50 m from the center of the pyramid, in steps of 1 m.</a:t>
            </a:r>
          </a:p>
          <a:p>
            <a:pPr lvl="2"/>
            <a:r>
              <a:rPr lang="en-US" sz="2000" dirty="0" smtClean="0"/>
              <a:t>The histograms cover a horizontal range between -50 m and +50 m, and a vertical range between 20 m and 120 m.</a:t>
            </a:r>
          </a:p>
          <a:p>
            <a:pPr lvl="1"/>
            <a:r>
              <a:rPr lang="en-US" sz="2000" dirty="0" smtClean="0"/>
              <a:t>Do this 2D reconstruction separately for both sides of the pyramid.</a:t>
            </a:r>
            <a:endParaRPr lang="en-US" sz="2600" dirty="0" smtClean="0"/>
          </a:p>
          <a:p>
            <a:pPr lvl="1"/>
            <a:r>
              <a:rPr lang="en-US" sz="2000" dirty="0" smtClean="0"/>
              <a:t>Repeat 2D reconstruction for baseline run (i.e. pyramid without voids).</a:t>
            </a:r>
          </a:p>
          <a:p>
            <a:pPr lvl="1"/>
            <a:r>
              <a:rPr lang="en-US" sz="2000" dirty="0" smtClean="0"/>
              <a:t>Subtract the 2D histograms (of each plane) of the baseline run from the histograms of the test run. </a:t>
            </a:r>
          </a:p>
          <a:p>
            <a:pPr lvl="1"/>
            <a:r>
              <a:rPr lang="en-US" sz="2000" dirty="0" smtClean="0"/>
              <a:t>Apply </a:t>
            </a:r>
            <a:r>
              <a:rPr lang="en-US" sz="2000" dirty="0"/>
              <a:t>TH2F::Smooth() </a:t>
            </a:r>
            <a:r>
              <a:rPr lang="en-US" sz="2000" dirty="0" smtClean="0"/>
              <a:t>on the 2D histograms of all planes and make </a:t>
            </a:r>
            <a:r>
              <a:rPr lang="en-US" sz="2000" dirty="0"/>
              <a:t>a cut on all bins with entries less than </a:t>
            </a:r>
            <a:r>
              <a:rPr lang="en-US" sz="2000" dirty="0" smtClean="0"/>
              <a:t>a TBD value.</a:t>
            </a:r>
            <a:endParaRPr lang="en-US" sz="2000" dirty="0"/>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7</a:t>
            </a:fld>
            <a:endParaRPr lang="en-US"/>
          </a:p>
        </p:txBody>
      </p:sp>
    </p:spTree>
    <p:extLst>
      <p:ext uri="{BB962C8B-B14F-4D97-AF65-F5344CB8AC3E}">
        <p14:creationId xmlns:p14="http://schemas.microsoft.com/office/powerpoint/2010/main" val="1176056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solidFill>
            <a:schemeClr val="accent1"/>
          </a:solidFill>
        </p:spPr>
        <p:txBody>
          <a:bodyPr>
            <a:normAutofit/>
          </a:bodyPr>
          <a:lstStyle/>
          <a:p>
            <a:r>
              <a:rPr lang="en-US" sz="2800" dirty="0" smtClean="0"/>
              <a:t>Reconstruction (continued)</a:t>
            </a:r>
            <a:endParaRPr lang="en-US" sz="2800" dirty="0"/>
          </a:p>
        </p:txBody>
      </p:sp>
      <p:sp>
        <p:nvSpPr>
          <p:cNvPr id="2" name="Content Placeholder 1"/>
          <p:cNvSpPr>
            <a:spLocks noGrp="1"/>
          </p:cNvSpPr>
          <p:nvPr>
            <p:ph idx="1"/>
          </p:nvPr>
        </p:nvSpPr>
        <p:spPr/>
        <p:txBody>
          <a:bodyPr>
            <a:normAutofit/>
          </a:bodyPr>
          <a:lstStyle/>
          <a:p>
            <a:r>
              <a:rPr lang="en-US" sz="2600" dirty="0" smtClean="0"/>
              <a:t>3D Reconstruction</a:t>
            </a:r>
          </a:p>
          <a:p>
            <a:pPr lvl="1"/>
            <a:r>
              <a:rPr lang="en-US" sz="2000" dirty="0" smtClean="0"/>
              <a:t>Combine the histograms of all planes of the 2D reconstruction into a 3D grid (using a TH3F) separately for both sides of the pyramid.</a:t>
            </a:r>
          </a:p>
          <a:p>
            <a:pPr lvl="1"/>
            <a:r>
              <a:rPr lang="en-US" sz="2000" dirty="0" smtClean="0"/>
              <a:t>Multiply each bin of both 3D grids, and put the result into a new 3D grid (again a TH3F), if the number is greater than a TBD value.</a:t>
            </a:r>
          </a:p>
          <a:p>
            <a:pPr lvl="1"/>
            <a:r>
              <a:rPr lang="en-US" sz="2000" dirty="0" smtClean="0"/>
              <a:t>This requires that both 3D grids have identical dimensions.</a:t>
            </a:r>
          </a:p>
          <a:p>
            <a:pPr lvl="1"/>
            <a:endParaRPr lang="en-US" sz="2000" dirty="0"/>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8</a:t>
            </a:fld>
            <a:endParaRPr lang="en-US"/>
          </a:p>
        </p:txBody>
      </p:sp>
    </p:spTree>
    <p:extLst>
      <p:ext uri="{BB962C8B-B14F-4D97-AF65-F5344CB8AC3E}">
        <p14:creationId xmlns:p14="http://schemas.microsoft.com/office/powerpoint/2010/main" val="219484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81275"/>
            <a:ext cx="504825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itle 1"/>
          <p:cNvSpPr>
            <a:spLocks noGrp="1"/>
          </p:cNvSpPr>
          <p:nvPr>
            <p:ph type="title"/>
          </p:nvPr>
        </p:nvSpPr>
        <p:spPr>
          <a:solidFill>
            <a:schemeClr val="accent1"/>
          </a:solidFill>
        </p:spPr>
        <p:txBody>
          <a:bodyPr>
            <a:normAutofit/>
          </a:bodyPr>
          <a:lstStyle/>
          <a:p>
            <a:r>
              <a:rPr lang="en-US" sz="2800" dirty="0" smtClean="0"/>
              <a:t>2D reconstruction for </a:t>
            </a:r>
            <a:r>
              <a:rPr lang="en-US" sz="2800" dirty="0"/>
              <a:t>detector at +x </a:t>
            </a:r>
            <a:r>
              <a:rPr lang="en-US" sz="2800" dirty="0" smtClean="0"/>
              <a:t>side</a:t>
            </a:r>
            <a:endParaRPr lang="en-US" sz="2800" dirty="0"/>
          </a:p>
        </p:txBody>
      </p:sp>
      <p:sp>
        <p:nvSpPr>
          <p:cNvPr id="2" name="Content Placeholder 1"/>
          <p:cNvSpPr>
            <a:spLocks noGrp="1"/>
          </p:cNvSpPr>
          <p:nvPr>
            <p:ph idx="1"/>
          </p:nvPr>
        </p:nvSpPr>
        <p:spPr/>
        <p:txBody>
          <a:bodyPr>
            <a:normAutofit/>
          </a:bodyPr>
          <a:lstStyle/>
          <a:p>
            <a:r>
              <a:rPr lang="en-US" sz="2000" dirty="0"/>
              <a:t>Projection to </a:t>
            </a:r>
            <a:r>
              <a:rPr lang="en-US" sz="2000" dirty="0" err="1"/>
              <a:t>y</a:t>
            </a:r>
            <a:r>
              <a:rPr lang="en-US" sz="2000" dirty="0" err="1" smtClean="0"/>
              <a:t>z</a:t>
            </a:r>
            <a:r>
              <a:rPr lang="en-US" sz="2000" dirty="0" smtClean="0"/>
              <a:t>-plane at x=0</a:t>
            </a:r>
            <a:r>
              <a:rPr lang="en-US" sz="2000" dirty="0"/>
              <a:t> </a:t>
            </a:r>
            <a:r>
              <a:rPr lang="en-US" sz="2000" dirty="0" smtClean="0"/>
              <a:t>at the pyramid </a:t>
            </a:r>
            <a:endParaRPr lang="en-US" sz="2000" dirty="0"/>
          </a:p>
          <a:p>
            <a:pPr lvl="1"/>
            <a:r>
              <a:rPr lang="en-US" sz="1600" dirty="0" smtClean="0"/>
              <a:t>Baseline subtracted.</a:t>
            </a:r>
          </a:p>
          <a:p>
            <a:pPr lvl="1"/>
            <a:r>
              <a:rPr lang="en-US" sz="1600" dirty="0" smtClean="0"/>
              <a:t>No energy cut.</a:t>
            </a:r>
          </a:p>
          <a:p>
            <a:pPr lvl="1"/>
            <a:r>
              <a:rPr lang="en-US" sz="1600" dirty="0" smtClean="0"/>
              <a:t>1m/bin</a:t>
            </a:r>
          </a:p>
        </p:txBody>
      </p:sp>
      <p:sp>
        <p:nvSpPr>
          <p:cNvPr id="6" name="Date Placeholder 5"/>
          <p:cNvSpPr>
            <a:spLocks noGrp="1"/>
          </p:cNvSpPr>
          <p:nvPr>
            <p:ph type="dt" sz="half" idx="10"/>
          </p:nvPr>
        </p:nvSpPr>
        <p:spPr/>
        <p:txBody>
          <a:bodyPr/>
          <a:lstStyle/>
          <a:p>
            <a:r>
              <a:rPr lang="en-US" smtClean="0"/>
              <a:t>9/30/2019</a:t>
            </a:r>
            <a:endParaRPr lang="en-US"/>
          </a:p>
        </p:txBody>
      </p:sp>
      <p:sp>
        <p:nvSpPr>
          <p:cNvPr id="3" name="Footer Placeholder 2"/>
          <p:cNvSpPr>
            <a:spLocks noGrp="1"/>
          </p:cNvSpPr>
          <p:nvPr>
            <p:ph type="ftr" sz="quarter" idx="11"/>
          </p:nvPr>
        </p:nvSpPr>
        <p:spPr/>
        <p:txBody>
          <a:bodyPr/>
          <a:lstStyle/>
          <a:p>
            <a:r>
              <a:rPr lang="en-US" smtClean="0"/>
              <a:t>Ralf Ehrlich - University of Virginia</a:t>
            </a:r>
            <a:endParaRPr lang="en-US" dirty="0"/>
          </a:p>
        </p:txBody>
      </p:sp>
      <p:sp>
        <p:nvSpPr>
          <p:cNvPr id="5" name="Slide Number Placeholder 4"/>
          <p:cNvSpPr>
            <a:spLocks noGrp="1"/>
          </p:cNvSpPr>
          <p:nvPr>
            <p:ph type="sldNum" sz="quarter" idx="12"/>
          </p:nvPr>
        </p:nvSpPr>
        <p:spPr/>
        <p:txBody>
          <a:bodyPr/>
          <a:lstStyle/>
          <a:p>
            <a:fld id="{544F8909-163F-400C-89C2-71714D69C6B1}" type="slidenum">
              <a:rPr lang="en-US" smtClean="0"/>
              <a:pPr/>
              <a:t>9</a:t>
            </a:fld>
            <a:endParaRPr lang="en-US"/>
          </a:p>
        </p:txBody>
      </p:sp>
      <p:sp>
        <p:nvSpPr>
          <p:cNvPr id="18" name="TextBox 17"/>
          <p:cNvSpPr txBox="1"/>
          <p:nvPr/>
        </p:nvSpPr>
        <p:spPr>
          <a:xfrm>
            <a:off x="5479199" y="3200400"/>
            <a:ext cx="2845651" cy="338554"/>
          </a:xfrm>
          <a:prstGeom prst="rect">
            <a:avLst/>
          </a:prstGeom>
          <a:noFill/>
        </p:spPr>
        <p:txBody>
          <a:bodyPr wrap="none" rtlCol="0">
            <a:spAutoFit/>
          </a:bodyPr>
          <a:lstStyle/>
          <a:p>
            <a:r>
              <a:rPr lang="en-US" sz="1600" dirty="0" smtClean="0"/>
              <a:t>Simulated empty spheres at x=0</a:t>
            </a:r>
            <a:endParaRPr lang="en-US" sz="1600" dirty="0"/>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0" y="3657600"/>
            <a:ext cx="184063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580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316353</TotalTime>
  <Words>703</Words>
  <Application>Microsoft Office PowerPoint</Application>
  <PresentationFormat>On-screen Show (4:3)</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Pyramid Simulation</vt:lpstr>
      <vt:lpstr>Updates</vt:lpstr>
      <vt:lpstr>Setup of test run</vt:lpstr>
      <vt:lpstr>Setup of test run</vt:lpstr>
      <vt:lpstr>Setup of test run and baseline run</vt:lpstr>
      <vt:lpstr>Reconstruction</vt:lpstr>
      <vt:lpstr>Reconstruction (continued)</vt:lpstr>
      <vt:lpstr>Reconstruction (continued)</vt:lpstr>
      <vt:lpstr>2D reconstruction for detector at +x side</vt:lpstr>
      <vt:lpstr>2D reconstruction for detector at +z side</vt:lpstr>
      <vt:lpstr>3D reconstruction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Mu2e Cosmic Ray Background Simulation</dc:title>
  <dc:creator>Ralf</dc:creator>
  <cp:lastModifiedBy> </cp:lastModifiedBy>
  <cp:revision>2518</cp:revision>
  <cp:lastPrinted>2015-11-12T20:23:04Z</cp:lastPrinted>
  <dcterms:created xsi:type="dcterms:W3CDTF">2013-02-04T15:33:51Z</dcterms:created>
  <dcterms:modified xsi:type="dcterms:W3CDTF">2019-09-30T16:49:27Z</dcterms:modified>
</cp:coreProperties>
</file>