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77" r:id="rId6"/>
    <p:sldId id="259" r:id="rId7"/>
    <p:sldId id="260" r:id="rId8"/>
    <p:sldId id="286" r:id="rId9"/>
    <p:sldId id="265" r:id="rId10"/>
    <p:sldId id="270" r:id="rId11"/>
    <p:sldId id="283" r:id="rId12"/>
    <p:sldId id="297" r:id="rId13"/>
    <p:sldId id="282" r:id="rId14"/>
    <p:sldId id="284" r:id="rId15"/>
    <p:sldId id="299" r:id="rId16"/>
    <p:sldId id="280" r:id="rId17"/>
    <p:sldId id="298" r:id="rId18"/>
    <p:sldId id="292" r:id="rId19"/>
    <p:sldId id="293" r:id="rId20"/>
    <p:sldId id="267" r:id="rId21"/>
    <p:sldId id="296" r:id="rId22"/>
    <p:sldId id="295" r:id="rId23"/>
    <p:sldId id="28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A837AA6A-C43F-6084-3DC6-35A0FC459C11}" name="Mira Amelia" initials="MA" userId="Mira Amelia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049" autoAdjust="0"/>
  </p:normalViewPr>
  <p:slideViewPr>
    <p:cSldViewPr snapToGrid="0">
      <p:cViewPr varScale="1">
        <p:scale>
          <a:sx n="66" d="100"/>
          <a:sy n="66" d="100"/>
        </p:scale>
        <p:origin x="600" y="68"/>
      </p:cViewPr>
      <p:guideLst/>
    </p:cSldViewPr>
  </p:slideViewPr>
  <p:outlineViewPr>
    <p:cViewPr>
      <p:scale>
        <a:sx n="33" d="100"/>
        <a:sy n="33" d="100"/>
      </p:scale>
      <p:origin x="0" y="-5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ra%20Amelia%20Rosvita\Desktop\Edspert_Ms%20EXCEL%20for%20Data%20Analysis\Final%20Project\Agung%20-%20Final%20Project%20Excel%20Batch%205%20-%20Kelompok%20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a%20Amelia%20Rosvita\Desktop\Edspert_Ms%20EXCEL%20for%20Data%20Analysis\Final%20Project\Agung%20-%20Final%20Project%20Excel%20Batch%205%20-%20Kelompok%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a%20Amelia%20Rosvita\Desktop\Edspert_Ms%20EXCEL%20for%20Data%20Analysis\Final%20Project\Agung%20-%20Final%20Project%20Excel%20Batch%205%20-%20Kelompok%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a%20Amelia%20Rosvita\Desktop\Edspert_Ms%20EXCEL%20for%20Data%20Analysis\Final%20Project\Final%20Project%20Excel%20Batch%205%20-%20Edspert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r">
              <a:defRPr sz="2800"/>
            </a:pPr>
            <a:r>
              <a:rPr lang="en-ID" sz="2000" dirty="0"/>
              <a:t>Percentage</a:t>
            </a:r>
            <a:r>
              <a:rPr lang="en-ID" sz="2000" baseline="0" dirty="0"/>
              <a:t> of Total Sales </a:t>
            </a:r>
          </a:p>
          <a:p>
            <a:pPr algn="r">
              <a:defRPr sz="2800"/>
            </a:pPr>
            <a:r>
              <a:rPr lang="en-ID" sz="2000" baseline="0" dirty="0"/>
              <a:t>in 2021 based on City</a:t>
            </a:r>
            <a:endParaRPr lang="en-ID" sz="2000" dirty="0"/>
          </a:p>
        </c:rich>
      </c:tx>
      <c:layout>
        <c:manualLayout>
          <c:xMode val="edge"/>
          <c:yMode val="edge"/>
          <c:x val="0.49221104323233184"/>
          <c:y val="0.1051435869098887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1787259502289957E-5"/>
          <c:y val="0.13643935371826826"/>
          <c:w val="0.65987920299542491"/>
          <c:h val="0.78901823741307298"/>
        </c:manualLayout>
      </c:layout>
      <c:pieChart>
        <c:varyColors val="1"/>
        <c:ser>
          <c:idx val="0"/>
          <c:order val="0"/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C6-48C6-95A3-81CC1D6C3C8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C6-48C6-95A3-81CC1D6C3C8A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C6-48C6-95A3-81CC1D6C3C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C6-48C6-95A3-81CC1D6C3C8A}"/>
              </c:ext>
            </c:extLst>
          </c:dPt>
          <c:dLbls>
            <c:dLbl>
              <c:idx val="0"/>
              <c:layout>
                <c:manualLayout>
                  <c:x val="-0.18594305639146466"/>
                  <c:y val="0.106708503978697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C6-48C6-95A3-81CC1D6C3C8A}"/>
                </c:ext>
              </c:extLst>
            </c:dLbl>
            <c:dLbl>
              <c:idx val="1"/>
              <c:layout>
                <c:manualLayout>
                  <c:x val="4.5110064819203953E-2"/>
                  <c:y val="-0.165380291674730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C6-48C6-95A3-81CC1D6C3C8A}"/>
                </c:ext>
              </c:extLst>
            </c:dLbl>
            <c:dLbl>
              <c:idx val="2"/>
              <c:layout>
                <c:manualLayout>
                  <c:x val="7.4727611986670425E-2"/>
                  <c:y val="9.7418944842524266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C6-48C6-95A3-81CC1D6C3C8A}"/>
                </c:ext>
              </c:extLst>
            </c:dLbl>
            <c:dLbl>
              <c:idx val="3"/>
              <c:layout>
                <c:manualLayout>
                  <c:x val="9.9506354980568437E-2"/>
                  <c:y val="0.1350078268845884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C6-48C6-95A3-81CC1D6C3C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Pivot!$C$134:$F$134</c:f>
              <c:strCache>
                <c:ptCount val="4"/>
                <c:pt idx="0">
                  <c:v>Boston</c:v>
                </c:pt>
                <c:pt idx="1">
                  <c:v>Los Angeles</c:v>
                </c:pt>
                <c:pt idx="2">
                  <c:v>New York</c:v>
                </c:pt>
                <c:pt idx="3">
                  <c:v>San Diego</c:v>
                </c:pt>
              </c:strCache>
            </c:strRef>
          </c:cat>
          <c:val>
            <c:numRef>
              <c:f>Pivot!$C$135:$F$135</c:f>
              <c:numCache>
                <c:formatCode>0%</c:formatCode>
                <c:ptCount val="4"/>
                <c:pt idx="0">
                  <c:v>0.39269618671806339</c:v>
                </c:pt>
                <c:pt idx="1">
                  <c:v>0.25506620625262438</c:v>
                </c:pt>
                <c:pt idx="2">
                  <c:v>0.22070402662333768</c:v>
                </c:pt>
                <c:pt idx="3">
                  <c:v>0.13153358040597457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C6-48C6-95A3-81CC1D6C3C8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333415000914334"/>
          <c:y val="0.39425045232121503"/>
          <c:w val="0.29313743766189271"/>
          <c:h val="0.32098322521425154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Percentage</a:t>
            </a:r>
            <a:r>
              <a:rPr lang="en-US" sz="2000" b="1" baseline="0" dirty="0">
                <a:solidFill>
                  <a:schemeClr val="tx1"/>
                </a:solidFill>
              </a:rPr>
              <a:t> of Total Sales </a:t>
            </a:r>
          </a:p>
          <a:p>
            <a:pPr>
              <a:defRPr sz="2000">
                <a:solidFill>
                  <a:schemeClr val="tx1"/>
                </a:solidFill>
              </a:defRPr>
            </a:pPr>
            <a:r>
              <a:rPr lang="en-US" sz="2000" b="1" baseline="0" dirty="0">
                <a:solidFill>
                  <a:schemeClr val="tx1"/>
                </a:solidFill>
              </a:rPr>
              <a:t>in 2021 based on Region</a:t>
            </a:r>
            <a:endParaRPr lang="en-ID" sz="2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8.3737485742413381E-2"/>
          <c:y val="9.6094878180825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94978226744965"/>
          <c:y val="0.25438924705879684"/>
          <c:w val="0.50876675123556858"/>
          <c:h val="0.70359118666203091"/>
        </c:manualLayout>
      </c:layout>
      <c:doughnutChart>
        <c:varyColors val="1"/>
        <c:ser>
          <c:idx val="0"/>
          <c:order val="0"/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C4-495D-A7B0-32CFA821976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C4-495D-A7B0-32CFA8219764}"/>
              </c:ext>
            </c:extLst>
          </c:dPt>
          <c:dLbls>
            <c:dLbl>
              <c:idx val="0"/>
              <c:layout>
                <c:manualLayout>
                  <c:x val="-6.1616762331355474E-17"/>
                  <c:y val="-4.804743909041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C4-495D-A7B0-32CFA82197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Pivot!$C$106:$D$106</c:f>
              <c:numCache>
                <c:formatCode>0%</c:formatCode>
                <c:ptCount val="2"/>
                <c:pt idx="0">
                  <c:v>0.61340021334140105</c:v>
                </c:pt>
                <c:pt idx="1">
                  <c:v>0.38659978665859906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4-495D-A7B0-32CFA8219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442484848451692"/>
          <c:y val="0.46797676017253192"/>
          <c:w val="0.12796657042520027"/>
          <c:h val="0.286025269926351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[Agung - Final Project Excel Batch 5 - Kelompok 19.xlsx]Pivot!PivotTable2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297916666666667"/>
                  <c:h val="0.20485549132947972"/>
                </c:manualLayout>
              </c15:layout>
            </c:ext>
          </c:extLst>
        </c:dLbl>
      </c:pivotFmt>
      <c:pivotFmt>
        <c:idx val="4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layout>
            <c:manualLayout>
              <c:x val="0.11145833333333334"/>
              <c:y val="4.62427745664739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9506249999999998"/>
                  <c:h val="0.23028901734104046"/>
                </c:manualLayout>
              </c15:layout>
            </c:ext>
          </c:extLst>
        </c:dLbl>
      </c:pivotFmt>
      <c:pivotFmt>
        <c:idx val="5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layout>
            <c:manualLayout>
              <c:x val="0.11145833333333334"/>
              <c:y val="4.62427745664739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9506249999999998"/>
                  <c:h val="0.23028901734104046"/>
                </c:manualLayout>
              </c15:layout>
            </c:ext>
          </c:extLst>
        </c:dLbl>
      </c:pivotFmt>
      <c:pivotFmt>
        <c:idx val="7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297916666666667"/>
                  <c:h val="0.20485549132947972"/>
                </c:manualLayout>
              </c15:layout>
            </c:ext>
          </c:extLst>
        </c:dLbl>
      </c:pivotFmt>
      <c:pivotFmt>
        <c:idx val="8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layout>
            <c:manualLayout>
              <c:x val="0.11145833333333334"/>
              <c:y val="4.62427745664739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9506249999999998"/>
                  <c:h val="0.23028901734104046"/>
                </c:manualLayout>
              </c15:layout>
            </c:ext>
          </c:extLst>
        </c:dLbl>
      </c:pivotFmt>
      <c:pivotFmt>
        <c:idx val="10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297916666666667"/>
                  <c:h val="0.20485549132947972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9380026506587666"/>
          <c:y val="2.6325558782127265E-2"/>
          <c:w val="0.77451656661729162"/>
          <c:h val="0.947348882435745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Pivot!$C$10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0E-40C7-9E37-C2287FD40C5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0E-40C7-9E37-C2287FD40C5C}"/>
              </c:ext>
            </c:extLst>
          </c:dPt>
          <c:dLbls>
            <c:dLbl>
              <c:idx val="0"/>
              <c:layout>
                <c:manualLayout>
                  <c:x val="0.11145833333333334"/>
                  <c:y val="4.62427745664739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506249999999998"/>
                      <c:h val="0.230289017341040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70E-40C7-9E37-C2287FD40C5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97916666666667"/>
                      <c:h val="0.204855491329479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70E-40C7-9E37-C2287FD40C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Pivot!$B$11:$B$13</c:f>
              <c:strCache>
                <c:ptCount val="2"/>
                <c:pt idx="0">
                  <c:v>2021</c:v>
                </c:pt>
                <c:pt idx="1">
                  <c:v>2020</c:v>
                </c:pt>
              </c:strCache>
            </c:strRef>
          </c:cat>
          <c:val>
            <c:numRef>
              <c:f>Pivot!$C$11:$C$13</c:f>
              <c:numCache>
                <c:formatCode>_-* #,##0_-;\-* #,##0_-;_-* "-"??_-;_-@_-</c:formatCode>
                <c:ptCount val="2"/>
                <c:pt idx="0">
                  <c:v>15336.920000000004</c:v>
                </c:pt>
                <c:pt idx="1">
                  <c:v>17988.66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0E-40C7-9E37-C2287FD40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999888"/>
        <c:axId val="194001136"/>
      </c:barChart>
      <c:catAx>
        <c:axId val="19399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01136"/>
        <c:crosses val="autoZero"/>
        <c:auto val="1"/>
        <c:lblAlgn val="ctr"/>
        <c:lblOffset val="100"/>
        <c:noMultiLvlLbl val="0"/>
      </c:catAx>
      <c:valAx>
        <c:axId val="194001136"/>
        <c:scaling>
          <c:orientation val="minMax"/>
        </c:scaling>
        <c:delete val="1"/>
        <c:axPos val="b"/>
        <c:numFmt formatCode="_-* #,##0_-;\-* #,##0_-;_-* &quot;-&quot;??_-;_-@_-" sourceLinked="1"/>
        <c:majorTickMark val="none"/>
        <c:minorTickMark val="none"/>
        <c:tickLblPos val="nextTo"/>
        <c:crossAx val="19399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Excel Batch 5 - Edspert(AutoRecovered).xlsx]Sheet1!PivotTable3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2EA-4C0F-B29D-2FB97F4C91E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EA-4C0F-B29D-2FB97F4C91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Sheet1!$A$41:$A$43</c:f>
              <c:strCache>
                <c:ptCount val="2"/>
                <c:pt idx="0">
                  <c:v>2021</c:v>
                </c:pt>
                <c:pt idx="1">
                  <c:v>2020</c:v>
                </c:pt>
              </c:strCache>
            </c:strRef>
          </c:cat>
          <c:val>
            <c:numRef>
              <c:f>Sheet1!$B$41:$B$43</c:f>
              <c:numCache>
                <c:formatCode>General</c:formatCode>
                <c:ptCount val="2"/>
                <c:pt idx="0">
                  <c:v>7117</c:v>
                </c:pt>
                <c:pt idx="1">
                  <c:v>8325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EA-4C0F-B29D-2FB97F4C9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axId val="348665375"/>
        <c:axId val="348656223"/>
      </c:barChart>
      <c:catAx>
        <c:axId val="348665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56223"/>
        <c:crosses val="autoZero"/>
        <c:auto val="1"/>
        <c:lblAlgn val="ctr"/>
        <c:lblOffset val="100"/>
        <c:noMultiLvlLbl val="0"/>
      </c:catAx>
      <c:valAx>
        <c:axId val="3486562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866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9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767" y="1372620"/>
            <a:ext cx="7096933" cy="2387600"/>
          </a:xfrm>
        </p:spPr>
        <p:txBody>
          <a:bodyPr/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</a:t>
            </a:r>
            <a:br>
              <a:rPr lang="en-US" dirty="0"/>
            </a:br>
            <a:r>
              <a:rPr lang="en-US" sz="2800" b="0" i="1" dirty="0"/>
              <a:t>Bootcamp Microsoft Excel for Data Analysis </a:t>
            </a:r>
            <a:br>
              <a:rPr lang="en-US" sz="2800" b="0" i="1" dirty="0"/>
            </a:br>
            <a:r>
              <a:rPr lang="en-US" sz="2800" b="0" i="1" dirty="0"/>
              <a:t>by EDSPERT.ID</a:t>
            </a:r>
            <a:endParaRPr lang="en-US" b="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859731"/>
            <a:ext cx="9500507" cy="548982"/>
          </a:xfrm>
        </p:spPr>
        <p:txBody>
          <a:bodyPr/>
          <a:lstStyle/>
          <a:p>
            <a:r>
              <a:rPr lang="en-US" b="1" dirty="0"/>
              <a:t>Batch #5 Team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6E1BE-4F3E-9816-D362-99AD469D1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92" y="5401737"/>
            <a:ext cx="3374509" cy="9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813181" cy="11811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Products Sold in 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10</a:t>
            </a:fld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52AA3-BE0A-35EB-783C-09FF8B980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0" r="4753"/>
          <a:stretch/>
        </p:blipFill>
        <p:spPr>
          <a:xfrm>
            <a:off x="7696199" y="0"/>
            <a:ext cx="4023857" cy="2810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1F27DE-6617-BA1C-7722-B898ED6FB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2"/>
          <a:stretch/>
        </p:blipFill>
        <p:spPr>
          <a:xfrm>
            <a:off x="6574055" y="2739407"/>
            <a:ext cx="5533950" cy="39820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1F12C1-C042-3806-9882-548553266A1F}"/>
              </a:ext>
            </a:extLst>
          </p:cNvPr>
          <p:cNvSpPr txBox="1"/>
          <p:nvPr/>
        </p:nvSpPr>
        <p:spPr>
          <a:xfrm>
            <a:off x="391067" y="1208749"/>
            <a:ext cx="7305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Terjual</a:t>
            </a:r>
            <a:r>
              <a:rPr lang="en-US" sz="2400" b="1" dirty="0"/>
              <a:t> pada </a:t>
            </a:r>
            <a:r>
              <a:rPr lang="en-US" sz="2400" b="1" dirty="0" err="1"/>
              <a:t>tahun</a:t>
            </a:r>
            <a:r>
              <a:rPr lang="en-US" sz="2400" b="1" dirty="0"/>
              <a:t> 2020 </a:t>
            </a:r>
            <a:r>
              <a:rPr lang="en-US" sz="2400" b="1" dirty="0" err="1"/>
              <a:t>sebanyak</a:t>
            </a:r>
            <a:r>
              <a:rPr lang="en-US" sz="2400" b="1" dirty="0"/>
              <a:t> 8325 </a:t>
            </a:r>
            <a:r>
              <a:rPr lang="en-US" sz="2400" b="1" dirty="0" err="1"/>
              <a:t>produk</a:t>
            </a:r>
            <a:r>
              <a:rPr lang="en-US" sz="2400" b="1" dirty="0"/>
              <a:t>.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2020 di Region East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dengan West,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65% [5422 </a:t>
            </a:r>
            <a:r>
              <a:rPr lang="en-US" sz="2400" dirty="0" err="1"/>
              <a:t>produk</a:t>
            </a:r>
            <a:r>
              <a:rPr lang="en-US" sz="2400" dirty="0"/>
              <a:t>] banding 35% [2903 </a:t>
            </a:r>
            <a:r>
              <a:rPr lang="en-US" sz="2400" dirty="0" err="1"/>
              <a:t>produk</a:t>
            </a:r>
            <a:r>
              <a:rPr lang="en-US" sz="2400" dirty="0"/>
              <a:t>].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89C5D-53D6-2D9A-54A4-A1B7B61F4938}"/>
              </a:ext>
            </a:extLst>
          </p:cNvPr>
          <p:cNvSpPr txBox="1"/>
          <p:nvPr/>
        </p:nvSpPr>
        <p:spPr>
          <a:xfrm>
            <a:off x="740457" y="3313863"/>
            <a:ext cx="4541160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East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Boston: 36% [3006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New York: 29% [2416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DDDBB-EFD3-7589-A247-BB924D3FAD19}"/>
              </a:ext>
            </a:extLst>
          </p:cNvPr>
          <p:cNvSpPr txBox="1"/>
          <p:nvPr/>
        </p:nvSpPr>
        <p:spPr>
          <a:xfrm>
            <a:off x="1497118" y="4777538"/>
            <a:ext cx="4727548" cy="1328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West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Los Angeles: 23% [1910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San Diego: 12% [993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2564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813181" cy="11811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Products Sold in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11</a:t>
            </a:fld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8D92AB-40CE-DDD3-7060-D0E6218C9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4" r="5090"/>
          <a:stretch/>
        </p:blipFill>
        <p:spPr>
          <a:xfrm>
            <a:off x="7696199" y="54768"/>
            <a:ext cx="3940126" cy="2695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9DE372-41F9-E653-62C4-AC8D5B23094F}"/>
              </a:ext>
            </a:extLst>
          </p:cNvPr>
          <p:cNvSpPr txBox="1"/>
          <p:nvPr/>
        </p:nvSpPr>
        <p:spPr>
          <a:xfrm>
            <a:off x="391067" y="1208749"/>
            <a:ext cx="7305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Terjual</a:t>
            </a:r>
            <a:r>
              <a:rPr lang="en-US" sz="2400" b="1" dirty="0"/>
              <a:t> pada </a:t>
            </a:r>
            <a:r>
              <a:rPr lang="en-US" sz="2400" b="1" dirty="0" err="1"/>
              <a:t>tahun</a:t>
            </a:r>
            <a:r>
              <a:rPr lang="en-US" sz="2400" b="1" dirty="0"/>
              <a:t> 2021 </a:t>
            </a:r>
            <a:r>
              <a:rPr lang="en-US" sz="2400" b="1" dirty="0" err="1"/>
              <a:t>sebanyak</a:t>
            </a:r>
            <a:r>
              <a:rPr lang="en-US" sz="2400" b="1" dirty="0"/>
              <a:t> 7117 </a:t>
            </a:r>
            <a:r>
              <a:rPr lang="en-US" sz="2400" b="1" dirty="0" err="1"/>
              <a:t>produk</a:t>
            </a:r>
            <a:r>
              <a:rPr lang="en-US" sz="2400" b="1" dirty="0"/>
              <a:t>.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2020 di Region East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dengan West,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59% [4234 </a:t>
            </a:r>
            <a:r>
              <a:rPr lang="en-US" sz="2400" dirty="0" err="1"/>
              <a:t>produk</a:t>
            </a:r>
            <a:r>
              <a:rPr lang="en-US" sz="2400" dirty="0"/>
              <a:t>] banding 41% [2883 </a:t>
            </a:r>
            <a:r>
              <a:rPr lang="en-US" sz="2400" dirty="0" err="1"/>
              <a:t>produk</a:t>
            </a:r>
            <a:r>
              <a:rPr lang="en-US" sz="2400" dirty="0"/>
              <a:t>].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7449B-04B5-74E0-DD55-BA203490D48C}"/>
              </a:ext>
            </a:extLst>
          </p:cNvPr>
          <p:cNvSpPr txBox="1"/>
          <p:nvPr/>
        </p:nvSpPr>
        <p:spPr>
          <a:xfrm>
            <a:off x="740457" y="3313863"/>
            <a:ext cx="4541160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East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Boston: 37% [2644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New York: 22% [1590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8BA07-EDA5-D64D-D963-B0073BE3709F}"/>
              </a:ext>
            </a:extLst>
          </p:cNvPr>
          <p:cNvSpPr txBox="1"/>
          <p:nvPr/>
        </p:nvSpPr>
        <p:spPr>
          <a:xfrm>
            <a:off x="1497118" y="4777538"/>
            <a:ext cx="4727548" cy="1328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West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Los Angeles: 26% [1859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San Diego: 15% [1024 </a:t>
            </a:r>
            <a:r>
              <a:rPr lang="en-US" sz="2400" dirty="0" err="1"/>
              <a:t>produk</a:t>
            </a:r>
            <a:r>
              <a:rPr lang="en-US" sz="2400" dirty="0"/>
              <a:t>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5F587A-8003-1E80-20D7-C944AB49B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4" r="2214"/>
          <a:stretch/>
        </p:blipFill>
        <p:spPr>
          <a:xfrm>
            <a:off x="6666810" y="2685909"/>
            <a:ext cx="5467150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8" y="0"/>
            <a:ext cx="11101714" cy="173664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Comparison Total Products Sold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2020 vs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12</a:t>
            </a:fld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E283F-72A0-1986-0BFB-069537D4D1DA}"/>
              </a:ext>
            </a:extLst>
          </p:cNvPr>
          <p:cNvSpPr txBox="1"/>
          <p:nvPr/>
        </p:nvSpPr>
        <p:spPr>
          <a:xfrm>
            <a:off x="7719462" y="2835026"/>
            <a:ext cx="3474720" cy="214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Total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2021 </a:t>
            </a:r>
            <a:r>
              <a:rPr lang="en-US" sz="2400" dirty="0" err="1"/>
              <a:t>sebesar</a:t>
            </a:r>
            <a:r>
              <a:rPr lang="en-US" sz="2400" dirty="0"/>
              <a:t> 14.51% dengan </a:t>
            </a:r>
            <a:r>
              <a:rPr lang="en-US" sz="2400" dirty="0" err="1"/>
              <a:t>selisih</a:t>
            </a:r>
            <a:r>
              <a:rPr lang="en-US" sz="2400" dirty="0"/>
              <a:t> 1208 </a:t>
            </a:r>
            <a:r>
              <a:rPr lang="en-US" sz="2400" dirty="0" err="1"/>
              <a:t>produk</a:t>
            </a:r>
            <a:endParaRPr lang="en-ID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9FC81B-151C-7EA1-2C62-4B144ADE7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989012"/>
              </p:ext>
            </p:extLst>
          </p:nvPr>
        </p:nvGraphicFramePr>
        <p:xfrm>
          <a:off x="1231509" y="1736646"/>
          <a:ext cx="6025415" cy="461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8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7274"/>
            <a:ext cx="11048998" cy="90116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Best Food Product Category in 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13</a:t>
            </a:fld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1F9BD0-F7D4-E57B-1AE8-A74253CC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12" y="856648"/>
            <a:ext cx="7273488" cy="5701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287ED-8589-8AC7-A59C-21B5F9D9A5F0}"/>
              </a:ext>
            </a:extLst>
          </p:cNvPr>
          <p:cNvSpPr txBox="1"/>
          <p:nvPr/>
        </p:nvSpPr>
        <p:spPr>
          <a:xfrm>
            <a:off x="6843560" y="972151"/>
            <a:ext cx="3532471" cy="769441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/>
              <a:t>Total Product Sold in 2020 based on Category</a:t>
            </a:r>
          </a:p>
          <a:p>
            <a:pPr algn="ctr"/>
            <a:endParaRPr lang="en-ID" sz="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BAB02-23A1-288C-69F5-791EF7AAD14B}"/>
              </a:ext>
            </a:extLst>
          </p:cNvPr>
          <p:cNvSpPr txBox="1"/>
          <p:nvPr/>
        </p:nvSpPr>
        <p:spPr>
          <a:xfrm>
            <a:off x="245298" y="1018440"/>
            <a:ext cx="3507411" cy="11918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Bars </a:t>
            </a:r>
            <a:r>
              <a:rPr lang="en-US" sz="2400" dirty="0">
                <a:sym typeface="Wingdings" panose="05000000000000000000" pitchFamily="2" charset="2"/>
              </a:rPr>
              <a:t> 3199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2124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1075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D8975-D6DF-ECBC-F87B-F3061270B494}"/>
              </a:ext>
            </a:extLst>
          </p:cNvPr>
          <p:cNvSpPr txBox="1"/>
          <p:nvPr/>
        </p:nvSpPr>
        <p:spPr>
          <a:xfrm>
            <a:off x="245299" y="2362369"/>
            <a:ext cx="3507412" cy="11918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Cookies </a:t>
            </a:r>
            <a:r>
              <a:rPr lang="en-US" sz="2400" dirty="0">
                <a:sym typeface="Wingdings" panose="05000000000000000000" pitchFamily="2" charset="2"/>
              </a:rPr>
              <a:t> 3623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2253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1370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C6DBC-FFAB-2CB8-1436-3E3216EFC741}"/>
              </a:ext>
            </a:extLst>
          </p:cNvPr>
          <p:cNvSpPr txBox="1"/>
          <p:nvPr/>
        </p:nvSpPr>
        <p:spPr>
          <a:xfrm>
            <a:off x="245299" y="3706298"/>
            <a:ext cx="3507412" cy="1191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Crackers </a:t>
            </a:r>
            <a:r>
              <a:rPr lang="en-US" sz="2400" dirty="0">
                <a:sym typeface="Wingdings" panose="05000000000000000000" pitchFamily="2" charset="2"/>
              </a:rPr>
              <a:t> 717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648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69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79119-0D90-D618-4058-9775AAB32A88}"/>
              </a:ext>
            </a:extLst>
          </p:cNvPr>
          <p:cNvSpPr txBox="1"/>
          <p:nvPr/>
        </p:nvSpPr>
        <p:spPr>
          <a:xfrm>
            <a:off x="266492" y="5050227"/>
            <a:ext cx="3507411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Snacks </a:t>
            </a:r>
            <a:r>
              <a:rPr lang="en-US" sz="2400" dirty="0">
                <a:sym typeface="Wingdings" panose="05000000000000000000" pitchFamily="2" charset="2"/>
              </a:rPr>
              <a:t> 786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397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389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CEE1AF5-DEC1-37FB-0762-8B5CA647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1" y="1997816"/>
            <a:ext cx="1104957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7274"/>
            <a:ext cx="11048998" cy="90116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Best Food Product Category in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14</a:t>
            </a:fld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8BF93-D93F-EB07-F266-818C2420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66" y="875898"/>
            <a:ext cx="7023234" cy="5707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5DCE78-102B-23DE-07EA-A551311AADE6}"/>
              </a:ext>
            </a:extLst>
          </p:cNvPr>
          <p:cNvSpPr txBox="1"/>
          <p:nvPr/>
        </p:nvSpPr>
        <p:spPr>
          <a:xfrm>
            <a:off x="328312" y="1018440"/>
            <a:ext cx="3507412" cy="11918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Bars </a:t>
            </a:r>
            <a:r>
              <a:rPr lang="en-US" sz="2400" dirty="0">
                <a:sym typeface="Wingdings" panose="05000000000000000000" pitchFamily="2" charset="2"/>
              </a:rPr>
              <a:t> 2642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1386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1256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F1ED-B21F-09FA-F323-2D33B01C83AE}"/>
              </a:ext>
            </a:extLst>
          </p:cNvPr>
          <p:cNvSpPr txBox="1"/>
          <p:nvPr/>
        </p:nvSpPr>
        <p:spPr>
          <a:xfrm>
            <a:off x="328312" y="2362369"/>
            <a:ext cx="3507412" cy="11918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Cookies </a:t>
            </a:r>
            <a:r>
              <a:rPr lang="en-US" sz="2400" dirty="0">
                <a:sym typeface="Wingdings" panose="05000000000000000000" pitchFamily="2" charset="2"/>
              </a:rPr>
              <a:t> 3841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2309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1532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D799D-23E4-C8BA-78CF-B1EF858EF457}"/>
              </a:ext>
            </a:extLst>
          </p:cNvPr>
          <p:cNvSpPr txBox="1"/>
          <p:nvPr/>
        </p:nvSpPr>
        <p:spPr>
          <a:xfrm>
            <a:off x="328312" y="3706298"/>
            <a:ext cx="3507412" cy="1191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Crackers </a:t>
            </a:r>
            <a:r>
              <a:rPr lang="en-US" sz="2400" dirty="0">
                <a:sym typeface="Wingdings" panose="05000000000000000000" pitchFamily="2" charset="2"/>
              </a:rPr>
              <a:t> 240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219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21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FB5EE-8DEC-A9E0-A219-8DB77568933E}"/>
              </a:ext>
            </a:extLst>
          </p:cNvPr>
          <p:cNvSpPr txBox="1"/>
          <p:nvPr/>
        </p:nvSpPr>
        <p:spPr>
          <a:xfrm>
            <a:off x="349505" y="5050227"/>
            <a:ext cx="3507412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Snacks </a:t>
            </a:r>
            <a:r>
              <a:rPr lang="en-US" sz="2400" dirty="0">
                <a:sym typeface="Wingdings" panose="05000000000000000000" pitchFamily="2" charset="2"/>
              </a:rPr>
              <a:t> 394 </a:t>
            </a:r>
            <a:r>
              <a:rPr lang="en-US" sz="2400" dirty="0" err="1">
                <a:sym typeface="Wingdings" panose="05000000000000000000" pitchFamily="2" charset="2"/>
              </a:rPr>
              <a:t>Produk</a:t>
            </a:r>
            <a:endParaRPr lang="en-US" sz="24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East : 320 </a:t>
            </a:r>
            <a:r>
              <a:rPr lang="en-US" sz="2000" dirty="0" err="1"/>
              <a:t>produk</a:t>
            </a:r>
            <a:endParaRPr lang="en-US" sz="2000" dirty="0"/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000" dirty="0"/>
              <a:t>West : 74 </a:t>
            </a:r>
            <a:r>
              <a:rPr lang="en-US" sz="2000" dirty="0" err="1"/>
              <a:t>produk</a:t>
            </a:r>
            <a:endParaRPr lang="en-US" sz="2000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DC19F9-8B40-F2D8-D0C5-8229962F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65956"/>
            <a:ext cx="1073205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9250"/>
            <a:ext cx="11048999" cy="23485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Best Food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Product Category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2020 and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15</a:t>
            </a:fld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28443-7D13-0728-FB6D-D97533C7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53" y="-21198"/>
            <a:ext cx="4562460" cy="377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1DBD8-73EA-7B24-51BD-5F5101411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4" b="1909"/>
          <a:stretch/>
        </p:blipFill>
        <p:spPr>
          <a:xfrm>
            <a:off x="7613746" y="3133494"/>
            <a:ext cx="4562460" cy="3587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DD8C6-1F8C-8BF4-A19F-64294C021B1E}"/>
              </a:ext>
            </a:extLst>
          </p:cNvPr>
          <p:cNvSpPr txBox="1"/>
          <p:nvPr/>
        </p:nvSpPr>
        <p:spPr>
          <a:xfrm>
            <a:off x="329455" y="2486485"/>
            <a:ext cx="5177098" cy="24857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terjual</a:t>
            </a:r>
            <a:r>
              <a:rPr lang="en-US" sz="2000" dirty="0"/>
              <a:t> pada </a:t>
            </a:r>
            <a:r>
              <a:rPr lang="en-US" sz="2000" dirty="0" err="1"/>
              <a:t>tahun</a:t>
            </a:r>
            <a:r>
              <a:rPr lang="en-US" sz="2000" dirty="0"/>
              <a:t> 2020 dan 2021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Cookies </a:t>
            </a:r>
            <a:r>
              <a:rPr lang="en-US" sz="2000" dirty="0" err="1"/>
              <a:t>sebesar</a:t>
            </a:r>
            <a:r>
              <a:rPr lang="en-US" sz="2000" dirty="0"/>
              <a:t> 43.25% [3623 </a:t>
            </a:r>
            <a:r>
              <a:rPr lang="en-US" sz="2000" dirty="0" err="1"/>
              <a:t>produk</a:t>
            </a:r>
            <a:r>
              <a:rPr lang="en-US" sz="2000" dirty="0"/>
              <a:t>] dan 53.97% [3841 </a:t>
            </a:r>
            <a:r>
              <a:rPr lang="en-US" sz="2000" dirty="0" err="1"/>
              <a:t>produk</a:t>
            </a:r>
            <a:r>
              <a:rPr lang="en-US" sz="2000" dirty="0"/>
              <a:t>]. </a:t>
            </a:r>
            <a:r>
              <a:rPr lang="en-US" sz="2000" dirty="0" err="1"/>
              <a:t>Disusul</a:t>
            </a:r>
            <a:r>
              <a:rPr lang="en-US" sz="2000" dirty="0"/>
              <a:t> dengan </a:t>
            </a:r>
            <a:r>
              <a:rPr lang="en-US" sz="2000" dirty="0" err="1"/>
              <a:t>kategori</a:t>
            </a:r>
            <a:r>
              <a:rPr lang="en-US" sz="2000" dirty="0"/>
              <a:t> Bars </a:t>
            </a:r>
            <a:r>
              <a:rPr lang="en-US" sz="2000" dirty="0" err="1"/>
              <a:t>sebesar</a:t>
            </a:r>
            <a:r>
              <a:rPr lang="en-US" sz="2000" dirty="0"/>
              <a:t> 38.43% [3623 </a:t>
            </a:r>
            <a:r>
              <a:rPr lang="en-US" sz="2000" dirty="0" err="1"/>
              <a:t>produk</a:t>
            </a:r>
            <a:r>
              <a:rPr lang="en-US" sz="2000" dirty="0"/>
              <a:t>] dan 37.12% [2642] untuk masing-masing </a:t>
            </a:r>
            <a:r>
              <a:rPr lang="en-US" sz="2000" dirty="0" err="1"/>
              <a:t>tahun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B48DA73-EEED-51A2-1B3B-88EDCB8E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013" y="738632"/>
            <a:ext cx="922042" cy="2190487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C0F249-A5AE-D0CB-0A68-7D3ED579B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185" y="4114344"/>
            <a:ext cx="934169" cy="22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9625"/>
            <a:ext cx="11048999" cy="10398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Top Food Product in 2020 and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16</a:t>
            </a:fld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5B00A-3D02-219D-1242-8187B2E7D826}"/>
              </a:ext>
            </a:extLst>
          </p:cNvPr>
          <p:cNvSpPr txBox="1"/>
          <p:nvPr/>
        </p:nvSpPr>
        <p:spPr>
          <a:xfrm>
            <a:off x="483438" y="1505069"/>
            <a:ext cx="3855679" cy="3847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makanan</a:t>
            </a:r>
            <a:r>
              <a:rPr lang="en-US" sz="2200" dirty="0"/>
              <a:t>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terjual</a:t>
            </a:r>
            <a:r>
              <a:rPr lang="en-US" sz="2200" dirty="0"/>
              <a:t> pada </a:t>
            </a:r>
            <a:r>
              <a:rPr lang="en-US" sz="2200" dirty="0" err="1"/>
              <a:t>kategori</a:t>
            </a:r>
            <a:r>
              <a:rPr lang="en-US" sz="2200" dirty="0"/>
              <a:t> Cookies di </a:t>
            </a:r>
            <a:r>
              <a:rPr lang="en-US" sz="2200" dirty="0" err="1"/>
              <a:t>tahun</a:t>
            </a:r>
            <a:r>
              <a:rPr lang="en-US" sz="2200" dirty="0"/>
              <a:t> 2020 </a:t>
            </a:r>
            <a:r>
              <a:rPr lang="en-US" sz="2200" dirty="0" err="1"/>
              <a:t>adalah</a:t>
            </a:r>
            <a:r>
              <a:rPr lang="en-US" sz="2200" dirty="0"/>
              <a:t> Oatmeal Raisin </a:t>
            </a:r>
            <a:r>
              <a:rPr lang="en-US" sz="2200" dirty="0" err="1"/>
              <a:t>sebesar</a:t>
            </a:r>
            <a:r>
              <a:rPr lang="en-US" sz="2200" dirty="0"/>
              <a:t> 35.36% [1281 </a:t>
            </a:r>
            <a:r>
              <a:rPr lang="en-US" sz="2200" dirty="0" err="1"/>
              <a:t>produk</a:t>
            </a:r>
            <a:r>
              <a:rPr lang="en-US" sz="2200" dirty="0"/>
              <a:t>] dan di </a:t>
            </a:r>
            <a:r>
              <a:rPr lang="en-US" sz="2200" dirty="0" err="1"/>
              <a:t>tahun</a:t>
            </a:r>
            <a:r>
              <a:rPr lang="en-US" sz="2200" dirty="0"/>
              <a:t> 2021 </a:t>
            </a:r>
            <a:r>
              <a:rPr lang="en-US" sz="2200" dirty="0" err="1"/>
              <a:t>adalah</a:t>
            </a:r>
            <a:r>
              <a:rPr lang="en-US" sz="2200" dirty="0"/>
              <a:t> Chocolate Chip </a:t>
            </a:r>
            <a:r>
              <a:rPr lang="en-US" sz="2200" dirty="0" err="1"/>
              <a:t>sebesar</a:t>
            </a:r>
            <a:r>
              <a:rPr lang="en-US" sz="2200" dirty="0"/>
              <a:t> 34.44% [1323 </a:t>
            </a:r>
            <a:r>
              <a:rPr lang="en-US" sz="2200" dirty="0" err="1"/>
              <a:t>produk</a:t>
            </a:r>
            <a:r>
              <a:rPr lang="en-US" sz="2200" dirty="0"/>
              <a:t>]</a:t>
            </a:r>
            <a:endParaRPr lang="en-ID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1752C-A8CE-3823-52A6-11097062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32" y="849122"/>
            <a:ext cx="4437196" cy="3504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5B3286-DAB8-5E98-2053-BAF014FD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77" y="3431085"/>
            <a:ext cx="5742122" cy="3426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01D51A-29C0-77EB-1B0A-A3ADE0F77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25" y="4693687"/>
            <a:ext cx="2030904" cy="1662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72A618-89B7-1516-1CE5-3A0A252C2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056" y="1631896"/>
            <a:ext cx="2033992" cy="16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67408"/>
            <a:ext cx="10864888" cy="75077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738845"/>
            <a:ext cx="11300059" cy="3476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makanan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2020 dan 2021 </a:t>
            </a:r>
            <a:r>
              <a:rPr lang="en-US" sz="2400" dirty="0">
                <a:solidFill>
                  <a:schemeClr val="tx1"/>
                </a:solidFill>
              </a:rPr>
              <a:t>paling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berasal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East Region [67% dan 61%] </a:t>
            </a:r>
            <a:r>
              <a:rPr lang="en-US" sz="2400" dirty="0" err="1">
                <a:solidFill>
                  <a:schemeClr val="tx1"/>
                </a:solidFill>
              </a:rPr>
              <a:t>dimana</a:t>
            </a:r>
            <a:r>
              <a:rPr lang="en-US" sz="2400" dirty="0">
                <a:solidFill>
                  <a:schemeClr val="tx1"/>
                </a:solidFill>
              </a:rPr>
              <a:t> Kota Boston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penyumbang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dibandingkan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40% dan 39%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makanan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terjual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2020 dan 2021 </a:t>
            </a:r>
            <a:r>
              <a:rPr lang="en-US" sz="2400" dirty="0">
                <a:solidFill>
                  <a:schemeClr val="tx1"/>
                </a:solidFill>
              </a:rPr>
              <a:t>paling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berasal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East Region [65% dan 59%] </a:t>
            </a:r>
            <a:r>
              <a:rPr lang="en-US" sz="2400" dirty="0" err="1">
                <a:solidFill>
                  <a:schemeClr val="tx1"/>
                </a:solidFill>
              </a:rPr>
              <a:t>dimana</a:t>
            </a:r>
            <a:r>
              <a:rPr lang="en-US" sz="2400" dirty="0">
                <a:solidFill>
                  <a:schemeClr val="tx1"/>
                </a:solidFill>
              </a:rPr>
              <a:t> Kota Boston juga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penyumbang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terjual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dibandingkan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36% dan 37%.</a:t>
            </a:r>
            <a:endParaRPr lang="en-US" sz="2400" dirty="0"/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1" dirty="0" err="1"/>
              <a:t>Jumlah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penjualan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makanan</a:t>
            </a:r>
            <a:r>
              <a:rPr lang="en-US" sz="2400" b="1" i="1" dirty="0">
                <a:solidFill>
                  <a:schemeClr val="tx1"/>
                </a:solidFill>
              </a:rPr>
              <a:t> dan </a:t>
            </a:r>
            <a:r>
              <a:rPr lang="en-US" sz="2400" b="1" i="1" dirty="0" err="1">
                <a:solidFill>
                  <a:schemeClr val="tx1"/>
                </a:solidFill>
              </a:rPr>
              <a:t>jumlah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produk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makanan</a:t>
            </a:r>
            <a:r>
              <a:rPr lang="en-US" sz="2400" b="1" i="1" dirty="0">
                <a:solidFill>
                  <a:schemeClr val="tx1"/>
                </a:solidFill>
              </a:rPr>
              <a:t> yang </a:t>
            </a:r>
            <a:r>
              <a:rPr lang="en-US" sz="2400" b="1" i="1" dirty="0" err="1">
                <a:solidFill>
                  <a:schemeClr val="tx1"/>
                </a:solidFill>
              </a:rPr>
              <a:t>terjual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terjadi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penurunan</a:t>
            </a:r>
            <a:r>
              <a:rPr lang="en-US" sz="2400" b="1" i="1" dirty="0">
                <a:solidFill>
                  <a:schemeClr val="tx1"/>
                </a:solidFill>
              </a:rPr>
              <a:t> di </a:t>
            </a:r>
            <a:r>
              <a:rPr lang="en-US" sz="2400" b="1" i="1" dirty="0" err="1">
                <a:solidFill>
                  <a:schemeClr val="tx1"/>
                </a:solidFill>
              </a:rPr>
              <a:t>tahun</a:t>
            </a:r>
            <a:r>
              <a:rPr lang="en-US" sz="2400" b="1" i="1" dirty="0">
                <a:solidFill>
                  <a:schemeClr val="tx1"/>
                </a:solidFill>
              </a:rPr>
              <a:t> 2021 </a:t>
            </a:r>
            <a:r>
              <a:rPr lang="en-US" sz="2400" b="1" i="1" dirty="0" err="1">
                <a:solidFill>
                  <a:schemeClr val="tx1"/>
                </a:solidFill>
              </a:rPr>
              <a:t>sebesar</a:t>
            </a:r>
            <a:r>
              <a:rPr lang="en-US" sz="2400" b="1" i="1" dirty="0">
                <a:solidFill>
                  <a:schemeClr val="tx1"/>
                </a:solidFill>
              </a:rPr>
              <a:t> 14.74% dan 14.51%.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>
                    <a:lumMod val="75000"/>
                  </a:schemeClr>
                </a:solidFill>
              </a:rPr>
              <a:pPr/>
              <a:t>17</a:t>
            </a:fld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91" y="3295703"/>
            <a:ext cx="10157817" cy="88841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91" y="4225734"/>
            <a:ext cx="10157818" cy="1290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makanan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makanan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terjual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2021 perlu </a:t>
            </a:r>
            <a:r>
              <a:rPr lang="en-US" sz="2400" dirty="0" err="1">
                <a:solidFill>
                  <a:schemeClr val="tx1"/>
                </a:solidFill>
              </a:rPr>
              <a:t>dievaluasi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Kategori</a:t>
            </a:r>
            <a:r>
              <a:rPr lang="en-US" sz="2400" dirty="0"/>
              <a:t> Crackers dan Snacks perlu </a:t>
            </a:r>
            <a:r>
              <a:rPr lang="en-US" sz="2400" dirty="0" err="1"/>
              <a:t>ditingkatkan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>
                    <a:lumMod val="75000"/>
                  </a:schemeClr>
                </a:solidFill>
              </a:rPr>
              <a:pPr/>
              <a:t>18</a:t>
            </a:fld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C05-2E14-847D-B470-C64CC29ED6E3}"/>
              </a:ext>
            </a:extLst>
          </p:cNvPr>
          <p:cNvSpPr txBox="1"/>
          <p:nvPr/>
        </p:nvSpPr>
        <p:spPr>
          <a:xfrm>
            <a:off x="211756" y="46590"/>
            <a:ext cx="1065516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 of Insight Summary)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Kategori</a:t>
            </a:r>
            <a:r>
              <a:rPr lang="en-US" sz="2400" dirty="0">
                <a:solidFill>
                  <a:schemeClr val="tx1"/>
                </a:solidFill>
              </a:rPr>
              <a:t> Cookies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kategori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makanan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memilik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terbanyak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2020 dan 2021 dengan </a:t>
            </a:r>
            <a:r>
              <a:rPr lang="en-US" sz="2400" dirty="0" err="1"/>
              <a:t>persentase</a:t>
            </a:r>
            <a:r>
              <a:rPr lang="en-US" sz="2400" dirty="0"/>
              <a:t> 43.52% dan 53.97%.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terbanyak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Cookies pada </a:t>
            </a:r>
            <a:r>
              <a:rPr lang="en-US" sz="2400" dirty="0" err="1"/>
              <a:t>tahun</a:t>
            </a:r>
            <a:r>
              <a:rPr lang="en-US" sz="2400" dirty="0"/>
              <a:t> 2020, </a:t>
            </a:r>
            <a:r>
              <a:rPr lang="en-US" sz="2400" dirty="0" err="1"/>
              <a:t>yaitu</a:t>
            </a:r>
            <a:r>
              <a:rPr lang="en-US" sz="2400" dirty="0"/>
              <a:t> Oatmeal Raisin </a:t>
            </a:r>
            <a:r>
              <a:rPr lang="en-US" sz="2400" dirty="0" err="1"/>
              <a:t>sebesar</a:t>
            </a:r>
            <a:r>
              <a:rPr lang="en-US" sz="2400" dirty="0"/>
              <a:t> 35.36% </a:t>
            </a:r>
            <a:r>
              <a:rPr lang="en-US" sz="2400" dirty="0" err="1"/>
              <a:t>sedangkan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2021 Chocolate Chip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unggul</a:t>
            </a:r>
            <a:r>
              <a:rPr lang="en-US" sz="2400" dirty="0"/>
              <a:t> dengan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34.44%.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8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5AE259-57CF-611E-DF6C-69B4CB94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8" r="762"/>
          <a:stretch/>
        </p:blipFill>
        <p:spPr>
          <a:xfrm>
            <a:off x="1" y="810218"/>
            <a:ext cx="12191999" cy="554613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26"/>
            <a:ext cx="9779183" cy="775758"/>
          </a:xfrm>
        </p:spPr>
        <p:txBody>
          <a:bodyPr/>
          <a:lstStyle/>
          <a:p>
            <a:br>
              <a:rPr lang="en-US" sz="1600" dirty="0"/>
            </a:br>
            <a:r>
              <a:rPr lang="en-US" sz="4400" dirty="0">
                <a:solidFill>
                  <a:schemeClr val="tx1"/>
                </a:solidFill>
              </a:rPr>
              <a:t>Dashboard 2020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58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E1FFABC-D460-88D3-A076-27432437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7FF5466-99DC-36A0-301A-976B78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EXCEL FOR DATA ANALYSIS #5 – 19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6D6D688-A15D-D532-F5B6-E0C4854F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>
                    <a:lumMod val="75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1B98958-DF4C-89A5-2017-836BB4EC7E47}"/>
              </a:ext>
            </a:extLst>
          </p:cNvPr>
          <p:cNvSpPr txBox="1">
            <a:spLocks/>
          </p:cNvSpPr>
          <p:nvPr/>
        </p:nvSpPr>
        <p:spPr>
          <a:xfrm>
            <a:off x="750429" y="-214722"/>
            <a:ext cx="8401624" cy="13255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Team Member</a:t>
            </a:r>
            <a:endParaRPr lang="en-US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1E559146-9173-2113-B9F1-325FA0219E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7539" y="1514123"/>
            <a:ext cx="2708989" cy="347662"/>
          </a:xfrm>
        </p:spPr>
        <p:txBody>
          <a:bodyPr/>
          <a:lstStyle/>
          <a:p>
            <a:r>
              <a:rPr lang="en-US" sz="2800" dirty="0"/>
              <a:t>Agung </a:t>
            </a:r>
            <a:r>
              <a:rPr lang="en-US" sz="2800" dirty="0" err="1"/>
              <a:t>Prajanto</a:t>
            </a:r>
            <a:endParaRPr lang="en-US" sz="2800" dirty="0"/>
          </a:p>
        </p:txBody>
      </p:sp>
      <p:sp>
        <p:nvSpPr>
          <p:cNvPr id="21" name="Text Placeholder 34">
            <a:extLst>
              <a:ext uri="{FF2B5EF4-FFF2-40B4-BE49-F238E27FC236}">
                <a16:creationId xmlns:a16="http://schemas.microsoft.com/office/drawing/2014/main" id="{637E5A59-ABE8-FFCF-3A77-9EAF4BE222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57538" y="1899369"/>
            <a:ext cx="2708989" cy="334807"/>
          </a:xfrm>
        </p:spPr>
        <p:txBody>
          <a:bodyPr/>
          <a:lstStyle/>
          <a:p>
            <a:r>
              <a:rPr lang="en-US" b="1" i="1" dirty="0"/>
              <a:t>agungpraja12@gmail.com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AA85367C-62AE-45A6-A99C-B3BAD0AD51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72428" y="3810656"/>
            <a:ext cx="3542687" cy="385246"/>
          </a:xfrm>
        </p:spPr>
        <p:txBody>
          <a:bodyPr/>
          <a:lstStyle/>
          <a:p>
            <a:r>
              <a:rPr lang="en-US" sz="2800" dirty="0"/>
              <a:t>Mira Amelia Rosvita</a:t>
            </a:r>
          </a:p>
        </p:txBody>
      </p: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DADAF245-FB23-D34A-E7D9-B7FF3F7E6A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72428" y="4195902"/>
            <a:ext cx="2281237" cy="347662"/>
          </a:xfrm>
        </p:spPr>
        <p:txBody>
          <a:bodyPr/>
          <a:lstStyle/>
          <a:p>
            <a:r>
              <a:rPr lang="en-US" b="1" i="1" dirty="0"/>
              <a:t>miramlr2024@gmail.com</a:t>
            </a:r>
          </a:p>
        </p:txBody>
      </p:sp>
      <p:pic>
        <p:nvPicPr>
          <p:cNvPr id="41" name="Picture Placeholder 40" descr="Office worker male with solid fill">
            <a:extLst>
              <a:ext uri="{FF2B5EF4-FFF2-40B4-BE49-F238E27FC236}">
                <a16:creationId xmlns:a16="http://schemas.microsoft.com/office/drawing/2014/main" id="{2EE673A9-B56E-24E0-339E-F893F9275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6" r="66"/>
          <a:stretch/>
        </p:blipFill>
        <p:spPr>
          <a:xfrm>
            <a:off x="585076" y="1303832"/>
            <a:ext cx="1200150" cy="1201738"/>
          </a:xfrm>
        </p:spPr>
      </p:pic>
      <p:pic>
        <p:nvPicPr>
          <p:cNvPr id="45" name="Picture Placeholder 44" descr="Office worker female with solid fill">
            <a:extLst>
              <a:ext uri="{FF2B5EF4-FFF2-40B4-BE49-F238E27FC236}">
                <a16:creationId xmlns:a16="http://schemas.microsoft.com/office/drawing/2014/main" id="{F887221C-2B56-6BDA-5B10-528195E56C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" r="66"/>
          <a:stretch/>
        </p:blipFill>
        <p:spPr>
          <a:xfrm>
            <a:off x="585076" y="3576241"/>
            <a:ext cx="1200150" cy="12017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F95B1-79F0-F30B-3686-01D5EE9F29DE}"/>
              </a:ext>
            </a:extLst>
          </p:cNvPr>
          <p:cNvSpPr txBox="1"/>
          <p:nvPr/>
        </p:nvSpPr>
        <p:spPr>
          <a:xfrm>
            <a:off x="5701147" y="1425271"/>
            <a:ext cx="3798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for Total Food Sales in 2020 and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for Total Food Product Sold in 2020 and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Food Sales from 2020 to 2021</a:t>
            </a:r>
          </a:p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BD04A-32F3-E22A-8BA2-CC0216893EF9}"/>
              </a:ext>
            </a:extLst>
          </p:cNvPr>
          <p:cNvSpPr txBox="1"/>
          <p:nvPr/>
        </p:nvSpPr>
        <p:spPr>
          <a:xfrm>
            <a:off x="5701146" y="3808109"/>
            <a:ext cx="393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for Best Food Product Category in 2020 and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for Top Product of best food product category in 2020 and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for Total Food Product Sold in 2020 and 2021</a:t>
            </a:r>
          </a:p>
        </p:txBody>
      </p:sp>
    </p:spTree>
    <p:extLst>
      <p:ext uri="{BB962C8B-B14F-4D97-AF65-F5344CB8AC3E}">
        <p14:creationId xmlns:p14="http://schemas.microsoft.com/office/powerpoint/2010/main" val="131128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E6049E1-9F3D-B321-2A49-F9AD8723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7" t="532" r="939" b="1"/>
          <a:stretch/>
        </p:blipFill>
        <p:spPr>
          <a:xfrm>
            <a:off x="-11579" y="821824"/>
            <a:ext cx="12203579" cy="55345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0"/>
            <a:ext cx="9779183" cy="797522"/>
          </a:xfrm>
        </p:spPr>
        <p:txBody>
          <a:bodyPr/>
          <a:lstStyle/>
          <a:p>
            <a:br>
              <a:rPr lang="en-US" sz="1600" dirty="0"/>
            </a:br>
            <a:r>
              <a:rPr lang="en-US" sz="4400" dirty="0">
                <a:solidFill>
                  <a:schemeClr val="tx1"/>
                </a:solidFill>
              </a:rPr>
              <a:t>Dashboard 2021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745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510" y="1745126"/>
            <a:ext cx="4357413" cy="2387600"/>
          </a:xfrm>
        </p:spPr>
        <p:txBody>
          <a:bodyPr/>
          <a:lstStyle/>
          <a:p>
            <a:pPr algn="dist"/>
            <a:r>
              <a:rPr lang="en-US" sz="7200" dirty="0"/>
              <a:t>Thank you</a:t>
            </a:r>
            <a:br>
              <a:rPr lang="en-US" dirty="0"/>
            </a:br>
            <a:r>
              <a:rPr lang="en-US" sz="3200" dirty="0"/>
              <a:t>and Let’s 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607" y="77733"/>
            <a:ext cx="6245912" cy="229970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of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607" y="2377440"/>
            <a:ext cx="6245912" cy="2506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Data Overview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Point of Focus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Insight: Data Analysis Result with 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Summary &amp; Suggestion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06" y="-9628"/>
            <a:ext cx="9899678" cy="1087657"/>
          </a:xfrm>
        </p:spPr>
        <p:txBody>
          <a:bodyPr/>
          <a:lstStyle/>
          <a:p>
            <a:r>
              <a:rPr lang="en-US" sz="2400" dirty="0"/>
              <a:t>DATA OVERVIEW</a:t>
            </a:r>
            <a:br>
              <a:rPr lang="en-US" dirty="0"/>
            </a:br>
            <a:r>
              <a:rPr lang="en-US" dirty="0"/>
              <a:t>Food Sales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sz="10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2667D4-7D95-A000-49B1-6F587604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284" y="1472665"/>
            <a:ext cx="5521693" cy="4883685"/>
          </a:xfrm>
        </p:spPr>
        <p:txBody>
          <a:bodyPr/>
          <a:lstStyle/>
          <a:p>
            <a:r>
              <a:rPr lang="en-US" b="1" dirty="0"/>
              <a:t>Data Description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OrderDate</a:t>
            </a:r>
            <a:r>
              <a:rPr lang="en-US" sz="2000" dirty="0"/>
              <a:t> : Date the order was placed</a:t>
            </a:r>
          </a:p>
          <a:p>
            <a:r>
              <a:rPr lang="en-US" sz="2000" dirty="0"/>
              <a:t>Region  	    : geographic region where order will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	      be shipped</a:t>
            </a:r>
          </a:p>
          <a:p>
            <a:r>
              <a:rPr lang="en-US" sz="2000" dirty="0"/>
              <a:t>City	    : city where order will be shipped</a:t>
            </a:r>
          </a:p>
          <a:p>
            <a:r>
              <a:rPr lang="en-US" sz="2000" dirty="0"/>
              <a:t>Category   : product category - Bars, Cookies,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	      Crackers or Snacks</a:t>
            </a:r>
          </a:p>
          <a:p>
            <a:r>
              <a:rPr lang="en-US" sz="2000" dirty="0"/>
              <a:t>Product	    : product name</a:t>
            </a:r>
          </a:p>
          <a:p>
            <a:r>
              <a:rPr lang="en-US" sz="2000" dirty="0"/>
              <a:t>Quantity   : number of units ordered</a:t>
            </a:r>
          </a:p>
          <a:p>
            <a:r>
              <a:rPr lang="en-US" sz="2000" dirty="0" err="1"/>
              <a:t>UnitPrice</a:t>
            </a:r>
            <a:r>
              <a:rPr lang="en-US" sz="2000" dirty="0"/>
              <a:t>   : product selling price per unit</a:t>
            </a:r>
          </a:p>
          <a:p>
            <a:r>
              <a:rPr lang="en-US" sz="2000" dirty="0" err="1"/>
              <a:t>TotalPrice</a:t>
            </a:r>
            <a:r>
              <a:rPr lang="en-US" sz="2000" dirty="0"/>
              <a:t>  : total price of order - calculation –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	       Quantity x </a:t>
            </a:r>
            <a:r>
              <a:rPr lang="en-US" sz="2000" dirty="0" err="1"/>
              <a:t>UnitPrice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1200" i="1" dirty="0"/>
              <a:t>Source: https://drive.google.com/drive/folders/1FNsJk45iKaqH5WSCWUzNIDZ4ntGahqb</a:t>
            </a:r>
          </a:p>
          <a:p>
            <a:endParaRPr lang="en-ID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70C56-0DBC-13BC-2BAC-F515ADE4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" t="24353" r="51561" b="3085"/>
          <a:stretch/>
        </p:blipFill>
        <p:spPr>
          <a:xfrm>
            <a:off x="250880" y="991402"/>
            <a:ext cx="6324779" cy="5364948"/>
          </a:xfrm>
          <a:prstGeom prst="roundRect">
            <a:avLst>
              <a:gd name="adj" fmla="val 3463"/>
            </a:avLst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9DF3BF-2430-5A26-0E98-AA9AB84B0F28}"/>
              </a:ext>
            </a:extLst>
          </p:cNvPr>
          <p:cNvCxnSpPr>
            <a:cxnSpLocks/>
          </p:cNvCxnSpPr>
          <p:nvPr/>
        </p:nvCxnSpPr>
        <p:spPr>
          <a:xfrm>
            <a:off x="6651057" y="1925052"/>
            <a:ext cx="2675823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06" y="-9628"/>
            <a:ext cx="9899678" cy="1087657"/>
          </a:xfrm>
        </p:spPr>
        <p:txBody>
          <a:bodyPr/>
          <a:lstStyle/>
          <a:p>
            <a:r>
              <a:rPr lang="en-US" sz="2400" dirty="0"/>
              <a:t>DATA OVERVIEW</a:t>
            </a:r>
            <a:br>
              <a:rPr lang="en-US" dirty="0"/>
            </a:br>
            <a:r>
              <a:rPr lang="en-US" dirty="0"/>
              <a:t>Food Sales Data</a:t>
            </a:r>
            <a:endParaRPr lang="en-US" sz="5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sz="10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2667D4-7D95-A000-49B1-6F587604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481" y="2016626"/>
            <a:ext cx="4657023" cy="3729655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b="1" i="1" dirty="0"/>
              <a:t>244 Orders</a:t>
            </a:r>
          </a:p>
          <a:p>
            <a:pPr algn="ctr">
              <a:spcBef>
                <a:spcPts val="600"/>
              </a:spcBef>
            </a:pPr>
            <a:r>
              <a:rPr lang="en-US" sz="2400" b="1" i="1" dirty="0"/>
              <a:t>Order records from </a:t>
            </a:r>
          </a:p>
          <a:p>
            <a:pPr algn="ctr">
              <a:spcBef>
                <a:spcPts val="600"/>
              </a:spcBef>
            </a:pPr>
            <a:r>
              <a:rPr lang="en-US" sz="2400" b="1" i="1" dirty="0"/>
              <a:t>January 2020 to December 2021:</a:t>
            </a:r>
          </a:p>
          <a:p>
            <a:pPr algn="ctr">
              <a:spcBef>
                <a:spcPts val="600"/>
              </a:spcBef>
            </a:pPr>
            <a:r>
              <a:rPr lang="en-US" sz="2400" i="1" dirty="0"/>
              <a:t>2 Regions</a:t>
            </a:r>
          </a:p>
          <a:p>
            <a:pPr algn="ctr">
              <a:spcBef>
                <a:spcPts val="600"/>
              </a:spcBef>
            </a:pPr>
            <a:r>
              <a:rPr lang="en-US" sz="2400" i="1" dirty="0"/>
              <a:t>4 Cities </a:t>
            </a:r>
          </a:p>
          <a:p>
            <a:pPr algn="ctr">
              <a:spcBef>
                <a:spcPts val="600"/>
              </a:spcBef>
            </a:pPr>
            <a:r>
              <a:rPr lang="en-US" sz="2400" i="1" dirty="0"/>
              <a:t>4 Categories</a:t>
            </a:r>
          </a:p>
          <a:p>
            <a:pPr algn="ctr">
              <a:spcBef>
                <a:spcPts val="600"/>
              </a:spcBef>
            </a:pPr>
            <a:r>
              <a:rPr lang="en-US" sz="2400" i="1" dirty="0"/>
              <a:t>9 Products</a:t>
            </a:r>
          </a:p>
          <a:p>
            <a:pPr algn="ctr">
              <a:spcBef>
                <a:spcPts val="1200"/>
              </a:spcBef>
            </a:pPr>
            <a:r>
              <a:rPr lang="en-US" b="1" i="1" dirty="0"/>
              <a:t>$33,325.58 Revenues</a:t>
            </a:r>
          </a:p>
          <a:p>
            <a:endParaRPr lang="en-ID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70C56-0DBC-13BC-2BAC-F515ADE4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" t="24353" r="51561" b="3085"/>
          <a:stretch/>
        </p:blipFill>
        <p:spPr>
          <a:xfrm>
            <a:off x="250880" y="991402"/>
            <a:ext cx="6324779" cy="5364948"/>
          </a:xfrm>
          <a:prstGeom prst="roundRect">
            <a:avLst>
              <a:gd name="adj" fmla="val 3463"/>
            </a:avLst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F9F84919-B842-8E15-D1B4-F353F110FBCD}"/>
              </a:ext>
            </a:extLst>
          </p:cNvPr>
          <p:cNvSpPr txBox="1">
            <a:spLocks/>
          </p:cNvSpPr>
          <p:nvPr/>
        </p:nvSpPr>
        <p:spPr>
          <a:xfrm>
            <a:off x="6585284" y="5923849"/>
            <a:ext cx="543666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i="1" dirty="0"/>
              <a:t>Source: https://drive.google.com/drive/folders/1FNsJk45iKaqH5WSCWUzNIDZ4ntGahqb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6237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955622"/>
            <a:ext cx="9779183" cy="1325563"/>
          </a:xfrm>
        </p:spPr>
        <p:txBody>
          <a:bodyPr/>
          <a:lstStyle/>
          <a:p>
            <a:r>
              <a:rPr lang="en-US" dirty="0"/>
              <a:t>Point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265" y="2213809"/>
            <a:ext cx="10789920" cy="429286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Total Food Sales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Total Sales [</a:t>
            </a:r>
            <a:r>
              <a:rPr lang="en-US" sz="8800" dirty="0" err="1">
                <a:solidFill>
                  <a:schemeClr val="tx1"/>
                </a:solidFill>
              </a:rPr>
              <a:t>totalprice</a:t>
            </a:r>
            <a:r>
              <a:rPr lang="en-US" sz="8800" dirty="0">
                <a:solidFill>
                  <a:schemeClr val="tx1"/>
                </a:solidFill>
              </a:rPr>
              <a:t>] in 2020 based on City and Region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Total Sales [</a:t>
            </a:r>
            <a:r>
              <a:rPr lang="en-US" sz="8800" dirty="0" err="1">
                <a:solidFill>
                  <a:schemeClr val="tx1"/>
                </a:solidFill>
              </a:rPr>
              <a:t>totalprice</a:t>
            </a:r>
            <a:r>
              <a:rPr lang="en-US" sz="8800" dirty="0">
                <a:solidFill>
                  <a:schemeClr val="tx1"/>
                </a:solidFill>
              </a:rPr>
              <a:t>] in 2021 based on City and Region</a:t>
            </a:r>
          </a:p>
          <a:p>
            <a:pPr>
              <a:spcBef>
                <a:spcPts val="600"/>
              </a:spcBef>
            </a:pPr>
            <a:r>
              <a:rPr lang="en-US" sz="8800" b="1" dirty="0">
                <a:solidFill>
                  <a:schemeClr val="tx1"/>
                </a:solidFill>
              </a:rPr>
              <a:t>Total Product Sold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Total Product Sold [quantity] in 2020 based on City and Region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Total Product Sold [quantity] in 2021 based on City and Region</a:t>
            </a:r>
          </a:p>
          <a:p>
            <a:pPr>
              <a:lnSpc>
                <a:spcPct val="100000"/>
              </a:lnSpc>
            </a:pPr>
            <a:r>
              <a:rPr lang="en-US" sz="8800" b="1" dirty="0">
                <a:solidFill>
                  <a:schemeClr val="tx1"/>
                </a:solidFill>
              </a:rPr>
              <a:t>Best Food Category and Top Food Product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Best Category in 2020 and 2021 based on Product Sold [quantity]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tx1"/>
                </a:solidFill>
              </a:rPr>
              <a:t>Top Product of best Category in 2020 and 2021 based on Product Sold [quantity]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9779183" cy="11811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Sales in 2020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7</a:t>
            </a:fld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7379-657A-023C-3AC3-8D3E2A5FC8CB}"/>
              </a:ext>
            </a:extLst>
          </p:cNvPr>
          <p:cNvSpPr txBox="1"/>
          <p:nvPr/>
        </p:nvSpPr>
        <p:spPr>
          <a:xfrm>
            <a:off x="381000" y="1203038"/>
            <a:ext cx="6520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Penjualan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r>
              <a:rPr lang="en-US" sz="2400" b="1" dirty="0"/>
              <a:t> 2020 </a:t>
            </a:r>
            <a:r>
              <a:rPr lang="en-US" sz="2400" b="1" dirty="0" err="1"/>
              <a:t>sebesar</a:t>
            </a:r>
            <a:r>
              <a:rPr lang="en-US" sz="2400" b="1" dirty="0"/>
              <a:t> $ 17,989.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2020 di Region East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dengan West,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67% [$ 12,117] banding 33% [$ 5,872].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F154A3-EFF5-C166-39E1-E3AB0F43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67" y="65895"/>
            <a:ext cx="3780865" cy="2824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109A8-55EF-1D24-2E53-948EED2DABE3}"/>
              </a:ext>
            </a:extLst>
          </p:cNvPr>
          <p:cNvSpPr txBox="1"/>
          <p:nvPr/>
        </p:nvSpPr>
        <p:spPr>
          <a:xfrm>
            <a:off x="9765796" y="1394412"/>
            <a:ext cx="138701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East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F9D1-F066-8BD6-31F7-44F1CF1CFF40}"/>
              </a:ext>
            </a:extLst>
          </p:cNvPr>
          <p:cNvSpPr txBox="1"/>
          <p:nvPr/>
        </p:nvSpPr>
        <p:spPr>
          <a:xfrm>
            <a:off x="9753330" y="1774018"/>
            <a:ext cx="138701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West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D96555-C343-12CF-032D-8504F3BF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80" y="1996056"/>
            <a:ext cx="5998984" cy="4785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76C202-52AC-4FE9-5DFB-8AB84CB6B963}"/>
              </a:ext>
            </a:extLst>
          </p:cNvPr>
          <p:cNvSpPr txBox="1"/>
          <p:nvPr/>
        </p:nvSpPr>
        <p:spPr>
          <a:xfrm>
            <a:off x="883578" y="3278354"/>
            <a:ext cx="3955550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East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Boston: 40% [$ 7,243]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New York: 27% [$ 4,874]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399BC-341A-F751-113A-3536BA0A0089}"/>
              </a:ext>
            </a:extLst>
          </p:cNvPr>
          <p:cNvSpPr txBox="1"/>
          <p:nvPr/>
        </p:nvSpPr>
        <p:spPr>
          <a:xfrm>
            <a:off x="1472119" y="4685466"/>
            <a:ext cx="4238089" cy="1328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West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Los Angeles: 21% [$ 3,775]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San Diego: 12% [$ 2,097]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813181" cy="11811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Sales in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8</a:t>
            </a:fld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D4440-891E-177A-6965-6A49B5B33E37}"/>
              </a:ext>
            </a:extLst>
          </p:cNvPr>
          <p:cNvSpPr txBox="1"/>
          <p:nvPr/>
        </p:nvSpPr>
        <p:spPr>
          <a:xfrm>
            <a:off x="381000" y="1202592"/>
            <a:ext cx="6520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Penjualan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r>
              <a:rPr lang="en-US" sz="2400" b="1" dirty="0"/>
              <a:t> 2021 </a:t>
            </a:r>
            <a:r>
              <a:rPr lang="en-US" sz="2400" b="1" dirty="0" err="1"/>
              <a:t>sebesar</a:t>
            </a:r>
            <a:r>
              <a:rPr lang="en-US" sz="2400" b="1" dirty="0"/>
              <a:t> $ 15,337.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2020 di Region East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dengan West,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61% [$ 9,408] banding 39% [$ 5,929]. </a:t>
            </a:r>
            <a:endParaRPr lang="en-ID" sz="2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3042D8-5716-4AA5-B17A-723AD7419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83045"/>
              </p:ext>
            </p:extLst>
          </p:nvPr>
        </p:nvGraphicFramePr>
        <p:xfrm>
          <a:off x="6431621" y="2144435"/>
          <a:ext cx="5632590" cy="4710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8B3677-66C6-4FED-8462-2B2EF6EDE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940994"/>
              </p:ext>
            </p:extLst>
          </p:nvPr>
        </p:nvGraphicFramePr>
        <p:xfrm>
          <a:off x="6585735" y="78402"/>
          <a:ext cx="3778690" cy="264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2FD4F1-4BDE-89EC-79D1-F0B4EE61F525}"/>
              </a:ext>
            </a:extLst>
          </p:cNvPr>
          <p:cNvSpPr txBox="1"/>
          <p:nvPr/>
        </p:nvSpPr>
        <p:spPr>
          <a:xfrm>
            <a:off x="9516230" y="1294750"/>
            <a:ext cx="125344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East</a:t>
            </a:r>
            <a:endParaRPr lang="en-ID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8F4AA-9D2F-D561-6014-3082F211DD15}"/>
              </a:ext>
            </a:extLst>
          </p:cNvPr>
          <p:cNvSpPr txBox="1"/>
          <p:nvPr/>
        </p:nvSpPr>
        <p:spPr>
          <a:xfrm>
            <a:off x="9516231" y="1666966"/>
            <a:ext cx="125344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West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F7F82-4C3B-AF23-5653-D4E6D724A036}"/>
              </a:ext>
            </a:extLst>
          </p:cNvPr>
          <p:cNvSpPr txBox="1"/>
          <p:nvPr/>
        </p:nvSpPr>
        <p:spPr>
          <a:xfrm>
            <a:off x="883578" y="3278354"/>
            <a:ext cx="3955550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East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Boston: 39% [$ 6,023]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New York: 22% [$ 3,385]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D3A8-9A7E-8599-8F0E-58CA1BE82673}"/>
              </a:ext>
            </a:extLst>
          </p:cNvPr>
          <p:cNvSpPr txBox="1"/>
          <p:nvPr/>
        </p:nvSpPr>
        <p:spPr>
          <a:xfrm>
            <a:off x="1522291" y="4685912"/>
            <a:ext cx="4238089" cy="1328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West Region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Los Angeles: 26% [$ 3,912]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2400" dirty="0"/>
              <a:t>San Diego: 13% [$ 2,017]</a:t>
            </a:r>
          </a:p>
        </p:txBody>
      </p:sp>
    </p:spTree>
    <p:extLst>
      <p:ext uri="{BB962C8B-B14F-4D97-AF65-F5344CB8AC3E}">
        <p14:creationId xmlns:p14="http://schemas.microsoft.com/office/powerpoint/2010/main" val="113760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8" y="0"/>
            <a:ext cx="11101714" cy="11811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Insight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Comparison Total Sales in 2020 vs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EXCEL FOR DATA ANALYSIS #5 – 19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3"/>
                </a:solidFill>
              </a:rPr>
              <a:t>9</a:t>
            </a:fld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FDB235-EFEB-4340-A332-E40136621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707866"/>
              </p:ext>
            </p:extLst>
          </p:nvPr>
        </p:nvGraphicFramePr>
        <p:xfrm>
          <a:off x="995475" y="1049720"/>
          <a:ext cx="6413500" cy="530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9362A8-14FD-4CF9-C11C-FD413BC3B4D3}"/>
              </a:ext>
            </a:extLst>
          </p:cNvPr>
          <p:cNvSpPr txBox="1"/>
          <p:nvPr/>
        </p:nvSpPr>
        <p:spPr>
          <a:xfrm>
            <a:off x="3409807" y="2182679"/>
            <a:ext cx="44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</a:t>
            </a:r>
            <a:endParaRPr lang="en-ID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BFD7C-2FC0-4AA2-16EF-CF50794407C7}"/>
              </a:ext>
            </a:extLst>
          </p:cNvPr>
          <p:cNvSpPr txBox="1"/>
          <p:nvPr/>
        </p:nvSpPr>
        <p:spPr>
          <a:xfrm>
            <a:off x="2688904" y="4718684"/>
            <a:ext cx="44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</a:t>
            </a:r>
            <a:endParaRPr lang="en-ID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E283F-72A0-1986-0BFB-069537D4D1DA}"/>
              </a:ext>
            </a:extLst>
          </p:cNvPr>
          <p:cNvSpPr txBox="1"/>
          <p:nvPr/>
        </p:nvSpPr>
        <p:spPr>
          <a:xfrm>
            <a:off x="7793436" y="2834712"/>
            <a:ext cx="3400746" cy="173664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Total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2021 </a:t>
            </a:r>
            <a:r>
              <a:rPr lang="en-US" sz="2400" dirty="0" err="1"/>
              <a:t>sebesar</a:t>
            </a:r>
            <a:r>
              <a:rPr lang="en-US" sz="2400" dirty="0"/>
              <a:t> 14.74% dengan </a:t>
            </a:r>
            <a:r>
              <a:rPr lang="en-US" sz="2400" dirty="0" err="1"/>
              <a:t>selisih</a:t>
            </a:r>
            <a:r>
              <a:rPr lang="en-US" sz="2400" dirty="0"/>
              <a:t> $ 2,652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529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A5AB81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documentManagement/types"/>
    <ds:schemaRef ds:uri="16c05727-aa75-4e4a-9b5f-8a80a1165891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1988</TotalTime>
  <Words>1389</Words>
  <Application>Microsoft Office PowerPoint</Application>
  <PresentationFormat>Widescreen</PresentationFormat>
  <Paragraphs>201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Office Theme</vt:lpstr>
      <vt:lpstr>Final Project Bootcamp Microsoft Excel for Data Analysis  by EDSPERT.ID</vt:lpstr>
      <vt:lpstr>PowerPoint Presentation</vt:lpstr>
      <vt:lpstr>Table of Content</vt:lpstr>
      <vt:lpstr>DATA OVERVIEW Food Sales Data</vt:lpstr>
      <vt:lpstr>DATA OVERVIEW Food Sales Data</vt:lpstr>
      <vt:lpstr>Point of Focus</vt:lpstr>
      <vt:lpstr>Insight Total Sales in 2020 </vt:lpstr>
      <vt:lpstr>Insight Total Sales in 2021</vt:lpstr>
      <vt:lpstr>Insight Comparison Total Sales in 2020 vs 2021</vt:lpstr>
      <vt:lpstr>Insight Total Products Sold in 2020</vt:lpstr>
      <vt:lpstr>Insight Total Products Sold in 2021</vt:lpstr>
      <vt:lpstr>Insight Comparison Total Products Sold  in 2020 vs 2021</vt:lpstr>
      <vt:lpstr>Insight Best Food Product Category in 2020</vt:lpstr>
      <vt:lpstr>Insight Best Food Product Category in 2021</vt:lpstr>
      <vt:lpstr>Insight Best Food  Product Category  in 2020 and 2021</vt:lpstr>
      <vt:lpstr>Insight Top Food Product in 2020 and 2021</vt:lpstr>
      <vt:lpstr>Insight Summary</vt:lpstr>
      <vt:lpstr>Suggestion</vt:lpstr>
      <vt:lpstr> Dashboard 2020</vt:lpstr>
      <vt:lpstr> Dashboard 2021</vt:lpstr>
      <vt:lpstr>Thank you and Let’s Collaborate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Bootcamp Microsoft Excel for Data Analysis  by Edspert</dc:title>
  <dc:creator>Mira Amelia</dc:creator>
  <cp:lastModifiedBy>Mira Amelia</cp:lastModifiedBy>
  <cp:revision>99</cp:revision>
  <dcterms:created xsi:type="dcterms:W3CDTF">2022-12-18T02:11:49Z</dcterms:created>
  <dcterms:modified xsi:type="dcterms:W3CDTF">2022-12-27T03:34:50Z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