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74" r:id="rId13"/>
    <p:sldId id="267" r:id="rId14"/>
    <p:sldId id="269" r:id="rId15"/>
    <p:sldId id="268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80" r:id="rId24"/>
    <p:sldId id="279" r:id="rId25"/>
    <p:sldId id="278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6A101-6171-4AD5-B2D3-B483159D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94C80-4E55-48B3-A1DB-6001C5AB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0C825-2947-422E-BD85-7E5BE718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165D9-E45F-40E5-81AA-BD357B66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7C13B-C252-4CCE-B899-0E584270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8587-287B-44AB-868A-9B87B7CF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E9DB5-EE67-4921-81EC-DD96CE27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C0260-5E2F-40AC-A701-90083D34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8C338-FA96-4D1F-B208-80FAFFCA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63299-AC15-4CEF-B37C-AAA3BD4D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9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BE51F-480A-46DD-B905-131E8FF4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586F6-D5E9-4D84-A948-32BEA176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17D4-0651-4052-9C89-E919B95C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D477D-E79C-4BC8-ADEA-6FF9D7A7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FB46B-3A5D-494C-9CD0-1878C625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1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0BF38-502C-45A5-B33E-14CA04F3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1EA78-A635-4B13-91A9-15C3A6B3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A1F55-9C85-41E1-B1C7-E0C5AF13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657A-8C7E-4125-8F03-6A383DF4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7B834-A502-4C74-BDAD-DB860FC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B4EB4-AA3F-48EC-9683-753B64B1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7DE43-DD5E-4175-9F0B-12488D30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EC715-0E3E-470A-9E32-AEB59CC5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E2852-0895-4381-9982-D4A68A28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F39B7-26FC-40E7-BD44-73F28F9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2B83-F53A-4840-9302-02EC1C92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3D28-3CEC-42F5-9B0A-FDEF9D33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D6655-7060-42F3-9D47-E10392D2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E8C8D-7D0A-4A66-9C5D-01E39DD4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0ED3F-4AA7-4F8B-99CC-4764ED61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43605-D2EE-4D9C-836A-38A22A03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65DA-B4EF-4720-9C97-20BE7645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7E1A8-78AA-4B38-A710-ED0EA478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99A24-7A36-440D-A7D0-07EFFC43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3C32C-2647-4C59-A507-92ACA8022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A1B0FE-C5F7-42AE-9A9E-F11B77022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3BE638-A6FB-46C9-B16C-9A2F06A5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D92F2-35A5-439B-A0A2-06A32230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205860-378C-4117-8900-ED4B2EA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D937D-A957-4D01-88A0-306535B2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7A363-5C36-434D-98F0-F2E51ED0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4A92CA-5FDD-4297-AF92-66618D6F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23FB2-3C44-42E6-A01C-9C4FC54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E19B8-5B58-4F59-B410-2DF4C472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8D3BD-59B9-4512-840C-12811836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82079-8892-4F5C-A997-402BEFF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35DDC-A78A-4F4B-A183-7A1A3D42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2AB59-3F33-4272-A9EC-B56A3855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6155C-7571-43CB-9BBD-237A2A78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25936-4077-48C5-8D50-FAE9120A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4DD3D-06B9-48B2-B836-4CA69951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D063B-7D05-4DC3-BF7B-975A928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9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12ACD-519D-4D49-847E-FA8F422D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D34B9-4A72-4C55-BAD1-6CE8B4B6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90D4-55EF-46DE-9AE4-F38AC691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71AFD-1DB6-41AF-A09B-1115495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1147A-F9D6-4939-8E08-70F689BF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2492A-49E8-4900-938B-E0A513AE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3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A8093-D6F8-469A-83E1-83CC06AD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C9201-7A55-4406-9C0D-2F5EA703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7F122-3EC7-4173-8DAD-EAFF56329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AAD2-1D5E-4A31-9133-7E305F7E6F7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8BCBA-1E1D-4BA7-8F5F-339C4D68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9DEF-33FA-4910-B84F-4B64821E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957D-2D4E-49F7-96A6-00A30F2BF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admin.gmgpaydev.co.kr/settlement/setup_pg_fee.do" TargetMode="External"/><Relationship Id="rId2" Type="http://schemas.openxmlformats.org/officeDocument/2006/relationships/hyperlink" Target="http://tadmin.gmgpaydev.co.kr/settlement/setup_card_fee.do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tadmin.gmgpaydev.co.kr/settlement/setup_pg_fee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tadmin.gmgpaydev.co.kr/settlement/setup_pg_fee.d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F33F7-6BF6-432B-A2F8-51699D7423E7}"/>
              </a:ext>
            </a:extLst>
          </p:cNvPr>
          <p:cNvSpPr txBox="1"/>
          <p:nvPr/>
        </p:nvSpPr>
        <p:spPr>
          <a:xfrm>
            <a:off x="4639112" y="11744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작업지시서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351D1-BF7C-49AC-AF18-B31AEA670499}"/>
              </a:ext>
            </a:extLst>
          </p:cNvPr>
          <p:cNvSpPr/>
          <p:nvPr/>
        </p:nvSpPr>
        <p:spPr>
          <a:xfrm>
            <a:off x="3548543" y="581807"/>
            <a:ext cx="4269996" cy="17700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79B8B-A626-400C-89DC-BAA38BA51326}"/>
              </a:ext>
            </a:extLst>
          </p:cNvPr>
          <p:cNvSpPr txBox="1"/>
          <p:nvPr/>
        </p:nvSpPr>
        <p:spPr>
          <a:xfrm>
            <a:off x="882115" y="2818701"/>
            <a:ext cx="100062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rgbClr val="FF0000"/>
                </a:solidFill>
              </a:rPr>
              <a:t>공통사항 </a:t>
            </a:r>
            <a:r>
              <a:rPr lang="en-US" altLang="ko-KR" sz="2600" dirty="0">
                <a:solidFill>
                  <a:srgbClr val="FF0000"/>
                </a:solidFill>
              </a:rPr>
              <a:t>: </a:t>
            </a:r>
            <a:r>
              <a:rPr lang="ko-KR" altLang="en-US" sz="2600" dirty="0" err="1">
                <a:solidFill>
                  <a:srgbClr val="FF0000"/>
                </a:solidFill>
              </a:rPr>
              <a:t>모든검색조건</a:t>
            </a:r>
            <a:r>
              <a:rPr lang="ko-KR" altLang="en-US" sz="2600" dirty="0">
                <a:solidFill>
                  <a:srgbClr val="FF0000"/>
                </a:solidFill>
              </a:rPr>
              <a:t> 확인필요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600" dirty="0">
                <a:solidFill>
                  <a:srgbClr val="FF0000"/>
                </a:solidFill>
              </a:rPr>
              <a:t>모든 이름 가운데자리 </a:t>
            </a:r>
            <a:r>
              <a:rPr lang="en-US" altLang="ko-KR" sz="2600" dirty="0">
                <a:solidFill>
                  <a:srgbClr val="FF0000"/>
                </a:solidFill>
              </a:rPr>
              <a:t>* </a:t>
            </a:r>
            <a:r>
              <a:rPr lang="ko-KR" altLang="en-US" sz="2600" dirty="0" err="1">
                <a:solidFill>
                  <a:srgbClr val="FF0000"/>
                </a:solidFill>
              </a:rPr>
              <a:t>마킹처리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600" dirty="0">
                <a:solidFill>
                  <a:srgbClr val="FF0000"/>
                </a:solidFill>
              </a:rPr>
              <a:t>모든 휴대전화 뒷자리 </a:t>
            </a:r>
            <a:r>
              <a:rPr lang="en-US" altLang="ko-KR" sz="2600" dirty="0">
                <a:solidFill>
                  <a:srgbClr val="FF0000"/>
                </a:solidFill>
              </a:rPr>
              <a:t>4</a:t>
            </a:r>
            <a:r>
              <a:rPr lang="ko-KR" altLang="en-US" sz="2600" dirty="0">
                <a:solidFill>
                  <a:srgbClr val="FF0000"/>
                </a:solidFill>
              </a:rPr>
              <a:t>자리 </a:t>
            </a:r>
            <a:r>
              <a:rPr lang="en-US" altLang="ko-KR" sz="2600" dirty="0">
                <a:solidFill>
                  <a:srgbClr val="FF0000"/>
                </a:solidFill>
              </a:rPr>
              <a:t>*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ko-KR" altLang="en-US" sz="2600" dirty="0" err="1">
                <a:solidFill>
                  <a:srgbClr val="FF0000"/>
                </a:solidFill>
              </a:rPr>
              <a:t>마킹처리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600" dirty="0">
                <a:solidFill>
                  <a:srgbClr val="FF0000"/>
                </a:solidFill>
              </a:rPr>
              <a:t>리스트 엑셀파일다운 최종작업후 정보에 맞게 항목 </a:t>
            </a:r>
            <a:r>
              <a:rPr lang="ko-KR" altLang="en-US" sz="2600" dirty="0" err="1">
                <a:solidFill>
                  <a:srgbClr val="FF0000"/>
                </a:solidFill>
              </a:rPr>
              <a:t>싱크맞춤</a:t>
            </a:r>
            <a:r>
              <a:rPr lang="ko-KR" altLang="en-US" sz="2600" dirty="0">
                <a:solidFill>
                  <a:srgbClr val="FF0000"/>
                </a:solidFill>
              </a:rPr>
              <a:t> 처리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600" dirty="0">
                <a:solidFill>
                  <a:srgbClr val="FF0000"/>
                </a:solidFill>
              </a:rPr>
              <a:t>실서버에 작업된 </a:t>
            </a:r>
            <a:r>
              <a:rPr lang="ko-KR" altLang="en-US" sz="2600" dirty="0" err="1">
                <a:solidFill>
                  <a:srgbClr val="FF0000"/>
                </a:solidFill>
              </a:rPr>
              <a:t>안정화된기능</a:t>
            </a:r>
            <a:r>
              <a:rPr lang="ko-KR" altLang="en-US" sz="2600" dirty="0">
                <a:solidFill>
                  <a:srgbClr val="FF0000"/>
                </a:solidFill>
              </a:rPr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357596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EF5ABCE1-E32D-4036-BB9D-47222C22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400277"/>
            <a:ext cx="9664117" cy="3998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528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http://tadmin.gmgpaydev.co.kr/history/history_all.do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통합승인내역조회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565319" y="2357305"/>
            <a:ext cx="10239701" cy="310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565319" y="5754916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리스트 전체적으로 데이터 제대로 넘어오는지 검증해야합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개발해야하는건은</a:t>
            </a:r>
            <a:r>
              <a:rPr lang="ko-KR" altLang="en-US" sz="1200" dirty="0">
                <a:solidFill>
                  <a:srgbClr val="FF0000"/>
                </a:solidFill>
              </a:rPr>
              <a:t> 영수증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부분과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중복결제부분 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04EE0-5D71-4FA1-8A18-3A458ACA0A35}"/>
              </a:ext>
            </a:extLst>
          </p:cNvPr>
          <p:cNvSpPr txBox="1"/>
          <p:nvPr/>
        </p:nvSpPr>
        <p:spPr>
          <a:xfrm>
            <a:off x="2989737" y="690931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단말기 결제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수기결제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일반결제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쇼핑몰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결제 </a:t>
            </a:r>
            <a:r>
              <a:rPr lang="ko-KR" altLang="en-US" sz="1200" dirty="0" err="1">
                <a:solidFill>
                  <a:srgbClr val="FF0000"/>
                </a:solidFill>
              </a:rPr>
              <a:t>들어와야함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케이에스넷과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</a:rPr>
              <a:t>페이조아</a:t>
            </a:r>
            <a:r>
              <a:rPr lang="ko-KR" altLang="en-US" sz="1200" dirty="0">
                <a:solidFill>
                  <a:srgbClr val="FF0000"/>
                </a:solidFill>
              </a:rPr>
              <a:t> 정보가 </a:t>
            </a:r>
            <a:r>
              <a:rPr lang="ko-KR" altLang="en-US" sz="1200" dirty="0" err="1">
                <a:solidFill>
                  <a:srgbClr val="FF0000"/>
                </a:solidFill>
              </a:rPr>
              <a:t>들어와야함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5D3286-B54F-48FC-A477-115A961D20F8}"/>
              </a:ext>
            </a:extLst>
          </p:cNvPr>
          <p:cNvCxnSpPr>
            <a:cxnSpLocks/>
          </p:cNvCxnSpPr>
          <p:nvPr/>
        </p:nvCxnSpPr>
        <p:spPr>
          <a:xfrm>
            <a:off x="5905850" y="1152596"/>
            <a:ext cx="3699544" cy="284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41DF2AC-86BF-42C1-B67B-6C50D569A34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75725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FA76D0-A967-4285-8E90-1974A9C6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756898"/>
            <a:ext cx="9915787" cy="4062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826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http://tadmin.gmgpaydev.co.kr/history/history_deduct.do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차감내역조회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998290" y="2357305"/>
            <a:ext cx="10226180" cy="310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1073790" y="5705145"/>
            <a:ext cx="6778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정산일정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기존 정산일정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차감할금액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수기입금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차감하고 </a:t>
            </a:r>
            <a:r>
              <a:rPr lang="ko-KR" altLang="en-US" sz="1200" dirty="0" err="1">
                <a:solidFill>
                  <a:srgbClr val="FF0000"/>
                </a:solidFill>
              </a:rPr>
              <a:t>남은금액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정산차감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정산페이지에서 부분취소 금액 표기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미차감금액은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정산 상세페이지에서 </a:t>
            </a:r>
            <a:r>
              <a:rPr lang="ko-KR" altLang="en-US" sz="1200" dirty="0" err="1">
                <a:solidFill>
                  <a:srgbClr val="FF0000"/>
                </a:solidFill>
              </a:rPr>
              <a:t>미차감금액</a:t>
            </a:r>
            <a:r>
              <a:rPr lang="ko-KR" altLang="en-US" sz="1200" dirty="0">
                <a:solidFill>
                  <a:srgbClr val="FF0000"/>
                </a:solidFill>
              </a:rPr>
              <a:t> 인풋창에 넣고 리스트에 표기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EE836E-1737-4607-90F4-451B5D69DD4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</p:spTree>
    <p:extLst>
      <p:ext uri="{BB962C8B-B14F-4D97-AF65-F5344CB8AC3E}">
        <p14:creationId xmlns:p14="http://schemas.microsoft.com/office/powerpoint/2010/main" val="293711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83AA1CC-3D49-4837-BB2C-E97CE51E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400276"/>
            <a:ext cx="9731526" cy="386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826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http://tadmin.gmgpaydev.co.kr/history/history_deduct.do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차감내역조회 상세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EE836E-1737-4607-90F4-451B5D69DD4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19259-EF06-4859-B672-99B327861982}"/>
              </a:ext>
            </a:extLst>
          </p:cNvPr>
          <p:cNvSpPr txBox="1"/>
          <p:nvPr/>
        </p:nvSpPr>
        <p:spPr>
          <a:xfrm>
            <a:off x="9126534" y="3195780"/>
            <a:ext cx="191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미차감금액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인풋창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5255C-995F-4160-96F0-2543BE5F8DB8}"/>
              </a:ext>
            </a:extLst>
          </p:cNvPr>
          <p:cNvSpPr txBox="1"/>
          <p:nvPr/>
        </p:nvSpPr>
        <p:spPr>
          <a:xfrm>
            <a:off x="1198938" y="4521241"/>
            <a:ext cx="191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상세내역 </a:t>
            </a:r>
            <a:r>
              <a:rPr lang="ko-KR" altLang="en-US" sz="1200" dirty="0" err="1">
                <a:solidFill>
                  <a:srgbClr val="FF0000"/>
                </a:solidFill>
              </a:rPr>
              <a:t>싱크맞춤</a:t>
            </a:r>
            <a:r>
              <a:rPr lang="ko-KR" altLang="en-US" sz="1200" dirty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71025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4DC89-95F0-4B03-9228-97BFA200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" y="2075326"/>
            <a:ext cx="10226180" cy="2334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573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http://tadmin.gmgpaydev.co.kr/history/history_fail.do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승인실패조회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단말기 제외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654340" y="2147580"/>
            <a:ext cx="11014745" cy="2334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981511" y="4651303"/>
            <a:ext cx="67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각 항목별 </a:t>
            </a:r>
            <a:r>
              <a:rPr lang="ko-KR" altLang="en-US" sz="1200" dirty="0" err="1">
                <a:solidFill>
                  <a:srgbClr val="FF0000"/>
                </a:solidFill>
              </a:rPr>
              <a:t>안나오는부분</a:t>
            </a:r>
            <a:r>
              <a:rPr lang="ko-KR" altLang="en-US" sz="1200" dirty="0">
                <a:solidFill>
                  <a:srgbClr val="FF0000"/>
                </a:solidFill>
              </a:rPr>
              <a:t> 연결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중복결제 처리필요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98291D-750C-4414-AB0D-49C07113634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7959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5F18CA84-0C5D-4957-B54F-AD1302E7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598102"/>
            <a:ext cx="9999677" cy="3025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0126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http://tadmin.gmgpaydev.co.kr/settlement/settlement_all.do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통합정산조회</a:t>
            </a:r>
            <a:endParaRPr lang="en-US" altLang="ko-KR" b="0" i="0" dirty="0">
              <a:solidFill>
                <a:srgbClr val="252525"/>
              </a:solidFill>
              <a:effectLst/>
              <a:latin typeface="Noto Sans 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654340" y="1400278"/>
            <a:ext cx="11014745" cy="335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931178" y="4986097"/>
            <a:ext cx="677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부분적으로 데이터 연결필요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상세보기 부분 데이터 연결필요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상세보기는 </a:t>
            </a:r>
            <a:r>
              <a:rPr lang="ko-KR" altLang="en-US" sz="1200" dirty="0" err="1">
                <a:solidFill>
                  <a:srgbClr val="FF0000"/>
                </a:solidFill>
              </a:rPr>
              <a:t>검색된내용중에</a:t>
            </a:r>
            <a:r>
              <a:rPr lang="ko-KR" altLang="en-US" sz="1200" dirty="0">
                <a:solidFill>
                  <a:srgbClr val="FF0000"/>
                </a:solidFill>
              </a:rPr>
              <a:t> 같은 가맹점끼리 묶어보는 기능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통합정산조회에서 상단에 본사 수익부분 표기예정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98291D-750C-4414-AB0D-49C07113634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30481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실내, 여러개이(가) 표시된 사진&#10;&#10;자동 생성된 설명">
            <a:extLst>
              <a:ext uri="{FF2B5EF4-FFF2-40B4-BE49-F238E27FC236}">
                <a16:creationId xmlns:a16="http://schemas.microsoft.com/office/drawing/2014/main" id="{BF4CB4B1-DC21-45AA-B700-E6C2C553C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29"/>
          <a:stretch/>
        </p:blipFill>
        <p:spPr>
          <a:xfrm>
            <a:off x="746621" y="1359804"/>
            <a:ext cx="10242958" cy="395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381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http://tadmin.gmgpaydev.co.kr/settlement/settlement_manage.do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영업대행정산조회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1182846" y="5634229"/>
            <a:ext cx="1036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기존에는 </a:t>
            </a:r>
            <a:r>
              <a:rPr lang="ko-KR" altLang="en-US" sz="1200" dirty="0" err="1">
                <a:solidFill>
                  <a:srgbClr val="FF0000"/>
                </a:solidFill>
              </a:rPr>
              <a:t>영업대행모든건이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리스트업됨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업체별로 </a:t>
            </a:r>
            <a:r>
              <a:rPr lang="ko-KR" altLang="en-US" sz="1200" dirty="0" err="1">
                <a:solidFill>
                  <a:srgbClr val="FF0000"/>
                </a:solidFill>
              </a:rPr>
              <a:t>한줄씩나오고</a:t>
            </a:r>
            <a:r>
              <a:rPr lang="ko-KR" altLang="en-US" sz="1200" dirty="0">
                <a:solidFill>
                  <a:srgbClr val="FF0000"/>
                </a:solidFill>
              </a:rPr>
              <a:t> 뒤에 </a:t>
            </a:r>
            <a:r>
              <a:rPr lang="ko-KR" altLang="en-US" sz="1200" dirty="0" err="1">
                <a:solidFill>
                  <a:srgbClr val="FF0000"/>
                </a:solidFill>
              </a:rPr>
              <a:t>상세보기누르면</a:t>
            </a:r>
            <a:r>
              <a:rPr lang="ko-KR" altLang="en-US" sz="1200" dirty="0">
                <a:solidFill>
                  <a:srgbClr val="FF0000"/>
                </a:solidFill>
              </a:rPr>
              <a:t> 전체 내역 </a:t>
            </a:r>
            <a:r>
              <a:rPr lang="ko-KR" altLang="en-US" sz="1200" dirty="0" err="1">
                <a:solidFill>
                  <a:srgbClr val="FF0000"/>
                </a:solidFill>
              </a:rPr>
              <a:t>볼수</a:t>
            </a:r>
            <a:r>
              <a:rPr lang="ko-KR" altLang="en-US" sz="1200" dirty="0">
                <a:solidFill>
                  <a:srgbClr val="FF0000"/>
                </a:solidFill>
              </a:rPr>
              <a:t> 있음 </a:t>
            </a:r>
            <a:r>
              <a:rPr lang="ko-KR" altLang="en-US" sz="1200" dirty="0" err="1">
                <a:solidFill>
                  <a:srgbClr val="FF0000"/>
                </a:solidFill>
              </a:rPr>
              <a:t>한줄이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검색된내역의</a:t>
            </a:r>
            <a:r>
              <a:rPr lang="ko-KR" altLang="en-US" sz="1200" dirty="0">
                <a:solidFill>
                  <a:srgbClr val="FF0000"/>
                </a:solidFill>
              </a:rPr>
              <a:t> 통합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염업대행의</a:t>
            </a:r>
            <a:r>
              <a:rPr lang="ko-KR" altLang="en-US" sz="1200" dirty="0">
                <a:solidFill>
                  <a:srgbClr val="FF0000"/>
                </a:solidFill>
              </a:rPr>
              <a:t> 정상매출 정산금액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영업대행 수수료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본사 수수료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3F62B0-40BC-48D7-A460-2DD99ABA7B6F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</p:spTree>
    <p:extLst>
      <p:ext uri="{BB962C8B-B14F-4D97-AF65-F5344CB8AC3E}">
        <p14:creationId xmlns:p14="http://schemas.microsoft.com/office/powerpoint/2010/main" val="198492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실내, 여러개이(가) 표시된 사진&#10;&#10;자동 생성된 설명">
            <a:extLst>
              <a:ext uri="{FF2B5EF4-FFF2-40B4-BE49-F238E27FC236}">
                <a16:creationId xmlns:a16="http://schemas.microsoft.com/office/drawing/2014/main" id="{BF4CB4B1-DC21-45AA-B700-E6C2C553C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37"/>
          <a:stretch/>
        </p:blipFill>
        <p:spPr>
          <a:xfrm>
            <a:off x="746621" y="1359804"/>
            <a:ext cx="10242958" cy="3992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187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http://tadmin.gmgpaydev.co.kr/settlement/settlement_store.do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대리점정산조회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–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영업대행과 </a:t>
            </a:r>
            <a:r>
              <a:rPr lang="ko-KR" altLang="en-US" b="0" i="0" dirty="0" err="1">
                <a:solidFill>
                  <a:srgbClr val="252525"/>
                </a:solidFill>
                <a:effectLst/>
                <a:latin typeface="Noto Sans KR"/>
              </a:rPr>
              <a:t>비스함</a:t>
            </a:r>
            <a:endParaRPr lang="ko-KR" altLang="en-US" b="0" i="0" dirty="0">
              <a:solidFill>
                <a:srgbClr val="252525"/>
              </a:solidFill>
              <a:effectLst/>
              <a:latin typeface="Noto Sans K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3F62B0-40BC-48D7-A460-2DD99ABA7B6F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6143E-A564-4DFB-80D8-3325136C3864}"/>
              </a:ext>
            </a:extLst>
          </p:cNvPr>
          <p:cNvSpPr txBox="1"/>
          <p:nvPr/>
        </p:nvSpPr>
        <p:spPr>
          <a:xfrm>
            <a:off x="1182846" y="5634229"/>
            <a:ext cx="1036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기존에는 </a:t>
            </a:r>
            <a:r>
              <a:rPr lang="ko-KR" altLang="en-US" sz="1200" dirty="0" err="1">
                <a:solidFill>
                  <a:srgbClr val="FF0000"/>
                </a:solidFill>
              </a:rPr>
              <a:t>영업대행모든건이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리스트업됨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업체별로 </a:t>
            </a:r>
            <a:r>
              <a:rPr lang="ko-KR" altLang="en-US" sz="1200" dirty="0" err="1">
                <a:solidFill>
                  <a:srgbClr val="FF0000"/>
                </a:solidFill>
              </a:rPr>
              <a:t>한줄씩나오고</a:t>
            </a:r>
            <a:r>
              <a:rPr lang="ko-KR" altLang="en-US" sz="1200" dirty="0">
                <a:solidFill>
                  <a:srgbClr val="FF0000"/>
                </a:solidFill>
              </a:rPr>
              <a:t> 뒤에 </a:t>
            </a:r>
            <a:r>
              <a:rPr lang="ko-KR" altLang="en-US" sz="1200" dirty="0" err="1">
                <a:solidFill>
                  <a:srgbClr val="FF0000"/>
                </a:solidFill>
              </a:rPr>
              <a:t>상세보기누르면</a:t>
            </a:r>
            <a:r>
              <a:rPr lang="ko-KR" altLang="en-US" sz="1200" dirty="0">
                <a:solidFill>
                  <a:srgbClr val="FF0000"/>
                </a:solidFill>
              </a:rPr>
              <a:t> 전체 내역 </a:t>
            </a:r>
            <a:r>
              <a:rPr lang="ko-KR" altLang="en-US" sz="1200" dirty="0" err="1">
                <a:solidFill>
                  <a:srgbClr val="FF0000"/>
                </a:solidFill>
              </a:rPr>
              <a:t>볼수</a:t>
            </a:r>
            <a:r>
              <a:rPr lang="ko-KR" altLang="en-US" sz="1200" dirty="0">
                <a:solidFill>
                  <a:srgbClr val="FF0000"/>
                </a:solidFill>
              </a:rPr>
              <a:t> 있음 </a:t>
            </a:r>
            <a:r>
              <a:rPr lang="ko-KR" altLang="en-US" sz="1200" dirty="0" err="1">
                <a:solidFill>
                  <a:srgbClr val="FF0000"/>
                </a:solidFill>
              </a:rPr>
              <a:t>한줄이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검색된내역의</a:t>
            </a:r>
            <a:r>
              <a:rPr lang="ko-KR" altLang="en-US" sz="1200" dirty="0">
                <a:solidFill>
                  <a:srgbClr val="FF0000"/>
                </a:solidFill>
              </a:rPr>
              <a:t> 통합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대리점의 정상매출 정산금액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대리점수수료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영업대행 수수료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C70EB4-AA8A-417F-A58D-E8F254EF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" y="1289478"/>
            <a:ext cx="10066789" cy="382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187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http://tadmin.gmgpaydev.co.kr/settlement/settlement_store.do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가맹점정산조회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EF220E-0329-4FB3-B5F4-2FDDD0AD60F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3231F-54BB-4F48-B205-B9CE7D1488D8}"/>
              </a:ext>
            </a:extLst>
          </p:cNvPr>
          <p:cNvSpPr txBox="1"/>
          <p:nvPr/>
        </p:nvSpPr>
        <p:spPr>
          <a:xfrm>
            <a:off x="854990" y="5125248"/>
            <a:ext cx="1036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기존에는 가맹점의 모든 </a:t>
            </a:r>
            <a:r>
              <a:rPr lang="ko-KR" altLang="en-US" sz="1200" dirty="0" err="1">
                <a:solidFill>
                  <a:srgbClr val="FF0000"/>
                </a:solidFill>
              </a:rPr>
              <a:t>결제건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리스트업됨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업체별로 </a:t>
            </a:r>
            <a:r>
              <a:rPr lang="ko-KR" altLang="en-US" sz="1200" dirty="0" err="1">
                <a:solidFill>
                  <a:srgbClr val="FF0000"/>
                </a:solidFill>
              </a:rPr>
              <a:t>한줄씩나오고</a:t>
            </a:r>
            <a:r>
              <a:rPr lang="ko-KR" altLang="en-US" sz="1200" dirty="0">
                <a:solidFill>
                  <a:srgbClr val="FF0000"/>
                </a:solidFill>
              </a:rPr>
              <a:t> 뒤에 </a:t>
            </a:r>
            <a:r>
              <a:rPr lang="ko-KR" altLang="en-US" sz="1200" dirty="0" err="1">
                <a:solidFill>
                  <a:srgbClr val="FF0000"/>
                </a:solidFill>
              </a:rPr>
              <a:t>상세보기누르면</a:t>
            </a:r>
            <a:r>
              <a:rPr lang="ko-KR" altLang="en-US" sz="1200" dirty="0">
                <a:solidFill>
                  <a:srgbClr val="FF0000"/>
                </a:solidFill>
              </a:rPr>
              <a:t> 전체 내역 </a:t>
            </a:r>
            <a:r>
              <a:rPr lang="ko-KR" altLang="en-US" sz="1200" dirty="0" err="1">
                <a:solidFill>
                  <a:srgbClr val="FF0000"/>
                </a:solidFill>
              </a:rPr>
              <a:t>볼수</a:t>
            </a:r>
            <a:r>
              <a:rPr lang="ko-KR" altLang="en-US" sz="1200" dirty="0">
                <a:solidFill>
                  <a:srgbClr val="FF0000"/>
                </a:solidFill>
              </a:rPr>
              <a:t> 있음 </a:t>
            </a:r>
            <a:r>
              <a:rPr lang="ko-KR" altLang="en-US" sz="1200" dirty="0" err="1">
                <a:solidFill>
                  <a:srgbClr val="FF0000"/>
                </a:solidFill>
              </a:rPr>
              <a:t>한줄이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검색된내역의</a:t>
            </a:r>
            <a:r>
              <a:rPr lang="ko-KR" altLang="en-US" sz="1200" dirty="0">
                <a:solidFill>
                  <a:srgbClr val="FF0000"/>
                </a:solidFill>
              </a:rPr>
              <a:t> 통합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수수료 총결제금액의 가맹점 수수료 정산금액 </a:t>
            </a:r>
            <a:r>
              <a:rPr lang="en-US" altLang="ko-KR" sz="1200" dirty="0">
                <a:solidFill>
                  <a:srgbClr val="FF0000"/>
                </a:solidFill>
              </a:rPr>
              <a:t>=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총금액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가맹점 수수료 금액</a:t>
            </a:r>
          </a:p>
        </p:txBody>
      </p:sp>
    </p:spTree>
    <p:extLst>
      <p:ext uri="{BB962C8B-B14F-4D97-AF65-F5344CB8AC3E}">
        <p14:creationId xmlns:p14="http://schemas.microsoft.com/office/powerpoint/2010/main" val="150775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C9A5B92-5C5C-46E0-A4B5-2715616C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90" y="1184740"/>
            <a:ext cx="10503017" cy="4748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046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http://tadmin.gmgpaydev.co.kr/settlement/settlement_his.do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지급보류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/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해제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/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별도가감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EF220E-0329-4FB3-B5F4-2FDDD0AD60F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3231F-54BB-4F48-B205-B9CE7D1488D8}"/>
              </a:ext>
            </a:extLst>
          </p:cNvPr>
          <p:cNvSpPr txBox="1"/>
          <p:nvPr/>
        </p:nvSpPr>
        <p:spPr>
          <a:xfrm>
            <a:off x="854990" y="5642006"/>
            <a:ext cx="1036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부분 칼럼내용 싱크 맞춤 필요</a:t>
            </a:r>
          </a:p>
        </p:txBody>
      </p:sp>
    </p:spTree>
    <p:extLst>
      <p:ext uri="{BB962C8B-B14F-4D97-AF65-F5344CB8AC3E}">
        <p14:creationId xmlns:p14="http://schemas.microsoft.com/office/powerpoint/2010/main" val="336985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7C8D3D-F0A0-4905-9456-B933A947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56" y="1423151"/>
            <a:ext cx="9546672" cy="398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http://tadmin.gmgpaydev.co.kr/settlement/settlement_his_view.do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지급보류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/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해제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/>
              </a:rPr>
              <a:t>/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별도가감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EF220E-0329-4FB3-B5F4-2FDDD0AD60F3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9651BE-928E-44F4-BCA3-DD009BD6D9A4}"/>
              </a:ext>
            </a:extLst>
          </p:cNvPr>
          <p:cNvCxnSpPr>
            <a:cxnSpLocks/>
          </p:cNvCxnSpPr>
          <p:nvPr/>
        </p:nvCxnSpPr>
        <p:spPr>
          <a:xfrm>
            <a:off x="6417578" y="4530055"/>
            <a:ext cx="0" cy="1015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04D05-556B-4BC9-844C-C494D9E34331}"/>
              </a:ext>
            </a:extLst>
          </p:cNvPr>
          <p:cNvSpPr txBox="1"/>
          <p:nvPr/>
        </p:nvSpPr>
        <p:spPr>
          <a:xfrm>
            <a:off x="5972274" y="5619415"/>
            <a:ext cx="483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전체취소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부분취소버튼추가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취소버튼 </a:t>
            </a:r>
            <a:r>
              <a:rPr lang="ko-KR" altLang="en-US" sz="1200" dirty="0" err="1">
                <a:solidFill>
                  <a:srgbClr val="FF0000"/>
                </a:solidFill>
              </a:rPr>
              <a:t>클릭시</a:t>
            </a:r>
            <a:r>
              <a:rPr lang="ko-KR" altLang="en-US" sz="1200" dirty="0">
                <a:solidFill>
                  <a:srgbClr val="FF0000"/>
                </a:solidFill>
              </a:rPr>
              <a:t> 취소 차감내역조회로 이동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취소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차감내역조회 참조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B1A88-04B3-4A3A-A9E0-8D88F97EFEEA}"/>
              </a:ext>
            </a:extLst>
          </p:cNvPr>
          <p:cNvSpPr txBox="1"/>
          <p:nvPr/>
        </p:nvSpPr>
        <p:spPr>
          <a:xfrm>
            <a:off x="8572861" y="3866115"/>
            <a:ext cx="191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미차감금액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인풋창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27CE6-E484-451B-B545-3866DDD93D0E}"/>
              </a:ext>
            </a:extLst>
          </p:cNvPr>
          <p:cNvSpPr txBox="1"/>
          <p:nvPr/>
        </p:nvSpPr>
        <p:spPr>
          <a:xfrm>
            <a:off x="1261856" y="4655465"/>
            <a:ext cx="191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상세내역 </a:t>
            </a:r>
            <a:r>
              <a:rPr lang="ko-KR" altLang="en-US" sz="1200" dirty="0" err="1">
                <a:solidFill>
                  <a:srgbClr val="FF0000"/>
                </a:solidFill>
              </a:rPr>
              <a:t>싱크맞춤</a:t>
            </a:r>
            <a:r>
              <a:rPr lang="ko-KR" altLang="en-US" sz="1200" dirty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20713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C3C1843B-7A5F-4560-B418-06435C0B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783006"/>
            <a:ext cx="10599576" cy="4423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352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http://tadmin.gmgpaydev.co.kr/withhold/withholding_manage.do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789442"/>
            <a:ext cx="842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원천사</a:t>
            </a:r>
            <a:r>
              <a:rPr lang="ko-KR" altLang="en-US" sz="1200" dirty="0"/>
              <a:t> 관리는 카드사별 수수료 관리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카드사별 매출을 표기합니다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수수료 </a:t>
            </a:r>
            <a:r>
              <a:rPr lang="ko-KR" altLang="en-US" sz="1200" dirty="0" err="1"/>
              <a:t>변경시</a:t>
            </a:r>
            <a:r>
              <a:rPr lang="ko-KR" altLang="en-US" sz="1200" dirty="0"/>
              <a:t> 변경날짜 </a:t>
            </a:r>
            <a:r>
              <a:rPr lang="ko-KR" altLang="en-US" sz="1200" dirty="0" err="1"/>
              <a:t>이전것은</a:t>
            </a:r>
            <a:r>
              <a:rPr lang="ko-KR" altLang="en-US" sz="1200" dirty="0"/>
              <a:t> 이전 수수료로 정산되어야 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536D3-5493-42C7-906C-90FD373193E7}"/>
              </a:ext>
            </a:extLst>
          </p:cNvPr>
          <p:cNvSpPr/>
          <p:nvPr/>
        </p:nvSpPr>
        <p:spPr>
          <a:xfrm>
            <a:off x="10234569" y="2122415"/>
            <a:ext cx="1258348" cy="461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CC86B-0D10-4262-847B-CAEED991F0B2}"/>
              </a:ext>
            </a:extLst>
          </p:cNvPr>
          <p:cNvSpPr txBox="1"/>
          <p:nvPr/>
        </p:nvSpPr>
        <p:spPr>
          <a:xfrm>
            <a:off x="9645201" y="27818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원천사</a:t>
            </a:r>
            <a:r>
              <a:rPr lang="ko-KR" altLang="en-US" dirty="0"/>
              <a:t> 수수료 관리</a:t>
            </a:r>
          </a:p>
        </p:txBody>
      </p:sp>
    </p:spTree>
    <p:extLst>
      <p:ext uri="{BB962C8B-B14F-4D97-AF65-F5344CB8AC3E}">
        <p14:creationId xmlns:p14="http://schemas.microsoft.com/office/powerpoint/2010/main" val="38197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6687850-178B-473A-A51C-8584D250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74" y="1067069"/>
            <a:ext cx="9317812" cy="5492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780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http://tadmin.gmgpaydev.co.kr/settlement/vat_report.do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부가세신고자료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04D05-556B-4BC9-844C-C494D9E34331}"/>
              </a:ext>
            </a:extLst>
          </p:cNvPr>
          <p:cNvSpPr txBox="1"/>
          <p:nvPr/>
        </p:nvSpPr>
        <p:spPr>
          <a:xfrm>
            <a:off x="3312965" y="3198167"/>
            <a:ext cx="48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바로빌</a:t>
            </a:r>
            <a:r>
              <a:rPr lang="ko-KR" altLang="en-US" sz="2400" b="1" dirty="0">
                <a:solidFill>
                  <a:srgbClr val="FF0000"/>
                </a:solidFill>
              </a:rPr>
              <a:t> 이용해서 </a:t>
            </a:r>
            <a:r>
              <a:rPr lang="ko-KR" altLang="en-US" sz="2400" b="1" dirty="0" err="1">
                <a:solidFill>
                  <a:srgbClr val="FF0000"/>
                </a:solidFill>
              </a:rPr>
              <a:t>조덕용</a:t>
            </a:r>
            <a:r>
              <a:rPr lang="ko-KR" altLang="en-US" sz="2400" b="1" dirty="0">
                <a:solidFill>
                  <a:srgbClr val="FF0000"/>
                </a:solidFill>
              </a:rPr>
              <a:t> 작업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</p:spTree>
    <p:extLst>
      <p:ext uri="{BB962C8B-B14F-4D97-AF65-F5344CB8AC3E}">
        <p14:creationId xmlns:p14="http://schemas.microsoft.com/office/powerpoint/2010/main" val="51396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7D7E75-E549-487B-81A6-6302F7FE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1200693"/>
            <a:ext cx="9697673" cy="498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http://tadmin.gmgpaydev.co.kr/settlement/settlement_his_view.do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부가세신고자료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04D05-556B-4BC9-844C-C494D9E34331}"/>
              </a:ext>
            </a:extLst>
          </p:cNvPr>
          <p:cNvSpPr txBox="1"/>
          <p:nvPr/>
        </p:nvSpPr>
        <p:spPr>
          <a:xfrm>
            <a:off x="1358329" y="2445156"/>
            <a:ext cx="86077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아래 두개는 영업대행점만 매출을 </a:t>
            </a:r>
            <a:r>
              <a:rPr lang="ko-KR" altLang="en-US" sz="1600" b="1" dirty="0" err="1">
                <a:solidFill>
                  <a:srgbClr val="FF0000"/>
                </a:solidFill>
              </a:rPr>
              <a:t>한달씩묶어서</a:t>
            </a:r>
            <a:r>
              <a:rPr lang="ko-KR" altLang="en-US" sz="1600" b="1" dirty="0">
                <a:solidFill>
                  <a:srgbClr val="FF0000"/>
                </a:solidFill>
              </a:rPr>
              <a:t> 매월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일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리스업됨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세금계산서 연동 </a:t>
            </a:r>
            <a:r>
              <a:rPr lang="en-US" altLang="ko-KR" sz="1600" b="1" dirty="0">
                <a:solidFill>
                  <a:srgbClr val="FF0000"/>
                </a:solidFill>
              </a:rPr>
              <a:t>API</a:t>
            </a:r>
            <a:r>
              <a:rPr lang="ko-KR" altLang="en-US" sz="1600" b="1" dirty="0" err="1">
                <a:solidFill>
                  <a:srgbClr val="FF0000"/>
                </a:solidFill>
              </a:rPr>
              <a:t>같은건</a:t>
            </a:r>
            <a:r>
              <a:rPr lang="ko-KR" altLang="en-US" sz="1600" b="1" dirty="0">
                <a:solidFill>
                  <a:srgbClr val="FF0000"/>
                </a:solidFill>
              </a:rPr>
              <a:t> 없이 단순 한달정산이라고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생각하면됨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A7F43-F411-4CEB-8C1A-EAA76A9F6F6D}"/>
              </a:ext>
            </a:extLst>
          </p:cNvPr>
          <p:cNvSpPr txBox="1"/>
          <p:nvPr/>
        </p:nvSpPr>
        <p:spPr>
          <a:xfrm>
            <a:off x="1358329" y="5179967"/>
            <a:ext cx="88510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세금계산서 미발행인 영업대행만 </a:t>
            </a:r>
            <a:r>
              <a:rPr lang="ko-KR" altLang="en-US" sz="1600" b="1" dirty="0" err="1">
                <a:solidFill>
                  <a:srgbClr val="FF0000"/>
                </a:solidFill>
              </a:rPr>
              <a:t>한달씩</a:t>
            </a:r>
            <a:r>
              <a:rPr lang="ko-KR" altLang="en-US" sz="1600" b="1" dirty="0">
                <a:solidFill>
                  <a:srgbClr val="FF0000"/>
                </a:solidFill>
              </a:rPr>
              <a:t> 묶어서 정산리스트 표기</a:t>
            </a:r>
          </a:p>
        </p:txBody>
      </p:sp>
    </p:spTree>
    <p:extLst>
      <p:ext uri="{BB962C8B-B14F-4D97-AF65-F5344CB8AC3E}">
        <p14:creationId xmlns:p14="http://schemas.microsoft.com/office/powerpoint/2010/main" val="112655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549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http://tadmin.gmgpaydev.co.kr/setup/setup_login.do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로그인정보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A7F43-F411-4CEB-8C1A-EAA76A9F6F6D}"/>
              </a:ext>
            </a:extLst>
          </p:cNvPr>
          <p:cNvSpPr txBox="1"/>
          <p:nvPr/>
        </p:nvSpPr>
        <p:spPr>
          <a:xfrm>
            <a:off x="511728" y="1177981"/>
            <a:ext cx="60827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로그인정보관리 </a:t>
            </a:r>
            <a:r>
              <a:rPr lang="en-US" altLang="ko-KR" sz="1600" b="1" dirty="0">
                <a:solidFill>
                  <a:srgbClr val="FF0000"/>
                </a:solidFill>
              </a:rPr>
              <a:t>– </a:t>
            </a:r>
            <a:r>
              <a:rPr lang="ko-KR" altLang="en-US" sz="1600" b="1" dirty="0">
                <a:solidFill>
                  <a:srgbClr val="FF0000"/>
                </a:solidFill>
              </a:rPr>
              <a:t>등록일 추가 휴대폰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이메일 </a:t>
            </a:r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 err="1">
                <a:solidFill>
                  <a:srgbClr val="FF0000"/>
                </a:solidFill>
              </a:rPr>
              <a:t>마스킹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1C2DB-648B-41EE-B8AA-D8191E29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2232329"/>
            <a:ext cx="9227890" cy="27550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EC3FA-DB22-4007-8703-6C8FAA17FDFA}"/>
              </a:ext>
            </a:extLst>
          </p:cNvPr>
          <p:cNvSpPr/>
          <p:nvPr/>
        </p:nvSpPr>
        <p:spPr>
          <a:xfrm>
            <a:off x="7835317" y="2508308"/>
            <a:ext cx="989901" cy="1973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F078-31DC-4954-9ECF-79DCE9282BE6}"/>
              </a:ext>
            </a:extLst>
          </p:cNvPr>
          <p:cNvSpPr txBox="1"/>
          <p:nvPr/>
        </p:nvSpPr>
        <p:spPr>
          <a:xfrm>
            <a:off x="7726259" y="4648865"/>
            <a:ext cx="16442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등록일 추가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B2C706-CD22-4D28-813E-ABBED6A5449B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250915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3046372-E1D0-4CE9-A914-324E060C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067069"/>
            <a:ext cx="10041622" cy="5451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2876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http://tadmin.gmgpaydev.co.kr/log/log.do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로그관리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A7F43-F411-4CEB-8C1A-EAA76A9F6F6D}"/>
              </a:ext>
            </a:extLst>
          </p:cNvPr>
          <p:cNvSpPr txBox="1"/>
          <p:nvPr/>
        </p:nvSpPr>
        <p:spPr>
          <a:xfrm>
            <a:off x="511728" y="1177981"/>
            <a:ext cx="608270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로그관리는 아이피 뒤에 작업관련 항목 나옵니다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 err="1">
                <a:solidFill>
                  <a:srgbClr val="FF0000"/>
                </a:solidFill>
              </a:rPr>
              <a:t>실서버</a:t>
            </a:r>
            <a:r>
              <a:rPr lang="ko-KR" altLang="en-US" sz="1600" b="1" dirty="0">
                <a:solidFill>
                  <a:srgbClr val="FF0000"/>
                </a:solidFill>
              </a:rPr>
              <a:t> 있으니 </a:t>
            </a:r>
            <a:r>
              <a:rPr lang="ko-KR" altLang="en-US" sz="1600" b="1" dirty="0" err="1">
                <a:solidFill>
                  <a:srgbClr val="FF0000"/>
                </a:solidFill>
              </a:rPr>
              <a:t>적용해주시면됩니다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EC3FA-DB22-4007-8703-6C8FAA17FDFA}"/>
              </a:ext>
            </a:extLst>
          </p:cNvPr>
          <p:cNvSpPr/>
          <p:nvPr/>
        </p:nvSpPr>
        <p:spPr>
          <a:xfrm>
            <a:off x="883640" y="3191927"/>
            <a:ext cx="989901" cy="211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FE6B5-E619-446A-9C0B-F75E37131E4F}"/>
              </a:ext>
            </a:extLst>
          </p:cNvPr>
          <p:cNvSpPr txBox="1"/>
          <p:nvPr/>
        </p:nvSpPr>
        <p:spPr>
          <a:xfrm>
            <a:off x="587229" y="5391038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 </a:t>
            </a:r>
            <a:r>
              <a:rPr lang="en-US" altLang="ko-KR" dirty="0"/>
              <a:t>– </a:t>
            </a:r>
            <a:r>
              <a:rPr lang="ko-KR" altLang="en-US" dirty="0" err="1"/>
              <a:t>실서버</a:t>
            </a:r>
            <a:r>
              <a:rPr lang="ko-KR" altLang="en-US" dirty="0"/>
              <a:t> </a:t>
            </a:r>
            <a:r>
              <a:rPr lang="ko-KR" altLang="en-US" dirty="0" err="1"/>
              <a:t>적용되어있습니다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F212E0D-DF49-4069-A97B-5F1760D28F0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699603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831031-433E-4F04-BDC1-00ADC492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9" y="1762756"/>
            <a:ext cx="8867163" cy="4605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075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http://tadmin.gmgpaydev.co.kr/limitchange/limitchange.do#!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252525"/>
                </a:solidFill>
                <a:effectLst/>
                <a:latin typeface="Noto Sans KR"/>
              </a:rPr>
              <a:t>월한도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 지급변경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A7F43-F411-4CEB-8C1A-EAA76A9F6F6D}"/>
              </a:ext>
            </a:extLst>
          </p:cNvPr>
          <p:cNvSpPr txBox="1"/>
          <p:nvPr/>
        </p:nvSpPr>
        <p:spPr>
          <a:xfrm>
            <a:off x="511728" y="1177981"/>
            <a:ext cx="608270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원한도 지급변경은 대리점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가맹점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영업대행점이 고객센터 </a:t>
            </a:r>
            <a:r>
              <a:rPr lang="en-US" altLang="ko-KR" sz="1600" b="1" dirty="0">
                <a:solidFill>
                  <a:srgbClr val="FF0000"/>
                </a:solidFill>
              </a:rPr>
              <a:t>1:1</a:t>
            </a:r>
            <a:r>
              <a:rPr lang="ko-KR" altLang="en-US" sz="1600" b="1" dirty="0">
                <a:solidFill>
                  <a:srgbClr val="FF0000"/>
                </a:solidFill>
              </a:rPr>
              <a:t>문의처럼 요청하는 페이지 입니다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화면설계 </a:t>
            </a:r>
            <a:r>
              <a:rPr lang="ko-KR" altLang="en-US" sz="1600" b="1" dirty="0" err="1">
                <a:solidFill>
                  <a:srgbClr val="FF0000"/>
                </a:solidFill>
              </a:rPr>
              <a:t>변경할예정입니다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4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C29CB7-F760-4961-9994-517FAA5F6A35}"/>
              </a:ext>
            </a:extLst>
          </p:cNvPr>
          <p:cNvSpPr txBox="1"/>
          <p:nvPr/>
        </p:nvSpPr>
        <p:spPr>
          <a:xfrm>
            <a:off x="511728" y="390379"/>
            <a:ext cx="4075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http://tadmin.gmgpaydev.co.kr/settlement/setup_card_fee.do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F6412-38C4-4CA8-AA2F-64921EBAFFA7}"/>
              </a:ext>
            </a:extLst>
          </p:cNvPr>
          <p:cNvSpPr txBox="1"/>
          <p:nvPr/>
        </p:nvSpPr>
        <p:spPr>
          <a:xfrm>
            <a:off x="511728" y="674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52525"/>
                </a:solidFill>
                <a:effectLst/>
                <a:latin typeface="Noto Sans KR"/>
              </a:rPr>
              <a:t>카드수수료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D4F052-61C5-400D-8AE4-CF20975D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9" y="1432964"/>
            <a:ext cx="10876298" cy="18555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8C8762-8B63-419A-9B67-202BC2AD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173" y="3288483"/>
            <a:ext cx="3615088" cy="2624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A2F772-A767-4F90-A9E8-E95CA8E3645C}"/>
              </a:ext>
            </a:extLst>
          </p:cNvPr>
          <p:cNvCxnSpPr/>
          <p:nvPr/>
        </p:nvCxnSpPr>
        <p:spPr>
          <a:xfrm flipH="1">
            <a:off x="10477850" y="1719743"/>
            <a:ext cx="394282" cy="1568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58380F-D046-4219-8451-55D0374BA45D}"/>
              </a:ext>
            </a:extLst>
          </p:cNvPr>
          <p:cNvSpPr/>
          <p:nvPr/>
        </p:nvSpPr>
        <p:spPr>
          <a:xfrm>
            <a:off x="9454393" y="4488110"/>
            <a:ext cx="1728132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41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2FE2E-B38B-441D-B822-E6484DF5E4BA}"/>
              </a:ext>
            </a:extLst>
          </p:cNvPr>
          <p:cNvSpPr txBox="1"/>
          <p:nvPr/>
        </p:nvSpPr>
        <p:spPr>
          <a:xfrm>
            <a:off x="706772" y="382012"/>
            <a:ext cx="609460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추가페이지</a:t>
            </a:r>
            <a:endParaRPr lang="en-US" altLang="ko-KR" dirty="0"/>
          </a:p>
          <a:p>
            <a:r>
              <a:rPr lang="ko-KR" altLang="en-US" dirty="0"/>
              <a:t>카드수수료 </a:t>
            </a:r>
            <a:r>
              <a:rPr lang="en-US" altLang="ko-KR" dirty="0"/>
              <a:t>/ </a:t>
            </a:r>
            <a:r>
              <a:rPr lang="en-US" altLang="ko-KR" dirty="0" err="1"/>
              <a:t>Pg</a:t>
            </a:r>
            <a:r>
              <a:rPr lang="ko-KR" altLang="en-US" dirty="0"/>
              <a:t> 수수료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카드수수료 항목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http://tadmin.gmgpaydev.co.kr/settlement/setup_card_fee.do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코드명 </a:t>
            </a:r>
            <a:r>
              <a:rPr lang="en-US" altLang="ko-KR" dirty="0"/>
              <a:t>/ </a:t>
            </a:r>
            <a:r>
              <a:rPr lang="ko-KR" altLang="en-US" dirty="0"/>
              <a:t>카드사</a:t>
            </a:r>
            <a:r>
              <a:rPr lang="en-US" altLang="ko-KR" dirty="0"/>
              <a:t>(</a:t>
            </a:r>
            <a:r>
              <a:rPr lang="ko-KR" altLang="en-US" dirty="0" err="1"/>
              <a:t>셀렉트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수수료 </a:t>
            </a:r>
            <a:r>
              <a:rPr lang="en-US" altLang="ko-KR" dirty="0"/>
              <a:t>/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셀렉트</a:t>
            </a:r>
            <a:endParaRPr lang="en-US" altLang="ko-KR" dirty="0"/>
          </a:p>
          <a:p>
            <a:r>
              <a:rPr lang="ko-KR" altLang="en-US" sz="1400" dirty="0"/>
              <a:t>신한카드 삼성카드 롯데카드 현대카드 </a:t>
            </a:r>
            <a:r>
              <a:rPr lang="ko-KR" altLang="en-US" sz="1400" dirty="0" err="1"/>
              <a:t>비씨카드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씨티카드</a:t>
            </a:r>
            <a:r>
              <a:rPr lang="ko-KR" altLang="en-US" sz="1400" dirty="0"/>
              <a:t> 하나카드 국민카드 </a:t>
            </a:r>
            <a:r>
              <a:rPr lang="ko-KR" altLang="en-US" sz="1400" dirty="0" err="1"/>
              <a:t>우리카드</a:t>
            </a:r>
            <a:r>
              <a:rPr lang="ko-KR" altLang="en-US" sz="1400" dirty="0"/>
              <a:t> 농협카드 가상계좌 상품권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 err="1"/>
              <a:t>Pg</a:t>
            </a:r>
            <a:r>
              <a:rPr lang="en-US" altLang="ko-KR" dirty="0"/>
              <a:t> </a:t>
            </a:r>
            <a:r>
              <a:rPr lang="ko-KR" altLang="en-US" dirty="0"/>
              <a:t>수수료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http://tadmin.gmgpaydev.co.kr/settlement/setup_pg_fee.do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코드명 </a:t>
            </a:r>
            <a:r>
              <a:rPr lang="en-US" altLang="ko-KR" dirty="0"/>
              <a:t>/ </a:t>
            </a:r>
            <a:r>
              <a:rPr lang="en-US" altLang="ko-KR" dirty="0" err="1"/>
              <a:t>pg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 err="1"/>
              <a:t>페이조아</a:t>
            </a:r>
            <a:r>
              <a:rPr lang="en-US" altLang="ko-KR" dirty="0"/>
              <a:t>, KSNET) / </a:t>
            </a:r>
            <a:r>
              <a:rPr lang="ko-KR" altLang="en-US" dirty="0"/>
              <a:t>구분 </a:t>
            </a:r>
            <a:r>
              <a:rPr lang="en-US" altLang="ko-KR" dirty="0"/>
              <a:t>/ </a:t>
            </a:r>
            <a:r>
              <a:rPr lang="ko-KR" altLang="en-US" dirty="0"/>
              <a:t>수수료 </a:t>
            </a:r>
            <a:r>
              <a:rPr lang="en-US" altLang="ko-KR" dirty="0"/>
              <a:t>/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sz="1400" dirty="0"/>
              <a:t>신용카드 </a:t>
            </a:r>
            <a:r>
              <a:rPr lang="ko-KR" altLang="en-US" sz="1400" dirty="0" err="1"/>
              <a:t>신용카드</a:t>
            </a:r>
            <a:r>
              <a:rPr lang="en-US" altLang="ko-KR" sz="1400" dirty="0"/>
              <a:t>K </a:t>
            </a:r>
            <a:r>
              <a:rPr lang="ko-KR" altLang="en-US" sz="1400" dirty="0"/>
              <a:t>휴대폰 휴대폰원천사선 </a:t>
            </a:r>
            <a:r>
              <a:rPr lang="en-US" altLang="ko-KR" sz="1400" dirty="0"/>
              <a:t>ARS700 </a:t>
            </a:r>
            <a:r>
              <a:rPr lang="ko-KR" altLang="en-US" sz="1400" dirty="0" err="1"/>
              <a:t>폰빌</a:t>
            </a:r>
            <a:r>
              <a:rPr lang="ko-KR" altLang="en-US" sz="1400" dirty="0"/>
              <a:t> 계좌이체 가상계좌 </a:t>
            </a:r>
            <a:r>
              <a:rPr lang="en-US" altLang="ko-KR" sz="1400" dirty="0"/>
              <a:t>CMS </a:t>
            </a:r>
            <a:r>
              <a:rPr lang="ko-KR" altLang="en-US" sz="1400" dirty="0"/>
              <a:t>문화상품권 스마트문상 도서문화상품권</a:t>
            </a:r>
            <a:endParaRPr lang="en-US" altLang="ko-KR" sz="1400" dirty="0"/>
          </a:p>
          <a:p>
            <a:r>
              <a:rPr lang="ko-KR" altLang="en-US" sz="1400" dirty="0" err="1"/>
              <a:t>해피머니상품권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에그머니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틴캐시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티머니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모바일팝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알리페이</a:t>
            </a:r>
            <a:r>
              <a:rPr lang="ko-KR" altLang="en-US" sz="1400" dirty="0"/>
              <a:t> 카카오페이 </a:t>
            </a:r>
            <a:r>
              <a:rPr lang="ko-KR" altLang="en-US" sz="1400" dirty="0" err="1"/>
              <a:t>위챗페이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9385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2FE2E-B38B-441D-B822-E6484DF5E4BA}"/>
              </a:ext>
            </a:extLst>
          </p:cNvPr>
          <p:cNvSpPr txBox="1"/>
          <p:nvPr/>
        </p:nvSpPr>
        <p:spPr>
          <a:xfrm>
            <a:off x="706772" y="382012"/>
            <a:ext cx="609460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Pg</a:t>
            </a:r>
            <a:r>
              <a:rPr lang="en-US" altLang="ko-KR" dirty="0"/>
              <a:t> </a:t>
            </a:r>
            <a:r>
              <a:rPr lang="ko-KR" altLang="en-US" dirty="0"/>
              <a:t>수수료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http://tadmin.gmgpaydev.co.kr/settlement/setup_pg_fee.do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코드명 </a:t>
            </a:r>
            <a:r>
              <a:rPr lang="en-US" altLang="ko-KR" dirty="0"/>
              <a:t>/ </a:t>
            </a:r>
            <a:r>
              <a:rPr lang="en-US" altLang="ko-KR" dirty="0" err="1"/>
              <a:t>pg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 err="1"/>
              <a:t>페이조아</a:t>
            </a:r>
            <a:r>
              <a:rPr lang="en-US" altLang="ko-KR" dirty="0"/>
              <a:t>, KSNET) / </a:t>
            </a:r>
            <a:r>
              <a:rPr lang="ko-KR" altLang="en-US" dirty="0"/>
              <a:t>구분 </a:t>
            </a:r>
            <a:r>
              <a:rPr lang="en-US" altLang="ko-KR" dirty="0"/>
              <a:t>/ </a:t>
            </a:r>
            <a:r>
              <a:rPr lang="ko-KR" altLang="en-US" dirty="0"/>
              <a:t>수수료 </a:t>
            </a:r>
            <a:r>
              <a:rPr lang="en-US" altLang="ko-KR" dirty="0"/>
              <a:t>/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sz="1400" dirty="0"/>
              <a:t>신용카드 </a:t>
            </a:r>
            <a:r>
              <a:rPr lang="ko-KR" altLang="en-US" sz="1400" dirty="0" err="1"/>
              <a:t>신용카드</a:t>
            </a:r>
            <a:r>
              <a:rPr lang="en-US" altLang="ko-KR" sz="1400" dirty="0"/>
              <a:t>K </a:t>
            </a:r>
            <a:r>
              <a:rPr lang="ko-KR" altLang="en-US" sz="1400" dirty="0"/>
              <a:t>휴대폰 휴대폰원천사선 </a:t>
            </a:r>
            <a:r>
              <a:rPr lang="en-US" altLang="ko-KR" sz="1400" dirty="0"/>
              <a:t>ARS700 </a:t>
            </a:r>
            <a:r>
              <a:rPr lang="ko-KR" altLang="en-US" sz="1400" dirty="0" err="1"/>
              <a:t>폰빌</a:t>
            </a:r>
            <a:r>
              <a:rPr lang="ko-KR" altLang="en-US" sz="1400" dirty="0"/>
              <a:t> 계좌이체 가상계좌 </a:t>
            </a:r>
            <a:r>
              <a:rPr lang="en-US" altLang="ko-KR" sz="1400" dirty="0"/>
              <a:t>CMS </a:t>
            </a:r>
            <a:r>
              <a:rPr lang="ko-KR" altLang="en-US" sz="1400" dirty="0"/>
              <a:t>문화상품권 스마트문상 도서문화상품권</a:t>
            </a:r>
            <a:endParaRPr lang="en-US" altLang="ko-KR" sz="1400" dirty="0"/>
          </a:p>
          <a:p>
            <a:r>
              <a:rPr lang="ko-KR" altLang="en-US" sz="1400" dirty="0" err="1"/>
              <a:t>해피머니상품권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에그머니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틴캐시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티머니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모바일팝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알리페이</a:t>
            </a:r>
            <a:r>
              <a:rPr lang="ko-KR" altLang="en-US" sz="1400" dirty="0"/>
              <a:t> 카카오페이 </a:t>
            </a:r>
            <a:r>
              <a:rPr lang="ko-KR" altLang="en-US" sz="1400" dirty="0" err="1"/>
              <a:t>위챗페이</a:t>
            </a:r>
            <a:endParaRPr lang="en-US" altLang="ko-KR" sz="14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6A401E-E6CE-4418-A60E-7A970D28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3259938"/>
            <a:ext cx="9227890" cy="2475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2B86F-B030-4B12-8B80-A29EA94F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615" y="4497705"/>
            <a:ext cx="3519514" cy="204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4B41E-3D69-4D54-B62D-461897F84261}"/>
              </a:ext>
            </a:extLst>
          </p:cNvPr>
          <p:cNvSpPr txBox="1"/>
          <p:nvPr/>
        </p:nvSpPr>
        <p:spPr>
          <a:xfrm>
            <a:off x="1711354" y="4588778"/>
            <a:ext cx="2322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등록을 누르면 코드명과 </a:t>
            </a:r>
            <a:r>
              <a:rPr lang="en-US" altLang="ko-KR" sz="1200" dirty="0" err="1">
                <a:solidFill>
                  <a:srgbClr val="FF0000"/>
                </a:solidFill>
              </a:rPr>
              <a:t>pg</a:t>
            </a:r>
            <a:r>
              <a:rPr lang="ko-KR" altLang="en-US" sz="1200" dirty="0">
                <a:solidFill>
                  <a:srgbClr val="FF0000"/>
                </a:solidFill>
              </a:rPr>
              <a:t>명을 작성하고 </a:t>
            </a:r>
            <a:r>
              <a:rPr lang="ko-KR" altLang="en-US" sz="1200" dirty="0" err="1">
                <a:solidFill>
                  <a:srgbClr val="FF0000"/>
                </a:solidFill>
              </a:rPr>
              <a:t>등록을하면</a:t>
            </a:r>
            <a:r>
              <a:rPr lang="ko-KR" altLang="en-US" sz="1200" dirty="0">
                <a:solidFill>
                  <a:srgbClr val="FF0000"/>
                </a:solidFill>
              </a:rPr>
              <a:t> 리스트가 생김 리스트에 상세버튼을 누르면 디폴트로 </a:t>
            </a:r>
            <a:r>
              <a:rPr lang="ko-KR" altLang="en-US" sz="1200" dirty="0" err="1">
                <a:solidFill>
                  <a:srgbClr val="FF0000"/>
                </a:solidFill>
              </a:rPr>
              <a:t>박혀있는</a:t>
            </a:r>
            <a:r>
              <a:rPr lang="ko-KR" altLang="en-US" sz="1200" dirty="0">
                <a:solidFill>
                  <a:srgbClr val="FF0000"/>
                </a:solidFill>
              </a:rPr>
              <a:t> 상세 정보가 나옵니다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9C281-5E84-4BA0-A63B-AA3F6FD12231}"/>
              </a:ext>
            </a:extLst>
          </p:cNvPr>
          <p:cNvSpPr/>
          <p:nvPr/>
        </p:nvSpPr>
        <p:spPr>
          <a:xfrm>
            <a:off x="7977930" y="4014455"/>
            <a:ext cx="234892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1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0B121009-6E28-4EAE-ADE8-C312D2B8CEC7}"/>
              </a:ext>
            </a:extLst>
          </p:cNvPr>
          <p:cNvSpPr/>
          <p:nvPr/>
        </p:nvSpPr>
        <p:spPr>
          <a:xfrm>
            <a:off x="10683722" y="244679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2FE2E-B38B-441D-B822-E6484DF5E4BA}"/>
              </a:ext>
            </a:extLst>
          </p:cNvPr>
          <p:cNvSpPr txBox="1"/>
          <p:nvPr/>
        </p:nvSpPr>
        <p:spPr>
          <a:xfrm>
            <a:off x="706772" y="38201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Pg</a:t>
            </a:r>
            <a:r>
              <a:rPr lang="en-US" altLang="ko-KR" dirty="0"/>
              <a:t> </a:t>
            </a:r>
            <a:r>
              <a:rPr lang="ko-KR" altLang="en-US" dirty="0"/>
              <a:t>수수료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http://tadmin.gmgpaydev.co.kr/settlement/setup_pg_fee.do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B41E-3D69-4D54-B62D-461897F84261}"/>
              </a:ext>
            </a:extLst>
          </p:cNvPr>
          <p:cNvSpPr txBox="1"/>
          <p:nvPr/>
        </p:nvSpPr>
        <p:spPr>
          <a:xfrm>
            <a:off x="897622" y="4996479"/>
            <a:ext cx="97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페이조아</a:t>
            </a:r>
            <a:r>
              <a:rPr lang="ko-KR" altLang="en-US" sz="1200" dirty="0">
                <a:solidFill>
                  <a:srgbClr val="FF0000"/>
                </a:solidFill>
              </a:rPr>
              <a:t> 실제 </a:t>
            </a:r>
            <a:r>
              <a:rPr lang="ko-KR" altLang="en-US" sz="1200" dirty="0" err="1">
                <a:solidFill>
                  <a:srgbClr val="FF0000"/>
                </a:solidFill>
              </a:rPr>
              <a:t>사용되는것들만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하시면됩니다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 err="1">
                <a:solidFill>
                  <a:srgbClr val="FF0000"/>
                </a:solidFill>
              </a:rPr>
              <a:t>Pg</a:t>
            </a:r>
            <a:r>
              <a:rPr lang="ko-KR" altLang="en-US" sz="1200" dirty="0">
                <a:solidFill>
                  <a:srgbClr val="FF0000"/>
                </a:solidFill>
              </a:rPr>
              <a:t>화면에서 결제되면 구분되어서 들어오고 정산내역에 나와야 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DC1A72-138F-4BFB-A146-7461BBF12C30}"/>
              </a:ext>
            </a:extLst>
          </p:cNvPr>
          <p:cNvSpPr/>
          <p:nvPr/>
        </p:nvSpPr>
        <p:spPr>
          <a:xfrm>
            <a:off x="7977930" y="4324923"/>
            <a:ext cx="234892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042BA-E64B-46A3-967E-A61AF89F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2052080"/>
            <a:ext cx="9924176" cy="27229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BB6C07-6A12-4229-8D7E-61A241855DD8}"/>
              </a:ext>
            </a:extLst>
          </p:cNvPr>
          <p:cNvSpPr/>
          <p:nvPr/>
        </p:nvSpPr>
        <p:spPr>
          <a:xfrm>
            <a:off x="897622" y="2344320"/>
            <a:ext cx="1694576" cy="24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E0C9CA-A297-4264-B741-BA14C4981703}"/>
              </a:ext>
            </a:extLst>
          </p:cNvPr>
          <p:cNvSpPr/>
          <p:nvPr/>
        </p:nvSpPr>
        <p:spPr>
          <a:xfrm>
            <a:off x="3331661" y="2344320"/>
            <a:ext cx="15184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8AA64-EAC1-4FA8-8832-CC5BF710FBFF}"/>
              </a:ext>
            </a:extLst>
          </p:cNvPr>
          <p:cNvSpPr/>
          <p:nvPr/>
        </p:nvSpPr>
        <p:spPr>
          <a:xfrm>
            <a:off x="5765700" y="2585246"/>
            <a:ext cx="1518407" cy="311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277A0-4FDE-419A-AE56-A32498E0EEB8}"/>
              </a:ext>
            </a:extLst>
          </p:cNvPr>
          <p:cNvSpPr/>
          <p:nvPr/>
        </p:nvSpPr>
        <p:spPr>
          <a:xfrm>
            <a:off x="8293749" y="2585246"/>
            <a:ext cx="1526796" cy="30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AC2FC7-2CEB-4C0C-A9FB-FE9971E3CAF4}"/>
              </a:ext>
            </a:extLst>
          </p:cNvPr>
          <p:cNvSpPr/>
          <p:nvPr/>
        </p:nvSpPr>
        <p:spPr>
          <a:xfrm>
            <a:off x="5765699" y="2273492"/>
            <a:ext cx="1518407" cy="311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736EFE-0FE3-411C-9B94-0B880231EE19}"/>
              </a:ext>
            </a:extLst>
          </p:cNvPr>
          <p:cNvSpPr/>
          <p:nvPr/>
        </p:nvSpPr>
        <p:spPr>
          <a:xfrm>
            <a:off x="3331661" y="2814059"/>
            <a:ext cx="1518408" cy="311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4BBF7-4131-400F-9D93-AA23F48FF0C1}"/>
              </a:ext>
            </a:extLst>
          </p:cNvPr>
          <p:cNvSpPr/>
          <p:nvPr/>
        </p:nvSpPr>
        <p:spPr>
          <a:xfrm>
            <a:off x="5765699" y="2888012"/>
            <a:ext cx="1518408" cy="23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6AC578-46C2-4960-9620-0521497089C4}"/>
              </a:ext>
            </a:extLst>
          </p:cNvPr>
          <p:cNvSpPr/>
          <p:nvPr/>
        </p:nvSpPr>
        <p:spPr>
          <a:xfrm>
            <a:off x="8302137" y="2881655"/>
            <a:ext cx="1518408" cy="23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E95CE-D6C8-449A-87B8-4D3AD0D8A67D}"/>
              </a:ext>
            </a:extLst>
          </p:cNvPr>
          <p:cNvSpPr/>
          <p:nvPr/>
        </p:nvSpPr>
        <p:spPr>
          <a:xfrm>
            <a:off x="5765699" y="3412789"/>
            <a:ext cx="1518407" cy="23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762984-A3DD-4442-8D0A-A37B1B6A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522549"/>
            <a:ext cx="11081857" cy="5016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650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http://tadmin.gmgpaydev.co.kr/sales/sales_manage.do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98076"/>
            <a:ext cx="687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통합매출관리는 상위 </a:t>
            </a:r>
            <a:r>
              <a:rPr lang="en-US" altLang="ko-KR" sz="1200" dirty="0"/>
              <a:t>1</a:t>
            </a:r>
            <a:r>
              <a:rPr lang="ko-KR" altLang="en-US" sz="1200" dirty="0"/>
              <a:t>차</a:t>
            </a:r>
            <a:r>
              <a:rPr lang="en-US" altLang="ko-KR" sz="1200" dirty="0" err="1"/>
              <a:t>pg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페이조아</a:t>
            </a:r>
            <a:r>
              <a:rPr lang="en-US" altLang="ko-KR" sz="1200" dirty="0"/>
              <a:t>,</a:t>
            </a:r>
            <a:r>
              <a:rPr lang="ko-KR" altLang="en-US" sz="1200" dirty="0"/>
              <a:t> 수수료 관리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상위 </a:t>
            </a:r>
            <a:r>
              <a:rPr lang="en-US" altLang="ko-KR" sz="1200" dirty="0"/>
              <a:t>1</a:t>
            </a:r>
            <a:r>
              <a:rPr lang="ko-KR" altLang="en-US" sz="1200" dirty="0"/>
              <a:t>차</a:t>
            </a:r>
            <a:r>
              <a:rPr lang="en-US" altLang="ko-KR" sz="1200" dirty="0" err="1"/>
              <a:t>pg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페이조아와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케이에스넷입니다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수수료 </a:t>
            </a:r>
            <a:r>
              <a:rPr lang="ko-KR" altLang="en-US" sz="1200" dirty="0" err="1"/>
              <a:t>변경시</a:t>
            </a:r>
            <a:r>
              <a:rPr lang="ko-KR" altLang="en-US" sz="1200" dirty="0"/>
              <a:t> 변경날짜 </a:t>
            </a:r>
            <a:r>
              <a:rPr lang="ko-KR" altLang="en-US" sz="1200" dirty="0" err="1"/>
              <a:t>이전것은</a:t>
            </a:r>
            <a:r>
              <a:rPr lang="ko-KR" altLang="en-US" sz="1200" dirty="0"/>
              <a:t> 이전 수수료로 정산 되어야 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9EDEA4-7C99-4966-A76A-521B8D2930AD}"/>
              </a:ext>
            </a:extLst>
          </p:cNvPr>
          <p:cNvSpPr/>
          <p:nvPr/>
        </p:nvSpPr>
        <p:spPr>
          <a:xfrm>
            <a:off x="10452683" y="1853967"/>
            <a:ext cx="1140901" cy="461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8FC2-BCC9-48B5-A3FE-DF712B872769}"/>
              </a:ext>
            </a:extLst>
          </p:cNvPr>
          <p:cNvSpPr txBox="1"/>
          <p:nvPr/>
        </p:nvSpPr>
        <p:spPr>
          <a:xfrm>
            <a:off x="9577232" y="243763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 err="1"/>
              <a:t>pg</a:t>
            </a:r>
            <a:r>
              <a:rPr lang="en-US" altLang="ko-KR" dirty="0"/>
              <a:t>  </a:t>
            </a:r>
            <a:r>
              <a:rPr lang="ko-KR" altLang="en-US" dirty="0"/>
              <a:t>수수료관리</a:t>
            </a:r>
          </a:p>
        </p:txBody>
      </p:sp>
    </p:spTree>
    <p:extLst>
      <p:ext uri="{BB962C8B-B14F-4D97-AF65-F5344CB8AC3E}">
        <p14:creationId xmlns:p14="http://schemas.microsoft.com/office/powerpoint/2010/main" val="20242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A01424-D736-47D5-9C11-957F2D72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596453"/>
            <a:ext cx="9957732" cy="459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695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http://tadmin.gmgpaydev.co.kr/manage/manage_all.do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848165"/>
            <a:ext cx="685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영업대행관리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보증금</a:t>
            </a:r>
            <a:r>
              <a:rPr lang="en-US" altLang="ko-KR" sz="1200" dirty="0"/>
              <a:t>,</a:t>
            </a:r>
            <a:r>
              <a:rPr lang="ko-KR" altLang="en-US" sz="1200" dirty="0"/>
              <a:t>수수료란 추가됩니다</a:t>
            </a:r>
            <a:r>
              <a:rPr lang="en-US" altLang="ko-KR" sz="1200" dirty="0"/>
              <a:t>.</a:t>
            </a:r>
            <a:r>
              <a:rPr lang="ko-KR" altLang="en-US" sz="1200" dirty="0"/>
              <a:t>첨부파일 추가기능 </a:t>
            </a:r>
            <a:r>
              <a:rPr lang="en-US" altLang="ko-KR" sz="1200" dirty="0"/>
              <a:t>– </a:t>
            </a:r>
            <a:r>
              <a:rPr lang="ko-KR" altLang="en-US" sz="1200" dirty="0"/>
              <a:t>리스트 상세 다 확인필요</a:t>
            </a:r>
            <a:endParaRPr lang="en-US" altLang="ko-KR" sz="1200" dirty="0"/>
          </a:p>
          <a:p>
            <a:r>
              <a:rPr lang="ko-KR" altLang="en-US" sz="1200" dirty="0"/>
              <a:t>검색조건 및 </a:t>
            </a:r>
            <a:r>
              <a:rPr lang="ko-KR" altLang="en-US" sz="1200" dirty="0" err="1"/>
              <a:t>엑섹파일</a:t>
            </a:r>
            <a:r>
              <a:rPr lang="ko-KR" altLang="en-US" sz="1200" dirty="0"/>
              <a:t> 수정필요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12F70-7465-423C-B491-2D0AA34B7B50}"/>
              </a:ext>
            </a:extLst>
          </p:cNvPr>
          <p:cNvSpPr/>
          <p:nvPr/>
        </p:nvSpPr>
        <p:spPr>
          <a:xfrm>
            <a:off x="7407479" y="3833769"/>
            <a:ext cx="763398" cy="261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F992B-E964-47DA-9F1C-E02FDE57F684}"/>
              </a:ext>
            </a:extLst>
          </p:cNvPr>
          <p:cNvSpPr txBox="1"/>
          <p:nvPr/>
        </p:nvSpPr>
        <p:spPr>
          <a:xfrm>
            <a:off x="7284202" y="3433704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마킹 이름 가운데 한글자만 </a:t>
            </a:r>
            <a:r>
              <a:rPr lang="ko-KR" altLang="en-US" sz="1200" dirty="0" err="1">
                <a:solidFill>
                  <a:srgbClr val="FF0000"/>
                </a:solidFill>
              </a:rPr>
              <a:t>마킹처리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EB7E5-8211-46C5-B02B-B76ED0804AB9}"/>
              </a:ext>
            </a:extLst>
          </p:cNvPr>
          <p:cNvSpPr txBox="1"/>
          <p:nvPr/>
        </p:nvSpPr>
        <p:spPr>
          <a:xfrm>
            <a:off x="4280944" y="5200128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보증보험 추가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수수료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영업수수료는 본사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영업대행 수수료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뺀 값이 나옵니다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4A752-B2A3-40ED-A69E-732575A7E908}"/>
              </a:ext>
            </a:extLst>
          </p:cNvPr>
          <p:cNvSpPr/>
          <p:nvPr/>
        </p:nvSpPr>
        <p:spPr>
          <a:xfrm>
            <a:off x="4328719" y="3833769"/>
            <a:ext cx="2147582" cy="130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A749B0-1CD1-455C-BA1D-7797400B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3" y="3611461"/>
            <a:ext cx="9890620" cy="324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233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http://tadmin.gmgpaydev.co.kr/manage/manage_all_register.do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12F70-7465-423C-B491-2D0AA34B7B50}"/>
              </a:ext>
            </a:extLst>
          </p:cNvPr>
          <p:cNvSpPr/>
          <p:nvPr/>
        </p:nvSpPr>
        <p:spPr>
          <a:xfrm>
            <a:off x="6459523" y="4761494"/>
            <a:ext cx="4731390" cy="726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F992B-E964-47DA-9F1C-E02FDE57F684}"/>
              </a:ext>
            </a:extLst>
          </p:cNvPr>
          <p:cNvSpPr txBox="1"/>
          <p:nvPr/>
        </p:nvSpPr>
        <p:spPr>
          <a:xfrm>
            <a:off x="7770702" y="5663174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보증보험 </a:t>
            </a:r>
            <a:r>
              <a:rPr lang="ko-KR" altLang="en-US" sz="1200" dirty="0" err="1">
                <a:solidFill>
                  <a:srgbClr val="FF0000"/>
                </a:solidFill>
              </a:rPr>
              <a:t>입력값</a:t>
            </a:r>
            <a:r>
              <a:rPr lang="ko-KR" altLang="en-US" sz="1200" dirty="0">
                <a:solidFill>
                  <a:srgbClr val="FF0000"/>
                </a:solidFill>
              </a:rPr>
              <a:t> 추가 및 첨부파일기능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EB7E5-8211-46C5-B02B-B76ED0804AB9}"/>
              </a:ext>
            </a:extLst>
          </p:cNvPr>
          <p:cNvSpPr txBox="1"/>
          <p:nvPr/>
        </p:nvSpPr>
        <p:spPr>
          <a:xfrm>
            <a:off x="1216403" y="5608511"/>
            <a:ext cx="303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통합한도설정하면</a:t>
            </a:r>
            <a:r>
              <a:rPr lang="ko-KR" altLang="en-US" sz="1200" dirty="0">
                <a:solidFill>
                  <a:srgbClr val="FF0000"/>
                </a:solidFill>
              </a:rPr>
              <a:t> 수기결제시 한도이상 결제가 안됩니다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4A752-B2A3-40ED-A69E-732575A7E908}"/>
              </a:ext>
            </a:extLst>
          </p:cNvPr>
          <p:cNvSpPr/>
          <p:nvPr/>
        </p:nvSpPr>
        <p:spPr>
          <a:xfrm>
            <a:off x="1300293" y="5031723"/>
            <a:ext cx="2634143" cy="45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976353-E4DD-4696-9BD3-51138DB8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47" y="1504795"/>
            <a:ext cx="8210725" cy="1294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2A52F-96B1-452E-A810-546FC17F61B7}"/>
              </a:ext>
            </a:extLst>
          </p:cNvPr>
          <p:cNvSpPr txBox="1"/>
          <p:nvPr/>
        </p:nvSpPr>
        <p:spPr>
          <a:xfrm>
            <a:off x="2121946" y="1329919"/>
            <a:ext cx="548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상점</a:t>
            </a:r>
            <a:r>
              <a:rPr lang="en-US" altLang="ko-KR" sz="1200" dirty="0">
                <a:solidFill>
                  <a:srgbClr val="FF0000"/>
                </a:solidFill>
              </a:rPr>
              <a:t>ID </a:t>
            </a:r>
            <a:r>
              <a:rPr lang="ko-KR" altLang="en-US" sz="1200" dirty="0">
                <a:solidFill>
                  <a:srgbClr val="FF0000"/>
                </a:solidFill>
              </a:rPr>
              <a:t>인풋박스 앞에 </a:t>
            </a:r>
            <a:r>
              <a:rPr lang="en-US" altLang="ko-KR" sz="1200" dirty="0">
                <a:solidFill>
                  <a:srgbClr val="FF0000"/>
                </a:solidFill>
              </a:rPr>
              <a:t>MGP </a:t>
            </a:r>
            <a:r>
              <a:rPr lang="ko-KR" altLang="en-US" sz="1200" dirty="0">
                <a:solidFill>
                  <a:srgbClr val="FF0000"/>
                </a:solidFill>
              </a:rPr>
              <a:t>고정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  <a:r>
              <a:rPr lang="ko-KR" altLang="en-US" sz="1200" dirty="0">
                <a:solidFill>
                  <a:srgbClr val="FF0000"/>
                </a:solidFill>
              </a:rPr>
              <a:t>뒤에 </a:t>
            </a:r>
            <a:r>
              <a:rPr lang="ko-KR" altLang="en-US" sz="1200" dirty="0" err="1">
                <a:solidFill>
                  <a:srgbClr val="FF0000"/>
                </a:solidFill>
              </a:rPr>
              <a:t>인풋창</a:t>
            </a:r>
            <a:r>
              <a:rPr lang="ko-KR" altLang="en-US" sz="1200" dirty="0">
                <a:solidFill>
                  <a:srgbClr val="FF0000"/>
                </a:solidFill>
              </a:rPr>
              <a:t> 정보 합쳐져서 아이디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MGP</a:t>
            </a:r>
            <a:r>
              <a:rPr lang="ko-KR" altLang="en-US" sz="1200" dirty="0">
                <a:solidFill>
                  <a:srgbClr val="FF0000"/>
                </a:solidFill>
              </a:rPr>
              <a:t>이부분은 </a:t>
            </a:r>
            <a:r>
              <a:rPr lang="ko-KR" altLang="en-US" sz="1200" dirty="0" err="1">
                <a:solidFill>
                  <a:srgbClr val="FF0000"/>
                </a:solidFill>
              </a:rPr>
              <a:t>정보수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정쪽에</a:t>
            </a:r>
            <a:r>
              <a:rPr lang="ko-KR" altLang="en-US" sz="1200" dirty="0">
                <a:solidFill>
                  <a:srgbClr val="FF0000"/>
                </a:solidFill>
              </a:rPr>
              <a:t> 관리할 수 있도록 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86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C63675-65D4-4FBC-86E6-63FEA671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68" y="1596453"/>
            <a:ext cx="9789952" cy="370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990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http://tadmin.gmgpaydev.co.kr/manage/manage_branch.do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848165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대리점관리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보증금</a:t>
            </a:r>
            <a:r>
              <a:rPr lang="en-US" altLang="ko-KR" sz="1200" dirty="0"/>
              <a:t>,</a:t>
            </a:r>
            <a:r>
              <a:rPr lang="ko-KR" altLang="en-US" sz="1200" dirty="0"/>
              <a:t>수수료란 추가됩니다</a:t>
            </a:r>
            <a:r>
              <a:rPr lang="en-US" altLang="ko-KR" sz="1200" dirty="0"/>
              <a:t>.</a:t>
            </a:r>
            <a:r>
              <a:rPr lang="ko-KR" altLang="en-US" sz="1200" dirty="0"/>
              <a:t>첨부파일 추가기능 </a:t>
            </a:r>
            <a:r>
              <a:rPr lang="en-US" altLang="ko-KR" sz="1200" dirty="0"/>
              <a:t>– </a:t>
            </a:r>
            <a:r>
              <a:rPr lang="ko-KR" altLang="en-US" sz="1200" dirty="0"/>
              <a:t>리스트 상세 다 확인필요</a:t>
            </a:r>
            <a:endParaRPr lang="en-US" altLang="ko-KR" sz="1200" dirty="0"/>
          </a:p>
          <a:p>
            <a:r>
              <a:rPr lang="ko-KR" altLang="en-US" sz="1200" dirty="0"/>
              <a:t>검색조건 및 </a:t>
            </a:r>
            <a:r>
              <a:rPr lang="ko-KR" altLang="en-US" sz="1200" dirty="0" err="1"/>
              <a:t>엑섹파일</a:t>
            </a:r>
            <a:r>
              <a:rPr lang="ko-KR" altLang="en-US" sz="1200" dirty="0"/>
              <a:t> 수정필요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09E270-3746-4817-876F-E494B039D80D}"/>
              </a:ext>
            </a:extLst>
          </p:cNvPr>
          <p:cNvSpPr/>
          <p:nvPr/>
        </p:nvSpPr>
        <p:spPr>
          <a:xfrm>
            <a:off x="7407479" y="4169328"/>
            <a:ext cx="704675" cy="12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22C73-E470-42B5-89E5-85409942D5A7}"/>
              </a:ext>
            </a:extLst>
          </p:cNvPr>
          <p:cNvSpPr txBox="1"/>
          <p:nvPr/>
        </p:nvSpPr>
        <p:spPr>
          <a:xfrm>
            <a:off x="6898308" y="3794241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마킹 이름 가운데 한글자만 </a:t>
            </a:r>
            <a:r>
              <a:rPr lang="ko-KR" altLang="en-US" sz="1200" dirty="0" err="1">
                <a:solidFill>
                  <a:srgbClr val="FF0000"/>
                </a:solidFill>
              </a:rPr>
              <a:t>마킹처리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80D55-C57F-4CB3-9D04-A40CBB7CB1D7}"/>
              </a:ext>
            </a:extLst>
          </p:cNvPr>
          <p:cNvSpPr txBox="1"/>
          <p:nvPr/>
        </p:nvSpPr>
        <p:spPr>
          <a:xfrm>
            <a:off x="4272555" y="5535687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보증보험 추가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수수료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영업수수료는 영업대행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대리점 수수료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뺀 값이 나옵니다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A0A0B-414D-4760-836D-587D6209FB6F}"/>
              </a:ext>
            </a:extLst>
          </p:cNvPr>
          <p:cNvSpPr/>
          <p:nvPr/>
        </p:nvSpPr>
        <p:spPr>
          <a:xfrm>
            <a:off x="4320330" y="4169328"/>
            <a:ext cx="2147582" cy="130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2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7D952A-96DC-4826-9127-3A847D92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1623455"/>
            <a:ext cx="7545023" cy="1398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A749B0-1CD1-455C-BA1D-7797400B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3" y="3611461"/>
            <a:ext cx="9890620" cy="324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528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http://tadmin.gmgpaydev.co.kr/manage/manage_branch_register.do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12F70-7465-423C-B491-2D0AA34B7B50}"/>
              </a:ext>
            </a:extLst>
          </p:cNvPr>
          <p:cNvSpPr/>
          <p:nvPr/>
        </p:nvSpPr>
        <p:spPr>
          <a:xfrm>
            <a:off x="6459523" y="4761494"/>
            <a:ext cx="4731390" cy="726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F992B-E964-47DA-9F1C-E02FDE57F684}"/>
              </a:ext>
            </a:extLst>
          </p:cNvPr>
          <p:cNvSpPr txBox="1"/>
          <p:nvPr/>
        </p:nvSpPr>
        <p:spPr>
          <a:xfrm>
            <a:off x="7770702" y="5663174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보증보험 </a:t>
            </a:r>
            <a:r>
              <a:rPr lang="ko-KR" altLang="en-US" sz="1200" dirty="0" err="1">
                <a:solidFill>
                  <a:srgbClr val="FF0000"/>
                </a:solidFill>
              </a:rPr>
              <a:t>입력값</a:t>
            </a:r>
            <a:r>
              <a:rPr lang="ko-KR" altLang="en-US" sz="1200" dirty="0">
                <a:solidFill>
                  <a:srgbClr val="FF0000"/>
                </a:solidFill>
              </a:rPr>
              <a:t> 추가 및 첨부파일기능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EB7E5-8211-46C5-B02B-B76ED0804AB9}"/>
              </a:ext>
            </a:extLst>
          </p:cNvPr>
          <p:cNvSpPr txBox="1"/>
          <p:nvPr/>
        </p:nvSpPr>
        <p:spPr>
          <a:xfrm>
            <a:off x="1216403" y="5608511"/>
            <a:ext cx="303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통합한도설정하면</a:t>
            </a:r>
            <a:r>
              <a:rPr lang="ko-KR" altLang="en-US" sz="1200" dirty="0">
                <a:solidFill>
                  <a:srgbClr val="FF0000"/>
                </a:solidFill>
              </a:rPr>
              <a:t> 수기결제시 한도이상 결제가 안됩니다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4A752-B2A3-40ED-A69E-732575A7E908}"/>
              </a:ext>
            </a:extLst>
          </p:cNvPr>
          <p:cNvSpPr/>
          <p:nvPr/>
        </p:nvSpPr>
        <p:spPr>
          <a:xfrm>
            <a:off x="1300293" y="5177903"/>
            <a:ext cx="2634143" cy="254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22A65-4D4E-44F8-B98B-7AB2DDFD48B6}"/>
              </a:ext>
            </a:extLst>
          </p:cNvPr>
          <p:cNvSpPr txBox="1"/>
          <p:nvPr/>
        </p:nvSpPr>
        <p:spPr>
          <a:xfrm>
            <a:off x="2283203" y="1360629"/>
            <a:ext cx="570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상점</a:t>
            </a:r>
            <a:r>
              <a:rPr lang="en-US" altLang="ko-KR" sz="1200" dirty="0">
                <a:solidFill>
                  <a:srgbClr val="FF0000"/>
                </a:solidFill>
              </a:rPr>
              <a:t>ID </a:t>
            </a:r>
            <a:r>
              <a:rPr lang="ko-KR" altLang="en-US" sz="1200" dirty="0">
                <a:solidFill>
                  <a:srgbClr val="FF0000"/>
                </a:solidFill>
              </a:rPr>
              <a:t>인풋박스 앞에 </a:t>
            </a:r>
            <a:r>
              <a:rPr lang="en-US" altLang="ko-KR" sz="1200" dirty="0">
                <a:solidFill>
                  <a:srgbClr val="FF0000"/>
                </a:solidFill>
              </a:rPr>
              <a:t>BGP </a:t>
            </a:r>
            <a:r>
              <a:rPr lang="ko-KR" altLang="en-US" sz="1200" dirty="0">
                <a:solidFill>
                  <a:srgbClr val="FF0000"/>
                </a:solidFill>
              </a:rPr>
              <a:t>고정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  <a:r>
              <a:rPr lang="ko-KR" altLang="en-US" sz="1200" dirty="0">
                <a:solidFill>
                  <a:srgbClr val="FF0000"/>
                </a:solidFill>
              </a:rPr>
              <a:t>뒤에 </a:t>
            </a:r>
            <a:r>
              <a:rPr lang="ko-KR" altLang="en-US" sz="1200" dirty="0" err="1">
                <a:solidFill>
                  <a:srgbClr val="FF0000"/>
                </a:solidFill>
              </a:rPr>
              <a:t>인풋창</a:t>
            </a:r>
            <a:r>
              <a:rPr lang="ko-KR" altLang="en-US" sz="1200" dirty="0">
                <a:solidFill>
                  <a:srgbClr val="FF0000"/>
                </a:solidFill>
              </a:rPr>
              <a:t> 정보 합쳐져서 아이디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BGP</a:t>
            </a:r>
            <a:r>
              <a:rPr lang="ko-KR" altLang="en-US" sz="1200" dirty="0">
                <a:solidFill>
                  <a:srgbClr val="FF0000"/>
                </a:solidFill>
              </a:rPr>
              <a:t>이부분은 정보수정 쪽에 관리할 수 있도록 됩니다 </a:t>
            </a:r>
          </a:p>
        </p:txBody>
      </p:sp>
    </p:spTree>
    <p:extLst>
      <p:ext uri="{BB962C8B-B14F-4D97-AF65-F5344CB8AC3E}">
        <p14:creationId xmlns:p14="http://schemas.microsoft.com/office/powerpoint/2010/main" val="14722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6194B4C8-A9D0-4760-B889-A0856A68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4"/>
          <a:stretch/>
        </p:blipFill>
        <p:spPr>
          <a:xfrm>
            <a:off x="879310" y="1845578"/>
            <a:ext cx="9521504" cy="3699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http://tadmin.gmgpaydev.co.kr/manage2/manage2.do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84816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가맹점 리스트입니다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6887362" y="3837086"/>
            <a:ext cx="704675" cy="12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6160078" y="3461999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보증보험 추가되었습니다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F97AA-9D06-4563-BDE4-E60728CBC405}"/>
              </a:ext>
            </a:extLst>
          </p:cNvPr>
          <p:cNvSpPr/>
          <p:nvPr/>
        </p:nvSpPr>
        <p:spPr>
          <a:xfrm>
            <a:off x="8125681" y="4462066"/>
            <a:ext cx="704675" cy="12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8CC0E-7847-4051-B8F6-9FB3350D1B46}"/>
              </a:ext>
            </a:extLst>
          </p:cNvPr>
          <p:cNvSpPr txBox="1"/>
          <p:nvPr/>
        </p:nvSpPr>
        <p:spPr>
          <a:xfrm>
            <a:off x="7358961" y="5810114"/>
            <a:ext cx="2238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전화번호 뒷자리 </a:t>
            </a:r>
            <a:r>
              <a:rPr lang="en-US" altLang="ko-KR" sz="1200" dirty="0">
                <a:solidFill>
                  <a:srgbClr val="FF0000"/>
                </a:solidFill>
              </a:rPr>
              <a:t>*** </a:t>
            </a:r>
            <a:r>
              <a:rPr lang="ko-KR" altLang="en-US" sz="1200" dirty="0" err="1">
                <a:solidFill>
                  <a:srgbClr val="FF0000"/>
                </a:solidFill>
              </a:rPr>
              <a:t>마킹처리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6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스크린샷, 서류이(가) 표시된 사진&#10;&#10;자동 생성된 설명">
            <a:extLst>
              <a:ext uri="{FF2B5EF4-FFF2-40B4-BE49-F238E27FC236}">
                <a16:creationId xmlns:a16="http://schemas.microsoft.com/office/drawing/2014/main" id="{4DD40F3A-4E28-4FBC-A26D-D86153736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7" b="1"/>
          <a:stretch/>
        </p:blipFill>
        <p:spPr>
          <a:xfrm>
            <a:off x="565319" y="2550254"/>
            <a:ext cx="11061362" cy="3241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A08BE-DD66-4F6A-9DDD-2F61DBC77421}"/>
              </a:ext>
            </a:extLst>
          </p:cNvPr>
          <p:cNvSpPr txBox="1"/>
          <p:nvPr/>
        </p:nvSpPr>
        <p:spPr>
          <a:xfrm>
            <a:off x="511728" y="390379"/>
            <a:ext cx="4184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http://tadmin.gmgpaydev.co.kr/manage2/manage2_register.do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B6018-14B2-4776-9B12-220467D1059F}"/>
              </a:ext>
            </a:extLst>
          </p:cNvPr>
          <p:cNvSpPr txBox="1"/>
          <p:nvPr/>
        </p:nvSpPr>
        <p:spPr>
          <a:xfrm>
            <a:off x="511728" y="67486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가맹점 상세내용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75511B-2671-47FE-A291-C9F702CA21DE}"/>
              </a:ext>
            </a:extLst>
          </p:cNvPr>
          <p:cNvSpPr/>
          <p:nvPr/>
        </p:nvSpPr>
        <p:spPr>
          <a:xfrm>
            <a:off x="10674648" y="318782"/>
            <a:ext cx="1081495" cy="1081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98E4-79AF-4581-BBD3-00FE0AE3264D}"/>
              </a:ext>
            </a:extLst>
          </p:cNvPr>
          <p:cNvSpPr/>
          <p:nvPr/>
        </p:nvSpPr>
        <p:spPr>
          <a:xfrm>
            <a:off x="645953" y="3926047"/>
            <a:ext cx="11061362" cy="151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234C3-577C-4807-8D25-B257C5496F10}"/>
              </a:ext>
            </a:extLst>
          </p:cNvPr>
          <p:cNvSpPr txBox="1"/>
          <p:nvPr/>
        </p:nvSpPr>
        <p:spPr>
          <a:xfrm>
            <a:off x="565319" y="5588243"/>
            <a:ext cx="4863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일거래한도액 하루 수기결제 한도액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월거래한도액 월별 수기결제 한도액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거래건당</a:t>
            </a:r>
            <a:r>
              <a:rPr lang="ko-KR" altLang="en-US" sz="1200" dirty="0">
                <a:solidFill>
                  <a:srgbClr val="FF0000"/>
                </a:solidFill>
              </a:rPr>
              <a:t> 한도액 </a:t>
            </a:r>
            <a:r>
              <a:rPr lang="en-US" altLang="ko-KR" sz="1200" dirty="0">
                <a:solidFill>
                  <a:srgbClr val="FF0000"/>
                </a:solidFill>
              </a:rPr>
              <a:t>-  </a:t>
            </a:r>
            <a:r>
              <a:rPr lang="ko-KR" altLang="en-US" sz="1200" dirty="0">
                <a:solidFill>
                  <a:srgbClr val="FF0000"/>
                </a:solidFill>
              </a:rPr>
              <a:t>한번 결제한도액 </a:t>
            </a:r>
            <a:r>
              <a:rPr lang="en-US" altLang="ko-KR" sz="1200" dirty="0">
                <a:solidFill>
                  <a:srgbClr val="FF0000"/>
                </a:solidFill>
              </a:rPr>
              <a:t>/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동일카드 일 한도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 err="1">
                <a:solidFill>
                  <a:srgbClr val="FF0000"/>
                </a:solidFill>
              </a:rPr>
              <a:t>같은카드</a:t>
            </a:r>
            <a:r>
              <a:rPr lang="ko-KR" altLang="en-US" sz="1200" dirty="0">
                <a:solidFill>
                  <a:srgbClr val="FF0000"/>
                </a:solidFill>
              </a:rPr>
              <a:t> 하루 결제 한도액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동일카드 일 승인횟수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동일카드로 하루 거래 횟수 이상 거래 못함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D9A668-A6AE-4910-B0B0-DD8B0B788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01"/>
          <a:stretch/>
        </p:blipFill>
        <p:spPr>
          <a:xfrm>
            <a:off x="645953" y="1492065"/>
            <a:ext cx="10108735" cy="857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0AD0AA-8A4B-48BE-AB29-06AFC5D425BF}"/>
              </a:ext>
            </a:extLst>
          </p:cNvPr>
          <p:cNvSpPr txBox="1"/>
          <p:nvPr/>
        </p:nvSpPr>
        <p:spPr>
          <a:xfrm>
            <a:off x="2054834" y="1345207"/>
            <a:ext cx="548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상점</a:t>
            </a:r>
            <a:r>
              <a:rPr lang="en-US" altLang="ko-KR" sz="1200" dirty="0">
                <a:solidFill>
                  <a:srgbClr val="FF0000"/>
                </a:solidFill>
              </a:rPr>
              <a:t>ID </a:t>
            </a:r>
            <a:r>
              <a:rPr lang="ko-KR" altLang="en-US" sz="1200" dirty="0">
                <a:solidFill>
                  <a:srgbClr val="FF0000"/>
                </a:solidFill>
              </a:rPr>
              <a:t>인풋박스 앞에 </a:t>
            </a:r>
            <a:r>
              <a:rPr lang="en-US" altLang="ko-KR" sz="1200" dirty="0">
                <a:solidFill>
                  <a:srgbClr val="FF0000"/>
                </a:solidFill>
              </a:rPr>
              <a:t>GP </a:t>
            </a:r>
            <a:r>
              <a:rPr lang="ko-KR" altLang="en-US" sz="1200" dirty="0">
                <a:solidFill>
                  <a:srgbClr val="FF0000"/>
                </a:solidFill>
              </a:rPr>
              <a:t>고정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  <a:r>
              <a:rPr lang="ko-KR" altLang="en-US" sz="1200" dirty="0">
                <a:solidFill>
                  <a:srgbClr val="FF0000"/>
                </a:solidFill>
              </a:rPr>
              <a:t>뒤에 </a:t>
            </a:r>
            <a:r>
              <a:rPr lang="ko-KR" altLang="en-US" sz="1200" dirty="0" err="1">
                <a:solidFill>
                  <a:srgbClr val="FF0000"/>
                </a:solidFill>
              </a:rPr>
              <a:t>인풋창</a:t>
            </a:r>
            <a:r>
              <a:rPr lang="ko-KR" altLang="en-US" sz="1200" dirty="0">
                <a:solidFill>
                  <a:srgbClr val="FF0000"/>
                </a:solidFill>
              </a:rPr>
              <a:t> 정보 합쳐져서 아이디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GP</a:t>
            </a:r>
            <a:r>
              <a:rPr lang="ko-KR" altLang="en-US" sz="1200" dirty="0">
                <a:solidFill>
                  <a:srgbClr val="FF0000"/>
                </a:solidFill>
              </a:rPr>
              <a:t>이부분은 정보수정 쪽에 관리할 수 있도록 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33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1248</Words>
  <Application>Microsoft Office PowerPoint</Application>
  <PresentationFormat>와이드스크린</PresentationFormat>
  <Paragraphs>176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tree</dc:creator>
  <cp:lastModifiedBy>kim tree</cp:lastModifiedBy>
  <cp:revision>149</cp:revision>
  <dcterms:created xsi:type="dcterms:W3CDTF">2021-08-08T23:31:31Z</dcterms:created>
  <dcterms:modified xsi:type="dcterms:W3CDTF">2021-08-11T00:39:22Z</dcterms:modified>
</cp:coreProperties>
</file>