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83" r:id="rId6"/>
    <p:sldId id="298" r:id="rId7"/>
    <p:sldId id="297" r:id="rId8"/>
    <p:sldId id="284" r:id="rId9"/>
    <p:sldId id="294" r:id="rId10"/>
    <p:sldId id="299" r:id="rId11"/>
    <p:sldId id="300" r:id="rId12"/>
    <p:sldId id="29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Revenue gained with additional features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Sheet1!$A$2:$A$3</c:f>
              <c:strCache>
                <c:ptCount val="2"/>
                <c:pt idx="0">
                  <c:v>Current Features</c:v>
                </c:pt>
                <c:pt idx="1">
                  <c:v>Added Features</c:v>
                </c:pt>
              </c:strCache>
            </c:strRef>
          </c:cat>
          <c:val>
            <c:numRef>
              <c:f>Sheet1!$B$2:$B$3</c:f>
              <c:numCache>
                <c:formatCode>[$$-409]#,##0</c:formatCode>
                <c:ptCount val="2"/>
                <c:pt idx="0">
                  <c:v>141750000</c:v>
                </c:pt>
                <c:pt idx="1">
                  <c:v>145250000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Revenue decrease</a:t>
            </a:r>
            <a:r>
              <a:rPr lang="en-US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 run closed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466-43A5-816D-783B6BAD928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66-43A5-816D-783B6BAD928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66-43A5-816D-783B6BAD928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66-43A5-816D-783B6BAD9288}"/>
              </c:ext>
            </c:extLst>
          </c:dPt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Sheet1!$B$2:$B$11</c:f>
              <c:numCache>
                <c:formatCode>[$$-409]#,##0</c:formatCode>
                <c:ptCount val="10"/>
                <c:pt idx="0">
                  <c:v>141750000</c:v>
                </c:pt>
                <c:pt idx="1">
                  <c:v>141750000</c:v>
                </c:pt>
                <c:pt idx="2">
                  <c:v>141000000</c:v>
                </c:pt>
                <c:pt idx="3">
                  <c:v>140950000</c:v>
                </c:pt>
                <c:pt idx="4">
                  <c:v>140950000</c:v>
                </c:pt>
                <c:pt idx="5">
                  <c:v>140950000</c:v>
                </c:pt>
                <c:pt idx="6">
                  <c:v>139950000</c:v>
                </c:pt>
                <c:pt idx="7">
                  <c:v>139950000</c:v>
                </c:pt>
                <c:pt idx="8">
                  <c:v>139950000</c:v>
                </c:pt>
                <c:pt idx="9">
                  <c:v>138750000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66-43A5-816D-783B6BAD9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12/3/2022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A73E-4A54-4742-8586-DD6DAA3BC61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73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nowy forrest from top" title="Snowy forrest from top">
            <a:extLst>
              <a:ext uri="{FF2B5EF4-FFF2-40B4-BE49-F238E27FC236}">
                <a16:creationId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Mountain Resort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Models for increased revenue </a:t>
            </a:r>
            <a:br>
              <a:rPr lang="en-US" dirty="0" smtClean="0"/>
            </a:br>
            <a:r>
              <a:rPr lang="en-US" dirty="0" smtClean="0"/>
              <a:t>and decreased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falling on trees in a forrest">
            <a:extLst>
              <a:ext uri="{FF2B5EF4-FFF2-40B4-BE49-F238E27FC236}">
                <a16:creationId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3" y="143999"/>
            <a:ext cx="11899714" cy="604799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7FF01862-0639-48CD-A883-31DC1B3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64900" y="4910452"/>
            <a:ext cx="4649222" cy="773546"/>
          </a:xfrm>
        </p:spPr>
        <p:txBody>
          <a:bodyPr/>
          <a:lstStyle/>
          <a:p>
            <a:r>
              <a:rPr lang="en-US" dirty="0" smtClean="0"/>
              <a:t>miranda.barton@idscompany.com</a:t>
            </a:r>
          </a:p>
          <a:p>
            <a:r>
              <a:rPr lang="en-US" dirty="0" smtClean="0"/>
              <a:t>Imaginary Data Science Company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ky view of desolate snow covered mountains">
            <a:extLst>
              <a:ext uri="{FF2B5EF4-FFF2-40B4-BE49-F238E27FC236}">
                <a16:creationId xmlns:a16="http://schemas.microsoft.com/office/drawing/2014/main" id="{D2F0B21B-60AF-4BFF-AB00-273F16E628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Operating costs increased by $1.54m this season. </a:t>
            </a:r>
            <a:endParaRPr lang="en-US" sz="3200" dirty="0"/>
          </a:p>
          <a:p>
            <a:r>
              <a:rPr lang="en-US" dirty="0" smtClean="0"/>
              <a:t>Need </a:t>
            </a:r>
            <a:r>
              <a:rPr lang="en-US" dirty="0"/>
              <a:t>o</a:t>
            </a:r>
            <a:r>
              <a:rPr lang="en-US" dirty="0" smtClean="0"/>
              <a:t>ptions to cut costs without cutting value</a:t>
            </a:r>
          </a:p>
          <a:p>
            <a:r>
              <a:rPr lang="en-US" dirty="0" smtClean="0"/>
              <a:t>Need options to justify price increase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/>
              <a:t>Looking Forward</a:t>
            </a:r>
          </a:p>
          <a:p>
            <a:r>
              <a:rPr lang="en-US" dirty="0" smtClean="0"/>
              <a:t>Identify growth opportunities for future projects</a:t>
            </a:r>
          </a:p>
          <a:p>
            <a:r>
              <a:rPr lang="en-US" dirty="0" smtClean="0"/>
              <a:t>Create modeling tool for Big Mountain to do their own analysis in the future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0" y="2438399"/>
            <a:ext cx="3992984" cy="3044399"/>
          </a:xfrm>
        </p:spPr>
        <p:txBody>
          <a:bodyPr/>
          <a:lstStyle/>
          <a:p>
            <a:r>
              <a:rPr lang="en-US" sz="4000" dirty="0" smtClean="0"/>
              <a:t>Problem Identification</a:t>
            </a:r>
            <a:endParaRPr lang="en-US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ky view of desolate snow covered mountains">
            <a:extLst>
              <a:ext uri="{FF2B5EF4-FFF2-40B4-BE49-F238E27FC236}">
                <a16:creationId xmlns:a16="http://schemas.microsoft.com/office/drawing/2014/main" id="{1AB66C4D-B643-4E90-84E0-FF247D592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007" y="2962467"/>
            <a:ext cx="4840085" cy="3044952"/>
          </a:xfrm>
        </p:spPr>
        <p:txBody>
          <a:bodyPr lIns="274320" tIns="429768" rIns="182880" bIns="1097280" anchor="t"/>
          <a:lstStyle/>
          <a:p>
            <a:r>
              <a:rPr lang="en-US" sz="4000" dirty="0" smtClean="0"/>
              <a:t>Recommendations and Key Findings</a:t>
            </a:r>
            <a:endParaRPr lang="en-US" sz="1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Cut least used runs </a:t>
            </a:r>
            <a:br>
              <a:rPr lang="en-US" sz="3200" dirty="0" smtClean="0"/>
            </a:br>
            <a:r>
              <a:rPr lang="en-US" sz="3200" dirty="0" smtClean="0"/>
              <a:t>and increase vertical drop by 15’. </a:t>
            </a:r>
            <a:endParaRPr lang="en-US" sz="2400" dirty="0"/>
          </a:p>
          <a:p>
            <a:r>
              <a:rPr lang="en-US" dirty="0" smtClean="0"/>
              <a:t>Top 15% nationwide for top rated ski resort features</a:t>
            </a:r>
            <a:endParaRPr lang="en-US" dirty="0"/>
          </a:p>
          <a:p>
            <a:r>
              <a:rPr lang="en-US" dirty="0"/>
              <a:t>Cut up to 5 runs and still be in top 10% nationwide</a:t>
            </a:r>
          </a:p>
          <a:p>
            <a:r>
              <a:rPr lang="en-US" dirty="0" smtClean="0"/>
              <a:t>Highest ticket price in Montana but low nationwide </a:t>
            </a:r>
          </a:p>
          <a:p>
            <a:r>
              <a:rPr lang="en-US" dirty="0" smtClean="0"/>
              <a:t>Vertical drop one of the biggest drivers of price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id="{199D014F-A091-4AB5-A7DE-AB7239BAF8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457200"/>
          <a:lstStyle/>
          <a:p>
            <a:r>
              <a:rPr lang="en-US" dirty="0" smtClean="0"/>
              <a:t>Modeling Results and Analysis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392510"/>
            <a:ext cx="11340000" cy="432000"/>
          </a:xfrm>
        </p:spPr>
        <p:txBody>
          <a:bodyPr/>
          <a:lstStyle/>
          <a:p>
            <a:r>
              <a:rPr lang="en-US" dirty="0" smtClean="0"/>
              <a:t>Modeling Results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 smtClean="0"/>
              <a:t>Enhance key resort features for a projected . </a:t>
            </a:r>
            <a:endParaRPr lang="en-US" dirty="0"/>
          </a:p>
          <a:p>
            <a:pPr lvl="1"/>
            <a:r>
              <a:rPr lang="en-US" dirty="0" smtClean="0"/>
              <a:t>Up to $3.47m increased revenue this season</a:t>
            </a:r>
            <a:endParaRPr lang="en-US" dirty="0"/>
          </a:p>
          <a:p>
            <a:r>
              <a:rPr lang="en-US" dirty="0"/>
              <a:t>Cut up to 5 of least used runs </a:t>
            </a:r>
          </a:p>
          <a:p>
            <a:pPr lvl="1"/>
            <a:r>
              <a:rPr lang="en-US" dirty="0"/>
              <a:t>Up to $1.3m decreased revenue this season</a:t>
            </a:r>
          </a:p>
          <a:p>
            <a:pPr lvl="1"/>
            <a:r>
              <a:rPr lang="en-US" i="1" dirty="0"/>
              <a:t>Need </a:t>
            </a:r>
            <a:r>
              <a:rPr lang="en-US" i="1" dirty="0" smtClean="0"/>
              <a:t>additional data </a:t>
            </a:r>
            <a:r>
              <a:rPr lang="en-US" i="1" dirty="0"/>
              <a:t>to know operational </a:t>
            </a:r>
            <a:r>
              <a:rPr lang="en-US" i="1" dirty="0" smtClean="0"/>
              <a:t>cost reduction</a:t>
            </a:r>
            <a:endParaRPr lang="en-US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 smtClean="0"/>
              <a:t>Analysis Methods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 smtClean="0"/>
              <a:t>Removed features with incomplete information from analysis</a:t>
            </a:r>
          </a:p>
          <a:p>
            <a:r>
              <a:rPr lang="en-US" dirty="0" smtClean="0"/>
              <a:t>Identified features most highly correlated to price increases</a:t>
            </a:r>
          </a:p>
          <a:p>
            <a:r>
              <a:rPr lang="en-US" dirty="0" smtClean="0"/>
              <a:t>Identified features most highly rated in similar markets</a:t>
            </a:r>
          </a:p>
          <a:p>
            <a:r>
              <a:rPr lang="en-US" dirty="0" smtClean="0"/>
              <a:t>Evaluated current Big Mountain features on a national scale</a:t>
            </a:r>
          </a:p>
          <a:p>
            <a:r>
              <a:rPr lang="en-US" dirty="0" smtClean="0"/>
              <a:t>Build a Linear and Random Forest </a:t>
            </a:r>
            <a:r>
              <a:rPr lang="en-US" dirty="0" err="1" smtClean="0"/>
              <a:t>Regressor</a:t>
            </a:r>
            <a:r>
              <a:rPr lang="en-US" dirty="0" smtClean="0"/>
              <a:t> Model to predict effects on ticket price based on changes to key features, Random Forest Model provided lower error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 smtClean="0"/>
              <a:t>Largest contributing features to ticket price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4448331"/>
            <a:ext cx="11339513" cy="360000"/>
          </a:xfrm>
        </p:spPr>
        <p:txBody>
          <a:bodyPr/>
          <a:lstStyle/>
          <a:p>
            <a:r>
              <a:rPr lang="en-US" dirty="0" smtClean="0"/>
              <a:t>Night Skiing didn’t correlate as highly nationwide, but did among states further north with longer nights.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98907"/>
            <a:ext cx="2745782" cy="141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435" y="1198907"/>
            <a:ext cx="2691944" cy="14058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020" y="1198907"/>
            <a:ext cx="2745782" cy="1379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2681045"/>
            <a:ext cx="2652550" cy="141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4655" y="1198907"/>
            <a:ext cx="2718864" cy="14191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7178" y="2681045"/>
            <a:ext cx="2745389" cy="14323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4655" y="2681045"/>
            <a:ext cx="2718864" cy="14058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6438" y="2681045"/>
            <a:ext cx="2758652" cy="14323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9058" y="4922541"/>
            <a:ext cx="2749324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 smtClean="0"/>
              <a:t>Big Mountain’s performance nationwide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71" t="5894" r="2857" b="8163"/>
          <a:stretch/>
        </p:blipFill>
        <p:spPr>
          <a:xfrm>
            <a:off x="242887" y="1047750"/>
            <a:ext cx="268974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475" t="5949" r="1151" b="4291"/>
          <a:stretch/>
        </p:blipFill>
        <p:spPr>
          <a:xfrm>
            <a:off x="3108869" y="1047750"/>
            <a:ext cx="267121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5637" r="1303" b="6369"/>
          <a:stretch/>
        </p:blipFill>
        <p:spPr>
          <a:xfrm>
            <a:off x="5956321" y="1047750"/>
            <a:ext cx="2700458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4648" r="492" b="5448"/>
          <a:stretch/>
        </p:blipFill>
        <p:spPr>
          <a:xfrm>
            <a:off x="8833021" y="1047750"/>
            <a:ext cx="2724686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4884" b="4293"/>
          <a:stretch/>
        </p:blipFill>
        <p:spPr>
          <a:xfrm>
            <a:off x="274081" y="2632246"/>
            <a:ext cx="2697711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l="541" t="3557" r="1641" b="7090"/>
          <a:stretch/>
        </p:blipFill>
        <p:spPr>
          <a:xfrm>
            <a:off x="3089846" y="2632246"/>
            <a:ext cx="2703399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/>
          <a:srcRect t="5572" r="2183" b="5376"/>
          <a:stretch/>
        </p:blipFill>
        <p:spPr>
          <a:xfrm>
            <a:off x="5911299" y="2632246"/>
            <a:ext cx="270272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/>
          <a:srcRect t="4959" r="2608" b="5147"/>
          <a:stretch/>
        </p:blipFill>
        <p:spPr>
          <a:xfrm>
            <a:off x="8833021" y="2632246"/>
            <a:ext cx="2678018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09655" y="1112227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Vertical Drop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863" y="1112227"/>
            <a:ext cx="69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Chairs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095847" y="111222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Runs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263339" y="2677883"/>
            <a:ext cx="152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Skiable Terrain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4887" y="2686003"/>
            <a:ext cx="1354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Covered by</a:t>
            </a:r>
          </a:p>
          <a:p>
            <a:pPr algn="r"/>
            <a:r>
              <a:rPr lang="en-US" dirty="0" smtClean="0"/>
              <a:t>Snowmakers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96638" y="1112227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Fast Quads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459785" y="2677883"/>
            <a:ext cx="119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Longest Run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0836303" y="2677883"/>
            <a:ext cx="674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Trams</a:t>
            </a:r>
            <a:endParaRPr lang="en-US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/>
          <a:srcRect b="5236"/>
          <a:stretch/>
        </p:blipFill>
        <p:spPr>
          <a:xfrm>
            <a:off x="515428" y="4448077"/>
            <a:ext cx="4082610" cy="20574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1"/>
          <a:srcRect t="1555" b="3955"/>
          <a:stretch/>
        </p:blipFill>
        <p:spPr>
          <a:xfrm>
            <a:off x="4910220" y="4448077"/>
            <a:ext cx="3990765" cy="204797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12820" y="4665103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Ticket Price </a:t>
            </a:r>
          </a:p>
          <a:p>
            <a:pPr algn="ctr"/>
            <a:r>
              <a:rPr lang="en-US" dirty="0" smtClean="0"/>
              <a:t>Montana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57834" y="4665102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Ticket Price </a:t>
            </a:r>
          </a:p>
          <a:p>
            <a:pPr algn="ctr"/>
            <a:r>
              <a:rPr lang="en-US" dirty="0" smtClean="0"/>
              <a:t>Nationwide</a:t>
            </a:r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 txBox="1">
            <a:spLocks/>
          </p:cNvSpPr>
          <p:nvPr/>
        </p:nvSpPr>
        <p:spPr>
          <a:xfrm>
            <a:off x="9086846" y="4644804"/>
            <a:ext cx="3838735" cy="827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/>
              <a:t>Top price in Montana</a:t>
            </a:r>
          </a:p>
          <a:p>
            <a:r>
              <a:rPr lang="en-US" sz="1600" smtClean="0"/>
              <a:t>Room to grow by ~$10 and </a:t>
            </a:r>
            <a:br>
              <a:rPr lang="en-US" sz="1600" smtClean="0"/>
            </a:br>
            <a:r>
              <a:rPr lang="en-US" sz="1600" smtClean="0"/>
              <a:t>stay competitive nationwide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2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86228"/>
            <a:ext cx="11340000" cy="432000"/>
          </a:xfrm>
        </p:spPr>
        <p:txBody>
          <a:bodyPr/>
          <a:lstStyle/>
          <a:p>
            <a:r>
              <a:rPr lang="en-US" dirty="0" smtClean="0"/>
              <a:t>Recommendations based on modeling</a:t>
            </a:r>
            <a:endParaRPr lang="en-US" dirty="0"/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777410"/>
              </p:ext>
            </p:extLst>
          </p:nvPr>
        </p:nvGraphicFramePr>
        <p:xfrm>
          <a:off x="1106005" y="825903"/>
          <a:ext cx="3389313" cy="474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18504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 txBox="1">
            <a:spLocks/>
          </p:cNvSpPr>
          <p:nvPr/>
        </p:nvSpPr>
        <p:spPr>
          <a:xfrm>
            <a:off x="1391755" y="5673618"/>
            <a:ext cx="3838735" cy="827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Add a run, add a chair lift, </a:t>
            </a:r>
            <a:br>
              <a:rPr lang="en-US" sz="1600" dirty="0" smtClean="0"/>
            </a:br>
            <a:r>
              <a:rPr lang="en-US" sz="1600" dirty="0" smtClean="0"/>
              <a:t>add 15’ to vertical drop</a:t>
            </a:r>
          </a:p>
          <a:p>
            <a:r>
              <a:rPr lang="en-US" sz="1600" dirty="0" smtClean="0"/>
              <a:t>Justify ~$3.47m in increased revenue</a:t>
            </a:r>
            <a:endParaRPr lang="en-US" sz="16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 txBox="1">
            <a:spLocks/>
          </p:cNvSpPr>
          <p:nvPr/>
        </p:nvSpPr>
        <p:spPr>
          <a:xfrm>
            <a:off x="6810375" y="5673617"/>
            <a:ext cx="3838735" cy="827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Drop 1 run for no drop in ticket price</a:t>
            </a:r>
          </a:p>
          <a:p>
            <a:r>
              <a:rPr lang="en-US" sz="1600" dirty="0" smtClean="0"/>
              <a:t>Sweet spot is up to 5 runs closed</a:t>
            </a:r>
          </a:p>
          <a:p>
            <a:r>
              <a:rPr lang="en-US" sz="1600" dirty="0" smtClean="0"/>
              <a:t>Stay in top 10% nationwide</a:t>
            </a:r>
            <a:endParaRPr lang="en-US" sz="1600" dirty="0"/>
          </a:p>
        </p:txBody>
      </p:sp>
      <p:graphicFrame>
        <p:nvGraphicFramePr>
          <p:cNvPr id="13" name="Chart 12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940001"/>
              </p:ext>
            </p:extLst>
          </p:nvPr>
        </p:nvGraphicFramePr>
        <p:xfrm>
          <a:off x="5992162" y="825903"/>
          <a:ext cx="4894745" cy="474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084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id="{FB6C117D-C3C2-4923-B0BC-DC2F8814D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 smtClean="0"/>
              <a:t>Summary and Conclusion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2070512"/>
            <a:ext cx="4416587" cy="2625313"/>
          </a:xfrm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 smtClean="0"/>
              <a:t>Big Mountain is undervaluing itself within the nationwide market. </a:t>
            </a:r>
          </a:p>
          <a:p>
            <a:r>
              <a:rPr lang="en-US" dirty="0" smtClean="0"/>
              <a:t>Adding a few key features could justify a significant increase in revenue that would be sustained over multiple seasons for a one-time capital expenditure.</a:t>
            </a:r>
          </a:p>
          <a:p>
            <a:r>
              <a:rPr lang="en-US" dirty="0" smtClean="0"/>
              <a:t>Some of the least profitable features can be downsized to reduce operating costs.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44613219_Snowscape presentation_AAS_v3" id="{3F58B2BF-7FCB-4030-95D0-6E1293A51CD9}" vid="{53A5683B-83CA-458E-B89B-61DA222BA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D349276-D03C-4504-A5DA-3C2BED60D3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597FF3-20AC-4CC1-81BE-167C9DD71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A1A72F-8D9B-43C2-9EF9-F1EF7B91BE5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0</TotalTime>
  <Words>345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Times New Roman</vt:lpstr>
      <vt:lpstr>Office Theme</vt:lpstr>
      <vt:lpstr>Big Mountain Resort</vt:lpstr>
      <vt:lpstr>Problem Identification</vt:lpstr>
      <vt:lpstr>Recommendations and Key Findings</vt:lpstr>
      <vt:lpstr>Modeling Results and Analysis</vt:lpstr>
      <vt:lpstr>Modeling Results</vt:lpstr>
      <vt:lpstr>Largest contributing features to ticket price</vt:lpstr>
      <vt:lpstr>Big Mountain’s performance nationwide</vt:lpstr>
      <vt:lpstr>Recommendations based on modeling</vt:lpstr>
      <vt:lpstr>Summary and Conclusion</vt:lpstr>
      <vt:lpstr>Large Image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2022-12-03T18:32:21Z</dcterms:created>
  <dcterms:modified xsi:type="dcterms:W3CDTF">2022-12-03T20:37:03Z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