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7" r:id="rId5"/>
    <p:sldId id="264" r:id="rId6"/>
    <p:sldId id="265" r:id="rId7"/>
    <p:sldId id="266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0915-AA26-4A98-9C85-B721CB554C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42CC-354D-42BB-AC72-540B51DF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o.com/en-us/themes" TargetMode="External"/><Relationship Id="rId2" Type="http://schemas.openxmlformats.org/officeDocument/2006/relationships/hyperlink" Target="http://www.kaggle.com/datasets/rtatman/lego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randa-barton/Springboard/blob/40985ce5092a346d20d233bea1351513d196cded/Storytelling%20with%20Data%20-%20Lego.ipynb" TargetMode="External"/><Relationship Id="rId4" Type="http://schemas.openxmlformats.org/officeDocument/2006/relationships/hyperlink" Target="http://www.statista.com/chart/24021/revenue-and-net-profit-of-the-lego-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04" y="17662"/>
            <a:ext cx="1759575" cy="83473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60" y="834731"/>
            <a:ext cx="1778546" cy="83947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51" y="853700"/>
            <a:ext cx="1764317" cy="8489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548" y="4430602"/>
            <a:ext cx="9144000" cy="140495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THEMES OVER TIME</a:t>
            </a:r>
          </a:p>
          <a:p>
            <a:r>
              <a:rPr lang="en-US" sz="2100" dirty="0"/>
              <a:t>How </a:t>
            </a:r>
            <a:r>
              <a:rPr lang="en-US" sz="2100" dirty="0" smtClean="0"/>
              <a:t>has </a:t>
            </a:r>
            <a:r>
              <a:rPr lang="en-US" sz="2100" dirty="0"/>
              <a:t>the growth of the Lego </a:t>
            </a:r>
            <a:r>
              <a:rPr lang="en-US" sz="2100" dirty="0" smtClean="0"/>
              <a:t>changed over time?</a:t>
            </a:r>
            <a:endParaRPr lang="en-US" sz="2100" dirty="0"/>
          </a:p>
          <a:p>
            <a:endParaRPr lang="en-US" sz="36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" y="0"/>
            <a:ext cx="1790703" cy="83820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31" y="0"/>
            <a:ext cx="1773803" cy="8442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34" y="0"/>
            <a:ext cx="1778546" cy="8347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37" y="0"/>
            <a:ext cx="1778546" cy="8489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92" y="13886"/>
            <a:ext cx="1778546" cy="83947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285" y="8870"/>
            <a:ext cx="1773803" cy="8537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" y="834731"/>
            <a:ext cx="1783289" cy="84421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31" y="848960"/>
            <a:ext cx="1778546" cy="8347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20" y="844217"/>
            <a:ext cx="1769061" cy="829989"/>
          </a:xfrm>
          <a:prstGeom prst="rect">
            <a:avLst/>
          </a:prstGeom>
        </p:spPr>
      </p:pic>
      <p:pic>
        <p:nvPicPr>
          <p:cNvPr id="17" name="Picture 4" descr="File:LEGO logo.svg - Wikipedi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60" y="2218531"/>
            <a:ext cx="2035175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" y="1703734"/>
            <a:ext cx="1764317" cy="83947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93" y="861887"/>
            <a:ext cx="1773803" cy="83947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30" y="1701361"/>
            <a:ext cx="1769061" cy="84421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" y="2563248"/>
            <a:ext cx="1759575" cy="82998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31" y="2553762"/>
            <a:ext cx="1778546" cy="83947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" y="3410906"/>
            <a:ext cx="1773803" cy="83947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7" y="852749"/>
            <a:ext cx="1773803" cy="83947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7" y="1683689"/>
            <a:ext cx="1773803" cy="83947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94" y="1682740"/>
            <a:ext cx="1773803" cy="848959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7" y="2540233"/>
            <a:ext cx="1769061" cy="8442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24" y="2540233"/>
            <a:ext cx="1769061" cy="83947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939" y="3401520"/>
            <a:ext cx="1769061" cy="82998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6" y="4275135"/>
            <a:ext cx="1750089" cy="83473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" y="4313186"/>
            <a:ext cx="1778546" cy="8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Where did we begin, </a:t>
            </a:r>
            <a:br>
              <a:rPr lang="en-US" dirty="0" smtClean="0"/>
            </a:br>
            <a:r>
              <a:rPr lang="en-US" dirty="0" smtClean="0"/>
              <a:t>and where did we end?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56" y="1690688"/>
            <a:ext cx="2639043" cy="4234744"/>
          </a:xfrm>
          <a:prstGeom prst="rect">
            <a:avLst/>
          </a:prstGeom>
        </p:spPr>
      </p:pic>
      <p:pic>
        <p:nvPicPr>
          <p:cNvPr id="2050" name="Picture 2" descr="Infographic: Brick by Brick: LEGO's Growing Toy Empire | Statist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09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Sets per bestselling theme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" t="1980"/>
          <a:stretch/>
        </p:blipFill>
        <p:spPr>
          <a:xfrm>
            <a:off x="476250" y="1825625"/>
            <a:ext cx="5143557" cy="4582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5" t="1598" r="1824"/>
          <a:stretch/>
        </p:blipFill>
        <p:spPr>
          <a:xfrm>
            <a:off x="6448425" y="1825625"/>
            <a:ext cx="5215889" cy="4953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9" y="120745"/>
            <a:ext cx="1818712" cy="853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56" y="122869"/>
            <a:ext cx="1793970" cy="858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85" y="122869"/>
            <a:ext cx="1793968" cy="853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4" y="122869"/>
            <a:ext cx="1818712" cy="85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26" y="122869"/>
            <a:ext cx="1793970" cy="8490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96" y="122869"/>
            <a:ext cx="1793970" cy="8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What is “Supplemental”?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16282"/>
              </p:ext>
            </p:extLst>
          </p:nvPr>
        </p:nvGraphicFramePr>
        <p:xfrm>
          <a:off x="2105025" y="2305049"/>
          <a:ext cx="5565775" cy="244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019">
                  <a:extLst>
                    <a:ext uri="{9D8B030D-6E8A-4147-A177-3AD203B41FA5}">
                      <a16:colId xmlns:a16="http://schemas.microsoft.com/office/drawing/2014/main" val="1327926479"/>
                    </a:ext>
                  </a:extLst>
                </a:gridCol>
                <a:gridCol w="892756">
                  <a:extLst>
                    <a:ext uri="{9D8B030D-6E8A-4147-A177-3AD203B41FA5}">
                      <a16:colId xmlns:a16="http://schemas.microsoft.com/office/drawing/2014/main" val="3383024118"/>
                    </a:ext>
                  </a:extLst>
                </a:gridCol>
              </a:tblGrid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2 Curved Bricks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1895707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Motor Set with Rubber Tracks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580008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100" u="none" strike="noStrike" dirty="0">
                          <a:effectLst/>
                        </a:rPr>
                        <a:t>.5V Motor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98125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Town Mini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Figures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800458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Space Mini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Figures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5919160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Storage Cloth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Spread Bag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447410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Building Cards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 1030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431967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Building Cards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100" u="none" strike="noStrike" dirty="0">
                          <a:effectLst/>
                        </a:rPr>
                        <a:t> 1032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552072"/>
                  </a:ext>
                </a:extLst>
              </a:tr>
              <a:tr h="272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Teachers Resource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7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0" t="1841" r="5882" b="2152"/>
          <a:stretch/>
        </p:blipFill>
        <p:spPr>
          <a:xfrm>
            <a:off x="547688" y="1825625"/>
            <a:ext cx="5291137" cy="4755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48" t="2017" r="3000" b="1163"/>
          <a:stretch/>
        </p:blipFill>
        <p:spPr>
          <a:xfrm>
            <a:off x="6343649" y="1825625"/>
            <a:ext cx="5300663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Bestselling themes over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52" y="230188"/>
            <a:ext cx="1715234" cy="809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58" y="230188"/>
            <a:ext cx="1701512" cy="809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7" y="230188"/>
            <a:ext cx="1724978" cy="809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65" y="230188"/>
            <a:ext cx="1676112" cy="800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36" y="230188"/>
            <a:ext cx="1672048" cy="8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900" y="1962756"/>
            <a:ext cx="5214938" cy="3854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888" y="1981805"/>
            <a:ext cx="5386387" cy="3880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Theme and set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491" y="1991331"/>
            <a:ext cx="4784347" cy="3812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91331"/>
            <a:ext cx="5153025" cy="387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Theme and set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9964"/>
            <a:ext cx="10515600" cy="1325563"/>
          </a:xfrm>
        </p:spPr>
        <p:txBody>
          <a:bodyPr anchor="b"/>
          <a:lstStyle/>
          <a:p>
            <a:r>
              <a:rPr lang="en-US" dirty="0" smtClean="0"/>
              <a:t>Report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536"/>
            <a:ext cx="10515600" cy="1612900"/>
          </a:xfrm>
        </p:spPr>
        <p:txBody>
          <a:bodyPr/>
          <a:lstStyle/>
          <a:p>
            <a:r>
              <a:rPr lang="en-US" dirty="0"/>
              <a:t>Dataset goes from 1950 to 2017</a:t>
            </a:r>
          </a:p>
          <a:p>
            <a:r>
              <a:rPr lang="en-US" dirty="0" smtClean="0"/>
              <a:t>Sets produced, no sales info</a:t>
            </a:r>
          </a:p>
          <a:p>
            <a:r>
              <a:rPr lang="en-US" dirty="0" smtClean="0"/>
              <a:t>Focus on themes, not colors or piece shapes or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88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49460"/>
            <a:ext cx="10515600" cy="1984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Are some themes subsets of each other? </a:t>
            </a:r>
          </a:p>
          <a:p>
            <a:pPr lvl="1"/>
            <a:r>
              <a:rPr lang="en-US" dirty="0" smtClean="0"/>
              <a:t>Spiderman and Marvel, Batman and DC</a:t>
            </a:r>
          </a:p>
          <a:p>
            <a:r>
              <a:rPr lang="en-US" dirty="0" smtClean="0"/>
              <a:t>When theme growth outpaces set growth, what are the themes?</a:t>
            </a:r>
          </a:p>
          <a:p>
            <a:pPr lvl="1"/>
            <a:r>
              <a:rPr lang="en-US" dirty="0" smtClean="0"/>
              <a:t>Tie in to popular movie releases?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 smtClean="0"/>
              <a:t>Sources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sourced from </a:t>
            </a:r>
            <a:r>
              <a:rPr lang="en-US" dirty="0" err="1" smtClean="0">
                <a:hlinkClick r:id="rId2"/>
              </a:rPr>
              <a:t>Kaggle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 smtClean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Images sourced from </a:t>
            </a:r>
            <a:r>
              <a:rPr lang="en-US" dirty="0" smtClean="0">
                <a:cs typeface="Calibri" panose="020F0502020204030204" pitchFamily="34" charset="0"/>
                <a:hlinkClick r:id="rId3"/>
              </a:rPr>
              <a:t>lego.com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br>
              <a:rPr lang="en-US" dirty="0" smtClean="0">
                <a:cs typeface="Calibri" panose="020F0502020204030204" pitchFamily="34" charset="0"/>
              </a:rPr>
            </a:br>
            <a:endParaRPr lang="en-US" dirty="0" smtClean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Company growth information sourced from </a:t>
            </a:r>
            <a:r>
              <a:rPr lang="en-US" dirty="0" err="1" smtClean="0">
                <a:cs typeface="Calibri" panose="020F0502020204030204" pitchFamily="34" charset="0"/>
                <a:hlinkClick r:id="rId4"/>
              </a:rPr>
              <a:t>statista</a:t>
            </a:r>
            <a:r>
              <a:rPr lang="en-US" sz="1800" dirty="0" smtClean="0">
                <a:cs typeface="Calibri" panose="020F0502020204030204" pitchFamily="34" charset="0"/>
              </a:rPr>
              <a:t/>
            </a:r>
            <a:br>
              <a:rPr lang="en-US" sz="1800" dirty="0" smtClean="0"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cs typeface="Calibri" panose="020F0502020204030204" pitchFamily="34" charset="0"/>
              </a:rPr>
              <a:t>Jupyter</a:t>
            </a:r>
            <a:r>
              <a:rPr lang="en-US" dirty="0" smtClean="0">
                <a:cs typeface="Calibri" panose="020F0502020204030204" pitchFamily="34" charset="0"/>
              </a:rPr>
              <a:t> notebook with data analysis can be found 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github</a:t>
            </a:r>
            <a:endParaRPr lang="en-US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go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0606"/>
      </a:accent1>
      <a:accent2>
        <a:srgbClr val="A55F93"/>
      </a:accent2>
      <a:accent3>
        <a:srgbClr val="2562B3"/>
      </a:accent3>
      <a:accent4>
        <a:srgbClr val="F6C500"/>
      </a:accent4>
      <a:accent5>
        <a:srgbClr val="303030"/>
      </a:accent5>
      <a:accent6>
        <a:srgbClr val="FA6262"/>
      </a:accent6>
      <a:hlink>
        <a:srgbClr val="0563C1"/>
      </a:hlink>
      <a:folHlink>
        <a:srgbClr val="954F72"/>
      </a:folHlink>
    </a:clrScheme>
    <a:fontScheme name="Lego Cera Pro">
      <a:majorFont>
        <a:latin typeface="FSP DEMO - Cera Pro Black"/>
        <a:ea typeface=""/>
        <a:cs typeface=""/>
      </a:majorFont>
      <a:minorFont>
        <a:latin typeface="FSP DEMO - 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149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FSP DEMO - Cera Pro</vt:lpstr>
      <vt:lpstr>FSP DEMO - Cera Pro Black</vt:lpstr>
      <vt:lpstr>Office Theme</vt:lpstr>
      <vt:lpstr>PowerPoint Presentation</vt:lpstr>
      <vt:lpstr>Where did we begin,  and where did we end?</vt:lpstr>
      <vt:lpstr>Sets per bestselling theme</vt:lpstr>
      <vt:lpstr>What is “Supplemental”?</vt:lpstr>
      <vt:lpstr>Bestselling themes over time</vt:lpstr>
      <vt:lpstr>Theme and set growth</vt:lpstr>
      <vt:lpstr>Theme and set growth</vt:lpstr>
      <vt:lpstr>Report scope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Barton</dc:creator>
  <cp:lastModifiedBy>Miranda Barton</cp:lastModifiedBy>
  <cp:revision>18</cp:revision>
  <dcterms:created xsi:type="dcterms:W3CDTF">2024-03-26T19:00:26Z</dcterms:created>
  <dcterms:modified xsi:type="dcterms:W3CDTF">2024-03-29T19:27:55Z</dcterms:modified>
</cp:coreProperties>
</file>