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sldIdLst>
    <p:sldId id="321" r:id="rId2"/>
    <p:sldId id="318" r:id="rId3"/>
    <p:sldId id="319" r:id="rId4"/>
    <p:sldId id="320" r:id="rId5"/>
    <p:sldId id="322" r:id="rId6"/>
    <p:sldId id="291" r:id="rId7"/>
    <p:sldId id="323" r:id="rId8"/>
    <p:sldId id="292" r:id="rId9"/>
    <p:sldId id="293" r:id="rId10"/>
    <p:sldId id="294" r:id="rId11"/>
    <p:sldId id="295" r:id="rId12"/>
    <p:sldId id="297" r:id="rId13"/>
    <p:sldId id="298" r:id="rId14"/>
    <p:sldId id="316" r:id="rId15"/>
    <p:sldId id="313" r:id="rId16"/>
    <p:sldId id="317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Xiaoyu" initials="YX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0"/>
    <p:restoredTop sz="95801"/>
  </p:normalViewPr>
  <p:slideViewPr>
    <p:cSldViewPr snapToGrid="0" snapToObjects="1">
      <p:cViewPr>
        <p:scale>
          <a:sx n="75" d="100"/>
          <a:sy n="75" d="100"/>
        </p:scale>
        <p:origin x="35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7632-BD9A-DE4B-BB23-D8D24D9B417F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BDDB-DA04-D043-8E5E-C51253C0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2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A3293-B34A-5943-9860-1C2CC1FB3A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A3293-B34A-5943-9860-1C2CC1FB3A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4463-413A-304F-AD0D-E669EBBFC9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02C-8031-014A-BD67-20DD24DC1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2835"/>
            <a:ext cx="12192000" cy="4055164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Hypotheses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" b="6420"/>
          <a:stretch/>
        </p:blipFill>
        <p:spPr>
          <a:xfrm>
            <a:off x="969817" y="1927757"/>
            <a:ext cx="9368335" cy="4473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Humidity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impacts beetles’ thermal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tolerance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551683" y="151646"/>
            <a:ext cx="426957" cy="4269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/>
              <a:t>H2</a:t>
            </a:r>
            <a:endParaRPr lang="en-US" sz="1400" dirty="0"/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9019823" y="2132002"/>
            <a:ext cx="2694438" cy="986267"/>
          </a:xfrm>
          <a:prstGeom prst="wedgeRoundRectCallout">
            <a:avLst>
              <a:gd name="adj1" fmla="val -63813"/>
              <a:gd name="adj2" fmla="val -2210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Increasing humidity from 50% to 90% significantly decreases </a:t>
            </a:r>
            <a:r>
              <a:rPr lang="en-US" sz="14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in both the tropics and </a:t>
            </a:r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subtropics</a:t>
            </a:r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9177389" y="4814401"/>
            <a:ext cx="2176045" cy="469139"/>
          </a:xfrm>
          <a:prstGeom prst="wedgeRoundRectCallout">
            <a:avLst>
              <a:gd name="adj1" fmla="val -65368"/>
              <a:gd name="adj2" fmla="val -165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Impact on </a:t>
            </a:r>
            <a:r>
              <a:rPr lang="en-US" sz="14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varies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1554" y="1821497"/>
            <a:ext cx="4138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ab’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3253" y="1821497"/>
            <a:ext cx="3241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a’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82889" y="1821497"/>
            <a:ext cx="33374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b’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39566" y="4195127"/>
            <a:ext cx="35407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A’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02908" y="4195126"/>
            <a:ext cx="3642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B’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78155" y="4195126"/>
            <a:ext cx="35407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A’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64042" y="1821497"/>
            <a:ext cx="2712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63258" y="1832412"/>
            <a:ext cx="2792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54606" y="1821497"/>
            <a:ext cx="26481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24228" y="4195128"/>
            <a:ext cx="3145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363" y="4195127"/>
            <a:ext cx="3145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18900" y="4195127"/>
            <a:ext cx="3145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395463" y="1652260"/>
            <a:ext cx="3278137" cy="0"/>
          </a:xfrm>
          <a:prstGeom prst="line">
            <a:avLst/>
          </a:prstGeom>
          <a:ln>
            <a:headEnd type="oval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9994" y="1507771"/>
            <a:ext cx="10181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subtropics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693560" y="1652260"/>
            <a:ext cx="3293818" cy="0"/>
          </a:xfrm>
          <a:prstGeom prst="line">
            <a:avLst/>
          </a:prstGeom>
          <a:ln>
            <a:headEnd type="oval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08092" y="1507771"/>
            <a:ext cx="10181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tropics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65043" y="5389800"/>
            <a:ext cx="22164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Graph shows predicted values </a:t>
            </a:r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with 95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% CI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5687" y="3189125"/>
            <a:ext cx="2055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p-value 50 vs 90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0.0011</a:t>
            </a:r>
          </a:p>
          <a:p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hr-HR" sz="1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pt-BR" sz="1400" dirty="0" smtClean="0">
                <a:latin typeface="Times New Roman" charset="0"/>
                <a:ea typeface="Times New Roman" charset="0"/>
                <a:cs typeface="Times New Roman" charset="0"/>
              </a:rPr>
              <a:t>0.6719</a:t>
            </a:r>
            <a:endParaRPr lang="hr-HR" sz="1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9884" y="2001689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 = 25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07778" y="4537578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= 20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94543" y="1879136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 = 55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66682" y="4502903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 = 55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04558" y="6342256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Humidity (%RH)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6278" y="4010390"/>
            <a:ext cx="1432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Temperature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9351" b="7743"/>
          <a:stretch/>
        </p:blipFill>
        <p:spPr>
          <a:xfrm>
            <a:off x="1105995" y="2054683"/>
            <a:ext cx="8497198" cy="3823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Beetles appear to be using water loss to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thermoregulate</a:t>
            </a:r>
            <a:r>
              <a:rPr lang="mr-I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551683" y="151646"/>
            <a:ext cx="426957" cy="4269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1061" y="1742569"/>
            <a:ext cx="374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Humidity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(%RH)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838200" y="6213857"/>
            <a:ext cx="90262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* Calculated </a:t>
            </a:r>
            <a:r>
              <a:rPr lang="en-US" sz="1100" dirty="0">
                <a:latin typeface="Times New Roman" charset="0"/>
                <a:ea typeface="Times New Roman" charset="0"/>
                <a:cs typeface="Times New Roman" charset="0"/>
              </a:rPr>
              <a:t>as (initial body weight – body weight after measurement) / 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dry body weight</a:t>
            </a: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Note: removed one outlier with &lt;40</a:t>
            </a:r>
            <a:r>
              <a:rPr lang="en-US" sz="1100" baseline="30000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C 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 at humidity 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30%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03193" y="2230471"/>
            <a:ext cx="19484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p-values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water loss </a:t>
            </a:r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proportion = </a:t>
            </a:r>
            <a:r>
              <a:rPr lang="fi-FI" sz="1600" dirty="0" smtClean="0">
                <a:latin typeface="Times New Roman" charset="0"/>
                <a:ea typeface="Times New Roman" charset="0"/>
                <a:cs typeface="Times New Roman" charset="0"/>
              </a:rPr>
              <a:t>0.1021</a:t>
            </a:r>
          </a:p>
          <a:p>
            <a:r>
              <a:rPr lang="fi-FI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water loss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proportion *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humidity = </a:t>
            </a:r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0.1042</a:t>
            </a:r>
          </a:p>
          <a:p>
            <a:endParaRPr lang="is-I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is-IS" sz="16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0.3983</a:t>
            </a:r>
            <a:endParaRPr lang="is-I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90544" y="2841882"/>
            <a:ext cx="718620" cy="233073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5123" y="5892226"/>
            <a:ext cx="2475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Water loss / dry body weight * 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305041" y="3862751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01228" y="2444948"/>
            <a:ext cx="1704986" cy="17559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3117272" y="4347661"/>
            <a:ext cx="3131128" cy="824958"/>
          </a:xfrm>
          <a:prstGeom prst="wedgeRoundRectCallout">
            <a:avLst>
              <a:gd name="adj1" fmla="val -4025"/>
              <a:gd name="adj2" fmla="val -681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Most beetles appear able to use water loss to stay alive at higher temperatures </a:t>
            </a:r>
            <a:r>
              <a:rPr lang="en-US" sz="14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at 30% and 50</a:t>
            </a:r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% humidity</a:t>
            </a:r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3037" y="1777163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n = 54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7890" y="1100872"/>
            <a:ext cx="5363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but results are statistically insignificant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331" y="2732309"/>
            <a:ext cx="584200" cy="10541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662161" y="2466257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 smtClean="0">
                <a:latin typeface="Times New Roman" charset="0"/>
                <a:ea typeface="Times New Roman" charset="0"/>
                <a:cs typeface="Times New Roman" charset="0"/>
              </a:rPr>
              <a:t>Species</a:t>
            </a:r>
            <a:endParaRPr lang="is-I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681474" y="4926224"/>
            <a:ext cx="2723289" cy="698721"/>
          </a:xfrm>
          <a:prstGeom prst="wedgeRoundRectCallout">
            <a:avLst>
              <a:gd name="adj1" fmla="val -58119"/>
              <a:gd name="adj2" fmla="val -394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However, b</a:t>
            </a:r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eetles are unable to lose water </a:t>
            </a:r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and dying at lower </a:t>
            </a:r>
            <a:r>
              <a:rPr lang="en-US" sz="14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at 90% humidity</a:t>
            </a:r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Interaction between body size and humidity is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insignificant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551683" y="151646"/>
            <a:ext cx="426957" cy="4269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H3</a:t>
            </a:r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71597" y="6412869"/>
            <a:ext cx="902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Note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: removed one outlier with &lt;40</a:t>
            </a:r>
            <a:r>
              <a:rPr lang="en-US" sz="1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at humidity 30%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42719" y="1835043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n = 54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9886" b="9796"/>
          <a:stretch/>
        </p:blipFill>
        <p:spPr>
          <a:xfrm>
            <a:off x="1094505" y="2079203"/>
            <a:ext cx="9069551" cy="40237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35519" y="6073544"/>
            <a:ext cx="1401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Body size (mm</a:t>
            </a:r>
            <a:r>
              <a:rPr lang="en-US" sz="1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376680" y="3897889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10" y="4359094"/>
            <a:ext cx="584200" cy="10541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698240" y="4093042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 smtClean="0">
                <a:latin typeface="Times New Roman" charset="0"/>
                <a:ea typeface="Times New Roman" charset="0"/>
                <a:cs typeface="Times New Roman" charset="0"/>
              </a:rPr>
              <a:t>Species</a:t>
            </a:r>
            <a:endParaRPr lang="is-I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96037" y="2277160"/>
            <a:ext cx="17506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p-values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body size = </a:t>
            </a:r>
            <a:r>
              <a:rPr lang="hr-HR" sz="1600" dirty="0">
                <a:latin typeface="Times New Roman" charset="0"/>
                <a:ea typeface="Times New Roman" charset="0"/>
                <a:cs typeface="Times New Roman" charset="0"/>
              </a:rPr>
              <a:t>0.6512</a:t>
            </a:r>
            <a:endParaRPr lang="fi-FI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fi-FI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body size *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humidity = </a:t>
            </a:r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0.4604</a:t>
            </a:r>
            <a:endParaRPr lang="is-I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is-I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is-IS" sz="16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hr-HR" sz="1600" dirty="0" smtClean="0">
                <a:latin typeface="Times New Roman" charset="0"/>
                <a:ea typeface="Times New Roman" charset="0"/>
                <a:cs typeface="Times New Roman" charset="0"/>
              </a:rPr>
              <a:t>0.3587</a:t>
            </a:r>
            <a:endParaRPr lang="is-I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61" y="1742569"/>
            <a:ext cx="374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Humidity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(%RH)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450736" y="4579879"/>
            <a:ext cx="1770366" cy="1118686"/>
          </a:xfrm>
          <a:prstGeom prst="wedgeRoundRectCallout">
            <a:avLst>
              <a:gd name="adj1" fmla="val -58119"/>
              <a:gd name="adj2" fmla="val -394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Our data does not have much variation in body size -- more samples are needed</a:t>
            </a:r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184998" y="2438861"/>
            <a:ext cx="1141745" cy="297433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does significantly increase with relative wing size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551683" y="151646"/>
            <a:ext cx="426957" cy="4269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H3</a:t>
            </a:r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730446" y="6412867"/>
            <a:ext cx="902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* Calculated as length of semi major axis of wing / length of the semi major axis of body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34318" y="1780903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n = 55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r="10077" b="8156"/>
          <a:stretch/>
        </p:blipFill>
        <p:spPr>
          <a:xfrm>
            <a:off x="967396" y="2026580"/>
            <a:ext cx="9111650" cy="4001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81061" y="1742569"/>
            <a:ext cx="374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Humidity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(%RH)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96037" y="2277160"/>
            <a:ext cx="1750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p-values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relative wing size = </a:t>
            </a:r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0.0006</a:t>
            </a:r>
            <a:endParaRPr lang="fi-FI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fi-FI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relative wing size *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humidity = </a:t>
            </a:r>
            <a:r>
              <a:rPr lang="is-IS" sz="1600" dirty="0" smtClean="0">
                <a:latin typeface="Times New Roman" charset="0"/>
                <a:ea typeface="Times New Roman" charset="0"/>
                <a:cs typeface="Times New Roman" charset="0"/>
              </a:rPr>
              <a:t>0.04693</a:t>
            </a:r>
            <a:endParaRPr lang="is-I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is-I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is-IS" sz="16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is-IS" sz="16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0.3502</a:t>
            </a:r>
            <a:endParaRPr lang="is-I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82" y="3000503"/>
            <a:ext cx="584200" cy="10541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193312" y="2734451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1400" dirty="0" smtClean="0">
                <a:latin typeface="Times New Roman" charset="0"/>
                <a:ea typeface="Times New Roman" charset="0"/>
                <a:cs typeface="Times New Roman" charset="0"/>
              </a:rPr>
              <a:t>Species</a:t>
            </a:r>
            <a:endParaRPr lang="is-I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519" y="6073544"/>
            <a:ext cx="1648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Relative wing size *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278339" y="3897889"/>
            <a:ext cx="1035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7149288" y="2640244"/>
            <a:ext cx="1958836" cy="1774617"/>
          </a:xfrm>
          <a:prstGeom prst="wedgeRoundRectCallout">
            <a:avLst>
              <a:gd name="adj1" fmla="val -58119"/>
              <a:gd name="adj2" fmla="val -116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Opposite to our expectation that beetles use wing muscles to heat themselves to stay </a:t>
            </a:r>
            <a:r>
              <a:rPr lang="en-US" sz="14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alive at low </a:t>
            </a:r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temperatures (</a:t>
            </a:r>
            <a:r>
              <a:rPr lang="en-US" sz="14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Nervo</a:t>
            </a:r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et. al, 2021)</a:t>
            </a:r>
            <a:endParaRPr lang="en-US" sz="1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2835"/>
            <a:ext cx="12192000" cy="4055164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Backup slides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Number of individuals (n)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155"/>
            <a:ext cx="2558143" cy="282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2"/>
          <a:stretch/>
        </p:blipFill>
        <p:spPr>
          <a:xfrm>
            <a:off x="838200" y="1853973"/>
            <a:ext cx="1643743" cy="7442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4641"/>
            <a:ext cx="306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Total subtropics and subtropics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929823"/>
            <a:ext cx="187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Total by treatment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64" y="3709290"/>
            <a:ext cx="2807545" cy="25774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53764" y="3339957"/>
            <a:ext cx="231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Tropics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(n=55)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95654" y="3339957"/>
            <a:ext cx="228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Tropics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(n=55)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54" y="3709289"/>
            <a:ext cx="2760702" cy="25774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82" y="1871614"/>
            <a:ext cx="1919718" cy="8874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23882" y="1484641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Hypothesis 1 (humidity =50%)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23882" y="2992006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Hypothesis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 (tropics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6" y="1801481"/>
            <a:ext cx="10105297" cy="4743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at 50% vs 90% humidity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30446" y="6412867"/>
            <a:ext cx="10928154" cy="2328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charset="0"/>
                <a:ea typeface="Times New Roman" charset="0"/>
                <a:cs typeface="Times New Roman" charset="0"/>
              </a:rPr>
              <a:t>1. </a:t>
            </a:r>
            <a:r>
              <a:rPr lang="en-US" sz="900" dirty="0">
                <a:latin typeface="Times New Roman" charset="0"/>
                <a:ea typeface="Times New Roman" charset="0"/>
                <a:cs typeface="Times New Roman" charset="0"/>
              </a:rPr>
              <a:t>Calculated as (initial body weight – body weight after measurement) / dry body </a:t>
            </a:r>
            <a:r>
              <a:rPr lang="en-US" sz="900" dirty="0" smtClean="0">
                <a:latin typeface="Times New Roman" charset="0"/>
                <a:ea typeface="Times New Roman" charset="0"/>
                <a:cs typeface="Times New Roman" charset="0"/>
              </a:rPr>
              <a:t>weight  2.</a:t>
            </a:r>
            <a:r>
              <a:rPr lang="en-US" sz="900" dirty="0" smtClean="0">
                <a:latin typeface="Times New Roman" charset="0"/>
                <a:ea typeface="Times New Roman" charset="0"/>
                <a:cs typeface="Times New Roman" charset="0"/>
              </a:rPr>
              <a:t> Calculated </a:t>
            </a:r>
            <a:r>
              <a:rPr lang="en-US" sz="900" dirty="0" smtClean="0">
                <a:latin typeface="Times New Roman" charset="0"/>
                <a:ea typeface="Times New Roman" charset="0"/>
                <a:cs typeface="Times New Roman" charset="0"/>
              </a:rPr>
              <a:t>as length of semi major axis of wing / length of the semi major axis of body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466181" y="6042666"/>
            <a:ext cx="332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9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311795" y="6071242"/>
            <a:ext cx="332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9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3194" y="1468315"/>
            <a:ext cx="921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Analysis of change in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from 90% to 50% humidity with random pairs, n=25 (5 per species)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96442" y="2116829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p-value = </a:t>
            </a:r>
            <a:r>
              <a:rPr lang="hr-HR" sz="1200" dirty="0" smtClean="0">
                <a:latin typeface="Times New Roman" charset="0"/>
                <a:ea typeface="Times New Roman" charset="0"/>
                <a:cs typeface="Times New Roman" charset="0"/>
              </a:rPr>
              <a:t>0.455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6153" y="2116828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p-value = </a:t>
            </a:r>
            <a:r>
              <a:rPr lang="fi-FI" sz="1200" dirty="0" smtClean="0">
                <a:latin typeface="Times New Roman" charset="0"/>
                <a:ea typeface="Times New Roman" charset="0"/>
                <a:cs typeface="Times New Roman" charset="0"/>
              </a:rPr>
              <a:t>0.8179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4478" y="2116828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p-value 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hr-HR" sz="1200" dirty="0">
                <a:latin typeface="Times New Roman" charset="0"/>
                <a:ea typeface="Times New Roman" charset="0"/>
                <a:cs typeface="Times New Roman" charset="0"/>
              </a:rPr>
              <a:t>0.2585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27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Machine temperature vs beetle temperature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6" y="1404389"/>
            <a:ext cx="8295710" cy="52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sz="40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  <a:r>
              <a:rPr lang="en" sz="40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dung beetle thermal tolerances respond in different climate </a:t>
            </a: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Google Shape;111;p6">
            <a:extLst>
              <a:ext uri="{FF2B5EF4-FFF2-40B4-BE49-F238E27FC236}">
                <a16:creationId xmlns="" xmlns:a16="http://schemas.microsoft.com/office/drawing/2014/main" id="{E8F09C3A-71A6-CF95-8A5D-8E804F5136F0}"/>
              </a:ext>
            </a:extLst>
          </p:cNvPr>
          <p:cNvCxnSpPr/>
          <p:nvPr/>
        </p:nvCxnSpPr>
        <p:spPr>
          <a:xfrm flipH="1">
            <a:off x="4305127" y="2875196"/>
            <a:ext cx="12000" cy="225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12;p6">
            <a:extLst>
              <a:ext uri="{FF2B5EF4-FFF2-40B4-BE49-F238E27FC236}">
                <a16:creationId xmlns="" xmlns:a16="http://schemas.microsoft.com/office/drawing/2014/main" id="{20F37C56-2134-D2EE-B353-FC6A68D029FD}"/>
              </a:ext>
            </a:extLst>
          </p:cNvPr>
          <p:cNvCxnSpPr/>
          <p:nvPr/>
        </p:nvCxnSpPr>
        <p:spPr>
          <a:xfrm>
            <a:off x="4291993" y="5139463"/>
            <a:ext cx="42512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13;p6">
            <a:extLst>
              <a:ext uri="{FF2B5EF4-FFF2-40B4-BE49-F238E27FC236}">
                <a16:creationId xmlns="" xmlns:a16="http://schemas.microsoft.com/office/drawing/2014/main" id="{56727769-B099-2776-6797-FFC451A89622}"/>
              </a:ext>
            </a:extLst>
          </p:cNvPr>
          <p:cNvSpPr txBox="1"/>
          <p:nvPr/>
        </p:nvSpPr>
        <p:spPr>
          <a:xfrm>
            <a:off x="4708727" y="5530564"/>
            <a:ext cx="1472000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" sz="160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Subtropics</a:t>
            </a:r>
            <a:endParaRPr sz="160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114;p6">
            <a:extLst>
              <a:ext uri="{FF2B5EF4-FFF2-40B4-BE49-F238E27FC236}">
                <a16:creationId xmlns="" xmlns:a16="http://schemas.microsoft.com/office/drawing/2014/main" id="{4F265298-475F-24D1-3952-5607E016BF46}"/>
              </a:ext>
            </a:extLst>
          </p:cNvPr>
          <p:cNvSpPr txBox="1"/>
          <p:nvPr/>
        </p:nvSpPr>
        <p:spPr>
          <a:xfrm>
            <a:off x="7203027" y="5530563"/>
            <a:ext cx="1274400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" sz="160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Tropics</a:t>
            </a:r>
            <a:endParaRPr sz="160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5" name="Google Shape;115;p6">
            <a:extLst>
              <a:ext uri="{FF2B5EF4-FFF2-40B4-BE49-F238E27FC236}">
                <a16:creationId xmlns="" xmlns:a16="http://schemas.microsoft.com/office/drawing/2014/main" id="{AEE4DB8E-22A9-45F1-83DE-1D2D97A6BA26}"/>
              </a:ext>
            </a:extLst>
          </p:cNvPr>
          <p:cNvCxnSpPr/>
          <p:nvPr/>
        </p:nvCxnSpPr>
        <p:spPr>
          <a:xfrm>
            <a:off x="5289244" y="3414014"/>
            <a:ext cx="0" cy="128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" name="Google Shape;116;p6">
            <a:extLst>
              <a:ext uri="{FF2B5EF4-FFF2-40B4-BE49-F238E27FC236}">
                <a16:creationId xmlns="" xmlns:a16="http://schemas.microsoft.com/office/drawing/2014/main" id="{EFD35DFF-9E9C-3473-5A5B-3E397A33250B}"/>
              </a:ext>
            </a:extLst>
          </p:cNvPr>
          <p:cNvCxnSpPr/>
          <p:nvPr/>
        </p:nvCxnSpPr>
        <p:spPr>
          <a:xfrm>
            <a:off x="7642327" y="3227096"/>
            <a:ext cx="0" cy="96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17;p6">
            <a:extLst>
              <a:ext uri="{FF2B5EF4-FFF2-40B4-BE49-F238E27FC236}">
                <a16:creationId xmlns="" xmlns:a16="http://schemas.microsoft.com/office/drawing/2014/main" id="{BEE59F4B-926F-A466-7C92-90C6A01C8529}"/>
              </a:ext>
            </a:extLst>
          </p:cNvPr>
          <p:cNvSpPr txBox="1"/>
          <p:nvPr/>
        </p:nvSpPr>
        <p:spPr>
          <a:xfrm>
            <a:off x="828627" y="6249751"/>
            <a:ext cx="76488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900"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Note: </a:t>
            </a:r>
            <a:r>
              <a:rPr lang="e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is the critical thermal </a:t>
            </a:r>
            <a:r>
              <a:rPr lang="en" sz="1200" dirty="0" smtClean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maximum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; </a:t>
            </a:r>
            <a:r>
              <a:rPr lang="e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is the critical thermal minimum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18" name="Google Shape;118;p6">
            <a:extLst>
              <a:ext uri="{FF2B5EF4-FFF2-40B4-BE49-F238E27FC236}">
                <a16:creationId xmlns="" xmlns:a16="http://schemas.microsoft.com/office/drawing/2014/main" id="{4376504E-7F91-A8A3-FC19-7D3DC4DE3397}"/>
              </a:ext>
            </a:extLst>
          </p:cNvPr>
          <p:cNvSpPr txBox="1"/>
          <p:nvPr/>
        </p:nvSpPr>
        <p:spPr>
          <a:xfrm>
            <a:off x="3404793" y="2964548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endParaRPr sz="1867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" name="Google Shape;119;p6">
            <a:extLst>
              <a:ext uri="{FF2B5EF4-FFF2-40B4-BE49-F238E27FC236}">
                <a16:creationId xmlns="" xmlns:a16="http://schemas.microsoft.com/office/drawing/2014/main" id="{E29EECA8-3689-CC90-9050-8B65C8BB31F7}"/>
              </a:ext>
            </a:extLst>
          </p:cNvPr>
          <p:cNvSpPr txBox="1"/>
          <p:nvPr/>
        </p:nvSpPr>
        <p:spPr>
          <a:xfrm>
            <a:off x="3424260" y="4384030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endParaRPr sz="1867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0" name="Google Shape;120;p6">
            <a:extLst>
              <a:ext uri="{FF2B5EF4-FFF2-40B4-BE49-F238E27FC236}">
                <a16:creationId xmlns="" xmlns:a16="http://schemas.microsoft.com/office/drawing/2014/main" id="{8C8EBF4D-D3F6-8D88-5B23-0414FEBE145C}"/>
              </a:ext>
            </a:extLst>
          </p:cNvPr>
          <p:cNvCxnSpPr/>
          <p:nvPr/>
        </p:nvCxnSpPr>
        <p:spPr>
          <a:xfrm>
            <a:off x="3803427" y="3416447"/>
            <a:ext cx="0" cy="9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1" name="Google Shape;121;p6">
            <a:extLst>
              <a:ext uri="{FF2B5EF4-FFF2-40B4-BE49-F238E27FC236}">
                <a16:creationId xmlns="" xmlns:a16="http://schemas.microsoft.com/office/drawing/2014/main" id="{7FBD1DD5-4C0F-EEAC-FE00-B87F564979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191508" y="4944872"/>
            <a:ext cx="551533" cy="4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2;p6">
            <a:extLst>
              <a:ext uri="{FF2B5EF4-FFF2-40B4-BE49-F238E27FC236}">
                <a16:creationId xmlns="" xmlns:a16="http://schemas.microsoft.com/office/drawing/2014/main" id="{72C307C1-F56B-09E5-7414-0C2DBE3583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82376" y="5214030"/>
            <a:ext cx="413765" cy="41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3;p6">
            <a:extLst>
              <a:ext uri="{FF2B5EF4-FFF2-40B4-BE49-F238E27FC236}">
                <a16:creationId xmlns="" xmlns:a16="http://schemas.microsoft.com/office/drawing/2014/main" id="{2E4D4AAA-1378-CF67-2489-0507263743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8413" y="5196694"/>
            <a:ext cx="407808" cy="40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24;p6">
            <a:extLst>
              <a:ext uri="{FF2B5EF4-FFF2-40B4-BE49-F238E27FC236}">
                <a16:creationId xmlns="" xmlns:a16="http://schemas.microsoft.com/office/drawing/2014/main" id="{1E2F1A55-A6C4-8010-A3B9-87A7AFFD8FBE}"/>
              </a:ext>
            </a:extLst>
          </p:cNvPr>
          <p:cNvSpPr txBox="1"/>
          <p:nvPr/>
        </p:nvSpPr>
        <p:spPr>
          <a:xfrm>
            <a:off x="838200" y="1742996"/>
            <a:ext cx="1033002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" sz="2400" b="1" dirty="0">
                <a:solidFill>
                  <a:schemeClr val="dk2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H1: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Beetles from the subtropics have lower </a:t>
            </a:r>
            <a:r>
              <a:rPr lang="e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and </a:t>
            </a:r>
            <a:r>
              <a:rPr lang="e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, but larger thermal tolerance </a:t>
            </a:r>
            <a:r>
              <a:rPr lang="e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range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25" name="Google Shape;125;p6">
            <a:extLst>
              <a:ext uri="{FF2B5EF4-FFF2-40B4-BE49-F238E27FC236}">
                <a16:creationId xmlns="" xmlns:a16="http://schemas.microsoft.com/office/drawing/2014/main" id="{DB528B35-A4A9-C565-9953-219358A20C92}"/>
              </a:ext>
            </a:extLst>
          </p:cNvPr>
          <p:cNvSpPr txBox="1"/>
          <p:nvPr/>
        </p:nvSpPr>
        <p:spPr>
          <a:xfrm>
            <a:off x="8827412" y="6216808"/>
            <a:ext cx="6096000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6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Sunday, Bates, and Dulvy 2011</a:t>
            </a:r>
            <a:endParaRPr sz="16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8835224" y="3472328"/>
            <a:ext cx="2095861" cy="1343024"/>
          </a:xfrm>
          <a:prstGeom prst="wedgeRoundRectCallout">
            <a:avLst>
              <a:gd name="adj1" fmla="val -59487"/>
              <a:gd name="adj2" fmla="val 187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ts val="1600"/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There is a larger temperature range and seasonal variance in </a:t>
            </a:r>
            <a:r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 </a:t>
            </a:r>
            <a:r>
              <a:rPr lang="en-US" altLang="zh-CN" sz="140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subtropics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635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2:</a:t>
            </a:r>
            <a:r>
              <a:rPr lang="en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dung beetle thermal tolerances respond under different </a:t>
            </a:r>
            <a:r>
              <a:rPr lang="e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Google Shape;131;p7">
            <a:extLst>
              <a:ext uri="{FF2B5EF4-FFF2-40B4-BE49-F238E27FC236}">
                <a16:creationId xmlns="" xmlns:a16="http://schemas.microsoft.com/office/drawing/2014/main" id="{B176D2B2-D46F-E379-B5F7-906B44F33C02}"/>
              </a:ext>
            </a:extLst>
          </p:cNvPr>
          <p:cNvCxnSpPr/>
          <p:nvPr/>
        </p:nvCxnSpPr>
        <p:spPr>
          <a:xfrm>
            <a:off x="3740441" y="2672317"/>
            <a:ext cx="15200" cy="283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132;p7">
            <a:extLst>
              <a:ext uri="{FF2B5EF4-FFF2-40B4-BE49-F238E27FC236}">
                <a16:creationId xmlns="" xmlns:a16="http://schemas.microsoft.com/office/drawing/2014/main" id="{88AFF0C7-CA7A-2815-AC9E-7165F5ED1BC1}"/>
              </a:ext>
            </a:extLst>
          </p:cNvPr>
          <p:cNvCxnSpPr/>
          <p:nvPr/>
        </p:nvCxnSpPr>
        <p:spPr>
          <a:xfrm>
            <a:off x="3742307" y="5517084"/>
            <a:ext cx="51885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133;p7">
            <a:extLst>
              <a:ext uri="{FF2B5EF4-FFF2-40B4-BE49-F238E27FC236}">
                <a16:creationId xmlns="" xmlns:a16="http://schemas.microsoft.com/office/drawing/2014/main" id="{879DF96E-BC89-FF31-E171-B8955DC0C70A}"/>
              </a:ext>
            </a:extLst>
          </p:cNvPr>
          <p:cNvSpPr txBox="1"/>
          <p:nvPr/>
        </p:nvSpPr>
        <p:spPr>
          <a:xfrm>
            <a:off x="4308374" y="5908185"/>
            <a:ext cx="1472000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" sz="160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Subtropics</a:t>
            </a:r>
            <a:endParaRPr sz="160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9" name="Google Shape;134;p7">
            <a:extLst>
              <a:ext uri="{FF2B5EF4-FFF2-40B4-BE49-F238E27FC236}">
                <a16:creationId xmlns="" xmlns:a16="http://schemas.microsoft.com/office/drawing/2014/main" id="{47A3E67A-AC6D-FD1F-FE49-55EBED2110CF}"/>
              </a:ext>
            </a:extLst>
          </p:cNvPr>
          <p:cNvSpPr txBox="1"/>
          <p:nvPr/>
        </p:nvSpPr>
        <p:spPr>
          <a:xfrm>
            <a:off x="6472381" y="5940635"/>
            <a:ext cx="2298000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Tropics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1" name="Google Shape;136;p7">
            <a:extLst>
              <a:ext uri="{FF2B5EF4-FFF2-40B4-BE49-F238E27FC236}">
                <a16:creationId xmlns="" xmlns:a16="http://schemas.microsoft.com/office/drawing/2014/main" id="{08522C63-7BC2-CEDA-69AB-19C880153C59}"/>
              </a:ext>
            </a:extLst>
          </p:cNvPr>
          <p:cNvSpPr txBox="1"/>
          <p:nvPr/>
        </p:nvSpPr>
        <p:spPr>
          <a:xfrm>
            <a:off x="2855107" y="3342169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endParaRPr sz="1867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2" name="Google Shape;137;p7">
            <a:extLst>
              <a:ext uri="{FF2B5EF4-FFF2-40B4-BE49-F238E27FC236}">
                <a16:creationId xmlns="" xmlns:a16="http://schemas.microsoft.com/office/drawing/2014/main" id="{14FD2164-3C1A-4668-6953-C86072D6B335}"/>
              </a:ext>
            </a:extLst>
          </p:cNvPr>
          <p:cNvSpPr txBox="1"/>
          <p:nvPr/>
        </p:nvSpPr>
        <p:spPr>
          <a:xfrm>
            <a:off x="2874574" y="4761651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endParaRPr sz="1867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3" name="Google Shape;138;p7">
            <a:extLst>
              <a:ext uri="{FF2B5EF4-FFF2-40B4-BE49-F238E27FC236}">
                <a16:creationId xmlns="" xmlns:a16="http://schemas.microsoft.com/office/drawing/2014/main" id="{55162A0C-A9CA-1C35-FDF2-B77105FC1B84}"/>
              </a:ext>
            </a:extLst>
          </p:cNvPr>
          <p:cNvCxnSpPr/>
          <p:nvPr/>
        </p:nvCxnSpPr>
        <p:spPr>
          <a:xfrm>
            <a:off x="3253741" y="3794068"/>
            <a:ext cx="0" cy="9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4" name="Google Shape;139;p7">
            <a:extLst>
              <a:ext uri="{FF2B5EF4-FFF2-40B4-BE49-F238E27FC236}">
                <a16:creationId xmlns="" xmlns:a16="http://schemas.microsoft.com/office/drawing/2014/main" id="{2685EE40-CAF3-72CB-968A-13AD690274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6470" y="5522951"/>
            <a:ext cx="492400" cy="4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40;p7">
            <a:extLst>
              <a:ext uri="{FF2B5EF4-FFF2-40B4-BE49-F238E27FC236}">
                <a16:creationId xmlns="" xmlns:a16="http://schemas.microsoft.com/office/drawing/2014/main" id="{2A6D012C-65E9-7632-6DEB-1A1CFA9A8C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6727" y="5574315"/>
            <a:ext cx="407808" cy="407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142;p7">
            <a:extLst>
              <a:ext uri="{FF2B5EF4-FFF2-40B4-BE49-F238E27FC236}">
                <a16:creationId xmlns="" xmlns:a16="http://schemas.microsoft.com/office/drawing/2014/main" id="{4E68D360-F03E-3E36-D231-72138CEF8ACE}"/>
              </a:ext>
            </a:extLst>
          </p:cNvPr>
          <p:cNvCxnSpPr/>
          <p:nvPr/>
        </p:nvCxnSpPr>
        <p:spPr>
          <a:xfrm>
            <a:off x="4562074" y="3414617"/>
            <a:ext cx="0" cy="12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" name="Google Shape;143;p7">
            <a:extLst>
              <a:ext uri="{FF2B5EF4-FFF2-40B4-BE49-F238E27FC236}">
                <a16:creationId xmlns="" xmlns:a16="http://schemas.microsoft.com/office/drawing/2014/main" id="{C00DB59F-1F54-D67C-E061-83AA11A370F4}"/>
              </a:ext>
            </a:extLst>
          </p:cNvPr>
          <p:cNvCxnSpPr/>
          <p:nvPr/>
        </p:nvCxnSpPr>
        <p:spPr>
          <a:xfrm>
            <a:off x="5044374" y="3839917"/>
            <a:ext cx="0" cy="863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144;p7">
            <a:extLst>
              <a:ext uri="{FF2B5EF4-FFF2-40B4-BE49-F238E27FC236}">
                <a16:creationId xmlns="" xmlns:a16="http://schemas.microsoft.com/office/drawing/2014/main" id="{BA933848-C875-E097-F395-9FAF9B74841F}"/>
              </a:ext>
            </a:extLst>
          </p:cNvPr>
          <p:cNvCxnSpPr/>
          <p:nvPr/>
        </p:nvCxnSpPr>
        <p:spPr>
          <a:xfrm>
            <a:off x="5532307" y="4025984"/>
            <a:ext cx="0" cy="677200"/>
          </a:xfrm>
          <a:prstGeom prst="straightConnector1">
            <a:avLst/>
          </a:prstGeom>
          <a:noFill/>
          <a:ln w="9525" cap="flat" cmpd="sng">
            <a:solidFill>
              <a:srgbClr val="2196D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" name="Google Shape;145;p7">
            <a:extLst>
              <a:ext uri="{FF2B5EF4-FFF2-40B4-BE49-F238E27FC236}">
                <a16:creationId xmlns="" xmlns:a16="http://schemas.microsoft.com/office/drawing/2014/main" id="{93E83974-5B31-EA9C-E61B-E40E7B9823CB}"/>
              </a:ext>
            </a:extLst>
          </p:cNvPr>
          <p:cNvSpPr txBox="1"/>
          <p:nvPr/>
        </p:nvSpPr>
        <p:spPr>
          <a:xfrm>
            <a:off x="4286641" y="4586818"/>
            <a:ext cx="15380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 dirty="0">
                <a:solidFill>
                  <a:schemeClr val="dk2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30% </a:t>
            </a:r>
            <a:r>
              <a:rPr lang="en" sz="1467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</a:t>
            </a:r>
            <a:r>
              <a:rPr lang="en" sz="1467" dirty="0">
                <a:solidFill>
                  <a:srgbClr val="FF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50%</a:t>
            </a:r>
            <a:r>
              <a:rPr lang="en" sz="1467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 </a:t>
            </a:r>
            <a:r>
              <a:rPr lang="en" sz="1467" dirty="0">
                <a:solidFill>
                  <a:srgbClr val="2196D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90% </a:t>
            </a:r>
            <a:endParaRPr sz="1867" dirty="0">
              <a:solidFill>
                <a:srgbClr val="2196D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0" name="Google Shape;146;p7">
            <a:extLst>
              <a:ext uri="{FF2B5EF4-FFF2-40B4-BE49-F238E27FC236}">
                <a16:creationId xmlns="" xmlns:a16="http://schemas.microsoft.com/office/drawing/2014/main" id="{B41E5C4F-C664-F402-F37C-59BF88E67CF1}"/>
              </a:ext>
            </a:extLst>
          </p:cNvPr>
          <p:cNvSpPr txBox="1"/>
          <p:nvPr/>
        </p:nvSpPr>
        <p:spPr>
          <a:xfrm>
            <a:off x="4668241" y="4815351"/>
            <a:ext cx="10632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%RH</a:t>
            </a:r>
            <a:endParaRPr sz="1867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41" name="Google Shape;147;p7">
            <a:extLst>
              <a:ext uri="{FF2B5EF4-FFF2-40B4-BE49-F238E27FC236}">
                <a16:creationId xmlns="" xmlns:a16="http://schemas.microsoft.com/office/drawing/2014/main" id="{BD99A435-E95C-3A1B-99CB-ECDAEAB276D8}"/>
              </a:ext>
            </a:extLst>
          </p:cNvPr>
          <p:cNvCxnSpPr/>
          <p:nvPr/>
        </p:nvCxnSpPr>
        <p:spPr>
          <a:xfrm>
            <a:off x="7118341" y="3228551"/>
            <a:ext cx="0" cy="9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2" name="Google Shape;148;p7">
            <a:extLst>
              <a:ext uri="{FF2B5EF4-FFF2-40B4-BE49-F238E27FC236}">
                <a16:creationId xmlns="" xmlns:a16="http://schemas.microsoft.com/office/drawing/2014/main" id="{7B2D3B64-F8DF-B7E9-82A7-74E36AE53DE3}"/>
              </a:ext>
            </a:extLst>
          </p:cNvPr>
          <p:cNvCxnSpPr/>
          <p:nvPr/>
        </p:nvCxnSpPr>
        <p:spPr>
          <a:xfrm>
            <a:off x="7600641" y="3613951"/>
            <a:ext cx="0" cy="577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3" name="Google Shape;149;p7">
            <a:extLst>
              <a:ext uri="{FF2B5EF4-FFF2-40B4-BE49-F238E27FC236}">
                <a16:creationId xmlns="" xmlns:a16="http://schemas.microsoft.com/office/drawing/2014/main" id="{726C31FF-3F95-0E44-689D-125BBBD843E9}"/>
              </a:ext>
            </a:extLst>
          </p:cNvPr>
          <p:cNvCxnSpPr/>
          <p:nvPr/>
        </p:nvCxnSpPr>
        <p:spPr>
          <a:xfrm>
            <a:off x="8088574" y="3760151"/>
            <a:ext cx="0" cy="431600"/>
          </a:xfrm>
          <a:prstGeom prst="straightConnector1">
            <a:avLst/>
          </a:prstGeom>
          <a:noFill/>
          <a:ln w="9525" cap="flat" cmpd="sng">
            <a:solidFill>
              <a:srgbClr val="2196D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" name="Google Shape;150;p7">
            <a:extLst>
              <a:ext uri="{FF2B5EF4-FFF2-40B4-BE49-F238E27FC236}">
                <a16:creationId xmlns="" xmlns:a16="http://schemas.microsoft.com/office/drawing/2014/main" id="{F366252F-1D99-A4BE-2757-78EF825C4A3E}"/>
              </a:ext>
            </a:extLst>
          </p:cNvPr>
          <p:cNvSpPr txBox="1"/>
          <p:nvPr/>
        </p:nvSpPr>
        <p:spPr>
          <a:xfrm>
            <a:off x="6842907" y="4552385"/>
            <a:ext cx="15380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2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30% </a:t>
            </a: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</a:t>
            </a:r>
            <a:r>
              <a:rPr lang="en" sz="1467">
                <a:solidFill>
                  <a:srgbClr val="FF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50%</a:t>
            </a: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 </a:t>
            </a:r>
            <a:r>
              <a:rPr lang="en" sz="1467">
                <a:solidFill>
                  <a:srgbClr val="2196D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90% </a:t>
            </a:r>
            <a:endParaRPr sz="1867">
              <a:solidFill>
                <a:srgbClr val="2196D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5" name="Google Shape;151;p7">
            <a:extLst>
              <a:ext uri="{FF2B5EF4-FFF2-40B4-BE49-F238E27FC236}">
                <a16:creationId xmlns="" xmlns:a16="http://schemas.microsoft.com/office/drawing/2014/main" id="{37D24E86-C748-69F1-B6F9-1ED480931411}"/>
              </a:ext>
            </a:extLst>
          </p:cNvPr>
          <p:cNvSpPr txBox="1"/>
          <p:nvPr/>
        </p:nvSpPr>
        <p:spPr>
          <a:xfrm>
            <a:off x="7224507" y="4815351"/>
            <a:ext cx="10632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%RH</a:t>
            </a:r>
            <a:endParaRPr sz="1867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6" name="Google Shape;152;p7">
            <a:extLst>
              <a:ext uri="{FF2B5EF4-FFF2-40B4-BE49-F238E27FC236}">
                <a16:creationId xmlns="" xmlns:a16="http://schemas.microsoft.com/office/drawing/2014/main" id="{A93A56B1-F9EA-8824-AC32-6BEF54213D9D}"/>
              </a:ext>
            </a:extLst>
          </p:cNvPr>
          <p:cNvSpPr txBox="1"/>
          <p:nvPr/>
        </p:nvSpPr>
        <p:spPr>
          <a:xfrm>
            <a:off x="9315848" y="6043227"/>
            <a:ext cx="2298000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" sz="160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Raymond </a:t>
            </a:r>
            <a:r>
              <a:rPr lang="en" sz="1600" i="1">
                <a:solidFill>
                  <a:srgbClr val="000000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et al,</a:t>
            </a:r>
            <a:r>
              <a:rPr lang="en" sz="160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2020</a:t>
            </a:r>
            <a:endParaRPr sz="1600" i="1">
              <a:solidFill>
                <a:srgbClr val="000000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8200" y="1860116"/>
            <a:ext cx="10608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2400" b="1" dirty="0">
                <a:solidFill>
                  <a:schemeClr val="dk2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H2: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Increasing humidity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decreases the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of dung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beetles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257939" y="3472328"/>
            <a:ext cx="2485668" cy="1343024"/>
          </a:xfrm>
          <a:prstGeom prst="wedgeRoundRectCallout">
            <a:avLst>
              <a:gd name="adj1" fmla="val -48106"/>
              <a:gd name="adj2" fmla="val 601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ts val="1600"/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Increasing humidity reduces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 ability of the beetles to use evapotranspiration to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thermoregulate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48" name="Google Shape;117;p6">
            <a:extLst>
              <a:ext uri="{FF2B5EF4-FFF2-40B4-BE49-F238E27FC236}">
                <a16:creationId xmlns="" xmlns:a16="http://schemas.microsoft.com/office/drawing/2014/main" id="{BEE59F4B-926F-A466-7C92-90C6A01C8529}"/>
              </a:ext>
            </a:extLst>
          </p:cNvPr>
          <p:cNvSpPr txBox="1"/>
          <p:nvPr/>
        </p:nvSpPr>
        <p:spPr>
          <a:xfrm>
            <a:off x="828627" y="6249751"/>
            <a:ext cx="76488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900"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Note: </a:t>
            </a:r>
            <a:r>
              <a:rPr lang="e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is the critical </a:t>
            </a:r>
            <a:r>
              <a:rPr lang="en" sz="120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thermal </a:t>
            </a:r>
            <a:r>
              <a:rPr lang="en" sz="1200" smtClean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maximum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; </a:t>
            </a:r>
            <a:r>
              <a:rPr lang="e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is the critical thermal minimum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807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" sz="40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4000" b="1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sz="4000" b="1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sz="400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morphological </a:t>
            </a: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humidity impact on beetles?</a:t>
            </a:r>
            <a:endParaRPr lang="e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Google Shape;158;p8">
            <a:extLst>
              <a:ext uri="{FF2B5EF4-FFF2-40B4-BE49-F238E27FC236}">
                <a16:creationId xmlns="" xmlns:a16="http://schemas.microsoft.com/office/drawing/2014/main" id="{BD2F5D2B-8D2F-83D6-B670-6E4B4A60C24E}"/>
              </a:ext>
            </a:extLst>
          </p:cNvPr>
          <p:cNvCxnSpPr/>
          <p:nvPr/>
        </p:nvCxnSpPr>
        <p:spPr>
          <a:xfrm>
            <a:off x="4989049" y="5208843"/>
            <a:ext cx="273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" name="Google Shape;159;p8">
            <a:extLst>
              <a:ext uri="{FF2B5EF4-FFF2-40B4-BE49-F238E27FC236}">
                <a16:creationId xmlns="" xmlns:a16="http://schemas.microsoft.com/office/drawing/2014/main" id="{0486FEE0-2D93-A622-B2D1-00E266951DEA}"/>
              </a:ext>
            </a:extLst>
          </p:cNvPr>
          <p:cNvCxnSpPr/>
          <p:nvPr/>
        </p:nvCxnSpPr>
        <p:spPr>
          <a:xfrm>
            <a:off x="4995215" y="3363343"/>
            <a:ext cx="7200" cy="184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160;p8">
            <a:extLst>
              <a:ext uri="{FF2B5EF4-FFF2-40B4-BE49-F238E27FC236}">
                <a16:creationId xmlns="" xmlns:a16="http://schemas.microsoft.com/office/drawing/2014/main" id="{ED4162C9-87DC-768F-7D5B-23ACDECC1EC0}"/>
              </a:ext>
            </a:extLst>
          </p:cNvPr>
          <p:cNvCxnSpPr/>
          <p:nvPr/>
        </p:nvCxnSpPr>
        <p:spPr>
          <a:xfrm>
            <a:off x="8532244" y="5121737"/>
            <a:ext cx="273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161;p8">
            <a:extLst>
              <a:ext uri="{FF2B5EF4-FFF2-40B4-BE49-F238E27FC236}">
                <a16:creationId xmlns="" xmlns:a16="http://schemas.microsoft.com/office/drawing/2014/main" id="{DE5EABC5-5EDF-8FE4-4B67-569FCD49ADDA}"/>
              </a:ext>
            </a:extLst>
          </p:cNvPr>
          <p:cNvSpPr txBox="1"/>
          <p:nvPr/>
        </p:nvSpPr>
        <p:spPr>
          <a:xfrm>
            <a:off x="9241178" y="5244887"/>
            <a:ext cx="1274400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" sz="160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Wing size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52" name="Google Shape;162;p8">
            <a:extLst>
              <a:ext uri="{FF2B5EF4-FFF2-40B4-BE49-F238E27FC236}">
                <a16:creationId xmlns="" xmlns:a16="http://schemas.microsoft.com/office/drawing/2014/main" id="{824C185E-BF14-7754-331C-3AAF9A6A26AD}"/>
              </a:ext>
            </a:extLst>
          </p:cNvPr>
          <p:cNvCxnSpPr/>
          <p:nvPr/>
        </p:nvCxnSpPr>
        <p:spPr>
          <a:xfrm>
            <a:off x="8536411" y="3262753"/>
            <a:ext cx="9200" cy="18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63;p8">
            <a:extLst>
              <a:ext uri="{FF2B5EF4-FFF2-40B4-BE49-F238E27FC236}">
                <a16:creationId xmlns="" xmlns:a16="http://schemas.microsoft.com/office/drawing/2014/main" id="{81E7AF82-F13E-D43D-9A03-98C43DF9FA94}"/>
              </a:ext>
            </a:extLst>
          </p:cNvPr>
          <p:cNvCxnSpPr/>
          <p:nvPr/>
        </p:nvCxnSpPr>
        <p:spPr>
          <a:xfrm flipH="1">
            <a:off x="5208315" y="3460909"/>
            <a:ext cx="21300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166;p8">
            <a:extLst>
              <a:ext uri="{FF2B5EF4-FFF2-40B4-BE49-F238E27FC236}">
                <a16:creationId xmlns="" xmlns:a16="http://schemas.microsoft.com/office/drawing/2014/main" id="{0829AF7D-B1E5-590E-5BB2-96C8685015FC}"/>
              </a:ext>
            </a:extLst>
          </p:cNvPr>
          <p:cNvCxnSpPr/>
          <p:nvPr/>
        </p:nvCxnSpPr>
        <p:spPr>
          <a:xfrm rot="10800000">
            <a:off x="8806411" y="4194320"/>
            <a:ext cx="2240400" cy="4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167;p8">
            <a:extLst>
              <a:ext uri="{FF2B5EF4-FFF2-40B4-BE49-F238E27FC236}">
                <a16:creationId xmlns="" xmlns:a16="http://schemas.microsoft.com/office/drawing/2014/main" id="{82B08EF5-9518-A2CB-99AC-3D462F3802B0}"/>
              </a:ext>
            </a:extLst>
          </p:cNvPr>
          <p:cNvSpPr txBox="1"/>
          <p:nvPr/>
        </p:nvSpPr>
        <p:spPr>
          <a:xfrm>
            <a:off x="7592295" y="3293563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9" name="Google Shape;169;p8">
            <a:extLst>
              <a:ext uri="{FF2B5EF4-FFF2-40B4-BE49-F238E27FC236}">
                <a16:creationId xmlns="" xmlns:a16="http://schemas.microsoft.com/office/drawing/2014/main" id="{3ED5AAFB-492F-CC91-028B-865D95087C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91884" y="5244011"/>
            <a:ext cx="704599" cy="5285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170;p8">
            <a:extLst>
              <a:ext uri="{FF2B5EF4-FFF2-40B4-BE49-F238E27FC236}">
                <a16:creationId xmlns="" xmlns:a16="http://schemas.microsoft.com/office/drawing/2014/main" id="{2FB4D705-3514-EAB7-0055-4265C9DA854D}"/>
              </a:ext>
            </a:extLst>
          </p:cNvPr>
          <p:cNvSpPr txBox="1"/>
          <p:nvPr/>
        </p:nvSpPr>
        <p:spPr>
          <a:xfrm>
            <a:off x="5717049" y="5331977"/>
            <a:ext cx="1274400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Body size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1" name="Google Shape;171;p8">
            <a:extLst>
              <a:ext uri="{FF2B5EF4-FFF2-40B4-BE49-F238E27FC236}">
                <a16:creationId xmlns="" xmlns:a16="http://schemas.microsoft.com/office/drawing/2014/main" id="{C9760435-0340-EB07-178C-EC121BF192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617827" y="5071937"/>
            <a:ext cx="481333" cy="7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74;p8">
            <a:extLst>
              <a:ext uri="{FF2B5EF4-FFF2-40B4-BE49-F238E27FC236}">
                <a16:creationId xmlns="" xmlns:a16="http://schemas.microsoft.com/office/drawing/2014/main" id="{16AEF42E-F615-D4D5-1FC1-6A6B9698E3B1}"/>
              </a:ext>
            </a:extLst>
          </p:cNvPr>
          <p:cNvSpPr txBox="1"/>
          <p:nvPr/>
        </p:nvSpPr>
        <p:spPr>
          <a:xfrm>
            <a:off x="4085615" y="3293563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5" name="Google Shape;176;p8">
            <a:extLst>
              <a:ext uri="{FF2B5EF4-FFF2-40B4-BE49-F238E27FC236}">
                <a16:creationId xmlns="" xmlns:a16="http://schemas.microsoft.com/office/drawing/2014/main" id="{EB76B9F3-A317-0929-AE88-84C84AA572F8}"/>
              </a:ext>
            </a:extLst>
          </p:cNvPr>
          <p:cNvSpPr txBox="1"/>
          <p:nvPr/>
        </p:nvSpPr>
        <p:spPr>
          <a:xfrm>
            <a:off x="9853467" y="6223267"/>
            <a:ext cx="2130000" cy="5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" sz="160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Nervo </a:t>
            </a:r>
            <a:r>
              <a:rPr lang="en" sz="1600" i="1">
                <a:solidFill>
                  <a:srgbClr val="000000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et al,</a:t>
            </a:r>
            <a:r>
              <a:rPr lang="en" sz="160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2021</a:t>
            </a:r>
            <a:endParaRPr sz="1600" i="1">
              <a:solidFill>
                <a:srgbClr val="000000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cxnSp>
        <p:nvCxnSpPr>
          <p:cNvPr id="66" name="Google Shape;158;p8">
            <a:extLst>
              <a:ext uri="{FF2B5EF4-FFF2-40B4-BE49-F238E27FC236}">
                <a16:creationId xmlns="" xmlns:a16="http://schemas.microsoft.com/office/drawing/2014/main" id="{BD2F5D2B-8D2F-83D6-B670-6E4B4A60C24E}"/>
              </a:ext>
            </a:extLst>
          </p:cNvPr>
          <p:cNvCxnSpPr/>
          <p:nvPr/>
        </p:nvCxnSpPr>
        <p:spPr>
          <a:xfrm>
            <a:off x="1447511" y="5222842"/>
            <a:ext cx="273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7" name="Google Shape;159;p8">
            <a:extLst>
              <a:ext uri="{FF2B5EF4-FFF2-40B4-BE49-F238E27FC236}">
                <a16:creationId xmlns="" xmlns:a16="http://schemas.microsoft.com/office/drawing/2014/main" id="{0486FEE0-2D93-A622-B2D1-00E266951DEA}"/>
              </a:ext>
            </a:extLst>
          </p:cNvPr>
          <p:cNvCxnSpPr/>
          <p:nvPr/>
        </p:nvCxnSpPr>
        <p:spPr>
          <a:xfrm>
            <a:off x="1453677" y="3377342"/>
            <a:ext cx="7200" cy="184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163;p8">
            <a:extLst>
              <a:ext uri="{FF2B5EF4-FFF2-40B4-BE49-F238E27FC236}">
                <a16:creationId xmlns="" xmlns:a16="http://schemas.microsoft.com/office/drawing/2014/main" id="{81E7AF82-F13E-D43D-9A03-98C43DF9FA94}"/>
              </a:ext>
            </a:extLst>
          </p:cNvPr>
          <p:cNvCxnSpPr/>
          <p:nvPr/>
        </p:nvCxnSpPr>
        <p:spPr>
          <a:xfrm flipH="1">
            <a:off x="1657294" y="3474908"/>
            <a:ext cx="2139484" cy="7194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170;p8">
            <a:extLst>
              <a:ext uri="{FF2B5EF4-FFF2-40B4-BE49-F238E27FC236}">
                <a16:creationId xmlns="" xmlns:a16="http://schemas.microsoft.com/office/drawing/2014/main" id="{2FB4D705-3514-EAB7-0055-4265C9DA854D}"/>
              </a:ext>
            </a:extLst>
          </p:cNvPr>
          <p:cNvSpPr txBox="1"/>
          <p:nvPr/>
        </p:nvSpPr>
        <p:spPr>
          <a:xfrm>
            <a:off x="1512946" y="5345976"/>
            <a:ext cx="2565664" cy="73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200"/>
            </a:pPr>
            <a:r>
              <a:rPr lang="en-US" sz="1600" smtClean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Proportion  of w</a:t>
            </a:r>
            <a:r>
              <a:rPr lang="en-US" sz="1600" smtClean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ater lost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1" name="Google Shape;174;p8">
            <a:extLst>
              <a:ext uri="{FF2B5EF4-FFF2-40B4-BE49-F238E27FC236}">
                <a16:creationId xmlns="" xmlns:a16="http://schemas.microsoft.com/office/drawing/2014/main" id="{16AEF42E-F615-D4D5-1FC1-6A6B9698E3B1}"/>
              </a:ext>
            </a:extLst>
          </p:cNvPr>
          <p:cNvSpPr txBox="1"/>
          <p:nvPr/>
        </p:nvSpPr>
        <p:spPr>
          <a:xfrm>
            <a:off x="580092" y="3293563"/>
            <a:ext cx="900400" cy="7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endParaRPr sz="1867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38200" y="1860116"/>
            <a:ext cx="10608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2400" b="1" dirty="0" smtClean="0">
                <a:solidFill>
                  <a:schemeClr val="dk2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H3: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Water loss proportion, body size, and wing size all impact beetles’ thermal tolerances, and how they adapt to changing humidity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1026" name="Picture 2" descr="ater drop - Free natur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11" y="5358147"/>
            <a:ext cx="387159" cy="38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ular Callout 24"/>
          <p:cNvSpPr/>
          <p:nvPr/>
        </p:nvSpPr>
        <p:spPr>
          <a:xfrm>
            <a:off x="9257939" y="3116108"/>
            <a:ext cx="2188458" cy="806732"/>
          </a:xfrm>
          <a:prstGeom prst="wedgeRoundRectCallout">
            <a:avLst>
              <a:gd name="adj1" fmla="val -48106"/>
              <a:gd name="adj2" fmla="val 601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ts val="1600"/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Beetles use wing muscles to warm themselves at </a:t>
            </a:r>
            <a:r>
              <a:rPr lang="en-US" altLang="zh-CN" sz="140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lower temperatures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5548254" y="4148176"/>
            <a:ext cx="2044041" cy="911941"/>
          </a:xfrm>
          <a:prstGeom prst="wedgeRoundRectCallout">
            <a:avLst>
              <a:gd name="adj1" fmla="val -20558"/>
              <a:gd name="adj2" fmla="val -741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ts val="1600"/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Larger beetles can lose </a:t>
            </a:r>
            <a:r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more water, and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thus </a:t>
            </a:r>
            <a:r>
              <a:rPr lang="en-US" sz="140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survive at higher temperatures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2054391" y="4214634"/>
            <a:ext cx="1745286" cy="608675"/>
          </a:xfrm>
          <a:prstGeom prst="wedgeRoundRectCallout">
            <a:avLst>
              <a:gd name="adj1" fmla="val -18029"/>
              <a:gd name="adj2" fmla="val -733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SzPts val="1600"/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Beetles use water to 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thermoregulate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37" name="Google Shape;117;p6">
            <a:extLst>
              <a:ext uri="{FF2B5EF4-FFF2-40B4-BE49-F238E27FC236}">
                <a16:creationId xmlns="" xmlns:a16="http://schemas.microsoft.com/office/drawing/2014/main" id="{BEE59F4B-926F-A466-7C92-90C6A01C8529}"/>
              </a:ext>
            </a:extLst>
          </p:cNvPr>
          <p:cNvSpPr txBox="1"/>
          <p:nvPr/>
        </p:nvSpPr>
        <p:spPr>
          <a:xfrm>
            <a:off x="828627" y="6249751"/>
            <a:ext cx="76488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  <a:buSzPts val="900"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Note: </a:t>
            </a:r>
            <a:r>
              <a:rPr lang="e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CTmax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is the critical </a:t>
            </a:r>
            <a:r>
              <a:rPr lang="en" sz="120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thermal </a:t>
            </a:r>
            <a:r>
              <a:rPr lang="en" sz="1200" smtClean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maximum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; </a:t>
            </a:r>
            <a:r>
              <a:rPr lang="en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CTmin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Proxima Nova Rg"/>
                <a:cs typeface="Times New Roman" panose="02020603050405020304" pitchFamily="18" charset="0"/>
                <a:sym typeface="Proxima Nova"/>
              </a:rPr>
              <a:t> is the critical thermal minimum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Proxima Nova Rg"/>
              <a:cs typeface="Times New Roman" panose="02020603050405020304" pitchFamily="18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161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2835"/>
            <a:ext cx="12192000" cy="4055164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 analysis method: linear mixed models</a:t>
            </a:r>
          </a:p>
        </p:txBody>
      </p:sp>
      <p:sp>
        <p:nvSpPr>
          <p:cNvPr id="3" name="AutoShape 2" descr="http://127.0.0.1:53279/graphics/c5ffd98d-9d35-461b-855f-47dd88b1d1c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Google Shape;182;p9">
            <a:extLst>
              <a:ext uri="{FF2B5EF4-FFF2-40B4-BE49-F238E27FC236}">
                <a16:creationId xmlns:a16="http://schemas.microsoft.com/office/drawing/2014/main" xmlns="" id="{6E4EC8B4-D0A5-46B3-8455-6073D2B5ADD7}"/>
              </a:ext>
            </a:extLst>
          </p:cNvPr>
          <p:cNvSpPr txBox="1"/>
          <p:nvPr/>
        </p:nvSpPr>
        <p:spPr>
          <a:xfrm>
            <a:off x="838199" y="1718831"/>
            <a:ext cx="859267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Question</a:t>
            </a:r>
            <a:r>
              <a:rPr lang="en-US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-US" altLang="zh-CN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1: Impact of climate zones on thermal tolerance</a:t>
            </a:r>
            <a:endParaRPr b="1" dirty="0">
              <a:solidFill>
                <a:srgbClr val="6AA84F"/>
              </a:solidFill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  <p:sp>
        <p:nvSpPr>
          <p:cNvPr id="6" name="Google Shape;182;p9">
            <a:extLst>
              <a:ext uri="{FF2B5EF4-FFF2-40B4-BE49-F238E27FC236}">
                <a16:creationId xmlns:a16="http://schemas.microsoft.com/office/drawing/2014/main" xmlns="" id="{AC0B7C71-2D85-AA1C-93C9-45BA27B6C33A}"/>
              </a:ext>
            </a:extLst>
          </p:cNvPr>
          <p:cNvSpPr txBox="1"/>
          <p:nvPr/>
        </p:nvSpPr>
        <p:spPr>
          <a:xfrm>
            <a:off x="838200" y="3540061"/>
            <a:ext cx="927398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Question</a:t>
            </a:r>
            <a:r>
              <a:rPr lang="en-US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-US" altLang="zh-CN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2: Impact of humidity on thermal tolerance</a:t>
            </a:r>
            <a:endParaRPr b="1" dirty="0">
              <a:solidFill>
                <a:srgbClr val="6AA84F"/>
              </a:solidFill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  <p:sp>
        <p:nvSpPr>
          <p:cNvPr id="7" name="Google Shape;182;p9">
            <a:extLst>
              <a:ext uri="{FF2B5EF4-FFF2-40B4-BE49-F238E27FC236}">
                <a16:creationId xmlns:a16="http://schemas.microsoft.com/office/drawing/2014/main" xmlns="" id="{8775DAE4-DFE7-8624-8878-A49CCDD9A7D9}"/>
              </a:ext>
            </a:extLst>
          </p:cNvPr>
          <p:cNvSpPr txBox="1"/>
          <p:nvPr/>
        </p:nvSpPr>
        <p:spPr>
          <a:xfrm>
            <a:off x="838200" y="4861297"/>
            <a:ext cx="97936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Question</a:t>
            </a:r>
            <a:r>
              <a:rPr lang="en-US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-US" altLang="zh-CN" b="1" dirty="0" smtClean="0">
                <a:solidFill>
                  <a:schemeClr val="dk2"/>
                </a:solidFill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3: Impact of traits and interaction between traits and humidity on thermal tolerance</a:t>
            </a:r>
            <a:endParaRPr b="1" dirty="0">
              <a:solidFill>
                <a:srgbClr val="6AA84F"/>
              </a:solidFill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xmlns="" id="{DA6A1AC8-BE1E-B0B4-B9D4-8045811A4B4A}"/>
              </a:ext>
            </a:extLst>
          </p:cNvPr>
          <p:cNvSpPr txBox="1"/>
          <p:nvPr/>
        </p:nvSpPr>
        <p:spPr>
          <a:xfrm>
            <a:off x="838200" y="2200793"/>
            <a:ext cx="6683240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CTmax</a:t>
            </a:r>
            <a:r>
              <a:rPr lang="en" altLang="zh-CN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" altLang="zh-CN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" altLang="zh-CN" dirty="0" err="1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CTmin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" altLang="zh-CN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~ climate zone + (1 | species)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  <a:p>
            <a:endParaRPr lang="en-US" altLang="zh-CN" dirty="0"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(Species average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CTmax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–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Species average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CTmin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) ~ climate zone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endParaRPr lang="en" altLang="zh-CN" dirty="0"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xmlns="" id="{2342D5D3-C096-13DA-1BCC-DDBEA4881A45}"/>
              </a:ext>
            </a:extLst>
          </p:cNvPr>
          <p:cNvSpPr txBox="1"/>
          <p:nvPr/>
        </p:nvSpPr>
        <p:spPr>
          <a:xfrm>
            <a:off x="838200" y="4061077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u="none" strike="noStrike" cap="none" dirty="0" err="1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CTmax</a:t>
            </a:r>
            <a:r>
              <a:rPr lang="en" altLang="zh-CN" b="0" i="0" u="none" strike="noStrike" cap="none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-US" altLang="zh-CN" b="0" i="0" u="none" strike="noStrike" cap="none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or</a:t>
            </a:r>
            <a:r>
              <a:rPr lang="en" altLang="zh-CN" b="0" i="0" u="none" strike="noStrike" cap="none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" altLang="zh-CN" b="0" i="0" u="none" strike="noStrike" cap="none" dirty="0" err="1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CTmin</a:t>
            </a:r>
            <a:r>
              <a:rPr lang="en" altLang="zh-CN" b="0" i="0" u="none" strike="noStrike" cap="none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~ climate zone * humidity + (1 | species)</a:t>
            </a:r>
            <a:endParaRPr lang="en" altLang="zh-CN" dirty="0"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xmlns="" id="{EEFA4536-902A-A7C4-AE0C-1625D049167A}"/>
              </a:ext>
            </a:extLst>
          </p:cNvPr>
          <p:cNvSpPr txBox="1"/>
          <p:nvPr/>
        </p:nvSpPr>
        <p:spPr>
          <a:xfrm>
            <a:off x="838200" y="544603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u="none" strike="noStrike" cap="none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</a:t>
            </a:r>
            <a:r>
              <a:rPr lang="en-US" altLang="zh-CN" b="0" i="0" u="none" strike="noStrike" cap="none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T</a:t>
            </a:r>
            <a:r>
              <a:rPr lang="en" altLang="zh-CN" b="0" i="0" u="none" strike="noStrike" cap="none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max </a:t>
            </a:r>
            <a:r>
              <a:rPr lang="en-US" altLang="zh-CN" b="0" i="0" u="none" strike="noStrike" cap="none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or</a:t>
            </a:r>
            <a:r>
              <a:rPr lang="en" altLang="zh-CN" b="0" i="0" u="none" strike="noStrike" cap="none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</a:t>
            </a:r>
            <a:r>
              <a:rPr lang="en" altLang="zh-CN" b="0" i="0" u="none" strike="noStrike" cap="none" dirty="0" err="1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CTmin</a:t>
            </a:r>
            <a:r>
              <a:rPr lang="en" altLang="zh-CN" b="0" i="0" u="none" strike="noStrike" cap="none" dirty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~ morphological traits </a:t>
            </a:r>
            <a:r>
              <a:rPr lang="en" altLang="zh-CN" b="0" i="0" u="none" strike="noStrike" cap="none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*</a:t>
            </a:r>
            <a:r>
              <a:rPr lang="en-US" altLang="zh-CN" b="0" i="0" u="none" strike="noStrike" cap="none" dirty="0" smtClean="0">
                <a:latin typeface="Times New Roman" charset="0"/>
                <a:ea typeface="Times New Roman" charset="0"/>
                <a:cs typeface="Times New Roman" charset="0"/>
                <a:sym typeface="Proxima Nova"/>
              </a:rPr>
              <a:t> humidity</a:t>
            </a:r>
            <a:endParaRPr lang="en" altLang="zh-CN" dirty="0">
              <a:latin typeface="Times New Roman" charset="0"/>
              <a:ea typeface="Times New Roman" charset="0"/>
              <a:cs typeface="Times New Roman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177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2835"/>
            <a:ext cx="12192000" cy="4055164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b="7461"/>
          <a:stretch/>
        </p:blipFill>
        <p:spPr>
          <a:xfrm>
            <a:off x="6941721" y="2276274"/>
            <a:ext cx="3934097" cy="3815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24855" b="9226"/>
          <a:stretch/>
        </p:blipFill>
        <p:spPr>
          <a:xfrm>
            <a:off x="1136790" y="2083717"/>
            <a:ext cx="3490191" cy="4026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There are significant differences in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by climate zone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6" t="43313" r="495" b="43904"/>
          <a:stretch/>
        </p:blipFill>
        <p:spPr>
          <a:xfrm>
            <a:off x="4648240" y="3879773"/>
            <a:ext cx="1016963" cy="609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89702" y="3571996"/>
            <a:ext cx="139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Humidity = 50%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69536" y="6097412"/>
            <a:ext cx="940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subtropics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64682" y="6097412"/>
            <a:ext cx="681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tropics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37995" y="6068813"/>
            <a:ext cx="940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subtropics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499960" y="6068813"/>
            <a:ext cx="681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tropics</a:t>
            </a:r>
          </a:p>
        </p:txBody>
      </p:sp>
      <p:sp>
        <p:nvSpPr>
          <p:cNvPr id="33" name="Oval 32"/>
          <p:cNvSpPr/>
          <p:nvPr/>
        </p:nvSpPr>
        <p:spPr>
          <a:xfrm>
            <a:off x="11551683" y="151646"/>
            <a:ext cx="426957" cy="426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H1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4140" y="169068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73964" y="1714385"/>
            <a:ext cx="248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Thermal tolerance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range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530413" y="3277915"/>
            <a:ext cx="1" cy="2426468"/>
          </a:xfrm>
          <a:prstGeom prst="line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27601" y="430411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931911" y="2591982"/>
            <a:ext cx="0" cy="2260181"/>
          </a:xfrm>
          <a:prstGeom prst="line">
            <a:avLst/>
          </a:prstGeom>
          <a:ln>
            <a:headEnd type="triangl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31911" y="3611111"/>
            <a:ext cx="295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77666" y="200542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603746" y="19933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64018" y="406375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90098" y="406375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7641" y="5114018"/>
            <a:ext cx="1407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p-value = </a:t>
            </a:r>
            <a:r>
              <a:rPr lang="is-IS" sz="1400" dirty="0" smtClean="0">
                <a:latin typeface="Times New Roman" charset="0"/>
                <a:ea typeface="Times New Roman" charset="0"/>
                <a:cs typeface="Times New Roman" charset="0"/>
              </a:rPr>
              <a:t>0.0219</a:t>
            </a:r>
          </a:p>
          <a:p>
            <a:r>
              <a:rPr lang="is-IS" sz="1400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is-IS" sz="1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is-IS" sz="1400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0.5757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87641" y="2885178"/>
            <a:ext cx="1452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p-value = </a:t>
            </a:r>
            <a:r>
              <a:rPr lang="hr-HR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0.0106</a:t>
            </a:r>
          </a:p>
          <a:p>
            <a:r>
              <a:rPr lang="hr-HR" sz="14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hr-HR" sz="14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hr-HR" sz="14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0.6789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05406" y="216805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08405" y="216805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350590" y="3869280"/>
            <a:ext cx="159073" cy="16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50590" y="3936296"/>
            <a:ext cx="159073" cy="16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274637" y="2979648"/>
            <a:ext cx="1317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p-value = </a:t>
            </a:r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0.367</a:t>
            </a:r>
          </a:p>
          <a:p>
            <a:r>
              <a:rPr lang="hr-HR" sz="14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hr-HR" sz="14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hr-HR" sz="14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hr-HR" sz="1400" dirty="0" smtClean="0">
                <a:latin typeface="Times New Roman" charset="0"/>
                <a:ea typeface="Times New Roman" charset="0"/>
                <a:cs typeface="Times New Roman" charset="0"/>
              </a:rPr>
              <a:t>0.1408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73195" y="3966919"/>
            <a:ext cx="1462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Temperature 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5848216" y="4030685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– 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62270" y="6346326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n = 20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53604" y="6346326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n = 50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30964" y="6307773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n = 2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44609" y="6307772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n = 5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13" grpId="0"/>
      <p:bldP spid="37" grpId="0"/>
      <p:bldP spid="44" grpId="0"/>
      <p:bldP spid="45" grpId="0"/>
      <p:bldP spid="49" grpId="0"/>
      <p:bldP spid="50" grpId="0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r="8333" b="12942"/>
          <a:stretch/>
        </p:blipFill>
        <p:spPr>
          <a:xfrm>
            <a:off x="934244" y="2041955"/>
            <a:ext cx="10122643" cy="4086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336642"/>
            <a:ext cx="9810604" cy="121602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There is spread by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species, but differences between climate zones remain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113564" y="3466788"/>
            <a:ext cx="159073" cy="16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13564" y="3554623"/>
            <a:ext cx="159073" cy="16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31969" y="2828358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247198" y="5232340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1400" baseline="30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24000" y="2135685"/>
            <a:ext cx="2360913" cy="0"/>
          </a:xfrm>
          <a:prstGeom prst="line">
            <a:avLst/>
          </a:prstGeom>
          <a:ln>
            <a:headEnd type="oval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5405" y="1955338"/>
            <a:ext cx="11753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subtropics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149609" y="2135685"/>
            <a:ext cx="6507155" cy="0"/>
          </a:xfrm>
          <a:prstGeom prst="line">
            <a:avLst/>
          </a:prstGeom>
          <a:ln>
            <a:headEnd type="oval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56608" y="1955338"/>
            <a:ext cx="11753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tropics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3820" y="1526159"/>
            <a:ext cx="4041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CTmax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CTmin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at 50%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humidity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24534" y="6181350"/>
            <a:ext cx="734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Species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9030" y="6181350"/>
            <a:ext cx="2294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n = 70 (5 for each treatment)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551683" y="151646"/>
            <a:ext cx="426957" cy="426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19077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941</Words>
  <Application>Microsoft Macintosh PowerPoint</Application>
  <PresentationFormat>Widescreen</PresentationFormat>
  <Paragraphs>179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Proxima Nova</vt:lpstr>
      <vt:lpstr>Proxima Nova Rg</vt:lpstr>
      <vt:lpstr>Times New Roman</vt:lpstr>
      <vt:lpstr>Arial</vt:lpstr>
      <vt:lpstr>Office Theme</vt:lpstr>
      <vt:lpstr>Hypotheses</vt:lpstr>
      <vt:lpstr>Question 1: How do dung beetle thermal tolerances respond in different climate zones?</vt:lpstr>
      <vt:lpstr>Question 2: How do dung beetle thermal tolerances respond under different humidities?</vt:lpstr>
      <vt:lpstr>Question 3: Which functional and morphological traits influence humidity impact on beetles?</vt:lpstr>
      <vt:lpstr>Methods</vt:lpstr>
      <vt:lpstr>Data analysis method: linear mixed models</vt:lpstr>
      <vt:lpstr>Results</vt:lpstr>
      <vt:lpstr>There are significant differences in CTmax and CTmin by climate zone</vt:lpstr>
      <vt:lpstr>There is spread by species, but differences between climate zones remain</vt:lpstr>
      <vt:lpstr>Humidity impacts beetles’ thermal tolerance</vt:lpstr>
      <vt:lpstr>Beetles appear to be using water loss to thermoregulate…</vt:lpstr>
      <vt:lpstr>Interaction between body size and humidity is insignificant</vt:lpstr>
      <vt:lpstr>CTmin does significantly increase with relative wing size</vt:lpstr>
      <vt:lpstr> Backup slides</vt:lpstr>
      <vt:lpstr>Number of individuals (n)</vt:lpstr>
      <vt:lpstr>CTmax at 50% vs 90% humidity</vt:lpstr>
      <vt:lpstr>Machine temperature vs beetle temperature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Li</dc:creator>
  <cp:lastModifiedBy>Miranda Li</cp:lastModifiedBy>
  <cp:revision>144</cp:revision>
  <dcterms:created xsi:type="dcterms:W3CDTF">2022-11-25T07:01:24Z</dcterms:created>
  <dcterms:modified xsi:type="dcterms:W3CDTF">2022-11-26T09:21:06Z</dcterms:modified>
</cp:coreProperties>
</file>