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4"/>
  </p:sldMasterIdLst>
  <p:notesMasterIdLst>
    <p:notesMasterId r:id="rId17"/>
  </p:notesMasterIdLst>
  <p:handoutMasterIdLst>
    <p:handoutMasterId r:id="rId18"/>
  </p:handoutMasterIdLst>
  <p:sldIdLst>
    <p:sldId id="270" r:id="rId5"/>
    <p:sldId id="288" r:id="rId6"/>
    <p:sldId id="278" r:id="rId7"/>
    <p:sldId id="280" r:id="rId8"/>
    <p:sldId id="286" r:id="rId9"/>
    <p:sldId id="271" r:id="rId10"/>
    <p:sldId id="284" r:id="rId11"/>
    <p:sldId id="287" r:id="rId12"/>
    <p:sldId id="282" r:id="rId13"/>
    <p:sldId id="274" r:id="rId14"/>
    <p:sldId id="281" r:id="rId15"/>
    <p:sldId id="279" r:id="rId16"/>
  </p:sldIdLst>
  <p:sldSz cx="12192000" cy="6858000"/>
  <p:notesSz cx="6954838" cy="923925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hodder" initials="bgh" lastIdx="2" clrIdx="0"/>
  <p:cmAuthor id="1" name="Emily Dahl" initials="" lastIdx="1" clrIdx="1"/>
  <p:cmAuthor id="2" name="Ghosh, Tapajyoti" initials="GT" lastIdx="1" clrIdx="2">
    <p:extLst>
      <p:ext uri="{19B8F6BF-5375-455C-9EA6-DF929625EA0E}">
        <p15:presenceInfo xmlns:p15="http://schemas.microsoft.com/office/powerpoint/2012/main" userId="S::ghosh.117@buckeyemail.osu.edu::87974fcb-de84-4fb8-9df9-1a4d9ca4fc5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C11C"/>
    <a:srgbClr val="FF66FF"/>
    <a:srgbClr val="008000"/>
    <a:srgbClr val="004165"/>
    <a:srgbClr val="2B459B"/>
    <a:srgbClr val="7F7F7F"/>
    <a:srgbClr val="F6471E"/>
    <a:srgbClr val="2A2A2A"/>
    <a:srgbClr val="F2F2F2"/>
    <a:srgbClr val="99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29" autoAdjust="0"/>
    <p:restoredTop sz="96730" autoAdjust="0"/>
  </p:normalViewPr>
  <p:slideViewPr>
    <p:cSldViewPr snapToGrid="0" snapToObjects="1">
      <p:cViewPr varScale="1">
        <p:scale>
          <a:sx n="126" d="100"/>
          <a:sy n="126" d="100"/>
        </p:scale>
        <p:origin x="58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9" d="100"/>
        <a:sy n="119" d="100"/>
      </p:scale>
      <p:origin x="0" y="756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4082" cy="462918"/>
          </a:xfrm>
          <a:prstGeom prst="rect">
            <a:avLst/>
          </a:prstGeom>
        </p:spPr>
        <p:txBody>
          <a:bodyPr vert="horz" lIns="91654" tIns="45827" rIns="91654" bIns="458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164" y="0"/>
            <a:ext cx="3014082" cy="462918"/>
          </a:xfrm>
          <a:prstGeom prst="rect">
            <a:avLst/>
          </a:prstGeom>
        </p:spPr>
        <p:txBody>
          <a:bodyPr vert="horz" lIns="91654" tIns="45827" rIns="91654" bIns="45827" rtlCol="0"/>
          <a:lstStyle>
            <a:lvl1pPr algn="r">
              <a:defRPr sz="1200"/>
            </a:lvl1pPr>
          </a:lstStyle>
          <a:p>
            <a:fld id="{4FFD8718-3E4C-D24E-B715-EEF9749CB53B}" type="datetime1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6333"/>
            <a:ext cx="3014082" cy="462917"/>
          </a:xfrm>
          <a:prstGeom prst="rect">
            <a:avLst/>
          </a:prstGeom>
        </p:spPr>
        <p:txBody>
          <a:bodyPr vert="horz" lIns="91654" tIns="45827" rIns="91654" bIns="458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164" y="8776333"/>
            <a:ext cx="3014082" cy="462917"/>
          </a:xfrm>
          <a:prstGeom prst="rect">
            <a:avLst/>
          </a:prstGeom>
        </p:spPr>
        <p:txBody>
          <a:bodyPr vert="horz" lIns="91654" tIns="45827" rIns="91654" bIns="45827" rtlCol="0" anchor="b"/>
          <a:lstStyle>
            <a:lvl1pPr algn="r">
              <a:defRPr sz="1200"/>
            </a:lvl1pPr>
          </a:lstStyle>
          <a:p>
            <a:fld id="{6CE8DFDD-895E-4C68-ACBD-8BAFCA95C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8005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1963"/>
          </a:xfrm>
          <a:prstGeom prst="rect">
            <a:avLst/>
          </a:prstGeom>
        </p:spPr>
        <p:txBody>
          <a:bodyPr vert="horz" lIns="92525" tIns="46262" rIns="92525" bIns="462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5" y="0"/>
            <a:ext cx="3013763" cy="461963"/>
          </a:xfrm>
          <a:prstGeom prst="rect">
            <a:avLst/>
          </a:prstGeom>
        </p:spPr>
        <p:txBody>
          <a:bodyPr vert="horz" lIns="92525" tIns="46262" rIns="92525" bIns="46262" rtlCol="0"/>
          <a:lstStyle>
            <a:lvl1pPr algn="r">
              <a:defRPr sz="1200"/>
            </a:lvl1pPr>
          </a:lstStyle>
          <a:p>
            <a:fld id="{4FAA1A28-ABA0-5045-AC96-BD57CB31D067}" type="datetime1">
              <a:rPr lang="en-US" smtClean="0"/>
              <a:t>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3738"/>
            <a:ext cx="6157912" cy="3465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25" tIns="46262" rIns="92525" bIns="462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388644"/>
            <a:ext cx="5563870" cy="4157663"/>
          </a:xfrm>
          <a:prstGeom prst="rect">
            <a:avLst/>
          </a:prstGeom>
        </p:spPr>
        <p:txBody>
          <a:bodyPr vert="horz" lIns="92525" tIns="46262" rIns="92525" bIns="462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5684"/>
            <a:ext cx="3013763" cy="461963"/>
          </a:xfrm>
          <a:prstGeom prst="rect">
            <a:avLst/>
          </a:prstGeom>
        </p:spPr>
        <p:txBody>
          <a:bodyPr vert="horz" lIns="92525" tIns="46262" rIns="92525" bIns="462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5" y="8775684"/>
            <a:ext cx="3013763" cy="461963"/>
          </a:xfrm>
          <a:prstGeom prst="rect">
            <a:avLst/>
          </a:prstGeom>
        </p:spPr>
        <p:txBody>
          <a:bodyPr vert="horz" lIns="92525" tIns="46262" rIns="92525" bIns="46262" rtlCol="0" anchor="b"/>
          <a:lstStyle>
            <a:lvl1pPr algn="r">
              <a:defRPr sz="1200"/>
            </a:lvl1pPr>
          </a:lstStyle>
          <a:p>
            <a:fld id="{2A3AA803-E865-4BA5-B145-955CF975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3452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FAA1A28-ABA0-5045-AC96-BD57CB31D067}" type="datetime1">
              <a:rPr lang="en-US" smtClean="0"/>
              <a:t>1/5/2023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3AA803-E865-4BA5-B145-955CF975FF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92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FAA1A28-ABA0-5045-AC96-BD57CB31D067}" type="datetime1">
              <a:rPr lang="en-US" smtClean="0"/>
              <a:t>1/5/2023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AA803-E865-4BA5-B145-955CF975FF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3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FAA1A28-ABA0-5045-AC96-BD57CB31D067}" type="datetime1">
              <a:rPr lang="en-US" smtClean="0"/>
              <a:t>1/5/2023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AA803-E865-4BA5-B145-955CF975FF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9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FAA1A28-ABA0-5045-AC96-BD57CB31D067}" type="datetime1">
              <a:rPr lang="en-US" smtClean="0"/>
              <a:t>1/5/2023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AA803-E865-4BA5-B145-955CF975FF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2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FAA1A28-ABA0-5045-AC96-BD57CB31D067}" type="datetime1">
              <a:rPr lang="en-US" smtClean="0"/>
              <a:t>1/5/2023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AA803-E865-4BA5-B145-955CF975FF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19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FAA1A28-ABA0-5045-AC96-BD57CB31D067}" type="datetime1">
              <a:rPr lang="en-US" smtClean="0"/>
              <a:t>1/5/2023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AA803-E865-4BA5-B145-955CF975FF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0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416" y="6126164"/>
            <a:ext cx="1180757" cy="6287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3659" y="6412357"/>
            <a:ext cx="517324" cy="2743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1F72B5E-0845-3142-9DB1-10D6647B3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743"/>
            <a:ext cx="11304270" cy="4045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0AFFB8-6576-8A4C-9783-9DD157F53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43000"/>
            <a:ext cx="11304270" cy="47371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2D18F1-E644-324F-B74A-E1E051FBDB32}"/>
              </a:ext>
            </a:extLst>
          </p:cNvPr>
          <p:cNvSpPr txBox="1"/>
          <p:nvPr/>
        </p:nvSpPr>
        <p:spPr>
          <a:xfrm>
            <a:off x="10475785" y="6422760"/>
            <a:ext cx="93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6FB3C0-A5EA-F449-A01C-F014E50C606E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B3907A-5EEF-A34F-A26B-8198F89009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9400" y="6423025"/>
            <a:ext cx="8926385" cy="331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247102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416" y="6126164"/>
            <a:ext cx="1180757" cy="6287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3659" y="6412357"/>
            <a:ext cx="517324" cy="2743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6CB254-AE33-DA49-B8B5-B18E4C3F9C19}"/>
              </a:ext>
            </a:extLst>
          </p:cNvPr>
          <p:cNvSpPr txBox="1"/>
          <p:nvPr/>
        </p:nvSpPr>
        <p:spPr>
          <a:xfrm>
            <a:off x="10475785" y="6422760"/>
            <a:ext cx="93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6FB3C0-A5EA-F449-A01C-F014E50C606E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457A7D9-F1B1-6849-B306-886B075C71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937317"/>
            <a:ext cx="12191998" cy="39319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CDE418E-C273-6745-9C89-DD723FADE4E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4417915"/>
            <a:ext cx="12191998" cy="39213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D6740D01-2E9D-9B4E-9752-2DC6B1412C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382601"/>
            <a:ext cx="12191999" cy="39319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Event Name or Subtitle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757E10E5-6936-D442-A686-80663A90A8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264318"/>
            <a:ext cx="12192000" cy="393192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54B2F30C-7432-104D-B6CA-C962157BC7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49400" y="6423025"/>
            <a:ext cx="8926385" cy="331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174668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Background"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earth-at-night-1149733.jpg">
            <a:extLst>
              <a:ext uri="{FF2B5EF4-FFF2-40B4-BE49-F238E27FC236}">
                <a16:creationId xmlns:a16="http://schemas.microsoft.com/office/drawing/2014/main" id="{09E7C56F-6B08-9D4D-94AE-8993327952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7298" y="6415385"/>
            <a:ext cx="513687" cy="2712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126" y="6138780"/>
            <a:ext cx="1132764" cy="603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8F8CA3-BC96-AE43-8477-5B948E149C5A}"/>
              </a:ext>
            </a:extLst>
          </p:cNvPr>
          <p:cNvSpPr txBox="1"/>
          <p:nvPr/>
        </p:nvSpPr>
        <p:spPr>
          <a:xfrm>
            <a:off x="10475785" y="6422760"/>
            <a:ext cx="93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6FB3C0-A5EA-F449-A01C-F014E50C606E}" type="slidenum">
              <a:rPr lang="en-US" sz="1200" smtClean="0">
                <a:solidFill>
                  <a:schemeClr val="bg1"/>
                </a:solidFill>
              </a:rPr>
              <a:pPr algn="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BF599C-4D8A-6245-82D4-207B0EAD65F2}"/>
              </a:ext>
            </a:extLst>
          </p:cNvPr>
          <p:cNvSpPr/>
          <p:nvPr/>
        </p:nvSpPr>
        <p:spPr>
          <a:xfrm>
            <a:off x="5884784" y="3037332"/>
            <a:ext cx="396970" cy="4571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5" name="Text Placeholder 24">
            <a:extLst>
              <a:ext uri="{FF2B5EF4-FFF2-40B4-BE49-F238E27FC236}">
                <a16:creationId xmlns:a16="http://schemas.microsoft.com/office/drawing/2014/main" id="{554A3E4E-FE2E-EB44-ABCA-21B22D6A39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937317"/>
            <a:ext cx="12191998" cy="39319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Names</a:t>
            </a:r>
          </a:p>
        </p:txBody>
      </p:sp>
      <p:sp>
        <p:nvSpPr>
          <p:cNvPr id="16" name="Text Placeholder 27">
            <a:extLst>
              <a:ext uri="{FF2B5EF4-FFF2-40B4-BE49-F238E27FC236}">
                <a16:creationId xmlns:a16="http://schemas.microsoft.com/office/drawing/2014/main" id="{C0551597-9F08-EC4B-B8CE-5A92520A49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4417915"/>
            <a:ext cx="12191998" cy="39213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A87CB62-B3A3-424C-94F8-2A5A356ADED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382601"/>
            <a:ext cx="12191999" cy="39319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Event Name or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E7AE2AB-5FAB-014B-AC38-07C29A96FB2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264318"/>
            <a:ext cx="12192000" cy="393192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553FD04A-276A-134D-A345-C805A385043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49400" y="6423025"/>
            <a:ext cx="8926385" cy="331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213091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3659" y="6412357"/>
            <a:ext cx="517324" cy="2743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1F72B5E-0845-3142-9DB1-10D6647B3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743"/>
            <a:ext cx="11304270" cy="4045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0AFFB8-6576-8A4C-9783-9DD157F53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43000"/>
            <a:ext cx="11304270" cy="47371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B3907A-5EEF-A34F-A26B-8198F89009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6411595"/>
            <a:ext cx="9153612" cy="331912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FFFFA7-76B5-9643-8AEC-B52936E2DA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415" y="6126163"/>
            <a:ext cx="1188720" cy="6330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F0CEF4-0158-9740-9B52-187D722D75A4}"/>
              </a:ext>
            </a:extLst>
          </p:cNvPr>
          <p:cNvSpPr txBox="1"/>
          <p:nvPr userDrawn="1"/>
        </p:nvSpPr>
        <p:spPr>
          <a:xfrm>
            <a:off x="10479024" y="6518910"/>
            <a:ext cx="939800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fld id="{F06FB3C0-A5EA-F449-A01C-F014E50C606E}" type="slidenum">
              <a:rPr lang="en-US" sz="900" smtClean="0">
                <a:solidFill>
                  <a:srgbClr val="7F7F7F"/>
                </a:solidFill>
              </a:rPr>
              <a:pPr algn="r"/>
              <a:t>‹#›</a:t>
            </a:fld>
            <a:endParaRPr lang="en-US" sz="9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90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C16D50-4C08-444E-B5D8-B071211CF5F9}"/>
              </a:ext>
            </a:extLst>
          </p:cNvPr>
          <p:cNvSpPr/>
          <p:nvPr userDrawn="1"/>
        </p:nvSpPr>
        <p:spPr>
          <a:xfrm>
            <a:off x="5884784" y="3140568"/>
            <a:ext cx="39697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415" y="6126163"/>
            <a:ext cx="1188720" cy="6330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3659" y="6412357"/>
            <a:ext cx="517324" cy="274339"/>
          </a:xfrm>
          <a:prstGeom prst="rect">
            <a:avLst/>
          </a:prstGeo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457A7D9-F1B1-6849-B306-886B075C71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949113"/>
            <a:ext cx="12191998" cy="3931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Event Name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CDE418E-C273-6745-9C89-DD723FADE4E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4338271"/>
            <a:ext cx="12191998" cy="392133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D6740D01-2E9D-9B4E-9752-2DC6B1412C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462977"/>
            <a:ext cx="12191999" cy="3931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757E10E5-6936-D442-A686-80663A90A8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401844"/>
            <a:ext cx="12192000" cy="39319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54B2F30C-7432-104D-B6CA-C962157BC7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80160" y="6411595"/>
            <a:ext cx="9153612" cy="331912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2A231-A98A-E14D-9E64-3F3EBEF74C50}"/>
              </a:ext>
            </a:extLst>
          </p:cNvPr>
          <p:cNvSpPr txBox="1"/>
          <p:nvPr userDrawn="1"/>
        </p:nvSpPr>
        <p:spPr>
          <a:xfrm>
            <a:off x="10479024" y="6518910"/>
            <a:ext cx="939800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fld id="{F06FB3C0-A5EA-F449-A01C-F014E50C606E}" type="slidenum">
              <a:rPr lang="en-US" sz="900" smtClean="0">
                <a:solidFill>
                  <a:srgbClr val="7F7F7F"/>
                </a:solidFill>
              </a:rPr>
              <a:pPr algn="r"/>
              <a:t>‹#›</a:t>
            </a:fld>
            <a:endParaRPr lang="en-US" sz="9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75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Background"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earth-at-night-1149733.jpg">
            <a:extLst>
              <a:ext uri="{FF2B5EF4-FFF2-40B4-BE49-F238E27FC236}">
                <a16:creationId xmlns:a16="http://schemas.microsoft.com/office/drawing/2014/main" id="{09E7C56F-6B08-9D4D-94AE-8993327952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7298" y="6415385"/>
            <a:ext cx="513687" cy="2712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160" y="6126480"/>
            <a:ext cx="1184819" cy="6309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8F8CA3-BC96-AE43-8477-5B948E149C5A}"/>
              </a:ext>
            </a:extLst>
          </p:cNvPr>
          <p:cNvSpPr txBox="1"/>
          <p:nvPr userDrawn="1"/>
        </p:nvSpPr>
        <p:spPr>
          <a:xfrm>
            <a:off x="10479024" y="6518910"/>
            <a:ext cx="939800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fld id="{F06FB3C0-A5EA-F449-A01C-F014E50C606E}" type="slidenum">
              <a:rPr lang="en-US" sz="900" smtClean="0">
                <a:solidFill>
                  <a:schemeClr val="bg1"/>
                </a:solidFill>
              </a:rPr>
              <a:pPr algn="r"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BF599C-4D8A-6245-82D4-207B0EAD65F2}"/>
              </a:ext>
            </a:extLst>
          </p:cNvPr>
          <p:cNvSpPr/>
          <p:nvPr userDrawn="1"/>
        </p:nvSpPr>
        <p:spPr>
          <a:xfrm>
            <a:off x="5884784" y="3140568"/>
            <a:ext cx="393192" cy="4571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553FD04A-276A-134D-A345-C805A385043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82890" y="6411595"/>
            <a:ext cx="9189720" cy="331912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Sources</a:t>
            </a:r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26047E0E-E696-C948-9485-C5617023DD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949113"/>
            <a:ext cx="12191998" cy="3931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Event Name</a:t>
            </a:r>
          </a:p>
        </p:txBody>
      </p:sp>
      <p:sp>
        <p:nvSpPr>
          <p:cNvPr id="13" name="Text Placeholder 27">
            <a:extLst>
              <a:ext uri="{FF2B5EF4-FFF2-40B4-BE49-F238E27FC236}">
                <a16:creationId xmlns:a16="http://schemas.microsoft.com/office/drawing/2014/main" id="{5246B857-A90F-DE4E-B81A-E1AFFD8E63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4338271"/>
            <a:ext cx="12191998" cy="392133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6C0EF61-DEB4-D844-8333-A42353B1FC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462977"/>
            <a:ext cx="12191999" cy="3931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77EFD14-E3DF-8748-8BD8-C0F3C71E71C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401844"/>
            <a:ext cx="12192000" cy="39319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3462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31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75" r:id="rId4"/>
    <p:sldLayoutId id="2147483674" r:id="rId5"/>
    <p:sldLayoutId id="2147483679" r:id="rId6"/>
  </p:sldLayoutIdLst>
  <p:hf sldNum="0" hd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Arial Hebrew" charset="-79"/>
          <a:cs typeface="Arial Hebrew" charset="-79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i="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pvpmc.sandia.gov/modeling-steps/2-dc-module-iv/cell-temperature/pvsyst-cell-temperature-model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www.google.com/url?sa=t&amp;rct=j&amp;q=&amp;esrc=s&amp;source=web&amp;cd=&amp;cad=rja&amp;uact=8&amp;ved=2ahUKEwic3_3fpOv0AhX_jIkEHdebBAkQFnoECAgQAQ&amp;url=https%3A%2F%2Fwww.nyserda.ny.gov%2F-%2Fmedia%2FFiles%2FPublications%2FResearch%2FBiomass-Solar-Wind%2FNY-Wind-Energy-Guide-1.pdf&amp;usg=AOvVaw2RAcjS2WXn-rjWysM8J8d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C35A5-3BAA-B14A-A091-9A1BA3FE8C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 17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  <a:p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180B285-230B-2E4A-B338-C075300F0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Amanda Farnsworth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CF2F54-37D3-DD41-A129-5600F7D9A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046893"/>
            <a:ext cx="12192000" cy="393192"/>
          </a:xfrm>
        </p:spPr>
        <p:txBody>
          <a:bodyPr/>
          <a:lstStyle/>
          <a:p>
            <a:r>
              <a:rPr lang="en-US" dirty="0"/>
              <a:t>PAIRS project update</a:t>
            </a:r>
          </a:p>
        </p:txBody>
      </p:sp>
    </p:spTree>
    <p:extLst>
      <p:ext uri="{BB962C8B-B14F-4D97-AF65-F5344CB8AC3E}">
        <p14:creationId xmlns:p14="http://schemas.microsoft.com/office/powerpoint/2010/main" val="87936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1"/>
    </mc:Choice>
    <mc:Fallback xmlns="">
      <p:transition spd="slow" advTm="137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959C-5C11-4219-8AFF-9F07190A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743"/>
            <a:ext cx="11304270" cy="404545"/>
          </a:xfrm>
        </p:spPr>
        <p:txBody>
          <a:bodyPr/>
          <a:lstStyle/>
          <a:p>
            <a:r>
              <a:rPr lang="en-US" dirty="0"/>
              <a:t>Standard deviation and coefficient of variation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DD3D3F-65B5-49F0-82FA-C750C90B4F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14" t="11330" r="14000" b="10574"/>
          <a:stretch/>
        </p:blipFill>
        <p:spPr>
          <a:xfrm>
            <a:off x="3503426" y="3178420"/>
            <a:ext cx="3249466" cy="24311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E4505D-7926-49D3-93E3-3FE1BC36EAFC}"/>
              </a:ext>
            </a:extLst>
          </p:cNvPr>
          <p:cNvSpPr txBox="1"/>
          <p:nvPr/>
        </p:nvSpPr>
        <p:spPr>
          <a:xfrm>
            <a:off x="2703398" y="5907123"/>
            <a:ext cx="6432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Regions of high output have high variability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Regions of low output have the high coefficient of variation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 has a higher coefficient of variation than solar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1F17D7-8672-471D-952A-296BBBF60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090" t="9597" r="13175" b="9008"/>
          <a:stretch/>
        </p:blipFill>
        <p:spPr>
          <a:xfrm>
            <a:off x="11469304" y="1293764"/>
            <a:ext cx="641080" cy="40200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96C8B2-007D-4671-9593-B9CD6D1149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48" t="9833" r="13689" b="9190"/>
          <a:stretch/>
        </p:blipFill>
        <p:spPr>
          <a:xfrm>
            <a:off x="3549764" y="675618"/>
            <a:ext cx="3203677" cy="2473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05E2D7-8DA5-4EA3-84C9-8C0143B1A1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16" t="27195" r="23384" b="25796"/>
          <a:stretch/>
        </p:blipFill>
        <p:spPr>
          <a:xfrm>
            <a:off x="7039108" y="3396842"/>
            <a:ext cx="4491367" cy="2268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2597C7-357A-415C-8419-F47D06C6A1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186" t="7058" r="10476" b="9400"/>
          <a:stretch/>
        </p:blipFill>
        <p:spPr>
          <a:xfrm>
            <a:off x="271613" y="3184956"/>
            <a:ext cx="3278151" cy="2494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0789EB-E1E0-4A88-A9DE-CC1CF572762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19" t="8299" r="12848" b="9027"/>
          <a:stretch/>
        </p:blipFill>
        <p:spPr>
          <a:xfrm>
            <a:off x="318159" y="747250"/>
            <a:ext cx="3110586" cy="24311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AC8EB1-0977-48AE-B777-EA7D09FA18E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270" t="28207" r="24109" b="25218"/>
          <a:stretch/>
        </p:blipFill>
        <p:spPr>
          <a:xfrm>
            <a:off x="7146388" y="907008"/>
            <a:ext cx="4322367" cy="232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61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A714-4ECB-4721-89C9-32A2A920F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236E3-08BF-4CE0-9CB2-BE17FF04F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 wind extrapolation calculations</a:t>
            </a:r>
          </a:p>
          <a:p>
            <a:r>
              <a:rPr lang="en-US" dirty="0"/>
              <a:t>Complete LCA for wind and solar</a:t>
            </a:r>
          </a:p>
          <a:p>
            <a:r>
              <a:rPr lang="en-US" dirty="0"/>
              <a:t>Repeat analysis on different years of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**check in with another PowerPoint**</a:t>
            </a:r>
          </a:p>
          <a:p>
            <a:endParaRPr lang="en-US" dirty="0"/>
          </a:p>
          <a:p>
            <a:r>
              <a:rPr lang="en-US" dirty="0"/>
              <a:t>Aggregate data and repeat analysis at aggregated level</a:t>
            </a:r>
          </a:p>
          <a:p>
            <a:pPr lvl="1"/>
            <a:r>
              <a:rPr lang="en-US" dirty="0"/>
              <a:t>Compare aggregated results to results at high resolution</a:t>
            </a:r>
          </a:p>
          <a:p>
            <a:r>
              <a:rPr lang="en-US" dirty="0"/>
              <a:t>Use high resolution data with only irradiance* data aggregated</a:t>
            </a:r>
          </a:p>
          <a:p>
            <a:pPr lvl="1"/>
            <a:r>
              <a:rPr lang="en-US" dirty="0"/>
              <a:t>Compare results to results at high resolution</a:t>
            </a:r>
          </a:p>
          <a:p>
            <a:pPr lvl="1"/>
            <a:r>
              <a:rPr lang="en-US" dirty="0"/>
              <a:t>Repeat with * = wind or temp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59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32F3-EC53-48C0-ADF4-DA7CFE02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Solar equations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47BD1-1A37-462E-A8AF-F2D288D2C6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9400" y="6338617"/>
            <a:ext cx="8926385" cy="33191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[15]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https://pvpmc.sandia.gov/modeling-steps/2-dc-module-iv/cell-temperature/pvsyst-cell-temperature-model/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[16] https://www</a:t>
            </a:r>
            <a:r>
              <a:rPr lang="en-US" dirty="0"/>
              <a:t>.pvsyst.com/help/thermal_loss.htm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ABF888-FACF-40B2-B19F-3CA57D7A3587}"/>
                  </a:ext>
                </a:extLst>
              </p:cNvPr>
              <p:cNvSpPr txBox="1"/>
              <p:nvPr/>
            </p:nvSpPr>
            <p:spPr>
              <a:xfrm>
                <a:off x="145192" y="1163315"/>
                <a:ext cx="1204680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Sandia temp model: T</a:t>
                </a:r>
                <a:r>
                  <a:rPr lang="en-US" baseline="-25000" dirty="0"/>
                  <a:t>c</a:t>
                </a:r>
                <a:r>
                  <a:rPr lang="en-US" dirty="0"/>
                  <a:t> = T</a:t>
                </a:r>
                <a:r>
                  <a:rPr lang="en-US" baseline="-25000" dirty="0"/>
                  <a:t>a</a:t>
                </a:r>
                <a:r>
                  <a:rPr lang="en-US" dirty="0"/>
                  <a:t> + </a:t>
                </a:r>
                <a:r>
                  <a:rPr lang="en-US" dirty="0" err="1"/>
                  <a:t>E</a:t>
                </a:r>
                <a:r>
                  <a:rPr lang="en-US" baseline="-25000" dirty="0" err="1"/>
                  <a:t>poa</a:t>
                </a:r>
                <a:r>
                  <a:rPr lang="en-US" dirty="0"/>
                  <a:t> *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dirty="0"/>
                  <a:t> * ( 1 – </a:t>
                </a:r>
                <a:r>
                  <a:rPr lang="en-US" dirty="0" err="1"/>
                  <a:t>eta</a:t>
                </a:r>
                <a:r>
                  <a:rPr lang="en-US" baseline="-25000" dirty="0" err="1"/>
                  <a:t>m</a:t>
                </a:r>
                <a:r>
                  <a:rPr lang="en-US" dirty="0"/>
                  <a:t>) / (U</a:t>
                </a:r>
                <a:r>
                  <a:rPr lang="en-US" baseline="-25000" dirty="0"/>
                  <a:t>0</a:t>
                </a:r>
                <a:r>
                  <a:rPr lang="en-US" dirty="0"/>
                  <a:t> + U</a:t>
                </a:r>
                <a:r>
                  <a:rPr lang="en-US" baseline="-25000" dirty="0"/>
                  <a:t>1</a:t>
                </a:r>
                <a:r>
                  <a:rPr lang="en-US" dirty="0"/>
                  <a:t> * v)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[15]</a:t>
                </a:r>
              </a:p>
              <a:p>
                <a:r>
                  <a:rPr lang="en-US" dirty="0"/>
                  <a:t>	T</a:t>
                </a:r>
                <a:r>
                  <a:rPr lang="en-US" baseline="-25000" dirty="0"/>
                  <a:t>c </a:t>
                </a:r>
                <a:r>
                  <a:rPr lang="en-US" dirty="0"/>
                  <a:t>: cell temp = variable C</a:t>
                </a:r>
              </a:p>
              <a:p>
                <a:r>
                  <a:rPr lang="en-US" dirty="0"/>
                  <a:t>	T</a:t>
                </a:r>
                <a:r>
                  <a:rPr lang="en-US" baseline="-25000" dirty="0"/>
                  <a:t>a </a:t>
                </a:r>
                <a:r>
                  <a:rPr lang="en-US" dirty="0"/>
                  <a:t>: ambient temp = variable C</a:t>
                </a:r>
              </a:p>
              <a:p>
                <a:r>
                  <a:rPr lang="en-US" dirty="0"/>
                  <a:t>	</a:t>
                </a:r>
                <a:r>
                  <a:rPr lang="en-US" dirty="0" err="1"/>
                  <a:t>E</a:t>
                </a:r>
                <a:r>
                  <a:rPr lang="en-US" baseline="-25000" dirty="0" err="1"/>
                  <a:t>poa</a:t>
                </a:r>
                <a:r>
                  <a:rPr lang="en-US" baseline="-25000" dirty="0"/>
                  <a:t> </a:t>
                </a:r>
                <a:r>
                  <a:rPr lang="en-US" dirty="0"/>
                  <a:t>: irradiance incident = 0.1 W / m</a:t>
                </a:r>
                <a:r>
                  <a:rPr lang="en-US" baseline="30000" dirty="0"/>
                  <a:t>2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absorption coefficient = 0.9</a:t>
                </a:r>
              </a:p>
              <a:p>
                <a:r>
                  <a:rPr lang="en-US" dirty="0"/>
                  <a:t>	</a:t>
                </a:r>
                <a:r>
                  <a:rPr lang="en-US" dirty="0" err="1"/>
                  <a:t>eta</a:t>
                </a:r>
                <a:r>
                  <a:rPr lang="en-US" baseline="-25000" dirty="0" err="1"/>
                  <a:t>m</a:t>
                </a:r>
                <a:r>
                  <a:rPr lang="en-US" baseline="-25000" dirty="0"/>
                  <a:t> </a:t>
                </a:r>
                <a:r>
                  <a:rPr lang="en-US" dirty="0"/>
                  <a:t>: efficiency of PV module = 0.1</a:t>
                </a:r>
              </a:p>
              <a:p>
                <a:r>
                  <a:rPr lang="en-US" dirty="0"/>
                  <a:t>	U</a:t>
                </a:r>
                <a:r>
                  <a:rPr lang="en-US" baseline="-25000" dirty="0"/>
                  <a:t>0 </a:t>
                </a:r>
                <a:r>
                  <a:rPr lang="en-US" dirty="0"/>
                  <a:t>: constant heat transfer component = 25 W/ m</a:t>
                </a:r>
                <a:r>
                  <a:rPr lang="en-US" baseline="30000" dirty="0"/>
                  <a:t>2</a:t>
                </a:r>
                <a:r>
                  <a:rPr lang="en-US" dirty="0"/>
                  <a:t> * K &amp; U</a:t>
                </a:r>
                <a:r>
                  <a:rPr lang="en-US" baseline="-25000" dirty="0"/>
                  <a:t>1 </a:t>
                </a:r>
                <a:r>
                  <a:rPr lang="en-US" dirty="0"/>
                  <a:t>: convective component = 1.2 W / m</a:t>
                </a:r>
                <a:r>
                  <a:rPr lang="en-US" baseline="30000" dirty="0"/>
                  <a:t>2</a:t>
                </a:r>
                <a:r>
                  <a:rPr lang="en-US" dirty="0"/>
                  <a:t> * K / (m/s)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[16]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ABF888-FACF-40B2-B19F-3CA57D7A3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92" y="1163315"/>
                <a:ext cx="12046808" cy="2031325"/>
              </a:xfrm>
              <a:prstGeom prst="rect">
                <a:avLst/>
              </a:prstGeom>
              <a:blipFill>
                <a:blip r:embed="rId3"/>
                <a:stretch>
                  <a:fillRect l="-455" t="-1802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91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751D-17E3-4AFD-BEA1-A04946BB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BB1DB-D362-421F-A653-FE1E56B04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 turbine power model and results (slides 3-4)</a:t>
            </a:r>
          </a:p>
          <a:p>
            <a:r>
              <a:rPr lang="en-US" dirty="0"/>
              <a:t>Solar power model and results (slides 5-6)</a:t>
            </a:r>
          </a:p>
          <a:p>
            <a:r>
              <a:rPr lang="en-US" dirty="0"/>
              <a:t>TEA for solar and wind (slides 7-8)</a:t>
            </a:r>
          </a:p>
          <a:p>
            <a:r>
              <a:rPr lang="en-US" dirty="0"/>
              <a:t>City level comparison (slide 9)</a:t>
            </a:r>
          </a:p>
          <a:p>
            <a:r>
              <a:rPr lang="en-US" dirty="0"/>
              <a:t>Standard deviation and coefficient of variation (slides 10)</a:t>
            </a:r>
          </a:p>
          <a:p>
            <a:r>
              <a:rPr lang="en-US" dirty="0"/>
              <a:t>Next steps (slides 11)</a:t>
            </a:r>
          </a:p>
          <a:p>
            <a:r>
              <a:rPr lang="en-US" dirty="0"/>
              <a:t>Additional solar equations (slides 12)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3FFB3-C5AF-43BE-B1E5-66E069A63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8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F516-CFDD-432A-8B2B-556413AC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 turbine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1CCF44-637A-4A8D-AAE8-D0BBB75134B5}"/>
                  </a:ext>
                </a:extLst>
              </p:cNvPr>
              <p:cNvSpPr txBox="1"/>
              <p:nvPr/>
            </p:nvSpPr>
            <p:spPr>
              <a:xfrm>
                <a:off x="1495156" y="4191580"/>
                <a:ext cx="1011709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b="0" baseline="-25000" dirty="0"/>
                  <a:t>air</a:t>
                </a:r>
                <a:r>
                  <a:rPr lang="en-US" b="0" dirty="0"/>
                  <a:t> * C</a:t>
                </a:r>
                <a:r>
                  <a:rPr lang="en-US" b="0" baseline="-25000" dirty="0"/>
                  <a:t>p</a:t>
                </a:r>
                <a:r>
                  <a:rPr lang="en-US" b="0" dirty="0"/>
                  <a:t> * A * v</a:t>
                </a:r>
                <a:r>
                  <a:rPr lang="en-US" b="0" baseline="30000" dirty="0"/>
                  <a:t>3</a:t>
                </a:r>
                <a:r>
                  <a:rPr lang="en-US" b="0" dirty="0"/>
                  <a:t> / 2 </a:t>
                </a:r>
                <a:r>
                  <a:rPr lang="en-US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[2]</a:t>
                </a:r>
              </a:p>
              <a:p>
                <a:r>
                  <a:rPr lang="en-US" dirty="0"/>
                  <a:t>	P: power = variable in W</a:t>
                </a:r>
                <a:endParaRPr lang="en-US" b="0" dirty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baseline="-25000" dirty="0"/>
                  <a:t>air</a:t>
                </a:r>
                <a:r>
                  <a:rPr lang="en-US" dirty="0"/>
                  <a:t>: density of air = 1.23 kg/m</a:t>
                </a:r>
                <a:r>
                  <a:rPr lang="en-US" baseline="30000" dirty="0"/>
                  <a:t>3</a:t>
                </a:r>
              </a:p>
              <a:p>
                <a:r>
                  <a:rPr lang="en-US" b="0" baseline="30000" dirty="0"/>
                  <a:t>	</a:t>
                </a:r>
                <a:r>
                  <a:rPr lang="en-US" dirty="0"/>
                  <a:t>C</a:t>
                </a:r>
                <a:r>
                  <a:rPr lang="en-US" baseline="-25000" dirty="0"/>
                  <a:t>p</a:t>
                </a:r>
                <a:r>
                  <a:rPr lang="en-US" dirty="0"/>
                  <a:t>: maximum power coefficient = 0.4 (theoretical maximum = 0.59)</a:t>
                </a:r>
                <a:endParaRPr lang="en-US" b="0" baseline="30000" dirty="0"/>
              </a:p>
              <a:p>
                <a:r>
                  <a:rPr lang="en-US" dirty="0"/>
                  <a:t>	A: sweep area of blades = 11,309 m</a:t>
                </a:r>
                <a:r>
                  <a:rPr lang="en-US" baseline="30000" dirty="0"/>
                  <a:t>2</a:t>
                </a:r>
                <a:r>
                  <a:rPr lang="en-US" dirty="0"/>
                  <a:t> (60m radius with nameplate capacity of 2.55 MW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[3]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	v: wind speed = variable in m/s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1CCF44-637A-4A8D-AAE8-D0BBB7513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156" y="4191580"/>
                <a:ext cx="10117099" cy="1754326"/>
              </a:xfrm>
              <a:prstGeom prst="rect">
                <a:avLst/>
              </a:prstGeom>
              <a:blipFill>
                <a:blip r:embed="rId3"/>
                <a:stretch>
                  <a:fillRect l="-482" t="-209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16EC2B1-85C6-4D34-8235-C1E7543461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35529" y="6125101"/>
            <a:ext cx="10117099" cy="880610"/>
          </a:xfrm>
        </p:spPr>
        <p:txBody>
          <a:bodyPr/>
          <a:lstStyle/>
          <a:p>
            <a:r>
              <a:rPr lang="en-US" dirty="0"/>
              <a:t>[1 </a:t>
            </a:r>
            <a:r>
              <a:rPr lang="en-US" dirty="0">
                <a:hlinkClick r:id="rId4"/>
              </a:rPr>
              <a:t>]NY-Wind-Energy-Guide.pdf</a:t>
            </a:r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[2] https://www.raeng.org.uk/publications/other/23-wind-turbine</a:t>
            </a:r>
          </a:p>
          <a:p>
            <a:r>
              <a:rPr lang="en-US" dirty="0"/>
              <a:t>[3] https://www.energy.gov/eere/articles/wind-turbines-bigger-better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273C25-9A68-4931-9278-2C1CD5F7A8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301" t="8624" r="8305" b="10020"/>
          <a:stretch/>
        </p:blipFill>
        <p:spPr>
          <a:xfrm>
            <a:off x="3918488" y="948479"/>
            <a:ext cx="4355023" cy="2798189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128FBDD4-5D5A-408A-AB81-098D85922A05}"/>
              </a:ext>
            </a:extLst>
          </p:cNvPr>
          <p:cNvSpPr/>
          <p:nvPr/>
        </p:nvSpPr>
        <p:spPr>
          <a:xfrm rot="16200000">
            <a:off x="5411257" y="3205222"/>
            <a:ext cx="172532" cy="1340602"/>
          </a:xfrm>
          <a:prstGeom prst="leftBrace">
            <a:avLst/>
          </a:prstGeom>
          <a:ln w="571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15EE52-B1E0-4152-9021-81982C335124}"/>
              </a:ext>
            </a:extLst>
          </p:cNvPr>
          <p:cNvSpPr txBox="1"/>
          <p:nvPr/>
        </p:nvSpPr>
        <p:spPr>
          <a:xfrm>
            <a:off x="8273511" y="33986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[1]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F2DC8CF4-3990-433E-9316-8F4F427F9412}"/>
              </a:ext>
            </a:extLst>
          </p:cNvPr>
          <p:cNvCxnSpPr>
            <a:cxnSpLocks/>
          </p:cNvCxnSpPr>
          <p:nvPr/>
        </p:nvCxnSpPr>
        <p:spPr>
          <a:xfrm rot="5400000">
            <a:off x="4801255" y="3709608"/>
            <a:ext cx="444912" cy="949274"/>
          </a:xfrm>
          <a:prstGeom prst="curvedConnector4">
            <a:avLst>
              <a:gd name="adj1" fmla="val 51381"/>
              <a:gd name="adj2" fmla="val 54544"/>
            </a:avLst>
          </a:prstGeom>
          <a:ln w="571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79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8B2C167-2647-46BB-BE5D-DC99815F0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36" y="2830067"/>
            <a:ext cx="5156179" cy="38671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D5F516-CFDD-432A-8B2B-556413ACE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391"/>
            <a:ext cx="11304270" cy="404545"/>
          </a:xfrm>
        </p:spPr>
        <p:txBody>
          <a:bodyPr/>
          <a:lstStyle/>
          <a:p>
            <a:r>
              <a:rPr lang="en-US" dirty="0"/>
              <a:t>Tracking wind output over time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16EC2B1-85C6-4D34-8235-C1E7543461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5156" y="6393746"/>
            <a:ext cx="8926385" cy="331912"/>
          </a:xfrm>
        </p:spPr>
        <p:txBody>
          <a:bodyPr/>
          <a:lstStyle/>
          <a:p>
            <a:r>
              <a:rPr lang="en-US" dirty="0"/>
              <a:t>[4] https://websites.pmc.ucsc.edu/~jnoble/wind/extrap/</a:t>
            </a:r>
          </a:p>
          <a:p>
            <a:r>
              <a:rPr lang="en-US" dirty="0"/>
              <a:t>[5] https://www.windpowerengineering.com/calculate-wind-power-output/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B4883F-5E67-427A-BBF1-B548CA3067C3}"/>
              </a:ext>
            </a:extLst>
          </p:cNvPr>
          <p:cNvSpPr txBox="1"/>
          <p:nvPr/>
        </p:nvSpPr>
        <p:spPr>
          <a:xfrm>
            <a:off x="5623266" y="3337141"/>
            <a:ext cx="6096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CF = AEO / (366 * 24 * MRC)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[5]</a:t>
            </a:r>
          </a:p>
          <a:p>
            <a:r>
              <a:rPr lang="en-US" dirty="0"/>
              <a:t>	CF = capacity factor</a:t>
            </a:r>
          </a:p>
          <a:p>
            <a:r>
              <a:rPr lang="en-US" dirty="0"/>
              <a:t>	AEO = annual energy output in </a:t>
            </a:r>
            <a:r>
              <a:rPr lang="en-US" dirty="0" err="1"/>
              <a:t>Wh</a:t>
            </a:r>
            <a:endParaRPr lang="en-US" dirty="0"/>
          </a:p>
          <a:p>
            <a:r>
              <a:rPr lang="en-US" dirty="0"/>
              <a:t>	MRC = manufacturers rated capacity</a:t>
            </a:r>
          </a:p>
          <a:p>
            <a:endParaRPr lang="en-US" dirty="0"/>
          </a:p>
          <a:p>
            <a:r>
              <a:rPr lang="en-US" dirty="0"/>
              <a:t>Check:</a:t>
            </a:r>
          </a:p>
          <a:p>
            <a:r>
              <a:rPr lang="en-US" dirty="0"/>
              <a:t>	CF = 5 * 10</a:t>
            </a:r>
            <a:r>
              <a:rPr lang="en-US" baseline="30000" dirty="0"/>
              <a:t>9</a:t>
            </a:r>
            <a:r>
              <a:rPr lang="en-US" dirty="0"/>
              <a:t> / (366 * 24 * 2.55 * 10</a:t>
            </a:r>
            <a:r>
              <a:rPr lang="en-US" baseline="30000" dirty="0"/>
              <a:t>6</a:t>
            </a:r>
            <a:r>
              <a:rPr lang="en-US" dirty="0"/>
              <a:t>) </a:t>
            </a:r>
          </a:p>
          <a:p>
            <a:r>
              <a:rPr lang="en-US" dirty="0"/>
              <a:t>	CF = 22%</a:t>
            </a:r>
          </a:p>
          <a:p>
            <a:endParaRPr lang="en-US" dirty="0"/>
          </a:p>
          <a:p>
            <a:r>
              <a:rPr lang="en-US" dirty="0"/>
              <a:t>*note: some unusually low capacity factors present (lowest = 0.122%)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5F8D48F-A895-4AB3-864F-6335E28457F9}"/>
              </a:ext>
            </a:extLst>
          </p:cNvPr>
          <p:cNvSpPr/>
          <p:nvPr/>
        </p:nvSpPr>
        <p:spPr>
          <a:xfrm rot="10800000">
            <a:off x="5098268" y="5520863"/>
            <a:ext cx="342900" cy="3270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120E7B-95A6-42C3-B718-3BAD4FCBC2AB}"/>
              </a:ext>
            </a:extLst>
          </p:cNvPr>
          <p:cNvSpPr txBox="1"/>
          <p:nvPr/>
        </p:nvSpPr>
        <p:spPr>
          <a:xfrm>
            <a:off x="4584309" y="619936"/>
            <a:ext cx="7411915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Extrapolating wind speed from 10m to 40m above the surface</a:t>
            </a:r>
          </a:p>
          <a:p>
            <a:endParaRPr lang="en-US" dirty="0"/>
          </a:p>
          <a:p>
            <a:r>
              <a:rPr lang="en-US" dirty="0"/>
              <a:t>v</a:t>
            </a:r>
            <a:r>
              <a:rPr lang="en-US" baseline="-25000" dirty="0"/>
              <a:t>2</a:t>
            </a:r>
            <a:r>
              <a:rPr lang="en-US" dirty="0"/>
              <a:t> = v</a:t>
            </a:r>
            <a:r>
              <a:rPr lang="en-US" baseline="-25000" dirty="0"/>
              <a:t>1</a:t>
            </a:r>
            <a:r>
              <a:rPr lang="en-US" dirty="0"/>
              <a:t> * (z</a:t>
            </a:r>
            <a:r>
              <a:rPr lang="en-US" baseline="-25000" dirty="0"/>
              <a:t>2</a:t>
            </a:r>
            <a:r>
              <a:rPr lang="en-US" dirty="0"/>
              <a:t>/z</a:t>
            </a:r>
            <a:r>
              <a:rPr lang="en-US" baseline="-25000" dirty="0"/>
              <a:t>1</a:t>
            </a:r>
            <a:r>
              <a:rPr lang="en-US" dirty="0"/>
              <a:t>)</a:t>
            </a:r>
            <a:r>
              <a:rPr lang="en-US" i="1" baseline="30000" dirty="0"/>
              <a:t>a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[4]</a:t>
            </a:r>
            <a:endParaRPr lang="en-US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/>
              <a:t>	z: height in m</a:t>
            </a:r>
          </a:p>
          <a:p>
            <a:r>
              <a:rPr lang="en-US" dirty="0"/>
              <a:t>	v: windspeed in m/s</a:t>
            </a:r>
          </a:p>
          <a:p>
            <a:r>
              <a:rPr lang="en-US" dirty="0"/>
              <a:t>	</a:t>
            </a:r>
            <a:r>
              <a:rPr lang="en-US" i="1" dirty="0"/>
              <a:t>a</a:t>
            </a:r>
            <a:r>
              <a:rPr lang="en-US" dirty="0"/>
              <a:t>: wind shear component = 0.2</a:t>
            </a:r>
          </a:p>
          <a:p>
            <a:r>
              <a:rPr lang="en-US" dirty="0"/>
              <a:t>	</a:t>
            </a:r>
            <a:r>
              <a:rPr lang="en-US" i="1" dirty="0"/>
              <a:t>subscripts 1 and 2 indicate height at 10m and 40m, respectively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*note: </a:t>
            </a:r>
            <a:r>
              <a:rPr lang="en-US" i="1" dirty="0"/>
              <a:t>a</a:t>
            </a:r>
            <a:r>
              <a:rPr lang="en-US" dirty="0"/>
              <a:t> varies hourly and regionally.  Incorporate this into next version.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17121C-831D-422E-8497-30F6578DD0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41" t="10495" r="9202" b="1901"/>
          <a:stretch/>
        </p:blipFill>
        <p:spPr>
          <a:xfrm>
            <a:off x="335805" y="619936"/>
            <a:ext cx="4046132" cy="314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8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F516-CFDD-432A-8B2B-556413AC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 PV output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853BB8-17EC-4EE5-960C-76E430E69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9400" y="6370771"/>
            <a:ext cx="8926385" cy="434975"/>
          </a:xfrm>
        </p:spPr>
        <p:txBody>
          <a:bodyPr/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[6]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Dobos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A. P.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PVWatts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 Version 5 Manual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. www.nrel.gov/publications. (2014)</a:t>
            </a:r>
          </a:p>
          <a:p>
            <a:r>
              <a:rPr lang="en-US" dirty="0">
                <a:cs typeface="Times New Roman" panose="02020603050405020304" pitchFamily="18" charset="0"/>
              </a:rPr>
              <a:t>[7] </a:t>
            </a:r>
            <a:r>
              <a:rPr lang="en-US" dirty="0"/>
              <a:t>Gilman, P. </a:t>
            </a:r>
            <a:r>
              <a:rPr lang="en-US" i="1" dirty="0"/>
              <a:t>et al.</a:t>
            </a:r>
            <a:r>
              <a:rPr lang="en-US" dirty="0"/>
              <a:t> </a:t>
            </a:r>
            <a:r>
              <a:rPr lang="en-US" i="1" dirty="0"/>
              <a:t>SAM Photovoltaic Model Technical Reference Update</a:t>
            </a:r>
            <a:r>
              <a:rPr lang="en-US" dirty="0"/>
              <a:t>. www.nrel.gov/publications. (2016).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6117F0-4EA4-429A-A044-97BB7922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0524"/>
            <a:ext cx="11304270" cy="4045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Assumptions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D24175-1995-44D0-AD8F-A967B2640B27}"/>
              </a:ext>
            </a:extLst>
          </p:cNvPr>
          <p:cNvSpPr txBox="1">
            <a:spLocks/>
          </p:cNvSpPr>
          <p:nvPr/>
        </p:nvSpPr>
        <p:spPr>
          <a:xfrm>
            <a:off x="457200" y="1654187"/>
            <a:ext cx="11304270" cy="4591867"/>
          </a:xfrm>
          <a:prstGeom prst="rect">
            <a:avLst/>
          </a:prstGeom>
        </p:spPr>
        <p:txBody>
          <a:bodyPr/>
          <a:lstStyle>
            <a:lvl1pPr marL="342891" indent="-342891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Equations used:</a:t>
            </a:r>
          </a:p>
          <a:p>
            <a:pPr marL="0" indent="0">
              <a:buNone/>
            </a:pPr>
            <a:r>
              <a:rPr lang="en-US" dirty="0"/>
              <a:t>	Sandia Temperature model – gives cell temperature (</a:t>
            </a:r>
            <a:r>
              <a:rPr lang="en-US" dirty="0" err="1">
                <a:sym typeface="Symbol" panose="05050102010706020507" pitchFamily="18" charset="2"/>
              </a:rPr>
              <a:t>T</a:t>
            </a:r>
            <a:r>
              <a:rPr lang="en-US" baseline="-25000" dirty="0" err="1">
                <a:sym typeface="Symbol" panose="05050102010706020507" pitchFamily="18" charset="2"/>
              </a:rPr>
              <a:t>cell</a:t>
            </a:r>
            <a:r>
              <a:rPr lang="en-US" dirty="0">
                <a:sym typeface="Symbol" panose="05050102010706020507" pitchFamily="18" charset="2"/>
              </a:rPr>
              <a:t>) </a:t>
            </a:r>
            <a:r>
              <a:rPr lang="en-US" dirty="0"/>
              <a:t>(slide 12)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/>
              <a:t>	1) </a:t>
            </a:r>
            <a:r>
              <a:rPr lang="en-US" dirty="0">
                <a:sym typeface="Symbol" panose="05050102010706020507" pitchFamily="18" charset="2"/>
              </a:rPr>
              <a:t> = </a:t>
            </a:r>
            <a:r>
              <a:rPr lang="en-US" baseline="-25000" dirty="0">
                <a:sym typeface="Symbol" panose="05050102010706020507" pitchFamily="18" charset="2"/>
              </a:rPr>
              <a:t>nom</a:t>
            </a:r>
            <a:r>
              <a:rPr lang="en-US" dirty="0">
                <a:sym typeface="Symbol" panose="05050102010706020507" pitchFamily="18" charset="2"/>
              </a:rPr>
              <a:t> * (1 +  * (</a:t>
            </a:r>
            <a:r>
              <a:rPr lang="en-US" dirty="0" err="1">
                <a:sym typeface="Symbol" panose="05050102010706020507" pitchFamily="18" charset="2"/>
              </a:rPr>
              <a:t>T</a:t>
            </a:r>
            <a:r>
              <a:rPr lang="en-US" baseline="-25000" dirty="0" err="1">
                <a:sym typeface="Symbol" panose="05050102010706020507" pitchFamily="18" charset="2"/>
              </a:rPr>
              <a:t>cell</a:t>
            </a:r>
            <a:r>
              <a:rPr lang="en-US" dirty="0">
                <a:sym typeface="Symbol" panose="05050102010706020507" pitchFamily="18" charset="2"/>
              </a:rPr>
              <a:t> – </a:t>
            </a:r>
            <a:r>
              <a:rPr lang="en-US" dirty="0" err="1">
                <a:sym typeface="Symbol" panose="05050102010706020507" pitchFamily="18" charset="2"/>
              </a:rPr>
              <a:t>T</a:t>
            </a:r>
            <a:r>
              <a:rPr lang="en-US" baseline="-25000" dirty="0" err="1">
                <a:sym typeface="Symbol" panose="05050102010706020507" pitchFamily="18" charset="2"/>
              </a:rPr>
              <a:t>ref</a:t>
            </a:r>
            <a:r>
              <a:rPr lang="en-US" dirty="0">
                <a:sym typeface="Symbol" panose="05050102010706020507" pitchFamily="18" charset="2"/>
              </a:rPr>
              <a:t>))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Symbol" panose="05050102010706020507" pitchFamily="18" charset="2"/>
              </a:rPr>
              <a:t>[6]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		 : efficiency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		 </a:t>
            </a:r>
            <a:r>
              <a:rPr lang="en-US" baseline="-25000" dirty="0">
                <a:sym typeface="Symbol" panose="05050102010706020507" pitchFamily="18" charset="2"/>
              </a:rPr>
              <a:t>nom</a:t>
            </a:r>
            <a:r>
              <a:rPr lang="en-US" dirty="0">
                <a:sym typeface="Symbol" panose="05050102010706020507" pitchFamily="18" charset="2"/>
              </a:rPr>
              <a:t>: rated efficiency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		 : constant -0.47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%/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reference temperature = 25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	2) P</a:t>
            </a:r>
            <a:r>
              <a:rPr lang="en-US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DC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= I * A * </a:t>
            </a:r>
            <a:r>
              <a:rPr lang="en-US" dirty="0">
                <a:sym typeface="Symbol" panose="05050102010706020507" pitchFamily="18" charset="2"/>
              </a:rPr>
              <a:t> * f</a:t>
            </a:r>
            <a:r>
              <a:rPr lang="en-US" baseline="-25000" dirty="0">
                <a:sym typeface="Symbol" panose="05050102010706020507" pitchFamily="18" charset="2"/>
              </a:rPr>
              <a:t>losses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Symbol" panose="05050102010706020507" pitchFamily="18" charset="2"/>
              </a:rPr>
              <a:t>[7]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		A: cell area in m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(slide 6)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		I: irradiance in W/m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		f</a:t>
            </a:r>
            <a:r>
              <a:rPr lang="en-US" baseline="-25000" dirty="0">
                <a:sym typeface="Symbol" panose="05050102010706020507" pitchFamily="18" charset="2"/>
              </a:rPr>
              <a:t>losses</a:t>
            </a:r>
            <a:r>
              <a:rPr lang="en-US" dirty="0">
                <a:sym typeface="Symbol" panose="05050102010706020507" pitchFamily="18" charset="2"/>
              </a:rPr>
              <a:t>: compilation of all listed losses = 0.895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		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P</a:t>
            </a:r>
            <a:r>
              <a:rPr lang="en-US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DC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: hourly direct current power output</a:t>
            </a:r>
            <a:endParaRPr lang="en-US" dirty="0">
              <a:sym typeface="Symbol" panose="05050102010706020507" pitchFamily="18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9430FC-BAC2-4A16-8392-380921EA4F2C}"/>
              </a:ext>
            </a:extLst>
          </p:cNvPr>
          <p:cNvSpPr txBox="1"/>
          <p:nvPr/>
        </p:nvSpPr>
        <p:spPr>
          <a:xfrm>
            <a:off x="883920" y="753519"/>
            <a:ext cx="31077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Cell type = Si</a:t>
            </a:r>
          </a:p>
          <a:p>
            <a:r>
              <a:rPr lang="en-US" sz="1600" dirty="0"/>
              <a:t>Installation type = utility, fixed tilt</a:t>
            </a:r>
          </a:p>
          <a:p>
            <a:r>
              <a:rPr lang="en-US" sz="1600" dirty="0"/>
              <a:t>ILR = 1</a:t>
            </a:r>
          </a:p>
          <a:p>
            <a:r>
              <a:rPr lang="en-US" sz="1600" dirty="0"/>
              <a:t>Rated efficiency = 26%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B6415A-81FB-48D9-AFF9-373CA0D29DAA}"/>
              </a:ext>
            </a:extLst>
          </p:cNvPr>
          <p:cNvSpPr txBox="1"/>
          <p:nvPr/>
        </p:nvSpPr>
        <p:spPr>
          <a:xfrm>
            <a:off x="5213873" y="753519"/>
            <a:ext cx="2105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Shading losses = 3%</a:t>
            </a:r>
          </a:p>
          <a:p>
            <a:r>
              <a:rPr lang="en-US" sz="1600" dirty="0"/>
              <a:t>Soiling losses = 2%</a:t>
            </a:r>
          </a:p>
          <a:p>
            <a:r>
              <a:rPr lang="en-US" sz="1600" dirty="0"/>
              <a:t>Wiring losses = 2%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CDCEBA-0C03-4888-B96B-C849FE71F37D}"/>
              </a:ext>
            </a:extLst>
          </p:cNvPr>
          <p:cNvSpPr txBox="1"/>
          <p:nvPr/>
        </p:nvSpPr>
        <p:spPr>
          <a:xfrm>
            <a:off x="8971622" y="748350"/>
            <a:ext cx="2642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Connection losses = 0.5%</a:t>
            </a:r>
          </a:p>
          <a:p>
            <a:r>
              <a:rPr lang="en-US" sz="1600" dirty="0"/>
              <a:t>Degradation losses = 1.5%</a:t>
            </a:r>
          </a:p>
          <a:p>
            <a:r>
              <a:rPr lang="en-US" sz="1600" dirty="0"/>
              <a:t>Availability losses = 2%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85A7F60-CBB4-40C3-8FF0-0DA5C7B3C668}"/>
              </a:ext>
            </a:extLst>
          </p:cNvPr>
          <p:cNvSpPr txBox="1">
            <a:spLocks/>
          </p:cNvSpPr>
          <p:nvPr/>
        </p:nvSpPr>
        <p:spPr>
          <a:xfrm>
            <a:off x="7318936" y="2679992"/>
            <a:ext cx="4873064" cy="1077218"/>
          </a:xfrm>
          <a:prstGeom prst="rect">
            <a:avLst/>
          </a:prstGeom>
        </p:spPr>
        <p:txBody>
          <a:bodyPr/>
          <a:lstStyle>
            <a:lvl1pPr marL="342891" indent="-342891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	3) P</a:t>
            </a:r>
            <a:r>
              <a:rPr lang="en-US" baseline="-25000" dirty="0">
                <a:sym typeface="Symbol" panose="05050102010706020507" pitchFamily="18" charset="2"/>
              </a:rPr>
              <a:t>AC</a:t>
            </a:r>
            <a:r>
              <a:rPr lang="en-US" dirty="0">
                <a:sym typeface="Symbol" panose="05050102010706020507" pitchFamily="18" charset="2"/>
              </a:rPr>
              <a:t> = P</a:t>
            </a:r>
            <a:r>
              <a:rPr lang="en-US" baseline="-25000" dirty="0">
                <a:sym typeface="Symbol" panose="05050102010706020507" pitchFamily="18" charset="2"/>
              </a:rPr>
              <a:t>DC</a:t>
            </a:r>
            <a:r>
              <a:rPr lang="en-US" dirty="0">
                <a:sym typeface="Symbol" panose="05050102010706020507" pitchFamily="18" charset="2"/>
              </a:rPr>
              <a:t> * </a:t>
            </a:r>
            <a:r>
              <a:rPr lang="en-US" baseline="-25000" dirty="0">
                <a:sym typeface="Symbol" panose="05050102010706020507" pitchFamily="18" charset="2"/>
              </a:rPr>
              <a:t>inv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Symbol" panose="05050102010706020507" pitchFamily="18" charset="2"/>
              </a:rPr>
              <a:t>[6]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Symbol" panose="05050102010706020507" pitchFamily="18" charset="2"/>
              </a:rPr>
              <a:t>		</a:t>
            </a:r>
            <a:r>
              <a:rPr lang="en-US" dirty="0">
                <a:sym typeface="Symbol" panose="05050102010706020507" pitchFamily="18" charset="2"/>
              </a:rPr>
              <a:t> </a:t>
            </a:r>
            <a:r>
              <a:rPr lang="en-US" baseline="-25000" dirty="0">
                <a:sym typeface="Symbol" panose="05050102010706020507" pitchFamily="18" charset="2"/>
              </a:rPr>
              <a:t>inv</a:t>
            </a:r>
            <a:r>
              <a:rPr lang="en-US" dirty="0">
                <a:sym typeface="Symbol" panose="05050102010706020507" pitchFamily="18" charset="2"/>
              </a:rPr>
              <a:t>: inverter efficiency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Symbol" panose="05050102010706020507" pitchFamily="18" charset="2"/>
              </a:rPr>
              <a:t>		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P</a:t>
            </a:r>
            <a:r>
              <a:rPr lang="en-US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AC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: hourly alternating current power output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47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BE87344-0869-4CF1-A597-6B1BF592BB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14" t="11330" r="14000" b="10574"/>
          <a:stretch/>
        </p:blipFill>
        <p:spPr>
          <a:xfrm>
            <a:off x="1010979" y="3117606"/>
            <a:ext cx="3743854" cy="2801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D5F516-CFDD-432A-8B2B-556413AC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solar output over time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16EC2B1-85C6-4D34-8235-C1E7543461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5156" y="5918664"/>
            <a:ext cx="8926385" cy="93933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[8] https://www.eia.gov/todayinenergy/detail.php?id=38272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[9] https://www.ilumen.be/en/the-difference-between-nominal-and-real-pv-power-explained/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[10] https://www.hisour.com/nominal-power-in-photovoltaic-39514/</a:t>
            </a:r>
          </a:p>
          <a:p>
            <a:r>
              <a:rPr lang="en-US" dirty="0"/>
              <a:t>[11] https://www.windpowerengineering.com/calculate-wind-power-output/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B4883F-5E67-427A-BBF1-B548CA3067C3}"/>
              </a:ext>
            </a:extLst>
          </p:cNvPr>
          <p:cNvSpPr txBox="1"/>
          <p:nvPr/>
        </p:nvSpPr>
        <p:spPr>
          <a:xfrm>
            <a:off x="5757931" y="954152"/>
            <a:ext cx="599781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Assumed: P</a:t>
            </a:r>
            <a:r>
              <a:rPr lang="en-US" baseline="-25000" dirty="0"/>
              <a:t>rating</a:t>
            </a:r>
            <a:r>
              <a:rPr lang="en-US" dirty="0"/>
              <a:t> = 50MW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[8]</a:t>
            </a:r>
          </a:p>
          <a:p>
            <a:r>
              <a:rPr lang="en-US" dirty="0"/>
              <a:t>A = P</a:t>
            </a:r>
            <a:r>
              <a:rPr lang="en-US" baseline="-25000" dirty="0"/>
              <a:t>rating</a:t>
            </a:r>
            <a:r>
              <a:rPr lang="en-US" dirty="0"/>
              <a:t> / (MRC * </a:t>
            </a:r>
            <a:r>
              <a:rPr lang="en-US" dirty="0" err="1"/>
              <a:t>I</a:t>
            </a:r>
            <a:r>
              <a:rPr lang="en-US" baseline="-25000" dirty="0" err="1"/>
              <a:t>stc</a:t>
            </a:r>
            <a:r>
              <a:rPr lang="en-US" dirty="0"/>
              <a:t>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[9]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baseline="-25000" dirty="0" err="1"/>
              <a:t>stc</a:t>
            </a:r>
            <a:r>
              <a:rPr lang="en-US" dirty="0"/>
              <a:t>: irradiance at standard conditions = 1,000 W/m</a:t>
            </a:r>
            <a:r>
              <a:rPr lang="en-US" baseline="30000" dirty="0"/>
              <a:t>2</a:t>
            </a:r>
          </a:p>
          <a:p>
            <a:r>
              <a:rPr lang="en-US" dirty="0"/>
              <a:t>A = 50,000,000 / (0.26 * 1,000)</a:t>
            </a:r>
          </a:p>
          <a:p>
            <a:r>
              <a:rPr lang="en-US" dirty="0"/>
              <a:t>A = 190,000 m</a:t>
            </a:r>
            <a:r>
              <a:rPr lang="en-US" baseline="30000" dirty="0"/>
              <a:t>2</a:t>
            </a:r>
          </a:p>
          <a:p>
            <a:endParaRPr lang="en-US" dirty="0"/>
          </a:p>
          <a:p>
            <a:r>
              <a:rPr lang="en-US" dirty="0"/>
              <a:t>Check: ~ 5 m</a:t>
            </a:r>
            <a:r>
              <a:rPr lang="en-US" baseline="30000" dirty="0"/>
              <a:t>2</a:t>
            </a:r>
            <a:r>
              <a:rPr lang="en-US" dirty="0"/>
              <a:t> / kW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[10]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/>
              <a:t>190,000 / 50,000 = 3.8 m</a:t>
            </a:r>
            <a:r>
              <a:rPr lang="en-US" baseline="30000" dirty="0"/>
              <a:t>2</a:t>
            </a:r>
            <a:r>
              <a:rPr lang="en-US" dirty="0"/>
              <a:t> / kW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C8A2C5E-0601-4FA5-B32F-12FDE5DBF0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71" t="11190" r="9428" b="2142"/>
          <a:stretch/>
        </p:blipFill>
        <p:spPr>
          <a:xfrm>
            <a:off x="405624" y="675960"/>
            <a:ext cx="3867151" cy="292284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A8E2CEB-3EC3-4955-89BA-3ACC50284E23}"/>
              </a:ext>
            </a:extLst>
          </p:cNvPr>
          <p:cNvSpPr txBox="1"/>
          <p:nvPr/>
        </p:nvSpPr>
        <p:spPr>
          <a:xfrm>
            <a:off x="6326647" y="3755211"/>
            <a:ext cx="452880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CF = AEO / (366 * 24 * MRC)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[11]</a:t>
            </a:r>
          </a:p>
          <a:p>
            <a:r>
              <a:rPr lang="en-US" dirty="0"/>
              <a:t>	CF = capacity factor</a:t>
            </a:r>
          </a:p>
          <a:p>
            <a:r>
              <a:rPr lang="en-US" dirty="0"/>
              <a:t>	AEO = annual energy output in </a:t>
            </a:r>
            <a:r>
              <a:rPr lang="en-US" dirty="0" err="1"/>
              <a:t>Wh</a:t>
            </a:r>
            <a:endParaRPr lang="en-US" dirty="0"/>
          </a:p>
          <a:p>
            <a:r>
              <a:rPr lang="en-US" dirty="0"/>
              <a:t>	MRC = manufacturers rated capacity</a:t>
            </a:r>
          </a:p>
          <a:p>
            <a:endParaRPr lang="en-US" dirty="0"/>
          </a:p>
          <a:p>
            <a:r>
              <a:rPr lang="en-US" dirty="0"/>
              <a:t>Check:</a:t>
            </a:r>
          </a:p>
          <a:p>
            <a:r>
              <a:rPr lang="en-US" dirty="0"/>
              <a:t>	CF = 60 * 10</a:t>
            </a:r>
            <a:r>
              <a:rPr lang="en-US" baseline="30000" dirty="0"/>
              <a:t>9</a:t>
            </a:r>
            <a:r>
              <a:rPr lang="en-US" dirty="0"/>
              <a:t> / (366 * 24 * 50 * 10</a:t>
            </a:r>
            <a:r>
              <a:rPr lang="en-US" baseline="30000" dirty="0"/>
              <a:t>6</a:t>
            </a:r>
            <a:r>
              <a:rPr lang="en-US" dirty="0"/>
              <a:t>) </a:t>
            </a:r>
          </a:p>
          <a:p>
            <a:r>
              <a:rPr lang="en-US" dirty="0"/>
              <a:t>	CF = 14%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BA267AA-7BCA-46DD-AE48-F8C8009EDE63}"/>
              </a:ext>
            </a:extLst>
          </p:cNvPr>
          <p:cNvSpPr/>
          <p:nvPr/>
        </p:nvSpPr>
        <p:spPr>
          <a:xfrm rot="10800000">
            <a:off x="4828592" y="4773138"/>
            <a:ext cx="342900" cy="3270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2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30B28B-D9DD-4A43-960F-85630EB4F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73" t="9806" r="13051" b="9415"/>
          <a:stretch/>
        </p:blipFill>
        <p:spPr>
          <a:xfrm>
            <a:off x="7315035" y="0"/>
            <a:ext cx="4857008" cy="36932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EB5E3B-0728-4362-BD9D-2E6A152D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of PV power output to TEA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624F4-E8E6-47FA-BDB5-F769F007D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83947"/>
            <a:ext cx="11304270" cy="10658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Assumptions</a:t>
            </a:r>
          </a:p>
          <a:p>
            <a:r>
              <a:rPr lang="en-US" dirty="0"/>
              <a:t>Lifetime = 30 years</a:t>
            </a:r>
          </a:p>
          <a:p>
            <a:r>
              <a:rPr lang="en-US" dirty="0"/>
              <a:t>Interest rate = 4%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Check with SESAME (in Boston):</a:t>
            </a:r>
          </a:p>
          <a:p>
            <a:pPr marL="0" indent="0">
              <a:buNone/>
            </a:pPr>
            <a:r>
              <a:rPr lang="en-US" dirty="0"/>
              <a:t>	51.7 $/MWh via PAIRS calculations vs. 50.7 $/MWh via SESAME web</a:t>
            </a:r>
          </a:p>
          <a:p>
            <a:pPr marL="0" indent="0">
              <a:buNone/>
            </a:pPr>
            <a:r>
              <a:rPr lang="en-US" dirty="0"/>
              <a:t>	2% difference caused by different weather data sources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0E779-41A7-4899-AA07-F0E39704BF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[12] https://sesame.mit.edu/app/costs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94417A-5A7C-41A7-B7B0-88F968852BFE}"/>
              </a:ext>
            </a:extLst>
          </p:cNvPr>
          <p:cNvGrpSpPr/>
          <p:nvPr/>
        </p:nvGrpSpPr>
        <p:grpSpPr>
          <a:xfrm>
            <a:off x="1377538" y="3328627"/>
            <a:ext cx="9656288" cy="2992582"/>
            <a:chOff x="0" y="3259130"/>
            <a:chExt cx="9656288" cy="299258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2260545-ECD3-4391-A169-3A5BA63787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3506"/>
            <a:stretch/>
          </p:blipFill>
          <p:spPr>
            <a:xfrm>
              <a:off x="1549400" y="3259130"/>
              <a:ext cx="8106888" cy="299258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48B0FF5-A01E-422B-855E-4D2FB0530C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7292"/>
            <a:stretch/>
          </p:blipFill>
          <p:spPr>
            <a:xfrm>
              <a:off x="0" y="3259130"/>
              <a:ext cx="1549400" cy="2992582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7C31D72-CA94-49FA-B5A0-BA1CAF2625CB}"/>
              </a:ext>
            </a:extLst>
          </p:cNvPr>
          <p:cNvSpPr txBox="1"/>
          <p:nvPr/>
        </p:nvSpPr>
        <p:spPr>
          <a:xfrm>
            <a:off x="10748854" y="477614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[12]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151E51F-251F-4E7F-AB8A-7FAF0B0D7731}"/>
              </a:ext>
            </a:extLst>
          </p:cNvPr>
          <p:cNvSpPr/>
          <p:nvPr/>
        </p:nvSpPr>
        <p:spPr>
          <a:xfrm>
            <a:off x="10437569" y="4111510"/>
            <a:ext cx="400643" cy="246736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4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0B8496-481F-45DB-869E-174344FF46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0" t="25348" r="23982" b="26374"/>
          <a:stretch/>
        </p:blipFill>
        <p:spPr>
          <a:xfrm>
            <a:off x="6881572" y="645559"/>
            <a:ext cx="4151820" cy="22072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EB5E3B-0728-4362-BD9D-2E6A152D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of wind power output to TEA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624F4-E8E6-47FA-BDB5-F769F007D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92" y="1032585"/>
            <a:ext cx="6503710" cy="44960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Assumptions</a:t>
            </a:r>
          </a:p>
          <a:p>
            <a:r>
              <a:rPr lang="en-US" dirty="0"/>
              <a:t>Lifetime = 30 years</a:t>
            </a:r>
          </a:p>
          <a:p>
            <a:r>
              <a:rPr lang="en-US" dirty="0"/>
              <a:t>Interest rate = 2.5%</a:t>
            </a:r>
          </a:p>
          <a:p>
            <a:r>
              <a:rPr lang="en-US" dirty="0"/>
              <a:t>Tax rate = 25.74% (federal and state)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Check with NREL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[13]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37 $/MWh via NREL vs. large range via PAIRS calculations</a:t>
            </a:r>
          </a:p>
          <a:p>
            <a:pPr marL="0" indent="0">
              <a:buNone/>
            </a:pPr>
            <a:r>
              <a:rPr lang="en-US" dirty="0"/>
              <a:t>	36.5 $/MWh when LCOE calculations done with NREL assumed 	capacity factor (0.42)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ym typeface="Wingdings" panose="05000000000000000000" pitchFamily="2" charset="2"/>
              </a:rPr>
              <a:t> LCOE calculations are sound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 CF calculations are error source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Suspected source of error:</a:t>
            </a:r>
          </a:p>
          <a:p>
            <a:pPr marL="0" indent="0">
              <a:buNone/>
            </a:pPr>
            <a:r>
              <a:rPr lang="en-US" dirty="0"/>
              <a:t>	wind speed extrapolation inaccuracies – wind shear value should 	be ~0.4 for mountain ranges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[14]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0E779-41A7-4899-AA07-F0E39704BF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9400" y="6380821"/>
            <a:ext cx="9655412" cy="331912"/>
          </a:xfrm>
        </p:spPr>
        <p:txBody>
          <a:bodyPr/>
          <a:lstStyle/>
          <a:p>
            <a:r>
              <a:rPr lang="en-US" dirty="0"/>
              <a:t>[13] https://sesame.mit.edu/app/costs</a:t>
            </a:r>
          </a:p>
          <a:p>
            <a:r>
              <a:rPr lang="en-US" dirty="0"/>
              <a:t>[14] https://www.researchgate.net/publication/329162512_A_Probabilistic_Assessment_Approach_for_Wind_Turbine-Site_Matching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B79E0E-BA46-4FD1-8285-D4B1E73697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959" t="7969" r="12947" b="6666"/>
          <a:stretch/>
        </p:blipFill>
        <p:spPr>
          <a:xfrm>
            <a:off x="11145671" y="1438046"/>
            <a:ext cx="627797" cy="39819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113074-E266-43A5-BFD0-4F05698E57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22" t="26704" r="24467" b="25976"/>
          <a:stretch/>
        </p:blipFill>
        <p:spPr>
          <a:xfrm>
            <a:off x="6823882" y="4122955"/>
            <a:ext cx="4267200" cy="220726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E0CCAB-2B49-4257-A31A-6870C30B4B94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8957482" y="2852820"/>
            <a:ext cx="0" cy="127013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BBB3C88-8364-4327-A083-E4C7E779B8AD}"/>
              </a:ext>
            </a:extLst>
          </p:cNvPr>
          <p:cNvSpPr txBox="1"/>
          <p:nvPr/>
        </p:nvSpPr>
        <p:spPr>
          <a:xfrm>
            <a:off x="9200867" y="2889387"/>
            <a:ext cx="17014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Increasing wind shear exponent from 0.2 to 0.4</a:t>
            </a:r>
          </a:p>
        </p:txBody>
      </p:sp>
    </p:spTree>
    <p:extLst>
      <p:ext uri="{BB962C8B-B14F-4D97-AF65-F5344CB8AC3E}">
        <p14:creationId xmlns:p14="http://schemas.microsoft.com/office/powerpoint/2010/main" val="2662432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156B-A8BA-4415-9185-FE182A1F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City level comparison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BAEBA-1987-4EA7-BBB6-5C0C9CEA6F10}"/>
              </a:ext>
            </a:extLst>
          </p:cNvPr>
          <p:cNvSpPr txBox="1"/>
          <p:nvPr/>
        </p:nvSpPr>
        <p:spPr>
          <a:xfrm>
            <a:off x="2911209" y="5432638"/>
            <a:ext cx="64473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Solar values are correct vs. wind values need slight correction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6FF0D5-1535-4786-B622-2540B772E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8533"/>
            <a:ext cx="4979963" cy="37349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098828-82E3-4A87-AB6C-57927CCA5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037" y="1002130"/>
            <a:ext cx="4979963" cy="373497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DEC95C-D959-4C9C-BBB6-BC122E85966C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979963" y="2856019"/>
            <a:ext cx="2232074" cy="13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2ED8AA-D098-47F7-85A1-ADFCDB73D31B}"/>
              </a:ext>
            </a:extLst>
          </p:cNvPr>
          <p:cNvSpPr txBox="1"/>
          <p:nvPr/>
        </p:nvSpPr>
        <p:spPr>
          <a:xfrm>
            <a:off x="5083126" y="1760416"/>
            <a:ext cx="2025748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Excluding Denver wind results with a change in y-axis</a:t>
            </a:r>
          </a:p>
        </p:txBody>
      </p:sp>
    </p:spTree>
    <p:extLst>
      <p:ext uri="{BB962C8B-B14F-4D97-AF65-F5344CB8AC3E}">
        <p14:creationId xmlns:p14="http://schemas.microsoft.com/office/powerpoint/2010/main" val="140392910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B459B"/>
      </a:accent1>
      <a:accent2>
        <a:srgbClr val="F6471E"/>
      </a:accent2>
      <a:accent3>
        <a:srgbClr val="F6901E"/>
      </a:accent3>
      <a:accent4>
        <a:srgbClr val="FDC82F"/>
      </a:accent4>
      <a:accent5>
        <a:srgbClr val="919191"/>
      </a:accent5>
      <a:accent6>
        <a:srgbClr val="919191"/>
      </a:accent6>
      <a:hlink>
        <a:srgbClr val="F6471E"/>
      </a:hlink>
      <a:folHlink>
        <a:srgbClr val="F6471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 Theme" id="{63AFCF6B-A398-6249-9176-9F57C946EBF5}" vid="{CF616886-A637-1F45-BDD2-95A7FA3F03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069DB1C89EA640AA79C6BA2071143F" ma:contentTypeVersion="10" ma:contentTypeDescription="Create a new document." ma:contentTypeScope="" ma:versionID="c50089cd7e5566a5f48e0c0538a8658a">
  <xsd:schema xmlns:xsd="http://www.w3.org/2001/XMLSchema" xmlns:xs="http://www.w3.org/2001/XMLSchema" xmlns:p="http://schemas.microsoft.com/office/2006/metadata/properties" xmlns:ns3="706bb847-82e9-44a0-a1a8-3a0e15eaae0a" targetNamespace="http://schemas.microsoft.com/office/2006/metadata/properties" ma:root="true" ma:fieldsID="05b2cca6584ff48511714b7feb1f8434" ns3:_="">
    <xsd:import namespace="706bb847-82e9-44a0-a1a8-3a0e15eaae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6bb847-82e9-44a0-a1a8-3a0e15eaae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F1258E-9B5B-481A-AC45-AB935D44D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3A6BB8-6DAA-481B-8684-A0501D3BBC63}">
  <ds:schemaRefs>
    <ds:schemaRef ds:uri="706bb847-82e9-44a0-a1a8-3a0e15eaae0a"/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3316848-C970-4136-AB41-B2F822656A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6bb847-82e9-44a0-a1a8-3a0e15eaae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122133</TotalTime>
  <Words>1342</Words>
  <Application>Microsoft Office PowerPoint</Application>
  <PresentationFormat>Widescreen</PresentationFormat>
  <Paragraphs>173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Hebrew</vt:lpstr>
      <vt:lpstr>Calibri</vt:lpstr>
      <vt:lpstr>Cambria Math</vt:lpstr>
      <vt:lpstr>Symbol</vt:lpstr>
      <vt:lpstr>Times New Roman</vt:lpstr>
      <vt:lpstr>Wingdings</vt:lpstr>
      <vt:lpstr>PowerPoint Theme</vt:lpstr>
      <vt:lpstr>PAIRS project update</vt:lpstr>
      <vt:lpstr>Outline</vt:lpstr>
      <vt:lpstr>Model for turbine output</vt:lpstr>
      <vt:lpstr>Tracking wind output over time</vt:lpstr>
      <vt:lpstr>Model for PV output</vt:lpstr>
      <vt:lpstr>Tracking solar output over time</vt:lpstr>
      <vt:lpstr>Translation of PV power output to TEA</vt:lpstr>
      <vt:lpstr>Translation of wind power output to TEA</vt:lpstr>
      <vt:lpstr> City level comparison</vt:lpstr>
      <vt:lpstr>Standard deviation and coefficient of variation</vt:lpstr>
      <vt:lpstr>Next steps</vt:lpstr>
      <vt:lpstr>Solar equations</vt:lpstr>
    </vt:vector>
  </TitlesOfParts>
  <Company>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MITEI @ Seven</dc:title>
  <dc:creator>Vicki</dc:creator>
  <cp:lastModifiedBy>Amanda Marie Farnsworth</cp:lastModifiedBy>
  <cp:revision>2192</cp:revision>
  <cp:lastPrinted>2015-10-22T12:27:13Z</cp:lastPrinted>
  <dcterms:created xsi:type="dcterms:W3CDTF">2013-10-23T21:15:04Z</dcterms:created>
  <dcterms:modified xsi:type="dcterms:W3CDTF">2023-01-05T18:28:16Z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0x01010073069DB1C89EA640AA79C6BA2071143F</vt:lpwstr>
  </property>
</Properties>
</file>