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4"/>
  </p:sldMasterIdLst>
  <p:notesMasterIdLst>
    <p:notesMasterId r:id="rId26"/>
  </p:notesMasterIdLst>
  <p:handoutMasterIdLst>
    <p:handoutMasterId r:id="rId27"/>
  </p:handoutMasterIdLst>
  <p:sldIdLst>
    <p:sldId id="270" r:id="rId5"/>
    <p:sldId id="288" r:id="rId6"/>
    <p:sldId id="313" r:id="rId7"/>
    <p:sldId id="278" r:id="rId8"/>
    <p:sldId id="290" r:id="rId9"/>
    <p:sldId id="292" r:id="rId10"/>
    <p:sldId id="314" r:id="rId11"/>
    <p:sldId id="312" r:id="rId12"/>
    <p:sldId id="296" r:id="rId13"/>
    <p:sldId id="304" r:id="rId14"/>
    <p:sldId id="311" r:id="rId15"/>
    <p:sldId id="315" r:id="rId16"/>
    <p:sldId id="298" r:id="rId17"/>
    <p:sldId id="301" r:id="rId18"/>
    <p:sldId id="316" r:id="rId19"/>
    <p:sldId id="305" r:id="rId20"/>
    <p:sldId id="306" r:id="rId21"/>
    <p:sldId id="310" r:id="rId22"/>
    <p:sldId id="309" r:id="rId23"/>
    <p:sldId id="317" r:id="rId24"/>
    <p:sldId id="318" r:id="rId25"/>
  </p:sldIdLst>
  <p:sldSz cx="12192000" cy="6858000"/>
  <p:notesSz cx="6954838" cy="923925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odder" initials="bgh" lastIdx="2" clrIdx="0"/>
  <p:cmAuthor id="1" name="Emily Dahl" initials="" lastIdx="1" clrIdx="1"/>
  <p:cmAuthor id="2" name="Ghosh, Tapajyoti" initials="GT" lastIdx="1" clrIdx="2">
    <p:extLst>
      <p:ext uri="{19B8F6BF-5375-455C-9EA6-DF929625EA0E}">
        <p15:presenceInfo xmlns:p15="http://schemas.microsoft.com/office/powerpoint/2012/main" userId="S::ghosh.117@buckeyemail.osu.edu::87974fcb-de84-4fb8-9df9-1a4d9ca4fc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11C"/>
    <a:srgbClr val="FF66FF"/>
    <a:srgbClr val="008000"/>
    <a:srgbClr val="004165"/>
    <a:srgbClr val="2B459B"/>
    <a:srgbClr val="7F7F7F"/>
    <a:srgbClr val="F6471E"/>
    <a:srgbClr val="2A2A2A"/>
    <a:srgbClr val="F2F2F2"/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5126" autoAdjust="0"/>
  </p:normalViewPr>
  <p:slideViewPr>
    <p:cSldViewPr snapToGrid="0" snapToObjects="1">
      <p:cViewPr varScale="1">
        <p:scale>
          <a:sx n="64" d="100"/>
          <a:sy n="64" d="100"/>
        </p:scale>
        <p:origin x="84" y="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75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Comparing distribution parameters at different aggregation levels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182736771572265E-2"/>
          <c:y val="0.20478131309643269"/>
          <c:w val="0.66691285548908008"/>
          <c:h val="0.75753856372714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Level 2</c:v>
                </c:pt>
                <c:pt idx="1">
                  <c:v>Level 3</c:v>
                </c:pt>
                <c:pt idx="2">
                  <c:v>Level 2 3 combo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-0.126</c:v>
                </c:pt>
                <c:pt idx="1">
                  <c:v>0.67300000000000004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B-4F87-BEBC-1763E0895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Level 2</c:v>
                </c:pt>
                <c:pt idx="1">
                  <c:v>Level 3</c:v>
                </c:pt>
                <c:pt idx="2">
                  <c:v>Level 2 3 combo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D40B-4F87-BEBC-1763E0895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218336"/>
        <c:axId val="83056102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pad std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Level 2</c:v>
                </c:pt>
                <c:pt idx="1">
                  <c:v>Level 3</c:v>
                </c:pt>
                <c:pt idx="2">
                  <c:v>Level 2 3 combo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D40B-4F87-BEBC-1763E0895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Level 2</c:v>
                </c:pt>
                <c:pt idx="1">
                  <c:v>Level 3</c:v>
                </c:pt>
                <c:pt idx="2">
                  <c:v>Level 2 3 combo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1.9259999999999999</c:v>
                </c:pt>
                <c:pt idx="1">
                  <c:v>3.6930000000000001</c:v>
                </c:pt>
                <c:pt idx="2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0B-4F87-BEBC-1763E0895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958400"/>
        <c:axId val="929482992"/>
      </c:barChart>
      <c:catAx>
        <c:axId val="92221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561024"/>
        <c:crosses val="autoZero"/>
        <c:auto val="1"/>
        <c:lblAlgn val="ctr"/>
        <c:lblOffset val="100"/>
        <c:noMultiLvlLbl val="0"/>
      </c:catAx>
      <c:valAx>
        <c:axId val="83056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18336"/>
        <c:crosses val="autoZero"/>
        <c:crossBetween val="between"/>
      </c:valAx>
      <c:valAx>
        <c:axId val="9294829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4C11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58400"/>
        <c:crosses val="max"/>
        <c:crossBetween val="between"/>
      </c:valAx>
      <c:catAx>
        <c:axId val="107595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9482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1107281720412772"/>
          <c:y val="0.37318632668565233"/>
          <c:w val="0.18478314519606645"/>
          <c:h val="0.269170143529784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Comparing distribution parameters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182736771572265E-2"/>
          <c:y val="0.11274777598052682"/>
          <c:w val="0.63468515875418696"/>
          <c:h val="0.85951193844726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Level 2</c:v>
                </c:pt>
                <c:pt idx="1">
                  <c:v>Level 3 level 2 I</c:v>
                </c:pt>
                <c:pt idx="2">
                  <c:v>Level 3 level 2 temp</c:v>
                </c:pt>
                <c:pt idx="3">
                  <c:v>Level 3 level 2 wind</c:v>
                </c:pt>
                <c:pt idx="4">
                  <c:v>Level 3 level 2 snow</c:v>
                </c:pt>
                <c:pt idx="5">
                  <c:v>Level 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-0.126</c:v>
                </c:pt>
                <c:pt idx="1">
                  <c:v>0.01</c:v>
                </c:pt>
                <c:pt idx="2">
                  <c:v>0.64630622976038299</c:v>
                </c:pt>
                <c:pt idx="3">
                  <c:v>0.687840779955462</c:v>
                </c:pt>
                <c:pt idx="4">
                  <c:v>0.64224885776901197</c:v>
                </c:pt>
                <c:pt idx="5">
                  <c:v>0.67300000000000004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2-4DB8-8A52-004D42566A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Level 2</c:v>
                </c:pt>
                <c:pt idx="1">
                  <c:v>Level 3 level 2 I</c:v>
                </c:pt>
                <c:pt idx="2">
                  <c:v>Level 3 level 2 temp</c:v>
                </c:pt>
                <c:pt idx="3">
                  <c:v>Level 3 level 2 wind</c:v>
                </c:pt>
                <c:pt idx="4">
                  <c:v>Level 3 level 2 snow</c:v>
                </c:pt>
                <c:pt idx="5">
                  <c:v>Level 3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E4F2-4DB8-8A52-004D42566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218336"/>
        <c:axId val="83056102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pad std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Level 2</c:v>
                </c:pt>
                <c:pt idx="1">
                  <c:v>Level 3 level 2 I</c:v>
                </c:pt>
                <c:pt idx="2">
                  <c:v>Level 3 level 2 temp</c:v>
                </c:pt>
                <c:pt idx="3">
                  <c:v>Level 3 level 2 wind</c:v>
                </c:pt>
                <c:pt idx="4">
                  <c:v>Level 3 level 2 snow</c:v>
                </c:pt>
                <c:pt idx="5">
                  <c:v>Level 3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E4F2-4DB8-8A52-004D42566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Level 2</c:v>
                </c:pt>
                <c:pt idx="1">
                  <c:v>Level 3 level 2 I</c:v>
                </c:pt>
                <c:pt idx="2">
                  <c:v>Level 3 level 2 temp</c:v>
                </c:pt>
                <c:pt idx="3">
                  <c:v>Level 3 level 2 wind</c:v>
                </c:pt>
                <c:pt idx="4">
                  <c:v>Level 3 level 2 snow</c:v>
                </c:pt>
                <c:pt idx="5">
                  <c:v>Level 3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1.9259999999999999</c:v>
                </c:pt>
                <c:pt idx="1">
                  <c:v>2.0299999999999998</c:v>
                </c:pt>
                <c:pt idx="2">
                  <c:v>3.7562835265264201</c:v>
                </c:pt>
                <c:pt idx="3">
                  <c:v>3.6786378794908798</c:v>
                </c:pt>
                <c:pt idx="4">
                  <c:v>3.6902610220577299</c:v>
                </c:pt>
                <c:pt idx="5">
                  <c:v>3.6930000000000001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2-4DB8-8A52-004D42566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958400"/>
        <c:axId val="929482992"/>
      </c:barChart>
      <c:catAx>
        <c:axId val="92221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561024"/>
        <c:crosses val="autoZero"/>
        <c:auto val="1"/>
        <c:lblAlgn val="ctr"/>
        <c:lblOffset val="100"/>
        <c:noMultiLvlLbl val="0"/>
      </c:catAx>
      <c:valAx>
        <c:axId val="83056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18336"/>
        <c:crosses val="autoZero"/>
        <c:crossBetween val="between"/>
      </c:valAx>
      <c:valAx>
        <c:axId val="9294829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4C11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58400"/>
        <c:crosses val="max"/>
        <c:crossBetween val="between"/>
      </c:valAx>
      <c:catAx>
        <c:axId val="107595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9482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4453210936312406"/>
          <c:y val="0.33378963111232091"/>
          <c:w val="0.15267050459937309"/>
          <c:h val="0.38910643797923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082" cy="462918"/>
          </a:xfrm>
          <a:prstGeom prst="rect">
            <a:avLst/>
          </a:prstGeom>
        </p:spPr>
        <p:txBody>
          <a:bodyPr vert="horz" lIns="91654" tIns="45827" rIns="91654" bIns="458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164" y="0"/>
            <a:ext cx="3014082" cy="462918"/>
          </a:xfrm>
          <a:prstGeom prst="rect">
            <a:avLst/>
          </a:prstGeom>
        </p:spPr>
        <p:txBody>
          <a:bodyPr vert="horz" lIns="91654" tIns="45827" rIns="91654" bIns="45827" rtlCol="0"/>
          <a:lstStyle>
            <a:lvl1pPr algn="r">
              <a:defRPr sz="1200"/>
            </a:lvl1pPr>
          </a:lstStyle>
          <a:p>
            <a:fld id="{4FFD8718-3E4C-D24E-B715-EEF9749CB53B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6333"/>
            <a:ext cx="3014082" cy="462917"/>
          </a:xfrm>
          <a:prstGeom prst="rect">
            <a:avLst/>
          </a:prstGeom>
        </p:spPr>
        <p:txBody>
          <a:bodyPr vert="horz" lIns="91654" tIns="45827" rIns="91654" bIns="458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164" y="8776333"/>
            <a:ext cx="3014082" cy="462917"/>
          </a:xfrm>
          <a:prstGeom prst="rect">
            <a:avLst/>
          </a:prstGeom>
        </p:spPr>
        <p:txBody>
          <a:bodyPr vert="horz" lIns="91654" tIns="45827" rIns="91654" bIns="45827" rtlCol="0" anchor="b"/>
          <a:lstStyle>
            <a:lvl1pPr algn="r">
              <a:defRPr sz="1200"/>
            </a:lvl1pPr>
          </a:lstStyle>
          <a:p>
            <a:fld id="{6CE8DFDD-895E-4C68-ACBD-8BAFCA95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00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5" y="0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/>
          <a:lstStyle>
            <a:lvl1pPr algn="r">
              <a:defRPr sz="1200"/>
            </a:lvl1pPr>
          </a:lstStyle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7912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5" tIns="46262" rIns="92525" bIns="462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8644"/>
            <a:ext cx="5563870" cy="4157663"/>
          </a:xfrm>
          <a:prstGeom prst="rect">
            <a:avLst/>
          </a:prstGeom>
        </p:spPr>
        <p:txBody>
          <a:bodyPr vert="horz" lIns="92525" tIns="46262" rIns="92525" bIns="462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5" y="8775684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 anchor="b"/>
          <a:lstStyle>
            <a:lvl1pPr algn="r">
              <a:defRPr sz="1200"/>
            </a:lvl1pPr>
          </a:lstStyle>
          <a:p>
            <a:fld id="{2A3AA803-E865-4BA5-B145-955CF975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45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6" y="6126164"/>
            <a:ext cx="1180757" cy="628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F72B5E-0845-3142-9DB1-10D6647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AFFB8-6576-8A4C-9783-9DD157F5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11304270" cy="47371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D18F1-E644-324F-B74A-E1E051FBDB32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3907A-5EEF-A34F-A26B-8198F89009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4710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6" y="6126164"/>
            <a:ext cx="1180757" cy="628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CB254-AE33-DA49-B8B5-B18E4C3F9C19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57A7D9-F1B1-6849-B306-886B075C71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37317"/>
            <a:ext cx="12191998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DE418E-C273-6745-9C89-DD723FADE4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7915"/>
            <a:ext cx="12191998" cy="3921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6740D01-2E9D-9B4E-9752-2DC6B1412C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382601"/>
            <a:ext cx="12191999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Event Name or Subtitle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57E10E5-6936-D442-A686-80663A90A8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264318"/>
            <a:ext cx="12192000" cy="39319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54B2F30C-7432-104D-B6CA-C962157BC7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466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Background"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rth-at-night-1149733.jpg">
            <a:extLst>
              <a:ext uri="{FF2B5EF4-FFF2-40B4-BE49-F238E27FC236}">
                <a16:creationId xmlns:a16="http://schemas.microsoft.com/office/drawing/2014/main" id="{09E7C56F-6B08-9D4D-94AE-899332795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298" y="6415385"/>
            <a:ext cx="513687" cy="2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126" y="6138780"/>
            <a:ext cx="1132764" cy="603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F8CA3-BC96-AE43-8477-5B948E149C5A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F599C-4D8A-6245-82D4-207B0EAD65F2}"/>
              </a:ext>
            </a:extLst>
          </p:cNvPr>
          <p:cNvSpPr/>
          <p:nvPr/>
        </p:nvSpPr>
        <p:spPr>
          <a:xfrm>
            <a:off x="5884784" y="3037332"/>
            <a:ext cx="396970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554A3E4E-FE2E-EB44-ABCA-21B22D6A39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37317"/>
            <a:ext cx="12191998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C0551597-9F08-EC4B-B8CE-5A92520A49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7915"/>
            <a:ext cx="12191998" cy="3921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87CB62-B3A3-424C-94F8-2A5A356ADE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382601"/>
            <a:ext cx="12191999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Event Name or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E7AE2AB-5FAB-014B-AC38-07C29A96FB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264318"/>
            <a:ext cx="12192000" cy="39319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53FD04A-276A-134D-A345-C805A3850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309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F72B5E-0845-3142-9DB1-10D6647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AFFB8-6576-8A4C-9783-9DD157F5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11304270" cy="47371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3907A-5EEF-A34F-A26B-8198F89009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6411595"/>
            <a:ext cx="9153612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FFFA7-76B5-9643-8AEC-B52936E2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5" y="6126163"/>
            <a:ext cx="1188720" cy="633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0CEF4-0158-9740-9B52-187D722D75A4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rgbClr val="7F7F7F"/>
                </a:solidFill>
              </a:rPr>
              <a:pPr algn="r"/>
              <a:t>‹#›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C16D50-4C08-444E-B5D8-B071211CF5F9}"/>
              </a:ext>
            </a:extLst>
          </p:cNvPr>
          <p:cNvSpPr/>
          <p:nvPr userDrawn="1"/>
        </p:nvSpPr>
        <p:spPr>
          <a:xfrm>
            <a:off x="5884784" y="3140568"/>
            <a:ext cx="39697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5" y="6126163"/>
            <a:ext cx="1188720" cy="633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57A7D9-F1B1-6849-B306-886B075C71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49113"/>
            <a:ext cx="12191998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DE418E-C273-6745-9C89-DD723FADE4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338271"/>
            <a:ext cx="12191998" cy="39213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6740D01-2E9D-9B4E-9752-2DC6B1412C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62977"/>
            <a:ext cx="12191999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57E10E5-6936-D442-A686-80663A90A8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01844"/>
            <a:ext cx="12192000" cy="39319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54B2F30C-7432-104D-B6CA-C962157BC7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0160" y="6411595"/>
            <a:ext cx="9153612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2A231-A98A-E14D-9E64-3F3EBEF74C50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rgbClr val="7F7F7F"/>
                </a:solidFill>
              </a:rPr>
              <a:pPr algn="r"/>
              <a:t>‹#›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Background"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rth-at-night-1149733.jpg">
            <a:extLst>
              <a:ext uri="{FF2B5EF4-FFF2-40B4-BE49-F238E27FC236}">
                <a16:creationId xmlns:a16="http://schemas.microsoft.com/office/drawing/2014/main" id="{09E7C56F-6B08-9D4D-94AE-899332795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298" y="6415385"/>
            <a:ext cx="513687" cy="2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" y="6126480"/>
            <a:ext cx="1184819" cy="63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F8CA3-BC96-AE43-8477-5B948E149C5A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F599C-4D8A-6245-82D4-207B0EAD65F2}"/>
              </a:ext>
            </a:extLst>
          </p:cNvPr>
          <p:cNvSpPr/>
          <p:nvPr userDrawn="1"/>
        </p:nvSpPr>
        <p:spPr>
          <a:xfrm>
            <a:off x="5884784" y="3140568"/>
            <a:ext cx="393192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53FD04A-276A-134D-A345-C805A3850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2890" y="6411595"/>
            <a:ext cx="9189720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26047E0E-E696-C948-9485-C5617023DD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49113"/>
            <a:ext cx="12191998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5246B857-A90F-DE4E-B81A-E1AFFD8E63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338271"/>
            <a:ext cx="12191998" cy="39213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6C0EF61-DEB4-D844-8333-A42353B1FC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62977"/>
            <a:ext cx="12191999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77EFD14-E3DF-8748-8BD8-C0F3C71E71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01844"/>
            <a:ext cx="12192000" cy="39319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3462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1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5" r:id="rId4"/>
    <p:sldLayoutId id="2147483674" r:id="rId5"/>
    <p:sldLayoutId id="2147483679" r:id="rId6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Arial Hebrew" charset="-79"/>
          <a:cs typeface="Arial Hebrew" charset="-79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i="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38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4.png"/><Relationship Id="rId7" Type="http://schemas.openxmlformats.org/officeDocument/2006/relationships/image" Target="../media/image1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55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4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4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9.png"/><Relationship Id="rId7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35A5-3BAA-B14A-A091-9A1BA3FE8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 17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180B285-230B-2E4A-B338-C075300F0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Amanda Farnsworth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F2F54-37D3-DD41-A129-5600F7D9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46893"/>
            <a:ext cx="12192000" cy="393192"/>
          </a:xfrm>
        </p:spPr>
        <p:txBody>
          <a:bodyPr/>
          <a:lstStyle/>
          <a:p>
            <a:r>
              <a:rPr lang="en-US" dirty="0"/>
              <a:t>PAIRS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87936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"/>
    </mc:Choice>
    <mc:Fallback xmlns="">
      <p:transition spd="slow" advTm="13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0BD1-A148-45BE-9B9C-40B726D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Averaging hourly error in weather aggregation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F1914-5030-456E-B57B-6338125D3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8" t="27960" r="25092" b="30235"/>
          <a:stretch/>
        </p:blipFill>
        <p:spPr>
          <a:xfrm>
            <a:off x="1047037" y="3876144"/>
            <a:ext cx="2894085" cy="171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31293-BAF3-4306-BA64-B95DE44F0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50" t="10310" r="14445" b="9197"/>
          <a:stretch/>
        </p:blipFill>
        <p:spPr>
          <a:xfrm>
            <a:off x="3994968" y="2428869"/>
            <a:ext cx="374217" cy="2894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F44D6-6CA7-40F9-B1C0-CBE62DDC9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 t="32284" r="24630" b="34876"/>
          <a:stretch/>
        </p:blipFill>
        <p:spPr>
          <a:xfrm>
            <a:off x="1047038" y="2011311"/>
            <a:ext cx="2894085" cy="1716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FB625D-298B-4269-BE84-66D437C13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2" t="4142" r="2289" b="3414"/>
          <a:stretch/>
        </p:blipFill>
        <p:spPr>
          <a:xfrm>
            <a:off x="7439003" y="4017304"/>
            <a:ext cx="3654327" cy="21336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0B7E38-4F83-4DE9-A949-75482A51E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8" t="3272" r="2867" b="4824"/>
          <a:stretch/>
        </p:blipFill>
        <p:spPr>
          <a:xfrm>
            <a:off x="7439004" y="1803642"/>
            <a:ext cx="3654327" cy="21336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2F9E38-2758-4C31-8D28-3F7025FA3BD1}"/>
              </a:ext>
            </a:extLst>
          </p:cNvPr>
          <p:cNvSpPr txBox="1"/>
          <p:nvPr/>
        </p:nvSpPr>
        <p:spPr>
          <a:xfrm>
            <a:off x="4303110" y="2946564"/>
            <a:ext cx="316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Converting heatmap results to histogram form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762BF63-F602-4641-AFE2-D6668B1B82ED}"/>
              </a:ext>
            </a:extLst>
          </p:cNvPr>
          <p:cNvSpPr/>
          <p:nvPr/>
        </p:nvSpPr>
        <p:spPr>
          <a:xfrm>
            <a:off x="4927605" y="3551756"/>
            <a:ext cx="1952978" cy="65837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A15B5-BF81-4AE7-AA9D-5AE9D96E2F41}"/>
              </a:ext>
            </a:extLst>
          </p:cNvPr>
          <p:cNvSpPr txBox="1"/>
          <p:nvPr/>
        </p:nvSpPr>
        <p:spPr>
          <a:xfrm>
            <a:off x="7475819" y="6230966"/>
            <a:ext cx="392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hourly error increases in magnitude as aggregation increases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FEC52-5902-4F80-A2CC-99351578659A}"/>
              </a:ext>
            </a:extLst>
          </p:cNvPr>
          <p:cNvSpPr txBox="1"/>
          <p:nvPr/>
        </p:nvSpPr>
        <p:spPr>
          <a:xfrm>
            <a:off x="1684618" y="958956"/>
            <a:ext cx="9872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hourly heatmaps of temperature data at different aggregation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Tracked the absolute value of the difference between the two maps at all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Averaged this difference over all 8760 hours of the year</a:t>
            </a:r>
          </a:p>
        </p:txBody>
      </p:sp>
    </p:spTree>
    <p:extLst>
      <p:ext uri="{BB962C8B-B14F-4D97-AF65-F5344CB8AC3E}">
        <p14:creationId xmlns:p14="http://schemas.microsoft.com/office/powerpoint/2010/main" val="287894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0155FCA-5F61-4E6D-8545-D7A4AD488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" t="4803" r="2793" b="5387"/>
          <a:stretch/>
        </p:blipFill>
        <p:spPr>
          <a:xfrm>
            <a:off x="9530317" y="3482137"/>
            <a:ext cx="2460979" cy="14034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D6D74F-F95A-4104-9632-5D4F495A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" t="2533" r="3238" b="5190"/>
          <a:stretch/>
        </p:blipFill>
        <p:spPr>
          <a:xfrm>
            <a:off x="9549089" y="658687"/>
            <a:ext cx="2460978" cy="14483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0B7E38-4F83-4DE9-A949-75482A51E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8" t="3272" r="2867" b="4824"/>
          <a:stretch/>
        </p:blipFill>
        <p:spPr>
          <a:xfrm>
            <a:off x="2978690" y="670199"/>
            <a:ext cx="2460978" cy="1436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B0BD1-A148-45BE-9B9C-40B726D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Average hourly error in ALL weather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F1914-5030-456E-B57B-6338125D33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8" t="27960" r="25092" b="30235"/>
          <a:stretch/>
        </p:blipFill>
        <p:spPr>
          <a:xfrm>
            <a:off x="97154" y="1959875"/>
            <a:ext cx="2460978" cy="1230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BDDF9-670A-4A54-80DF-8F740F0521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0" t="27855" r="24478" b="29839"/>
          <a:stretch/>
        </p:blipFill>
        <p:spPr>
          <a:xfrm>
            <a:off x="141488" y="4736187"/>
            <a:ext cx="2460979" cy="1230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F046F-D7F1-4926-9547-BA897046DC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16" t="27710" r="24969" b="29680"/>
          <a:stretch/>
        </p:blipFill>
        <p:spPr>
          <a:xfrm>
            <a:off x="6416704" y="2030671"/>
            <a:ext cx="2460978" cy="125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2B752-76E5-40A9-9EFF-9BEA90FDB8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12" t="28486" r="23026" b="30851"/>
          <a:stretch/>
        </p:blipFill>
        <p:spPr>
          <a:xfrm>
            <a:off x="6415161" y="4749467"/>
            <a:ext cx="2544623" cy="1230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31293-BAF3-4306-BA64-B95DE44F0B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750" t="10310" r="14445" b="9197"/>
          <a:stretch/>
        </p:blipFill>
        <p:spPr>
          <a:xfrm>
            <a:off x="2554075" y="820645"/>
            <a:ext cx="306188" cy="2368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D80A5A-ED10-4BB7-A2E9-BBA164EFF1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964" t="10298" r="13704" b="8961"/>
          <a:stretch/>
        </p:blipFill>
        <p:spPr>
          <a:xfrm>
            <a:off x="2584639" y="3575947"/>
            <a:ext cx="322989" cy="2347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E2377A-8B30-4581-BCEC-7AA707C3F3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861" t="10338" r="7968" b="9168"/>
          <a:stretch/>
        </p:blipFill>
        <p:spPr>
          <a:xfrm>
            <a:off x="8877684" y="820645"/>
            <a:ext cx="555198" cy="2408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EEF1F3-E6EB-4F3D-83C0-ACEB56F0C7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279" t="10265" r="12035" b="9263"/>
          <a:stretch/>
        </p:blipFill>
        <p:spPr>
          <a:xfrm>
            <a:off x="8872596" y="3525679"/>
            <a:ext cx="406091" cy="2401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F44D6-6CA7-40F9-B1C0-CBE62DDC95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038" t="32284" r="24630" b="34876"/>
          <a:stretch/>
        </p:blipFill>
        <p:spPr>
          <a:xfrm>
            <a:off x="121258" y="719936"/>
            <a:ext cx="2460978" cy="1230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0B42C6-A5AB-48E5-B563-500DDF67E8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82" t="32531" r="24329" b="35477"/>
          <a:stretch/>
        </p:blipFill>
        <p:spPr>
          <a:xfrm>
            <a:off x="122425" y="3519673"/>
            <a:ext cx="2460979" cy="1230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652852-3FC9-4480-AFF9-2CCDFECFE35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096" t="32430" r="24629" b="35343"/>
          <a:stretch/>
        </p:blipFill>
        <p:spPr>
          <a:xfrm>
            <a:off x="6415161" y="3452217"/>
            <a:ext cx="2460979" cy="1283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6EB2E-9FDC-47DE-B429-F313EAB0C2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122" t="30929" r="24814" b="34890"/>
          <a:stretch/>
        </p:blipFill>
        <p:spPr>
          <a:xfrm>
            <a:off x="6416704" y="684293"/>
            <a:ext cx="2460980" cy="1343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D29E97-4906-4C6C-BDFD-2D5850D4995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08" t="4790" r="2877" b="5281"/>
          <a:stretch/>
        </p:blipFill>
        <p:spPr>
          <a:xfrm>
            <a:off x="9530318" y="4715660"/>
            <a:ext cx="2460978" cy="14034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61C5CA-DEC6-48B0-B17F-A403BF0E11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856" t="4168" r="2867" b="4524"/>
          <a:stretch/>
        </p:blipFill>
        <p:spPr>
          <a:xfrm>
            <a:off x="9549089" y="1915287"/>
            <a:ext cx="2460978" cy="14300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66AA83-1A1D-4BA4-AB56-D5554F87C4A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521" t="4220" r="3074" b="4670"/>
          <a:stretch/>
        </p:blipFill>
        <p:spPr>
          <a:xfrm>
            <a:off x="2997802" y="3474483"/>
            <a:ext cx="2460978" cy="1455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F3748-D6E1-4487-B7FC-13AEEC584DC8}"/>
              </a:ext>
            </a:extLst>
          </p:cNvPr>
          <p:cNvSpPr txBox="1"/>
          <p:nvPr/>
        </p:nvSpPr>
        <p:spPr>
          <a:xfrm>
            <a:off x="2293769" y="6169372"/>
            <a:ext cx="7255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Difficult to compare error of different weather data types because of difference in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 trend of increased average error as aggregation increases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EA69F3-57CA-41D3-9462-04EAE658DE65}"/>
              </a:ext>
            </a:extLst>
          </p:cNvPr>
          <p:cNvCxnSpPr/>
          <p:nvPr/>
        </p:nvCxnSpPr>
        <p:spPr>
          <a:xfrm>
            <a:off x="5981075" y="723613"/>
            <a:ext cx="0" cy="5087734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290495-51E4-46EE-8B74-3F600E739243}"/>
              </a:ext>
            </a:extLst>
          </p:cNvPr>
          <p:cNvCxnSpPr>
            <a:cxnSpLocks/>
          </p:cNvCxnSpPr>
          <p:nvPr/>
        </p:nvCxnSpPr>
        <p:spPr>
          <a:xfrm>
            <a:off x="825194" y="3420493"/>
            <a:ext cx="10541612" cy="1769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3FB625D-298B-4269-BE84-66D437C13FB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712" t="4141" r="2289" b="4868"/>
          <a:stretch/>
        </p:blipFill>
        <p:spPr>
          <a:xfrm>
            <a:off x="2982108" y="1921987"/>
            <a:ext cx="2461682" cy="1414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B2E817-76B1-439B-9544-9E03E0719D3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0" t="4173" r="2320" b="16651"/>
          <a:stretch/>
        </p:blipFill>
        <p:spPr>
          <a:xfrm>
            <a:off x="2988509" y="4742216"/>
            <a:ext cx="2460978" cy="12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considerations within PV calculations</a:t>
            </a:r>
          </a:p>
          <a:p>
            <a:r>
              <a:rPr lang="en-US" dirty="0"/>
              <a:t>Visualization of aggregation</a:t>
            </a:r>
          </a:p>
          <a:p>
            <a:r>
              <a:rPr lang="en-US" b="1" dirty="0"/>
              <a:t>LCA and TEA results at different aggregation levels</a:t>
            </a:r>
          </a:p>
          <a:p>
            <a:r>
              <a:rPr lang="en-US" dirty="0"/>
              <a:t>Results with input data at different aggregation levels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823A9B1-D9B4-462B-B0BC-A4779F47E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9" t="30791" r="24178" b="31121"/>
          <a:stretch/>
        </p:blipFill>
        <p:spPr>
          <a:xfrm>
            <a:off x="2036739" y="5441180"/>
            <a:ext cx="2149778" cy="1259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B8D66-CA0A-4004-BE4D-277F7713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 of level 2 aggregation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65CD6-4F50-4AF0-84D2-BA25BA2D4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2" t="11585" r="13592" b="10747"/>
          <a:stretch/>
        </p:blipFill>
        <p:spPr>
          <a:xfrm>
            <a:off x="-365" y="2957110"/>
            <a:ext cx="2381002" cy="1728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960857-7C82-4CF7-BF9C-FBE6215E6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5"/>
          <a:stretch/>
        </p:blipFill>
        <p:spPr>
          <a:xfrm>
            <a:off x="2394703" y="3085908"/>
            <a:ext cx="2096169" cy="1602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8B739-8FBD-4105-A7BA-102D51000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9" t="846" r="1548" b="3648"/>
          <a:stretch/>
        </p:blipFill>
        <p:spPr>
          <a:xfrm>
            <a:off x="4561501" y="3102790"/>
            <a:ext cx="2047962" cy="1514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F5940-966C-4A8E-B29D-9ADE852B0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35" t="10072" r="14565" b="10507"/>
          <a:stretch/>
        </p:blipFill>
        <p:spPr>
          <a:xfrm>
            <a:off x="9048642" y="3090856"/>
            <a:ext cx="2327847" cy="1733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2ED95-1E37-4506-8925-9912B2CCC9B8}"/>
              </a:ext>
            </a:extLst>
          </p:cNvPr>
          <p:cNvSpPr txBox="1"/>
          <p:nvPr/>
        </p:nvSpPr>
        <p:spPr>
          <a:xfrm>
            <a:off x="4438179" y="2608762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Aggregation: (25 x 59) </a:t>
            </a:r>
            <a:r>
              <a:rPr lang="en-US" u="sng" dirty="0">
                <a:sym typeface="Wingdings" panose="05000000000000000000" pitchFamily="2" charset="2"/>
              </a:rPr>
              <a:t> (12 x 32)</a:t>
            </a:r>
            <a:r>
              <a:rPr lang="en-US" u="sng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5E654-D212-4DFD-90DF-5E9C3999BC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22" t="10595" r="14288" b="9865"/>
          <a:stretch/>
        </p:blipFill>
        <p:spPr>
          <a:xfrm>
            <a:off x="89708" y="892455"/>
            <a:ext cx="2244762" cy="1728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A463C-4B86-4C38-AFE1-15976AFA8E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89" t="1530" r="1266" b="3061"/>
          <a:stretch/>
        </p:blipFill>
        <p:spPr>
          <a:xfrm>
            <a:off x="2418996" y="1031822"/>
            <a:ext cx="2080771" cy="1534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53E05-A1AD-452A-A5C4-3B7A57CF890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0" t="2371" r="1545" b="2990"/>
          <a:stretch/>
        </p:blipFill>
        <p:spPr>
          <a:xfrm>
            <a:off x="4551621" y="1023804"/>
            <a:ext cx="2092488" cy="1534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28F34A-BF27-44EA-8C32-184EB02671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020" t="10942" r="12826" b="9638"/>
          <a:stretch/>
        </p:blipFill>
        <p:spPr>
          <a:xfrm>
            <a:off x="9074498" y="913825"/>
            <a:ext cx="2332325" cy="17332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F1A274-4E05-4ED5-8F49-23CF34C2D008}"/>
              </a:ext>
            </a:extLst>
          </p:cNvPr>
          <p:cNvSpPr txBox="1"/>
          <p:nvPr/>
        </p:nvSpPr>
        <p:spPr>
          <a:xfrm>
            <a:off x="4490872" y="5643511"/>
            <a:ext cx="374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Magnitude of error is ~10% in either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LCA and TEA have same error pattern because both calculations are almost linear with respect to power 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E4854A-3DA6-46FE-9D71-3564E18ED49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873" t="32066" r="24625" b="31203"/>
          <a:stretch/>
        </p:blipFill>
        <p:spPr>
          <a:xfrm>
            <a:off x="8207718" y="5367459"/>
            <a:ext cx="2149779" cy="1311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AD0E3A-8E7D-4413-AEC3-616DA5E261B0}"/>
              </a:ext>
            </a:extLst>
          </p:cNvPr>
          <p:cNvSpPr txBox="1"/>
          <p:nvPr/>
        </p:nvSpPr>
        <p:spPr>
          <a:xfrm>
            <a:off x="2767405" y="711757"/>
            <a:ext cx="1101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LCA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106F2-DA59-459D-B745-5DC4B289B6AF}"/>
              </a:ext>
            </a:extLst>
          </p:cNvPr>
          <p:cNvSpPr txBox="1"/>
          <p:nvPr/>
        </p:nvSpPr>
        <p:spPr>
          <a:xfrm>
            <a:off x="9806835" y="774839"/>
            <a:ext cx="1101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TEA results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6FFC3AE-663E-4631-B052-861360C70D95}"/>
              </a:ext>
            </a:extLst>
          </p:cNvPr>
          <p:cNvSpPr/>
          <p:nvPr/>
        </p:nvSpPr>
        <p:spPr>
          <a:xfrm>
            <a:off x="8136118" y="2636126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3A29AF0-D05A-421A-A21B-5C9B982B7410}"/>
              </a:ext>
            </a:extLst>
          </p:cNvPr>
          <p:cNvSpPr/>
          <p:nvPr/>
        </p:nvSpPr>
        <p:spPr>
          <a:xfrm>
            <a:off x="4064469" y="2636126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0612E0-57F0-48E6-8B87-6048EE557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93" t="10394" r="9492" b="8913"/>
          <a:stretch/>
        </p:blipFill>
        <p:spPr>
          <a:xfrm>
            <a:off x="4186517" y="5433935"/>
            <a:ext cx="304355" cy="1409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FB4D5B-4E99-4DD9-90BB-6B4C99C4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93" t="10394" r="9492" b="8913"/>
          <a:stretch/>
        </p:blipFill>
        <p:spPr>
          <a:xfrm>
            <a:off x="10415032" y="5405858"/>
            <a:ext cx="304355" cy="1409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D19D9A-460F-4D81-A77A-823DC96DF343}"/>
              </a:ext>
            </a:extLst>
          </p:cNvPr>
          <p:cNvSpPr txBox="1"/>
          <p:nvPr/>
        </p:nvSpPr>
        <p:spPr>
          <a:xfrm>
            <a:off x="4671849" y="478579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 calculation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7488690-48DC-4AF0-B4AC-F4B1B405C1E8}"/>
              </a:ext>
            </a:extLst>
          </p:cNvPr>
          <p:cNvSpPr/>
          <p:nvPr/>
        </p:nvSpPr>
        <p:spPr>
          <a:xfrm>
            <a:off x="6485107" y="4785791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8A16AA-BA76-4744-8445-78F00AA353E7}"/>
              </a:ext>
            </a:extLst>
          </p:cNvPr>
          <p:cNvSpPr/>
          <p:nvPr/>
        </p:nvSpPr>
        <p:spPr>
          <a:xfrm>
            <a:off x="4374962" y="4790066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0C9-2343-410B-8FCA-30BF634C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aggregation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50A44-8D76-4FB9-B89D-9498CE55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9" t="11575" r="14310" b="9606"/>
          <a:stretch/>
        </p:blipFill>
        <p:spPr>
          <a:xfrm>
            <a:off x="755930" y="1822864"/>
            <a:ext cx="1755609" cy="135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C886E-BDF7-4595-B415-4BAFB910F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4" t="10556" r="13333" b="9197"/>
          <a:stretch/>
        </p:blipFill>
        <p:spPr>
          <a:xfrm>
            <a:off x="777198" y="3208139"/>
            <a:ext cx="1755609" cy="136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008C3-6067-4F5E-8424-651F1212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82" t="10598" r="13689" b="10073"/>
          <a:stretch/>
        </p:blipFill>
        <p:spPr>
          <a:xfrm>
            <a:off x="769882" y="4626238"/>
            <a:ext cx="1755609" cy="1354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71E9C-6CC9-47CB-925F-B495D5C8D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75" t="42160" r="24814" b="40845"/>
          <a:stretch/>
        </p:blipFill>
        <p:spPr>
          <a:xfrm>
            <a:off x="2996586" y="4788301"/>
            <a:ext cx="1824406" cy="1059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51F3A-D9B2-4D69-9AB7-C133BFCECA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2" t="41745" r="24779" b="40845"/>
          <a:stretch/>
        </p:blipFill>
        <p:spPr>
          <a:xfrm>
            <a:off x="3004017" y="3358397"/>
            <a:ext cx="1824407" cy="1062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0FE1C-C804-4E2A-A0D1-40ABE2CD4A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517" t="10092" r="8884" b="8426"/>
          <a:stretch/>
        </p:blipFill>
        <p:spPr>
          <a:xfrm>
            <a:off x="4858184" y="2501257"/>
            <a:ext cx="633186" cy="2845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5A500E-CCFC-489C-83C3-828DDDF0F0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14" t="42474" r="24796" b="41713"/>
          <a:stretch/>
        </p:blipFill>
        <p:spPr>
          <a:xfrm>
            <a:off x="2996586" y="1918190"/>
            <a:ext cx="1826044" cy="978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6B6D48-37B4-4FA9-A6F0-8E1F71C9CB25}"/>
              </a:ext>
            </a:extLst>
          </p:cNvPr>
          <p:cNvSpPr txBox="1"/>
          <p:nvPr/>
        </p:nvSpPr>
        <p:spPr>
          <a:xfrm>
            <a:off x="2183690" y="715822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Level 3 aggregation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4A99F1-2384-4B43-996D-B405300AE45F}"/>
              </a:ext>
            </a:extLst>
          </p:cNvPr>
          <p:cNvSpPr txBox="1"/>
          <p:nvPr/>
        </p:nvSpPr>
        <p:spPr>
          <a:xfrm>
            <a:off x="8421092" y="711756"/>
            <a:ext cx="325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Tracking impact of aggregation levels on LCA 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DE27CB-95EA-4158-B6AF-AEADC879C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362" y="1274258"/>
            <a:ext cx="2977060" cy="22327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FE146-C89F-4909-96B6-FBF585B198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/>
          <a:stretch/>
        </p:blipFill>
        <p:spPr>
          <a:xfrm>
            <a:off x="8421092" y="4163544"/>
            <a:ext cx="3118330" cy="23387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613D4F-17EE-4F4C-8930-4362F6B3A004}"/>
              </a:ext>
            </a:extLst>
          </p:cNvPr>
          <p:cNvSpPr txBox="1"/>
          <p:nvPr/>
        </p:nvSpPr>
        <p:spPr>
          <a:xfrm>
            <a:off x="8994433" y="3625669"/>
            <a:ext cx="275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Converting to percent error compared to level 1 value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0FB98C-2E86-4D60-AC31-965424A0E50D}"/>
              </a:ext>
            </a:extLst>
          </p:cNvPr>
          <p:cNvSpPr/>
          <p:nvPr/>
        </p:nvSpPr>
        <p:spPr>
          <a:xfrm>
            <a:off x="11237768" y="3603033"/>
            <a:ext cx="139700" cy="568491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D726DCF-393A-4828-A127-4EAFB332645E}"/>
              </a:ext>
            </a:extLst>
          </p:cNvPr>
          <p:cNvSpPr/>
          <p:nvPr/>
        </p:nvSpPr>
        <p:spPr>
          <a:xfrm>
            <a:off x="8907824" y="3603033"/>
            <a:ext cx="139700" cy="568491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3A993-AF6F-4FE8-9051-B8E35BD49A7F}"/>
              </a:ext>
            </a:extLst>
          </p:cNvPr>
          <p:cNvSpPr txBox="1"/>
          <p:nvPr/>
        </p:nvSpPr>
        <p:spPr>
          <a:xfrm rot="16200000">
            <a:off x="-182714" y="225236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Annual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20DE2-A710-426B-8D6D-A1DC6AB43268}"/>
              </a:ext>
            </a:extLst>
          </p:cNvPr>
          <p:cNvSpPr txBox="1"/>
          <p:nvPr/>
        </p:nvSpPr>
        <p:spPr>
          <a:xfrm>
            <a:off x="3020414" y="1266680"/>
            <a:ext cx="18377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Corresponding error compared to level 1 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E452F-714F-4A34-91DA-7C73425E3A4A}"/>
              </a:ext>
            </a:extLst>
          </p:cNvPr>
          <p:cNvSpPr txBox="1"/>
          <p:nvPr/>
        </p:nvSpPr>
        <p:spPr>
          <a:xfrm rot="16200000">
            <a:off x="107263" y="5216730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DA28EB-2DE3-400E-B5ED-5A2E3AE6E1F5}"/>
              </a:ext>
            </a:extLst>
          </p:cNvPr>
          <p:cNvSpPr txBox="1"/>
          <p:nvPr/>
        </p:nvSpPr>
        <p:spPr>
          <a:xfrm rot="16200000">
            <a:off x="125762" y="3911181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LCA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5EF6C-37B1-4A38-AC6B-D4530B702EFE}"/>
              </a:ext>
            </a:extLst>
          </p:cNvPr>
          <p:cNvSpPr txBox="1"/>
          <p:nvPr/>
        </p:nvSpPr>
        <p:spPr>
          <a:xfrm>
            <a:off x="891946" y="1431529"/>
            <a:ext cx="12522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Calculated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6F809C-3F96-4217-9485-1FAC10E6BB38}"/>
              </a:ext>
            </a:extLst>
          </p:cNvPr>
          <p:cNvSpPr txBox="1"/>
          <p:nvPr/>
        </p:nvSpPr>
        <p:spPr>
          <a:xfrm>
            <a:off x="5435847" y="3066637"/>
            <a:ext cx="29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level 2 and level 3 results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2BB9C0E-4B5E-44DA-A672-2AA4782D48CA}"/>
              </a:ext>
            </a:extLst>
          </p:cNvPr>
          <p:cNvSpPr/>
          <p:nvPr/>
        </p:nvSpPr>
        <p:spPr>
          <a:xfrm>
            <a:off x="5976417" y="2380864"/>
            <a:ext cx="1952978" cy="65837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8447-6FFF-4C2F-B33A-DD99266C532D}"/>
              </a:ext>
            </a:extLst>
          </p:cNvPr>
          <p:cNvSpPr txBox="1"/>
          <p:nvPr/>
        </p:nvSpPr>
        <p:spPr>
          <a:xfrm>
            <a:off x="5492435" y="4357435"/>
            <a:ext cx="292094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Magnitude and direction of aggregation results vary from city to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Level 3 change is usually greater in magnitude than level 2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Level 2 and level 3 change are usually in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289933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considerations within PV calculations</a:t>
            </a:r>
          </a:p>
          <a:p>
            <a:r>
              <a:rPr lang="en-US" dirty="0"/>
              <a:t>Visualization of aggregation</a:t>
            </a:r>
          </a:p>
          <a:p>
            <a:r>
              <a:rPr lang="en-US" dirty="0"/>
              <a:t>LCA and TEA results at different aggregation levels</a:t>
            </a:r>
          </a:p>
          <a:p>
            <a:r>
              <a:rPr lang="en-US" b="1" dirty="0"/>
              <a:t>Results with input data at different aggregation levels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8CB-F34F-414C-AFA1-4D86042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“combo” analysis completed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78F97-12CE-4C14-A927-657E4302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7" t="29807" r="23929" b="33249"/>
          <a:stretch/>
        </p:blipFill>
        <p:spPr>
          <a:xfrm>
            <a:off x="1420497" y="2245000"/>
            <a:ext cx="2469749" cy="1442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00EB6-AED3-4A68-8294-544B1B29F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22" t="25011" r="24630" b="27829"/>
          <a:stretch/>
        </p:blipFill>
        <p:spPr>
          <a:xfrm>
            <a:off x="1420498" y="3816804"/>
            <a:ext cx="2469749" cy="1383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26817-53AC-47D8-BD38-7D3E437E7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2" t="7179" r="12911" b="8136"/>
          <a:stretch/>
        </p:blipFill>
        <p:spPr>
          <a:xfrm>
            <a:off x="3876644" y="1989607"/>
            <a:ext cx="537805" cy="357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03B41-17D2-40F6-B4F9-A128CD97A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22" t="26173" r="24444" b="29135"/>
          <a:stretch/>
        </p:blipFill>
        <p:spPr>
          <a:xfrm>
            <a:off x="1420499" y="5314561"/>
            <a:ext cx="2469749" cy="1405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F22EB-C421-4682-965E-807E37D29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67" t="28482" r="24630" b="30432"/>
          <a:stretch/>
        </p:blipFill>
        <p:spPr>
          <a:xfrm>
            <a:off x="1413184" y="756383"/>
            <a:ext cx="2469750" cy="14428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3A0C14-958C-42BE-9FE4-A692C0257F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8" t="2473" r="2688" b="4130"/>
          <a:stretch/>
        </p:blipFill>
        <p:spPr>
          <a:xfrm>
            <a:off x="5600499" y="743265"/>
            <a:ext cx="2469750" cy="14559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18B46B-4281-478C-8B1C-974ABF5F09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5" t="2742" r="2815" b="5531"/>
          <a:stretch/>
        </p:blipFill>
        <p:spPr>
          <a:xfrm>
            <a:off x="5603565" y="3726731"/>
            <a:ext cx="2492491" cy="14529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FD5A75-226D-431D-84CC-4CB8928816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4" t="3405" r="2993" b="5687"/>
          <a:stretch/>
        </p:blipFill>
        <p:spPr>
          <a:xfrm>
            <a:off x="5603565" y="2232982"/>
            <a:ext cx="2467294" cy="14267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24586F-E797-43D7-B6A3-CAF14C8BFA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4" t="3958" r="2327" b="4504"/>
          <a:stretch/>
        </p:blipFill>
        <p:spPr>
          <a:xfrm>
            <a:off x="5542937" y="5264714"/>
            <a:ext cx="2587503" cy="1471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1A2B8-89F3-4B50-94D2-2E9CB72CA74D}"/>
              </a:ext>
            </a:extLst>
          </p:cNvPr>
          <p:cNvSpPr txBox="1"/>
          <p:nvPr/>
        </p:nvSpPr>
        <p:spPr>
          <a:xfrm>
            <a:off x="8949830" y="5429285"/>
            <a:ext cx="2977061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2 irradiance data is used and all other weather inputs are level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1BEA7B-F936-42CE-9153-BB7B73C4E965}"/>
              </a:ext>
            </a:extLst>
          </p:cNvPr>
          <p:cNvCxnSpPr/>
          <p:nvPr/>
        </p:nvCxnSpPr>
        <p:spPr>
          <a:xfrm flipH="1">
            <a:off x="8302747" y="5952896"/>
            <a:ext cx="50474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51785-3191-42C2-90E5-60FA9BB1631E}"/>
              </a:ext>
            </a:extLst>
          </p:cNvPr>
          <p:cNvSpPr txBox="1"/>
          <p:nvPr/>
        </p:nvSpPr>
        <p:spPr>
          <a:xfrm>
            <a:off x="8209330" y="1642581"/>
            <a:ext cx="3717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1 data outputs are considered “correct”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Ideally, heatmaps and histograms of aggregated results should look as similar as possible to level 1 figures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Combo analysis should be more accurate than level 3, but lass accurate than level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00327-2EC6-4B93-90CC-3AF7F87F7756}"/>
              </a:ext>
            </a:extLst>
          </p:cNvPr>
          <p:cNvSpPr txBox="1"/>
          <p:nvPr/>
        </p:nvSpPr>
        <p:spPr>
          <a:xfrm>
            <a:off x="4085169" y="3582090"/>
            <a:ext cx="151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Converting heatmap to histogram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3641E7-73DD-4BDE-AE5C-6602FE62B018}"/>
              </a:ext>
            </a:extLst>
          </p:cNvPr>
          <p:cNvSpPr/>
          <p:nvPr/>
        </p:nvSpPr>
        <p:spPr>
          <a:xfrm>
            <a:off x="4470210" y="4327015"/>
            <a:ext cx="778251" cy="2524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B21B60-CB5B-4357-A1A5-2158627C0DCE}"/>
              </a:ext>
            </a:extLst>
          </p:cNvPr>
          <p:cNvSpPr/>
          <p:nvPr/>
        </p:nvSpPr>
        <p:spPr>
          <a:xfrm>
            <a:off x="4470211" y="3204445"/>
            <a:ext cx="778251" cy="2524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8CB-F34F-414C-AFA1-4D86042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error for different aggregation levels and types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95DDB6-B919-4EAA-81DD-4D3CC5CA1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4" t="39298" r="26883" b="57248"/>
          <a:stretch/>
        </p:blipFill>
        <p:spPr>
          <a:xfrm>
            <a:off x="416225" y="1207462"/>
            <a:ext cx="2402202" cy="1070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A183E9-BFF3-4872-B015-92FBE7FE2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17" t="10092" r="10933" b="8426"/>
          <a:stretch/>
        </p:blipFill>
        <p:spPr>
          <a:xfrm>
            <a:off x="2858026" y="2257208"/>
            <a:ext cx="537805" cy="28455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38C1C7-4853-48CF-8126-CCD2811B9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42474" r="24796" b="41713"/>
          <a:stretch/>
        </p:blipFill>
        <p:spPr>
          <a:xfrm>
            <a:off x="348677" y="2818446"/>
            <a:ext cx="2469750" cy="13833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9AE57E-E434-499C-B15D-2508818476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8" t="36367" r="24395" b="35351"/>
          <a:stretch/>
        </p:blipFill>
        <p:spPr>
          <a:xfrm>
            <a:off x="341507" y="1387426"/>
            <a:ext cx="2499583" cy="12909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1AD85C-2A44-4B7F-ACFF-60A7CF855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8" t="3771" r="2886" b="16588"/>
          <a:stretch/>
        </p:blipFill>
        <p:spPr>
          <a:xfrm>
            <a:off x="3493288" y="1074479"/>
            <a:ext cx="3000393" cy="15236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6E9561-4109-4221-9DD0-020668D210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41" t="3262" r="2025" b="17204"/>
          <a:stretch/>
        </p:blipFill>
        <p:spPr>
          <a:xfrm>
            <a:off x="3493289" y="2646284"/>
            <a:ext cx="3000393" cy="15034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1DB0DF-2793-4856-BF55-FF25F0B7E2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65" t="36268" r="25176" b="35701"/>
          <a:stretch/>
        </p:blipFill>
        <p:spPr>
          <a:xfrm>
            <a:off x="416225" y="4329887"/>
            <a:ext cx="2443146" cy="1312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F001F75-0B48-4042-BD26-AB3402E5C7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75" t="4935" r="2677" b="5760"/>
          <a:stretch/>
        </p:blipFill>
        <p:spPr>
          <a:xfrm>
            <a:off x="3505111" y="4232335"/>
            <a:ext cx="3000393" cy="17003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3785A4-F755-4F60-8CA3-375DE926CCDF}"/>
              </a:ext>
            </a:extLst>
          </p:cNvPr>
          <p:cNvSpPr txBox="1"/>
          <p:nvPr/>
        </p:nvSpPr>
        <p:spPr>
          <a:xfrm>
            <a:off x="3920173" y="4411842"/>
            <a:ext cx="104868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mean = 0.010</a:t>
            </a:r>
          </a:p>
          <a:p>
            <a:r>
              <a:rPr lang="en-US" sz="1050" dirty="0"/>
              <a:t>std = 2.030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241002-224C-44E1-A77E-4BDE13D7D528}"/>
              </a:ext>
            </a:extLst>
          </p:cNvPr>
          <p:cNvSpPr txBox="1"/>
          <p:nvPr/>
        </p:nvSpPr>
        <p:spPr>
          <a:xfrm>
            <a:off x="3920172" y="2841033"/>
            <a:ext cx="101341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mean = 0.673</a:t>
            </a:r>
          </a:p>
          <a:p>
            <a:r>
              <a:rPr lang="en-US" sz="1050" dirty="0"/>
              <a:t>std = 3.693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052AF2-852C-4F58-8756-B55E0ACAFF7F}"/>
              </a:ext>
            </a:extLst>
          </p:cNvPr>
          <p:cNvSpPr txBox="1"/>
          <p:nvPr/>
        </p:nvSpPr>
        <p:spPr>
          <a:xfrm>
            <a:off x="3910555" y="1288006"/>
            <a:ext cx="105830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mean = -0.126</a:t>
            </a:r>
          </a:p>
          <a:p>
            <a:r>
              <a:rPr lang="en-US" sz="1050" dirty="0"/>
              <a:t>std = 1.926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240004D3-ED55-4BC6-97CB-E4E3E1D73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63640"/>
              </p:ext>
            </p:extLst>
          </p:nvPr>
        </p:nvGraphicFramePr>
        <p:xfrm>
          <a:off x="6483961" y="688869"/>
          <a:ext cx="5211447" cy="393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F3133E-E9AE-42C7-99E7-E5433C61C1D4}"/>
              </a:ext>
            </a:extLst>
          </p:cNvPr>
          <p:cNvSpPr txBox="1"/>
          <p:nvPr/>
        </p:nvSpPr>
        <p:spPr>
          <a:xfrm>
            <a:off x="6637934" y="4779546"/>
            <a:ext cx="5437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Error is calculated by comparing output map to output map at highest resolution (level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Combo error distribution looks very similar to level 2 error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Ideally, mean and standard deviation of error distribution would be as small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Level 2 and combo have relatively same size mean and standard deviation of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A333E-66CB-47C6-9895-9E34D4E4C400}"/>
              </a:ext>
            </a:extLst>
          </p:cNvPr>
          <p:cNvSpPr txBox="1"/>
          <p:nvPr/>
        </p:nvSpPr>
        <p:spPr>
          <a:xfrm rot="16200000">
            <a:off x="-101679" y="1806443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Level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02FFA-91D9-4ED8-B4DD-E987784F95DA}"/>
              </a:ext>
            </a:extLst>
          </p:cNvPr>
          <p:cNvSpPr txBox="1"/>
          <p:nvPr/>
        </p:nvSpPr>
        <p:spPr>
          <a:xfrm rot="16200000">
            <a:off x="-78025" y="3377188"/>
            <a:ext cx="634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Level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CDCBB-1923-46D0-9075-4816AA0078AF}"/>
              </a:ext>
            </a:extLst>
          </p:cNvPr>
          <p:cNvSpPr txBox="1"/>
          <p:nvPr/>
        </p:nvSpPr>
        <p:spPr>
          <a:xfrm rot="16200000">
            <a:off x="-448012" y="4871028"/>
            <a:ext cx="1383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Level 3 and level 2 I</a:t>
            </a:r>
          </a:p>
        </p:txBody>
      </p:sp>
    </p:spTree>
    <p:extLst>
      <p:ext uri="{BB962C8B-B14F-4D97-AF65-F5344CB8AC3E}">
        <p14:creationId xmlns:p14="http://schemas.microsoft.com/office/powerpoint/2010/main" val="428967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57F7-DDCB-47E9-85AC-8DDE0D79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4 data aggregation combos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A187-70C9-4C4B-826C-5221E5785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C6B7-3CFA-4721-8865-4C74504C9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7" t="25945" r="23026" b="28886"/>
          <a:stretch/>
        </p:blipFill>
        <p:spPr>
          <a:xfrm>
            <a:off x="1436426" y="3904479"/>
            <a:ext cx="2511189" cy="126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B1837-0950-4480-A823-48ACF789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" t="4463" r="2855" b="16840"/>
          <a:stretch/>
        </p:blipFill>
        <p:spPr>
          <a:xfrm>
            <a:off x="5621719" y="620025"/>
            <a:ext cx="2829764" cy="139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6A6F0-751B-4960-91C0-C8E0D361DB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7" t="25905" r="24735" b="28256"/>
          <a:stretch/>
        </p:blipFill>
        <p:spPr>
          <a:xfrm>
            <a:off x="1467134" y="942786"/>
            <a:ext cx="2408830" cy="1266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BC0E5-4407-483B-8603-CD8751AA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6" t="10658" r="13191" b="9494"/>
          <a:stretch/>
        </p:blipFill>
        <p:spPr>
          <a:xfrm>
            <a:off x="4061390" y="2263668"/>
            <a:ext cx="432378" cy="2982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87A30-6390-4D29-8ECF-B9EE47D675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6" t="4446" b="16974"/>
          <a:stretch/>
        </p:blipFill>
        <p:spPr>
          <a:xfrm>
            <a:off x="5621719" y="3711375"/>
            <a:ext cx="2925340" cy="1391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49D2F3-EC10-49BF-AE43-0486373B24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1" t="26380" r="23620" b="29042"/>
          <a:stretch/>
        </p:blipFill>
        <p:spPr>
          <a:xfrm>
            <a:off x="1439495" y="5249715"/>
            <a:ext cx="2511189" cy="1254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5AEC15-9C8D-41B5-9FD3-93EDB9569E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559"/>
          <a:stretch/>
        </p:blipFill>
        <p:spPr>
          <a:xfrm>
            <a:off x="5613754" y="5103207"/>
            <a:ext cx="2926481" cy="1693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1351DD-ACD1-4987-921A-3FF0E310F0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b="16246"/>
          <a:stretch/>
        </p:blipFill>
        <p:spPr>
          <a:xfrm>
            <a:off x="5598177" y="2055762"/>
            <a:ext cx="2924863" cy="1469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5B2CD-ABD7-476E-86DC-D63690CE9C4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08" t="25895" r="23395" b="29030"/>
          <a:stretch/>
        </p:blipFill>
        <p:spPr>
          <a:xfrm>
            <a:off x="1436425" y="2411726"/>
            <a:ext cx="2511189" cy="1266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D826C1-83AB-4257-AD48-B82EC84E2037}"/>
              </a:ext>
            </a:extLst>
          </p:cNvPr>
          <p:cNvSpPr txBox="1"/>
          <p:nvPr/>
        </p:nvSpPr>
        <p:spPr>
          <a:xfrm>
            <a:off x="8728011" y="2239006"/>
            <a:ext cx="3421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Referencing slide 16, it is clear that irradiance data at higher resolution produces figures that more closely resemble level 2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curve fitted to error distribution is relatively uniform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72AEC-0EE8-4AC3-945A-EEDD8D4D1D58}"/>
              </a:ext>
            </a:extLst>
          </p:cNvPr>
          <p:cNvSpPr txBox="1"/>
          <p:nvPr/>
        </p:nvSpPr>
        <p:spPr>
          <a:xfrm rot="16200000">
            <a:off x="151241" y="5562317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snow and level 3 wind, irradiance, and temperature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9D64D4-1D23-4A82-95D5-4851EDD26DE2}"/>
              </a:ext>
            </a:extLst>
          </p:cNvPr>
          <p:cNvSpPr txBox="1"/>
          <p:nvPr/>
        </p:nvSpPr>
        <p:spPr>
          <a:xfrm rot="16200000">
            <a:off x="71608" y="1161443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irradiance and level 3 wind, snow, and temperature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1E19F-165F-4437-883D-D4E500B9AC96}"/>
              </a:ext>
            </a:extLst>
          </p:cNvPr>
          <p:cNvSpPr txBox="1"/>
          <p:nvPr/>
        </p:nvSpPr>
        <p:spPr>
          <a:xfrm rot="16200000">
            <a:off x="41335" y="2481420"/>
            <a:ext cx="14184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temperature and level 3 wind, irradiance, and snow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56FE5-60FE-4DDD-BFEC-9D50925D9C9A}"/>
              </a:ext>
            </a:extLst>
          </p:cNvPr>
          <p:cNvSpPr txBox="1"/>
          <p:nvPr/>
        </p:nvSpPr>
        <p:spPr>
          <a:xfrm rot="16200000">
            <a:off x="41336" y="4205080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wind and level 3 snow, irradiance, and 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9D98A-1C40-45A0-B64D-33A5A8DC8FE8}"/>
              </a:ext>
            </a:extLst>
          </p:cNvPr>
          <p:cNvSpPr txBox="1"/>
          <p:nvPr/>
        </p:nvSpPr>
        <p:spPr>
          <a:xfrm>
            <a:off x="4229913" y="3342250"/>
            <a:ext cx="151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Converting heatmap to histogram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5AB290D-6106-40D3-A5E9-C337D4F2F59F}"/>
              </a:ext>
            </a:extLst>
          </p:cNvPr>
          <p:cNvSpPr/>
          <p:nvPr/>
        </p:nvSpPr>
        <p:spPr>
          <a:xfrm>
            <a:off x="4614954" y="4087175"/>
            <a:ext cx="778251" cy="2524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46EEDC9-91A4-4A78-9B7A-364B4B4F2751}"/>
              </a:ext>
            </a:extLst>
          </p:cNvPr>
          <p:cNvSpPr/>
          <p:nvPr/>
        </p:nvSpPr>
        <p:spPr>
          <a:xfrm>
            <a:off x="4614955" y="2964605"/>
            <a:ext cx="778251" cy="2524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57F7-DDCB-47E9-85AC-8DDE0D79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4 combos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A187-70C9-4C4B-826C-5221E5785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5EACA-6022-4B14-AD75-E59AABB2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" t="4256" r="2873" b="16320"/>
          <a:stretch/>
        </p:blipFill>
        <p:spPr>
          <a:xfrm>
            <a:off x="5052545" y="622437"/>
            <a:ext cx="2925341" cy="147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3DC9A-688B-4741-842D-98E2B82C3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49" t="10783" r="10683" b="9674"/>
          <a:stretch/>
        </p:blipFill>
        <p:spPr>
          <a:xfrm>
            <a:off x="4303121" y="1944824"/>
            <a:ext cx="654707" cy="2982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3C286B-2943-46CF-A8DD-6B914C58A5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0" t="27928" r="7787" b="27700"/>
          <a:stretch/>
        </p:blipFill>
        <p:spPr>
          <a:xfrm>
            <a:off x="1308871" y="594273"/>
            <a:ext cx="2905245" cy="1478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B4F17-7E63-436B-9381-11E7943634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80" t="29367" r="4507" b="28207"/>
          <a:stretch/>
        </p:blipFill>
        <p:spPr>
          <a:xfrm>
            <a:off x="1304815" y="2078947"/>
            <a:ext cx="3000480" cy="1527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0DA3C-5627-4FBE-BD85-70BC342A2E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2" t="4392" r="2765" b="16188"/>
          <a:stretch/>
        </p:blipFill>
        <p:spPr>
          <a:xfrm>
            <a:off x="5052546" y="3381022"/>
            <a:ext cx="2928733" cy="1478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ED2E8D-7079-4317-9BD6-3202F29850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54" t="29477" r="4702" b="28433"/>
          <a:stretch/>
        </p:blipFill>
        <p:spPr>
          <a:xfrm>
            <a:off x="1308872" y="5191536"/>
            <a:ext cx="3000480" cy="1427019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0FC981E-2075-4FC4-AA9F-1D2A7E3B3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476454"/>
              </p:ext>
            </p:extLst>
          </p:nvPr>
        </p:nvGraphicFramePr>
        <p:xfrm>
          <a:off x="8131337" y="622437"/>
          <a:ext cx="3953691" cy="3181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753899C-3248-409E-A21D-B1DD20C00B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" t="3228" r="3051" b="5848"/>
          <a:stretch/>
        </p:blipFill>
        <p:spPr>
          <a:xfrm>
            <a:off x="5052546" y="4848286"/>
            <a:ext cx="2928734" cy="16972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7297F4-26DB-4EE8-801C-027A97E8BD9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77" t="28882" r="4589" b="28141"/>
          <a:stretch/>
        </p:blipFill>
        <p:spPr>
          <a:xfrm>
            <a:off x="1308871" y="3605975"/>
            <a:ext cx="3000481" cy="15783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6F0B8D-A2ED-4860-89FD-00F34C18A9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98" t="3743" r="3051" b="16532"/>
          <a:stretch/>
        </p:blipFill>
        <p:spPr>
          <a:xfrm>
            <a:off x="5076443" y="2101103"/>
            <a:ext cx="2874151" cy="1279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986AAD-79CD-4D65-AD71-B48326704BB4}"/>
              </a:ext>
            </a:extLst>
          </p:cNvPr>
          <p:cNvSpPr txBox="1"/>
          <p:nvPr/>
        </p:nvSpPr>
        <p:spPr>
          <a:xfrm>
            <a:off x="8202744" y="4435163"/>
            <a:ext cx="381087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It is conclusive that granular irradiance data is significantly more important than granularity of other weather 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71EE1-C88C-4D46-A569-6CA8AC6627A1}"/>
              </a:ext>
            </a:extLst>
          </p:cNvPr>
          <p:cNvSpPr txBox="1"/>
          <p:nvPr/>
        </p:nvSpPr>
        <p:spPr>
          <a:xfrm rot="16200000">
            <a:off x="151241" y="5525742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snow and level 3 wind, irradiance, and temperature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E229A-68FF-4F17-98A7-2AF1659DE5D6}"/>
              </a:ext>
            </a:extLst>
          </p:cNvPr>
          <p:cNvSpPr txBox="1"/>
          <p:nvPr/>
        </p:nvSpPr>
        <p:spPr>
          <a:xfrm rot="16200000">
            <a:off x="71608" y="1124868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irradiance and level 3 wind, snow, and temperature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9940-FCEB-412A-B1FA-DEC6E8A8EC39}"/>
              </a:ext>
            </a:extLst>
          </p:cNvPr>
          <p:cNvSpPr txBox="1"/>
          <p:nvPr/>
        </p:nvSpPr>
        <p:spPr>
          <a:xfrm rot="16200000">
            <a:off x="41335" y="2444845"/>
            <a:ext cx="14184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temperature and level 3 wind, irradiance, and snow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600DE-00FC-4273-A4ED-4790974B28D8}"/>
              </a:ext>
            </a:extLst>
          </p:cNvPr>
          <p:cNvSpPr txBox="1"/>
          <p:nvPr/>
        </p:nvSpPr>
        <p:spPr>
          <a:xfrm rot="16200000">
            <a:off x="41336" y="4168505"/>
            <a:ext cx="14184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/>
              <a:t>Level 2 wind and level 3 snow, irradiance,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9669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considerations within PV calculations</a:t>
            </a:r>
          </a:p>
          <a:p>
            <a:r>
              <a:rPr lang="en-US" dirty="0"/>
              <a:t>Visualization of aggregation</a:t>
            </a:r>
          </a:p>
          <a:p>
            <a:r>
              <a:rPr lang="en-US" dirty="0"/>
              <a:t>LCA and TEA results at different aggregation levels</a:t>
            </a:r>
          </a:p>
          <a:p>
            <a:r>
              <a:rPr lang="en-US" dirty="0"/>
              <a:t>Results with input data at different aggregation levels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considerations within PV calculations</a:t>
            </a:r>
          </a:p>
          <a:p>
            <a:r>
              <a:rPr lang="en-US" dirty="0"/>
              <a:t>Visualization of aggregation</a:t>
            </a:r>
          </a:p>
          <a:p>
            <a:r>
              <a:rPr lang="en-US" dirty="0"/>
              <a:t>LCA and TEA results at different aggregation levels</a:t>
            </a:r>
          </a:p>
          <a:p>
            <a:r>
              <a:rPr lang="en-US" dirty="0"/>
              <a:t>Results with input data at different aggregation levels</a:t>
            </a:r>
          </a:p>
          <a:p>
            <a:r>
              <a:rPr lang="en-US" b="1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672-B78D-4629-A629-7CB7CE3C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(in no particular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5839-4F20-4EDD-9521-9ED23B74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solar calculations</a:t>
            </a:r>
          </a:p>
          <a:p>
            <a:pPr lvl="1"/>
            <a:r>
              <a:rPr lang="en-US" dirty="0"/>
              <a:t>Incorporate snow density data</a:t>
            </a:r>
          </a:p>
          <a:p>
            <a:pPr lvl="1"/>
            <a:r>
              <a:rPr lang="en-US" dirty="0"/>
              <a:t>Improve conversion of normal irradiance to incident irradiance</a:t>
            </a:r>
          </a:p>
          <a:p>
            <a:r>
              <a:rPr lang="en-US" dirty="0"/>
              <a:t>Improve wind calculations</a:t>
            </a:r>
          </a:p>
          <a:p>
            <a:pPr lvl="1"/>
            <a:r>
              <a:rPr lang="en-US" dirty="0"/>
              <a:t>Repeat analysis with windspeed data 100 meters high – are these values more realistic?</a:t>
            </a:r>
          </a:p>
          <a:p>
            <a:pPr lvl="1"/>
            <a:r>
              <a:rPr lang="en-US" dirty="0"/>
              <a:t>Incorporate spatial roughness variation and new windspeed vectors</a:t>
            </a:r>
          </a:p>
          <a:p>
            <a:r>
              <a:rPr lang="en-US" dirty="0"/>
              <a:t>Continue aggregation analysis</a:t>
            </a:r>
          </a:p>
          <a:p>
            <a:pPr lvl="1"/>
            <a:r>
              <a:rPr lang="en-US" dirty="0"/>
              <a:t>Introduce new aggregation levels</a:t>
            </a:r>
          </a:p>
          <a:p>
            <a:pPr lvl="1"/>
            <a:r>
              <a:rPr lang="en-US" dirty="0"/>
              <a:t>Continue similar combination exploration</a:t>
            </a:r>
          </a:p>
          <a:p>
            <a:pPr lvl="1"/>
            <a:r>
              <a:rPr lang="en-US" dirty="0"/>
              <a:t>Complete analysis where only irradiance data is used and all other weather values are held constant</a:t>
            </a:r>
          </a:p>
          <a:p>
            <a:r>
              <a:rPr lang="en-US" dirty="0"/>
              <a:t>Yearly comparison</a:t>
            </a:r>
          </a:p>
          <a:p>
            <a:pPr lvl="1"/>
            <a:r>
              <a:rPr lang="en-US" dirty="0"/>
              <a:t>Complete all analyses for 2021</a:t>
            </a:r>
          </a:p>
          <a:p>
            <a:pPr lvl="1"/>
            <a:r>
              <a:rPr lang="en-US" dirty="0"/>
              <a:t>Identify key similarities and differences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DB3B-5A59-4E9A-8AA0-EB976FC8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Additional considerations within PV calculations</a:t>
            </a:r>
          </a:p>
          <a:p>
            <a:r>
              <a:rPr lang="en-US" dirty="0"/>
              <a:t>Visualization of aggregation</a:t>
            </a:r>
          </a:p>
          <a:p>
            <a:r>
              <a:rPr lang="en-US" dirty="0"/>
              <a:t>LCA and TEA results at different aggregation levels</a:t>
            </a:r>
          </a:p>
          <a:p>
            <a:r>
              <a:rPr lang="en-US" dirty="0"/>
              <a:t>Results with input data at different aggregation levels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516-CFDD-432A-8B2B-556413AC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Evaluation of LCA results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6EC2B1-85C6-4D34-8235-C1E754346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3918" y="6550333"/>
            <a:ext cx="10117099" cy="615333"/>
          </a:xfrm>
        </p:spPr>
        <p:txBody>
          <a:bodyPr/>
          <a:lstStyle/>
          <a:p>
            <a:r>
              <a:rPr lang="en-US" dirty="0"/>
              <a:t>[1] https://www.sciencedirect.com/science/article/abs/pii/B9780128186343501776?via%3Dihub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BA83F-3C06-4D69-BCC4-F08DF3DA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7" t="11792" r="11346" b="10178"/>
          <a:stretch/>
        </p:blipFill>
        <p:spPr>
          <a:xfrm>
            <a:off x="1203918" y="730805"/>
            <a:ext cx="4719711" cy="3417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0C061-0309-495E-BE8F-2E7E489C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951" y="782500"/>
            <a:ext cx="2967460" cy="2225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41EDD-5C4B-42E2-BBA5-0C00F657A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078" y="2987934"/>
            <a:ext cx="3094908" cy="23211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0F6EE0-A098-4DA3-848A-F6C1AE1EF7D1}"/>
              </a:ext>
            </a:extLst>
          </p:cNvPr>
          <p:cNvSpPr txBox="1"/>
          <p:nvPr/>
        </p:nvSpPr>
        <p:spPr>
          <a:xfrm>
            <a:off x="1311979" y="4372869"/>
            <a:ext cx="5073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PAIRS LCA results are slightly (&lt;10%) “worse” (higher) than SESAME LCA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originates from capacity factor discrepancies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SESAME assumes optimal tilt vs. PAIRS assumes flat</a:t>
            </a:r>
          </a:p>
        </p:txBody>
      </p:sp>
    </p:spTree>
    <p:extLst>
      <p:ext uri="{BB962C8B-B14F-4D97-AF65-F5344CB8AC3E}">
        <p14:creationId xmlns:p14="http://schemas.microsoft.com/office/powerpoint/2010/main" val="26357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CEBD-5858-42A7-AE4D-AF19D022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Adding snow and tilt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6A57-6B91-479A-BFC6-F166D6E4C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[2] https://www.pveducation.org/pvcdrom/properties-of-sunlight/solar-radiation-on-a-tilted-surface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BA24D-6644-4534-B878-ED75424F0F83}"/>
              </a:ext>
            </a:extLst>
          </p:cNvPr>
          <p:cNvSpPr txBox="1"/>
          <p:nvPr/>
        </p:nvSpPr>
        <p:spPr>
          <a:xfrm>
            <a:off x="6708598" y="4104437"/>
            <a:ext cx="517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output improves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Biggest difference seen in the northern part of the USA where tilt is more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LCOE values are a bit too “good” (low) because yearly sum is a bit too high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AAF973-F0D7-4D43-B923-092D48C5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4" t="11330" r="14000" b="10574"/>
          <a:stretch/>
        </p:blipFill>
        <p:spPr>
          <a:xfrm>
            <a:off x="308537" y="1508856"/>
            <a:ext cx="2964752" cy="221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E9E60-4F82-4F13-A73C-3B5B1C383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t="9806" r="13051" b="9415"/>
          <a:stretch/>
        </p:blipFill>
        <p:spPr>
          <a:xfrm>
            <a:off x="3502535" y="1479313"/>
            <a:ext cx="2964752" cy="2254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082481-0144-416C-AA35-171985464696}"/>
              </a:ext>
            </a:extLst>
          </p:cNvPr>
          <p:cNvSpPr txBox="1"/>
          <p:nvPr/>
        </p:nvSpPr>
        <p:spPr>
          <a:xfrm>
            <a:off x="1602014" y="374911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tilt and snow considerations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E4BAB8-0A4D-40F8-B050-2AA924958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51" t="11863" r="12960" b="10229"/>
          <a:stretch/>
        </p:blipFill>
        <p:spPr>
          <a:xfrm>
            <a:off x="308537" y="4118450"/>
            <a:ext cx="2964752" cy="2195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C96B5E-9318-47ED-A437-824679D19A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46" t="11352" r="14265" b="10063"/>
          <a:stretch/>
        </p:blipFill>
        <p:spPr>
          <a:xfrm>
            <a:off x="3505234" y="4136773"/>
            <a:ext cx="2964752" cy="223193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C65850F-9E7C-43B1-841F-E5555170EA8E}"/>
              </a:ext>
            </a:extLst>
          </p:cNvPr>
          <p:cNvSpPr/>
          <p:nvPr/>
        </p:nvSpPr>
        <p:spPr>
          <a:xfrm>
            <a:off x="1344950" y="3497091"/>
            <a:ext cx="279400" cy="880904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A846A-6514-4F59-842A-7A36F473005B}"/>
              </a:ext>
            </a:extLst>
          </p:cNvPr>
          <p:cNvSpPr txBox="1"/>
          <p:nvPr/>
        </p:nvSpPr>
        <p:spPr>
          <a:xfrm>
            <a:off x="998383" y="708884"/>
            <a:ext cx="10028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Tilt considerations involve calculating optimal tilt based on latitude, and converting horizontal irradiance to incident irradiance based on sun angle and module tilt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Snow considerations involve tracking the sliding of snow based on tilt and cell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CF624-709F-4289-AEB7-BDDF1BDAB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418" y="1616851"/>
            <a:ext cx="4198651" cy="2220774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95971E7-64F2-4863-9574-26D8D5417263}"/>
              </a:ext>
            </a:extLst>
          </p:cNvPr>
          <p:cNvSpPr/>
          <p:nvPr/>
        </p:nvSpPr>
        <p:spPr>
          <a:xfrm>
            <a:off x="5328713" y="3497091"/>
            <a:ext cx="279400" cy="880904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B9CC-76AE-4F60-B1E6-4A43FD3F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LCA results after considering tilt and snow impacts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1054E-935E-4380-B3FC-5789922E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36FED-CDDE-4B2E-ABCD-0C27270D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7" t="11792" r="11346" b="10178"/>
          <a:stretch/>
        </p:blipFill>
        <p:spPr>
          <a:xfrm>
            <a:off x="23173" y="659995"/>
            <a:ext cx="3087008" cy="2235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7B63B-E3FC-4E68-ACC8-5EB86282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46" y="659995"/>
            <a:ext cx="2946566" cy="220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FEF37-9991-41A4-8ABD-3450ADAB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77" y="649180"/>
            <a:ext cx="2946565" cy="220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92F68-FDDC-43B2-AAF8-5E9559DAFD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2" t="10595" r="14288" b="9865"/>
          <a:stretch/>
        </p:blipFill>
        <p:spPr>
          <a:xfrm>
            <a:off x="5670" y="3962587"/>
            <a:ext cx="3087009" cy="2376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E7E9C5-2AB2-46CF-8557-C3706350E7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" t="1530" r="1266" b="3061"/>
          <a:stretch/>
        </p:blipFill>
        <p:spPr>
          <a:xfrm>
            <a:off x="3215424" y="4045903"/>
            <a:ext cx="2997088" cy="220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B2FC8-312D-467F-9377-4B818107B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0" t="2371" r="1545" b="2990"/>
          <a:stretch/>
        </p:blipFill>
        <p:spPr>
          <a:xfrm>
            <a:off x="6487558" y="4036734"/>
            <a:ext cx="2789809" cy="221909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A3E3C241-02D2-4C1A-9AB5-229B86496C65}"/>
              </a:ext>
            </a:extLst>
          </p:cNvPr>
          <p:cNvSpPr/>
          <p:nvPr/>
        </p:nvSpPr>
        <p:spPr>
          <a:xfrm>
            <a:off x="2903610" y="3034784"/>
            <a:ext cx="279400" cy="880904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79864-917C-4D9C-9CA6-21E11106CF94}"/>
              </a:ext>
            </a:extLst>
          </p:cNvPr>
          <p:cNvSpPr txBox="1"/>
          <p:nvPr/>
        </p:nvSpPr>
        <p:spPr>
          <a:xfrm>
            <a:off x="3110181" y="329618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tilt and snow considerations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67D0F-1D9F-4E93-A5E9-CB497F149239}"/>
              </a:ext>
            </a:extLst>
          </p:cNvPr>
          <p:cNvSpPr txBox="1"/>
          <p:nvPr/>
        </p:nvSpPr>
        <p:spPr>
          <a:xfrm>
            <a:off x="9245434" y="2170678"/>
            <a:ext cx="294656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LCA trends make sense: better to install solar panels in Florida than New England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PAIRS LCA values are now too “good” (lower)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with TEA calculations, LCA values are impacted by high power outputs – this is shown through tracking capacity factors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122ABA1-E354-4C88-A3AA-3C2E1B48B1A0}"/>
              </a:ext>
            </a:extLst>
          </p:cNvPr>
          <p:cNvSpPr/>
          <p:nvPr/>
        </p:nvSpPr>
        <p:spPr>
          <a:xfrm>
            <a:off x="6786512" y="3034370"/>
            <a:ext cx="279400" cy="880904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considerations within PV calculations</a:t>
            </a:r>
          </a:p>
          <a:p>
            <a:r>
              <a:rPr lang="en-US" b="1" dirty="0"/>
              <a:t>Visualization of aggregation</a:t>
            </a:r>
          </a:p>
          <a:p>
            <a:r>
              <a:rPr lang="en-US" dirty="0"/>
              <a:t>LCA and TEA results at different aggregation levels</a:t>
            </a:r>
          </a:p>
          <a:p>
            <a:r>
              <a:rPr lang="en-US" dirty="0"/>
              <a:t>Results with input data at different aggregation levels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8B53-34D4-4DD7-AF8E-6D13911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Aggregation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E6645-2EC0-4DED-8215-8F92DBFBE098}"/>
              </a:ext>
            </a:extLst>
          </p:cNvPr>
          <p:cNvSpPr txBox="1"/>
          <p:nvPr/>
        </p:nvSpPr>
        <p:spPr>
          <a:xfrm rot="16200000">
            <a:off x="824891" y="1482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Level 1 (25 x 58)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E8CE-E83B-46F3-9545-B85B8E44540D}"/>
              </a:ext>
            </a:extLst>
          </p:cNvPr>
          <p:cNvSpPr txBox="1"/>
          <p:nvPr/>
        </p:nvSpPr>
        <p:spPr>
          <a:xfrm>
            <a:off x="1323274" y="2924422"/>
            <a:ext cx="2451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2 new </a:t>
            </a:r>
            <a:r>
              <a:rPr lang="en-US" dirty="0" err="1"/>
              <a:t>mit</a:t>
            </a:r>
            <a:r>
              <a:rPr lang="en-US" dirty="0"/>
              <a:t>-grids with different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D2F37-157A-4164-B7F3-AADBE22D6280}"/>
              </a:ext>
            </a:extLst>
          </p:cNvPr>
          <p:cNvSpPr txBox="1"/>
          <p:nvPr/>
        </p:nvSpPr>
        <p:spPr>
          <a:xfrm>
            <a:off x="4591877" y="2918415"/>
            <a:ext cx="300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level 1 data into new grids based on latitude and longitude centers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6418D-C81B-44B4-9F32-54CE847F3CAE}"/>
              </a:ext>
            </a:extLst>
          </p:cNvPr>
          <p:cNvSpPr txBox="1"/>
          <p:nvPr/>
        </p:nvSpPr>
        <p:spPr>
          <a:xfrm>
            <a:off x="8379300" y="2924422"/>
            <a:ext cx="300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a weighted average based on data count (measurements/area)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5FCD8-FE95-4EC4-9C56-F5FB44B05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63"/>
          <a:stretch/>
        </p:blipFill>
        <p:spPr>
          <a:xfrm>
            <a:off x="6852350" y="1103023"/>
            <a:ext cx="2940741" cy="816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96F57D-DBE6-45F5-AB2A-ECC29FC40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43"/>
          <a:stretch/>
        </p:blipFill>
        <p:spPr>
          <a:xfrm>
            <a:off x="2549100" y="1109365"/>
            <a:ext cx="3089950" cy="787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6A8526-9097-4661-B73F-1879C9B5ACFF}"/>
              </a:ext>
            </a:extLst>
          </p:cNvPr>
          <p:cNvSpPr/>
          <p:nvPr/>
        </p:nvSpPr>
        <p:spPr>
          <a:xfrm>
            <a:off x="2308578" y="804562"/>
            <a:ext cx="7996703" cy="1621271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871CA-CCC0-4476-BD00-D0FB22D05F48}"/>
              </a:ext>
            </a:extLst>
          </p:cNvPr>
          <p:cNvSpPr txBox="1"/>
          <p:nvPr/>
        </p:nvSpPr>
        <p:spPr>
          <a:xfrm>
            <a:off x="2616460" y="1964168"/>
            <a:ext cx="302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 indicating the bounding box of each numbered cell in the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C198C-1A1E-4C16-A620-8FAF4E7FAB86}"/>
              </a:ext>
            </a:extLst>
          </p:cNvPr>
          <p:cNvSpPr txBox="1"/>
          <p:nvPr/>
        </p:nvSpPr>
        <p:spPr>
          <a:xfrm>
            <a:off x="6564483" y="1964168"/>
            <a:ext cx="36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8760 data sheets containing the temperature* data for each numbered cell at hourly increments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0151E-C0C6-4051-8631-5C96EDF5B3F2}"/>
              </a:ext>
            </a:extLst>
          </p:cNvPr>
          <p:cNvSpPr txBox="1"/>
          <p:nvPr/>
        </p:nvSpPr>
        <p:spPr>
          <a:xfrm>
            <a:off x="3467355" y="801531"/>
            <a:ext cx="132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Mapping legend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914FC-E45B-4D79-AD0A-14393EC1DF0D}"/>
              </a:ext>
            </a:extLst>
          </p:cNvPr>
          <p:cNvSpPr txBox="1"/>
          <p:nvPr/>
        </p:nvSpPr>
        <p:spPr>
          <a:xfrm>
            <a:off x="7704662" y="791027"/>
            <a:ext cx="132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Incremental data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B4B9602-A2E9-410E-84E2-6E5063E3C339}"/>
              </a:ext>
            </a:extLst>
          </p:cNvPr>
          <p:cNvSpPr/>
          <p:nvPr/>
        </p:nvSpPr>
        <p:spPr>
          <a:xfrm>
            <a:off x="5921022" y="2525811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645551B-70CB-4468-96A3-2E2A2F9B1BDD}"/>
              </a:ext>
            </a:extLst>
          </p:cNvPr>
          <p:cNvSpPr/>
          <p:nvPr/>
        </p:nvSpPr>
        <p:spPr>
          <a:xfrm>
            <a:off x="5921021" y="3868538"/>
            <a:ext cx="349955" cy="4045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D517CD-69B4-4D4A-8B49-5101752C00B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74926" y="3380080"/>
            <a:ext cx="816951" cy="60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E306C-7301-41AA-98BF-0B561F0AE6A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600119" y="3380080"/>
            <a:ext cx="779181" cy="60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1B4F98-B9D4-4981-88C0-DA6D04D9E68A}"/>
              </a:ext>
            </a:extLst>
          </p:cNvPr>
          <p:cNvSpPr txBox="1"/>
          <p:nvPr/>
        </p:nvSpPr>
        <p:spPr>
          <a:xfrm rot="16200000">
            <a:off x="-764039" y="4871763"/>
            <a:ext cx="244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Level 2 (12 x 32) and level 3 (5 x 10)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801C6-F31B-4E2A-A9DD-9274DD496221}"/>
              </a:ext>
            </a:extLst>
          </p:cNvPr>
          <p:cNvSpPr/>
          <p:nvPr/>
        </p:nvSpPr>
        <p:spPr>
          <a:xfrm>
            <a:off x="801511" y="4364235"/>
            <a:ext cx="11209867" cy="1926991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1EF79-CE9D-4EE1-AD2B-B90CC11EBAB1}"/>
              </a:ext>
            </a:extLst>
          </p:cNvPr>
          <p:cNvSpPr txBox="1"/>
          <p:nvPr/>
        </p:nvSpPr>
        <p:spPr>
          <a:xfrm>
            <a:off x="1839398" y="5625640"/>
            <a:ext cx="318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 indicating the bounding box of each numbered cell in the grid – same as level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1B1DDB-9E52-426E-80BD-704D3FBC9806}"/>
              </a:ext>
            </a:extLst>
          </p:cNvPr>
          <p:cNvSpPr txBox="1"/>
          <p:nvPr/>
        </p:nvSpPr>
        <p:spPr>
          <a:xfrm>
            <a:off x="7756611" y="5644895"/>
            <a:ext cx="39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8760 data sheets containing the temperature* data for each numbered cell at hourly increments – lost other statistical info (max, min, and 2</a:t>
            </a:r>
            <a:r>
              <a:rPr lang="en-US" sz="1200" baseline="30000" dirty="0"/>
              <a:t>nd</a:t>
            </a:r>
            <a:r>
              <a:rPr lang="en-US" sz="1200" dirty="0"/>
              <a:t> moment)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6A97EF-AF8E-4B63-AA9D-2A34DA7D9F52}"/>
              </a:ext>
            </a:extLst>
          </p:cNvPr>
          <p:cNvSpPr txBox="1"/>
          <p:nvPr/>
        </p:nvSpPr>
        <p:spPr>
          <a:xfrm>
            <a:off x="2549100" y="4406359"/>
            <a:ext cx="302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Mapping legends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6A97B1-C242-4E2B-B711-7F2899F0BDEA}"/>
              </a:ext>
            </a:extLst>
          </p:cNvPr>
          <p:cNvSpPr txBox="1"/>
          <p:nvPr/>
        </p:nvSpPr>
        <p:spPr>
          <a:xfrm>
            <a:off x="8837486" y="4406359"/>
            <a:ext cx="302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Incremental data sets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D1F289D-8B70-41F1-AECE-45467EF9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02" y="4740599"/>
            <a:ext cx="2543598" cy="7645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7F9F62-3910-4F05-85B4-6ECB901B3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920" y="4730110"/>
            <a:ext cx="2762524" cy="7855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48869DF-7CC7-4BE5-AD1E-8339FAF0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720" y="4741021"/>
            <a:ext cx="1148293" cy="9078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090ED0F-E6FE-4897-A93C-314249274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635" y="4740599"/>
            <a:ext cx="1148292" cy="8151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D0B79E7-9E6B-4B88-A201-F9C17CF0B879}"/>
              </a:ext>
            </a:extLst>
          </p:cNvPr>
          <p:cNvSpPr txBox="1"/>
          <p:nvPr/>
        </p:nvSpPr>
        <p:spPr>
          <a:xfrm>
            <a:off x="4060395" y="6622981"/>
            <a:ext cx="42370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*snow, wind, and all other weather parameters are aggregated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04596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038973-F6E3-448A-AED5-3D9684C34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11" t="10891" r="9513" b="9999"/>
          <a:stretch/>
        </p:blipFill>
        <p:spPr>
          <a:xfrm>
            <a:off x="2997707" y="2298340"/>
            <a:ext cx="594743" cy="259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D8664-F236-42DF-A8A2-130377A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833"/>
            <a:ext cx="11304270" cy="404545"/>
          </a:xfrm>
        </p:spPr>
        <p:txBody>
          <a:bodyPr/>
          <a:lstStyle/>
          <a:p>
            <a:r>
              <a:rPr lang="en-US" dirty="0"/>
              <a:t>Checking weather aggregation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4F182-C276-4149-A873-F9D11469EC84}"/>
              </a:ext>
            </a:extLst>
          </p:cNvPr>
          <p:cNvCxnSpPr>
            <a:cxnSpLocks/>
          </p:cNvCxnSpPr>
          <p:nvPr/>
        </p:nvCxnSpPr>
        <p:spPr>
          <a:xfrm>
            <a:off x="6082744" y="2556788"/>
            <a:ext cx="0" cy="212366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BFC49C7-8EC4-4882-BF74-8EC0A4A67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1" t="27939" r="24848" b="25586"/>
          <a:stretch/>
        </p:blipFill>
        <p:spPr>
          <a:xfrm>
            <a:off x="810973" y="1201118"/>
            <a:ext cx="2226733" cy="15347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98360B-0293-4E20-B1D3-FFE020F72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8" t="24459" r="24979" b="24337"/>
          <a:stretch/>
        </p:blipFill>
        <p:spPr>
          <a:xfrm>
            <a:off x="838270" y="4403066"/>
            <a:ext cx="2200748" cy="15347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7F291D-E11A-4CC1-8F3C-736F7BDEC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59" t="24630" r="24814" b="23220"/>
          <a:stretch/>
        </p:blipFill>
        <p:spPr>
          <a:xfrm>
            <a:off x="3704039" y="4431951"/>
            <a:ext cx="2183136" cy="153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8A262D-79D6-4D02-B2B0-096632C3E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00" t="7399" r="11949" b="9144"/>
          <a:stretch/>
        </p:blipFill>
        <p:spPr>
          <a:xfrm>
            <a:off x="5876585" y="2175775"/>
            <a:ext cx="450631" cy="26734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637BAD-E4F0-4D3B-9B7B-C9C90835F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83" t="27977" r="24770" b="27169"/>
          <a:stretch/>
        </p:blipFill>
        <p:spPr>
          <a:xfrm>
            <a:off x="3622184" y="1231911"/>
            <a:ext cx="2243951" cy="153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174828-09DD-40B9-B30A-702BB068FE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261" t="6485" r="11497" b="9301"/>
          <a:stretch/>
        </p:blipFill>
        <p:spPr>
          <a:xfrm>
            <a:off x="8787437" y="2093288"/>
            <a:ext cx="495825" cy="27856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5EC7C3-95A8-41A2-B8E1-0DC5BCB25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70" t="27937" r="24537" b="26852"/>
          <a:stretch/>
        </p:blipFill>
        <p:spPr>
          <a:xfrm>
            <a:off x="6559198" y="1140681"/>
            <a:ext cx="2249920" cy="15347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C43249-A40B-45AF-88E6-AF5041C0CA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03" t="24641" r="25000" b="23578"/>
          <a:stretch/>
        </p:blipFill>
        <p:spPr>
          <a:xfrm>
            <a:off x="6559198" y="4392379"/>
            <a:ext cx="2249920" cy="15402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8F813D-2B79-497E-9EEC-4E900EB253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359" t="10326" r="11111" b="9427"/>
          <a:stretch/>
        </p:blipFill>
        <p:spPr>
          <a:xfrm>
            <a:off x="11679850" y="2139216"/>
            <a:ext cx="512150" cy="26733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90D55A-A078-45E2-956C-098531C8E5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09" t="27553" r="24398" b="26274"/>
          <a:stretch/>
        </p:blipFill>
        <p:spPr>
          <a:xfrm>
            <a:off x="9461835" y="1141363"/>
            <a:ext cx="2246426" cy="15347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86ACE3-5695-45E6-AA81-83BF604F9F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161" t="24163" r="24580" b="23329"/>
          <a:stretch/>
        </p:blipFill>
        <p:spPr>
          <a:xfrm>
            <a:off x="9537745" y="4403066"/>
            <a:ext cx="2157264" cy="15402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85BAB8-3A2E-42EF-91B2-DD4DBBD1DD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27" t="30619" r="23888" b="28018"/>
          <a:stretch/>
        </p:blipFill>
        <p:spPr>
          <a:xfrm>
            <a:off x="9382323" y="2766666"/>
            <a:ext cx="2317346" cy="15402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65D132-AFCA-417D-B4D8-07F4ACD10A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627" t="29484" r="23888" b="28018"/>
          <a:stretch/>
        </p:blipFill>
        <p:spPr>
          <a:xfrm>
            <a:off x="6464972" y="2742375"/>
            <a:ext cx="2362222" cy="15402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16E8BD-9602-4817-B86C-327535D9960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627" t="29484" r="24838" b="28018"/>
          <a:stretch/>
        </p:blipFill>
        <p:spPr>
          <a:xfrm>
            <a:off x="3568202" y="2774695"/>
            <a:ext cx="2302088" cy="15347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607871-8816-4606-812C-C0D70B02661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708" t="29437" r="25211" b="28873"/>
          <a:stretch/>
        </p:blipFill>
        <p:spPr>
          <a:xfrm>
            <a:off x="698208" y="2735872"/>
            <a:ext cx="2327300" cy="15347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11706D-91E9-46BB-A8E0-9EF7BEF3B962}"/>
              </a:ext>
            </a:extLst>
          </p:cNvPr>
          <p:cNvSpPr txBox="1"/>
          <p:nvPr/>
        </p:nvSpPr>
        <p:spPr>
          <a:xfrm>
            <a:off x="1645907" y="781385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FABEAF-9376-4876-B511-7CCB9A468F17}"/>
              </a:ext>
            </a:extLst>
          </p:cNvPr>
          <p:cNvSpPr txBox="1"/>
          <p:nvPr/>
        </p:nvSpPr>
        <p:spPr>
          <a:xfrm>
            <a:off x="10301629" y="72394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F27E7-DB10-4F4C-BD2D-FEB609106979}"/>
              </a:ext>
            </a:extLst>
          </p:cNvPr>
          <p:cNvSpPr txBox="1"/>
          <p:nvPr/>
        </p:nvSpPr>
        <p:spPr>
          <a:xfrm>
            <a:off x="4178183" y="7931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Irradiance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4FD6E0-7248-4B62-9AC5-B693457A0D9E}"/>
              </a:ext>
            </a:extLst>
          </p:cNvPr>
          <p:cNvSpPr txBox="1"/>
          <p:nvPr/>
        </p:nvSpPr>
        <p:spPr>
          <a:xfrm>
            <a:off x="7036484" y="72773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44203-54AF-4561-9A6C-7578012A7DBA}"/>
              </a:ext>
            </a:extLst>
          </p:cNvPr>
          <p:cNvSpPr txBox="1"/>
          <p:nvPr/>
        </p:nvSpPr>
        <p:spPr>
          <a:xfrm rot="16200000">
            <a:off x="99920" y="49236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Level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E5B7A-8733-4C2D-9CBB-C61EBA4691E5}"/>
              </a:ext>
            </a:extLst>
          </p:cNvPr>
          <p:cNvSpPr txBox="1"/>
          <p:nvPr/>
        </p:nvSpPr>
        <p:spPr>
          <a:xfrm rot="16200000">
            <a:off x="66725" y="17448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Level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DE2777-F5F0-4C25-8AFD-94F348B97988}"/>
              </a:ext>
            </a:extLst>
          </p:cNvPr>
          <p:cNvSpPr txBox="1"/>
          <p:nvPr/>
        </p:nvSpPr>
        <p:spPr>
          <a:xfrm rot="16200000">
            <a:off x="48066" y="33723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Level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89F2F5-B92F-4ADD-B923-19660FE5D6A1}"/>
              </a:ext>
            </a:extLst>
          </p:cNvPr>
          <p:cNvSpPr txBox="1"/>
          <p:nvPr/>
        </p:nvSpPr>
        <p:spPr>
          <a:xfrm>
            <a:off x="1638139" y="6138844"/>
            <a:ext cx="96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Quick check to make sure general trends are correct</a:t>
            </a:r>
            <a:r>
              <a:rPr lang="en-US" dirty="0"/>
              <a:t>: summed yearly weather values and compared at all levels to ensure that magnitudes and trends are preserved</a:t>
            </a:r>
          </a:p>
        </p:txBody>
      </p:sp>
    </p:spTree>
    <p:extLst>
      <p:ext uri="{BB962C8B-B14F-4D97-AF65-F5344CB8AC3E}">
        <p14:creationId xmlns:p14="http://schemas.microsoft.com/office/powerpoint/2010/main" val="1815567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B459B"/>
      </a:accent1>
      <a:accent2>
        <a:srgbClr val="F6471E"/>
      </a:accent2>
      <a:accent3>
        <a:srgbClr val="F6901E"/>
      </a:accent3>
      <a:accent4>
        <a:srgbClr val="FDC82F"/>
      </a:accent4>
      <a:accent5>
        <a:srgbClr val="919191"/>
      </a:accent5>
      <a:accent6>
        <a:srgbClr val="919191"/>
      </a:accent6>
      <a:hlink>
        <a:srgbClr val="F6471E"/>
      </a:hlink>
      <a:folHlink>
        <a:srgbClr val="F647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heme" id="{63AFCF6B-A398-6249-9176-9F57C946EBF5}" vid="{CF616886-A637-1F45-BDD2-95A7FA3F0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69DB1C89EA640AA79C6BA2071143F" ma:contentTypeVersion="10" ma:contentTypeDescription="Create a new document." ma:contentTypeScope="" ma:versionID="c50089cd7e5566a5f48e0c0538a8658a">
  <xsd:schema xmlns:xsd="http://www.w3.org/2001/XMLSchema" xmlns:xs="http://www.w3.org/2001/XMLSchema" xmlns:p="http://schemas.microsoft.com/office/2006/metadata/properties" xmlns:ns3="706bb847-82e9-44a0-a1a8-3a0e15eaae0a" targetNamespace="http://schemas.microsoft.com/office/2006/metadata/properties" ma:root="true" ma:fieldsID="05b2cca6584ff48511714b7feb1f8434" ns3:_="">
    <xsd:import namespace="706bb847-82e9-44a0-a1a8-3a0e15eaae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bb847-82e9-44a0-a1a8-3a0e15eaa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A6BB8-6DAA-481B-8684-A0501D3BBC6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706bb847-82e9-44a0-a1a8-3a0e15eaae0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16848-C970-4136-AB41-B2F822656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6bb847-82e9-44a0-a1a8-3a0e15eaa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F1258E-9B5B-481A-AC45-AB935D44D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140150</TotalTime>
  <Words>1233</Words>
  <Application>Microsoft Office PowerPoint</Application>
  <PresentationFormat>Widescreen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Hebrew</vt:lpstr>
      <vt:lpstr>Calibri</vt:lpstr>
      <vt:lpstr>Wingdings</vt:lpstr>
      <vt:lpstr>PowerPoint Theme</vt:lpstr>
      <vt:lpstr>PAIRS project update</vt:lpstr>
      <vt:lpstr>Outline</vt:lpstr>
      <vt:lpstr>Part 1</vt:lpstr>
      <vt:lpstr>Evaluation of LCA results</vt:lpstr>
      <vt:lpstr>Adding snow and tilt considerations</vt:lpstr>
      <vt:lpstr>LCA results after considering tilt and snow impacts</vt:lpstr>
      <vt:lpstr>Part 2</vt:lpstr>
      <vt:lpstr>Aggregation methodology</vt:lpstr>
      <vt:lpstr>Checking weather aggregation</vt:lpstr>
      <vt:lpstr>Averaging hourly error in weather aggregation</vt:lpstr>
      <vt:lpstr>Average hourly error in ALL weather data types</vt:lpstr>
      <vt:lpstr>Part 3</vt:lpstr>
      <vt:lpstr>Affect of level 2 aggregation</vt:lpstr>
      <vt:lpstr>Additional aggregation</vt:lpstr>
      <vt:lpstr>Part 4</vt:lpstr>
      <vt:lpstr>First “combo” analysis completed</vt:lpstr>
      <vt:lpstr>Quantification of error for different aggregation levels and types</vt:lpstr>
      <vt:lpstr>Comparing 4 data aggregation combos</vt:lpstr>
      <vt:lpstr>Comparing 4 combos</vt:lpstr>
      <vt:lpstr>Part 5</vt:lpstr>
      <vt:lpstr>Next steps (in no particular order)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MITEI @ Seven</dc:title>
  <dc:creator>Vicki</dc:creator>
  <cp:lastModifiedBy>Amanda Marie Farnsworth</cp:lastModifiedBy>
  <cp:revision>2362</cp:revision>
  <cp:lastPrinted>2015-10-22T12:27:13Z</cp:lastPrinted>
  <dcterms:created xsi:type="dcterms:W3CDTF">2013-10-23T21:15:04Z</dcterms:created>
  <dcterms:modified xsi:type="dcterms:W3CDTF">2023-01-05T18:27:29Z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0x01010073069DB1C89EA640AA79C6BA2071143F</vt:lpwstr>
  </property>
</Properties>
</file>