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66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0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4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4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5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3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2.xml"/><Relationship Id="rId7" Type="http://schemas.openxmlformats.org/officeDocument/2006/relationships/image" Target="../media/image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8800" dirty="0" smtClean="0">
                <a:latin typeface="Bernard MT Condensed" panose="02050806060905020404" pitchFamily="18" charset="0"/>
              </a:rPr>
              <a:t>PHARMALAT</a:t>
            </a:r>
            <a:endParaRPr lang="es-GT" sz="8800" dirty="0">
              <a:latin typeface="Bernard MT Condensed" panose="02050806060905020404" pitchFamily="18" charset="0"/>
            </a:endParaRPr>
          </a:p>
        </p:txBody>
      </p:sp>
      <p:pic>
        <p:nvPicPr>
          <p:cNvPr id="1026" name="Picture 2" descr="Resultado de imagen para pharmalat log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600" y1="31600" x2="75600" y2="31600"/>
                        <a14:foregroundMark x1="61200" y1="22800" x2="61200" y2="22800"/>
                        <a14:foregroundMark x1="8000" y1="84800" x2="8000" y2="84800"/>
                        <a14:foregroundMark x1="20400" y1="83200" x2="20400" y2="83200"/>
                        <a14:foregroundMark x1="32000" y1="84400" x2="32000" y2="84400"/>
                        <a14:foregroundMark x1="40800" y1="82800" x2="40800" y2="82800"/>
                        <a14:foregroundMark x1="52000" y1="82800" x2="52000" y2="82800"/>
                        <a14:foregroundMark x1="71200" y1="82800" x2="71200" y2="82800"/>
                        <a14:foregroundMark x1="75200" y1="82000" x2="75200" y2="82000"/>
                        <a14:foregroundMark x1="82000" y1="82800" x2="82000" y2="82800"/>
                        <a14:foregroundMark x1="89600" y1="82000" x2="89600" y2="82000"/>
                        <a14:foregroundMark x1="95600" y1="96800" x2="95600" y2="96800"/>
                        <a14:foregroundMark x1="91200" y1="96400" x2="91200" y2="96400"/>
                        <a14:foregroundMark x1="86400" y1="93200" x2="86400" y2="93200"/>
                        <a14:foregroundMark x1="81200" y1="93200" x2="81200" y2="93200"/>
                        <a14:foregroundMark x1="75600" y1="94800" x2="75600" y2="94800"/>
                        <a14:foregroundMark x1="70400" y1="96800" x2="70400" y2="96800"/>
                        <a14:foregroundMark x1="67200" y1="94400" x2="67200" y2="94400"/>
                        <a14:foregroundMark x1="58800" y1="98000" x2="58800" y2="98000"/>
                        <a14:foregroundMark x1="55200" y1="94800" x2="55200" y2="94800"/>
                        <a14:foregroundMark x1="43600" y1="96800" x2="43600" y2="96800"/>
                        <a14:foregroundMark x1="42000" y1="94800" x2="42000" y2="94800"/>
                        <a14:foregroundMark x1="35200" y1="95200" x2="35200" y2="95200"/>
                        <a14:foregroundMark x1="21200" y1="96800" x2="21200" y2="96800"/>
                        <a14:foregroundMark x1="18800" y1="96800" x2="18800" y2="96800"/>
                        <a14:foregroundMark x1="9600" y1="95200" x2="9600" y2="95200"/>
                        <a14:foregroundMark x1="6000" y1="94400" x2="6000" y2="94400"/>
                        <a14:backgroundMark x1="13600" y1="12800" x2="13600" y2="12800"/>
                        <a14:backgroundMark x1="14000" y1="16400" x2="15200" y2="6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1" y="3509963"/>
            <a:ext cx="2381250" cy="2381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6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GT" sz="3600" b="1" dirty="0">
                <a:solidFill>
                  <a:schemeClr val="bg1">
                    <a:lumMod val="65000"/>
                  </a:schemeClr>
                </a:solidFill>
                <a:latin typeface="Bernard MT Condensed" panose="02050806060905020404" pitchFamily="18" charset="0"/>
              </a:rPr>
              <a:t>Misión</a:t>
            </a:r>
            <a:endParaRPr lang="es-GT" sz="3600" dirty="0">
              <a:solidFill>
                <a:schemeClr val="bg1">
                  <a:lumMod val="65000"/>
                </a:schemeClr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s-GT" sz="2400" dirty="0">
                <a:latin typeface="Consolas" panose="020B0609020204030204" pitchFamily="49" charset="0"/>
                <a:cs typeface="Consolas" panose="020B0609020204030204" pitchFamily="49" charset="0"/>
              </a:rPr>
              <a:t>Desarrollar y comercializar productos farmacéuticos y alimenticios de vanguardia para satisfacer las necesidades de salud de nuestra población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4011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GT" sz="3600" b="1" dirty="0">
                <a:solidFill>
                  <a:schemeClr val="bg1">
                    <a:lumMod val="65000"/>
                  </a:schemeClr>
                </a:solidFill>
                <a:latin typeface="Bernard MT Condensed" panose="02050806060905020404" pitchFamily="18" charset="0"/>
              </a:rPr>
              <a:t>Visión</a:t>
            </a:r>
          </a:p>
          <a:p>
            <a:pPr algn="ctr"/>
            <a:r>
              <a:rPr lang="es-GT" sz="2400" dirty="0"/>
              <a:t>Ser un modelo de empresa farmacéutica, expandirnos a nuevos países y mercados implementando sistemas de calidad apoyados en el talento de nuestros colaboradores para contribuir a mejorar la calidad de vida de la población.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5963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570" y="1590479"/>
            <a:ext cx="10710379" cy="385834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s-GT" sz="14400" b="1" dirty="0">
                <a:solidFill>
                  <a:schemeClr val="bg1">
                    <a:lumMod val="65000"/>
                  </a:schemeClr>
                </a:solidFill>
                <a:latin typeface="Bernard MT Condensed" panose="02050806060905020404" pitchFamily="18" charset="0"/>
              </a:rPr>
              <a:t>Valores</a:t>
            </a:r>
            <a:endParaRPr lang="es-GT" sz="14400" dirty="0">
              <a:solidFill>
                <a:schemeClr val="bg1">
                  <a:lumMod val="65000"/>
                </a:schemeClr>
              </a:solidFill>
              <a:latin typeface="Bernard MT Condensed" panose="02050806060905020404" pitchFamily="18" charset="0"/>
            </a:endParaRPr>
          </a:p>
          <a:p>
            <a:pPr algn="ctr"/>
            <a:r>
              <a:rPr lang="es-GT" sz="5500" dirty="0">
                <a:latin typeface="Consolas" panose="020B0609020204030204" pitchFamily="49" charset="0"/>
                <a:cs typeface="Consolas" panose="020B0609020204030204" pitchFamily="49" charset="0"/>
              </a:rPr>
              <a:t>El Laboratorio y Droguería Pharmalat Sociedad Anónima, fue auditado del 18 al 22 de julio de 2016, por parte del Departamento de Regulación y Control  de Productos Farmacéuticos y Afines del Ministerio de Salud Pública y Asistencia Social en base al Acuerdo Ministerial No. 211.14 y la Resolución No. 339 del Consejo de Ministros de Integración Económica (Comieco –LXVII) de fecha 25 de abril del 2014,  Reglamento Técnico Centroamericano RTCA 11.03.42:07 Productos Farmacéuticos.  Medicamentos de Uso Humano. Buenas Prácticas de Manufactura para la Industria Farmacéutica y su guía de Verificación,  certificando con el dictamen No. 49-2016,  que el laboratorio cumple con 90.1 % de Criterios Críticos, 90.1 de Criterios Mayores y 100 % de Criterios Menores, por lo que certificó que el establecimiento está autorizado a fabricar productos farmacéuticos sólidos, líquidos y semisólidos no penicilínicos.</a:t>
            </a:r>
          </a:p>
          <a:p>
            <a:pPr algn="ctr"/>
            <a:endParaRPr lang="es-GT" sz="3300" dirty="0"/>
          </a:p>
        </p:txBody>
      </p:sp>
    </p:spTree>
    <p:extLst>
      <p:ext uri="{BB962C8B-B14F-4D97-AF65-F5344CB8AC3E}">
        <p14:creationId xmlns:p14="http://schemas.microsoft.com/office/powerpoint/2010/main" val="26398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4" y="1332501"/>
            <a:ext cx="10364451" cy="1285439"/>
          </a:xfrm>
        </p:spPr>
        <p:txBody>
          <a:bodyPr/>
          <a:lstStyle/>
          <a:p>
            <a:r>
              <a:rPr lang="es-GT" b="1" dirty="0">
                <a:solidFill>
                  <a:schemeClr val="bg1">
                    <a:lumMod val="65000"/>
                  </a:schemeClr>
                </a:solidFill>
                <a:latin typeface="Bernard MT Condensed" panose="02050806060905020404" pitchFamily="18" charset="0"/>
              </a:rPr>
              <a:t>LIDERAZGO DE CALIDAD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GT" dirty="0">
                <a:latin typeface="Consolas" panose="020B0609020204030204" pitchFamily="49" charset="0"/>
                <a:cs typeface="Consolas" panose="020B0609020204030204" pitchFamily="49" charset="0"/>
              </a:rPr>
              <a:t>En Pharmalat estamos comprometidos en brindar medicamentos y alimentos velando por la eficacia y eficiencia de la organización, satisfacción del cliente y cumplimiento de las especificaciones de calidad, leyes y regulaciones correspondientes mediante la mejora continua de nuestros procesos.</a:t>
            </a:r>
            <a:endParaRPr lang="es-G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9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contenido 21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9524" b="4146"/>
          <a:stretch/>
        </p:blipFill>
        <p:spPr>
          <a:xfrm>
            <a:off x="1666860" y="342944"/>
            <a:ext cx="8748951" cy="604237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71" name="HTMLTextArea1" r:id="rId2" imgW="2600280" imgH="47520"/>
        </mc:Choice>
        <mc:Fallback>
          <p:control name="HTMLTextArea1" r:id="rId2" imgW="2600280" imgH="47520">
            <p:pic>
              <p:nvPicPr>
                <p:cNvPr id="15" name="HTMLTextArea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 flipV="1">
                  <a:off x="1086502" y="3466853"/>
                  <a:ext cx="2601913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2" name="HTMLTextArea2" r:id="rId3" imgW="2600280" imgH="47520"/>
        </mc:Choice>
        <mc:Fallback>
          <p:control name="HTMLTextArea2" r:id="rId3" imgW="2600280" imgH="47520">
            <p:pic>
              <p:nvPicPr>
                <p:cNvPr id="16" name="HTMLTextArea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 flipV="1">
                  <a:off x="1086502" y="3466853"/>
                  <a:ext cx="2601913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3" name="HTMLTextArea3" r:id="rId4" imgW="2600280" imgH="47520"/>
        </mc:Choice>
        <mc:Fallback>
          <p:control name="HTMLTextArea3" r:id="rId4" imgW="2600280" imgH="47520">
            <p:pic>
              <p:nvPicPr>
                <p:cNvPr id="17" name="HTMLTextArea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 flipV="1">
                  <a:off x="1086502" y="3466853"/>
                  <a:ext cx="2601913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4" name="HTMLTextArea4" r:id="rId5" imgW="2600280" imgH="47520"/>
        </mc:Choice>
        <mc:Fallback>
          <p:control name="HTMLTextArea4" r:id="rId5" imgW="2600280" imgH="47520">
            <p:pic>
              <p:nvPicPr>
                <p:cNvPr id="18" name="HTMLTextArea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 flipV="1">
                  <a:off x="1086502" y="3466853"/>
                  <a:ext cx="2601913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6950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075" y="778854"/>
            <a:ext cx="10364451" cy="1596177"/>
          </a:xfrm>
        </p:spPr>
        <p:txBody>
          <a:bodyPr/>
          <a:lstStyle/>
          <a:p>
            <a:pPr algn="ctr"/>
            <a:r>
              <a:rPr lang="es-GT" dirty="0" smtClean="0"/>
              <a:t>INFORMACION</a:t>
            </a:r>
            <a:endParaRPr lang="es-G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0077" y="2214694"/>
            <a:ext cx="691311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0 avenida C 2-55 Zona 6 Colonia Najarito Villa Nueva, Guatemala</a:t>
            </a:r>
            <a:endParaRPr kumimoji="0" lang="es-GT" sz="16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Villa Nueva</a:t>
            </a:r>
            <a:endParaRPr kumimoji="0" lang="es-GT" sz="16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1600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  </a:t>
            </a:r>
            <a:endParaRPr kumimoji="0" lang="es-GT" sz="16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Llamar 6628 1100</a:t>
            </a:r>
            <a:endParaRPr kumimoji="0" lang="es-GT" sz="16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inherit"/>
            </a:endParaRPr>
          </a:p>
        </p:txBody>
      </p:sp>
      <p:pic>
        <p:nvPicPr>
          <p:cNvPr id="3074" name="Picture 2" descr="https://static.xx.fbcdn.net/rsrc.php/v3/y7/r/IQ6t9wiqq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9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8515" y="4004477"/>
            <a:ext cx="108516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1200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Descripción</a:t>
            </a:r>
            <a:endParaRPr kumimoji="0" lang="es-GT" sz="11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2000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Pharmalat Liderazgo de Calidad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2000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  </a:t>
            </a:r>
            <a:endParaRPr kumimoji="0" lang="es-GT" sz="20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2000" b="1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Perfil de la empresa</a:t>
            </a:r>
            <a:endParaRPr kumimoji="0" lang="es-GT" b="1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sz="1400" b="0" i="0" u="none" strike="noStrike" cap="none" normalizeH="0" baseline="0" dirty="0" smtClean="0">
                <a:ln>
                  <a:noFill/>
                </a:ln>
                <a:solidFill>
                  <a:srgbClr val="1D2129"/>
                </a:solidFill>
                <a:effectLst/>
                <a:latin typeface="inherit"/>
              </a:rPr>
              <a:t>Somos un laboratorio farmacéutico dedicados a la investigación y manufactura de medicamentos de alta calidad, con distribución a nivel nacional, </a:t>
            </a:r>
            <a:endParaRPr kumimoji="0" lang="es-GT" sz="1200" b="0" i="0" u="none" strike="noStrike" cap="none" normalizeH="0" baseline="0" dirty="0" smtClean="0">
              <a:ln>
                <a:noFill/>
              </a:ln>
              <a:solidFill>
                <a:srgbClr val="1D2129"/>
              </a:solidFill>
              <a:effectLst/>
              <a:latin typeface="inherit"/>
            </a:endParaRPr>
          </a:p>
        </p:txBody>
      </p:sp>
      <p:pic>
        <p:nvPicPr>
          <p:cNvPr id="3076" name="Picture 4" descr="https://static.xx.fbcdn.net/rsrc.php/v3/y6/r/w_F0QQTmQ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80988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static.xx.fbcdn.net/rsrc.php/v3/y6/r/w_F0QQTmQ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44463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6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</TotalTime>
  <Words>181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Andalus</vt:lpstr>
      <vt:lpstr>Arial</vt:lpstr>
      <vt:lpstr>Bernard MT Condensed</vt:lpstr>
      <vt:lpstr>Consolas</vt:lpstr>
      <vt:lpstr>Helvetica</vt:lpstr>
      <vt:lpstr>inherit</vt:lpstr>
      <vt:lpstr>Trebuchet MS</vt:lpstr>
      <vt:lpstr>Tw Cen MT</vt:lpstr>
      <vt:lpstr>Circuito</vt:lpstr>
      <vt:lpstr>PHARMALAT</vt:lpstr>
      <vt:lpstr>Presentación de PowerPoint</vt:lpstr>
      <vt:lpstr>Presentación de PowerPoint</vt:lpstr>
      <vt:lpstr>Presentación de PowerPoint</vt:lpstr>
      <vt:lpstr>LIDERAZGO DE CALIDAD </vt:lpstr>
      <vt:lpstr>Presentación de PowerPoint</vt:lpstr>
      <vt:lpstr>INFORMACION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PHARMALAT</dc:title>
  <dc:creator>AdministradorLCM</dc:creator>
  <cp:lastModifiedBy>AdministradorLCM</cp:lastModifiedBy>
  <cp:revision>6</cp:revision>
  <dcterms:created xsi:type="dcterms:W3CDTF">2018-08-15T17:32:32Z</dcterms:created>
  <dcterms:modified xsi:type="dcterms:W3CDTF">2018-08-15T18:27:41Z</dcterms:modified>
</cp:coreProperties>
</file>