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1660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556" y="900122"/>
            <a:ext cx="6939520" cy="1645920"/>
          </a:xfrm>
        </p:spPr>
        <p:txBody>
          <a:bodyPr>
            <a:normAutofit fontScale="90000"/>
          </a:bodyPr>
          <a:lstStyle/>
          <a:p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Berat</a:t>
            </a:r>
            <a:r>
              <a:rPr dirty="0"/>
              <a:t> Badan </a:t>
            </a:r>
            <a:r>
              <a:rPr dirty="0" err="1"/>
              <a:t>Berdasarkan</a:t>
            </a:r>
            <a:r>
              <a:rPr dirty="0"/>
              <a:t> </a:t>
            </a:r>
            <a:r>
              <a:rPr dirty="0" err="1"/>
              <a:t>Asupan</a:t>
            </a:r>
            <a:r>
              <a:rPr dirty="0"/>
              <a:t> </a:t>
            </a:r>
            <a:r>
              <a:rPr dirty="0" err="1"/>
              <a:t>Kalori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Miranda Yahya</a:t>
            </a:r>
          </a:p>
          <a:p>
            <a:r>
              <a:rPr lang="en-US" sz="2400" dirty="0">
                <a:solidFill>
                  <a:schemeClr val="bg1"/>
                </a:solidFill>
              </a:rPr>
              <a:t>4122024</a:t>
            </a:r>
          </a:p>
          <a:p>
            <a:r>
              <a:rPr lang="en-US" sz="2400" dirty="0">
                <a:solidFill>
                  <a:schemeClr val="bg1"/>
                </a:solidFill>
              </a:rPr>
              <a:t>S1 </a:t>
            </a:r>
            <a:r>
              <a:rPr lang="en-US" sz="2400" dirty="0" err="1">
                <a:solidFill>
                  <a:schemeClr val="bg1"/>
                </a:solidFill>
              </a:rPr>
              <a:t>Ilmu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Komputer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44CB-484B-4563-8064-CEA1B24C8EED}"/>
              </a:ext>
            </a:extLst>
          </p:cNvPr>
          <p:cNvSpPr txBox="1"/>
          <p:nvPr/>
        </p:nvSpPr>
        <p:spPr>
          <a:xfrm>
            <a:off x="2286000" y="277917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 ALGORITMA LINEAR REGRESSION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9" y="523612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 &amp;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22" y="2108655"/>
            <a:ext cx="5937755" cy="397932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Model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(R² 0.92)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(Polynomial Regression) 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9" y="523612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endParaRPr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34BBF-D16B-40D2-84FA-2495B71F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69" y="2017156"/>
            <a:ext cx="4182059" cy="1981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455CA-7FC8-49CE-A95D-8774D752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969" y="3966860"/>
            <a:ext cx="4182058" cy="2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8" y="148267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1C4DC-626F-4237-9562-47FE67E5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436"/>
            <a:ext cx="9144000" cy="4385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F9068-518A-40EF-AB96-1B2C6EA5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6234"/>
            <a:ext cx="9144000" cy="335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F788D-D444-412A-A8FA-36BB43CEA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439755"/>
            <a:ext cx="9144000" cy="4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8" y="148267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52D6D-E88F-4242-995F-A66FBD6A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55" y="2110840"/>
            <a:ext cx="5047766" cy="378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2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8" y="148267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B1D5-A22B-42F4-9C07-DB591829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0" y="1567823"/>
            <a:ext cx="7887236" cy="49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8" y="148267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B0F6C-412E-4F15-9B28-0A8AE825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54" y="1565956"/>
            <a:ext cx="6001588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C6674-7981-425F-94DA-C352DE5C2D9B}"/>
              </a:ext>
            </a:extLst>
          </p:cNvPr>
          <p:cNvSpPr txBox="1"/>
          <p:nvPr/>
        </p:nvSpPr>
        <p:spPr>
          <a:xfrm>
            <a:off x="1474954" y="4005033"/>
            <a:ext cx="63406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DeepSeek-CJK-patch"/>
              </a:rPr>
              <a:t>Output yang </a:t>
            </a:r>
            <a:r>
              <a:rPr lang="en-US" sz="2000" b="0" i="0" dirty="0" err="1">
                <a:effectLst/>
                <a:latin typeface="DeepSeek-CJK-patch"/>
              </a:rPr>
              <a:t>Dihasilkan</a:t>
            </a:r>
            <a:r>
              <a:rPr lang="en-US" sz="2000" b="0" i="0" dirty="0">
                <a:effectLst/>
                <a:latin typeface="DeepSeek-CJK-patch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 err="1">
                <a:effectLst/>
                <a:latin typeface="DeepSeek-CJK-patch"/>
              </a:rPr>
              <a:t>Tampilan</a:t>
            </a:r>
            <a:r>
              <a:rPr lang="en-US" sz="2000" b="0" i="0" dirty="0">
                <a:effectLst/>
                <a:latin typeface="DeepSeek-CJK-patch"/>
              </a:rPr>
              <a:t> 5 data </a:t>
            </a:r>
            <a:r>
              <a:rPr lang="en-US" sz="2000" b="0" i="0" dirty="0" err="1">
                <a:effectLst/>
                <a:latin typeface="DeepSeek-CJK-patch"/>
              </a:rPr>
              <a:t>pertama</a:t>
            </a:r>
            <a:r>
              <a:rPr lang="en-US" sz="2000" b="0" i="0" dirty="0">
                <a:effectLst/>
                <a:latin typeface="DeepSeek-CJK-patch"/>
              </a:rPr>
              <a:t> dan </a:t>
            </a:r>
            <a:r>
              <a:rPr lang="en-US" sz="2000" b="0" i="0" dirty="0" err="1">
                <a:effectLst/>
                <a:latin typeface="DeepSeek-CJK-patch"/>
              </a:rPr>
              <a:t>statistik</a:t>
            </a:r>
            <a:r>
              <a:rPr lang="en-US" sz="2000" b="0" i="0" dirty="0">
                <a:effectLst/>
                <a:latin typeface="DeepSeek-CJK-patch"/>
              </a:rPr>
              <a:t> </a:t>
            </a:r>
            <a:r>
              <a:rPr lang="en-US" sz="2000" b="0" i="0" dirty="0" err="1">
                <a:effectLst/>
                <a:latin typeface="DeepSeek-CJK-patch"/>
              </a:rPr>
              <a:t>deskriptif</a:t>
            </a:r>
            <a:endParaRPr lang="en-US" sz="2000" b="0" i="0" dirty="0">
              <a:effectLst/>
              <a:latin typeface="DeepSeek-CJK-patch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DeepSeek-CJK-patch"/>
              </a:rPr>
              <a:t>Plot scatter </a:t>
            </a:r>
            <a:r>
              <a:rPr lang="en-US" sz="2000" b="0" i="0" dirty="0" err="1">
                <a:effectLst/>
                <a:latin typeface="DeepSeek-CJK-patch"/>
              </a:rPr>
              <a:t>hubungan</a:t>
            </a:r>
            <a:r>
              <a:rPr lang="en-US" sz="2000" b="0" i="0" dirty="0">
                <a:effectLst/>
                <a:latin typeface="DeepSeek-CJK-patch"/>
              </a:rPr>
              <a:t> </a:t>
            </a:r>
            <a:r>
              <a:rPr lang="en-US" sz="2000" b="0" i="0" dirty="0" err="1">
                <a:effectLst/>
                <a:latin typeface="DeepSeek-CJK-patch"/>
              </a:rPr>
              <a:t>kalori-berat</a:t>
            </a:r>
            <a:r>
              <a:rPr lang="en-US" sz="2000" b="0" i="0" dirty="0">
                <a:effectLst/>
                <a:latin typeface="DeepSeek-CJK-patch"/>
              </a:rPr>
              <a:t> badan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DeepSeek-CJK-patch"/>
              </a:rPr>
              <a:t>Parameter model (intercept dan </a:t>
            </a:r>
            <a:r>
              <a:rPr lang="en-US" sz="2000" b="0" i="0" dirty="0" err="1">
                <a:effectLst/>
                <a:latin typeface="DeepSeek-CJK-patch"/>
              </a:rPr>
              <a:t>koefisien</a:t>
            </a:r>
            <a:r>
              <a:rPr lang="en-US" sz="2000" b="0" i="0" dirty="0">
                <a:effectLst/>
                <a:latin typeface="DeepSeek-CJK-patch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DeepSeek-CJK-patch"/>
              </a:rPr>
              <a:t>Hasil </a:t>
            </a:r>
            <a:r>
              <a:rPr lang="en-US" sz="2000" b="0" i="0" dirty="0" err="1">
                <a:effectLst/>
                <a:latin typeface="DeepSeek-CJK-patch"/>
              </a:rPr>
              <a:t>evaluasi</a:t>
            </a:r>
            <a:r>
              <a:rPr lang="en-US" sz="2000" b="0" i="0" dirty="0">
                <a:effectLst/>
                <a:latin typeface="DeepSeek-CJK-patch"/>
              </a:rPr>
              <a:t> model (MSE, RMSE, R²)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 err="1">
                <a:effectLst/>
                <a:latin typeface="DeepSeek-CJK-patch"/>
              </a:rPr>
              <a:t>Visualisasi</a:t>
            </a:r>
            <a:r>
              <a:rPr lang="en-US" sz="2000" b="0" i="0" dirty="0">
                <a:effectLst/>
                <a:latin typeface="DeepSeek-CJK-patch"/>
              </a:rPr>
              <a:t> garis </a:t>
            </a:r>
            <a:r>
              <a:rPr lang="en-US" sz="2000" b="0" i="0" dirty="0" err="1">
                <a:effectLst/>
                <a:latin typeface="DeepSeek-CJK-patch"/>
              </a:rPr>
              <a:t>regresi</a:t>
            </a:r>
            <a:endParaRPr lang="en-US" sz="2000" b="0" i="0" dirty="0">
              <a:effectLst/>
              <a:latin typeface="DeepSeek-CJK-patch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 err="1">
                <a:effectLst/>
                <a:latin typeface="DeepSeek-CJK-patch"/>
              </a:rPr>
              <a:t>Contoh</a:t>
            </a:r>
            <a:r>
              <a:rPr lang="en-US" sz="2000" b="0" i="0" dirty="0">
                <a:effectLst/>
                <a:latin typeface="DeepSeek-CJK-patch"/>
              </a:rPr>
              <a:t> </a:t>
            </a:r>
            <a:r>
              <a:rPr lang="en-US" sz="2000" b="0" i="0" dirty="0" err="1">
                <a:effectLst/>
                <a:latin typeface="DeepSeek-CJK-patch"/>
              </a:rPr>
              <a:t>prediksi</a:t>
            </a:r>
            <a:r>
              <a:rPr lang="en-US" sz="2000" b="0" i="0" dirty="0">
                <a:effectLst/>
                <a:latin typeface="DeepSeek-CJK-patch"/>
              </a:rPr>
              <a:t> </a:t>
            </a:r>
            <a:r>
              <a:rPr lang="en-US" sz="2000" b="0" i="0" dirty="0" err="1">
                <a:effectLst/>
                <a:latin typeface="DeepSeek-CJK-patch"/>
              </a:rPr>
              <a:t>untuk</a:t>
            </a:r>
            <a:r>
              <a:rPr lang="en-US" sz="2000" b="0" i="0" dirty="0">
                <a:effectLst/>
                <a:latin typeface="DeepSeek-CJK-patch"/>
              </a:rPr>
              <a:t> </a:t>
            </a:r>
            <a:r>
              <a:rPr lang="en-US" sz="2000" b="0" i="0" dirty="0" err="1">
                <a:effectLst/>
                <a:latin typeface="DeepSeek-CJK-patch"/>
              </a:rPr>
              <a:t>beberapa</a:t>
            </a:r>
            <a:r>
              <a:rPr lang="en-US" sz="2000" b="0" i="0" dirty="0">
                <a:effectLst/>
                <a:latin typeface="DeepSeek-CJK-patch"/>
              </a:rPr>
              <a:t> </a:t>
            </a:r>
            <a:r>
              <a:rPr lang="en-US" sz="2000" b="0" i="0" dirty="0" err="1">
                <a:effectLst/>
                <a:latin typeface="DeepSeek-CJK-patch"/>
              </a:rPr>
              <a:t>nilai</a:t>
            </a:r>
            <a:r>
              <a:rPr lang="en-US" sz="2000" b="0" i="0" dirty="0">
                <a:effectLst/>
                <a:latin typeface="DeepSeek-CJK-patch"/>
              </a:rPr>
              <a:t> </a:t>
            </a:r>
            <a:r>
              <a:rPr lang="en-US" sz="2000" b="0" i="0" dirty="0" err="1">
                <a:effectLst/>
                <a:latin typeface="DeepSeek-CJK-patch"/>
              </a:rPr>
              <a:t>kalori</a:t>
            </a:r>
            <a:endParaRPr lang="en-US" sz="2000" b="0" i="0" dirty="0"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23039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8" y="148267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 err="1"/>
              <a:t>Penjelasan</a:t>
            </a:r>
            <a:r>
              <a:rPr lang="en-US" sz="4000" dirty="0"/>
              <a:t> Kode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AD094-264F-4C61-A8E4-51D55CA28847}"/>
              </a:ext>
            </a:extLst>
          </p:cNvPr>
          <p:cNvSpPr txBox="1"/>
          <p:nvPr/>
        </p:nvSpPr>
        <p:spPr>
          <a:xfrm>
            <a:off x="168442" y="1328980"/>
            <a:ext cx="89755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Pembuatan</a:t>
            </a:r>
            <a:r>
              <a:rPr lang="en-US" dirty="0"/>
              <a:t> Dataset: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sintetik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linear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asupan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badan, </a:t>
            </a:r>
            <a:r>
              <a:rPr lang="en-US" dirty="0" err="1"/>
              <a:t>ditambah</a:t>
            </a:r>
            <a:r>
              <a:rPr lang="en-US" dirty="0"/>
              <a:t> noise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data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Visualisasi</a:t>
            </a:r>
            <a:r>
              <a:rPr lang="en-US" dirty="0"/>
              <a:t> Awal: </a:t>
            </a:r>
            <a:r>
              <a:rPr lang="en-US" dirty="0" err="1"/>
              <a:t>Menampilkan</a:t>
            </a:r>
            <a:r>
              <a:rPr lang="en-US" dirty="0"/>
              <a:t> scatter plot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Pembagian</a:t>
            </a:r>
            <a:r>
              <a:rPr lang="en-US" dirty="0"/>
              <a:t> Data: </a:t>
            </a:r>
            <a:r>
              <a:rPr lang="en-US" dirty="0" err="1"/>
              <a:t>Memisahkan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training set (80%) dan test set (20%)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Model: </a:t>
            </a:r>
            <a:r>
              <a:rPr lang="en-US" dirty="0" err="1"/>
              <a:t>Membuat</a:t>
            </a:r>
            <a:r>
              <a:rPr lang="en-US" dirty="0"/>
              <a:t> model linear regression dan </a:t>
            </a:r>
            <a:r>
              <a:rPr lang="en-US" dirty="0" err="1"/>
              <a:t>menampilkan</a:t>
            </a:r>
            <a:r>
              <a:rPr lang="en-US" dirty="0"/>
              <a:t> parameter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(y = b0 + b1*x).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Evaluasi</a:t>
            </a:r>
            <a:r>
              <a:rPr lang="en-US" dirty="0"/>
              <a:t> Model: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- MSE (rata-rata </a:t>
            </a:r>
            <a:r>
              <a:rPr lang="en-US" dirty="0" err="1"/>
              <a:t>kuadrat</a:t>
            </a:r>
            <a:r>
              <a:rPr lang="en-US" dirty="0"/>
              <a:t> error), RMSE (</a:t>
            </a:r>
            <a:r>
              <a:rPr lang="en-US" dirty="0" err="1"/>
              <a:t>akar</a:t>
            </a:r>
            <a:r>
              <a:rPr lang="en-US" dirty="0"/>
              <a:t> MSE), dan R² (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Visualisasi</a:t>
            </a:r>
            <a:r>
              <a:rPr lang="en-US" dirty="0"/>
              <a:t> Hasil: </a:t>
            </a:r>
            <a:r>
              <a:rPr lang="en-US" dirty="0" err="1"/>
              <a:t>Menampilkan</a:t>
            </a:r>
            <a:r>
              <a:rPr lang="en-US" dirty="0"/>
              <a:t> garis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Penyimpanan</a:t>
            </a:r>
            <a:r>
              <a:rPr lang="en-US" dirty="0"/>
              <a:t> Model: </a:t>
            </a:r>
            <a:r>
              <a:rPr lang="en-US" dirty="0" err="1"/>
              <a:t>Menyimpan</a:t>
            </a:r>
            <a:r>
              <a:rPr lang="en-US" dirty="0"/>
              <a:t> model </a:t>
            </a:r>
            <a:r>
              <a:rPr lang="en-US" dirty="0" err="1"/>
              <a:t>ke</a:t>
            </a:r>
            <a:r>
              <a:rPr lang="en-US" dirty="0"/>
              <a:t> file .</a:t>
            </a:r>
            <a:r>
              <a:rPr lang="en-US" dirty="0" err="1"/>
              <a:t>pkl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</a:t>
            </a:r>
            <a:r>
              <a:rPr lang="en-US" dirty="0" err="1"/>
              <a:t>berdasarkan</a:t>
            </a:r>
            <a:r>
              <a:rPr lang="en-US" dirty="0"/>
              <a:t> input </a:t>
            </a:r>
            <a:r>
              <a:rPr lang="en-US" dirty="0" err="1"/>
              <a:t>kalori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82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859" y="2834640"/>
            <a:ext cx="6900281" cy="1188720"/>
          </a:xfrm>
        </p:spPr>
        <p:txBody>
          <a:bodyPr>
            <a:noAutofit/>
          </a:bodyPr>
          <a:lstStyle/>
          <a:p>
            <a:r>
              <a:rPr lang="en-US" sz="40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41391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nutrisi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Dasar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301161"/>
            <a:ext cx="5937755" cy="310198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 Dataset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sintetik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(X):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0-10)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(Y):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(kg)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noise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100 data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501778-6B7A-4186-9803-35702EC54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32279"/>
              </p:ext>
            </p:extLst>
          </p:nvPr>
        </p:nvGraphicFramePr>
        <p:xfrm>
          <a:off x="1606550" y="5403144"/>
          <a:ext cx="5937250" cy="1203960"/>
        </p:xfrm>
        <a:graphic>
          <a:graphicData uri="http://schemas.openxmlformats.org/drawingml/2006/table">
            <a:tbl>
              <a:tblPr/>
              <a:tblGrid>
                <a:gridCol w="3217899">
                  <a:extLst>
                    <a:ext uri="{9D8B030D-6E8A-4147-A177-3AD203B41FA5}">
                      <a16:colId xmlns:a16="http://schemas.microsoft.com/office/drawing/2014/main" val="2798971640"/>
                    </a:ext>
                  </a:extLst>
                </a:gridCol>
                <a:gridCol w="2719351">
                  <a:extLst>
                    <a:ext uri="{9D8B030D-6E8A-4147-A177-3AD203B41FA5}">
                      <a16:colId xmlns:a16="http://schemas.microsoft.com/office/drawing/2014/main" val="368968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Kalori (X)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</a:rPr>
                        <a:t>Berat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 Badan (Y)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4.2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14.5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29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7.8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25.1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000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Pembagian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Skema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Pembagian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- 80% data training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- 20% data testing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(X, Y,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test_size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=0.2,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Regresi Linier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541792"/>
            <a:ext cx="5937755" cy="413573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 Regression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Model: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`intercept_` (b0):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`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_` (b1):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kemiringan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 Training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Intercept: 0.85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Koefisien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2.94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6785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Mean Squared Error (MSE): 3.24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Mengukur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kuadrat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R-squared (R²): 0.92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proporsi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variabilitas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Interpretasi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R²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mendekati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sangat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Visualisasi Hasil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87103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Scatter plot data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Garis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Garis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Sebagian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mendekati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garis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3" y="2638045"/>
            <a:ext cx="8722894" cy="310198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deployment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ulang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open("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linear_model.pkl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as file: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pickle.dump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(model, file)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2638046"/>
            <a:ext cx="8145379" cy="406354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input_kalori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[[5.0]]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prediksi_berat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model.predict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input_kalori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Hasil: 16.5 kg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Case: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fitness 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Monitoring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nutrisi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</TotalTime>
  <Words>600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DeepSeek-CJK-patch</vt:lpstr>
      <vt:lpstr>Gill Sans MT</vt:lpstr>
      <vt:lpstr>Parcel</vt:lpstr>
      <vt:lpstr>Prediksi Berat Badan Berdasarkan Asupan Kalori</vt:lpstr>
      <vt:lpstr>Tujuan DAN Manfaat  </vt:lpstr>
      <vt:lpstr>Dataset</vt:lpstr>
      <vt:lpstr>Pembagian Dataset </vt:lpstr>
      <vt:lpstr>Model Regresi Linier</vt:lpstr>
      <vt:lpstr>Evaluasi Model</vt:lpstr>
      <vt:lpstr>Visualisasi Hasil</vt:lpstr>
      <vt:lpstr>Simpan Model</vt:lpstr>
      <vt:lpstr>Aplikasi Model </vt:lpstr>
      <vt:lpstr>Kesimpulan &amp; Pengembangan </vt:lpstr>
      <vt:lpstr>HASIL</vt:lpstr>
      <vt:lpstr>HASIL</vt:lpstr>
      <vt:lpstr>HASIL</vt:lpstr>
      <vt:lpstr>HASIL</vt:lpstr>
      <vt:lpstr>HASIL</vt:lpstr>
      <vt:lpstr>Penjelasan Kode</vt:lpstr>
      <vt:lpstr>TERIMAKASIH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Berat Badan Berdasarkan Asupan Kalori</dc:title>
  <dc:subject/>
  <dc:creator/>
  <cp:keywords/>
  <dc:description>generated using python-pptx</dc:description>
  <cp:lastModifiedBy>LENOVO FLEX 5</cp:lastModifiedBy>
  <cp:revision>5</cp:revision>
  <dcterms:created xsi:type="dcterms:W3CDTF">2013-01-27T09:14:16Z</dcterms:created>
  <dcterms:modified xsi:type="dcterms:W3CDTF">2025-05-19T06:57:36Z</dcterms:modified>
  <cp:category/>
</cp:coreProperties>
</file>