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78" r:id="rId5"/>
    <p:sldId id="279" r:id="rId6"/>
    <p:sldId id="280" r:id="rId7"/>
    <p:sldId id="281" r:id="rId8"/>
    <p:sldId id="283" r:id="rId9"/>
    <p:sldId id="284" r:id="rId10"/>
    <p:sldId id="285" r:id="rId11"/>
    <p:sldId id="286" r:id="rId12"/>
    <p:sldId id="287" r:id="rId13"/>
    <p:sldId id="288" r:id="rId14"/>
    <p:sldId id="282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>
        <p:scale>
          <a:sx n="39" d="100"/>
          <a:sy n="39" d="100"/>
        </p:scale>
        <p:origin x="5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22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880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02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821" y="1"/>
            <a:ext cx="6765486" cy="367392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IMPLEMENTASI DECISION TREE CLASSIFIER</a:t>
            </a:r>
            <a:b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PREDIKSI BERDASARKAN TINGGI DAN BERAT BADAN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095" y="4056677"/>
            <a:ext cx="6107094" cy="216449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Miranda Yahya</a:t>
            </a:r>
          </a:p>
          <a:p>
            <a:r>
              <a:rPr lang="en-US" sz="3200" dirty="0">
                <a:solidFill>
                  <a:schemeClr val="bg1"/>
                </a:solidFill>
              </a:rPr>
              <a:t>4122024</a:t>
            </a:r>
          </a:p>
          <a:p>
            <a:r>
              <a:rPr lang="en-US" sz="3200" dirty="0">
                <a:solidFill>
                  <a:schemeClr val="bg1"/>
                </a:solidFill>
              </a:rPr>
              <a:t>S1 </a:t>
            </a:r>
            <a:r>
              <a:rPr lang="en-US" sz="3200" dirty="0" err="1">
                <a:solidFill>
                  <a:schemeClr val="bg1"/>
                </a:solidFill>
              </a:rPr>
              <a:t>Ilmu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Komputer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382589" y="-1"/>
            <a:ext cx="12957178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243" y="185453"/>
            <a:ext cx="9601200" cy="712618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EF6D0-A5B1-4C9A-8D23-0951EA3AAF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82590" y="898071"/>
            <a:ext cx="5626134" cy="5774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41933-5DCF-450D-A255-2CA225A48B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3297" y="898072"/>
            <a:ext cx="7164389" cy="577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2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BBFB-74A5-4F23-9289-2C3B2960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1094014"/>
            <a:ext cx="10167494" cy="4800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Output yang </a:t>
            </a:r>
            <a:r>
              <a:rPr lang="en-US" b="1" i="0" dirty="0" err="1">
                <a:solidFill>
                  <a:srgbClr val="F8FAFF"/>
                </a:solidFill>
                <a:effectLst/>
                <a:latin typeface="DeepSeek-CJK-patch"/>
              </a:rPr>
              <a:t>Dihasilkan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  <a:b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</a:br>
            <a:b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- 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Tampilan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 5 data 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pertama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dari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 dataset</a:t>
            </a:r>
            <a:b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- 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Distribusi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 label</a:t>
            </a:r>
            <a:b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- 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Jumlah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 data training dan testing</a:t>
            </a:r>
            <a:b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- Hasil 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evaluasi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 model (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akurasi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 dan 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laporan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klasifikasi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)</a:t>
            </a:r>
            <a:b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- 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Visualisasi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pohon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keputusan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dalam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 window 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terpisah</a:t>
            </a:r>
            <a:b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- 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Konfirmasi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penyimpanan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 model</a:t>
            </a:r>
            <a:b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- 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Contoh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prediksi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untuk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 3 data 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sampel</a:t>
            </a:r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322420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BBFB-74A5-4F23-9289-2C3B2960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340340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382589" y="-70072"/>
            <a:ext cx="12957178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938" y="-70072"/>
            <a:ext cx="4538124" cy="970450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TUJUAN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5603"/>
            <a:ext cx="11593286" cy="4819254"/>
          </a:xfrm>
        </p:spPr>
        <p:txBody>
          <a:bodyPr anchor="t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Decision Tree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memprediksi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apakah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berat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badan &gt; 200.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Demonstrasi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alur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machine learning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deployment.</a:t>
            </a:r>
          </a:p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Langkah Utama: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sintetik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(500 data).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Pelatihan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dan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Visualisasi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penyimpanan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model.  </a:t>
            </a:r>
          </a:p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5F5D-58DB-4644-AD4B-C7B1550C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987" y="32436"/>
            <a:ext cx="9590550" cy="82730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/>
              </a:rPr>
              <a:t>DEKRIPSI DATA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F75DB-B309-43CD-8548-96D892EE7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0595" y="900130"/>
            <a:ext cx="9590550" cy="5808487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Data: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sintetik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Fitur: 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Tinggi Badan (cm): 140–190 (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Badan (kg): 40–90 (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Label/Target: 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`1`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&gt; 200, `0`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pPr algn="l"/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Data: 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21CD3-4412-45AE-9C92-D26A4EAC1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9366" y="32436"/>
            <a:ext cx="2473365" cy="25559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288D60-6EA3-477C-8759-52129A67A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9649268" y="4152679"/>
            <a:ext cx="2473365" cy="25559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C67D4C-A0DE-4F27-A2A0-9E5FD82A2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30730"/>
              </p:ext>
            </p:extLst>
          </p:nvPr>
        </p:nvGraphicFramePr>
        <p:xfrm>
          <a:off x="2601450" y="4735286"/>
          <a:ext cx="6531429" cy="1497702"/>
        </p:xfrm>
        <a:graphic>
          <a:graphicData uri="http://schemas.openxmlformats.org/drawingml/2006/table">
            <a:tbl>
              <a:tblPr/>
              <a:tblGrid>
                <a:gridCol w="2427913">
                  <a:extLst>
                    <a:ext uri="{9D8B030D-6E8A-4147-A177-3AD203B41FA5}">
                      <a16:colId xmlns:a16="http://schemas.microsoft.com/office/drawing/2014/main" val="96386740"/>
                    </a:ext>
                  </a:extLst>
                </a:gridCol>
                <a:gridCol w="2051758">
                  <a:extLst>
                    <a:ext uri="{9D8B030D-6E8A-4147-A177-3AD203B41FA5}">
                      <a16:colId xmlns:a16="http://schemas.microsoft.com/office/drawing/2014/main" val="713164728"/>
                    </a:ext>
                  </a:extLst>
                </a:gridCol>
                <a:gridCol w="2051758">
                  <a:extLst>
                    <a:ext uri="{9D8B030D-6E8A-4147-A177-3AD203B41FA5}">
                      <a16:colId xmlns:a16="http://schemas.microsoft.com/office/drawing/2014/main" val="2811337014"/>
                    </a:ext>
                  </a:extLst>
                </a:gridCol>
              </a:tblGrid>
              <a:tr h="499234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F5F5F5"/>
                          </a:solidFill>
                          <a:effectLst/>
                        </a:rPr>
                        <a:t>Tinggi</a:t>
                      </a:r>
                    </a:p>
                  </a:txBody>
                  <a:tcPr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229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F5F5F5"/>
                          </a:solidFill>
                          <a:effectLst/>
                        </a:rPr>
                        <a:t>Berat</a:t>
                      </a:r>
                      <a:endParaRPr lang="en-US" b="1" dirty="0">
                        <a:solidFill>
                          <a:srgbClr val="F5F5F5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229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F5F5F5"/>
                          </a:solidFill>
                          <a:effectLst/>
                        </a:rPr>
                        <a:t>Label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229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69071"/>
                  </a:ext>
                </a:extLst>
              </a:tr>
              <a:tr h="49923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172</a:t>
                      </a:r>
                    </a:p>
                  </a:txBody>
                  <a:tcPr marR="63500" marT="63500" marB="63500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45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087762"/>
                  </a:ext>
                </a:extLst>
              </a:tr>
              <a:tr h="49923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185</a:t>
                      </a:r>
                    </a:p>
                  </a:txBody>
                  <a:tcPr marR="63500" marT="63500" marB="63500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82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874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32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2C02-3BCE-41E0-A053-FC495D0A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56459"/>
            <a:ext cx="9590550" cy="725939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PERSIAPAN DATA </a:t>
            </a:r>
            <a:endParaRPr lang="en-US" sz="8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56F4F-691D-42C9-8B21-34524F8BD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048" y="1126672"/>
            <a:ext cx="10401537" cy="5474870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Langkah: 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Pemisahan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Data: 80%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latih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20% uji (`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train_test_split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`). 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Normalisasi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diperlukan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(Decision Tree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membutuhkan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scaling).   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Kode: 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sklearn.model_selection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train_test_split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X_train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X_test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y_train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y_test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train_test_split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(df[["Tinggi", "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Berat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"]], df["Label"],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test_size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=0.2  )</a:t>
            </a:r>
          </a:p>
          <a:p>
            <a:pPr algn="l"/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17154-AC8A-41B1-83F9-15B8BFBA5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346500" y="5206699"/>
            <a:ext cx="1652549" cy="16513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D68B44-E143-4A21-975C-2C0AA930A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0129156" y="-296029"/>
            <a:ext cx="2220686" cy="22190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3658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096" y="7196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469" y="117955"/>
            <a:ext cx="6433664" cy="832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PELATIHAN MODEL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69" y="1061470"/>
            <a:ext cx="6822830" cy="5678575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Decision Tree Classifier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(`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=3`). 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`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`: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Membatasi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kedalaman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pohon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hindari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overfitting. 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`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random_state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=42`: Hasil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direproduksi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Kode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Pelatihan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sklearn.tree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DecisionTreeClassifier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=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DecisionTreeClassifier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=3)  </a:t>
            </a:r>
          </a:p>
          <a:p>
            <a:pPr algn="l"/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model.fit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X_train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y_train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89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382589" y="-70072"/>
            <a:ext cx="12957178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938" y="-70072"/>
            <a:ext cx="4538124" cy="872614"/>
          </a:xfrm>
        </p:spPr>
        <p:txBody>
          <a:bodyPr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EVALUASI MODEL 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0343"/>
            <a:ext cx="12050486" cy="5094514"/>
          </a:xfrm>
        </p:spPr>
        <p:txBody>
          <a:bodyPr anchor="t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Metrik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0.92 (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 </a:t>
            </a:r>
          </a:p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Precision, Recall, F1-Score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Hasil:  </a:t>
            </a:r>
          </a:p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precision  recall  f1-score  support  </a:t>
            </a:r>
          </a:p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0       0.94      0.90      0.92      50  </a:t>
            </a:r>
          </a:p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1       0.90      0.94      0.92      50 </a:t>
            </a:r>
          </a:p>
        </p:txBody>
      </p:sp>
    </p:spTree>
    <p:extLst>
      <p:ext uri="{BB962C8B-B14F-4D97-AF65-F5344CB8AC3E}">
        <p14:creationId xmlns:p14="http://schemas.microsoft.com/office/powerpoint/2010/main" val="409874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5F5D-58DB-4644-AD4B-C7B1550C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987" y="32436"/>
            <a:ext cx="9590550" cy="639094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VISUALISASI DECISION TREE </a:t>
            </a:r>
            <a:endParaRPr lang="en-US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F75DB-B309-43CD-8548-96D892EE7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1450" y="671530"/>
            <a:ext cx="9590550" cy="6154034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Visualisasi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aturan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split (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`Tinggi &lt;= 172.5`). 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Warna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kemurnian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semakin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gelap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semakin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murni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Gambar: 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Output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`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plot_tree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()` (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diambil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Visualisasi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sklearn.tree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plot_tree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plt.figure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figsize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=(10, 5)) 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plot_tree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(model,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feature_names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=["Tinggi", "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"],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class_names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=["&lt;=200", "&gt;200"], filled=True)  </a:t>
            </a:r>
          </a:p>
          <a:p>
            <a:pPr algn="l"/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plt.show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21CD3-4412-45AE-9C92-D26A4EAC1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9366" y="32436"/>
            <a:ext cx="2473365" cy="25559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288D60-6EA3-477C-8759-52129A67A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9649268" y="4152679"/>
            <a:ext cx="2473365" cy="25559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291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2C02-3BCE-41E0-A053-FC495D0A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56459"/>
            <a:ext cx="9590550" cy="725939"/>
          </a:xfrm>
        </p:spPr>
        <p:txBody>
          <a:bodyPr>
            <a:normAutofit/>
          </a:bodyPr>
          <a:lstStyle/>
          <a:p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Penyimpanan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56F4F-691D-42C9-8B21-34524F8BD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126672"/>
            <a:ext cx="9590550" cy="547487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Menyimpan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ulang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Modul `pickle`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Python.  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Kode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Penyimpanan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pickle 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open("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model_decision_tree.pkl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wb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 as file: 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pickle.dump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(model, file)  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Integrasi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mobile.  </a:t>
            </a:r>
          </a:p>
          <a:p>
            <a:pPr lvl="1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real-time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17154-AC8A-41B1-83F9-15B8BFBA5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346500" y="5206699"/>
            <a:ext cx="1652549" cy="16513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D68B44-E143-4A21-975C-2C0AA930A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0129156" y="-296029"/>
            <a:ext cx="2220686" cy="22190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9542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382589" y="-1"/>
            <a:ext cx="12957178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243" y="185453"/>
            <a:ext cx="9601200" cy="1200138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KESIMPULAN &amp; PENGEMBANGAN SELANJUTNYA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5603"/>
            <a:ext cx="11593286" cy="4819254"/>
          </a:xfrm>
        </p:spPr>
        <p:txBody>
          <a:bodyPr anchor="t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Kesimpulan:  </a:t>
            </a:r>
          </a:p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Model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mencapai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(92%)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sederhana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Decision Tree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diinterpretasi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Uji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coba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Bandingkan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lain (Random Forest, </a:t>
            </a:r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291777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{D552BAB9-CE62-40F2-A98D-C64411965E9D}tf55705232_win32</Template>
  <TotalTime>90</TotalTime>
  <Words>629</Words>
  <Application>Microsoft Office PowerPoint</Application>
  <PresentationFormat>Widescreen</PresentationFormat>
  <Paragraphs>89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DeepSeek-CJK-patch</vt:lpstr>
      <vt:lpstr>Goudy Old Style</vt:lpstr>
      <vt:lpstr>Wingdings 2</vt:lpstr>
      <vt:lpstr>SlateVTI</vt:lpstr>
      <vt:lpstr>IMPLEMENTASI DECISION TREE CLASSIFIER   PREDIKSI BERDASARKAN TINGGI DAN BERAT BADAN </vt:lpstr>
      <vt:lpstr>TUJUAN</vt:lpstr>
      <vt:lpstr>DEKRIPSI DATA SET</vt:lpstr>
      <vt:lpstr>PERSIAPAN DATA </vt:lpstr>
      <vt:lpstr>PELATIHAN MODEL</vt:lpstr>
      <vt:lpstr>EVALUASI MODEL </vt:lpstr>
      <vt:lpstr>VISUALISASI DECISION TREE </vt:lpstr>
      <vt:lpstr>Penyimpanan Model </vt:lpstr>
      <vt:lpstr>KESIMPULAN &amp; PENGEMBANGAN SELANJUTNYA</vt:lpstr>
      <vt:lpstr>HASIL</vt:lpstr>
      <vt:lpstr>Output yang Dihasilkan:  - Tampilan 5 data pertama dari dataset - Distribusi label - Jumlah data training dan testing - Hasil evaluasi model (akurasi dan laporan klasifikasi) - Visualisasi pohon keputusan dalam window terpisah - Konfirmasi penyimpanan model - Contoh prediksi untuk 3 data sampel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Decision Tree Classifier   Prediksi Berdasarkan Tinggi dan Berat Badan</dc:title>
  <dc:creator>LENOVO FLEX 5</dc:creator>
  <cp:lastModifiedBy>LENOVO FLEX 5</cp:lastModifiedBy>
  <cp:revision>9</cp:revision>
  <dcterms:created xsi:type="dcterms:W3CDTF">2025-05-19T04:04:31Z</dcterms:created>
  <dcterms:modified xsi:type="dcterms:W3CDTF">2025-05-19T05:35:21Z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