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2" r:id="rId3"/>
  </p:sldMasterIdLst>
  <p:notesMasterIdLst>
    <p:notesMasterId r:id="rId49"/>
  </p:notesMasterIdLst>
  <p:sldIdLst>
    <p:sldId id="258" r:id="rId4"/>
    <p:sldId id="260" r:id="rId5"/>
    <p:sldId id="262" r:id="rId6"/>
    <p:sldId id="257" r:id="rId7"/>
    <p:sldId id="266" r:id="rId8"/>
    <p:sldId id="268" r:id="rId9"/>
    <p:sldId id="269" r:id="rId10"/>
    <p:sldId id="271" r:id="rId11"/>
    <p:sldId id="270" r:id="rId12"/>
    <p:sldId id="278" r:id="rId13"/>
    <p:sldId id="259" r:id="rId14"/>
    <p:sldId id="279" r:id="rId15"/>
    <p:sldId id="280" r:id="rId16"/>
    <p:sldId id="281" r:id="rId17"/>
    <p:sldId id="282" r:id="rId18"/>
    <p:sldId id="283" r:id="rId19"/>
    <p:sldId id="297" r:id="rId20"/>
    <p:sldId id="299" r:id="rId21"/>
    <p:sldId id="298" r:id="rId22"/>
    <p:sldId id="295" r:id="rId23"/>
    <p:sldId id="291" r:id="rId24"/>
    <p:sldId id="292" r:id="rId25"/>
    <p:sldId id="287" r:id="rId26"/>
    <p:sldId id="290" r:id="rId27"/>
    <p:sldId id="289" r:id="rId28"/>
    <p:sldId id="288" r:id="rId29"/>
    <p:sldId id="294" r:id="rId30"/>
    <p:sldId id="300" r:id="rId31"/>
    <p:sldId id="301" r:id="rId32"/>
    <p:sldId id="313" r:id="rId33"/>
    <p:sldId id="314" r:id="rId34"/>
    <p:sldId id="317" r:id="rId35"/>
    <p:sldId id="315" r:id="rId36"/>
    <p:sldId id="293" r:id="rId37"/>
    <p:sldId id="316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A1B3"/>
    <a:srgbClr val="52A9C4"/>
    <a:srgbClr val="D7EFEF"/>
    <a:srgbClr val="E6E957"/>
    <a:srgbClr val="E2E262"/>
    <a:srgbClr val="77C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77379" autoAdjust="0"/>
  </p:normalViewPr>
  <p:slideViewPr>
    <p:cSldViewPr snapToGrid="0">
      <p:cViewPr varScale="1">
        <p:scale>
          <a:sx n="57" d="100"/>
          <a:sy n="57" d="100"/>
        </p:scale>
        <p:origin x="10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E25153-AB85-487B-9B64-85CF046D56A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33C5CEB-2CD2-4789-B0FA-7A1CB1B3E58A}">
      <dgm:prSet phldrT="[Texto]"/>
      <dgm:spPr>
        <a:solidFill>
          <a:srgbClr val="3CA1B3"/>
        </a:solidFill>
      </dgm:spPr>
      <dgm:t>
        <a:bodyPr/>
        <a:lstStyle/>
        <a:p>
          <a:r>
            <a:rPr lang="pt-BR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 801 – Algoritmos e </a:t>
          </a:r>
          <a:r>
            <a:rPr lang="pt-BR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Proramação</a:t>
          </a:r>
          <a:r>
            <a:rPr lang="pt-BR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</a:t>
          </a:r>
          <a:endParaRPr lang="pt-BR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CC26F88-1A3D-4136-A664-40DB134BCB32}" type="parTrans" cxnId="{D5E85BAA-2172-4D3B-A3B7-1EF9EB3E1BC9}">
      <dgm:prSet/>
      <dgm:spPr/>
      <dgm:t>
        <a:bodyPr/>
        <a:lstStyle/>
        <a:p>
          <a:endParaRPr lang="pt-BR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6878A95-CA81-4AFC-A0E0-90E40EE78397}" type="sibTrans" cxnId="{D5E85BAA-2172-4D3B-A3B7-1EF9EB3E1BC9}">
      <dgm:prSet/>
      <dgm:spPr/>
      <dgm:t>
        <a:bodyPr/>
        <a:lstStyle/>
        <a:p>
          <a:endParaRPr lang="pt-BR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3811E477-6BEC-45B5-960A-127F40AF2E89}">
      <dgm:prSet phldrT="[Texto]"/>
      <dgm:spPr>
        <a:solidFill>
          <a:srgbClr val="52A9C4"/>
        </a:solidFill>
      </dgm:spPr>
      <dgm:t>
        <a:bodyPr/>
        <a:lstStyle/>
        <a:p>
          <a:r>
            <a:rPr lang="pt-BR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 630 – Informática Aplicada</a:t>
          </a:r>
          <a:endParaRPr lang="pt-BR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1182F183-1EAA-4206-BFF9-7D4441735720}" type="parTrans" cxnId="{F5ACF85E-199A-47ED-87E6-66BEF2F95BB6}">
      <dgm:prSet/>
      <dgm:spPr/>
      <dgm:t>
        <a:bodyPr/>
        <a:lstStyle/>
        <a:p>
          <a:endParaRPr lang="pt-BR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F015A0A-BF9B-45D7-8CED-7327F9854F4A}" type="sibTrans" cxnId="{F5ACF85E-199A-47ED-87E6-66BEF2F95BB6}">
      <dgm:prSet/>
      <dgm:spPr/>
      <dgm:t>
        <a:bodyPr/>
        <a:lstStyle/>
        <a:p>
          <a:endParaRPr lang="pt-BR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3CBBE61-6C25-4C21-AEC7-3F35883B8EC8}">
      <dgm:prSet phldrT="[Texto]"/>
      <dgm:spPr>
        <a:solidFill>
          <a:srgbClr val="52A9C4"/>
        </a:solidFill>
      </dgm:spPr>
      <dgm:t>
        <a:bodyPr/>
        <a:lstStyle/>
        <a:p>
          <a:r>
            <a:rPr lang="pt-BR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 170 – Introdução à Ciência da Computação (ICC)</a:t>
          </a:r>
          <a:endParaRPr lang="pt-BR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F47B0A3-7154-4D9C-89A6-5668BC5770CE}" type="parTrans" cxnId="{A710B339-7F31-4D6D-8DE1-3C6DB269FA49}">
      <dgm:prSet/>
      <dgm:spPr/>
      <dgm:t>
        <a:bodyPr/>
        <a:lstStyle/>
        <a:p>
          <a:endParaRPr lang="pt-BR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C503F0D9-E35F-42DB-BAA3-8FD7BCE72C02}" type="sibTrans" cxnId="{A710B339-7F31-4D6D-8DE1-3C6DB269FA49}">
      <dgm:prSet/>
      <dgm:spPr/>
      <dgm:t>
        <a:bodyPr/>
        <a:lstStyle/>
        <a:p>
          <a:endParaRPr lang="pt-BR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53A7E7EC-FCCB-43CA-B8CD-4099708B54F2}">
      <dgm:prSet phldrT="[Texto]"/>
      <dgm:spPr>
        <a:solidFill>
          <a:srgbClr val="3CA1B3"/>
        </a:solidFill>
      </dgm:spPr>
      <dgm:t>
        <a:bodyPr/>
        <a:lstStyle/>
        <a:p>
          <a:r>
            <a:rPr lang="pt-BR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 196 – Introdução à Informática F</a:t>
          </a:r>
          <a:endParaRPr lang="pt-BR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D55AE678-969B-44AC-ACB2-EAA180F9ECDA}" type="parTrans" cxnId="{F559F24D-3CAE-4567-8E7E-0248C4498F18}">
      <dgm:prSet/>
      <dgm:spPr/>
      <dgm:t>
        <a:bodyPr/>
        <a:lstStyle/>
        <a:p>
          <a:endParaRPr lang="pt-BR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6732E70-3C54-4AA7-85F9-1839BB7D2668}" type="sibTrans" cxnId="{F559F24D-3CAE-4567-8E7E-0248C4498F18}">
      <dgm:prSet/>
      <dgm:spPr/>
      <dgm:t>
        <a:bodyPr/>
        <a:lstStyle/>
        <a:p>
          <a:endParaRPr lang="pt-BR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B0412D74-2F90-46ED-B670-C6447AD1618E}" type="pres">
      <dgm:prSet presAssocID="{4DE25153-AB85-487B-9B64-85CF046D56A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F373426-E74C-4E50-AC49-CAF0154EF041}" type="pres">
      <dgm:prSet presAssocID="{D33C5CEB-2CD2-4789-B0FA-7A1CB1B3E58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2201BC0-61D4-457D-A099-4B415C0A1675}" type="pres">
      <dgm:prSet presAssocID="{A6878A95-CA81-4AFC-A0E0-90E40EE78397}" presName="sibTrans" presStyleCnt="0"/>
      <dgm:spPr/>
    </dgm:pt>
    <dgm:pt modelId="{56697AFE-73F2-43F9-A4B1-C10716021A4B}" type="pres">
      <dgm:prSet presAssocID="{3811E477-6BEC-45B5-960A-127F40AF2E8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6EDAC98-A362-4E58-AD3A-CCA4EB4F819B}" type="pres">
      <dgm:prSet presAssocID="{2F015A0A-BF9B-45D7-8CED-7327F9854F4A}" presName="sibTrans" presStyleCnt="0"/>
      <dgm:spPr/>
    </dgm:pt>
    <dgm:pt modelId="{CE51C47E-BE88-4229-AEB4-FF9DE9A251F0}" type="pres">
      <dgm:prSet presAssocID="{93CBBE61-6C25-4C21-AEC7-3F35883B8EC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3F833BD-ED45-4F20-B965-B34929835977}" type="pres">
      <dgm:prSet presAssocID="{C503F0D9-E35F-42DB-BAA3-8FD7BCE72C02}" presName="sibTrans" presStyleCnt="0"/>
      <dgm:spPr/>
    </dgm:pt>
    <dgm:pt modelId="{F00D8F45-D769-47F1-A861-982421D8BDDA}" type="pres">
      <dgm:prSet presAssocID="{53A7E7EC-FCCB-43CA-B8CD-4099708B54F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1F0AB82-6E0D-4908-8101-47B6BFAEEF80}" type="presOf" srcId="{D33C5CEB-2CD2-4789-B0FA-7A1CB1B3E58A}" destId="{8F373426-E74C-4E50-AC49-CAF0154EF041}" srcOrd="0" destOrd="0" presId="urn:microsoft.com/office/officeart/2005/8/layout/default"/>
    <dgm:cxn modelId="{D5E85BAA-2172-4D3B-A3B7-1EF9EB3E1BC9}" srcId="{4DE25153-AB85-487B-9B64-85CF046D56A5}" destId="{D33C5CEB-2CD2-4789-B0FA-7A1CB1B3E58A}" srcOrd="0" destOrd="0" parTransId="{2CC26F88-1A3D-4136-A664-40DB134BCB32}" sibTransId="{A6878A95-CA81-4AFC-A0E0-90E40EE78397}"/>
    <dgm:cxn modelId="{A710B339-7F31-4D6D-8DE1-3C6DB269FA49}" srcId="{4DE25153-AB85-487B-9B64-85CF046D56A5}" destId="{93CBBE61-6C25-4C21-AEC7-3F35883B8EC8}" srcOrd="2" destOrd="0" parTransId="{AF47B0A3-7154-4D9C-89A6-5668BC5770CE}" sibTransId="{C503F0D9-E35F-42DB-BAA3-8FD7BCE72C02}"/>
    <dgm:cxn modelId="{FD6BF739-C40B-4F97-BB70-AB9B42573F69}" type="presOf" srcId="{4DE25153-AB85-487B-9B64-85CF046D56A5}" destId="{B0412D74-2F90-46ED-B670-C6447AD1618E}" srcOrd="0" destOrd="0" presId="urn:microsoft.com/office/officeart/2005/8/layout/default"/>
    <dgm:cxn modelId="{1ED824D9-3DC8-42AF-8EF9-0991AE923471}" type="presOf" srcId="{93CBBE61-6C25-4C21-AEC7-3F35883B8EC8}" destId="{CE51C47E-BE88-4229-AEB4-FF9DE9A251F0}" srcOrd="0" destOrd="0" presId="urn:microsoft.com/office/officeart/2005/8/layout/default"/>
    <dgm:cxn modelId="{D6FC29DD-C459-45F2-B4D2-CA0AF72314AB}" type="presOf" srcId="{3811E477-6BEC-45B5-960A-127F40AF2E89}" destId="{56697AFE-73F2-43F9-A4B1-C10716021A4B}" srcOrd="0" destOrd="0" presId="urn:microsoft.com/office/officeart/2005/8/layout/default"/>
    <dgm:cxn modelId="{F559F24D-3CAE-4567-8E7E-0248C4498F18}" srcId="{4DE25153-AB85-487B-9B64-85CF046D56A5}" destId="{53A7E7EC-FCCB-43CA-B8CD-4099708B54F2}" srcOrd="3" destOrd="0" parTransId="{D55AE678-969B-44AC-ACB2-EAA180F9ECDA}" sibTransId="{E6732E70-3C54-4AA7-85F9-1839BB7D2668}"/>
    <dgm:cxn modelId="{1FFFE368-49FD-4704-AE7E-F0EC7B75D023}" type="presOf" srcId="{53A7E7EC-FCCB-43CA-B8CD-4099708B54F2}" destId="{F00D8F45-D769-47F1-A861-982421D8BDDA}" srcOrd="0" destOrd="0" presId="urn:microsoft.com/office/officeart/2005/8/layout/default"/>
    <dgm:cxn modelId="{F5ACF85E-199A-47ED-87E6-66BEF2F95BB6}" srcId="{4DE25153-AB85-487B-9B64-85CF046D56A5}" destId="{3811E477-6BEC-45B5-960A-127F40AF2E89}" srcOrd="1" destOrd="0" parTransId="{1182F183-1EAA-4206-BFF9-7D4441735720}" sibTransId="{2F015A0A-BF9B-45D7-8CED-7327F9854F4A}"/>
    <dgm:cxn modelId="{AF8BD0DC-7A29-478B-AFB3-6F32138C7C4C}" type="presParOf" srcId="{B0412D74-2F90-46ED-B670-C6447AD1618E}" destId="{8F373426-E74C-4E50-AC49-CAF0154EF041}" srcOrd="0" destOrd="0" presId="urn:microsoft.com/office/officeart/2005/8/layout/default"/>
    <dgm:cxn modelId="{FFE73A7D-47B2-4C7F-B1DD-DC22412A5CB4}" type="presParOf" srcId="{B0412D74-2F90-46ED-B670-C6447AD1618E}" destId="{12201BC0-61D4-457D-A099-4B415C0A1675}" srcOrd="1" destOrd="0" presId="urn:microsoft.com/office/officeart/2005/8/layout/default"/>
    <dgm:cxn modelId="{F6794417-BB78-4453-A109-817249B355AF}" type="presParOf" srcId="{B0412D74-2F90-46ED-B670-C6447AD1618E}" destId="{56697AFE-73F2-43F9-A4B1-C10716021A4B}" srcOrd="2" destOrd="0" presId="urn:microsoft.com/office/officeart/2005/8/layout/default"/>
    <dgm:cxn modelId="{002C8299-832C-424A-9910-D768163B71E7}" type="presParOf" srcId="{B0412D74-2F90-46ED-B670-C6447AD1618E}" destId="{16EDAC98-A362-4E58-AD3A-CCA4EB4F819B}" srcOrd="3" destOrd="0" presId="urn:microsoft.com/office/officeart/2005/8/layout/default"/>
    <dgm:cxn modelId="{A2F8459A-BAF1-4090-ACDB-D375C7C8A647}" type="presParOf" srcId="{B0412D74-2F90-46ED-B670-C6447AD1618E}" destId="{CE51C47E-BE88-4229-AEB4-FF9DE9A251F0}" srcOrd="4" destOrd="0" presId="urn:microsoft.com/office/officeart/2005/8/layout/default"/>
    <dgm:cxn modelId="{F9E0C1E3-7FAD-43A2-964C-C0FEC46C37A2}" type="presParOf" srcId="{B0412D74-2F90-46ED-B670-C6447AD1618E}" destId="{63F833BD-ED45-4F20-B965-B34929835977}" srcOrd="5" destOrd="0" presId="urn:microsoft.com/office/officeart/2005/8/layout/default"/>
    <dgm:cxn modelId="{D47FDCE4-FE08-44B2-AFA7-7E35F1D1C4DE}" type="presParOf" srcId="{B0412D74-2F90-46ED-B670-C6447AD1618E}" destId="{F00D8F45-D769-47F1-A861-982421D8BDD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A40883-16C2-44AF-A9C4-3D8DF249E4D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67D90A9-89F4-4228-8154-4017177898EB}">
      <dgm:prSet phldrT="[Texto]" custT="1"/>
      <dgm:spPr>
        <a:solidFill>
          <a:srgbClr val="3CA1B3"/>
        </a:solidFill>
      </dgm:spPr>
      <dgm:t>
        <a:bodyPr/>
        <a:lstStyle/>
        <a:p>
          <a:r>
            <a:rPr lang="pt-BR" sz="24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ABORDAGENS COMUNS</a:t>
          </a:r>
          <a:endParaRPr lang="pt-BR" sz="24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1C15C88C-9E60-45AD-97CD-9A53B2660644}" type="parTrans" cxnId="{1C6812EC-8005-45D9-B5FA-68DB83480CDE}">
      <dgm:prSet/>
      <dgm:spPr/>
      <dgm:t>
        <a:bodyPr/>
        <a:lstStyle/>
        <a:p>
          <a:endParaRPr lang="pt-BR" sz="1600">
            <a:latin typeface="Roboto Light" panose="02000000000000000000" pitchFamily="2" charset="0"/>
            <a:ea typeface="Roboto Light" panose="02000000000000000000" pitchFamily="2" charset="0"/>
            <a:cs typeface="Roboto Light" panose="02000000000000000000" pitchFamily="2" charset="0"/>
          </a:endParaRPr>
        </a:p>
      </dgm:t>
    </dgm:pt>
    <dgm:pt modelId="{E90391B0-FFDF-4366-8F2A-9B332ED7E170}" type="sibTrans" cxnId="{1C6812EC-8005-45D9-B5FA-68DB83480CDE}">
      <dgm:prSet/>
      <dgm:spPr/>
      <dgm:t>
        <a:bodyPr/>
        <a:lstStyle/>
        <a:p>
          <a:endParaRPr lang="pt-BR" sz="1600">
            <a:latin typeface="Roboto Light" panose="02000000000000000000" pitchFamily="2" charset="0"/>
            <a:ea typeface="Roboto Light" panose="02000000000000000000" pitchFamily="2" charset="0"/>
            <a:cs typeface="Roboto Light" panose="02000000000000000000" pitchFamily="2" charset="0"/>
          </a:endParaRPr>
        </a:p>
      </dgm:t>
    </dgm:pt>
    <dgm:pt modelId="{59AB8422-AF83-4A34-99CD-62D569361495}">
      <dgm:prSet phldrT="[Texto]" custT="1"/>
      <dgm:spPr>
        <a:solidFill>
          <a:srgbClr val="77CCE0"/>
        </a:solidFill>
      </dgm:spPr>
      <dgm:t>
        <a:bodyPr/>
        <a:lstStyle/>
        <a:p>
          <a:r>
            <a:rPr lang="pt-BR" sz="2200" dirty="0" err="1" smtClean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Imperative-first</a:t>
          </a:r>
          <a:endParaRPr lang="pt-BR" sz="2200" dirty="0">
            <a:solidFill>
              <a:schemeClr val="bg2">
                <a:lumMod val="25000"/>
              </a:schemeClr>
            </a:solidFill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6A9E3EF7-7F6A-4662-AB70-31A0609F489B}" type="parTrans" cxnId="{E07E27A7-F447-4ACE-AD66-4CDDC32EF4C0}">
      <dgm:prSet/>
      <dgm:spPr/>
      <dgm:t>
        <a:bodyPr/>
        <a:lstStyle/>
        <a:p>
          <a:endParaRPr lang="pt-BR" sz="1600">
            <a:latin typeface="Roboto Light" panose="02000000000000000000" pitchFamily="2" charset="0"/>
            <a:ea typeface="Roboto Light" panose="02000000000000000000" pitchFamily="2" charset="0"/>
            <a:cs typeface="Roboto Light" panose="02000000000000000000" pitchFamily="2" charset="0"/>
          </a:endParaRPr>
        </a:p>
      </dgm:t>
    </dgm:pt>
    <dgm:pt modelId="{E8DBE7F5-08F0-4309-B415-1B52258B5F7B}" type="sibTrans" cxnId="{E07E27A7-F447-4ACE-AD66-4CDDC32EF4C0}">
      <dgm:prSet/>
      <dgm:spPr/>
      <dgm:t>
        <a:bodyPr/>
        <a:lstStyle/>
        <a:p>
          <a:endParaRPr lang="pt-BR" sz="1600">
            <a:latin typeface="Roboto Light" panose="02000000000000000000" pitchFamily="2" charset="0"/>
            <a:ea typeface="Roboto Light" panose="02000000000000000000" pitchFamily="2" charset="0"/>
            <a:cs typeface="Roboto Light" panose="02000000000000000000" pitchFamily="2" charset="0"/>
          </a:endParaRPr>
        </a:p>
      </dgm:t>
    </dgm:pt>
    <dgm:pt modelId="{4F023524-9813-4778-9DA7-8748B35E71AF}">
      <dgm:prSet phldrT="[Texto]" custT="1"/>
      <dgm:spPr>
        <a:solidFill>
          <a:srgbClr val="77CCE0"/>
        </a:solidFill>
      </dgm:spPr>
      <dgm:t>
        <a:bodyPr/>
        <a:lstStyle/>
        <a:p>
          <a:r>
            <a:rPr lang="pt-BR" sz="2200" dirty="0" err="1" smtClean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Objects-first</a:t>
          </a:r>
          <a:endParaRPr lang="pt-BR" sz="2200" dirty="0">
            <a:solidFill>
              <a:schemeClr val="bg2">
                <a:lumMod val="25000"/>
              </a:schemeClr>
            </a:solidFill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D066AA97-5852-43B5-9405-AB396A00FA3A}" type="parTrans" cxnId="{558268C8-BD0D-4BF5-844D-FDA1502FF908}">
      <dgm:prSet/>
      <dgm:spPr/>
      <dgm:t>
        <a:bodyPr/>
        <a:lstStyle/>
        <a:p>
          <a:endParaRPr lang="pt-BR" sz="1600">
            <a:latin typeface="Roboto Light" panose="02000000000000000000" pitchFamily="2" charset="0"/>
            <a:ea typeface="Roboto Light" panose="02000000000000000000" pitchFamily="2" charset="0"/>
            <a:cs typeface="Roboto Light" panose="02000000000000000000" pitchFamily="2" charset="0"/>
          </a:endParaRPr>
        </a:p>
      </dgm:t>
    </dgm:pt>
    <dgm:pt modelId="{587F6F72-4F39-48BC-A2B7-3554E4680E72}" type="sibTrans" cxnId="{558268C8-BD0D-4BF5-844D-FDA1502FF908}">
      <dgm:prSet/>
      <dgm:spPr/>
      <dgm:t>
        <a:bodyPr/>
        <a:lstStyle/>
        <a:p>
          <a:endParaRPr lang="pt-BR" sz="1600">
            <a:latin typeface="Roboto Light" panose="02000000000000000000" pitchFamily="2" charset="0"/>
            <a:ea typeface="Roboto Light" panose="02000000000000000000" pitchFamily="2" charset="0"/>
            <a:cs typeface="Roboto Light" panose="02000000000000000000" pitchFamily="2" charset="0"/>
          </a:endParaRPr>
        </a:p>
      </dgm:t>
    </dgm:pt>
    <dgm:pt modelId="{CDFCFA4C-4843-4B6E-859D-3BABE72EA927}">
      <dgm:prSet phldrT="[Texto]" custT="1"/>
      <dgm:spPr>
        <a:solidFill>
          <a:srgbClr val="77CCE0"/>
        </a:solidFill>
      </dgm:spPr>
      <dgm:t>
        <a:bodyPr/>
        <a:lstStyle/>
        <a:p>
          <a:r>
            <a:rPr lang="pt-BR" sz="2200" dirty="0" err="1" smtClean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Functional-first</a:t>
          </a:r>
          <a:endParaRPr lang="pt-BR" sz="2200" dirty="0">
            <a:solidFill>
              <a:schemeClr val="bg2">
                <a:lumMod val="25000"/>
              </a:schemeClr>
            </a:solidFill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D398C015-E121-4A70-A365-C0BA6E5A20C6}" type="parTrans" cxnId="{61ECCA40-4BC9-4D83-ACB0-F12B6260CDDA}">
      <dgm:prSet/>
      <dgm:spPr/>
      <dgm:t>
        <a:bodyPr/>
        <a:lstStyle/>
        <a:p>
          <a:endParaRPr lang="pt-BR" sz="1600">
            <a:latin typeface="Roboto Light" panose="02000000000000000000" pitchFamily="2" charset="0"/>
            <a:ea typeface="Roboto Light" panose="02000000000000000000" pitchFamily="2" charset="0"/>
            <a:cs typeface="Roboto Light" panose="02000000000000000000" pitchFamily="2" charset="0"/>
          </a:endParaRPr>
        </a:p>
      </dgm:t>
    </dgm:pt>
    <dgm:pt modelId="{7F613617-7D7E-4C2E-B9F6-EF88E8BA98BC}" type="sibTrans" cxnId="{61ECCA40-4BC9-4D83-ACB0-F12B6260CDDA}">
      <dgm:prSet/>
      <dgm:spPr/>
      <dgm:t>
        <a:bodyPr/>
        <a:lstStyle/>
        <a:p>
          <a:endParaRPr lang="pt-BR" sz="1600">
            <a:latin typeface="Roboto Light" panose="02000000000000000000" pitchFamily="2" charset="0"/>
            <a:ea typeface="Roboto Light" panose="02000000000000000000" pitchFamily="2" charset="0"/>
            <a:cs typeface="Roboto Light" panose="02000000000000000000" pitchFamily="2" charset="0"/>
          </a:endParaRPr>
        </a:p>
      </dgm:t>
    </dgm:pt>
    <dgm:pt modelId="{4275FA62-D93C-4C1F-B9C6-23C2AD798BCA}">
      <dgm:prSet phldrT="[Texto]" custT="1"/>
      <dgm:spPr>
        <a:solidFill>
          <a:srgbClr val="77CCE0"/>
        </a:solidFill>
      </dgm:spPr>
      <dgm:t>
        <a:bodyPr/>
        <a:lstStyle/>
        <a:p>
          <a:r>
            <a:rPr lang="pt-BR" sz="2200" smtClean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Breadth-first</a:t>
          </a:r>
          <a:endParaRPr lang="pt-BR" sz="2200" dirty="0">
            <a:solidFill>
              <a:schemeClr val="bg2">
                <a:lumMod val="25000"/>
              </a:schemeClr>
            </a:solidFill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3F8284DE-11BC-4DFC-A171-B2FFB416EF5C}" type="parTrans" cxnId="{1E1AD079-DD3F-4FD7-9BCB-33E33F404236}">
      <dgm:prSet/>
      <dgm:spPr/>
      <dgm:t>
        <a:bodyPr/>
        <a:lstStyle/>
        <a:p>
          <a:endParaRPr lang="pt-BR" sz="1600">
            <a:latin typeface="Roboto Light" panose="02000000000000000000" pitchFamily="2" charset="0"/>
            <a:ea typeface="Roboto Light" panose="02000000000000000000" pitchFamily="2" charset="0"/>
            <a:cs typeface="Roboto Light" panose="02000000000000000000" pitchFamily="2" charset="0"/>
          </a:endParaRPr>
        </a:p>
      </dgm:t>
    </dgm:pt>
    <dgm:pt modelId="{C793095C-B79A-4646-BD9F-D032231DF044}" type="sibTrans" cxnId="{1E1AD079-DD3F-4FD7-9BCB-33E33F404236}">
      <dgm:prSet/>
      <dgm:spPr/>
      <dgm:t>
        <a:bodyPr/>
        <a:lstStyle/>
        <a:p>
          <a:endParaRPr lang="pt-BR" sz="1600">
            <a:latin typeface="Roboto Light" panose="02000000000000000000" pitchFamily="2" charset="0"/>
            <a:ea typeface="Roboto Light" panose="02000000000000000000" pitchFamily="2" charset="0"/>
            <a:cs typeface="Roboto Light" panose="02000000000000000000" pitchFamily="2" charset="0"/>
          </a:endParaRPr>
        </a:p>
      </dgm:t>
    </dgm:pt>
    <dgm:pt modelId="{E331ADA4-7F16-4586-AB74-D640F3973E2E}">
      <dgm:prSet phldrT="[Texto]" custT="1"/>
      <dgm:spPr>
        <a:solidFill>
          <a:srgbClr val="D7EFEF"/>
        </a:solidFill>
      </dgm:spPr>
      <dgm:t>
        <a:bodyPr/>
        <a:lstStyle/>
        <a:p>
          <a:r>
            <a:rPr lang="pt-BR" sz="2200" smtClean="0">
              <a:solidFill>
                <a:srgbClr val="3CA1B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Algorithms-first</a:t>
          </a:r>
          <a:endParaRPr lang="pt-BR" sz="2200" dirty="0">
            <a:solidFill>
              <a:srgbClr val="3CA1B3"/>
            </a:solidFill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5CE1B578-FD48-425F-B240-E2216E52CDC3}" type="parTrans" cxnId="{1809731A-DCC4-4B58-8567-84CADA212EFB}">
      <dgm:prSet/>
      <dgm:spPr/>
      <dgm:t>
        <a:bodyPr/>
        <a:lstStyle/>
        <a:p>
          <a:endParaRPr lang="pt-BR" sz="1600">
            <a:latin typeface="Roboto Light" panose="02000000000000000000" pitchFamily="2" charset="0"/>
            <a:ea typeface="Roboto Light" panose="02000000000000000000" pitchFamily="2" charset="0"/>
            <a:cs typeface="Roboto Light" panose="02000000000000000000" pitchFamily="2" charset="0"/>
          </a:endParaRPr>
        </a:p>
      </dgm:t>
    </dgm:pt>
    <dgm:pt modelId="{C4B3B719-5FAA-4ECD-8E16-8981324F388C}" type="sibTrans" cxnId="{1809731A-DCC4-4B58-8567-84CADA212EFB}">
      <dgm:prSet/>
      <dgm:spPr/>
      <dgm:t>
        <a:bodyPr/>
        <a:lstStyle/>
        <a:p>
          <a:endParaRPr lang="pt-BR" sz="1600">
            <a:latin typeface="Roboto Light" panose="02000000000000000000" pitchFamily="2" charset="0"/>
            <a:ea typeface="Roboto Light" panose="02000000000000000000" pitchFamily="2" charset="0"/>
            <a:cs typeface="Roboto Light" panose="02000000000000000000" pitchFamily="2" charset="0"/>
          </a:endParaRPr>
        </a:p>
      </dgm:t>
    </dgm:pt>
    <dgm:pt modelId="{89B0DD25-2D45-40C4-A6B5-359F62AE72B1}">
      <dgm:prSet phldrT="[Texto]" custT="1"/>
      <dgm:spPr>
        <a:solidFill>
          <a:srgbClr val="D7EFEF"/>
        </a:solidFill>
      </dgm:spPr>
      <dgm:t>
        <a:bodyPr/>
        <a:lstStyle/>
        <a:p>
          <a:r>
            <a:rPr lang="pt-BR" sz="2200" dirty="0" smtClean="0">
              <a:solidFill>
                <a:srgbClr val="3CA1B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Hardware-</a:t>
          </a:r>
          <a:r>
            <a:rPr lang="pt-BR" sz="2200" dirty="0" err="1" smtClean="0">
              <a:solidFill>
                <a:srgbClr val="3CA1B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first</a:t>
          </a:r>
          <a:endParaRPr lang="pt-BR" sz="2200" dirty="0">
            <a:solidFill>
              <a:srgbClr val="3CA1B3"/>
            </a:solidFill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396A7406-D6DF-4962-A91C-81AC33625FDE}" type="parTrans" cxnId="{51DE814C-3FE4-46B8-8C15-487C194B809D}">
      <dgm:prSet/>
      <dgm:spPr/>
      <dgm:t>
        <a:bodyPr/>
        <a:lstStyle/>
        <a:p>
          <a:endParaRPr lang="pt-BR" sz="1600">
            <a:latin typeface="Roboto Light" panose="02000000000000000000" pitchFamily="2" charset="0"/>
            <a:ea typeface="Roboto Light" panose="02000000000000000000" pitchFamily="2" charset="0"/>
            <a:cs typeface="Roboto Light" panose="02000000000000000000" pitchFamily="2" charset="0"/>
          </a:endParaRPr>
        </a:p>
      </dgm:t>
    </dgm:pt>
    <dgm:pt modelId="{F03157E3-22B2-450D-B079-7DC8FA3FAC88}" type="sibTrans" cxnId="{51DE814C-3FE4-46B8-8C15-487C194B809D}">
      <dgm:prSet/>
      <dgm:spPr/>
      <dgm:t>
        <a:bodyPr/>
        <a:lstStyle/>
        <a:p>
          <a:endParaRPr lang="pt-BR" sz="1600">
            <a:latin typeface="Roboto Light" panose="02000000000000000000" pitchFamily="2" charset="0"/>
            <a:ea typeface="Roboto Light" panose="02000000000000000000" pitchFamily="2" charset="0"/>
            <a:cs typeface="Roboto Light" panose="02000000000000000000" pitchFamily="2" charset="0"/>
          </a:endParaRPr>
        </a:p>
      </dgm:t>
    </dgm:pt>
    <dgm:pt modelId="{6E5F2570-BB77-4951-B47C-C76061374492}" type="pres">
      <dgm:prSet presAssocID="{6DA40883-16C2-44AF-A9C4-3D8DF249E4D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1A358BCC-B598-449F-BE3D-44DD91EF8DAA}" type="pres">
      <dgm:prSet presAssocID="{867D90A9-89F4-4228-8154-4017177898EB}" presName="hierRoot1" presStyleCnt="0">
        <dgm:presLayoutVars>
          <dgm:hierBranch val="init"/>
        </dgm:presLayoutVars>
      </dgm:prSet>
      <dgm:spPr/>
    </dgm:pt>
    <dgm:pt modelId="{A76D7776-FDDD-4720-B482-F2C553C5058F}" type="pres">
      <dgm:prSet presAssocID="{867D90A9-89F4-4228-8154-4017177898EB}" presName="rootComposite1" presStyleCnt="0"/>
      <dgm:spPr/>
    </dgm:pt>
    <dgm:pt modelId="{4B36087E-CD8D-4ACC-BCB4-E3D5E56DDC13}" type="pres">
      <dgm:prSet presAssocID="{867D90A9-89F4-4228-8154-4017177898EB}" presName="rootText1" presStyleLbl="node0" presStyleIdx="0" presStyleCnt="1" custScaleX="12530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83C4A5A-49E6-4CB1-BA94-D5DC154EE096}" type="pres">
      <dgm:prSet presAssocID="{867D90A9-89F4-4228-8154-4017177898EB}" presName="rootConnector1" presStyleLbl="node1" presStyleIdx="0" presStyleCnt="0"/>
      <dgm:spPr/>
      <dgm:t>
        <a:bodyPr/>
        <a:lstStyle/>
        <a:p>
          <a:endParaRPr lang="pt-BR"/>
        </a:p>
      </dgm:t>
    </dgm:pt>
    <dgm:pt modelId="{C4EF9C73-E259-496E-BDC5-20E6162F7387}" type="pres">
      <dgm:prSet presAssocID="{867D90A9-89F4-4228-8154-4017177898EB}" presName="hierChild2" presStyleCnt="0"/>
      <dgm:spPr/>
    </dgm:pt>
    <dgm:pt modelId="{424B3595-A7A2-4E5C-9264-8F3314ED0AE3}" type="pres">
      <dgm:prSet presAssocID="{6A9E3EF7-7F6A-4662-AB70-31A0609F489B}" presName="Name37" presStyleLbl="parChTrans1D2" presStyleIdx="0" presStyleCnt="4"/>
      <dgm:spPr/>
      <dgm:t>
        <a:bodyPr/>
        <a:lstStyle/>
        <a:p>
          <a:endParaRPr lang="pt-BR"/>
        </a:p>
      </dgm:t>
    </dgm:pt>
    <dgm:pt modelId="{A3BC9485-5898-4E47-BEA4-74D7BCA4CB69}" type="pres">
      <dgm:prSet presAssocID="{59AB8422-AF83-4A34-99CD-62D569361495}" presName="hierRoot2" presStyleCnt="0">
        <dgm:presLayoutVars>
          <dgm:hierBranch val="init"/>
        </dgm:presLayoutVars>
      </dgm:prSet>
      <dgm:spPr/>
    </dgm:pt>
    <dgm:pt modelId="{13520E19-5BBB-45B0-89B9-900DB7ADEE7C}" type="pres">
      <dgm:prSet presAssocID="{59AB8422-AF83-4A34-99CD-62D569361495}" presName="rootComposite" presStyleCnt="0"/>
      <dgm:spPr/>
    </dgm:pt>
    <dgm:pt modelId="{8DF1D2C8-9614-436E-AB4B-C9FF61DA6E4E}" type="pres">
      <dgm:prSet presAssocID="{59AB8422-AF83-4A34-99CD-62D569361495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F833AA5-AD6D-4200-A4D2-BE3026DD17F8}" type="pres">
      <dgm:prSet presAssocID="{59AB8422-AF83-4A34-99CD-62D569361495}" presName="rootConnector" presStyleLbl="node2" presStyleIdx="0" presStyleCnt="4"/>
      <dgm:spPr/>
      <dgm:t>
        <a:bodyPr/>
        <a:lstStyle/>
        <a:p>
          <a:endParaRPr lang="pt-BR"/>
        </a:p>
      </dgm:t>
    </dgm:pt>
    <dgm:pt modelId="{0429A390-A2EB-4856-8779-E71CB0AC3515}" type="pres">
      <dgm:prSet presAssocID="{59AB8422-AF83-4A34-99CD-62D569361495}" presName="hierChild4" presStyleCnt="0"/>
      <dgm:spPr/>
    </dgm:pt>
    <dgm:pt modelId="{FFA04E8D-829A-4420-91BC-895D8F560C57}" type="pres">
      <dgm:prSet presAssocID="{59AB8422-AF83-4A34-99CD-62D569361495}" presName="hierChild5" presStyleCnt="0"/>
      <dgm:spPr/>
    </dgm:pt>
    <dgm:pt modelId="{7F78029D-4830-4FF9-8BF1-FB4483CE7F24}" type="pres">
      <dgm:prSet presAssocID="{D066AA97-5852-43B5-9405-AB396A00FA3A}" presName="Name37" presStyleLbl="parChTrans1D2" presStyleIdx="1" presStyleCnt="4"/>
      <dgm:spPr/>
      <dgm:t>
        <a:bodyPr/>
        <a:lstStyle/>
        <a:p>
          <a:endParaRPr lang="pt-BR"/>
        </a:p>
      </dgm:t>
    </dgm:pt>
    <dgm:pt modelId="{ACDC632E-D6DD-4F2E-9CEC-F4017C5A136B}" type="pres">
      <dgm:prSet presAssocID="{4F023524-9813-4778-9DA7-8748B35E71AF}" presName="hierRoot2" presStyleCnt="0">
        <dgm:presLayoutVars>
          <dgm:hierBranch val="init"/>
        </dgm:presLayoutVars>
      </dgm:prSet>
      <dgm:spPr/>
    </dgm:pt>
    <dgm:pt modelId="{A7E70C1C-C9B8-46E4-AC36-C4C99586AB49}" type="pres">
      <dgm:prSet presAssocID="{4F023524-9813-4778-9DA7-8748B35E71AF}" presName="rootComposite" presStyleCnt="0"/>
      <dgm:spPr/>
    </dgm:pt>
    <dgm:pt modelId="{68B337D4-E7CA-4316-A447-8B14BC141F5F}" type="pres">
      <dgm:prSet presAssocID="{4F023524-9813-4778-9DA7-8748B35E71AF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27241BE-22E4-469D-B1C4-2DFD80DBB08C}" type="pres">
      <dgm:prSet presAssocID="{4F023524-9813-4778-9DA7-8748B35E71AF}" presName="rootConnector" presStyleLbl="node2" presStyleIdx="1" presStyleCnt="4"/>
      <dgm:spPr/>
      <dgm:t>
        <a:bodyPr/>
        <a:lstStyle/>
        <a:p>
          <a:endParaRPr lang="pt-BR"/>
        </a:p>
      </dgm:t>
    </dgm:pt>
    <dgm:pt modelId="{EAE4AB52-272F-462C-9B77-20FB4C04D945}" type="pres">
      <dgm:prSet presAssocID="{4F023524-9813-4778-9DA7-8748B35E71AF}" presName="hierChild4" presStyleCnt="0"/>
      <dgm:spPr/>
    </dgm:pt>
    <dgm:pt modelId="{A62F8DDD-208E-4DEA-A39B-4783D24BCD94}" type="pres">
      <dgm:prSet presAssocID="{4F023524-9813-4778-9DA7-8748B35E71AF}" presName="hierChild5" presStyleCnt="0"/>
      <dgm:spPr/>
    </dgm:pt>
    <dgm:pt modelId="{BFA86C20-7CC1-47B2-8F20-E89C504943F6}" type="pres">
      <dgm:prSet presAssocID="{D398C015-E121-4A70-A365-C0BA6E5A20C6}" presName="Name37" presStyleLbl="parChTrans1D2" presStyleIdx="2" presStyleCnt="4"/>
      <dgm:spPr/>
      <dgm:t>
        <a:bodyPr/>
        <a:lstStyle/>
        <a:p>
          <a:endParaRPr lang="pt-BR"/>
        </a:p>
      </dgm:t>
    </dgm:pt>
    <dgm:pt modelId="{8AA0E564-BCD4-4DDD-96C4-1E2E00846F19}" type="pres">
      <dgm:prSet presAssocID="{CDFCFA4C-4843-4B6E-859D-3BABE72EA927}" presName="hierRoot2" presStyleCnt="0">
        <dgm:presLayoutVars>
          <dgm:hierBranch val="init"/>
        </dgm:presLayoutVars>
      </dgm:prSet>
      <dgm:spPr/>
    </dgm:pt>
    <dgm:pt modelId="{4E2D3DEE-87FD-45BE-9852-D6FA36828569}" type="pres">
      <dgm:prSet presAssocID="{CDFCFA4C-4843-4B6E-859D-3BABE72EA927}" presName="rootComposite" presStyleCnt="0"/>
      <dgm:spPr/>
    </dgm:pt>
    <dgm:pt modelId="{7E37A3EA-CD2D-4C12-8DA7-802C6C672E6A}" type="pres">
      <dgm:prSet presAssocID="{CDFCFA4C-4843-4B6E-859D-3BABE72EA92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73C6CC0-039D-4A5A-8094-7037ACFB7FC9}" type="pres">
      <dgm:prSet presAssocID="{CDFCFA4C-4843-4B6E-859D-3BABE72EA927}" presName="rootConnector" presStyleLbl="node2" presStyleIdx="2" presStyleCnt="4"/>
      <dgm:spPr/>
      <dgm:t>
        <a:bodyPr/>
        <a:lstStyle/>
        <a:p>
          <a:endParaRPr lang="pt-BR"/>
        </a:p>
      </dgm:t>
    </dgm:pt>
    <dgm:pt modelId="{1FD1D207-D982-45ED-94D3-20CAA17F1425}" type="pres">
      <dgm:prSet presAssocID="{CDFCFA4C-4843-4B6E-859D-3BABE72EA927}" presName="hierChild4" presStyleCnt="0"/>
      <dgm:spPr/>
    </dgm:pt>
    <dgm:pt modelId="{6DFFB9A3-92D3-4654-96CE-C1921D1A3719}" type="pres">
      <dgm:prSet presAssocID="{CDFCFA4C-4843-4B6E-859D-3BABE72EA927}" presName="hierChild5" presStyleCnt="0"/>
      <dgm:spPr/>
    </dgm:pt>
    <dgm:pt modelId="{F7F484CA-56F8-4CCA-8F5E-126DA023620A}" type="pres">
      <dgm:prSet presAssocID="{3F8284DE-11BC-4DFC-A171-B2FFB416EF5C}" presName="Name37" presStyleLbl="parChTrans1D2" presStyleIdx="3" presStyleCnt="4"/>
      <dgm:spPr/>
      <dgm:t>
        <a:bodyPr/>
        <a:lstStyle/>
        <a:p>
          <a:endParaRPr lang="pt-BR"/>
        </a:p>
      </dgm:t>
    </dgm:pt>
    <dgm:pt modelId="{C37E69A0-75C9-466C-ADE9-8C5E68E7ACAD}" type="pres">
      <dgm:prSet presAssocID="{4275FA62-D93C-4C1F-B9C6-23C2AD798BCA}" presName="hierRoot2" presStyleCnt="0">
        <dgm:presLayoutVars>
          <dgm:hierBranch val="init"/>
        </dgm:presLayoutVars>
      </dgm:prSet>
      <dgm:spPr/>
    </dgm:pt>
    <dgm:pt modelId="{ADBE630C-289A-4790-9AAD-253E75FE9CEC}" type="pres">
      <dgm:prSet presAssocID="{4275FA62-D93C-4C1F-B9C6-23C2AD798BCA}" presName="rootComposite" presStyleCnt="0"/>
      <dgm:spPr/>
    </dgm:pt>
    <dgm:pt modelId="{3B9993D6-3B50-48FF-B651-7623F607AC0D}" type="pres">
      <dgm:prSet presAssocID="{4275FA62-D93C-4C1F-B9C6-23C2AD798BCA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B058DF6-0D8F-4A89-942F-80B365139720}" type="pres">
      <dgm:prSet presAssocID="{4275FA62-D93C-4C1F-B9C6-23C2AD798BCA}" presName="rootConnector" presStyleLbl="node2" presStyleIdx="3" presStyleCnt="4"/>
      <dgm:spPr/>
      <dgm:t>
        <a:bodyPr/>
        <a:lstStyle/>
        <a:p>
          <a:endParaRPr lang="pt-BR"/>
        </a:p>
      </dgm:t>
    </dgm:pt>
    <dgm:pt modelId="{816624AA-6890-47CD-8A33-55703967CD9F}" type="pres">
      <dgm:prSet presAssocID="{4275FA62-D93C-4C1F-B9C6-23C2AD798BCA}" presName="hierChild4" presStyleCnt="0"/>
      <dgm:spPr/>
    </dgm:pt>
    <dgm:pt modelId="{E1570591-AA31-451F-8BDC-8D7F97C22C75}" type="pres">
      <dgm:prSet presAssocID="{5CE1B578-FD48-425F-B240-E2216E52CDC3}" presName="Name37" presStyleLbl="parChTrans1D3" presStyleIdx="0" presStyleCnt="2"/>
      <dgm:spPr/>
      <dgm:t>
        <a:bodyPr/>
        <a:lstStyle/>
        <a:p>
          <a:endParaRPr lang="pt-BR"/>
        </a:p>
      </dgm:t>
    </dgm:pt>
    <dgm:pt modelId="{FF380030-A095-430B-9C03-F45251DF6DBC}" type="pres">
      <dgm:prSet presAssocID="{E331ADA4-7F16-4586-AB74-D640F3973E2E}" presName="hierRoot2" presStyleCnt="0">
        <dgm:presLayoutVars>
          <dgm:hierBranch val="init"/>
        </dgm:presLayoutVars>
      </dgm:prSet>
      <dgm:spPr/>
    </dgm:pt>
    <dgm:pt modelId="{8CC662D5-3018-48E5-A7DC-02745501902F}" type="pres">
      <dgm:prSet presAssocID="{E331ADA4-7F16-4586-AB74-D640F3973E2E}" presName="rootComposite" presStyleCnt="0"/>
      <dgm:spPr/>
    </dgm:pt>
    <dgm:pt modelId="{CF903C3E-1583-43B5-9BFD-B40C76887E98}" type="pres">
      <dgm:prSet presAssocID="{E331ADA4-7F16-4586-AB74-D640F3973E2E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7151A41-B25A-493B-B3D2-40A7802F8BD7}" type="pres">
      <dgm:prSet presAssocID="{E331ADA4-7F16-4586-AB74-D640F3973E2E}" presName="rootConnector" presStyleLbl="node3" presStyleIdx="0" presStyleCnt="2"/>
      <dgm:spPr/>
      <dgm:t>
        <a:bodyPr/>
        <a:lstStyle/>
        <a:p>
          <a:endParaRPr lang="pt-BR"/>
        </a:p>
      </dgm:t>
    </dgm:pt>
    <dgm:pt modelId="{2ADF6CBD-8611-4853-B247-CB0644988692}" type="pres">
      <dgm:prSet presAssocID="{E331ADA4-7F16-4586-AB74-D640F3973E2E}" presName="hierChild4" presStyleCnt="0"/>
      <dgm:spPr/>
    </dgm:pt>
    <dgm:pt modelId="{E58AC8DE-6D42-4ECC-A1FB-D1BF261FDF02}" type="pres">
      <dgm:prSet presAssocID="{E331ADA4-7F16-4586-AB74-D640F3973E2E}" presName="hierChild5" presStyleCnt="0"/>
      <dgm:spPr/>
    </dgm:pt>
    <dgm:pt modelId="{FB852826-C13B-4AE3-8980-72E337DA7141}" type="pres">
      <dgm:prSet presAssocID="{396A7406-D6DF-4962-A91C-81AC33625FDE}" presName="Name37" presStyleLbl="parChTrans1D3" presStyleIdx="1" presStyleCnt="2"/>
      <dgm:spPr/>
      <dgm:t>
        <a:bodyPr/>
        <a:lstStyle/>
        <a:p>
          <a:endParaRPr lang="pt-BR"/>
        </a:p>
      </dgm:t>
    </dgm:pt>
    <dgm:pt modelId="{EC909813-7DAD-4164-93E0-BA482B4D1E7A}" type="pres">
      <dgm:prSet presAssocID="{89B0DD25-2D45-40C4-A6B5-359F62AE72B1}" presName="hierRoot2" presStyleCnt="0">
        <dgm:presLayoutVars>
          <dgm:hierBranch val="init"/>
        </dgm:presLayoutVars>
      </dgm:prSet>
      <dgm:spPr/>
    </dgm:pt>
    <dgm:pt modelId="{8C02BAA2-B9D9-49F1-BA33-C5FABE11C042}" type="pres">
      <dgm:prSet presAssocID="{89B0DD25-2D45-40C4-A6B5-359F62AE72B1}" presName="rootComposite" presStyleCnt="0"/>
      <dgm:spPr/>
    </dgm:pt>
    <dgm:pt modelId="{09C6C9D5-FF2B-4248-9A7B-F59436D8B619}" type="pres">
      <dgm:prSet presAssocID="{89B0DD25-2D45-40C4-A6B5-359F62AE72B1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7D63F0F-326C-427A-98EF-2A688500F56A}" type="pres">
      <dgm:prSet presAssocID="{89B0DD25-2D45-40C4-A6B5-359F62AE72B1}" presName="rootConnector" presStyleLbl="node3" presStyleIdx="1" presStyleCnt="2"/>
      <dgm:spPr/>
      <dgm:t>
        <a:bodyPr/>
        <a:lstStyle/>
        <a:p>
          <a:endParaRPr lang="pt-BR"/>
        </a:p>
      </dgm:t>
    </dgm:pt>
    <dgm:pt modelId="{F343EB98-D6D5-4BB2-9E4C-7AFD476B4278}" type="pres">
      <dgm:prSet presAssocID="{89B0DD25-2D45-40C4-A6B5-359F62AE72B1}" presName="hierChild4" presStyleCnt="0"/>
      <dgm:spPr/>
    </dgm:pt>
    <dgm:pt modelId="{C1220774-C4C9-41D3-93D9-AA22CF17BFDE}" type="pres">
      <dgm:prSet presAssocID="{89B0DD25-2D45-40C4-A6B5-359F62AE72B1}" presName="hierChild5" presStyleCnt="0"/>
      <dgm:spPr/>
    </dgm:pt>
    <dgm:pt modelId="{5747A731-20CF-4F99-94E6-E1A3A571BFF5}" type="pres">
      <dgm:prSet presAssocID="{4275FA62-D93C-4C1F-B9C6-23C2AD798BCA}" presName="hierChild5" presStyleCnt="0"/>
      <dgm:spPr/>
    </dgm:pt>
    <dgm:pt modelId="{205D543C-8AD0-421F-8B20-62E22156E0B9}" type="pres">
      <dgm:prSet presAssocID="{867D90A9-89F4-4228-8154-4017177898EB}" presName="hierChild3" presStyleCnt="0"/>
      <dgm:spPr/>
    </dgm:pt>
  </dgm:ptLst>
  <dgm:cxnLst>
    <dgm:cxn modelId="{21C42F4E-AB02-4B4F-B6AE-416B67036796}" type="presOf" srcId="{867D90A9-89F4-4228-8154-4017177898EB}" destId="{4B36087E-CD8D-4ACC-BCB4-E3D5E56DDC13}" srcOrd="0" destOrd="0" presId="urn:microsoft.com/office/officeart/2005/8/layout/orgChart1"/>
    <dgm:cxn modelId="{4B255200-ECEB-4B95-A3D8-DCAD658D282F}" type="presOf" srcId="{CDFCFA4C-4843-4B6E-859D-3BABE72EA927}" destId="{A73C6CC0-039D-4A5A-8094-7037ACFB7FC9}" srcOrd="1" destOrd="0" presId="urn:microsoft.com/office/officeart/2005/8/layout/orgChart1"/>
    <dgm:cxn modelId="{067E599D-BDF8-4FEA-B5EB-E4E252EF3F32}" type="presOf" srcId="{89B0DD25-2D45-40C4-A6B5-359F62AE72B1}" destId="{09C6C9D5-FF2B-4248-9A7B-F59436D8B619}" srcOrd="0" destOrd="0" presId="urn:microsoft.com/office/officeart/2005/8/layout/orgChart1"/>
    <dgm:cxn modelId="{E07E27A7-F447-4ACE-AD66-4CDDC32EF4C0}" srcId="{867D90A9-89F4-4228-8154-4017177898EB}" destId="{59AB8422-AF83-4A34-99CD-62D569361495}" srcOrd="0" destOrd="0" parTransId="{6A9E3EF7-7F6A-4662-AB70-31A0609F489B}" sibTransId="{E8DBE7F5-08F0-4309-B415-1B52258B5F7B}"/>
    <dgm:cxn modelId="{D838E451-C080-4763-A8FF-413B49C21D2C}" type="presOf" srcId="{D066AA97-5852-43B5-9405-AB396A00FA3A}" destId="{7F78029D-4830-4FF9-8BF1-FB4483CE7F24}" srcOrd="0" destOrd="0" presId="urn:microsoft.com/office/officeart/2005/8/layout/orgChart1"/>
    <dgm:cxn modelId="{3CCE7D9A-4332-4BEE-BA79-6A84EF12E9F3}" type="presOf" srcId="{3F8284DE-11BC-4DFC-A171-B2FFB416EF5C}" destId="{F7F484CA-56F8-4CCA-8F5E-126DA023620A}" srcOrd="0" destOrd="0" presId="urn:microsoft.com/office/officeart/2005/8/layout/orgChart1"/>
    <dgm:cxn modelId="{1C6812EC-8005-45D9-B5FA-68DB83480CDE}" srcId="{6DA40883-16C2-44AF-A9C4-3D8DF249E4D4}" destId="{867D90A9-89F4-4228-8154-4017177898EB}" srcOrd="0" destOrd="0" parTransId="{1C15C88C-9E60-45AD-97CD-9A53B2660644}" sibTransId="{E90391B0-FFDF-4366-8F2A-9B332ED7E170}"/>
    <dgm:cxn modelId="{D6B572B7-25AE-4910-BB2C-C55F6FAA1489}" type="presOf" srcId="{4275FA62-D93C-4C1F-B9C6-23C2AD798BCA}" destId="{3B9993D6-3B50-48FF-B651-7623F607AC0D}" srcOrd="0" destOrd="0" presId="urn:microsoft.com/office/officeart/2005/8/layout/orgChart1"/>
    <dgm:cxn modelId="{2B332CB7-24D1-4B91-9C2C-F0DC7D60B232}" type="presOf" srcId="{6A9E3EF7-7F6A-4662-AB70-31A0609F489B}" destId="{424B3595-A7A2-4E5C-9264-8F3314ED0AE3}" srcOrd="0" destOrd="0" presId="urn:microsoft.com/office/officeart/2005/8/layout/orgChart1"/>
    <dgm:cxn modelId="{61ECCA40-4BC9-4D83-ACB0-F12B6260CDDA}" srcId="{867D90A9-89F4-4228-8154-4017177898EB}" destId="{CDFCFA4C-4843-4B6E-859D-3BABE72EA927}" srcOrd="2" destOrd="0" parTransId="{D398C015-E121-4A70-A365-C0BA6E5A20C6}" sibTransId="{7F613617-7D7E-4C2E-B9F6-EF88E8BA98BC}"/>
    <dgm:cxn modelId="{8DED6976-DA0F-4337-AD37-9AB04C5B306E}" type="presOf" srcId="{4275FA62-D93C-4C1F-B9C6-23C2AD798BCA}" destId="{AB058DF6-0D8F-4A89-942F-80B365139720}" srcOrd="1" destOrd="0" presId="urn:microsoft.com/office/officeart/2005/8/layout/orgChart1"/>
    <dgm:cxn modelId="{4A25E1BB-930D-4672-AE8E-F52789991128}" type="presOf" srcId="{D398C015-E121-4A70-A365-C0BA6E5A20C6}" destId="{BFA86C20-7CC1-47B2-8F20-E89C504943F6}" srcOrd="0" destOrd="0" presId="urn:microsoft.com/office/officeart/2005/8/layout/orgChart1"/>
    <dgm:cxn modelId="{61FF75BD-DA22-4B31-8BB1-99A24745AC41}" type="presOf" srcId="{59AB8422-AF83-4A34-99CD-62D569361495}" destId="{8DF1D2C8-9614-436E-AB4B-C9FF61DA6E4E}" srcOrd="0" destOrd="0" presId="urn:microsoft.com/office/officeart/2005/8/layout/orgChart1"/>
    <dgm:cxn modelId="{7164528A-B9DA-4553-A5F6-9D5DE9480D58}" type="presOf" srcId="{E331ADA4-7F16-4586-AB74-D640F3973E2E}" destId="{B7151A41-B25A-493B-B3D2-40A7802F8BD7}" srcOrd="1" destOrd="0" presId="urn:microsoft.com/office/officeart/2005/8/layout/orgChart1"/>
    <dgm:cxn modelId="{51DE814C-3FE4-46B8-8C15-487C194B809D}" srcId="{4275FA62-D93C-4C1F-B9C6-23C2AD798BCA}" destId="{89B0DD25-2D45-40C4-A6B5-359F62AE72B1}" srcOrd="1" destOrd="0" parTransId="{396A7406-D6DF-4962-A91C-81AC33625FDE}" sibTransId="{F03157E3-22B2-450D-B079-7DC8FA3FAC88}"/>
    <dgm:cxn modelId="{F753F9CD-9F2D-4C54-B220-1EF5A76D3250}" type="presOf" srcId="{59AB8422-AF83-4A34-99CD-62D569361495}" destId="{FF833AA5-AD6D-4200-A4D2-BE3026DD17F8}" srcOrd="1" destOrd="0" presId="urn:microsoft.com/office/officeart/2005/8/layout/orgChart1"/>
    <dgm:cxn modelId="{D0658B2D-4AF4-4D65-8813-F014D237D0A8}" type="presOf" srcId="{4F023524-9813-4778-9DA7-8748B35E71AF}" destId="{727241BE-22E4-469D-B1C4-2DFD80DBB08C}" srcOrd="1" destOrd="0" presId="urn:microsoft.com/office/officeart/2005/8/layout/orgChart1"/>
    <dgm:cxn modelId="{1809731A-DCC4-4B58-8567-84CADA212EFB}" srcId="{4275FA62-D93C-4C1F-B9C6-23C2AD798BCA}" destId="{E331ADA4-7F16-4586-AB74-D640F3973E2E}" srcOrd="0" destOrd="0" parTransId="{5CE1B578-FD48-425F-B240-E2216E52CDC3}" sibTransId="{C4B3B719-5FAA-4ECD-8E16-8981324F388C}"/>
    <dgm:cxn modelId="{5E6CA120-5984-41D1-A929-265F18CE0E0A}" type="presOf" srcId="{5CE1B578-FD48-425F-B240-E2216E52CDC3}" destId="{E1570591-AA31-451F-8BDC-8D7F97C22C75}" srcOrd="0" destOrd="0" presId="urn:microsoft.com/office/officeart/2005/8/layout/orgChart1"/>
    <dgm:cxn modelId="{21287D42-A3F8-4112-A770-ECC577D3DD07}" type="presOf" srcId="{E331ADA4-7F16-4586-AB74-D640F3973E2E}" destId="{CF903C3E-1583-43B5-9BFD-B40C76887E98}" srcOrd="0" destOrd="0" presId="urn:microsoft.com/office/officeart/2005/8/layout/orgChart1"/>
    <dgm:cxn modelId="{9C71A7E1-08B8-48C5-8317-C2E5430C372D}" type="presOf" srcId="{89B0DD25-2D45-40C4-A6B5-359F62AE72B1}" destId="{D7D63F0F-326C-427A-98EF-2A688500F56A}" srcOrd="1" destOrd="0" presId="urn:microsoft.com/office/officeart/2005/8/layout/orgChart1"/>
    <dgm:cxn modelId="{1E1AD079-DD3F-4FD7-9BCB-33E33F404236}" srcId="{867D90A9-89F4-4228-8154-4017177898EB}" destId="{4275FA62-D93C-4C1F-B9C6-23C2AD798BCA}" srcOrd="3" destOrd="0" parTransId="{3F8284DE-11BC-4DFC-A171-B2FFB416EF5C}" sibTransId="{C793095C-B79A-4646-BD9F-D032231DF044}"/>
    <dgm:cxn modelId="{F1853E4A-C1F5-46CA-A61B-651DA0BB799C}" type="presOf" srcId="{6DA40883-16C2-44AF-A9C4-3D8DF249E4D4}" destId="{6E5F2570-BB77-4951-B47C-C76061374492}" srcOrd="0" destOrd="0" presId="urn:microsoft.com/office/officeart/2005/8/layout/orgChart1"/>
    <dgm:cxn modelId="{3635E48D-F49C-480C-8C6B-9270B67C238B}" type="presOf" srcId="{867D90A9-89F4-4228-8154-4017177898EB}" destId="{783C4A5A-49E6-4CB1-BA94-D5DC154EE096}" srcOrd="1" destOrd="0" presId="urn:microsoft.com/office/officeart/2005/8/layout/orgChart1"/>
    <dgm:cxn modelId="{558268C8-BD0D-4BF5-844D-FDA1502FF908}" srcId="{867D90A9-89F4-4228-8154-4017177898EB}" destId="{4F023524-9813-4778-9DA7-8748B35E71AF}" srcOrd="1" destOrd="0" parTransId="{D066AA97-5852-43B5-9405-AB396A00FA3A}" sibTransId="{587F6F72-4F39-48BC-A2B7-3554E4680E72}"/>
    <dgm:cxn modelId="{4DC44488-EF89-422B-9791-492F28955343}" type="presOf" srcId="{CDFCFA4C-4843-4B6E-859D-3BABE72EA927}" destId="{7E37A3EA-CD2D-4C12-8DA7-802C6C672E6A}" srcOrd="0" destOrd="0" presId="urn:microsoft.com/office/officeart/2005/8/layout/orgChart1"/>
    <dgm:cxn modelId="{16E84642-2293-4693-9708-543964E55163}" type="presOf" srcId="{4F023524-9813-4778-9DA7-8748B35E71AF}" destId="{68B337D4-E7CA-4316-A447-8B14BC141F5F}" srcOrd="0" destOrd="0" presId="urn:microsoft.com/office/officeart/2005/8/layout/orgChart1"/>
    <dgm:cxn modelId="{6BA5F0A8-3FEA-4E24-B1FA-BFEA87617229}" type="presOf" srcId="{396A7406-D6DF-4962-A91C-81AC33625FDE}" destId="{FB852826-C13B-4AE3-8980-72E337DA7141}" srcOrd="0" destOrd="0" presId="urn:microsoft.com/office/officeart/2005/8/layout/orgChart1"/>
    <dgm:cxn modelId="{481D1A8A-D729-42C3-AF72-9931C8FDBF4B}" type="presParOf" srcId="{6E5F2570-BB77-4951-B47C-C76061374492}" destId="{1A358BCC-B598-449F-BE3D-44DD91EF8DAA}" srcOrd="0" destOrd="0" presId="urn:microsoft.com/office/officeart/2005/8/layout/orgChart1"/>
    <dgm:cxn modelId="{AE8D3B9D-7AF2-403E-988D-66580093408B}" type="presParOf" srcId="{1A358BCC-B598-449F-BE3D-44DD91EF8DAA}" destId="{A76D7776-FDDD-4720-B482-F2C553C5058F}" srcOrd="0" destOrd="0" presId="urn:microsoft.com/office/officeart/2005/8/layout/orgChart1"/>
    <dgm:cxn modelId="{2B1D4B37-4BC7-41D3-BB3D-F6224B504D97}" type="presParOf" srcId="{A76D7776-FDDD-4720-B482-F2C553C5058F}" destId="{4B36087E-CD8D-4ACC-BCB4-E3D5E56DDC13}" srcOrd="0" destOrd="0" presId="urn:microsoft.com/office/officeart/2005/8/layout/orgChart1"/>
    <dgm:cxn modelId="{0C08CA59-DF1C-4D4F-9369-81B1CB7F48DA}" type="presParOf" srcId="{A76D7776-FDDD-4720-B482-F2C553C5058F}" destId="{783C4A5A-49E6-4CB1-BA94-D5DC154EE096}" srcOrd="1" destOrd="0" presId="urn:microsoft.com/office/officeart/2005/8/layout/orgChart1"/>
    <dgm:cxn modelId="{44CF771A-1829-4309-8DF3-F56000A1E981}" type="presParOf" srcId="{1A358BCC-B598-449F-BE3D-44DD91EF8DAA}" destId="{C4EF9C73-E259-496E-BDC5-20E6162F7387}" srcOrd="1" destOrd="0" presId="urn:microsoft.com/office/officeart/2005/8/layout/orgChart1"/>
    <dgm:cxn modelId="{FBB14F59-6EDB-4A7C-9BBF-4C3F8A520C7B}" type="presParOf" srcId="{C4EF9C73-E259-496E-BDC5-20E6162F7387}" destId="{424B3595-A7A2-4E5C-9264-8F3314ED0AE3}" srcOrd="0" destOrd="0" presId="urn:microsoft.com/office/officeart/2005/8/layout/orgChart1"/>
    <dgm:cxn modelId="{36AB72E7-3F59-422E-9EC6-77129CBBD09A}" type="presParOf" srcId="{C4EF9C73-E259-496E-BDC5-20E6162F7387}" destId="{A3BC9485-5898-4E47-BEA4-74D7BCA4CB69}" srcOrd="1" destOrd="0" presId="urn:microsoft.com/office/officeart/2005/8/layout/orgChart1"/>
    <dgm:cxn modelId="{DD78D947-ECB2-4809-A103-26F2F3A34B8B}" type="presParOf" srcId="{A3BC9485-5898-4E47-BEA4-74D7BCA4CB69}" destId="{13520E19-5BBB-45B0-89B9-900DB7ADEE7C}" srcOrd="0" destOrd="0" presId="urn:microsoft.com/office/officeart/2005/8/layout/orgChart1"/>
    <dgm:cxn modelId="{2258AAAE-727A-4741-B579-58219E6F2B6F}" type="presParOf" srcId="{13520E19-5BBB-45B0-89B9-900DB7ADEE7C}" destId="{8DF1D2C8-9614-436E-AB4B-C9FF61DA6E4E}" srcOrd="0" destOrd="0" presId="urn:microsoft.com/office/officeart/2005/8/layout/orgChart1"/>
    <dgm:cxn modelId="{51C45E57-92D2-45DD-9DE1-359E6183BBAB}" type="presParOf" srcId="{13520E19-5BBB-45B0-89B9-900DB7ADEE7C}" destId="{FF833AA5-AD6D-4200-A4D2-BE3026DD17F8}" srcOrd="1" destOrd="0" presId="urn:microsoft.com/office/officeart/2005/8/layout/orgChart1"/>
    <dgm:cxn modelId="{21AA2374-8450-411D-AF58-89A4A4C39D91}" type="presParOf" srcId="{A3BC9485-5898-4E47-BEA4-74D7BCA4CB69}" destId="{0429A390-A2EB-4856-8779-E71CB0AC3515}" srcOrd="1" destOrd="0" presId="urn:microsoft.com/office/officeart/2005/8/layout/orgChart1"/>
    <dgm:cxn modelId="{59F6F5DC-D566-4FA2-96A7-96CFA3B545F4}" type="presParOf" srcId="{A3BC9485-5898-4E47-BEA4-74D7BCA4CB69}" destId="{FFA04E8D-829A-4420-91BC-895D8F560C57}" srcOrd="2" destOrd="0" presId="urn:microsoft.com/office/officeart/2005/8/layout/orgChart1"/>
    <dgm:cxn modelId="{184B1C9A-3973-473E-909E-D4380F18A6BB}" type="presParOf" srcId="{C4EF9C73-E259-496E-BDC5-20E6162F7387}" destId="{7F78029D-4830-4FF9-8BF1-FB4483CE7F24}" srcOrd="2" destOrd="0" presId="urn:microsoft.com/office/officeart/2005/8/layout/orgChart1"/>
    <dgm:cxn modelId="{CDAB0AD8-2C8E-464D-BB33-CAA125D1001B}" type="presParOf" srcId="{C4EF9C73-E259-496E-BDC5-20E6162F7387}" destId="{ACDC632E-D6DD-4F2E-9CEC-F4017C5A136B}" srcOrd="3" destOrd="0" presId="urn:microsoft.com/office/officeart/2005/8/layout/orgChart1"/>
    <dgm:cxn modelId="{1FB82F61-EA95-4B46-9C20-3C6F2B4E9C55}" type="presParOf" srcId="{ACDC632E-D6DD-4F2E-9CEC-F4017C5A136B}" destId="{A7E70C1C-C9B8-46E4-AC36-C4C99586AB49}" srcOrd="0" destOrd="0" presId="urn:microsoft.com/office/officeart/2005/8/layout/orgChart1"/>
    <dgm:cxn modelId="{5577F68F-1CB7-48BB-93D8-6ECEBD2897B4}" type="presParOf" srcId="{A7E70C1C-C9B8-46E4-AC36-C4C99586AB49}" destId="{68B337D4-E7CA-4316-A447-8B14BC141F5F}" srcOrd="0" destOrd="0" presId="urn:microsoft.com/office/officeart/2005/8/layout/orgChart1"/>
    <dgm:cxn modelId="{8D8C0E14-7E4C-420A-881A-E5A83A511419}" type="presParOf" srcId="{A7E70C1C-C9B8-46E4-AC36-C4C99586AB49}" destId="{727241BE-22E4-469D-B1C4-2DFD80DBB08C}" srcOrd="1" destOrd="0" presId="urn:microsoft.com/office/officeart/2005/8/layout/orgChart1"/>
    <dgm:cxn modelId="{251D5CD0-B02C-41E2-A3EB-554DA0A214A1}" type="presParOf" srcId="{ACDC632E-D6DD-4F2E-9CEC-F4017C5A136B}" destId="{EAE4AB52-272F-462C-9B77-20FB4C04D945}" srcOrd="1" destOrd="0" presId="urn:microsoft.com/office/officeart/2005/8/layout/orgChart1"/>
    <dgm:cxn modelId="{C8DD99A0-5EE1-4B8A-8FE6-5C1A779828E7}" type="presParOf" srcId="{ACDC632E-D6DD-4F2E-9CEC-F4017C5A136B}" destId="{A62F8DDD-208E-4DEA-A39B-4783D24BCD94}" srcOrd="2" destOrd="0" presId="urn:microsoft.com/office/officeart/2005/8/layout/orgChart1"/>
    <dgm:cxn modelId="{0318EE9C-F965-4496-8633-7C7A1F70F318}" type="presParOf" srcId="{C4EF9C73-E259-496E-BDC5-20E6162F7387}" destId="{BFA86C20-7CC1-47B2-8F20-E89C504943F6}" srcOrd="4" destOrd="0" presId="urn:microsoft.com/office/officeart/2005/8/layout/orgChart1"/>
    <dgm:cxn modelId="{57C002B3-8F12-4A9A-8BC7-FE8F143A606D}" type="presParOf" srcId="{C4EF9C73-E259-496E-BDC5-20E6162F7387}" destId="{8AA0E564-BCD4-4DDD-96C4-1E2E00846F19}" srcOrd="5" destOrd="0" presId="urn:microsoft.com/office/officeart/2005/8/layout/orgChart1"/>
    <dgm:cxn modelId="{113322BE-D96A-4396-8943-D32F1D6139E3}" type="presParOf" srcId="{8AA0E564-BCD4-4DDD-96C4-1E2E00846F19}" destId="{4E2D3DEE-87FD-45BE-9852-D6FA36828569}" srcOrd="0" destOrd="0" presId="urn:microsoft.com/office/officeart/2005/8/layout/orgChart1"/>
    <dgm:cxn modelId="{ABD9F15C-50F0-4B49-A6AE-C64408678330}" type="presParOf" srcId="{4E2D3DEE-87FD-45BE-9852-D6FA36828569}" destId="{7E37A3EA-CD2D-4C12-8DA7-802C6C672E6A}" srcOrd="0" destOrd="0" presId="urn:microsoft.com/office/officeart/2005/8/layout/orgChart1"/>
    <dgm:cxn modelId="{AEFC40B2-CC20-4367-8710-581F123D38D4}" type="presParOf" srcId="{4E2D3DEE-87FD-45BE-9852-D6FA36828569}" destId="{A73C6CC0-039D-4A5A-8094-7037ACFB7FC9}" srcOrd="1" destOrd="0" presId="urn:microsoft.com/office/officeart/2005/8/layout/orgChart1"/>
    <dgm:cxn modelId="{A0EB2AFE-2B88-4CFA-AA0A-48D6A1863C18}" type="presParOf" srcId="{8AA0E564-BCD4-4DDD-96C4-1E2E00846F19}" destId="{1FD1D207-D982-45ED-94D3-20CAA17F1425}" srcOrd="1" destOrd="0" presId="urn:microsoft.com/office/officeart/2005/8/layout/orgChart1"/>
    <dgm:cxn modelId="{67C6A35B-6795-423D-BEA7-23C0A059B65C}" type="presParOf" srcId="{8AA0E564-BCD4-4DDD-96C4-1E2E00846F19}" destId="{6DFFB9A3-92D3-4654-96CE-C1921D1A3719}" srcOrd="2" destOrd="0" presId="urn:microsoft.com/office/officeart/2005/8/layout/orgChart1"/>
    <dgm:cxn modelId="{DB13D2DC-85EF-4F41-89A6-88CFB52DD177}" type="presParOf" srcId="{C4EF9C73-E259-496E-BDC5-20E6162F7387}" destId="{F7F484CA-56F8-4CCA-8F5E-126DA023620A}" srcOrd="6" destOrd="0" presId="urn:microsoft.com/office/officeart/2005/8/layout/orgChart1"/>
    <dgm:cxn modelId="{D81ADA5D-3AA3-4DB5-901C-B499A46C30D8}" type="presParOf" srcId="{C4EF9C73-E259-496E-BDC5-20E6162F7387}" destId="{C37E69A0-75C9-466C-ADE9-8C5E68E7ACAD}" srcOrd="7" destOrd="0" presId="urn:microsoft.com/office/officeart/2005/8/layout/orgChart1"/>
    <dgm:cxn modelId="{8ACC2CA0-30C8-4499-BF14-86FCFBEB982E}" type="presParOf" srcId="{C37E69A0-75C9-466C-ADE9-8C5E68E7ACAD}" destId="{ADBE630C-289A-4790-9AAD-253E75FE9CEC}" srcOrd="0" destOrd="0" presId="urn:microsoft.com/office/officeart/2005/8/layout/orgChart1"/>
    <dgm:cxn modelId="{A1D29C2B-FFF2-413C-8858-9FE149051F2F}" type="presParOf" srcId="{ADBE630C-289A-4790-9AAD-253E75FE9CEC}" destId="{3B9993D6-3B50-48FF-B651-7623F607AC0D}" srcOrd="0" destOrd="0" presId="urn:microsoft.com/office/officeart/2005/8/layout/orgChart1"/>
    <dgm:cxn modelId="{F9B8FD06-76DD-4827-B347-7A908BFDDDFC}" type="presParOf" srcId="{ADBE630C-289A-4790-9AAD-253E75FE9CEC}" destId="{AB058DF6-0D8F-4A89-942F-80B365139720}" srcOrd="1" destOrd="0" presId="urn:microsoft.com/office/officeart/2005/8/layout/orgChart1"/>
    <dgm:cxn modelId="{D0DBD761-3F65-4D02-8C61-1D32A3EF3DCA}" type="presParOf" srcId="{C37E69A0-75C9-466C-ADE9-8C5E68E7ACAD}" destId="{816624AA-6890-47CD-8A33-55703967CD9F}" srcOrd="1" destOrd="0" presId="urn:microsoft.com/office/officeart/2005/8/layout/orgChart1"/>
    <dgm:cxn modelId="{B914F348-CDF5-480C-98C1-2FA8B55A103D}" type="presParOf" srcId="{816624AA-6890-47CD-8A33-55703967CD9F}" destId="{E1570591-AA31-451F-8BDC-8D7F97C22C75}" srcOrd="0" destOrd="0" presId="urn:microsoft.com/office/officeart/2005/8/layout/orgChart1"/>
    <dgm:cxn modelId="{C9BDB72F-0E43-4E4D-82D0-CA5BA8C14C51}" type="presParOf" srcId="{816624AA-6890-47CD-8A33-55703967CD9F}" destId="{FF380030-A095-430B-9C03-F45251DF6DBC}" srcOrd="1" destOrd="0" presId="urn:microsoft.com/office/officeart/2005/8/layout/orgChart1"/>
    <dgm:cxn modelId="{36DD4B6F-1DE9-43D2-A719-B3EEE0A1B4CA}" type="presParOf" srcId="{FF380030-A095-430B-9C03-F45251DF6DBC}" destId="{8CC662D5-3018-48E5-A7DC-02745501902F}" srcOrd="0" destOrd="0" presId="urn:microsoft.com/office/officeart/2005/8/layout/orgChart1"/>
    <dgm:cxn modelId="{A998D00A-2C0E-421F-AB15-DAAF34894D3B}" type="presParOf" srcId="{8CC662D5-3018-48E5-A7DC-02745501902F}" destId="{CF903C3E-1583-43B5-9BFD-B40C76887E98}" srcOrd="0" destOrd="0" presId="urn:microsoft.com/office/officeart/2005/8/layout/orgChart1"/>
    <dgm:cxn modelId="{33F75210-CEAF-46B3-B79B-35FB2B734D99}" type="presParOf" srcId="{8CC662D5-3018-48E5-A7DC-02745501902F}" destId="{B7151A41-B25A-493B-B3D2-40A7802F8BD7}" srcOrd="1" destOrd="0" presId="urn:microsoft.com/office/officeart/2005/8/layout/orgChart1"/>
    <dgm:cxn modelId="{7C7F85E9-0433-4247-A2CE-B51591FF9F6F}" type="presParOf" srcId="{FF380030-A095-430B-9C03-F45251DF6DBC}" destId="{2ADF6CBD-8611-4853-B247-CB0644988692}" srcOrd="1" destOrd="0" presId="urn:microsoft.com/office/officeart/2005/8/layout/orgChart1"/>
    <dgm:cxn modelId="{5BDEFB09-A466-4B6D-AE27-6B851B8EE23E}" type="presParOf" srcId="{FF380030-A095-430B-9C03-F45251DF6DBC}" destId="{E58AC8DE-6D42-4ECC-A1FB-D1BF261FDF02}" srcOrd="2" destOrd="0" presId="urn:microsoft.com/office/officeart/2005/8/layout/orgChart1"/>
    <dgm:cxn modelId="{DFF9C568-F496-4EC4-8CAF-10011EECC7AC}" type="presParOf" srcId="{816624AA-6890-47CD-8A33-55703967CD9F}" destId="{FB852826-C13B-4AE3-8980-72E337DA7141}" srcOrd="2" destOrd="0" presId="urn:microsoft.com/office/officeart/2005/8/layout/orgChart1"/>
    <dgm:cxn modelId="{0F7791FC-2875-4AC0-84C2-0781358A176C}" type="presParOf" srcId="{816624AA-6890-47CD-8A33-55703967CD9F}" destId="{EC909813-7DAD-4164-93E0-BA482B4D1E7A}" srcOrd="3" destOrd="0" presId="urn:microsoft.com/office/officeart/2005/8/layout/orgChart1"/>
    <dgm:cxn modelId="{3CB19190-3F18-4DFE-A44B-8065D9EA9421}" type="presParOf" srcId="{EC909813-7DAD-4164-93E0-BA482B4D1E7A}" destId="{8C02BAA2-B9D9-49F1-BA33-C5FABE11C042}" srcOrd="0" destOrd="0" presId="urn:microsoft.com/office/officeart/2005/8/layout/orgChart1"/>
    <dgm:cxn modelId="{3CCF5701-C202-40AF-B6E1-93C5CEF7D5C5}" type="presParOf" srcId="{8C02BAA2-B9D9-49F1-BA33-C5FABE11C042}" destId="{09C6C9D5-FF2B-4248-9A7B-F59436D8B619}" srcOrd="0" destOrd="0" presId="urn:microsoft.com/office/officeart/2005/8/layout/orgChart1"/>
    <dgm:cxn modelId="{3594628C-FBBE-4B83-89B0-72E8BA00D07E}" type="presParOf" srcId="{8C02BAA2-B9D9-49F1-BA33-C5FABE11C042}" destId="{D7D63F0F-326C-427A-98EF-2A688500F56A}" srcOrd="1" destOrd="0" presId="urn:microsoft.com/office/officeart/2005/8/layout/orgChart1"/>
    <dgm:cxn modelId="{B687A909-BF4F-47DB-A910-0DD956B645D5}" type="presParOf" srcId="{EC909813-7DAD-4164-93E0-BA482B4D1E7A}" destId="{F343EB98-D6D5-4BB2-9E4C-7AFD476B4278}" srcOrd="1" destOrd="0" presId="urn:microsoft.com/office/officeart/2005/8/layout/orgChart1"/>
    <dgm:cxn modelId="{D030B27F-F61F-4B03-A9F0-318C9F17D455}" type="presParOf" srcId="{EC909813-7DAD-4164-93E0-BA482B4D1E7A}" destId="{C1220774-C4C9-41D3-93D9-AA22CF17BFDE}" srcOrd="2" destOrd="0" presId="urn:microsoft.com/office/officeart/2005/8/layout/orgChart1"/>
    <dgm:cxn modelId="{7170F631-39BB-4DAB-8FDD-B15DA143F232}" type="presParOf" srcId="{C37E69A0-75C9-466C-ADE9-8C5E68E7ACAD}" destId="{5747A731-20CF-4F99-94E6-E1A3A571BFF5}" srcOrd="2" destOrd="0" presId="urn:microsoft.com/office/officeart/2005/8/layout/orgChart1"/>
    <dgm:cxn modelId="{6BD363A0-EF9E-499A-B10B-D92FE62D593A}" type="presParOf" srcId="{1A358BCC-B598-449F-BE3D-44DD91EF8DAA}" destId="{205D543C-8AD0-421F-8B20-62E22156E0B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73426-E74C-4E50-AC49-CAF0154EF041}">
      <dsp:nvSpPr>
        <dsp:cNvPr id="0" name=""/>
        <dsp:cNvSpPr/>
      </dsp:nvSpPr>
      <dsp:spPr>
        <a:xfrm>
          <a:off x="1170730" y="1647"/>
          <a:ext cx="2751394" cy="1650836"/>
        </a:xfrm>
        <a:prstGeom prst="rect">
          <a:avLst/>
        </a:prstGeom>
        <a:solidFill>
          <a:srgbClr val="3CA1B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 801 – Algoritmos e </a:t>
          </a:r>
          <a:r>
            <a:rPr lang="pt-BR" sz="2400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Proramação</a:t>
          </a:r>
          <a:r>
            <a:rPr lang="pt-BR" sz="2400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</a:t>
          </a:r>
          <a:endParaRPr lang="pt-BR" sz="2400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70730" y="1647"/>
        <a:ext cx="2751394" cy="1650836"/>
      </dsp:txXfrm>
    </dsp:sp>
    <dsp:sp modelId="{56697AFE-73F2-43F9-A4B1-C10716021A4B}">
      <dsp:nvSpPr>
        <dsp:cNvPr id="0" name=""/>
        <dsp:cNvSpPr/>
      </dsp:nvSpPr>
      <dsp:spPr>
        <a:xfrm>
          <a:off x="4197264" y="1647"/>
          <a:ext cx="2751394" cy="1650836"/>
        </a:xfrm>
        <a:prstGeom prst="rect">
          <a:avLst/>
        </a:prstGeom>
        <a:solidFill>
          <a:srgbClr val="52A9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 630 – Informática Aplicada</a:t>
          </a:r>
          <a:endParaRPr lang="pt-BR" sz="2400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197264" y="1647"/>
        <a:ext cx="2751394" cy="1650836"/>
      </dsp:txXfrm>
    </dsp:sp>
    <dsp:sp modelId="{CE51C47E-BE88-4229-AEB4-FF9DE9A251F0}">
      <dsp:nvSpPr>
        <dsp:cNvPr id="0" name=""/>
        <dsp:cNvSpPr/>
      </dsp:nvSpPr>
      <dsp:spPr>
        <a:xfrm>
          <a:off x="1170730" y="1927623"/>
          <a:ext cx="2751394" cy="1650836"/>
        </a:xfrm>
        <a:prstGeom prst="rect">
          <a:avLst/>
        </a:prstGeom>
        <a:solidFill>
          <a:srgbClr val="52A9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 170 – Introdução à Ciência da Computação (ICC)</a:t>
          </a:r>
          <a:endParaRPr lang="pt-BR" sz="2400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70730" y="1927623"/>
        <a:ext cx="2751394" cy="1650836"/>
      </dsp:txXfrm>
    </dsp:sp>
    <dsp:sp modelId="{F00D8F45-D769-47F1-A861-982421D8BDDA}">
      <dsp:nvSpPr>
        <dsp:cNvPr id="0" name=""/>
        <dsp:cNvSpPr/>
      </dsp:nvSpPr>
      <dsp:spPr>
        <a:xfrm>
          <a:off x="4197264" y="1927623"/>
          <a:ext cx="2751394" cy="1650836"/>
        </a:xfrm>
        <a:prstGeom prst="rect">
          <a:avLst/>
        </a:prstGeom>
        <a:solidFill>
          <a:srgbClr val="3CA1B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 196 – Introdução à Informática F</a:t>
          </a:r>
          <a:endParaRPr lang="pt-BR" sz="2400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197264" y="1927623"/>
        <a:ext cx="2751394" cy="16508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52826-C13B-4AE3-8980-72E337DA7141}">
      <dsp:nvSpPr>
        <dsp:cNvPr id="0" name=""/>
        <dsp:cNvSpPr/>
      </dsp:nvSpPr>
      <dsp:spPr>
        <a:xfrm>
          <a:off x="7392534" y="2501329"/>
          <a:ext cx="297149" cy="2317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7763"/>
              </a:lnTo>
              <a:lnTo>
                <a:pt x="297149" y="2317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570591-AA31-451F-8BDC-8D7F97C22C75}">
      <dsp:nvSpPr>
        <dsp:cNvPr id="0" name=""/>
        <dsp:cNvSpPr/>
      </dsp:nvSpPr>
      <dsp:spPr>
        <a:xfrm>
          <a:off x="7392534" y="2501329"/>
          <a:ext cx="297149" cy="911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1257"/>
              </a:lnTo>
              <a:lnTo>
                <a:pt x="297149" y="9112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F484CA-56F8-4CCA-8F5E-126DA023620A}">
      <dsp:nvSpPr>
        <dsp:cNvPr id="0" name=""/>
        <dsp:cNvSpPr/>
      </dsp:nvSpPr>
      <dsp:spPr>
        <a:xfrm>
          <a:off x="4589427" y="1094822"/>
          <a:ext cx="3595505" cy="416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04"/>
              </a:lnTo>
              <a:lnTo>
                <a:pt x="3595505" y="208004"/>
              </a:lnTo>
              <a:lnTo>
                <a:pt x="3595505" y="4160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A86C20-7CC1-47B2-8F20-E89C504943F6}">
      <dsp:nvSpPr>
        <dsp:cNvPr id="0" name=""/>
        <dsp:cNvSpPr/>
      </dsp:nvSpPr>
      <dsp:spPr>
        <a:xfrm>
          <a:off x="4589427" y="1094822"/>
          <a:ext cx="1198501" cy="416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04"/>
              </a:lnTo>
              <a:lnTo>
                <a:pt x="1198501" y="208004"/>
              </a:lnTo>
              <a:lnTo>
                <a:pt x="1198501" y="4160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8029D-4830-4FF9-8BF1-FB4483CE7F24}">
      <dsp:nvSpPr>
        <dsp:cNvPr id="0" name=""/>
        <dsp:cNvSpPr/>
      </dsp:nvSpPr>
      <dsp:spPr>
        <a:xfrm>
          <a:off x="3390925" y="1094822"/>
          <a:ext cx="1198501" cy="416008"/>
        </a:xfrm>
        <a:custGeom>
          <a:avLst/>
          <a:gdLst/>
          <a:ahLst/>
          <a:cxnLst/>
          <a:rect l="0" t="0" r="0" b="0"/>
          <a:pathLst>
            <a:path>
              <a:moveTo>
                <a:pt x="1198501" y="0"/>
              </a:moveTo>
              <a:lnTo>
                <a:pt x="1198501" y="208004"/>
              </a:lnTo>
              <a:lnTo>
                <a:pt x="0" y="208004"/>
              </a:lnTo>
              <a:lnTo>
                <a:pt x="0" y="4160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B3595-A7A2-4E5C-9264-8F3314ED0AE3}">
      <dsp:nvSpPr>
        <dsp:cNvPr id="0" name=""/>
        <dsp:cNvSpPr/>
      </dsp:nvSpPr>
      <dsp:spPr>
        <a:xfrm>
          <a:off x="993921" y="1094822"/>
          <a:ext cx="3595505" cy="416008"/>
        </a:xfrm>
        <a:custGeom>
          <a:avLst/>
          <a:gdLst/>
          <a:ahLst/>
          <a:cxnLst/>
          <a:rect l="0" t="0" r="0" b="0"/>
          <a:pathLst>
            <a:path>
              <a:moveTo>
                <a:pt x="3595505" y="0"/>
              </a:moveTo>
              <a:lnTo>
                <a:pt x="3595505" y="208004"/>
              </a:lnTo>
              <a:lnTo>
                <a:pt x="0" y="208004"/>
              </a:lnTo>
              <a:lnTo>
                <a:pt x="0" y="4160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36087E-CD8D-4ACC-BCB4-E3D5E56DDC13}">
      <dsp:nvSpPr>
        <dsp:cNvPr id="0" name=""/>
        <dsp:cNvSpPr/>
      </dsp:nvSpPr>
      <dsp:spPr>
        <a:xfrm>
          <a:off x="3348324" y="104325"/>
          <a:ext cx="2482206" cy="990497"/>
        </a:xfrm>
        <a:prstGeom prst="rect">
          <a:avLst/>
        </a:prstGeom>
        <a:solidFill>
          <a:srgbClr val="3CA1B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ABORDAGENS COMUNS</a:t>
          </a:r>
          <a:endParaRPr lang="pt-BR" sz="2400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348324" y="104325"/>
        <a:ext cx="2482206" cy="990497"/>
      </dsp:txXfrm>
    </dsp:sp>
    <dsp:sp modelId="{8DF1D2C8-9614-436E-AB4B-C9FF61DA6E4E}">
      <dsp:nvSpPr>
        <dsp:cNvPr id="0" name=""/>
        <dsp:cNvSpPr/>
      </dsp:nvSpPr>
      <dsp:spPr>
        <a:xfrm>
          <a:off x="3424" y="1510831"/>
          <a:ext cx="1980994" cy="990497"/>
        </a:xfrm>
        <a:prstGeom prst="rect">
          <a:avLst/>
        </a:prstGeom>
        <a:solidFill>
          <a:srgbClr val="77CCE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err="1" smtClean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Imperative-first</a:t>
          </a:r>
          <a:endParaRPr lang="pt-BR" sz="2200" kern="1200" dirty="0">
            <a:solidFill>
              <a:schemeClr val="bg2">
                <a:lumMod val="25000"/>
              </a:schemeClr>
            </a:solidFill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424" y="1510831"/>
        <a:ext cx="1980994" cy="990497"/>
      </dsp:txXfrm>
    </dsp:sp>
    <dsp:sp modelId="{68B337D4-E7CA-4316-A447-8B14BC141F5F}">
      <dsp:nvSpPr>
        <dsp:cNvPr id="0" name=""/>
        <dsp:cNvSpPr/>
      </dsp:nvSpPr>
      <dsp:spPr>
        <a:xfrm>
          <a:off x="2400428" y="1510831"/>
          <a:ext cx="1980994" cy="990497"/>
        </a:xfrm>
        <a:prstGeom prst="rect">
          <a:avLst/>
        </a:prstGeom>
        <a:solidFill>
          <a:srgbClr val="77CCE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err="1" smtClean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Objects-first</a:t>
          </a:r>
          <a:endParaRPr lang="pt-BR" sz="2200" kern="1200" dirty="0">
            <a:solidFill>
              <a:schemeClr val="bg2">
                <a:lumMod val="25000"/>
              </a:schemeClr>
            </a:solidFill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2400428" y="1510831"/>
        <a:ext cx="1980994" cy="990497"/>
      </dsp:txXfrm>
    </dsp:sp>
    <dsp:sp modelId="{7E37A3EA-CD2D-4C12-8DA7-802C6C672E6A}">
      <dsp:nvSpPr>
        <dsp:cNvPr id="0" name=""/>
        <dsp:cNvSpPr/>
      </dsp:nvSpPr>
      <dsp:spPr>
        <a:xfrm>
          <a:off x="4797431" y="1510831"/>
          <a:ext cx="1980994" cy="990497"/>
        </a:xfrm>
        <a:prstGeom prst="rect">
          <a:avLst/>
        </a:prstGeom>
        <a:solidFill>
          <a:srgbClr val="77CCE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err="1" smtClean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Functional-first</a:t>
          </a:r>
          <a:endParaRPr lang="pt-BR" sz="2200" kern="1200" dirty="0">
            <a:solidFill>
              <a:schemeClr val="bg2">
                <a:lumMod val="25000"/>
              </a:schemeClr>
            </a:solidFill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797431" y="1510831"/>
        <a:ext cx="1980994" cy="990497"/>
      </dsp:txXfrm>
    </dsp:sp>
    <dsp:sp modelId="{3B9993D6-3B50-48FF-B651-7623F607AC0D}">
      <dsp:nvSpPr>
        <dsp:cNvPr id="0" name=""/>
        <dsp:cNvSpPr/>
      </dsp:nvSpPr>
      <dsp:spPr>
        <a:xfrm>
          <a:off x="7194435" y="1510831"/>
          <a:ext cx="1980994" cy="990497"/>
        </a:xfrm>
        <a:prstGeom prst="rect">
          <a:avLst/>
        </a:prstGeom>
        <a:solidFill>
          <a:srgbClr val="77CCE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smtClean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Breadth-first</a:t>
          </a:r>
          <a:endParaRPr lang="pt-BR" sz="2200" kern="1200" dirty="0">
            <a:solidFill>
              <a:schemeClr val="bg2">
                <a:lumMod val="25000"/>
              </a:schemeClr>
            </a:solidFill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194435" y="1510831"/>
        <a:ext cx="1980994" cy="990497"/>
      </dsp:txXfrm>
    </dsp:sp>
    <dsp:sp modelId="{CF903C3E-1583-43B5-9BFD-B40C76887E98}">
      <dsp:nvSpPr>
        <dsp:cNvPr id="0" name=""/>
        <dsp:cNvSpPr/>
      </dsp:nvSpPr>
      <dsp:spPr>
        <a:xfrm>
          <a:off x="7689683" y="2917337"/>
          <a:ext cx="1980994" cy="990497"/>
        </a:xfrm>
        <a:prstGeom prst="rect">
          <a:avLst/>
        </a:prstGeom>
        <a:solidFill>
          <a:srgbClr val="D7EFE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smtClean="0">
              <a:solidFill>
                <a:srgbClr val="3CA1B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Algorithms-first</a:t>
          </a:r>
          <a:endParaRPr lang="pt-BR" sz="2200" kern="1200" dirty="0">
            <a:solidFill>
              <a:srgbClr val="3CA1B3"/>
            </a:solidFill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689683" y="2917337"/>
        <a:ext cx="1980994" cy="990497"/>
      </dsp:txXfrm>
    </dsp:sp>
    <dsp:sp modelId="{09C6C9D5-FF2B-4248-9A7B-F59436D8B619}">
      <dsp:nvSpPr>
        <dsp:cNvPr id="0" name=""/>
        <dsp:cNvSpPr/>
      </dsp:nvSpPr>
      <dsp:spPr>
        <a:xfrm>
          <a:off x="7689683" y="4323844"/>
          <a:ext cx="1980994" cy="990497"/>
        </a:xfrm>
        <a:prstGeom prst="rect">
          <a:avLst/>
        </a:prstGeom>
        <a:solidFill>
          <a:srgbClr val="D7EFE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>
              <a:solidFill>
                <a:srgbClr val="3CA1B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Hardware-</a:t>
          </a:r>
          <a:r>
            <a:rPr lang="pt-BR" sz="2200" kern="1200" dirty="0" err="1" smtClean="0">
              <a:solidFill>
                <a:srgbClr val="3CA1B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first</a:t>
          </a:r>
          <a:endParaRPr lang="pt-BR" sz="2200" kern="1200" dirty="0">
            <a:solidFill>
              <a:srgbClr val="3CA1B3"/>
            </a:solidFill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689683" y="4323844"/>
        <a:ext cx="1980994" cy="990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FF1EE-1F56-45BC-90EA-B045E1C22900}" type="datetimeFigureOut">
              <a:rPr lang="pt-BR" smtClean="0"/>
              <a:t>09/07/2017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5112B-76C1-41D2-A512-73D8770F49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9214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 1961 Alan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Perlis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 primeiro Cientista da Computação a receber o prêmio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Alan Turing,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palestrar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Massachusetts Institute of Technology (MIT),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defendeu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Ciência da Computação deveria fazer parte de uma educação liberal geral.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 contrário desta época, atualmente a computação influencia a sociedade em muitos aspectos, uma vez que os computadores estão cada vez mais presentes na vida das pessoas.</a:t>
            </a:r>
          </a:p>
          <a:p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i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Assim como a alfabetização tradicional envolve tanto a leitura e escrita, alfabetização computacional envolve necessariamente a capacidade de criar artefatos computacionais, e não simplesmente usá-los. </a:t>
            </a:r>
            <a:r>
              <a:rPr lang="pt-BR" sz="12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[FORTE; GUZDIAL, 2005; RESNICK et al., 2009]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i="1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5112B-76C1-41D2-A512-73D8770F494A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2990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 –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Deficiências das abordagens propostas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– Aspectos subjetivos como contexto geográfico, espacial, motivação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5112B-76C1-41D2-A512-73D8770F494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420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 –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Este trabalho supõe que a solução para um problema com múltiplos fatores, envolve uma solução mista, 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2 - Aprendizagem gradual e espiral de fundamentos básicos da programação, 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3 - Avaliação aprofundada, numa perspectiva de métodos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-quantitativos 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4 - Dentro do contexto da universidade brasileira.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5112B-76C1-41D2-A512-73D8770F494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651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2 -</a:t>
            </a:r>
            <a:r>
              <a:rPr lang="pt-BR" dirty="0" smtClean="0"/>
              <a:t>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Este trabalho justifica-se pela carência de análises mais aprofundadas e metodologicamente consistentes, que observem as nuances do problema da motivação e da aprendizagem, ponderando elementos locais, como o perfil do estudante brasileiro. 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3 - A relevância social reside na disponibilização gratuita à comunidade acadêmica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5112B-76C1-41D2-A512-73D8770F494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24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 –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Pretende-se avaliar se a abordagem proposta influencia positivamente a motivação dos estudantes. Através da triangulação dos dados quantitativos e qualitativos pretende-se contrastar os níveis de motivação apresentados pelos estudantes, nos diversos instrumentos de medição utilizados, como observações, entrevistas e questionários.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5112B-76C1-41D2-A512-73D8770F494A}" type="slidenum">
              <a:rPr lang="pt-BR" smtClean="0">
                <a:solidFill>
                  <a:prstClr val="black"/>
                </a:solidFill>
              </a:rPr>
              <a:pPr/>
              <a:t>16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68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2 - encontrar evidências científicas, quantitativamente, de que a abordagem proposta, pensada como uma combinação de múltiplas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linguagens e ferramentas, reduz as taxas de reprovação e evasão, quando comparadas com contextos onde foram utilizadas abordagens tradicionais.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5112B-76C1-41D2-A512-73D8770F494A}" type="slidenum">
              <a:rPr lang="pt-BR" smtClean="0">
                <a:solidFill>
                  <a:prstClr val="black"/>
                </a:solidFill>
              </a:rPr>
              <a:pPr/>
              <a:t>17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594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3 - Serão propostos instrumentos de avaliação cujo objetivo é avaliar conceitos de ciência da computação, independentes de uma linguagem de programação, além de serem usadas avaliações formais dos estudantes. Pretende-se verificar se os resultados desses dois tipos de avaliações estão de acordo.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5112B-76C1-41D2-A512-73D8770F494A}" type="slidenum">
              <a:rPr lang="pt-BR" smtClean="0">
                <a:solidFill>
                  <a:prstClr val="black"/>
                </a:solidFill>
              </a:rPr>
              <a:pPr/>
              <a:t>18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665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4 - Pretende-se identificar quais conceitos e habilidades de programação são melhor potencializados pela abordagem proposta</a:t>
            </a:r>
            <a:endParaRPr lang="pt-BR" sz="12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5112B-76C1-41D2-A512-73D8770F494A}" type="slidenum">
              <a:rPr lang="pt-BR" smtClean="0">
                <a:solidFill>
                  <a:prstClr val="black"/>
                </a:solidFill>
              </a:rPr>
              <a:pPr/>
              <a:t>19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Foi escolhida a metodologia de estudos de caso devido à natureza do problema abordado, que exige uma análise exploratória do problema de pesquisa, onde não há controle sobre os eventos comportamentais envolvidos e o foco do estudo está em eventos contemporâneos.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5112B-76C1-41D2-A512-73D8770F494A}" type="slidenum">
              <a:rPr lang="pt-BR" smtClean="0">
                <a:solidFill>
                  <a:prstClr val="black"/>
                </a:solidFill>
              </a:rPr>
              <a:pPr/>
              <a:t>20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028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5112B-76C1-41D2-A512-73D8770F494A}" type="slidenum">
              <a:rPr lang="pt-BR" smtClean="0">
                <a:solidFill>
                  <a:prstClr val="black"/>
                </a:solidFill>
              </a:rPr>
              <a:pPr/>
              <a:t>21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591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5112B-76C1-41D2-A512-73D8770F494A}" type="slidenum">
              <a:rPr lang="pt-BR" smtClean="0">
                <a:solidFill>
                  <a:prstClr val="black"/>
                </a:solidFill>
              </a:rPr>
              <a:pPr/>
              <a:t>22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954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 –</a:t>
            </a:r>
            <a:r>
              <a:rPr lang="pt-BR" baseline="0" dirty="0" smtClean="0"/>
              <a:t> Programação para todos</a:t>
            </a:r>
          </a:p>
          <a:p>
            <a:r>
              <a:rPr lang="pt-BR" baseline="0" dirty="0" smtClean="0"/>
              <a:t>2 – Programação é o novo latim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5112B-76C1-41D2-A512-73D8770F494A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9537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5112B-76C1-41D2-A512-73D8770F494A}" type="slidenum">
              <a:rPr lang="pt-BR" smtClean="0">
                <a:solidFill>
                  <a:prstClr val="black"/>
                </a:solidFill>
              </a:rPr>
              <a:pPr/>
              <a:t>23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486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 –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 ponto de vista científico, que é o mais importante, teremos dois resultados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5112B-76C1-41D2-A512-73D8770F494A}" type="slidenum">
              <a:rPr lang="pt-BR" smtClean="0">
                <a:solidFill>
                  <a:prstClr val="black"/>
                </a:solidFill>
              </a:rPr>
              <a:pPr/>
              <a:t>24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974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 – </a:t>
            </a:r>
            <a:r>
              <a:rPr lang="pt-BR" sz="1200" dirty="0" smtClean="0"/>
              <a:t>Existe todo um corpo do conhecimento desenvolvido ao longo de 30 a 40 anos sobre como ensinar programação efetivamente no nível superior</a:t>
            </a:r>
          </a:p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2 – Soluções comumente exploradas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5112B-76C1-41D2-A512-73D8770F494A}" type="slidenum">
              <a:rPr lang="pt-BR" smtClean="0">
                <a:solidFill>
                  <a:prstClr val="black"/>
                </a:solidFill>
              </a:rPr>
              <a:pPr/>
              <a:t>25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752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 –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procedimentos de métodos mistos concomitantes são aqueles onde o pesquisador coleta as duas formas de dados ao mesmo tempo e integra as informações na interpretação dos resultados gerais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– Análise exploratória do problema que resulte na melhoria da abordagem proposta e em insights significativos para a comunidade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pesquisa em educação em computação.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5112B-76C1-41D2-A512-73D8770F494A}" type="slidenum">
              <a:rPr lang="pt-BR" smtClean="0">
                <a:solidFill>
                  <a:prstClr val="black"/>
                </a:solidFill>
              </a:rPr>
              <a:pPr/>
              <a:t>26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9501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5112B-76C1-41D2-A512-73D8770F494A}" type="slidenum">
              <a:rPr lang="pt-BR" smtClean="0">
                <a:solidFill>
                  <a:prstClr val="black"/>
                </a:solidFill>
              </a:rPr>
              <a:pPr/>
              <a:t>27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5850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5112B-76C1-41D2-A512-73D8770F494A}" type="slidenum">
              <a:rPr lang="pt-BR" smtClean="0">
                <a:solidFill>
                  <a:prstClr val="black"/>
                </a:solidFill>
              </a:rPr>
              <a:pPr/>
              <a:t>28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2403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5112B-76C1-41D2-A512-73D8770F494A}" type="slidenum">
              <a:rPr lang="pt-BR" smtClean="0">
                <a:solidFill>
                  <a:prstClr val="black"/>
                </a:solidFill>
              </a:rPr>
              <a:pPr/>
              <a:t>29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3230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5112B-76C1-41D2-A512-73D8770F494A}" type="slidenum">
              <a:rPr lang="pt-BR" smtClean="0">
                <a:solidFill>
                  <a:prstClr val="black"/>
                </a:solidFill>
              </a:rPr>
              <a:pPr/>
              <a:t>30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2951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5112B-76C1-41D2-A512-73D8770F494A}" type="slidenum">
              <a:rPr lang="pt-BR" smtClean="0">
                <a:solidFill>
                  <a:prstClr val="black"/>
                </a:solidFill>
              </a:rPr>
              <a:pPr/>
              <a:t>31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2468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5112B-76C1-41D2-A512-73D8770F494A}" type="slidenum">
              <a:rPr lang="pt-BR" smtClean="0">
                <a:solidFill>
                  <a:prstClr val="black"/>
                </a:solidFill>
              </a:rPr>
              <a:pPr/>
              <a:t>32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56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 – DMANDA</a:t>
            </a:r>
            <a:r>
              <a:rPr lang="pt-BR" baseline="0" dirty="0" smtClean="0"/>
              <a:t> DE cs1 PARA NONMAJORS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5112B-76C1-41D2-A512-73D8770F494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345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 – </a:t>
            </a:r>
            <a:r>
              <a:rPr lang="pt-BR" sz="1200" dirty="0" smtClean="0"/>
              <a:t>Existe todo um corpo do conhecimento desenvolvido ao longo de 30 a 40 anos sobre como ensinar programação efetivamente no nível superior</a:t>
            </a:r>
          </a:p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2 – Soluções comumente exploradas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5112B-76C1-41D2-A512-73D8770F494A}" type="slidenum">
              <a:rPr lang="pt-BR" smtClean="0">
                <a:solidFill>
                  <a:prstClr val="black"/>
                </a:solidFill>
              </a:rPr>
              <a:pPr/>
              <a:t>36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989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 – </a:t>
            </a:r>
            <a:r>
              <a:rPr lang="pt-BR" sz="1200" dirty="0" smtClean="0"/>
              <a:t>Falar mais uma vez das diretrizes</a:t>
            </a:r>
            <a:r>
              <a:rPr lang="pt-BR" sz="1200" baseline="0" dirty="0" smtClean="0"/>
              <a:t> curriculares</a:t>
            </a:r>
          </a:p>
          <a:p>
            <a:r>
              <a:rPr lang="pt-BR" sz="1200" baseline="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2 – citar </a:t>
            </a:r>
            <a:r>
              <a:rPr lang="pt-BR" sz="1200" baseline="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guzdial</a:t>
            </a:r>
            <a:r>
              <a:rPr lang="pt-BR" sz="1200" baseline="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e a ideia de preparar diferentes currículos de acordo com a audiência</a:t>
            </a:r>
          </a:p>
          <a:p>
            <a:endParaRPr lang="pt-BR" sz="12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5112B-76C1-41D2-A512-73D8770F494A}" type="slidenum">
              <a:rPr lang="pt-BR" smtClean="0">
                <a:solidFill>
                  <a:prstClr val="black"/>
                </a:solidFill>
              </a:rPr>
              <a:pPr/>
              <a:t>37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139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 – </a:t>
            </a:r>
            <a:r>
              <a:rPr lang="pt-BR" sz="1200" dirty="0" smtClean="0"/>
              <a:t>Existe todo um corpo do conhecimento desenvolvido ao longo de 30 a 40 anos sobre como ensinar programação efetivamente no nível superior</a:t>
            </a:r>
          </a:p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2 – Soluções comumente exploradas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5112B-76C1-41D2-A512-73D8770F494A}" type="slidenum">
              <a:rPr lang="pt-BR" smtClean="0">
                <a:solidFill>
                  <a:prstClr val="black"/>
                </a:solidFill>
              </a:rPr>
              <a:pPr/>
              <a:t>38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8607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 – </a:t>
            </a:r>
            <a:r>
              <a:rPr lang="pt-BR" sz="1200" dirty="0" smtClean="0"/>
              <a:t>Construtivismo</a:t>
            </a:r>
          </a:p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2 – Considerar a visão do estudantes na hora de formatar a pedagogia</a:t>
            </a:r>
            <a:r>
              <a:rPr lang="pt-BR" sz="1200" baseline="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de ensino</a:t>
            </a:r>
          </a:p>
          <a:p>
            <a:r>
              <a:rPr lang="pt-BR" sz="1200" baseline="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3 – ESTUDO DE CASOS, PAPEIS DE VARIÁVEIS, FEEDBACK CONSTANTE </a:t>
            </a:r>
            <a:endParaRPr lang="pt-BR" sz="12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5112B-76C1-41D2-A512-73D8770F494A}" type="slidenum">
              <a:rPr lang="pt-BR" smtClean="0">
                <a:solidFill>
                  <a:prstClr val="black"/>
                </a:solidFill>
              </a:rPr>
              <a:pPr/>
              <a:t>39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1988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 – </a:t>
            </a:r>
            <a:r>
              <a:rPr lang="pt-BR" sz="1200" dirty="0" smtClean="0"/>
              <a:t>Existe todo um corpo do conhecimento desenvolvido ao longo de 30 a 40 anos sobre como ensinar programação efetivamente no nível superior</a:t>
            </a:r>
          </a:p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2 – Soluções comumente exploradas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5112B-76C1-41D2-A512-73D8770F494A}" type="slidenum">
              <a:rPr lang="pt-BR" smtClean="0">
                <a:solidFill>
                  <a:prstClr val="black"/>
                </a:solidFill>
              </a:rPr>
              <a:pPr/>
              <a:t>40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5209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 –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Ambientes de desenvolvimento normalmente são desenvolvidos para o trabalho com programação e contém muitas ferramentas e funcionalidades difíceis e até mesmo desnecessárias para os novatos. 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2 - As ferramentas utilizadas para apoiar a aprendizagem de programação podem ser: ferramentas de visualização, de avaliação automatizada; ambientes de desenvolvimento, e ferramentas de ajuda ao programador de maneira geral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5112B-76C1-41D2-A512-73D8770F494A}" type="slidenum">
              <a:rPr lang="pt-BR" smtClean="0">
                <a:solidFill>
                  <a:prstClr val="black"/>
                </a:solidFill>
              </a:rPr>
              <a:pPr/>
              <a:t>41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1022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5112B-76C1-41D2-A512-73D8770F494A}" type="slidenum">
              <a:rPr lang="pt-BR" smtClean="0">
                <a:solidFill>
                  <a:prstClr val="black"/>
                </a:solidFill>
              </a:rPr>
              <a:pPr/>
              <a:t>42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4444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 –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procedimentos de métodos mistos concomitantes são aqueles onde o pesquisador coleta as duas formas de dados ao mesmo tempo e integra as informações na interpretação dos resultados gerais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– Análise exploratória do problema que resulte na melhoria da abordagem proposta e em insights significativos para a comunidade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pesquisa em educação em computação.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5112B-76C1-41D2-A512-73D8770F494A}" type="slidenum">
              <a:rPr lang="pt-BR" smtClean="0">
                <a:solidFill>
                  <a:prstClr val="black"/>
                </a:solidFill>
              </a:rPr>
              <a:pPr/>
              <a:t>43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8768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 – </a:t>
            </a:r>
            <a:r>
              <a:rPr lang="pt-BR" sz="1200" dirty="0" smtClean="0"/>
              <a:t>Existe todo um corpo do conhecimento desenvolvido ao longo de 30 a 40 anos sobre como ensinar programação efetivamente no nível superior</a:t>
            </a:r>
          </a:p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2 – Soluções comumente exploradas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5112B-76C1-41D2-A512-73D8770F494A}" type="slidenum">
              <a:rPr lang="pt-BR" smtClean="0">
                <a:solidFill>
                  <a:prstClr val="black"/>
                </a:solidFill>
              </a:rPr>
              <a:pPr/>
              <a:t>44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9654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 –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Foi escolhida a metodologia de estudos de caso devido à natureza do problema abordado, que exige uma análise exploratória do problema de pesquisa, onde não há controle sobre os eventos comportamentais envolvidos e o foco do estudo está em eventos contemporâneos.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5112B-76C1-41D2-A512-73D8770F494A}" type="slidenum">
              <a:rPr lang="pt-BR" smtClean="0">
                <a:solidFill>
                  <a:prstClr val="black"/>
                </a:solidFill>
              </a:rPr>
              <a:pPr/>
              <a:t>45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533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IEEE e a ACM estabelecem diretrizes curriculares, constantemente revisadas, para cursos de graduação em computação incluindo diretrizes para cursos introdutórios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baseline="0" dirty="0" smtClean="0"/>
              <a:t>2- Não há consenso sobre melhor prática para o ensino de programação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5112B-76C1-41D2-A512-73D8770F494A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772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 –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Aprender a programar exige a aquisição de habilidades múltiplas, como a capacidade para resolução de problemas, lógica matemática, entender a sintaxe de uma nova linguagem, dentre outros aspectos.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– Estudos sobre as taxas de evasão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5112B-76C1-41D2-A512-73D8770F494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722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 – Aptidão</a:t>
            </a:r>
            <a:r>
              <a:rPr lang="pt-BR" baseline="0" dirty="0" smtClean="0"/>
              <a:t> deve ser descartada</a:t>
            </a:r>
          </a:p>
          <a:p>
            <a:r>
              <a:rPr lang="pt-BR" sz="1200" baseline="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2 – são vários fatores que interferem nas dificuldades </a:t>
            </a:r>
            <a:endParaRPr lang="pt-BR" sz="12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5112B-76C1-41D2-A512-73D8770F494A}" type="slidenum">
              <a:rPr lang="pt-BR" smtClean="0">
                <a:solidFill>
                  <a:prstClr val="black"/>
                </a:solidFill>
              </a:rPr>
              <a:pPr/>
              <a:t>9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603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 – </a:t>
            </a:r>
            <a:r>
              <a:rPr lang="pt-BR" dirty="0" err="1" smtClean="0"/>
              <a:t>Jenkins</a:t>
            </a:r>
            <a:r>
              <a:rPr lang="pt-BR" dirty="0" smtClean="0"/>
              <a:t>: motivação extrínseca, intrínseca,</a:t>
            </a:r>
            <a:r>
              <a:rPr lang="pt-BR" baseline="0" dirty="0" smtClean="0"/>
              <a:t> de realização, social e nula</a:t>
            </a:r>
            <a:endParaRPr lang="pt-BR" sz="1200" baseline="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2 - </a:t>
            </a:r>
            <a:r>
              <a:rPr lang="pt-BR" sz="1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pois eles têm um conjunto de objetivos diferentes e nem sempre estão interessados em adquirir esta habilidade.</a:t>
            </a:r>
          </a:p>
          <a:p>
            <a:r>
              <a:rPr lang="pt-BR" sz="1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3 - 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Muitos pesquisadores defendem que os cursos de CS1 devem ser reformulados para atender as necessidades dos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nonmajors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oferecer um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contexto motivador. Joyce</a:t>
            </a:r>
            <a:endParaRPr lang="pt-BR" sz="1200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pt-BR" sz="12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5112B-76C1-41D2-A512-73D8770F494A}" type="slidenum">
              <a:rPr lang="pt-BR" smtClean="0">
                <a:solidFill>
                  <a:prstClr val="black"/>
                </a:solidFill>
              </a:rPr>
              <a:pPr/>
              <a:t>10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330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 – </a:t>
            </a:r>
            <a:r>
              <a:rPr lang="pt-BR" sz="1200" dirty="0" smtClean="0"/>
              <a:t>Existe todo um corpo do conhecimento desenvolvido ao longo de 30 a 40 anos sobre como ensinar programação efetivamente no nível superior</a:t>
            </a:r>
          </a:p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2 – Soluções comumente exploradas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5112B-76C1-41D2-A512-73D8770F494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176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1 -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Joyce (1998) apresenta um curso para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nonmajors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focado em desenvolver a habilidade de resolução de problemas. Comer e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Roggio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(2002) discutem alguns dos problemas associados ao ensinar um curso de CS1 baseado em Java, para um grupo cuja maioria são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nonmajors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Kaplan (2004) propõe um curso de CS1 para cientistas naturais, físicos e cientistas sociais. Forte e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Guzdial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(2005) propõem a contextualização dos cursos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CS1, de acordo com a audiência.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Chilana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al. (2015) apresentam os resultados de um estudos de caso com estudantes calouros de engenharia de gestão matriculados em um curso de CS1.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Hromkovič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al. (2016) descrevem uma abordagem de ensino introdutório de programação utilizando Logo e Python.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5112B-76C1-41D2-A512-73D8770F494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498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482C-852A-44F8-8B80-B074C4B08C53}" type="datetime1">
              <a:rPr lang="pt-BR" smtClean="0"/>
              <a:t>09/07/2017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114B-60B1-4C06-B85A-B431008FD8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99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60C6-529E-4A4B-AF2D-CAC781F0E17A}" type="datetime1">
              <a:rPr lang="pt-BR" smtClean="0"/>
              <a:t>09/07/2017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114B-60B1-4C06-B85A-B431008FD8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817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7AE6-DB3B-4243-8B97-536101F2E997}" type="datetime1">
              <a:rPr lang="pt-BR" smtClean="0"/>
              <a:t>09/07/2017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114B-60B1-4C06-B85A-B431008FD8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2120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87D2-E195-4CFB-88C4-F040F66CCE4E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09/07/2017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0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8754-9216-4AD0-9DAC-8AA364A3D142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09/07/2017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762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8AB4-F631-4FDA-80F3-01D3B6F68594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09/07/2017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823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3468-EC3A-4AE8-A9C2-4369200961D1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09/07/2017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275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5FEC-557E-40BB-B1F7-5AE1560ED1FB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09/07/2017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582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2BFA-238B-4A90-9C02-565421C75AD9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09/07/2017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9722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061D-E94B-4168-8522-C3273A32D9D3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09/07/2017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0680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16CD-5935-4917-8B5B-D4DA37BA4D5A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09/07/2017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32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9B4D9-764C-4359-95AD-72C700738F8E}" type="datetime1">
              <a:rPr lang="pt-BR" smtClean="0"/>
              <a:t>09/07/2017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114B-60B1-4C06-B85A-B431008FD8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1186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234F3-FFFB-40EB-9D16-0D04EE6A79B0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09/07/2017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840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636B-618C-4E83-908D-456E167C3949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09/07/2017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5110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6F3C-DE6F-47DA-9794-03EEAC1BC421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09/07/2017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4590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DF4E-6555-49E0-B8DC-B0886DA850E9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09/07/2017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111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76E6-6CA3-4B40-8458-C7346DE2F12B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09/07/2017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8467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AA3C-26EF-4656-ADF4-14CEB2904B84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09/07/2017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8038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C94A-7503-43A0-8610-82E2EE433851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09/07/2017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3116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DC19-776A-4A61-8455-BCA9655251D2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09/07/2017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9440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0E1B-79CE-4910-BFBF-01DB6ECC47ED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09/07/2017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1703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16CF-4C2E-4499-9E6B-B18546D725DB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09/07/2017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03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6A51-A850-4049-9384-7C6F43811CAA}" type="datetime1">
              <a:rPr lang="pt-BR" smtClean="0"/>
              <a:t>09/07/2017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114B-60B1-4C06-B85A-B431008FD8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2055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E7AC-62B3-4DA9-8CE2-56FBB586CCBC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09/07/2017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345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04C8-7202-46BC-A144-E55DD2FD030A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09/07/2017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8861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60F0-EE4F-4AA5-8945-5440D440F176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09/07/2017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3484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62C2-31E4-4E28-AEDD-082D2979D735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09/07/2017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7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F4E9-5747-4A82-8EB9-AE336C8BEBC1}" type="datetime1">
              <a:rPr lang="pt-BR" smtClean="0"/>
              <a:t>09/07/2017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114B-60B1-4C06-B85A-B431008FD8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952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A31D-FD9F-4B0F-BD7B-BF0E0B90E9D5}" type="datetime1">
              <a:rPr lang="pt-BR" smtClean="0"/>
              <a:t>09/07/2017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114B-60B1-4C06-B85A-B431008FD8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13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7AD6-76D6-4428-A940-9D7C85CC9D69}" type="datetime1">
              <a:rPr lang="pt-BR" smtClean="0"/>
              <a:t>09/07/2017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114B-60B1-4C06-B85A-B431008FD8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060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2947-697C-4E6B-A546-BAA91784AB10}" type="datetime1">
              <a:rPr lang="pt-BR" smtClean="0"/>
              <a:t>09/07/2017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114B-60B1-4C06-B85A-B431008FD8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966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FA2E-0383-41EF-8CBE-7AA9DDED063C}" type="datetime1">
              <a:rPr lang="pt-BR" smtClean="0"/>
              <a:t>09/07/2017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114B-60B1-4C06-B85A-B431008FD8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340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6BDB-0A63-4341-8F67-15E655036673}" type="datetime1">
              <a:rPr lang="pt-BR" smtClean="0"/>
              <a:t>09/07/2017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114B-60B1-4C06-B85A-B431008FD8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037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1E483-CEDE-4111-9484-97854020771D}" type="datetime1">
              <a:rPr lang="pt-BR" smtClean="0"/>
              <a:t>09/07/2017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7114B-60B1-4C06-B85A-B431008FD8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185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B34C4-65F8-48BD-AA9C-C83D0CAA4EC5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09/07/2017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70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42FF5-1399-4030-9DB3-EF8FD692A841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09/07/2017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8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CC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0"/>
            <a:ext cx="1533378" cy="6858000"/>
            <a:chOff x="-2" y="0"/>
            <a:chExt cx="8993947" cy="6858000"/>
          </a:xfrm>
          <a:solidFill>
            <a:srgbClr val="E6E957"/>
          </a:solidFill>
          <a:effectLst>
            <a:outerShdw blurRad="203200" dist="38100" algn="l" rotWithShape="0">
              <a:prstClr val="black">
                <a:alpha val="30000"/>
              </a:prstClr>
            </a:outerShdw>
          </a:effectLst>
        </p:grpSpPr>
        <p:sp>
          <p:nvSpPr>
            <p:cNvPr id="5" name="Triângulo retângulo 4"/>
            <p:cNvSpPr/>
            <p:nvPr/>
          </p:nvSpPr>
          <p:spPr>
            <a:xfrm>
              <a:off x="1524000" y="0"/>
              <a:ext cx="7469945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-2" y="0"/>
              <a:ext cx="1524002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</a:endParaRPr>
            </a:p>
          </p:txBody>
        </p:sp>
      </p:grpSp>
      <p:sp>
        <p:nvSpPr>
          <p:cNvPr id="14" name="Fluxograma: Entrada manual 13"/>
          <p:cNvSpPr/>
          <p:nvPr/>
        </p:nvSpPr>
        <p:spPr>
          <a:xfrm rot="10800000">
            <a:off x="0" y="-14069"/>
            <a:ext cx="12230742" cy="6091707"/>
          </a:xfrm>
          <a:prstGeom prst="flowChartManualInput">
            <a:avLst/>
          </a:prstGeom>
          <a:solidFill>
            <a:srgbClr val="D7EFEF"/>
          </a:solidFill>
          <a:ln>
            <a:noFill/>
          </a:ln>
          <a:effectLst>
            <a:outerShdw blurRad="2032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7" name="Triângulo retângulo 6"/>
          <p:cNvSpPr/>
          <p:nvPr/>
        </p:nvSpPr>
        <p:spPr>
          <a:xfrm>
            <a:off x="2" y="0"/>
            <a:ext cx="1381049" cy="6858000"/>
          </a:xfrm>
          <a:prstGeom prst="rtTriangle">
            <a:avLst/>
          </a:prstGeom>
          <a:solidFill>
            <a:srgbClr val="52A9C4"/>
          </a:solidFill>
          <a:ln>
            <a:noFill/>
          </a:ln>
          <a:effectLst>
            <a:outerShdw blurRad="76200" dist="381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13" name="Triângulo retângulo 12"/>
          <p:cNvSpPr/>
          <p:nvPr/>
        </p:nvSpPr>
        <p:spPr>
          <a:xfrm>
            <a:off x="-14067" y="2851909"/>
            <a:ext cx="876858" cy="4006091"/>
          </a:xfrm>
          <a:prstGeom prst="rtTriangle">
            <a:avLst/>
          </a:prstGeom>
          <a:solidFill>
            <a:srgbClr val="E2E262"/>
          </a:solidFill>
          <a:ln>
            <a:noFill/>
          </a:ln>
          <a:effectLst>
            <a:outerShdw blurRad="50800" dist="381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8" name="Triângulo retângulo 7"/>
          <p:cNvSpPr/>
          <p:nvPr/>
        </p:nvSpPr>
        <p:spPr>
          <a:xfrm rot="5400000">
            <a:off x="-1242664" y="1214525"/>
            <a:ext cx="3334043" cy="876859"/>
          </a:xfrm>
          <a:prstGeom prst="rtTriangle">
            <a:avLst/>
          </a:prstGeom>
          <a:solidFill>
            <a:srgbClr val="3CA1B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15" name="Título 1"/>
          <p:cNvSpPr>
            <a:spLocks noGrp="1"/>
          </p:cNvSpPr>
          <p:nvPr>
            <p:ph type="ctrTitle"/>
          </p:nvPr>
        </p:nvSpPr>
        <p:spPr>
          <a:xfrm>
            <a:off x="1381051" y="1925154"/>
            <a:ext cx="9666613" cy="1771315"/>
          </a:xfrm>
        </p:spPr>
        <p:txBody>
          <a:bodyPr anchor="ctr">
            <a:noAutofit/>
          </a:bodyPr>
          <a:lstStyle/>
          <a:p>
            <a:pPr algn="l"/>
            <a:r>
              <a:rPr lang="pt-BR" sz="3800" dirty="0" smtClean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Uma Abordagem </a:t>
            </a:r>
            <a:r>
              <a:rPr lang="pt-BR" sz="3800" dirty="0" smtClean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pt-BR" sz="3800" dirty="0" smtClean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pt-BR" sz="3800" dirty="0" smtClean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Ensino-aprendizagem de Programação </a:t>
            </a:r>
            <a:br>
              <a:rPr lang="pt-BR" sz="3800" dirty="0" smtClean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pt-BR" sz="3800" dirty="0" smtClean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 Educação Superior</a:t>
            </a:r>
            <a:endParaRPr lang="pt-BR" sz="3800" dirty="0">
              <a:solidFill>
                <a:schemeClr val="bg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Subtítulo 2"/>
          <p:cNvSpPr>
            <a:spLocks noGrp="1"/>
          </p:cNvSpPr>
          <p:nvPr>
            <p:ph type="subTitle" idx="1"/>
          </p:nvPr>
        </p:nvSpPr>
        <p:spPr>
          <a:xfrm>
            <a:off x="1536879" y="6143620"/>
            <a:ext cx="9144000" cy="582769"/>
          </a:xfrm>
        </p:spPr>
        <p:txBody>
          <a:bodyPr anchor="ctr">
            <a:normAutofit/>
          </a:bodyPr>
          <a:lstStyle/>
          <a:p>
            <a:pPr algn="r"/>
            <a:r>
              <a:rPr lang="pt-BR" sz="22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POR BIANCA L. SANTANA, EM NOVEMBRO DE 2016 </a:t>
            </a:r>
            <a:endParaRPr lang="pt-BR" sz="22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17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13" grpId="0" animBg="1"/>
      <p:bldP spid="8" grpId="0" animBg="1"/>
      <p:bldP spid="15" grpId="0"/>
      <p:bldP spid="1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2000371" y="2350543"/>
            <a:ext cx="9401613" cy="1343386"/>
            <a:chOff x="2000371" y="2381539"/>
            <a:chExt cx="9401613" cy="1343386"/>
          </a:xfrm>
        </p:grpSpPr>
        <p:sp>
          <p:nvSpPr>
            <p:cNvPr id="16" name="Título 1"/>
            <p:cNvSpPr txBox="1">
              <a:spLocks/>
            </p:cNvSpPr>
            <p:nvPr/>
          </p:nvSpPr>
          <p:spPr>
            <a:xfrm>
              <a:off x="3219717" y="2433055"/>
              <a:ext cx="8182267" cy="12918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8800" dirty="0" smtClean="0">
                  <a:solidFill>
                    <a:srgbClr val="E7E6E6">
                      <a:lumMod val="25000"/>
                    </a:srgb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Motivação</a:t>
              </a:r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2000371" y="2381539"/>
              <a:ext cx="1000406" cy="1030840"/>
              <a:chOff x="3442805" y="4405996"/>
              <a:chExt cx="1000406" cy="1030840"/>
            </a:xfrm>
          </p:grpSpPr>
          <p:grpSp>
            <p:nvGrpSpPr>
              <p:cNvPr id="18" name="Grupo 17"/>
              <p:cNvGrpSpPr/>
              <p:nvPr/>
            </p:nvGrpSpPr>
            <p:grpSpPr>
              <a:xfrm>
                <a:off x="3442805" y="4585778"/>
                <a:ext cx="846649" cy="851058"/>
                <a:chOff x="4980492" y="4640052"/>
                <a:chExt cx="1406768" cy="1414094"/>
              </a:xfrm>
            </p:grpSpPr>
            <p:sp>
              <p:nvSpPr>
                <p:cNvPr id="20" name="Retângulo 19"/>
                <p:cNvSpPr/>
                <p:nvPr/>
              </p:nvSpPr>
              <p:spPr>
                <a:xfrm>
                  <a:off x="4980494" y="4640054"/>
                  <a:ext cx="1406766" cy="1406767"/>
                </a:xfrm>
                <a:prstGeom prst="rect">
                  <a:avLst/>
                </a:prstGeom>
                <a:solidFill>
                  <a:srgbClr val="E2E262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Triângulo retângulo 20"/>
                <p:cNvSpPr/>
                <p:nvPr/>
              </p:nvSpPr>
              <p:spPr>
                <a:xfrm>
                  <a:off x="4980492" y="4640052"/>
                  <a:ext cx="1406768" cy="1414093"/>
                </a:xfrm>
                <a:prstGeom prst="rtTriangle">
                  <a:avLst/>
                </a:prstGeom>
                <a:solidFill>
                  <a:srgbClr val="52A9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Triângulo retângulo 21"/>
                <p:cNvSpPr/>
                <p:nvPr/>
              </p:nvSpPr>
              <p:spPr>
                <a:xfrm flipH="1">
                  <a:off x="4980492" y="4640053"/>
                  <a:ext cx="1406768" cy="1414093"/>
                </a:xfrm>
                <a:prstGeom prst="rtTriangle">
                  <a:avLst/>
                </a:prstGeom>
                <a:solidFill>
                  <a:srgbClr val="77CC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>
                    <a:solidFill>
                      <a:prstClr val="white"/>
                    </a:solidFill>
                  </a:endParaRPr>
                </a:p>
              </p:txBody>
            </p:sp>
          </p:grpSp>
          <p:pic>
            <p:nvPicPr>
              <p:cNvPr id="19" name="Imagem 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1162" y="4405996"/>
                <a:ext cx="902049" cy="902049"/>
              </a:xfrm>
              <a:prstGeom prst="rect">
                <a:avLst/>
              </a:prstGeom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3" name="Grupo 2"/>
          <p:cNvGrpSpPr/>
          <p:nvPr/>
        </p:nvGrpSpPr>
        <p:grpSpPr>
          <a:xfrm>
            <a:off x="1025754" y="1872955"/>
            <a:ext cx="10515600" cy="2631860"/>
            <a:chOff x="1041253" y="2414107"/>
            <a:chExt cx="10515600" cy="2631860"/>
          </a:xfrm>
        </p:grpSpPr>
        <p:sp>
          <p:nvSpPr>
            <p:cNvPr id="13" name="Retângulo 12"/>
            <p:cNvSpPr/>
            <p:nvPr/>
          </p:nvSpPr>
          <p:spPr>
            <a:xfrm>
              <a:off x="6633275" y="4645857"/>
              <a:ext cx="49235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pt-BR" sz="2000" dirty="0">
                  <a:solidFill>
                    <a:srgbClr val="E7E6E6">
                      <a:lumMod val="25000"/>
                    </a:srgb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 [WLODKOWSKI, </a:t>
              </a:r>
              <a:r>
                <a:rPr lang="pt-BR" sz="2000" dirty="0" smtClean="0">
                  <a:solidFill>
                    <a:srgbClr val="E7E6E6">
                      <a:lumMod val="25000"/>
                    </a:srgb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1978]</a:t>
              </a:r>
              <a:endParaRPr lang="pt-BR" sz="2000" dirty="0">
                <a:solidFill>
                  <a:srgbClr val="E7E6E6">
                    <a:lumMod val="25000"/>
                  </a:srgb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14" name="Título 5"/>
            <p:cNvSpPr txBox="1">
              <a:spLocks/>
            </p:cNvSpPr>
            <p:nvPr/>
          </p:nvSpPr>
          <p:spPr>
            <a:xfrm>
              <a:off x="1041253" y="2414107"/>
              <a:ext cx="10515600" cy="212689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buClr>
                  <a:srgbClr val="52A9C4"/>
                </a:buClr>
              </a:pPr>
              <a:r>
                <a:rPr lang="pt-BR" sz="2800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Uma </a:t>
              </a:r>
              <a:r>
                <a:rPr lang="pt-BR" sz="2800" dirty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palavra para </a:t>
              </a:r>
              <a:r>
                <a:rPr lang="pt-BR" sz="2800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descrever aqueles </a:t>
              </a:r>
              <a:r>
                <a:rPr lang="pt-BR" sz="2800" dirty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processos que </a:t>
              </a:r>
              <a:r>
                <a:rPr lang="pt-BR" sz="2800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podem</a:t>
              </a:r>
            </a:p>
            <a:p>
              <a:pPr marL="514350" indent="-514350">
                <a:buClr>
                  <a:srgbClr val="52A9C4"/>
                </a:buClr>
                <a:buFont typeface="+mj-lt"/>
                <a:buAutoNum type="alphaLcParenR"/>
              </a:pPr>
              <a:r>
                <a:rPr lang="pt-BR" sz="2800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pt-BR" sz="2800" dirty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despertar e instigar o comportamento</a:t>
              </a:r>
              <a:r>
                <a:rPr lang="pt-BR" sz="2800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;</a:t>
              </a:r>
            </a:p>
            <a:p>
              <a:pPr marL="514350" indent="-514350">
                <a:buClr>
                  <a:srgbClr val="52A9C4"/>
                </a:buClr>
                <a:buFont typeface="+mj-lt"/>
                <a:buAutoNum type="alphaLcParenR"/>
              </a:pPr>
              <a:r>
                <a:rPr lang="pt-BR" sz="2800" dirty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D</a:t>
              </a:r>
              <a:r>
                <a:rPr lang="pt-BR" sz="2800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ar </a:t>
              </a:r>
              <a:r>
                <a:rPr lang="pt-BR" sz="2800" dirty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direção e propósito ao comportamento; </a:t>
              </a:r>
              <a:endParaRPr lang="pt-BR" sz="28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marL="514350" indent="-514350">
                <a:buClr>
                  <a:srgbClr val="52A9C4"/>
                </a:buClr>
                <a:buFont typeface="+mj-lt"/>
                <a:buAutoNum type="alphaLcParenR"/>
              </a:pPr>
              <a:r>
                <a:rPr lang="pt-BR" sz="2800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Permitir que </a:t>
              </a:r>
              <a:r>
                <a:rPr lang="pt-BR" sz="2800" dirty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o comportamento </a:t>
              </a:r>
              <a:r>
                <a:rPr lang="pt-BR" sz="2800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persista;</a:t>
              </a:r>
            </a:p>
            <a:p>
              <a:pPr marL="514350" indent="-514350">
                <a:buClr>
                  <a:srgbClr val="52A9C4"/>
                </a:buClr>
                <a:buFont typeface="+mj-lt"/>
                <a:buAutoNum type="alphaLcParenR"/>
              </a:pPr>
              <a:r>
                <a:rPr lang="pt-BR" sz="2800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Levar </a:t>
              </a:r>
              <a:r>
                <a:rPr lang="pt-BR" sz="2800" dirty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a escolher ou preferir </a:t>
              </a:r>
              <a:r>
                <a:rPr lang="pt-BR" sz="2800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um determinado comportamento.</a:t>
              </a:r>
              <a:endParaRPr lang="pt-BR" sz="2800" dirty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1025754" y="4826383"/>
            <a:ext cx="10515600" cy="1295392"/>
            <a:chOff x="1041253" y="2002627"/>
            <a:chExt cx="10515600" cy="1295392"/>
          </a:xfrm>
        </p:grpSpPr>
        <p:sp>
          <p:nvSpPr>
            <p:cNvPr id="25" name="Título 5"/>
            <p:cNvSpPr txBox="1">
              <a:spLocks/>
            </p:cNvSpPr>
            <p:nvPr/>
          </p:nvSpPr>
          <p:spPr>
            <a:xfrm>
              <a:off x="1041253" y="2002627"/>
              <a:ext cx="10515600" cy="1261041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buClr>
                  <a:srgbClr val="52A9C4"/>
                </a:buClr>
              </a:pPr>
              <a:r>
                <a:rPr lang="pt-BR" sz="2800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Um </a:t>
              </a:r>
              <a:r>
                <a:rPr lang="pt-BR" sz="2800" dirty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professor não pode se dar ao luxo de supor que </a:t>
              </a:r>
              <a:r>
                <a:rPr lang="pt-BR" sz="2800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os alunos </a:t>
              </a:r>
              <a:r>
                <a:rPr lang="pt-BR" sz="2800" dirty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em uma classe de programação são motivados a </a:t>
              </a:r>
              <a:r>
                <a:rPr lang="pt-BR" sz="2800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aprender a programar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633275" y="2897909"/>
              <a:ext cx="49235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pt-BR" sz="2000" dirty="0">
                  <a:solidFill>
                    <a:srgbClr val="E7E6E6">
                      <a:lumMod val="25000"/>
                    </a:srgb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pt-BR" sz="2000" dirty="0" smtClean="0">
                  <a:solidFill>
                    <a:srgbClr val="E7E6E6">
                      <a:lumMod val="25000"/>
                    </a:srgb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[JENKINS, 2001]</a:t>
              </a:r>
              <a:endParaRPr lang="pt-BR" sz="2000" dirty="0">
                <a:solidFill>
                  <a:srgbClr val="E7E6E6">
                    <a:lumMod val="25000"/>
                  </a:srgb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040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500" fill="hold"/>
                                        <p:tgtEl>
                                          <p:spTgt spid="1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3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0.25 L -0.25 -0.125 C -0.25 -0.06898 -0.18099 1.11111E-6 -0.125 1.11111E-6 L 6.25E-7 1.11111E-6 " pathEditMode="relative" rAng="0" ptsTypes="AAAA">
                                      <p:cBhvr>
                                        <p:cTn id="9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5392617" y="2502159"/>
            <a:ext cx="1406767" cy="1406767"/>
          </a:xfrm>
          <a:prstGeom prst="rect">
            <a:avLst/>
          </a:prstGeom>
          <a:solidFill>
            <a:srgbClr val="E2E26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prstClr val="white"/>
              </a:solidFill>
            </a:endParaRPr>
          </a:p>
        </p:txBody>
      </p:sp>
      <p:sp>
        <p:nvSpPr>
          <p:cNvPr id="6" name="Triângulo retângulo 5"/>
          <p:cNvSpPr/>
          <p:nvPr/>
        </p:nvSpPr>
        <p:spPr>
          <a:xfrm>
            <a:off x="5392616" y="2502159"/>
            <a:ext cx="1406768" cy="1414093"/>
          </a:xfrm>
          <a:prstGeom prst="rtTriangle">
            <a:avLst/>
          </a:prstGeom>
          <a:solidFill>
            <a:srgbClr val="52A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prstClr val="white"/>
              </a:solidFill>
            </a:endParaRPr>
          </a:p>
        </p:txBody>
      </p:sp>
      <p:sp>
        <p:nvSpPr>
          <p:cNvPr id="9" name="Triângulo retângulo 8"/>
          <p:cNvSpPr/>
          <p:nvPr/>
        </p:nvSpPr>
        <p:spPr>
          <a:xfrm flipH="1">
            <a:off x="5392616" y="2502160"/>
            <a:ext cx="1406768" cy="1414093"/>
          </a:xfrm>
          <a:prstGeom prst="rtTriangle">
            <a:avLst/>
          </a:prstGeom>
          <a:solidFill>
            <a:srgbClr val="77C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prstClr val="white"/>
              </a:solidFill>
            </a:endParaRPr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2723857" y="4599602"/>
            <a:ext cx="674428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5400" dirty="0" smtClean="0">
                <a:solidFill>
                  <a:schemeClr val="bg2">
                    <a:lumMod val="25000"/>
                  </a:schemeClr>
                </a:solidFill>
                <a:latin typeface="Open Sans"/>
                <a:ea typeface="Open Sans" panose="020B0606030504020204" pitchFamily="34" charset="0"/>
                <a:cs typeface="Open Sans"/>
              </a:rPr>
              <a:t>Soluções comumente exploradas</a:t>
            </a:r>
            <a:endParaRPr lang="pt-BR" sz="5400" dirty="0">
              <a:solidFill>
                <a:schemeClr val="bg2">
                  <a:lumMod val="25000"/>
                </a:schemeClr>
              </a:solidFill>
              <a:latin typeface="Open Sans"/>
              <a:ea typeface="Open Sans" panose="020B0606030504020204" pitchFamily="34" charset="0"/>
              <a:cs typeface="Open Sans"/>
            </a:endParaRPr>
          </a:p>
        </p:txBody>
      </p:sp>
      <p:sp>
        <p:nvSpPr>
          <p:cNvPr id="12" name="Título 10"/>
          <p:cNvSpPr txBox="1">
            <a:spLocks/>
          </p:cNvSpPr>
          <p:nvPr/>
        </p:nvSpPr>
        <p:spPr>
          <a:xfrm>
            <a:off x="490519" y="2502159"/>
            <a:ext cx="33582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dirty="0" smtClean="0">
                <a:solidFill>
                  <a:srgbClr val="E7E6E6">
                    <a:lumMod val="25000"/>
                  </a:srgbClr>
                </a:solidFill>
                <a:latin typeface="Open Sans"/>
                <a:ea typeface="Open Sans" panose="020B0606030504020204" pitchFamily="34" charset="0"/>
                <a:cs typeface="Open Sans"/>
              </a:rPr>
              <a:t>Pedagogia</a:t>
            </a:r>
            <a:endParaRPr lang="pt-BR" sz="2400" dirty="0">
              <a:solidFill>
                <a:srgbClr val="E7E6E6">
                  <a:lumMod val="25000"/>
                </a:srgb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Título 10"/>
          <p:cNvSpPr txBox="1">
            <a:spLocks/>
          </p:cNvSpPr>
          <p:nvPr/>
        </p:nvSpPr>
        <p:spPr>
          <a:xfrm>
            <a:off x="8401478" y="2590689"/>
            <a:ext cx="33582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rgbClr val="E7E6E6">
                    <a:lumMod val="25000"/>
                  </a:srgbClr>
                </a:solidFill>
                <a:latin typeface="Open Sans"/>
                <a:ea typeface="Open Sans" panose="020B0606030504020204" pitchFamily="34" charset="0"/>
                <a:cs typeface="Open Sans"/>
              </a:rPr>
              <a:t>Linguagens e Ferramentas</a:t>
            </a:r>
            <a:endParaRPr lang="pt-BR" sz="2400" dirty="0">
              <a:solidFill>
                <a:srgbClr val="E7E6E6">
                  <a:lumMod val="25000"/>
                </a:srgb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Título 10"/>
          <p:cNvSpPr txBox="1">
            <a:spLocks/>
          </p:cNvSpPr>
          <p:nvPr/>
        </p:nvSpPr>
        <p:spPr>
          <a:xfrm>
            <a:off x="4416855" y="462386"/>
            <a:ext cx="3358289" cy="7054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dirty="0" smtClean="0">
                <a:solidFill>
                  <a:srgbClr val="E7E6E6">
                    <a:lumMod val="25000"/>
                  </a:srgbClr>
                </a:solidFill>
                <a:latin typeface="Open Sans"/>
                <a:ea typeface="Open Sans" panose="020B0606030504020204" pitchFamily="34" charset="0"/>
                <a:cs typeface="Open Sans"/>
              </a:rPr>
              <a:t>Currículo</a:t>
            </a:r>
            <a:endParaRPr lang="pt-BR" sz="2800" dirty="0">
              <a:solidFill>
                <a:srgbClr val="E7E6E6">
                  <a:lumMod val="25000"/>
                </a:srgbClr>
              </a:solidFill>
              <a:latin typeface="Open Sans"/>
              <a:ea typeface="Open Sans Light" panose="020B0306030504020204" pitchFamily="34" charset="0"/>
              <a:cs typeface="Open Sans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522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0.00039 -0.20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0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-0.11693 0.0039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46" y="1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11732 -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9" y="-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9" grpId="0" animBg="1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49680" y="1771683"/>
            <a:ext cx="10515600" cy="1703258"/>
          </a:xfrm>
        </p:spPr>
        <p:txBody>
          <a:bodyPr>
            <a:normAutofit/>
          </a:bodyPr>
          <a:lstStyle/>
          <a:p>
            <a:r>
              <a:rPr lang="pt-BR" sz="3000" dirty="0">
                <a:solidFill>
                  <a:schemeClr val="bg2">
                    <a:lumMod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</a:t>
            </a:r>
            <a:r>
              <a:rPr lang="pt-BR" sz="3000" dirty="0" smtClean="0">
                <a:solidFill>
                  <a:schemeClr val="bg2">
                    <a:lumMod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olaboração </a:t>
            </a:r>
            <a:r>
              <a:rPr lang="pt-BR" sz="3000" dirty="0">
                <a:solidFill>
                  <a:schemeClr val="bg2">
                    <a:lumMod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 apoio </a:t>
            </a:r>
            <a:r>
              <a:rPr lang="pt-BR" sz="3000" dirty="0" smtClean="0">
                <a:solidFill>
                  <a:schemeClr val="bg2">
                    <a:lumMod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entre pares</a:t>
            </a:r>
            <a:r>
              <a:rPr lang="pt-BR" sz="3000" dirty="0">
                <a:solidFill>
                  <a:schemeClr val="bg2">
                    <a:lumMod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melhoria e contextualização do conteúdo, reconfiguração de recursos e da </a:t>
            </a:r>
            <a:r>
              <a:rPr lang="pt-BR" sz="3000" dirty="0" smtClean="0">
                <a:solidFill>
                  <a:schemeClr val="bg2">
                    <a:lumMod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avaliação do curso.</a:t>
            </a:r>
            <a:endParaRPr lang="pt-BR" sz="3000" dirty="0">
              <a:solidFill>
                <a:schemeClr val="bg2">
                  <a:lumMod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439508" y="2932745"/>
            <a:ext cx="61018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000" dirty="0">
                <a:solidFill>
                  <a:srgbClr val="E7E6E6">
                    <a:lumMod val="25000"/>
                  </a:srgb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pt-BR" sz="2000" dirty="0" smtClean="0">
                <a:solidFill>
                  <a:srgbClr val="E7E6E6">
                    <a:lumMod val="25000"/>
                  </a:srgb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[</a:t>
            </a:r>
            <a:r>
              <a:rPr lang="pt-BR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VIHAVAINEN; AIRAKSINEN;WATSON, 2014</a:t>
            </a:r>
            <a:r>
              <a:rPr lang="pt-BR" sz="2000" dirty="0" smtClean="0">
                <a:solidFill>
                  <a:srgbClr val="E7E6E6">
                    <a:lumMod val="25000"/>
                  </a:srgb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]</a:t>
            </a:r>
            <a:endParaRPr lang="pt-BR" sz="2000" dirty="0">
              <a:solidFill>
                <a:srgbClr val="E7E6E6">
                  <a:lumMod val="25000"/>
                </a:srgb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249680" y="742820"/>
            <a:ext cx="10515600" cy="671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rgbClr val="3CA1B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Abordagens propostas</a:t>
            </a:r>
            <a:endParaRPr lang="pt-BR" dirty="0">
              <a:solidFill>
                <a:srgbClr val="3CA1B3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49680" y="3584471"/>
            <a:ext cx="10291674" cy="1703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 smtClean="0">
                <a:solidFill>
                  <a:schemeClr val="bg2">
                    <a:lumMod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Cursos para </a:t>
            </a:r>
            <a:r>
              <a:rPr lang="pt-BR" sz="3000" i="1" dirty="0" err="1" smtClean="0">
                <a:solidFill>
                  <a:schemeClr val="bg2">
                    <a:lumMod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nonmajors</a:t>
            </a:r>
            <a:r>
              <a:rPr lang="pt-BR" sz="3000" dirty="0" smtClean="0">
                <a:solidFill>
                  <a:schemeClr val="bg2">
                    <a:lumMod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focados em resolução de problemas, conteúdo contextualizado, linguagens mais simples.</a:t>
            </a:r>
            <a:endParaRPr lang="pt-BR" sz="3000" dirty="0">
              <a:solidFill>
                <a:schemeClr val="bg2">
                  <a:lumMod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90954" y="5462956"/>
            <a:ext cx="1065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[</a:t>
            </a:r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Joyce </a:t>
            </a:r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1998; </a:t>
            </a:r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Comer e </a:t>
            </a:r>
            <a:r>
              <a:rPr lang="pt-BR" sz="2000" dirty="0" err="1">
                <a:solidFill>
                  <a:schemeClr val="bg2">
                    <a:lumMod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Roggio</a:t>
            </a:r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2002; </a:t>
            </a:r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Forte e </a:t>
            </a:r>
            <a:r>
              <a:rPr lang="pt-BR" sz="2000" dirty="0" err="1">
                <a:solidFill>
                  <a:schemeClr val="bg2">
                    <a:lumMod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Guzdial</a:t>
            </a:r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2005; </a:t>
            </a:r>
            <a:r>
              <a:rPr lang="pt-BR" sz="2000" dirty="0" err="1">
                <a:solidFill>
                  <a:schemeClr val="bg2">
                    <a:lumMod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Chilana</a:t>
            </a:r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et al. </a:t>
            </a:r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2015; </a:t>
            </a:r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. </a:t>
            </a:r>
            <a:r>
              <a:rPr lang="pt-BR" sz="2000" dirty="0" err="1">
                <a:solidFill>
                  <a:schemeClr val="bg2">
                    <a:lumMod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Hromkovič</a:t>
            </a:r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et al. </a:t>
            </a:r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2016]</a:t>
            </a:r>
            <a:endParaRPr lang="pt-BR" sz="2000" dirty="0">
              <a:solidFill>
                <a:schemeClr val="bg2">
                  <a:lumMod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39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942245" y="2823755"/>
            <a:ext cx="5807032" cy="971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ln w="0"/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Análises puramente quantitativas</a:t>
            </a:r>
            <a:endParaRPr lang="pt-BR" sz="2800" dirty="0">
              <a:ln w="0"/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942245" y="1663170"/>
            <a:ext cx="4755170" cy="971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ln w="0"/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Apresentam abordagens</a:t>
            </a:r>
            <a:endParaRPr lang="pt-BR" sz="2800" dirty="0">
              <a:ln w="0"/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942245" y="3968298"/>
            <a:ext cx="5282709" cy="971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ln w="0"/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Abordagem não aprofundada</a:t>
            </a:r>
            <a:endParaRPr lang="pt-BR" sz="2800" dirty="0">
              <a:ln w="0"/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942244" y="5128883"/>
            <a:ext cx="6144356" cy="971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ln w="0"/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Aspectos subjetivos negligenciados</a:t>
            </a:r>
            <a:endParaRPr lang="pt-BR" sz="2800" dirty="0">
              <a:ln w="0"/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942244" y="802726"/>
            <a:ext cx="10515600" cy="671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rgbClr val="3CA1B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Limitações</a:t>
            </a:r>
            <a:endParaRPr lang="pt-BR" dirty="0">
              <a:solidFill>
                <a:srgbClr val="3CA1B3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7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2684933" y="1317872"/>
            <a:ext cx="6822134" cy="971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ln w="0"/>
                <a:solidFill>
                  <a:schemeClr val="bg2">
                    <a:lumMod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Problema com múltiplos fatores</a:t>
            </a:r>
            <a:endParaRPr lang="pt-BR" sz="3200" dirty="0">
              <a:ln w="0"/>
              <a:solidFill>
                <a:schemeClr val="bg2">
                  <a:lumMod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2684934" y="2484009"/>
            <a:ext cx="6822134" cy="971336"/>
          </a:xfrm>
          <a:prstGeom prst="rect">
            <a:avLst/>
          </a:prstGeom>
          <a:solidFill>
            <a:srgbClr val="E6E95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ln w="0"/>
                <a:solidFill>
                  <a:schemeClr val="bg2">
                    <a:lumMod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Solução mista</a:t>
            </a:r>
            <a:endParaRPr lang="pt-BR" sz="3200" dirty="0">
              <a:ln w="0"/>
              <a:solidFill>
                <a:schemeClr val="bg2">
                  <a:lumMod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360398" y="3650146"/>
            <a:ext cx="3066161" cy="1965738"/>
          </a:xfrm>
          <a:prstGeom prst="rect">
            <a:avLst/>
          </a:prstGeom>
          <a:solidFill>
            <a:srgbClr val="D7EFE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ln w="0"/>
                <a:solidFill>
                  <a:srgbClr val="3CA1B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Aprendizagem gradual e em espiral</a:t>
            </a:r>
            <a:endParaRPr lang="pt-BR" sz="2800" dirty="0">
              <a:ln w="0"/>
              <a:solidFill>
                <a:srgbClr val="3CA1B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562920" y="3665039"/>
            <a:ext cx="3066161" cy="1965738"/>
          </a:xfrm>
          <a:prstGeom prst="rect">
            <a:avLst/>
          </a:prstGeom>
          <a:solidFill>
            <a:srgbClr val="D7EFE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ln w="0"/>
                <a:solidFill>
                  <a:srgbClr val="3CA1B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Avaliação aprofundada</a:t>
            </a:r>
            <a:endParaRPr lang="pt-BR" sz="2800" dirty="0">
              <a:ln w="0"/>
              <a:solidFill>
                <a:srgbClr val="3CA1B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7781482" y="3665039"/>
            <a:ext cx="3066161" cy="1965738"/>
          </a:xfrm>
          <a:prstGeom prst="rect">
            <a:avLst/>
          </a:prstGeom>
          <a:solidFill>
            <a:srgbClr val="D7EFE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ln w="0"/>
                <a:solidFill>
                  <a:srgbClr val="3CA1B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Dentro do contexto da universidade brasileira</a:t>
            </a:r>
            <a:endParaRPr lang="pt-BR" sz="2800" dirty="0">
              <a:ln w="0"/>
              <a:solidFill>
                <a:srgbClr val="3CA1B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21801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A1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1368419" y="1258390"/>
            <a:ext cx="9487245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 </a:t>
            </a:r>
            <a:r>
              <a:rPr lang="pt-BR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principal objetivo </a:t>
            </a:r>
            <a:r>
              <a:rPr lang="pt-BR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deste estudo é:</a:t>
            </a:r>
            <a:endParaRPr lang="pt-BR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114B-60B1-4C06-B85A-B431008FD82D}" type="slidenum">
              <a:rPr lang="pt-BR" smtClean="0"/>
              <a:t>15</a:t>
            </a:fld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1360398" y="2061983"/>
            <a:ext cx="9487245" cy="841643"/>
            <a:chOff x="1360398" y="2607411"/>
            <a:chExt cx="9487245" cy="841643"/>
          </a:xfrm>
        </p:grpSpPr>
        <p:sp>
          <p:nvSpPr>
            <p:cNvPr id="5" name="Título 1"/>
            <p:cNvSpPr txBox="1">
              <a:spLocks/>
            </p:cNvSpPr>
            <p:nvPr/>
          </p:nvSpPr>
          <p:spPr>
            <a:xfrm>
              <a:off x="1360398" y="2607411"/>
              <a:ext cx="3066161" cy="826750"/>
            </a:xfrm>
            <a:prstGeom prst="rect">
              <a:avLst/>
            </a:prstGeom>
            <a:solidFill>
              <a:srgbClr val="D7EFE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2800" dirty="0" smtClean="0">
                  <a:ln w="0"/>
                  <a:solidFill>
                    <a:srgbClr val="3CA1B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CONCEBER</a:t>
              </a:r>
              <a:endParaRPr lang="pt-BR" sz="2800" dirty="0">
                <a:ln w="0"/>
                <a:solidFill>
                  <a:srgbClr val="3CA1B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" name="Título 1"/>
            <p:cNvSpPr txBox="1">
              <a:spLocks/>
            </p:cNvSpPr>
            <p:nvPr/>
          </p:nvSpPr>
          <p:spPr>
            <a:xfrm>
              <a:off x="4562920" y="2622304"/>
              <a:ext cx="3066161" cy="826750"/>
            </a:xfrm>
            <a:prstGeom prst="rect">
              <a:avLst/>
            </a:prstGeom>
            <a:solidFill>
              <a:srgbClr val="D7EFE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2800" dirty="0" smtClean="0">
                  <a:ln w="0"/>
                  <a:solidFill>
                    <a:srgbClr val="3CA1B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APLICAR</a:t>
              </a:r>
              <a:endParaRPr lang="pt-BR" sz="2800" dirty="0">
                <a:ln w="0"/>
                <a:solidFill>
                  <a:srgbClr val="3CA1B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7" name="Título 1"/>
            <p:cNvSpPr txBox="1">
              <a:spLocks/>
            </p:cNvSpPr>
            <p:nvPr/>
          </p:nvSpPr>
          <p:spPr>
            <a:xfrm>
              <a:off x="7781482" y="2622304"/>
              <a:ext cx="3066161" cy="826750"/>
            </a:xfrm>
            <a:prstGeom prst="rect">
              <a:avLst/>
            </a:prstGeom>
            <a:solidFill>
              <a:srgbClr val="D7EFE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2800" dirty="0" smtClean="0">
                  <a:ln w="0"/>
                  <a:solidFill>
                    <a:srgbClr val="3CA1B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AVALIAR</a:t>
              </a:r>
              <a:endParaRPr lang="pt-BR" sz="2800" dirty="0">
                <a:ln w="0"/>
                <a:solidFill>
                  <a:srgbClr val="3CA1B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8" name="Título 1"/>
          <p:cNvSpPr txBox="1">
            <a:spLocks/>
          </p:cNvSpPr>
          <p:nvPr/>
        </p:nvSpPr>
        <p:spPr>
          <a:xfrm>
            <a:off x="1360398" y="3149159"/>
            <a:ext cx="9487245" cy="826750"/>
          </a:xfrm>
          <a:prstGeom prst="rect">
            <a:avLst/>
          </a:prstGeom>
          <a:solidFill>
            <a:srgbClr val="D7EFE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ln w="0"/>
                <a:solidFill>
                  <a:srgbClr val="3CA1B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</a:t>
            </a:r>
            <a:r>
              <a:rPr lang="pt-BR" sz="2800" dirty="0" smtClean="0">
                <a:ln w="0"/>
                <a:solidFill>
                  <a:srgbClr val="3CA1B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 </a:t>
            </a:r>
            <a:r>
              <a:rPr lang="pt-BR" sz="2800" dirty="0">
                <a:ln w="0"/>
                <a:solidFill>
                  <a:srgbClr val="3CA1B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abordagem de ensino-aprendizagem de </a:t>
            </a:r>
            <a:r>
              <a:rPr lang="pt-BR" sz="2800" dirty="0" smtClean="0">
                <a:ln w="0"/>
                <a:solidFill>
                  <a:srgbClr val="3CA1B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programação</a:t>
            </a:r>
            <a:endParaRPr lang="pt-BR" sz="2800" dirty="0">
              <a:ln w="0"/>
              <a:solidFill>
                <a:srgbClr val="3CA1B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368419" y="4144949"/>
            <a:ext cx="9487245" cy="826750"/>
          </a:xfrm>
          <a:prstGeom prst="rect">
            <a:avLst/>
          </a:prstGeom>
          <a:solidFill>
            <a:srgbClr val="D7EFE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ln w="0"/>
                <a:solidFill>
                  <a:srgbClr val="3CA1B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Destinada a estudantes </a:t>
            </a:r>
            <a:r>
              <a:rPr lang="pt-BR" sz="2800" i="1" dirty="0" err="1" smtClean="0">
                <a:ln w="0"/>
                <a:solidFill>
                  <a:srgbClr val="3CA1B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nonmajors</a:t>
            </a:r>
            <a:endParaRPr lang="pt-BR" sz="2800" i="1" dirty="0">
              <a:ln w="0"/>
              <a:solidFill>
                <a:srgbClr val="3CA1B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19" name="Grupo 18"/>
          <p:cNvGrpSpPr/>
          <p:nvPr/>
        </p:nvGrpSpPr>
        <p:grpSpPr>
          <a:xfrm>
            <a:off x="1368419" y="5140739"/>
            <a:ext cx="9412375" cy="1072283"/>
            <a:chOff x="1368419" y="5140739"/>
            <a:chExt cx="9412375" cy="1072283"/>
          </a:xfrm>
        </p:grpSpPr>
        <p:sp>
          <p:nvSpPr>
            <p:cNvPr id="10" name="Retângulo de cantos arredondados 9"/>
            <p:cNvSpPr/>
            <p:nvPr/>
          </p:nvSpPr>
          <p:spPr>
            <a:xfrm>
              <a:off x="1368419" y="5140739"/>
              <a:ext cx="2932464" cy="1072283"/>
            </a:xfrm>
            <a:prstGeom prst="roundRect">
              <a:avLst>
                <a:gd name="adj" fmla="val 225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err="1" smtClean="0">
                  <a:solidFill>
                    <a:srgbClr val="52A9C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Scratch</a:t>
              </a:r>
              <a:endParaRPr lang="pt-BR" sz="2400" dirty="0">
                <a:solidFill>
                  <a:srgbClr val="52A9C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4629768" y="5140739"/>
              <a:ext cx="2932464" cy="1072283"/>
            </a:xfrm>
            <a:prstGeom prst="roundRect">
              <a:avLst>
                <a:gd name="adj" fmla="val 225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>
                  <a:solidFill>
                    <a:srgbClr val="52A9C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Python + </a:t>
              </a:r>
              <a:r>
                <a:rPr lang="pt-BR" sz="2400" dirty="0" err="1" smtClean="0">
                  <a:solidFill>
                    <a:srgbClr val="52A9C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Turtle</a:t>
              </a:r>
              <a:endParaRPr lang="pt-BR" sz="2400" dirty="0">
                <a:solidFill>
                  <a:srgbClr val="52A9C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7848330" y="5140739"/>
              <a:ext cx="2932464" cy="1072283"/>
            </a:xfrm>
            <a:prstGeom prst="roundRect">
              <a:avLst>
                <a:gd name="adj" fmla="val 225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>
                  <a:solidFill>
                    <a:srgbClr val="52A9C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Python + Mídias</a:t>
              </a:r>
              <a:endParaRPr lang="pt-BR" sz="2400" dirty="0">
                <a:solidFill>
                  <a:srgbClr val="52A9C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4668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2000371" y="2350543"/>
            <a:ext cx="9401613" cy="1343386"/>
            <a:chOff x="2000371" y="2381539"/>
            <a:chExt cx="9401613" cy="1343386"/>
          </a:xfrm>
        </p:grpSpPr>
        <p:sp>
          <p:nvSpPr>
            <p:cNvPr id="16" name="Título 1"/>
            <p:cNvSpPr txBox="1">
              <a:spLocks/>
            </p:cNvSpPr>
            <p:nvPr/>
          </p:nvSpPr>
          <p:spPr>
            <a:xfrm>
              <a:off x="3219717" y="2433055"/>
              <a:ext cx="8182267" cy="12918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6600" dirty="0" smtClean="0">
                  <a:solidFill>
                    <a:srgbClr val="E7E6E6">
                      <a:lumMod val="25000"/>
                    </a:srgb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Questões de Pesquisa</a:t>
              </a:r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2000371" y="2381539"/>
              <a:ext cx="1000406" cy="1030840"/>
              <a:chOff x="3442805" y="4405996"/>
              <a:chExt cx="1000406" cy="1030840"/>
            </a:xfrm>
          </p:grpSpPr>
          <p:grpSp>
            <p:nvGrpSpPr>
              <p:cNvPr id="18" name="Grupo 17"/>
              <p:cNvGrpSpPr/>
              <p:nvPr/>
            </p:nvGrpSpPr>
            <p:grpSpPr>
              <a:xfrm>
                <a:off x="3442805" y="4585778"/>
                <a:ext cx="846649" cy="851058"/>
                <a:chOff x="4980492" y="4640052"/>
                <a:chExt cx="1406768" cy="1414094"/>
              </a:xfrm>
            </p:grpSpPr>
            <p:sp>
              <p:nvSpPr>
                <p:cNvPr id="20" name="Retângulo 19"/>
                <p:cNvSpPr/>
                <p:nvPr/>
              </p:nvSpPr>
              <p:spPr>
                <a:xfrm>
                  <a:off x="4980494" y="4640054"/>
                  <a:ext cx="1406766" cy="1406767"/>
                </a:xfrm>
                <a:prstGeom prst="rect">
                  <a:avLst/>
                </a:prstGeom>
                <a:solidFill>
                  <a:srgbClr val="E2E262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Triângulo retângulo 20"/>
                <p:cNvSpPr/>
                <p:nvPr/>
              </p:nvSpPr>
              <p:spPr>
                <a:xfrm>
                  <a:off x="4980492" y="4640052"/>
                  <a:ext cx="1406768" cy="1414093"/>
                </a:xfrm>
                <a:prstGeom prst="rtTriangle">
                  <a:avLst/>
                </a:prstGeom>
                <a:solidFill>
                  <a:srgbClr val="52A9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Triângulo retângulo 21"/>
                <p:cNvSpPr/>
                <p:nvPr/>
              </p:nvSpPr>
              <p:spPr>
                <a:xfrm flipH="1">
                  <a:off x="4980492" y="4640053"/>
                  <a:ext cx="1406768" cy="1414093"/>
                </a:xfrm>
                <a:prstGeom prst="rtTriangle">
                  <a:avLst/>
                </a:prstGeom>
                <a:solidFill>
                  <a:srgbClr val="77CC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>
                    <a:solidFill>
                      <a:prstClr val="white"/>
                    </a:solidFill>
                  </a:endParaRPr>
                </a:p>
              </p:txBody>
            </p:sp>
          </p:grpSp>
          <p:pic>
            <p:nvPicPr>
              <p:cNvPr id="19" name="Imagem 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1162" y="4405996"/>
                <a:ext cx="902049" cy="902049"/>
              </a:xfrm>
              <a:prstGeom prst="rect">
                <a:avLst/>
              </a:prstGeom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3" name="Grupo 2"/>
          <p:cNvGrpSpPr/>
          <p:nvPr/>
        </p:nvGrpSpPr>
        <p:grpSpPr>
          <a:xfrm>
            <a:off x="1246394" y="2971481"/>
            <a:ext cx="10107406" cy="846649"/>
            <a:chOff x="1246394" y="4367146"/>
            <a:chExt cx="10107406" cy="846649"/>
          </a:xfrm>
        </p:grpSpPr>
        <p:sp>
          <p:nvSpPr>
            <p:cNvPr id="26" name="Retângulo 25"/>
            <p:cNvSpPr/>
            <p:nvPr/>
          </p:nvSpPr>
          <p:spPr>
            <a:xfrm>
              <a:off x="1246394" y="4367146"/>
              <a:ext cx="846648" cy="846648"/>
            </a:xfrm>
            <a:prstGeom prst="rect">
              <a:avLst/>
            </a:prstGeom>
            <a:solidFill>
              <a:srgbClr val="52A9C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400" dirty="0" smtClean="0">
                  <a:solidFill>
                    <a:prstClr val="white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1</a:t>
              </a:r>
              <a:endParaRPr lang="pt-BR" sz="4400" dirty="0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29" name="Título 5"/>
            <p:cNvSpPr txBox="1">
              <a:spLocks/>
            </p:cNvSpPr>
            <p:nvPr/>
          </p:nvSpPr>
          <p:spPr>
            <a:xfrm>
              <a:off x="2118462" y="4386031"/>
              <a:ext cx="9235338" cy="8277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buClr>
                  <a:srgbClr val="52A9C4"/>
                </a:buClr>
              </a:pPr>
              <a:r>
                <a:rPr lang="pt-BR" sz="2800" dirty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Como a abordagem proposta influencia na motivação dos estudantes</a:t>
              </a:r>
              <a:r>
                <a:rPr lang="pt-BR" sz="2800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86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500" fill="hold"/>
                                        <p:tgtEl>
                                          <p:spTgt spid="1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3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0.25 L -0.25 -0.125 C -0.25 -0.06898 -0.18099 1.11111E-6 -0.125 1.11111E-6 L 6.25E-7 1.11111E-6 " pathEditMode="relative" rAng="0" ptsTypes="AAAA">
                                      <p:cBhvr>
                                        <p:cTn id="9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1246394" y="2971481"/>
            <a:ext cx="10107406" cy="846649"/>
            <a:chOff x="1246394" y="4367146"/>
            <a:chExt cx="10107406" cy="846649"/>
          </a:xfrm>
        </p:grpSpPr>
        <p:sp>
          <p:nvSpPr>
            <p:cNvPr id="26" name="Retângulo 25"/>
            <p:cNvSpPr/>
            <p:nvPr/>
          </p:nvSpPr>
          <p:spPr>
            <a:xfrm>
              <a:off x="1246394" y="4367146"/>
              <a:ext cx="846648" cy="846648"/>
            </a:xfrm>
            <a:prstGeom prst="rect">
              <a:avLst/>
            </a:prstGeom>
            <a:solidFill>
              <a:srgbClr val="52A9C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400" dirty="0">
                  <a:solidFill>
                    <a:prstClr val="white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2</a:t>
              </a:r>
            </a:p>
          </p:txBody>
        </p:sp>
        <p:sp>
          <p:nvSpPr>
            <p:cNvPr id="29" name="Título 5"/>
            <p:cNvSpPr txBox="1">
              <a:spLocks/>
            </p:cNvSpPr>
            <p:nvPr/>
          </p:nvSpPr>
          <p:spPr>
            <a:xfrm>
              <a:off x="2118462" y="4386031"/>
              <a:ext cx="9235338" cy="8277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buClr>
                  <a:srgbClr val="52A9C4"/>
                </a:buClr>
              </a:pPr>
              <a:r>
                <a:rPr lang="pt-BR" sz="2800" dirty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A abordagem proposta ajuda a reduzir os índices de abandono e reprovação?</a:t>
              </a: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246394" y="1202267"/>
            <a:ext cx="5425339" cy="775221"/>
            <a:chOff x="2000371" y="2381539"/>
            <a:chExt cx="9401613" cy="1343386"/>
          </a:xfrm>
        </p:grpSpPr>
        <p:sp>
          <p:nvSpPr>
            <p:cNvPr id="8" name="Título 1"/>
            <p:cNvSpPr txBox="1">
              <a:spLocks/>
            </p:cNvSpPr>
            <p:nvPr/>
          </p:nvSpPr>
          <p:spPr>
            <a:xfrm>
              <a:off x="3219717" y="2433055"/>
              <a:ext cx="8182267" cy="12918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dirty="0" smtClean="0">
                  <a:solidFill>
                    <a:srgbClr val="E7E6E6">
                      <a:lumMod val="25000"/>
                    </a:srgb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Questões de Pesquisa</a:t>
              </a:r>
            </a:p>
          </p:txBody>
        </p:sp>
        <p:grpSp>
          <p:nvGrpSpPr>
            <p:cNvPr id="9" name="Grupo 8"/>
            <p:cNvGrpSpPr/>
            <p:nvPr/>
          </p:nvGrpSpPr>
          <p:grpSpPr>
            <a:xfrm>
              <a:off x="2000371" y="2381539"/>
              <a:ext cx="1000406" cy="1030840"/>
              <a:chOff x="3442805" y="4405996"/>
              <a:chExt cx="1000406" cy="1030840"/>
            </a:xfrm>
          </p:grpSpPr>
          <p:grpSp>
            <p:nvGrpSpPr>
              <p:cNvPr id="10" name="Grupo 9"/>
              <p:cNvGrpSpPr/>
              <p:nvPr/>
            </p:nvGrpSpPr>
            <p:grpSpPr>
              <a:xfrm>
                <a:off x="3442805" y="4585778"/>
                <a:ext cx="846649" cy="851058"/>
                <a:chOff x="4980492" y="4640052"/>
                <a:chExt cx="1406768" cy="1414094"/>
              </a:xfrm>
            </p:grpSpPr>
            <p:sp>
              <p:nvSpPr>
                <p:cNvPr id="12" name="Retângulo 11"/>
                <p:cNvSpPr/>
                <p:nvPr/>
              </p:nvSpPr>
              <p:spPr>
                <a:xfrm>
                  <a:off x="4980494" y="4640054"/>
                  <a:ext cx="1406766" cy="1406767"/>
                </a:xfrm>
                <a:prstGeom prst="rect">
                  <a:avLst/>
                </a:prstGeom>
                <a:solidFill>
                  <a:srgbClr val="E2E262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Triângulo retângulo 12"/>
                <p:cNvSpPr/>
                <p:nvPr/>
              </p:nvSpPr>
              <p:spPr>
                <a:xfrm>
                  <a:off x="4980492" y="4640052"/>
                  <a:ext cx="1406768" cy="1414093"/>
                </a:xfrm>
                <a:prstGeom prst="rtTriangle">
                  <a:avLst/>
                </a:prstGeom>
                <a:solidFill>
                  <a:srgbClr val="52A9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" name="Triângulo retângulo 13"/>
                <p:cNvSpPr/>
                <p:nvPr/>
              </p:nvSpPr>
              <p:spPr>
                <a:xfrm flipH="1">
                  <a:off x="4980492" y="4640053"/>
                  <a:ext cx="1406768" cy="1414093"/>
                </a:xfrm>
                <a:prstGeom prst="rtTriangle">
                  <a:avLst/>
                </a:prstGeom>
                <a:solidFill>
                  <a:srgbClr val="77CC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>
                    <a:solidFill>
                      <a:prstClr val="white"/>
                    </a:solidFill>
                  </a:endParaRPr>
                </a:p>
              </p:txBody>
            </p:sp>
          </p:grpSp>
          <p:pic>
            <p:nvPicPr>
              <p:cNvPr id="11" name="Imagem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1162" y="4405996"/>
                <a:ext cx="902049" cy="902049"/>
              </a:xfrm>
              <a:prstGeom prst="rect">
                <a:avLst/>
              </a:prstGeom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110958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1246394" y="2540511"/>
            <a:ext cx="10107406" cy="1776979"/>
            <a:chOff x="1246394" y="4367146"/>
            <a:chExt cx="10107406" cy="1776979"/>
          </a:xfrm>
        </p:grpSpPr>
        <p:sp>
          <p:nvSpPr>
            <p:cNvPr id="26" name="Retângulo 25"/>
            <p:cNvSpPr/>
            <p:nvPr/>
          </p:nvSpPr>
          <p:spPr>
            <a:xfrm>
              <a:off x="1246394" y="4367146"/>
              <a:ext cx="846648" cy="846648"/>
            </a:xfrm>
            <a:prstGeom prst="rect">
              <a:avLst/>
            </a:prstGeom>
            <a:solidFill>
              <a:srgbClr val="52A9C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400" dirty="0" smtClean="0">
                  <a:solidFill>
                    <a:prstClr val="white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3</a:t>
              </a:r>
              <a:endParaRPr lang="pt-BR" sz="4400" dirty="0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29" name="Título 5"/>
            <p:cNvSpPr txBox="1">
              <a:spLocks/>
            </p:cNvSpPr>
            <p:nvPr/>
          </p:nvSpPr>
          <p:spPr>
            <a:xfrm>
              <a:off x="2118462" y="4386030"/>
              <a:ext cx="9235338" cy="175809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buClr>
                  <a:srgbClr val="52A9C4"/>
                </a:buClr>
              </a:pPr>
              <a:r>
                <a:rPr lang="pt-BR" sz="2800" dirty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De que maneira se relacionam os resultados </a:t>
              </a:r>
              <a:r>
                <a:rPr lang="pt-BR" sz="2800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das avaliações </a:t>
              </a:r>
              <a:r>
                <a:rPr lang="pt-BR" sz="2800" dirty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da disciplina com as </a:t>
              </a:r>
              <a:r>
                <a:rPr lang="pt-BR" sz="2800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competências desenvolvidas </a:t>
              </a:r>
              <a:r>
                <a:rPr lang="pt-BR" sz="2800" dirty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pelos estudantes em termos </a:t>
              </a:r>
              <a:r>
                <a:rPr lang="pt-BR" sz="2800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de pensamento </a:t>
              </a:r>
              <a:r>
                <a:rPr lang="pt-BR" sz="2800" dirty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computacional?</a:t>
              </a: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246394" y="1202267"/>
            <a:ext cx="5425339" cy="775221"/>
            <a:chOff x="2000371" y="2381539"/>
            <a:chExt cx="9401613" cy="1343386"/>
          </a:xfrm>
        </p:grpSpPr>
        <p:sp>
          <p:nvSpPr>
            <p:cNvPr id="8" name="Título 1"/>
            <p:cNvSpPr txBox="1">
              <a:spLocks/>
            </p:cNvSpPr>
            <p:nvPr/>
          </p:nvSpPr>
          <p:spPr>
            <a:xfrm>
              <a:off x="3219717" y="2433055"/>
              <a:ext cx="8182267" cy="12918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dirty="0" smtClean="0">
                  <a:solidFill>
                    <a:srgbClr val="E7E6E6">
                      <a:lumMod val="25000"/>
                    </a:srgb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Questões de Pesquisa</a:t>
              </a:r>
            </a:p>
          </p:txBody>
        </p:sp>
        <p:grpSp>
          <p:nvGrpSpPr>
            <p:cNvPr id="9" name="Grupo 8"/>
            <p:cNvGrpSpPr/>
            <p:nvPr/>
          </p:nvGrpSpPr>
          <p:grpSpPr>
            <a:xfrm>
              <a:off x="2000371" y="2381539"/>
              <a:ext cx="1000406" cy="1030840"/>
              <a:chOff x="3442805" y="4405996"/>
              <a:chExt cx="1000406" cy="1030840"/>
            </a:xfrm>
          </p:grpSpPr>
          <p:grpSp>
            <p:nvGrpSpPr>
              <p:cNvPr id="10" name="Grupo 9"/>
              <p:cNvGrpSpPr/>
              <p:nvPr/>
            </p:nvGrpSpPr>
            <p:grpSpPr>
              <a:xfrm>
                <a:off x="3442805" y="4585778"/>
                <a:ext cx="846649" cy="851058"/>
                <a:chOff x="4980492" y="4640052"/>
                <a:chExt cx="1406768" cy="1414094"/>
              </a:xfrm>
            </p:grpSpPr>
            <p:sp>
              <p:nvSpPr>
                <p:cNvPr id="12" name="Retângulo 11"/>
                <p:cNvSpPr/>
                <p:nvPr/>
              </p:nvSpPr>
              <p:spPr>
                <a:xfrm>
                  <a:off x="4980494" y="4640054"/>
                  <a:ext cx="1406766" cy="1406767"/>
                </a:xfrm>
                <a:prstGeom prst="rect">
                  <a:avLst/>
                </a:prstGeom>
                <a:solidFill>
                  <a:srgbClr val="E2E262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Triângulo retângulo 12"/>
                <p:cNvSpPr/>
                <p:nvPr/>
              </p:nvSpPr>
              <p:spPr>
                <a:xfrm>
                  <a:off x="4980492" y="4640052"/>
                  <a:ext cx="1406768" cy="1414093"/>
                </a:xfrm>
                <a:prstGeom prst="rtTriangle">
                  <a:avLst/>
                </a:prstGeom>
                <a:solidFill>
                  <a:srgbClr val="52A9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" name="Triângulo retângulo 13"/>
                <p:cNvSpPr/>
                <p:nvPr/>
              </p:nvSpPr>
              <p:spPr>
                <a:xfrm flipH="1">
                  <a:off x="4980492" y="4640053"/>
                  <a:ext cx="1406768" cy="1414093"/>
                </a:xfrm>
                <a:prstGeom prst="rtTriangle">
                  <a:avLst/>
                </a:prstGeom>
                <a:solidFill>
                  <a:srgbClr val="77CC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>
                    <a:solidFill>
                      <a:prstClr val="white"/>
                    </a:solidFill>
                  </a:endParaRPr>
                </a:p>
              </p:txBody>
            </p:sp>
          </p:grpSp>
          <p:pic>
            <p:nvPicPr>
              <p:cNvPr id="11" name="Imagem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1162" y="4405996"/>
                <a:ext cx="902049" cy="902049"/>
              </a:xfrm>
              <a:prstGeom prst="rect">
                <a:avLst/>
              </a:prstGeom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416074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1246394" y="3005676"/>
            <a:ext cx="10107406" cy="846649"/>
            <a:chOff x="1246394" y="4367146"/>
            <a:chExt cx="10107406" cy="846649"/>
          </a:xfrm>
        </p:grpSpPr>
        <p:sp>
          <p:nvSpPr>
            <p:cNvPr id="26" name="Retângulo 25"/>
            <p:cNvSpPr/>
            <p:nvPr/>
          </p:nvSpPr>
          <p:spPr>
            <a:xfrm>
              <a:off x="1246394" y="4367146"/>
              <a:ext cx="846648" cy="846648"/>
            </a:xfrm>
            <a:prstGeom prst="rect">
              <a:avLst/>
            </a:prstGeom>
            <a:solidFill>
              <a:srgbClr val="52A9C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400" dirty="0" smtClean="0">
                  <a:solidFill>
                    <a:prstClr val="white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4</a:t>
              </a:r>
              <a:endParaRPr lang="pt-BR" sz="4400" dirty="0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29" name="Título 5"/>
            <p:cNvSpPr txBox="1">
              <a:spLocks/>
            </p:cNvSpPr>
            <p:nvPr/>
          </p:nvSpPr>
          <p:spPr>
            <a:xfrm>
              <a:off x="2118462" y="4386031"/>
              <a:ext cx="9235338" cy="8277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buClr>
                  <a:srgbClr val="52A9C4"/>
                </a:buClr>
              </a:pPr>
              <a:r>
                <a:rPr lang="pt-BR" sz="2800" dirty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Quais competências tem o aprendizado melhor potencializado pela abordagem?</a:t>
              </a: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246394" y="1202267"/>
            <a:ext cx="5425339" cy="775221"/>
            <a:chOff x="2000371" y="2381539"/>
            <a:chExt cx="9401613" cy="1343386"/>
          </a:xfrm>
        </p:grpSpPr>
        <p:sp>
          <p:nvSpPr>
            <p:cNvPr id="8" name="Título 1"/>
            <p:cNvSpPr txBox="1">
              <a:spLocks/>
            </p:cNvSpPr>
            <p:nvPr/>
          </p:nvSpPr>
          <p:spPr>
            <a:xfrm>
              <a:off x="3219717" y="2433055"/>
              <a:ext cx="8182267" cy="12918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dirty="0" smtClean="0">
                  <a:solidFill>
                    <a:srgbClr val="E7E6E6">
                      <a:lumMod val="25000"/>
                    </a:srgb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Questões de Pesquisa</a:t>
              </a:r>
            </a:p>
          </p:txBody>
        </p:sp>
        <p:grpSp>
          <p:nvGrpSpPr>
            <p:cNvPr id="9" name="Grupo 8"/>
            <p:cNvGrpSpPr/>
            <p:nvPr/>
          </p:nvGrpSpPr>
          <p:grpSpPr>
            <a:xfrm>
              <a:off x="2000371" y="2381539"/>
              <a:ext cx="1000406" cy="1030840"/>
              <a:chOff x="3442805" y="4405996"/>
              <a:chExt cx="1000406" cy="1030840"/>
            </a:xfrm>
          </p:grpSpPr>
          <p:grpSp>
            <p:nvGrpSpPr>
              <p:cNvPr id="10" name="Grupo 9"/>
              <p:cNvGrpSpPr/>
              <p:nvPr/>
            </p:nvGrpSpPr>
            <p:grpSpPr>
              <a:xfrm>
                <a:off x="3442805" y="4585778"/>
                <a:ext cx="846649" cy="851058"/>
                <a:chOff x="4980492" y="4640052"/>
                <a:chExt cx="1406768" cy="1414094"/>
              </a:xfrm>
            </p:grpSpPr>
            <p:sp>
              <p:nvSpPr>
                <p:cNvPr id="12" name="Retângulo 11"/>
                <p:cNvSpPr/>
                <p:nvPr/>
              </p:nvSpPr>
              <p:spPr>
                <a:xfrm>
                  <a:off x="4980494" y="4640054"/>
                  <a:ext cx="1406766" cy="1406767"/>
                </a:xfrm>
                <a:prstGeom prst="rect">
                  <a:avLst/>
                </a:prstGeom>
                <a:solidFill>
                  <a:srgbClr val="E2E262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Triângulo retângulo 12"/>
                <p:cNvSpPr/>
                <p:nvPr/>
              </p:nvSpPr>
              <p:spPr>
                <a:xfrm>
                  <a:off x="4980492" y="4640052"/>
                  <a:ext cx="1406768" cy="1414093"/>
                </a:xfrm>
                <a:prstGeom prst="rtTriangle">
                  <a:avLst/>
                </a:prstGeom>
                <a:solidFill>
                  <a:srgbClr val="52A9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" name="Triângulo retângulo 13"/>
                <p:cNvSpPr/>
                <p:nvPr/>
              </p:nvSpPr>
              <p:spPr>
                <a:xfrm flipH="1">
                  <a:off x="4980492" y="4640053"/>
                  <a:ext cx="1406768" cy="1414093"/>
                </a:xfrm>
                <a:prstGeom prst="rtTriangle">
                  <a:avLst/>
                </a:prstGeom>
                <a:solidFill>
                  <a:srgbClr val="77CC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>
                    <a:solidFill>
                      <a:prstClr val="white"/>
                    </a:solidFill>
                  </a:endParaRPr>
                </a:p>
              </p:txBody>
            </p:sp>
          </p:grpSp>
          <p:pic>
            <p:nvPicPr>
              <p:cNvPr id="11" name="Imagem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1162" y="4405996"/>
                <a:ext cx="902049" cy="902049"/>
              </a:xfrm>
              <a:prstGeom prst="rect">
                <a:avLst/>
              </a:prstGeom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218388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A9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5"/>
          <p:cNvSpPr txBox="1">
            <a:spLocks/>
          </p:cNvSpPr>
          <p:nvPr/>
        </p:nvSpPr>
        <p:spPr>
          <a:xfrm>
            <a:off x="1066800" y="3545058"/>
            <a:ext cx="10058400" cy="286814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5B9BD5"/>
              </a:buClr>
            </a:pPr>
            <a:r>
              <a:rPr lang="pt-BR" sz="2000" dirty="0" smtClean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Orientação</a:t>
            </a:r>
            <a:r>
              <a:rPr lang="pt-BR" dirty="0" smtClean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pt-BR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>
              <a:buClr>
                <a:srgbClr val="5B9BD5"/>
              </a:buClr>
            </a:pPr>
            <a:r>
              <a:rPr lang="pt-BR" cap="none" dirty="0" smtClean="0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Roberto Almeida Bittencourt </a:t>
            </a:r>
            <a:r>
              <a:rPr lang="pt-BR" dirty="0" smtClean="0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– UEFS/DEXA</a:t>
            </a:r>
          </a:p>
          <a:p>
            <a:pPr algn="ctr">
              <a:buClr>
                <a:srgbClr val="5B9BD5"/>
              </a:buClr>
            </a:pPr>
            <a:endParaRPr lang="pt-BR" dirty="0" smtClean="0">
              <a:solidFill>
                <a:prstClr val="white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066800" y="1139483"/>
            <a:ext cx="10058400" cy="21875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2400" dirty="0" smtClean="0">
                <a:ln w="0"/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Pós-graduação em Computação Aplicada</a:t>
            </a:r>
          </a:p>
          <a:p>
            <a:pPr>
              <a:lnSpc>
                <a:spcPct val="100000"/>
              </a:lnSpc>
            </a:pPr>
            <a:r>
              <a:rPr lang="pt-BR" sz="2400" dirty="0" smtClean="0">
                <a:ln w="0"/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UNIVERSIDADE ESTADUAL DE FEIRA DE SANTANA</a:t>
            </a:r>
          </a:p>
          <a:p>
            <a:pPr>
              <a:lnSpc>
                <a:spcPct val="100000"/>
              </a:lnSpc>
            </a:pPr>
            <a:r>
              <a:rPr lang="pt-BR" sz="2400" dirty="0" smtClean="0">
                <a:ln w="0"/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PGCA035 – Seminários de Acompanhamento</a:t>
            </a:r>
            <a:endParaRPr lang="pt-BR" sz="2400" dirty="0">
              <a:ln w="0"/>
              <a:solidFill>
                <a:prstClr val="white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-42000" y="3429000"/>
            <a:ext cx="12276000" cy="0"/>
          </a:xfrm>
          <a:prstGeom prst="line">
            <a:avLst/>
          </a:prstGeom>
          <a:ln w="31750" cap="rnd">
            <a:solidFill>
              <a:srgbClr val="E2E262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97A8-DE80-4B9B-A592-172A0CF9B77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63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5392617" y="3063630"/>
            <a:ext cx="1406767" cy="1406767"/>
          </a:xfrm>
          <a:prstGeom prst="rect">
            <a:avLst/>
          </a:prstGeom>
          <a:solidFill>
            <a:srgbClr val="E2E26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prstClr val="white"/>
              </a:solidFill>
            </a:endParaRPr>
          </a:p>
        </p:txBody>
      </p:sp>
      <p:sp>
        <p:nvSpPr>
          <p:cNvPr id="6" name="Triângulo retângulo 5"/>
          <p:cNvSpPr/>
          <p:nvPr/>
        </p:nvSpPr>
        <p:spPr>
          <a:xfrm>
            <a:off x="5392616" y="3063630"/>
            <a:ext cx="1406768" cy="1414093"/>
          </a:xfrm>
          <a:prstGeom prst="rtTriangle">
            <a:avLst/>
          </a:prstGeom>
          <a:solidFill>
            <a:srgbClr val="52A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prstClr val="white"/>
              </a:solidFill>
            </a:endParaRPr>
          </a:p>
        </p:txBody>
      </p:sp>
      <p:sp>
        <p:nvSpPr>
          <p:cNvPr id="9" name="Triângulo retângulo 8"/>
          <p:cNvSpPr/>
          <p:nvPr/>
        </p:nvSpPr>
        <p:spPr>
          <a:xfrm flipH="1">
            <a:off x="5392616" y="3063631"/>
            <a:ext cx="1406768" cy="1414093"/>
          </a:xfrm>
          <a:prstGeom prst="rtTriangle">
            <a:avLst/>
          </a:prstGeom>
          <a:solidFill>
            <a:srgbClr val="77C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prstClr val="white"/>
              </a:solidFill>
            </a:endParaRPr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2723857" y="749497"/>
            <a:ext cx="6744286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>
                <a:solidFill>
                  <a:srgbClr val="3CA1B3"/>
                </a:solidFill>
                <a:latin typeface="Open Sans"/>
                <a:ea typeface="Open Sans" panose="020B0606030504020204" pitchFamily="34" charset="0"/>
                <a:cs typeface="Open Sans"/>
              </a:rPr>
              <a:t>Metodologia</a:t>
            </a:r>
            <a:endParaRPr lang="pt-BR" sz="5400" dirty="0">
              <a:solidFill>
                <a:srgbClr val="3CA1B3"/>
              </a:solidFill>
              <a:latin typeface="Open Sans"/>
              <a:ea typeface="Open Sans" panose="020B0606030504020204" pitchFamily="34" charset="0"/>
              <a:cs typeface="Open Sans"/>
            </a:endParaRPr>
          </a:p>
        </p:txBody>
      </p:sp>
      <p:sp>
        <p:nvSpPr>
          <p:cNvPr id="12" name="Título 10"/>
          <p:cNvSpPr txBox="1">
            <a:spLocks/>
          </p:cNvSpPr>
          <p:nvPr/>
        </p:nvSpPr>
        <p:spPr>
          <a:xfrm>
            <a:off x="490519" y="3063630"/>
            <a:ext cx="33582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dirty="0" smtClean="0">
                <a:solidFill>
                  <a:srgbClr val="E7E6E6">
                    <a:lumMod val="25000"/>
                  </a:srgbClr>
                </a:solidFill>
                <a:latin typeface="Open Sans"/>
                <a:ea typeface="Open Sans" panose="020B0606030504020204" pitchFamily="34" charset="0"/>
                <a:cs typeface="Open Sans"/>
              </a:rPr>
              <a:t>Métodos mistos</a:t>
            </a:r>
            <a:endParaRPr lang="pt-BR" sz="2400" dirty="0">
              <a:solidFill>
                <a:srgbClr val="E7E6E6">
                  <a:lumMod val="25000"/>
                </a:srgb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Título 10"/>
          <p:cNvSpPr txBox="1">
            <a:spLocks/>
          </p:cNvSpPr>
          <p:nvPr/>
        </p:nvSpPr>
        <p:spPr>
          <a:xfrm>
            <a:off x="8401478" y="3152160"/>
            <a:ext cx="33582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rgbClr val="E7E6E6">
                    <a:lumMod val="25000"/>
                  </a:srgbClr>
                </a:solidFill>
                <a:latin typeface="Open Sans"/>
                <a:ea typeface="Open Sans" panose="020B0606030504020204" pitchFamily="34" charset="0"/>
                <a:cs typeface="Open Sans"/>
              </a:rPr>
              <a:t>Estudos de caso</a:t>
            </a:r>
            <a:endParaRPr lang="pt-BR" sz="2400" dirty="0">
              <a:solidFill>
                <a:srgbClr val="E7E6E6">
                  <a:lumMod val="25000"/>
                </a:srgb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8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-0.11693 0.003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46" y="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11732 -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9" y="-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114B-60B1-4C06-B85A-B431008FD82D}" type="slidenum">
              <a:rPr lang="pt-BR" sz="1600" smtClean="0"/>
              <a:t>21</a:t>
            </a:fld>
            <a:endParaRPr lang="pt-BR" sz="1600" dirty="0"/>
          </a:p>
        </p:txBody>
      </p:sp>
      <p:grpSp>
        <p:nvGrpSpPr>
          <p:cNvPr id="3" name="Grupo 2"/>
          <p:cNvGrpSpPr/>
          <p:nvPr/>
        </p:nvGrpSpPr>
        <p:grpSpPr>
          <a:xfrm>
            <a:off x="942245" y="868693"/>
            <a:ext cx="5923776" cy="982565"/>
            <a:chOff x="942245" y="868693"/>
            <a:chExt cx="5923776" cy="982565"/>
          </a:xfrm>
        </p:grpSpPr>
        <p:sp>
          <p:nvSpPr>
            <p:cNvPr id="15" name="Título 1"/>
            <p:cNvSpPr txBox="1">
              <a:spLocks/>
            </p:cNvSpPr>
            <p:nvPr/>
          </p:nvSpPr>
          <p:spPr>
            <a:xfrm>
              <a:off x="3051784" y="879922"/>
              <a:ext cx="3814237" cy="971336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pt-BR" sz="2800" dirty="0" smtClean="0">
                  <a:ln w="0"/>
                  <a:solidFill>
                    <a:schemeClr val="bg2">
                      <a:lumMod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Revisão de Literatura</a:t>
              </a:r>
              <a:endParaRPr lang="pt-BR" sz="2800" dirty="0">
                <a:ln w="0"/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4" name="Título 1"/>
            <p:cNvSpPr txBox="1">
              <a:spLocks/>
            </p:cNvSpPr>
            <p:nvPr/>
          </p:nvSpPr>
          <p:spPr>
            <a:xfrm>
              <a:off x="942245" y="868693"/>
              <a:ext cx="2105755" cy="971336"/>
            </a:xfrm>
            <a:prstGeom prst="rect">
              <a:avLst/>
            </a:prstGeom>
            <a:solidFill>
              <a:srgbClr val="D7EFE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2800" dirty="0" smtClean="0">
                  <a:ln w="0"/>
                  <a:solidFill>
                    <a:srgbClr val="3CA1B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1ª ETAPA</a:t>
              </a:r>
              <a:endParaRPr lang="pt-BR" sz="2800" dirty="0">
                <a:ln w="0"/>
                <a:solidFill>
                  <a:srgbClr val="3CA1B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942245" y="2091101"/>
            <a:ext cx="10575987" cy="976149"/>
            <a:chOff x="942245" y="863880"/>
            <a:chExt cx="10575987" cy="976149"/>
          </a:xfrm>
        </p:grpSpPr>
        <p:sp>
          <p:nvSpPr>
            <p:cNvPr id="17" name="Título 1"/>
            <p:cNvSpPr txBox="1">
              <a:spLocks/>
            </p:cNvSpPr>
            <p:nvPr/>
          </p:nvSpPr>
          <p:spPr>
            <a:xfrm>
              <a:off x="3051784" y="863880"/>
              <a:ext cx="8466448" cy="971336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pt-BR" sz="2800" dirty="0">
                  <a:ln w="0"/>
                  <a:solidFill>
                    <a:schemeClr val="bg2">
                      <a:lumMod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Elaboração da </a:t>
              </a:r>
              <a:r>
                <a:rPr lang="pt-BR" sz="2800" dirty="0" smtClean="0">
                  <a:ln w="0"/>
                  <a:solidFill>
                    <a:schemeClr val="bg2">
                      <a:lumMod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abordagem </a:t>
              </a:r>
              <a:r>
                <a:rPr lang="pt-BR" sz="2800" dirty="0">
                  <a:ln w="0"/>
                  <a:solidFill>
                    <a:schemeClr val="bg2">
                      <a:lumMod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de </a:t>
              </a:r>
              <a:r>
                <a:rPr lang="pt-BR" sz="2800" dirty="0" smtClean="0">
                  <a:ln w="0"/>
                  <a:solidFill>
                    <a:schemeClr val="bg2">
                      <a:lumMod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ensino-aprendizagem</a:t>
              </a:r>
              <a:endParaRPr lang="pt-BR" sz="2800" dirty="0">
                <a:ln w="0"/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8" name="Título 1"/>
            <p:cNvSpPr txBox="1">
              <a:spLocks/>
            </p:cNvSpPr>
            <p:nvPr/>
          </p:nvSpPr>
          <p:spPr>
            <a:xfrm>
              <a:off x="942245" y="868693"/>
              <a:ext cx="2105755" cy="971336"/>
            </a:xfrm>
            <a:prstGeom prst="rect">
              <a:avLst/>
            </a:prstGeom>
            <a:solidFill>
              <a:srgbClr val="D7EFE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2800" dirty="0">
                  <a:ln w="0"/>
                  <a:solidFill>
                    <a:srgbClr val="3CA1B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</a:t>
              </a:r>
              <a:r>
                <a:rPr lang="pt-BR" sz="2800" dirty="0" smtClean="0">
                  <a:ln w="0"/>
                  <a:solidFill>
                    <a:srgbClr val="3CA1B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ª ETAPA</a:t>
              </a:r>
              <a:endParaRPr lang="pt-BR" sz="2800" dirty="0">
                <a:ln w="0"/>
                <a:solidFill>
                  <a:srgbClr val="3CA1B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934225" y="3326344"/>
            <a:ext cx="8257901" cy="976149"/>
            <a:chOff x="942245" y="863880"/>
            <a:chExt cx="8257901" cy="976149"/>
          </a:xfrm>
        </p:grpSpPr>
        <p:sp>
          <p:nvSpPr>
            <p:cNvPr id="21" name="Título 1"/>
            <p:cNvSpPr txBox="1">
              <a:spLocks/>
            </p:cNvSpPr>
            <p:nvPr/>
          </p:nvSpPr>
          <p:spPr>
            <a:xfrm>
              <a:off x="3051784" y="863880"/>
              <a:ext cx="6148362" cy="971336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pt-BR" sz="2800" dirty="0">
                  <a:ln w="0"/>
                  <a:solidFill>
                    <a:schemeClr val="bg2">
                      <a:lumMod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Realização do estudo de caso piloto</a:t>
              </a:r>
            </a:p>
          </p:txBody>
        </p:sp>
        <p:sp>
          <p:nvSpPr>
            <p:cNvPr id="22" name="Título 1"/>
            <p:cNvSpPr txBox="1">
              <a:spLocks/>
            </p:cNvSpPr>
            <p:nvPr/>
          </p:nvSpPr>
          <p:spPr>
            <a:xfrm>
              <a:off x="942245" y="868693"/>
              <a:ext cx="2105755" cy="971336"/>
            </a:xfrm>
            <a:prstGeom prst="rect">
              <a:avLst/>
            </a:prstGeom>
            <a:solidFill>
              <a:srgbClr val="D7EFE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2800" dirty="0">
                  <a:ln w="0"/>
                  <a:solidFill>
                    <a:srgbClr val="3CA1B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3</a:t>
              </a:r>
              <a:r>
                <a:rPr lang="pt-BR" sz="2800" dirty="0" smtClean="0">
                  <a:ln w="0"/>
                  <a:solidFill>
                    <a:srgbClr val="3CA1B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ª ETAPA</a:t>
              </a:r>
              <a:endParaRPr lang="pt-BR" sz="2800" dirty="0">
                <a:ln w="0"/>
                <a:solidFill>
                  <a:srgbClr val="3CA1B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28" name="Título 5"/>
          <p:cNvSpPr txBox="1">
            <a:spLocks/>
          </p:cNvSpPr>
          <p:nvPr/>
        </p:nvSpPr>
        <p:spPr>
          <a:xfrm>
            <a:off x="1394178" y="4503725"/>
            <a:ext cx="10124054" cy="19420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Clr>
                <a:srgbClr val="E2E262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2016.1 ICC  para engenharia Civil – UEFS</a:t>
            </a:r>
          </a:p>
          <a:p>
            <a:pPr marL="457200" indent="-457200">
              <a:buClr>
                <a:srgbClr val="E2E262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Questões éticas</a:t>
            </a:r>
          </a:p>
          <a:p>
            <a:pPr marL="457200" indent="-457200">
              <a:buClr>
                <a:srgbClr val="E2E262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Compartilhamento de material</a:t>
            </a:r>
          </a:p>
          <a:p>
            <a:pPr marL="457200" indent="-457200">
              <a:buClr>
                <a:srgbClr val="E2E262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Observações, entrevistas, questionários, taxas de aprovação</a:t>
            </a:r>
          </a:p>
          <a:p>
            <a:pPr marL="457200" indent="-457200">
              <a:buClr>
                <a:srgbClr val="E2E262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Análise dos dados</a:t>
            </a:r>
            <a:endParaRPr lang="pt-BR" sz="2400" dirty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94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114B-60B1-4C06-B85A-B431008FD82D}" type="slidenum">
              <a:rPr lang="pt-BR" sz="1600" smtClean="0"/>
              <a:t>22</a:t>
            </a:fld>
            <a:endParaRPr lang="pt-BR" sz="1600" dirty="0"/>
          </a:p>
        </p:txBody>
      </p:sp>
      <p:grpSp>
        <p:nvGrpSpPr>
          <p:cNvPr id="3" name="Grupo 2"/>
          <p:cNvGrpSpPr/>
          <p:nvPr/>
        </p:nvGrpSpPr>
        <p:grpSpPr>
          <a:xfrm>
            <a:off x="942245" y="868693"/>
            <a:ext cx="8779271" cy="982565"/>
            <a:chOff x="942245" y="868693"/>
            <a:chExt cx="8779271" cy="982565"/>
          </a:xfrm>
        </p:grpSpPr>
        <p:sp>
          <p:nvSpPr>
            <p:cNvPr id="15" name="Título 1"/>
            <p:cNvSpPr txBox="1">
              <a:spLocks/>
            </p:cNvSpPr>
            <p:nvPr/>
          </p:nvSpPr>
          <p:spPr>
            <a:xfrm>
              <a:off x="3051784" y="879922"/>
              <a:ext cx="6669732" cy="971336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pt-BR" sz="2800" dirty="0">
                  <a:ln w="0"/>
                  <a:solidFill>
                    <a:schemeClr val="bg2">
                      <a:lumMod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Reformulação da </a:t>
              </a:r>
              <a:r>
                <a:rPr lang="pt-BR" sz="2800" dirty="0" smtClean="0">
                  <a:ln w="0"/>
                  <a:solidFill>
                    <a:schemeClr val="bg2">
                      <a:lumMod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abordagem proposta</a:t>
              </a:r>
              <a:endParaRPr lang="pt-BR" sz="2800" dirty="0">
                <a:ln w="0"/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4" name="Título 1"/>
            <p:cNvSpPr txBox="1">
              <a:spLocks/>
            </p:cNvSpPr>
            <p:nvPr/>
          </p:nvSpPr>
          <p:spPr>
            <a:xfrm>
              <a:off x="942245" y="868693"/>
              <a:ext cx="2105755" cy="971336"/>
            </a:xfrm>
            <a:prstGeom prst="rect">
              <a:avLst/>
            </a:prstGeom>
            <a:solidFill>
              <a:srgbClr val="D7EFE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2800" dirty="0">
                  <a:ln w="0"/>
                  <a:solidFill>
                    <a:srgbClr val="3CA1B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4</a:t>
              </a:r>
              <a:r>
                <a:rPr lang="pt-BR" sz="2800" dirty="0" smtClean="0">
                  <a:ln w="0"/>
                  <a:solidFill>
                    <a:srgbClr val="3CA1B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ª ETAPA</a:t>
              </a:r>
              <a:endParaRPr lang="pt-BR" sz="2800" dirty="0">
                <a:ln w="0"/>
                <a:solidFill>
                  <a:srgbClr val="3CA1B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942245" y="5139099"/>
            <a:ext cx="6020029" cy="976149"/>
            <a:chOff x="942245" y="863880"/>
            <a:chExt cx="6020029" cy="976149"/>
          </a:xfrm>
        </p:grpSpPr>
        <p:sp>
          <p:nvSpPr>
            <p:cNvPr id="17" name="Título 1"/>
            <p:cNvSpPr txBox="1">
              <a:spLocks/>
            </p:cNvSpPr>
            <p:nvPr/>
          </p:nvSpPr>
          <p:spPr>
            <a:xfrm>
              <a:off x="3051784" y="863880"/>
              <a:ext cx="3910490" cy="971336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pt-BR" sz="2800" dirty="0" smtClean="0">
                  <a:ln w="0"/>
                  <a:solidFill>
                    <a:schemeClr val="bg2">
                      <a:lumMod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Escrita da dissertação</a:t>
              </a:r>
              <a:endParaRPr lang="pt-BR" sz="2800" dirty="0">
                <a:ln w="0"/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8" name="Título 1"/>
            <p:cNvSpPr txBox="1">
              <a:spLocks/>
            </p:cNvSpPr>
            <p:nvPr/>
          </p:nvSpPr>
          <p:spPr>
            <a:xfrm>
              <a:off x="942245" y="868693"/>
              <a:ext cx="2105755" cy="971336"/>
            </a:xfrm>
            <a:prstGeom prst="rect">
              <a:avLst/>
            </a:prstGeom>
            <a:solidFill>
              <a:srgbClr val="D7EFE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2800" dirty="0" smtClean="0">
                  <a:ln w="0"/>
                  <a:solidFill>
                    <a:srgbClr val="3CA1B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6ª ETAPA</a:t>
              </a:r>
              <a:endParaRPr lang="pt-BR" sz="2800" dirty="0">
                <a:ln w="0"/>
                <a:solidFill>
                  <a:srgbClr val="3CA1B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934225" y="2026935"/>
            <a:ext cx="6493270" cy="976149"/>
            <a:chOff x="942245" y="863880"/>
            <a:chExt cx="6493270" cy="976149"/>
          </a:xfrm>
        </p:grpSpPr>
        <p:sp>
          <p:nvSpPr>
            <p:cNvPr id="21" name="Título 1"/>
            <p:cNvSpPr txBox="1">
              <a:spLocks/>
            </p:cNvSpPr>
            <p:nvPr/>
          </p:nvSpPr>
          <p:spPr>
            <a:xfrm>
              <a:off x="3051784" y="863880"/>
              <a:ext cx="4383731" cy="971336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pt-BR" sz="2800" dirty="0">
                  <a:ln w="0"/>
                  <a:solidFill>
                    <a:schemeClr val="bg2">
                      <a:lumMod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Estudo de Caso </a:t>
              </a:r>
              <a:r>
                <a:rPr lang="pt-BR" sz="2800" dirty="0" smtClean="0">
                  <a:ln w="0"/>
                  <a:solidFill>
                    <a:schemeClr val="bg2">
                      <a:lumMod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Definitivo</a:t>
              </a:r>
              <a:endParaRPr lang="pt-BR" sz="2800" dirty="0">
                <a:ln w="0"/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2" name="Título 1"/>
            <p:cNvSpPr txBox="1">
              <a:spLocks/>
            </p:cNvSpPr>
            <p:nvPr/>
          </p:nvSpPr>
          <p:spPr>
            <a:xfrm>
              <a:off x="942245" y="868693"/>
              <a:ext cx="2105755" cy="971336"/>
            </a:xfrm>
            <a:prstGeom prst="rect">
              <a:avLst/>
            </a:prstGeom>
            <a:solidFill>
              <a:srgbClr val="D7EFE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2800" dirty="0" smtClean="0">
                  <a:ln w="0"/>
                  <a:solidFill>
                    <a:srgbClr val="3CA1B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5ª ETAPA</a:t>
              </a:r>
              <a:endParaRPr lang="pt-BR" sz="2800" dirty="0">
                <a:ln w="0"/>
                <a:solidFill>
                  <a:srgbClr val="3CA1B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28" name="Título 5"/>
          <p:cNvSpPr txBox="1">
            <a:spLocks/>
          </p:cNvSpPr>
          <p:nvPr/>
        </p:nvSpPr>
        <p:spPr>
          <a:xfrm>
            <a:off x="1394178" y="3204316"/>
            <a:ext cx="10124054" cy="19420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Clr>
                <a:srgbClr val="E2E262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2017.1 ICC  para engenharia Civil – UEFS</a:t>
            </a:r>
          </a:p>
          <a:p>
            <a:pPr marL="457200" indent="-457200">
              <a:buClr>
                <a:srgbClr val="E2E262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Questões éticas</a:t>
            </a:r>
          </a:p>
          <a:p>
            <a:pPr marL="457200" indent="-457200">
              <a:buClr>
                <a:srgbClr val="E2E262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Compartilhamento de material</a:t>
            </a:r>
          </a:p>
          <a:p>
            <a:pPr marL="457200" indent="-457200">
              <a:buClr>
                <a:srgbClr val="E2E262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Observações, entrevistas, questionários, taxas de aprovação</a:t>
            </a:r>
          </a:p>
          <a:p>
            <a:pPr marL="457200" indent="-457200">
              <a:buClr>
                <a:srgbClr val="E2E262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Análise dos dados</a:t>
            </a:r>
            <a:endParaRPr lang="pt-BR" sz="2400" dirty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038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5392617" y="2502159"/>
            <a:ext cx="1406767" cy="1406767"/>
          </a:xfrm>
          <a:prstGeom prst="rect">
            <a:avLst/>
          </a:prstGeom>
          <a:solidFill>
            <a:srgbClr val="E2E26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prstClr val="white"/>
              </a:solidFill>
            </a:endParaRPr>
          </a:p>
        </p:txBody>
      </p:sp>
      <p:sp>
        <p:nvSpPr>
          <p:cNvPr id="6" name="Triângulo retângulo 5"/>
          <p:cNvSpPr/>
          <p:nvPr/>
        </p:nvSpPr>
        <p:spPr>
          <a:xfrm>
            <a:off x="5392616" y="2502159"/>
            <a:ext cx="1406768" cy="1414093"/>
          </a:xfrm>
          <a:prstGeom prst="rtTriangle">
            <a:avLst/>
          </a:prstGeom>
          <a:solidFill>
            <a:srgbClr val="52A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prstClr val="white"/>
              </a:solidFill>
            </a:endParaRPr>
          </a:p>
        </p:txBody>
      </p:sp>
      <p:sp>
        <p:nvSpPr>
          <p:cNvPr id="9" name="Triângulo retângulo 8"/>
          <p:cNvSpPr/>
          <p:nvPr/>
        </p:nvSpPr>
        <p:spPr>
          <a:xfrm flipH="1">
            <a:off x="5392616" y="2502160"/>
            <a:ext cx="1406768" cy="1414093"/>
          </a:xfrm>
          <a:prstGeom prst="rtTriangle">
            <a:avLst/>
          </a:prstGeom>
          <a:solidFill>
            <a:srgbClr val="77C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prstClr val="white"/>
              </a:solidFill>
            </a:endParaRPr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2723857" y="4599602"/>
            <a:ext cx="674428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5400" dirty="0" smtClean="0">
                <a:solidFill>
                  <a:schemeClr val="bg2">
                    <a:lumMod val="25000"/>
                  </a:schemeClr>
                </a:solidFill>
                <a:latin typeface="Open Sans"/>
                <a:ea typeface="Open Sans" panose="020B0606030504020204" pitchFamily="34" charset="0"/>
                <a:cs typeface="Open Sans"/>
              </a:rPr>
              <a:t>Resultados Esperados</a:t>
            </a:r>
            <a:endParaRPr lang="pt-BR" sz="5400" dirty="0">
              <a:solidFill>
                <a:schemeClr val="bg2">
                  <a:lumMod val="25000"/>
                </a:schemeClr>
              </a:solidFill>
              <a:latin typeface="Open Sans"/>
              <a:ea typeface="Open Sans" panose="020B0606030504020204" pitchFamily="34" charset="0"/>
              <a:cs typeface="Open Sans"/>
            </a:endParaRPr>
          </a:p>
        </p:txBody>
      </p:sp>
      <p:sp>
        <p:nvSpPr>
          <p:cNvPr id="12" name="Título 10"/>
          <p:cNvSpPr txBox="1">
            <a:spLocks/>
          </p:cNvSpPr>
          <p:nvPr/>
        </p:nvSpPr>
        <p:spPr>
          <a:xfrm>
            <a:off x="490519" y="2502159"/>
            <a:ext cx="33582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dirty="0" smtClean="0">
                <a:solidFill>
                  <a:srgbClr val="E7E6E6">
                    <a:lumMod val="25000"/>
                  </a:srgbClr>
                </a:solidFill>
                <a:latin typeface="Open Sans"/>
                <a:ea typeface="Open Sans" panose="020B0606030504020204" pitchFamily="34" charset="0"/>
                <a:cs typeface="Open Sans"/>
              </a:rPr>
              <a:t>Pedagógicos</a:t>
            </a:r>
            <a:endParaRPr lang="pt-BR" sz="2400" dirty="0">
              <a:solidFill>
                <a:srgbClr val="E7E6E6">
                  <a:lumMod val="25000"/>
                </a:srgb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Título 10"/>
          <p:cNvSpPr txBox="1">
            <a:spLocks/>
          </p:cNvSpPr>
          <p:nvPr/>
        </p:nvSpPr>
        <p:spPr>
          <a:xfrm>
            <a:off x="8401478" y="2590689"/>
            <a:ext cx="33582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rgbClr val="E7E6E6">
                    <a:lumMod val="25000"/>
                  </a:srgbClr>
                </a:solidFill>
                <a:latin typeface="Open Sans"/>
                <a:ea typeface="Open Sans" panose="020B0606030504020204" pitchFamily="34" charset="0"/>
                <a:cs typeface="Open Sans"/>
              </a:rPr>
              <a:t>Científicos</a:t>
            </a:r>
            <a:endParaRPr lang="pt-BR" sz="2400" dirty="0">
              <a:solidFill>
                <a:srgbClr val="E7E6E6">
                  <a:lumMod val="25000"/>
                </a:srgb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15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-0.11693 0.003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46" y="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11732 -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9" y="-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2000371" y="2350543"/>
            <a:ext cx="9401613" cy="1343386"/>
            <a:chOff x="2000371" y="2381539"/>
            <a:chExt cx="9401613" cy="1343386"/>
          </a:xfrm>
        </p:grpSpPr>
        <p:sp>
          <p:nvSpPr>
            <p:cNvPr id="16" name="Título 1"/>
            <p:cNvSpPr txBox="1">
              <a:spLocks/>
            </p:cNvSpPr>
            <p:nvPr/>
          </p:nvSpPr>
          <p:spPr>
            <a:xfrm>
              <a:off x="3219717" y="2433055"/>
              <a:ext cx="8182267" cy="12918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8000" dirty="0" smtClean="0">
                  <a:solidFill>
                    <a:srgbClr val="E7E6E6">
                      <a:lumMod val="25000"/>
                    </a:srgb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Científicos</a:t>
              </a:r>
              <a:endParaRPr lang="pt-BR" sz="8000" dirty="0">
                <a:solidFill>
                  <a:srgbClr val="E7E6E6">
                    <a:lumMod val="25000"/>
                  </a:srgb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2000371" y="2381539"/>
              <a:ext cx="1000406" cy="1030840"/>
              <a:chOff x="3442805" y="4405996"/>
              <a:chExt cx="1000406" cy="1030840"/>
            </a:xfrm>
          </p:grpSpPr>
          <p:grpSp>
            <p:nvGrpSpPr>
              <p:cNvPr id="18" name="Grupo 17"/>
              <p:cNvGrpSpPr/>
              <p:nvPr/>
            </p:nvGrpSpPr>
            <p:grpSpPr>
              <a:xfrm>
                <a:off x="3442805" y="4585778"/>
                <a:ext cx="846649" cy="851058"/>
                <a:chOff x="4980492" y="4640052"/>
                <a:chExt cx="1406768" cy="1414094"/>
              </a:xfrm>
            </p:grpSpPr>
            <p:sp>
              <p:nvSpPr>
                <p:cNvPr id="20" name="Retângulo 19"/>
                <p:cNvSpPr/>
                <p:nvPr/>
              </p:nvSpPr>
              <p:spPr>
                <a:xfrm>
                  <a:off x="4980494" y="4640054"/>
                  <a:ext cx="1406766" cy="1406767"/>
                </a:xfrm>
                <a:prstGeom prst="rect">
                  <a:avLst/>
                </a:prstGeom>
                <a:solidFill>
                  <a:srgbClr val="E2E262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sz="1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Triângulo retângulo 20"/>
                <p:cNvSpPr/>
                <p:nvPr/>
              </p:nvSpPr>
              <p:spPr>
                <a:xfrm>
                  <a:off x="4980492" y="4640052"/>
                  <a:ext cx="1406768" cy="1414093"/>
                </a:xfrm>
                <a:prstGeom prst="rtTriangle">
                  <a:avLst/>
                </a:prstGeom>
                <a:solidFill>
                  <a:srgbClr val="52A9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sz="1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Triângulo retângulo 21"/>
                <p:cNvSpPr/>
                <p:nvPr/>
              </p:nvSpPr>
              <p:spPr>
                <a:xfrm flipH="1">
                  <a:off x="4980492" y="4640053"/>
                  <a:ext cx="1406768" cy="1414093"/>
                </a:xfrm>
                <a:prstGeom prst="rtTriangle">
                  <a:avLst/>
                </a:prstGeom>
                <a:solidFill>
                  <a:srgbClr val="77CC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sz="1600">
                    <a:solidFill>
                      <a:prstClr val="white"/>
                    </a:solidFill>
                  </a:endParaRPr>
                </a:p>
              </p:txBody>
            </p:sp>
          </p:grpSp>
          <p:pic>
            <p:nvPicPr>
              <p:cNvPr id="19" name="Imagem 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1162" y="4405996"/>
                <a:ext cx="902049" cy="902049"/>
              </a:xfrm>
              <a:prstGeom prst="rect">
                <a:avLst/>
              </a:prstGeom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3" name="Grupo 2"/>
          <p:cNvGrpSpPr/>
          <p:nvPr/>
        </p:nvGrpSpPr>
        <p:grpSpPr>
          <a:xfrm>
            <a:off x="1041253" y="2037100"/>
            <a:ext cx="10515600" cy="2504281"/>
            <a:chOff x="1041253" y="2414107"/>
            <a:chExt cx="10515600" cy="2504281"/>
          </a:xfrm>
        </p:grpSpPr>
        <p:sp>
          <p:nvSpPr>
            <p:cNvPr id="13" name="Retângulo 12"/>
            <p:cNvSpPr/>
            <p:nvPr/>
          </p:nvSpPr>
          <p:spPr>
            <a:xfrm>
              <a:off x="6633275" y="4518278"/>
              <a:ext cx="49235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endParaRPr lang="pt-BR" sz="2000" dirty="0">
                <a:solidFill>
                  <a:srgbClr val="E7E6E6">
                    <a:lumMod val="25000"/>
                  </a:srgb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14" name="Título 5"/>
            <p:cNvSpPr txBox="1">
              <a:spLocks/>
            </p:cNvSpPr>
            <p:nvPr/>
          </p:nvSpPr>
          <p:spPr>
            <a:xfrm>
              <a:off x="1041253" y="2414107"/>
              <a:ext cx="10515600" cy="194203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514350" indent="-514350">
                <a:buClr>
                  <a:srgbClr val="52A9C4"/>
                </a:buClr>
                <a:buFont typeface="+mj-lt"/>
                <a:buAutoNum type="arabicPeriod"/>
              </a:pPr>
              <a:r>
                <a:rPr lang="pt-BR" sz="2800" dirty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Será apresentada uma avaliação da </a:t>
              </a:r>
              <a:r>
                <a:rPr lang="pt-BR" sz="2800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abordagem </a:t>
              </a:r>
              <a:r>
                <a:rPr lang="pt-BR" sz="2800" dirty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proposta através de uma análise exploratória e aprofundada do problema de pesquisa definido;</a:t>
              </a:r>
            </a:p>
            <a:p>
              <a:pPr marL="514350" indent="-514350">
                <a:buClr>
                  <a:srgbClr val="52A9C4"/>
                </a:buClr>
                <a:buFont typeface="+mj-lt"/>
                <a:buAutoNum type="arabicPeriod"/>
              </a:pPr>
              <a:endParaRPr lang="pt-BR" sz="2800" dirty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marL="514350" indent="-514350">
                <a:buClr>
                  <a:srgbClr val="52A9C4"/>
                </a:buClr>
                <a:buFont typeface="+mj-lt"/>
                <a:buAutoNum type="arabicPeriod"/>
              </a:pPr>
              <a:r>
                <a:rPr lang="pt-BR" sz="2800" dirty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Serão criados instrumentos científicos que podem ser utilizados por pesquisadores para replicar ou adaptar a experiência relatada neste estudo.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82642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500" fill="hold"/>
                                        <p:tgtEl>
                                          <p:spTgt spid="1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3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0.25 L -0.25 -0.125 C -0.25 -0.06898 -0.18099 1.11111E-6 -0.125 1.11111E-6 L 6.25E-7 1.11111E-6 " pathEditMode="relative" rAng="0" ptsTypes="AAAA">
                                      <p:cBhvr>
                                        <p:cTn id="9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5392617" y="2502159"/>
            <a:ext cx="1406767" cy="1406767"/>
          </a:xfrm>
          <a:prstGeom prst="rect">
            <a:avLst/>
          </a:prstGeom>
          <a:solidFill>
            <a:srgbClr val="E2E26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prstClr val="white"/>
              </a:solidFill>
            </a:endParaRPr>
          </a:p>
        </p:txBody>
      </p:sp>
      <p:sp>
        <p:nvSpPr>
          <p:cNvPr id="6" name="Triângulo retângulo 5"/>
          <p:cNvSpPr/>
          <p:nvPr/>
        </p:nvSpPr>
        <p:spPr>
          <a:xfrm>
            <a:off x="3948830" y="2502159"/>
            <a:ext cx="1406768" cy="1414093"/>
          </a:xfrm>
          <a:prstGeom prst="rtTriangle">
            <a:avLst/>
          </a:prstGeom>
          <a:solidFill>
            <a:srgbClr val="52A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prstClr val="white"/>
              </a:solidFill>
            </a:endParaRPr>
          </a:p>
        </p:txBody>
      </p:sp>
      <p:sp>
        <p:nvSpPr>
          <p:cNvPr id="9" name="Triângulo retângulo 8"/>
          <p:cNvSpPr/>
          <p:nvPr/>
        </p:nvSpPr>
        <p:spPr>
          <a:xfrm flipH="1">
            <a:off x="6804321" y="2502160"/>
            <a:ext cx="1406768" cy="1414093"/>
          </a:xfrm>
          <a:prstGeom prst="rtTriangle">
            <a:avLst/>
          </a:prstGeom>
          <a:solidFill>
            <a:srgbClr val="77C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prstClr val="white"/>
              </a:solidFill>
            </a:endParaRPr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2723857" y="4599602"/>
            <a:ext cx="674428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5400" dirty="0" smtClean="0">
                <a:solidFill>
                  <a:schemeClr val="bg2">
                    <a:lumMod val="25000"/>
                  </a:schemeClr>
                </a:solidFill>
                <a:latin typeface="Open Sans"/>
                <a:ea typeface="Open Sans" panose="020B0606030504020204" pitchFamily="34" charset="0"/>
                <a:cs typeface="Open Sans"/>
              </a:rPr>
              <a:t>Resultados Esperados</a:t>
            </a:r>
            <a:endParaRPr lang="pt-BR" sz="5400" dirty="0">
              <a:solidFill>
                <a:schemeClr val="bg2">
                  <a:lumMod val="25000"/>
                </a:schemeClr>
              </a:solidFill>
              <a:latin typeface="Open Sans"/>
              <a:ea typeface="Open Sans" panose="020B0606030504020204" pitchFamily="34" charset="0"/>
              <a:cs typeface="Open Sans"/>
            </a:endParaRPr>
          </a:p>
        </p:txBody>
      </p:sp>
      <p:sp>
        <p:nvSpPr>
          <p:cNvPr id="12" name="Título 10"/>
          <p:cNvSpPr txBox="1">
            <a:spLocks/>
          </p:cNvSpPr>
          <p:nvPr/>
        </p:nvSpPr>
        <p:spPr>
          <a:xfrm>
            <a:off x="490519" y="2502159"/>
            <a:ext cx="33582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dirty="0" smtClean="0">
                <a:solidFill>
                  <a:srgbClr val="E7E6E6">
                    <a:lumMod val="25000"/>
                  </a:srgbClr>
                </a:solidFill>
                <a:latin typeface="Open Sans"/>
                <a:ea typeface="Open Sans" panose="020B0606030504020204" pitchFamily="34" charset="0"/>
                <a:cs typeface="Open Sans"/>
              </a:rPr>
              <a:t>Pedagógicos</a:t>
            </a:r>
            <a:endParaRPr lang="pt-BR" sz="2400" dirty="0">
              <a:solidFill>
                <a:srgbClr val="E7E6E6">
                  <a:lumMod val="25000"/>
                </a:srgb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Título 10"/>
          <p:cNvSpPr txBox="1">
            <a:spLocks/>
          </p:cNvSpPr>
          <p:nvPr/>
        </p:nvSpPr>
        <p:spPr>
          <a:xfrm>
            <a:off x="8401478" y="2590689"/>
            <a:ext cx="33582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rgbClr val="E7E6E6">
                    <a:lumMod val="25000"/>
                  </a:srgbClr>
                </a:solidFill>
                <a:latin typeface="Open Sans"/>
                <a:ea typeface="Open Sans" panose="020B0606030504020204" pitchFamily="34" charset="0"/>
                <a:cs typeface="Open Sans"/>
              </a:rPr>
              <a:t>Científicos</a:t>
            </a:r>
            <a:endParaRPr lang="pt-BR" sz="2400" dirty="0">
              <a:solidFill>
                <a:srgbClr val="E7E6E6">
                  <a:lumMod val="25000"/>
                </a:srgb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0563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2000371" y="2350543"/>
            <a:ext cx="9401613" cy="1343386"/>
            <a:chOff x="2000371" y="2381539"/>
            <a:chExt cx="9401613" cy="1343386"/>
          </a:xfrm>
        </p:grpSpPr>
        <p:sp>
          <p:nvSpPr>
            <p:cNvPr id="16" name="Título 1"/>
            <p:cNvSpPr txBox="1">
              <a:spLocks/>
            </p:cNvSpPr>
            <p:nvPr/>
          </p:nvSpPr>
          <p:spPr>
            <a:xfrm>
              <a:off x="3219717" y="2433055"/>
              <a:ext cx="8182267" cy="12918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8800" dirty="0" smtClean="0">
                  <a:solidFill>
                    <a:srgbClr val="E7E6E6">
                      <a:lumMod val="25000"/>
                    </a:srgb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Pedagógicos</a:t>
              </a:r>
              <a:endParaRPr lang="pt-BR" sz="8800" dirty="0">
                <a:solidFill>
                  <a:srgbClr val="E7E6E6">
                    <a:lumMod val="25000"/>
                  </a:srgb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2000371" y="2381539"/>
              <a:ext cx="1000406" cy="1030840"/>
              <a:chOff x="3442805" y="4405996"/>
              <a:chExt cx="1000406" cy="1030840"/>
            </a:xfrm>
          </p:grpSpPr>
          <p:grpSp>
            <p:nvGrpSpPr>
              <p:cNvPr id="18" name="Grupo 17"/>
              <p:cNvGrpSpPr/>
              <p:nvPr/>
            </p:nvGrpSpPr>
            <p:grpSpPr>
              <a:xfrm>
                <a:off x="3442805" y="4585778"/>
                <a:ext cx="846649" cy="851058"/>
                <a:chOff x="4980492" y="4640052"/>
                <a:chExt cx="1406768" cy="1414094"/>
              </a:xfrm>
            </p:grpSpPr>
            <p:sp>
              <p:nvSpPr>
                <p:cNvPr id="20" name="Retângulo 19"/>
                <p:cNvSpPr/>
                <p:nvPr/>
              </p:nvSpPr>
              <p:spPr>
                <a:xfrm>
                  <a:off x="4980494" y="4640054"/>
                  <a:ext cx="1406766" cy="1406767"/>
                </a:xfrm>
                <a:prstGeom prst="rect">
                  <a:avLst/>
                </a:prstGeom>
                <a:solidFill>
                  <a:srgbClr val="E2E262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Triângulo retângulo 20"/>
                <p:cNvSpPr/>
                <p:nvPr/>
              </p:nvSpPr>
              <p:spPr>
                <a:xfrm>
                  <a:off x="4980492" y="4640052"/>
                  <a:ext cx="1406768" cy="1414093"/>
                </a:xfrm>
                <a:prstGeom prst="rtTriangle">
                  <a:avLst/>
                </a:prstGeom>
                <a:solidFill>
                  <a:srgbClr val="52A9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Triângulo retângulo 21"/>
                <p:cNvSpPr/>
                <p:nvPr/>
              </p:nvSpPr>
              <p:spPr>
                <a:xfrm flipH="1">
                  <a:off x="4980492" y="4640053"/>
                  <a:ext cx="1406768" cy="1414093"/>
                </a:xfrm>
                <a:prstGeom prst="rtTriangle">
                  <a:avLst/>
                </a:prstGeom>
                <a:solidFill>
                  <a:srgbClr val="77CC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>
                    <a:solidFill>
                      <a:prstClr val="white"/>
                    </a:solidFill>
                  </a:endParaRPr>
                </a:p>
              </p:txBody>
            </p:sp>
          </p:grpSp>
          <p:pic>
            <p:nvPicPr>
              <p:cNvPr id="19" name="Imagem 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1162" y="4405996"/>
                <a:ext cx="902049" cy="902049"/>
              </a:xfrm>
              <a:prstGeom prst="rect">
                <a:avLst/>
              </a:prstGeom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3" name="Grupo 2"/>
          <p:cNvGrpSpPr/>
          <p:nvPr/>
        </p:nvGrpSpPr>
        <p:grpSpPr>
          <a:xfrm>
            <a:off x="1041253" y="2213552"/>
            <a:ext cx="10515600" cy="2504281"/>
            <a:chOff x="1041253" y="2414107"/>
            <a:chExt cx="10515600" cy="2504281"/>
          </a:xfrm>
        </p:grpSpPr>
        <p:sp>
          <p:nvSpPr>
            <p:cNvPr id="13" name="Retângulo 12"/>
            <p:cNvSpPr/>
            <p:nvPr/>
          </p:nvSpPr>
          <p:spPr>
            <a:xfrm>
              <a:off x="6633275" y="4518278"/>
              <a:ext cx="49235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endParaRPr lang="pt-BR" sz="2000" dirty="0">
                <a:solidFill>
                  <a:srgbClr val="E7E6E6">
                    <a:lumMod val="25000"/>
                  </a:srgb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14" name="Título 5"/>
            <p:cNvSpPr txBox="1">
              <a:spLocks/>
            </p:cNvSpPr>
            <p:nvPr/>
          </p:nvSpPr>
          <p:spPr>
            <a:xfrm>
              <a:off x="1041253" y="2414107"/>
              <a:ext cx="10515600" cy="194203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514350" indent="-514350">
                <a:buClr>
                  <a:srgbClr val="52A9C4"/>
                </a:buClr>
                <a:buFont typeface="+mj-lt"/>
                <a:buAutoNum type="arabicPeriod"/>
              </a:pPr>
              <a:r>
                <a:rPr lang="pt-BR" sz="2800" dirty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Guia descritivo da abordagem</a:t>
              </a:r>
              <a:r>
                <a:rPr lang="pt-BR" sz="2800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;</a:t>
              </a:r>
            </a:p>
            <a:p>
              <a:pPr marL="514350" indent="-514350">
                <a:buClr>
                  <a:srgbClr val="52A9C4"/>
                </a:buClr>
                <a:buFont typeface="+mj-lt"/>
                <a:buAutoNum type="arabicPeriod"/>
              </a:pPr>
              <a:endParaRPr lang="pt-BR" sz="2800" dirty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marL="514350" indent="-514350">
                <a:buClr>
                  <a:srgbClr val="52A9C4"/>
                </a:buClr>
                <a:buFont typeface="+mj-lt"/>
                <a:buAutoNum type="arabicPeriod"/>
              </a:pPr>
              <a:r>
                <a:rPr lang="pt-BR" sz="2800" dirty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Sugestões de materiais para as aulas: slides, projetos e códigos a serem usados como exemplos</a:t>
              </a:r>
              <a:r>
                <a:rPr lang="pt-BR" sz="2800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;</a:t>
              </a:r>
            </a:p>
            <a:p>
              <a:pPr marL="514350" indent="-514350">
                <a:buClr>
                  <a:srgbClr val="52A9C4"/>
                </a:buClr>
                <a:buFont typeface="+mj-lt"/>
                <a:buAutoNum type="arabicPeriod"/>
              </a:pPr>
              <a:endParaRPr lang="pt-BR" sz="2800" dirty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marL="514350" indent="-514350">
                <a:buClr>
                  <a:srgbClr val="52A9C4"/>
                </a:buClr>
                <a:buFont typeface="+mj-lt"/>
                <a:buAutoNum type="arabicPeriod"/>
              </a:pPr>
              <a:r>
                <a:rPr lang="pt-BR" sz="2800" dirty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Sugestões de artefatos para medição da aprendizagem: exercícios, projetos e provas.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125115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500" fill="hold"/>
                                        <p:tgtEl>
                                          <p:spTgt spid="1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3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0.25 L -0.25 -0.125 C -0.25 -0.06898 -0.18099 1.11111E-6 -0.125 1.11111E-6 L 6.25E-7 1.11111E-6 " pathEditMode="relative" rAng="0" ptsTypes="AAAA">
                                      <p:cBhvr>
                                        <p:cTn id="9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1663487" y="2671385"/>
            <a:ext cx="9401613" cy="1343386"/>
            <a:chOff x="2000371" y="2381539"/>
            <a:chExt cx="9401613" cy="1343386"/>
          </a:xfrm>
        </p:grpSpPr>
        <p:sp>
          <p:nvSpPr>
            <p:cNvPr id="16" name="Título 1"/>
            <p:cNvSpPr txBox="1">
              <a:spLocks/>
            </p:cNvSpPr>
            <p:nvPr/>
          </p:nvSpPr>
          <p:spPr>
            <a:xfrm>
              <a:off x="3219717" y="2433055"/>
              <a:ext cx="8182267" cy="12918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6600" dirty="0" smtClean="0">
                  <a:solidFill>
                    <a:srgbClr val="E7E6E6">
                      <a:lumMod val="25000"/>
                    </a:srgb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Resultados Parciais</a:t>
              </a:r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2000371" y="2381539"/>
              <a:ext cx="1000406" cy="1030840"/>
              <a:chOff x="3442805" y="4405996"/>
              <a:chExt cx="1000406" cy="1030840"/>
            </a:xfrm>
          </p:grpSpPr>
          <p:grpSp>
            <p:nvGrpSpPr>
              <p:cNvPr id="18" name="Grupo 17"/>
              <p:cNvGrpSpPr/>
              <p:nvPr/>
            </p:nvGrpSpPr>
            <p:grpSpPr>
              <a:xfrm>
                <a:off x="3442805" y="4585778"/>
                <a:ext cx="846649" cy="851058"/>
                <a:chOff x="4980492" y="4640052"/>
                <a:chExt cx="1406768" cy="1414094"/>
              </a:xfrm>
            </p:grpSpPr>
            <p:sp>
              <p:nvSpPr>
                <p:cNvPr id="20" name="Retângulo 19"/>
                <p:cNvSpPr/>
                <p:nvPr/>
              </p:nvSpPr>
              <p:spPr>
                <a:xfrm>
                  <a:off x="4980494" y="4640054"/>
                  <a:ext cx="1406766" cy="1406767"/>
                </a:xfrm>
                <a:prstGeom prst="rect">
                  <a:avLst/>
                </a:prstGeom>
                <a:solidFill>
                  <a:srgbClr val="E2E262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Triângulo retângulo 20"/>
                <p:cNvSpPr/>
                <p:nvPr/>
              </p:nvSpPr>
              <p:spPr>
                <a:xfrm>
                  <a:off x="4980492" y="4640052"/>
                  <a:ext cx="1406768" cy="1414093"/>
                </a:xfrm>
                <a:prstGeom prst="rtTriangle">
                  <a:avLst/>
                </a:prstGeom>
                <a:solidFill>
                  <a:srgbClr val="52A9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Triângulo retângulo 21"/>
                <p:cNvSpPr/>
                <p:nvPr/>
              </p:nvSpPr>
              <p:spPr>
                <a:xfrm flipH="1">
                  <a:off x="4980492" y="4640053"/>
                  <a:ext cx="1406768" cy="1414093"/>
                </a:xfrm>
                <a:prstGeom prst="rtTriangle">
                  <a:avLst/>
                </a:prstGeom>
                <a:solidFill>
                  <a:srgbClr val="77CC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>
                    <a:solidFill>
                      <a:prstClr val="white"/>
                    </a:solidFill>
                  </a:endParaRPr>
                </a:p>
              </p:txBody>
            </p:sp>
          </p:grpSp>
          <p:pic>
            <p:nvPicPr>
              <p:cNvPr id="19" name="Imagem 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1162" y="4405996"/>
                <a:ext cx="902049" cy="902049"/>
              </a:xfrm>
              <a:prstGeom prst="rect">
                <a:avLst/>
              </a:prstGeom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116154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1150229" y="525133"/>
            <a:ext cx="4512633" cy="12918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600" dirty="0" smtClean="0">
                <a:solidFill>
                  <a:srgbClr val="3CA1B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Abordagem</a:t>
            </a: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668" y="730644"/>
            <a:ext cx="692799" cy="6927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Retângulo de cantos arredondados 2"/>
          <p:cNvSpPr/>
          <p:nvPr/>
        </p:nvSpPr>
        <p:spPr>
          <a:xfrm>
            <a:off x="1214397" y="2057635"/>
            <a:ext cx="2932464" cy="2353944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3CA1B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1ª UNIDADE</a:t>
            </a:r>
          </a:p>
          <a:p>
            <a:pPr algn="ctr"/>
            <a:endParaRPr lang="pt-BR" sz="2000" dirty="0" smtClean="0">
              <a:solidFill>
                <a:srgbClr val="3CA1B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endParaRPr lang="pt-BR" sz="2000" dirty="0">
              <a:solidFill>
                <a:srgbClr val="3CA1B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endParaRPr lang="pt-BR" sz="2000" dirty="0" smtClean="0">
              <a:solidFill>
                <a:srgbClr val="3CA1B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endParaRPr lang="pt-BR" sz="2000" dirty="0">
              <a:solidFill>
                <a:srgbClr val="3CA1B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pt-BR" sz="20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Scratch</a:t>
            </a:r>
            <a:endParaRPr lang="pt-BR" sz="20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390604" y="2057635"/>
            <a:ext cx="2932464" cy="2353944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3CA1B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r>
              <a:rPr lang="pt-BR" sz="2000" dirty="0" smtClean="0">
                <a:solidFill>
                  <a:srgbClr val="3CA1B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ª UNIDADE</a:t>
            </a:r>
          </a:p>
          <a:p>
            <a:pPr algn="ctr"/>
            <a:endParaRPr lang="pt-BR" sz="2000" dirty="0" smtClean="0">
              <a:solidFill>
                <a:srgbClr val="3CA1B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endParaRPr lang="pt-BR" sz="2000" dirty="0">
              <a:solidFill>
                <a:srgbClr val="3CA1B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endParaRPr lang="pt-BR" sz="2000" dirty="0" smtClean="0">
              <a:solidFill>
                <a:srgbClr val="3CA1B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endParaRPr lang="pt-BR" sz="2000" dirty="0">
              <a:solidFill>
                <a:srgbClr val="3CA1B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Python + </a:t>
            </a:r>
            <a:r>
              <a:rPr lang="pt-BR" sz="20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Turtle</a:t>
            </a:r>
            <a:endParaRPr lang="pt-BR" sz="20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566811" y="2057635"/>
            <a:ext cx="2932464" cy="2353944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3CA1B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3ª UNIDADE</a:t>
            </a:r>
          </a:p>
          <a:p>
            <a:pPr algn="ctr"/>
            <a:endParaRPr lang="pt-BR" sz="2000" dirty="0" smtClean="0">
              <a:solidFill>
                <a:srgbClr val="3CA1B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endParaRPr lang="pt-BR" sz="2000" dirty="0">
              <a:solidFill>
                <a:srgbClr val="3CA1B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endParaRPr lang="pt-BR" sz="2000" dirty="0" smtClean="0">
              <a:solidFill>
                <a:srgbClr val="3CA1B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endParaRPr lang="pt-BR" sz="2000" dirty="0">
              <a:solidFill>
                <a:srgbClr val="3CA1B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Python + Mídias + JES</a:t>
            </a:r>
            <a:endParaRPr lang="pt-BR" sz="20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26" name="Picture 2" descr="Image result for scratch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240" y="2831189"/>
            <a:ext cx="2350778" cy="79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ython logo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830" y="2831189"/>
            <a:ext cx="837545" cy="83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jython environment for students logo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85" b="69128" l="52261" r="899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554" y="2767021"/>
            <a:ext cx="1958092" cy="146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23" y="4896104"/>
            <a:ext cx="962527" cy="9625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Título 5"/>
          <p:cNvSpPr txBox="1">
            <a:spLocks/>
          </p:cNvSpPr>
          <p:nvPr/>
        </p:nvSpPr>
        <p:spPr>
          <a:xfrm>
            <a:off x="2505531" y="5147849"/>
            <a:ext cx="8034136" cy="8382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E2E262"/>
              </a:buClr>
            </a:pPr>
            <a:r>
              <a:rPr lang="pt-BR" sz="28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Guia para a aula + Slides + Exemplos + Atividades</a:t>
            </a:r>
            <a:endParaRPr lang="pt-BR" sz="2800" dirty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151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1150229" y="525133"/>
            <a:ext cx="8346697" cy="12918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600" dirty="0" smtClean="0">
                <a:solidFill>
                  <a:srgbClr val="3CA1B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Estudo de caso piloto</a:t>
            </a: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975" y="730645"/>
            <a:ext cx="771226" cy="7712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Título 5"/>
          <p:cNvSpPr txBox="1">
            <a:spLocks/>
          </p:cNvSpPr>
          <p:nvPr/>
        </p:nvSpPr>
        <p:spPr>
          <a:xfrm>
            <a:off x="1222158" y="1708464"/>
            <a:ext cx="9237293" cy="464788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buClr>
                <a:srgbClr val="E2E262"/>
              </a:buClr>
            </a:pPr>
            <a:r>
              <a:rPr lang="pt-BR" sz="28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Termo de consentimento livre e esclarecido (TCLE)</a:t>
            </a:r>
          </a:p>
          <a:p>
            <a:pPr>
              <a:lnSpc>
                <a:spcPct val="150000"/>
              </a:lnSpc>
              <a:buClr>
                <a:srgbClr val="E2E262"/>
              </a:buClr>
            </a:pPr>
            <a:r>
              <a:rPr lang="pt-BR" sz="28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Observações</a:t>
            </a:r>
          </a:p>
          <a:p>
            <a:pPr>
              <a:lnSpc>
                <a:spcPct val="150000"/>
              </a:lnSpc>
              <a:buClr>
                <a:srgbClr val="E2E262"/>
              </a:buClr>
            </a:pPr>
            <a:r>
              <a:rPr lang="pt-BR" sz="28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Questionário I - levantamento do perfil dos </a:t>
            </a:r>
            <a:r>
              <a:rPr lang="pt-BR" sz="28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participantes</a:t>
            </a:r>
          </a:p>
          <a:p>
            <a:pPr>
              <a:lnSpc>
                <a:spcPct val="150000"/>
              </a:lnSpc>
              <a:buClr>
                <a:srgbClr val="E2E262"/>
              </a:buClr>
            </a:pPr>
            <a:r>
              <a:rPr lang="pt-BR" sz="28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Questionário II – Impressões sobre a 1ª e 2ª </a:t>
            </a:r>
            <a:r>
              <a:rPr lang="pt-BR" sz="28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unidade</a:t>
            </a:r>
          </a:p>
          <a:p>
            <a:pPr>
              <a:lnSpc>
                <a:spcPct val="150000"/>
              </a:lnSpc>
              <a:buClr>
                <a:srgbClr val="E2E262"/>
              </a:buClr>
            </a:pPr>
            <a:r>
              <a:rPr lang="pt-BR" sz="28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Entrevista I – Impressões sobre a 1ª e 2ª </a:t>
            </a:r>
            <a:r>
              <a:rPr lang="pt-BR" sz="28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unidade</a:t>
            </a:r>
          </a:p>
          <a:p>
            <a:pPr>
              <a:lnSpc>
                <a:spcPct val="150000"/>
              </a:lnSpc>
              <a:buClr>
                <a:srgbClr val="E2E262"/>
              </a:buClr>
            </a:pPr>
            <a:r>
              <a:rPr lang="pt-BR" sz="28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Questionário III – Impressões sobre a 3ª </a:t>
            </a:r>
            <a:r>
              <a:rPr lang="pt-BR" sz="28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unidade</a:t>
            </a:r>
          </a:p>
          <a:p>
            <a:pPr>
              <a:lnSpc>
                <a:spcPct val="150000"/>
              </a:lnSpc>
              <a:buClr>
                <a:srgbClr val="E2E262"/>
              </a:buClr>
            </a:pPr>
            <a:r>
              <a:rPr lang="pt-BR" sz="28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Entrevista </a:t>
            </a:r>
            <a:r>
              <a:rPr lang="pt-BR" sz="28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II </a:t>
            </a:r>
            <a:r>
              <a:rPr lang="pt-BR" sz="28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– Impressões sobre a </a:t>
            </a:r>
            <a:r>
              <a:rPr lang="pt-BR" sz="28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3ª unidade</a:t>
            </a:r>
            <a:endParaRPr lang="pt-BR" sz="2800" dirty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Título 5"/>
          <p:cNvSpPr txBox="1">
            <a:spLocks/>
          </p:cNvSpPr>
          <p:nvPr/>
        </p:nvSpPr>
        <p:spPr>
          <a:xfrm>
            <a:off x="1222158" y="2409870"/>
            <a:ext cx="9237293" cy="83829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E2E262"/>
              </a:buClr>
            </a:pPr>
            <a:endParaRPr lang="pt-BR" sz="2800" dirty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Título 5"/>
          <p:cNvSpPr txBox="1">
            <a:spLocks/>
          </p:cNvSpPr>
          <p:nvPr/>
        </p:nvSpPr>
        <p:spPr>
          <a:xfrm>
            <a:off x="1150227" y="3177089"/>
            <a:ext cx="9237293" cy="83829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E2E262"/>
              </a:buClr>
            </a:pPr>
            <a:endParaRPr lang="pt-BR" sz="2800" dirty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519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A9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4726745" y="4764554"/>
            <a:ext cx="3881347" cy="97133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 smtClean="0">
                <a:ln w="0"/>
                <a:solidFill>
                  <a:srgbClr val="3CA1B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Resultados Parciais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11200" y="559093"/>
            <a:ext cx="4818743" cy="57398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8800" dirty="0" smtClean="0">
                <a:ln w="0"/>
                <a:solidFill>
                  <a:prstClr val="white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Roteiro</a:t>
            </a:r>
            <a:endParaRPr lang="pt-BR" sz="8800" dirty="0">
              <a:ln w="0"/>
              <a:solidFill>
                <a:prstClr val="white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97A8-DE80-4B9B-A592-172A0CF9B77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483581" y="3420033"/>
            <a:ext cx="2833858" cy="97133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 smtClean="0">
                <a:ln w="0"/>
                <a:solidFill>
                  <a:srgbClr val="3CA1B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Como faremos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711200" y="4764554"/>
            <a:ext cx="4015545" cy="97133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 smtClean="0">
                <a:ln w="0"/>
                <a:solidFill>
                  <a:srgbClr val="3CA1B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Resultados Esperados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711200" y="1999839"/>
            <a:ext cx="3241822" cy="2391530"/>
            <a:chOff x="711200" y="1999839"/>
            <a:chExt cx="3241822" cy="2391530"/>
          </a:xfrm>
        </p:grpSpPr>
        <p:sp>
          <p:nvSpPr>
            <p:cNvPr id="6" name="Título 1"/>
            <p:cNvSpPr txBox="1">
              <a:spLocks/>
            </p:cNvSpPr>
            <p:nvPr/>
          </p:nvSpPr>
          <p:spPr>
            <a:xfrm>
              <a:off x="767994" y="3420033"/>
              <a:ext cx="2749456" cy="971336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pt-BR" sz="2800" dirty="0" smtClean="0">
                  <a:ln w="0"/>
                  <a:solidFill>
                    <a:srgbClr val="3CA1B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 que faremos</a:t>
              </a:r>
              <a:endParaRPr lang="pt-BR" sz="2800" dirty="0">
                <a:ln w="0"/>
                <a:solidFill>
                  <a:srgbClr val="3CA1B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" name="Título 1"/>
            <p:cNvSpPr txBox="1">
              <a:spLocks/>
            </p:cNvSpPr>
            <p:nvPr/>
          </p:nvSpPr>
          <p:spPr>
            <a:xfrm>
              <a:off x="711200" y="1999839"/>
              <a:ext cx="3241822" cy="971336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pt-BR" sz="2800" dirty="0" smtClean="0">
                  <a:ln w="0"/>
                  <a:solidFill>
                    <a:srgbClr val="3CA1B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Contextualização</a:t>
              </a:r>
              <a:endParaRPr lang="pt-BR" sz="2800" dirty="0">
                <a:ln w="0"/>
                <a:solidFill>
                  <a:srgbClr val="3CA1B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746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1150229" y="525133"/>
            <a:ext cx="8346697" cy="12918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dirty="0" smtClean="0">
                <a:solidFill>
                  <a:srgbClr val="3CA1B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Levantamento de dados</a:t>
            </a:r>
          </a:p>
        </p:txBody>
      </p:sp>
      <p:sp>
        <p:nvSpPr>
          <p:cNvPr id="14" name="Título 5"/>
          <p:cNvSpPr txBox="1">
            <a:spLocks/>
          </p:cNvSpPr>
          <p:nvPr/>
        </p:nvSpPr>
        <p:spPr>
          <a:xfrm>
            <a:off x="1222158" y="3207791"/>
            <a:ext cx="9237293" cy="826030"/>
          </a:xfrm>
          <a:prstGeom prst="rect">
            <a:avLst/>
          </a:prstGeom>
          <a:ln>
            <a:solidFill>
              <a:srgbClr val="3CA1B3"/>
            </a:solidFill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E2E262"/>
              </a:buClr>
            </a:pPr>
            <a:r>
              <a:rPr lang="pt-BR" sz="3600" b="1" dirty="0" smtClean="0">
                <a:solidFill>
                  <a:srgbClr val="52A9C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29</a:t>
            </a:r>
            <a:r>
              <a:rPr lang="pt-BR" sz="28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Arquivos de observação de aulas práticas e teóricas</a:t>
            </a:r>
            <a:endParaRPr lang="pt-BR" sz="2800" dirty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222158" y="2479478"/>
            <a:ext cx="3465602" cy="82675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ln w="0"/>
                <a:solidFill>
                  <a:srgbClr val="3CA1B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Dados qualitativos:</a:t>
            </a:r>
            <a:endParaRPr lang="pt-BR" sz="2800" dirty="0">
              <a:ln w="0"/>
              <a:solidFill>
                <a:srgbClr val="3CA1B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Título 5"/>
          <p:cNvSpPr txBox="1">
            <a:spLocks/>
          </p:cNvSpPr>
          <p:nvPr/>
        </p:nvSpPr>
        <p:spPr>
          <a:xfrm>
            <a:off x="1215288" y="4033821"/>
            <a:ext cx="9244163" cy="826030"/>
          </a:xfrm>
          <a:prstGeom prst="rect">
            <a:avLst/>
          </a:prstGeom>
          <a:ln>
            <a:solidFill>
              <a:srgbClr val="3CA1B3"/>
            </a:solidFill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E2E262"/>
              </a:buClr>
            </a:pPr>
            <a:r>
              <a:rPr lang="pt-BR" sz="3600" b="1" dirty="0" smtClean="0">
                <a:solidFill>
                  <a:srgbClr val="52A9C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07</a:t>
            </a:r>
            <a:r>
              <a:rPr lang="pt-BR" sz="28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Entrevistas sobre a primeira e Segunda unidade</a:t>
            </a:r>
            <a:endParaRPr lang="pt-BR" sz="2800" dirty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ítulo 5"/>
          <p:cNvSpPr txBox="1">
            <a:spLocks/>
          </p:cNvSpPr>
          <p:nvPr/>
        </p:nvSpPr>
        <p:spPr>
          <a:xfrm>
            <a:off x="1222158" y="4866579"/>
            <a:ext cx="9244163" cy="826030"/>
          </a:xfrm>
          <a:prstGeom prst="rect">
            <a:avLst/>
          </a:prstGeom>
          <a:ln>
            <a:solidFill>
              <a:srgbClr val="3CA1B3"/>
            </a:solidFill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E2E262"/>
              </a:buClr>
            </a:pPr>
            <a:r>
              <a:rPr lang="pt-BR" sz="3600" b="1" dirty="0" smtClean="0">
                <a:solidFill>
                  <a:srgbClr val="52A9C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05</a:t>
            </a:r>
            <a:r>
              <a:rPr lang="pt-BR" sz="28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Entrevistas sobre a Terceira unidade</a:t>
            </a:r>
            <a:endParaRPr lang="pt-BR" sz="2800" dirty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ítulo 5"/>
          <p:cNvSpPr txBox="1">
            <a:spLocks/>
          </p:cNvSpPr>
          <p:nvPr/>
        </p:nvSpPr>
        <p:spPr>
          <a:xfrm>
            <a:off x="1222158" y="1551736"/>
            <a:ext cx="9237293" cy="82603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E2E262"/>
              </a:buClr>
            </a:pPr>
            <a:r>
              <a:rPr lang="pt-BR" sz="3600" b="1" dirty="0" smtClean="0">
                <a:solidFill>
                  <a:srgbClr val="52A9C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37</a:t>
            </a:r>
            <a:r>
              <a:rPr lang="pt-BR" sz="28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Estudantes participantes da pesquisa</a:t>
            </a:r>
            <a:endParaRPr lang="pt-BR" sz="2800" dirty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66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1150229" y="525133"/>
            <a:ext cx="8346697" cy="12918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dirty="0" smtClean="0">
                <a:solidFill>
                  <a:srgbClr val="3CA1B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Levantamento de dados</a:t>
            </a:r>
          </a:p>
        </p:txBody>
      </p:sp>
      <p:sp>
        <p:nvSpPr>
          <p:cNvPr id="14" name="Título 5"/>
          <p:cNvSpPr txBox="1">
            <a:spLocks/>
          </p:cNvSpPr>
          <p:nvPr/>
        </p:nvSpPr>
        <p:spPr>
          <a:xfrm>
            <a:off x="1222158" y="2632060"/>
            <a:ext cx="9237293" cy="826030"/>
          </a:xfrm>
          <a:prstGeom prst="rect">
            <a:avLst/>
          </a:prstGeom>
          <a:ln>
            <a:solidFill>
              <a:srgbClr val="3CA1B3"/>
            </a:solidFill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E2E262"/>
              </a:buClr>
            </a:pPr>
            <a:r>
              <a:rPr lang="pt-BR" sz="3600" b="1" dirty="0" smtClean="0">
                <a:solidFill>
                  <a:srgbClr val="52A9C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37</a:t>
            </a:r>
            <a:r>
              <a:rPr lang="pt-BR" sz="28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Estudantes responderam ao questionário I </a:t>
            </a:r>
            <a:endParaRPr lang="pt-BR" sz="2800" dirty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222158" y="1903747"/>
            <a:ext cx="3465602" cy="82675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ln w="0"/>
                <a:solidFill>
                  <a:srgbClr val="3CA1B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Dados quantitativos:</a:t>
            </a:r>
            <a:endParaRPr lang="pt-BR" sz="2800" dirty="0">
              <a:ln w="0"/>
              <a:solidFill>
                <a:srgbClr val="3CA1B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Título 5"/>
          <p:cNvSpPr txBox="1">
            <a:spLocks/>
          </p:cNvSpPr>
          <p:nvPr/>
        </p:nvSpPr>
        <p:spPr>
          <a:xfrm>
            <a:off x="1215288" y="3458090"/>
            <a:ext cx="9244163" cy="826030"/>
          </a:xfrm>
          <a:prstGeom prst="rect">
            <a:avLst/>
          </a:prstGeom>
          <a:ln>
            <a:solidFill>
              <a:srgbClr val="3CA1B3"/>
            </a:solidFill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E2E262"/>
              </a:buClr>
            </a:pPr>
            <a:r>
              <a:rPr lang="pt-BR" sz="3600" b="1" dirty="0" smtClean="0">
                <a:solidFill>
                  <a:srgbClr val="52A9C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36</a:t>
            </a:r>
            <a:r>
              <a:rPr lang="pt-BR" sz="28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Estudantes responderam ao questionário II</a:t>
            </a:r>
            <a:endParaRPr lang="pt-BR" sz="2800" dirty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ítulo 5"/>
          <p:cNvSpPr txBox="1">
            <a:spLocks/>
          </p:cNvSpPr>
          <p:nvPr/>
        </p:nvSpPr>
        <p:spPr>
          <a:xfrm>
            <a:off x="1222158" y="4290848"/>
            <a:ext cx="9244163" cy="826030"/>
          </a:xfrm>
          <a:prstGeom prst="rect">
            <a:avLst/>
          </a:prstGeom>
          <a:ln>
            <a:solidFill>
              <a:srgbClr val="3CA1B3"/>
            </a:solidFill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E2E262"/>
              </a:buClr>
            </a:pPr>
            <a:r>
              <a:rPr lang="pt-BR" sz="3600" b="1" dirty="0" smtClean="0">
                <a:solidFill>
                  <a:srgbClr val="52A9C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36</a:t>
            </a:r>
            <a:r>
              <a:rPr lang="pt-BR" sz="28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Estudantes responderam ao questionário III</a:t>
            </a:r>
            <a:endParaRPr lang="pt-BR" sz="2800" dirty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903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1663487" y="2671385"/>
            <a:ext cx="9401613" cy="1343386"/>
            <a:chOff x="2000371" y="2381539"/>
            <a:chExt cx="9401613" cy="1343386"/>
          </a:xfrm>
        </p:grpSpPr>
        <p:sp>
          <p:nvSpPr>
            <p:cNvPr id="16" name="Título 1"/>
            <p:cNvSpPr txBox="1">
              <a:spLocks/>
            </p:cNvSpPr>
            <p:nvPr/>
          </p:nvSpPr>
          <p:spPr>
            <a:xfrm>
              <a:off x="3219717" y="2433055"/>
              <a:ext cx="8182267" cy="12918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6600" dirty="0" smtClean="0">
                  <a:solidFill>
                    <a:srgbClr val="E7E6E6">
                      <a:lumMod val="25000"/>
                    </a:srgb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Conclusão</a:t>
              </a:r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2000371" y="2381539"/>
              <a:ext cx="1000406" cy="1030840"/>
              <a:chOff x="3442805" y="4405996"/>
              <a:chExt cx="1000406" cy="1030840"/>
            </a:xfrm>
          </p:grpSpPr>
          <p:grpSp>
            <p:nvGrpSpPr>
              <p:cNvPr id="18" name="Grupo 17"/>
              <p:cNvGrpSpPr/>
              <p:nvPr/>
            </p:nvGrpSpPr>
            <p:grpSpPr>
              <a:xfrm>
                <a:off x="3442805" y="4585778"/>
                <a:ext cx="846649" cy="851058"/>
                <a:chOff x="4980492" y="4640052"/>
                <a:chExt cx="1406768" cy="1414094"/>
              </a:xfrm>
            </p:grpSpPr>
            <p:sp>
              <p:nvSpPr>
                <p:cNvPr id="20" name="Retângulo 19"/>
                <p:cNvSpPr/>
                <p:nvPr/>
              </p:nvSpPr>
              <p:spPr>
                <a:xfrm>
                  <a:off x="4980494" y="4640054"/>
                  <a:ext cx="1406766" cy="1406767"/>
                </a:xfrm>
                <a:prstGeom prst="rect">
                  <a:avLst/>
                </a:prstGeom>
                <a:solidFill>
                  <a:srgbClr val="E2E262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Triângulo retângulo 20"/>
                <p:cNvSpPr/>
                <p:nvPr/>
              </p:nvSpPr>
              <p:spPr>
                <a:xfrm>
                  <a:off x="4980492" y="4640052"/>
                  <a:ext cx="1406768" cy="1414093"/>
                </a:xfrm>
                <a:prstGeom prst="rtTriangle">
                  <a:avLst/>
                </a:prstGeom>
                <a:solidFill>
                  <a:srgbClr val="52A9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Triângulo retângulo 21"/>
                <p:cNvSpPr/>
                <p:nvPr/>
              </p:nvSpPr>
              <p:spPr>
                <a:xfrm flipH="1">
                  <a:off x="4980492" y="4640053"/>
                  <a:ext cx="1406768" cy="1414093"/>
                </a:xfrm>
                <a:prstGeom prst="rtTriangle">
                  <a:avLst/>
                </a:prstGeom>
                <a:solidFill>
                  <a:srgbClr val="77CC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>
                    <a:solidFill>
                      <a:prstClr val="white"/>
                    </a:solidFill>
                  </a:endParaRPr>
                </a:p>
              </p:txBody>
            </p:sp>
          </p:grpSp>
          <p:pic>
            <p:nvPicPr>
              <p:cNvPr id="19" name="Imagem 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1162" y="4405996"/>
                <a:ext cx="902049" cy="902049"/>
              </a:xfrm>
              <a:prstGeom prst="rect">
                <a:avLst/>
              </a:prstGeom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237647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A9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711200" y="559093"/>
            <a:ext cx="7896892" cy="12055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8800" dirty="0" smtClean="0">
                <a:ln w="0"/>
                <a:solidFill>
                  <a:prstClr val="white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Referências</a:t>
            </a:r>
            <a:endParaRPr lang="pt-BR" sz="8800" dirty="0">
              <a:ln w="0"/>
              <a:solidFill>
                <a:prstClr val="white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97A8-DE80-4B9B-A592-172A0CF9B77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818647" y="1927970"/>
            <a:ext cx="102896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RESNICK, M. et al. Scratch: programming for all. </a:t>
            </a:r>
            <a:r>
              <a:rPr lang="en-US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Communications of the ACM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2009.</a:t>
            </a:r>
          </a:p>
          <a:p>
            <a:r>
              <a:rPr lang="pt-BR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ACM, v. 52, n. 11, p. 60–67, 2009. </a:t>
            </a:r>
            <a:endParaRPr lang="pt-BR" b="1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pt-BR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National Research Council. 1999. Being Fluent with Information Technology. Washington, DC: The National Academies Press. </a:t>
            </a:r>
            <a:r>
              <a:rPr lang="en-US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doi:https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://doi.org/10.17226/6482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endParaRPr lang="en-US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pt-BR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CURRICULA, A.-C. J. T. F. </a:t>
            </a:r>
            <a:r>
              <a:rPr lang="pt-BR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</a:t>
            </a:r>
            <a:r>
              <a:rPr lang="pt-BR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C. Computer Science </a:t>
            </a:r>
            <a:r>
              <a:rPr lang="pt-BR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Curricula</a:t>
            </a:r>
            <a:r>
              <a:rPr lang="pt-BR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2013. [</a:t>
            </a:r>
            <a:r>
              <a:rPr lang="pt-BR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S.l</a:t>
            </a:r>
            <a:r>
              <a:rPr lang="pt-BR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.], </a:t>
            </a:r>
            <a:r>
              <a:rPr lang="pt-BR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2013. Disponível </a:t>
            </a:r>
            <a:r>
              <a:rPr lang="pt-BR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em: &lt;http://dx.doi.org/10.1145/2534860</a:t>
            </a:r>
            <a:r>
              <a:rPr lang="pt-BR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&gt;.</a:t>
            </a:r>
          </a:p>
          <a:p>
            <a:endParaRPr lang="pt-BR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pt-BR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CURRICULA, C. ACM/IEEE-CS Joint </a:t>
            </a:r>
            <a:r>
              <a:rPr lang="pt-BR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Task</a:t>
            </a:r>
            <a:r>
              <a:rPr lang="pt-BR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Force. 2001</a:t>
            </a:r>
            <a:r>
              <a:rPr lang="pt-BR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endParaRPr lang="pt-BR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SHACKELFORD, R. et al. Computing curricula 2005: The overview report. In: 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ACM. ACM 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SIGCSE Bulletin. [</a:t>
            </a:r>
            <a:r>
              <a:rPr lang="en-US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S.l.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], 2006. v. 38, n. 1, p. 456–457. </a:t>
            </a:r>
            <a:endParaRPr lang="en-US" b="1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BENNEDSEN, J.; CASPERSEN, M. E. Failure rates in introductory 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programming. ACM 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SIGCSE Bulletin, 2007. ACM, v. 39, n. 2, p. 32–36, 2007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850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A9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711200" y="559093"/>
            <a:ext cx="7896892" cy="12055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8800" dirty="0" smtClean="0">
                <a:ln w="0"/>
                <a:solidFill>
                  <a:prstClr val="white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Referências</a:t>
            </a:r>
            <a:endParaRPr lang="pt-BR" sz="8800" dirty="0">
              <a:ln w="0"/>
              <a:solidFill>
                <a:prstClr val="white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97A8-DE80-4B9B-A592-172A0CF9B77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818647" y="1927970"/>
            <a:ext cx="102896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WATSON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C.; LI, F. W. Failure rates in introductory programming revisited. In: 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ACM. Proceedings 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 the 2014 conference on Innovation &amp; technology in computer 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science education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[</a:t>
            </a:r>
            <a:r>
              <a:rPr lang="en-US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S.l.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], 2014. p. 39–44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endParaRPr lang="en-US" b="1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DIJKSTRA, E. W. et al. On the cruelty of really teaching computing 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science. Communications 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 the ACM, 1989. v. 32, n. 12, p. 1398–1404, 1989. </a:t>
            </a:r>
            <a:endParaRPr lang="en-US" b="1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JENKINS, T. On the difficulty of learning to program. In: CITESEER. Proceedings 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 the 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3rd Annual Conference of the LTSN Centre for Information and Computer Sciences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[</a:t>
            </a:r>
            <a:r>
              <a:rPr lang="en-US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S.l.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], 2002. v. 4, p. 53–58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endParaRPr lang="en-US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ROBINS, A.; ROUNTREE, J.; ROUNTREE, N. Learning and teaching programming: 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review 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 discussion. Computer science education, 2003. Taylor &amp; Francis, v. 13, n. 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2, p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137–172, 2003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endParaRPr lang="en-US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WLODKOWSKI, R. J. Motivation and teaching: A practical guide. 1978. ERIC, 1978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572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A9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711200" y="559093"/>
            <a:ext cx="7896892" cy="12055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8800" dirty="0" smtClean="0">
                <a:ln w="0"/>
                <a:solidFill>
                  <a:prstClr val="white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Referências</a:t>
            </a:r>
            <a:endParaRPr lang="pt-BR" sz="8800" dirty="0">
              <a:ln w="0"/>
              <a:solidFill>
                <a:prstClr val="white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97A8-DE80-4B9B-A592-172A0CF9B77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818647" y="1927970"/>
            <a:ext cx="102896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VIHAVAINEN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A.; AIRAKSINEN, J.; WATSON, C. A systematic review of 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approaches for 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teaching introductory programming and their influence on success. In: 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ACM. Proceedings 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 the tenth annual conference on International computing 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education research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[</a:t>
            </a:r>
            <a:r>
              <a:rPr lang="en-US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S.l.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], 2014. p. 19–26. </a:t>
            </a:r>
            <a:endParaRPr lang="en-US" b="1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JOYCE, D. The computer as a problem solving tool: a unifying view for a 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non-majors course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In: ACM. ACM SIGCSE Bulletin. [</a:t>
            </a:r>
            <a:r>
              <a:rPr lang="en-US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S.l.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], 1998. v. 30, n. 1, p. 63–67. </a:t>
            </a:r>
            <a:endParaRPr lang="en-US" b="1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FORTE, A.; GUZDIAL, M. Motivation and </a:t>
            </a:r>
            <a:r>
              <a:rPr lang="en-US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nonmajors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computer science: 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identifying discrete 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audiences for introductory courses. IEEE Transactions on Education, 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2005. IEEE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v. 48, n. 2, p. 248–253, 2005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endParaRPr lang="en-US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COMER, J.; ROGGIO, R. Teaching a java-based cs1 course in an 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academically-diverse environment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In: ACM. ACM SIGCSE Bulletin. [</a:t>
            </a:r>
            <a:r>
              <a:rPr lang="en-US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S.l.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], 2002. v. 34, n. 1, p. 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142–146. </a:t>
            </a:r>
            <a:endParaRPr lang="pt-BR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54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5392617" y="2502159"/>
            <a:ext cx="1406767" cy="1406767"/>
          </a:xfrm>
          <a:prstGeom prst="rect">
            <a:avLst/>
          </a:prstGeom>
          <a:solidFill>
            <a:srgbClr val="E2E26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prstClr val="white"/>
              </a:solidFill>
            </a:endParaRPr>
          </a:p>
        </p:txBody>
      </p:sp>
      <p:sp>
        <p:nvSpPr>
          <p:cNvPr id="6" name="Triângulo retângulo 5"/>
          <p:cNvSpPr/>
          <p:nvPr/>
        </p:nvSpPr>
        <p:spPr>
          <a:xfrm>
            <a:off x="5392616" y="2502159"/>
            <a:ext cx="1406768" cy="1414093"/>
          </a:xfrm>
          <a:prstGeom prst="rtTriangle">
            <a:avLst/>
          </a:prstGeom>
          <a:solidFill>
            <a:srgbClr val="52A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prstClr val="white"/>
              </a:solidFill>
            </a:endParaRPr>
          </a:p>
        </p:txBody>
      </p:sp>
      <p:sp>
        <p:nvSpPr>
          <p:cNvPr id="9" name="Triângulo retângulo 8"/>
          <p:cNvSpPr/>
          <p:nvPr/>
        </p:nvSpPr>
        <p:spPr>
          <a:xfrm flipH="1">
            <a:off x="5392616" y="2502160"/>
            <a:ext cx="1406768" cy="1414093"/>
          </a:xfrm>
          <a:prstGeom prst="rtTriangle">
            <a:avLst/>
          </a:prstGeom>
          <a:solidFill>
            <a:srgbClr val="77C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prstClr val="white"/>
              </a:solidFill>
            </a:endParaRPr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2723857" y="4599602"/>
            <a:ext cx="674428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5400" dirty="0" smtClean="0">
                <a:solidFill>
                  <a:schemeClr val="bg2">
                    <a:lumMod val="25000"/>
                  </a:schemeClr>
                </a:solidFill>
                <a:latin typeface="Open Sans"/>
                <a:ea typeface="Open Sans" panose="020B0606030504020204" pitchFamily="34" charset="0"/>
                <a:cs typeface="Open Sans"/>
              </a:rPr>
              <a:t>Soluções comumente exploradas</a:t>
            </a:r>
            <a:endParaRPr lang="pt-BR" sz="5400" dirty="0">
              <a:solidFill>
                <a:schemeClr val="bg2">
                  <a:lumMod val="25000"/>
                </a:schemeClr>
              </a:solidFill>
              <a:latin typeface="Open Sans"/>
              <a:ea typeface="Open Sans" panose="020B0606030504020204" pitchFamily="34" charset="0"/>
              <a:cs typeface="Open Sans"/>
            </a:endParaRPr>
          </a:p>
        </p:txBody>
      </p:sp>
      <p:sp>
        <p:nvSpPr>
          <p:cNvPr id="12" name="Título 10"/>
          <p:cNvSpPr txBox="1">
            <a:spLocks/>
          </p:cNvSpPr>
          <p:nvPr/>
        </p:nvSpPr>
        <p:spPr>
          <a:xfrm>
            <a:off x="490519" y="2502159"/>
            <a:ext cx="33582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dirty="0" smtClean="0">
                <a:solidFill>
                  <a:srgbClr val="E7E6E6">
                    <a:lumMod val="25000"/>
                  </a:srgbClr>
                </a:solidFill>
                <a:latin typeface="Open Sans"/>
                <a:ea typeface="Open Sans" panose="020B0606030504020204" pitchFamily="34" charset="0"/>
                <a:cs typeface="Open Sans"/>
              </a:rPr>
              <a:t>Pedagogia</a:t>
            </a:r>
            <a:endParaRPr lang="pt-BR" sz="2400" dirty="0">
              <a:solidFill>
                <a:srgbClr val="E7E6E6">
                  <a:lumMod val="25000"/>
                </a:srgb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Título 10"/>
          <p:cNvSpPr txBox="1">
            <a:spLocks/>
          </p:cNvSpPr>
          <p:nvPr/>
        </p:nvSpPr>
        <p:spPr>
          <a:xfrm>
            <a:off x="8401478" y="2590689"/>
            <a:ext cx="33582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rgbClr val="E7E6E6">
                    <a:lumMod val="25000"/>
                  </a:srgbClr>
                </a:solidFill>
                <a:latin typeface="Open Sans"/>
                <a:ea typeface="Open Sans" panose="020B0606030504020204" pitchFamily="34" charset="0"/>
                <a:cs typeface="Open Sans"/>
              </a:rPr>
              <a:t>Linguagens e Ferramentas</a:t>
            </a:r>
            <a:endParaRPr lang="pt-BR" sz="2400" dirty="0">
              <a:solidFill>
                <a:srgbClr val="E7E6E6">
                  <a:lumMod val="25000"/>
                </a:srgb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Título 10"/>
          <p:cNvSpPr txBox="1">
            <a:spLocks/>
          </p:cNvSpPr>
          <p:nvPr/>
        </p:nvSpPr>
        <p:spPr>
          <a:xfrm>
            <a:off x="4416855" y="462386"/>
            <a:ext cx="3358289" cy="7054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dirty="0" smtClean="0">
                <a:solidFill>
                  <a:srgbClr val="E7E6E6">
                    <a:lumMod val="25000"/>
                  </a:srgbClr>
                </a:solidFill>
                <a:latin typeface="Open Sans"/>
                <a:ea typeface="Open Sans" panose="020B0606030504020204" pitchFamily="34" charset="0"/>
                <a:cs typeface="Open Sans"/>
              </a:rPr>
              <a:t>Currículo</a:t>
            </a:r>
            <a:endParaRPr lang="pt-BR" sz="2800" dirty="0">
              <a:solidFill>
                <a:srgbClr val="E7E6E6">
                  <a:lumMod val="25000"/>
                </a:srgbClr>
              </a:solidFill>
              <a:latin typeface="Open Sans"/>
              <a:ea typeface="Open Sans Light" panose="020B0306030504020204" pitchFamily="34" charset="0"/>
              <a:cs typeface="Open Sans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58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0.00039 -0.20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0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-0.11693 0.0039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46" y="1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11732 -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9" y="-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9" grpId="0" animBg="1"/>
      <p:bldP spid="12" grpId="0"/>
      <p:bldP spid="13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2000371" y="2350543"/>
            <a:ext cx="9401613" cy="1343386"/>
            <a:chOff x="2000371" y="2381539"/>
            <a:chExt cx="9401613" cy="1343386"/>
          </a:xfrm>
        </p:grpSpPr>
        <p:sp>
          <p:nvSpPr>
            <p:cNvPr id="16" name="Título 1"/>
            <p:cNvSpPr txBox="1">
              <a:spLocks/>
            </p:cNvSpPr>
            <p:nvPr/>
          </p:nvSpPr>
          <p:spPr>
            <a:xfrm>
              <a:off x="3219717" y="2433055"/>
              <a:ext cx="8182267" cy="12918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8800" dirty="0" smtClean="0">
                  <a:solidFill>
                    <a:srgbClr val="E7E6E6">
                      <a:lumMod val="25000"/>
                    </a:srgb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Currículo</a:t>
              </a:r>
              <a:endParaRPr lang="pt-BR" sz="8800" dirty="0">
                <a:solidFill>
                  <a:srgbClr val="E7E6E6">
                    <a:lumMod val="25000"/>
                  </a:srgb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2000371" y="2381539"/>
              <a:ext cx="1000406" cy="1030840"/>
              <a:chOff x="3442805" y="4405996"/>
              <a:chExt cx="1000406" cy="1030840"/>
            </a:xfrm>
          </p:grpSpPr>
          <p:grpSp>
            <p:nvGrpSpPr>
              <p:cNvPr id="18" name="Grupo 17"/>
              <p:cNvGrpSpPr/>
              <p:nvPr/>
            </p:nvGrpSpPr>
            <p:grpSpPr>
              <a:xfrm>
                <a:off x="3442805" y="4585778"/>
                <a:ext cx="846649" cy="851058"/>
                <a:chOff x="4980492" y="4640052"/>
                <a:chExt cx="1406768" cy="1414094"/>
              </a:xfrm>
            </p:grpSpPr>
            <p:sp>
              <p:nvSpPr>
                <p:cNvPr id="20" name="Retângulo 19"/>
                <p:cNvSpPr/>
                <p:nvPr/>
              </p:nvSpPr>
              <p:spPr>
                <a:xfrm>
                  <a:off x="4980494" y="4640054"/>
                  <a:ext cx="1406766" cy="1406767"/>
                </a:xfrm>
                <a:prstGeom prst="rect">
                  <a:avLst/>
                </a:prstGeom>
                <a:solidFill>
                  <a:srgbClr val="E2E262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Triângulo retângulo 20"/>
                <p:cNvSpPr/>
                <p:nvPr/>
              </p:nvSpPr>
              <p:spPr>
                <a:xfrm>
                  <a:off x="4980492" y="4640052"/>
                  <a:ext cx="1406768" cy="1414093"/>
                </a:xfrm>
                <a:prstGeom prst="rtTriangle">
                  <a:avLst/>
                </a:prstGeom>
                <a:solidFill>
                  <a:srgbClr val="52A9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Triângulo retângulo 21"/>
                <p:cNvSpPr/>
                <p:nvPr/>
              </p:nvSpPr>
              <p:spPr>
                <a:xfrm flipH="1">
                  <a:off x="4980492" y="4640053"/>
                  <a:ext cx="1406768" cy="1414093"/>
                </a:xfrm>
                <a:prstGeom prst="rtTriangle">
                  <a:avLst/>
                </a:prstGeom>
                <a:solidFill>
                  <a:srgbClr val="77CC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>
                    <a:solidFill>
                      <a:prstClr val="white"/>
                    </a:solidFill>
                  </a:endParaRPr>
                </a:p>
              </p:txBody>
            </p:sp>
          </p:grpSp>
          <p:pic>
            <p:nvPicPr>
              <p:cNvPr id="19" name="Imagem 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1162" y="4405996"/>
                <a:ext cx="902049" cy="902049"/>
              </a:xfrm>
              <a:prstGeom prst="rect">
                <a:avLst/>
              </a:prstGeom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3" name="Grupo 2"/>
          <p:cNvGrpSpPr/>
          <p:nvPr/>
        </p:nvGrpSpPr>
        <p:grpSpPr>
          <a:xfrm>
            <a:off x="1041253" y="2166134"/>
            <a:ext cx="10515600" cy="3763237"/>
            <a:chOff x="1041253" y="2414107"/>
            <a:chExt cx="10515600" cy="3763237"/>
          </a:xfrm>
        </p:grpSpPr>
        <p:sp>
          <p:nvSpPr>
            <p:cNvPr id="13" name="Retângulo 12"/>
            <p:cNvSpPr/>
            <p:nvPr/>
          </p:nvSpPr>
          <p:spPr>
            <a:xfrm>
              <a:off x="6633275" y="5777234"/>
              <a:ext cx="49235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pt-BR" sz="2000" dirty="0">
                  <a:solidFill>
                    <a:srgbClr val="E7E6E6">
                      <a:lumMod val="25000"/>
                    </a:srgb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 [PEARS et al., </a:t>
              </a:r>
              <a:r>
                <a:rPr lang="pt-BR" sz="2000" dirty="0" smtClean="0">
                  <a:solidFill>
                    <a:srgbClr val="E7E6E6">
                      <a:lumMod val="25000"/>
                    </a:srgb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2007]</a:t>
              </a:r>
              <a:endParaRPr lang="pt-BR" sz="2000" dirty="0">
                <a:solidFill>
                  <a:srgbClr val="E7E6E6">
                    <a:lumMod val="25000"/>
                  </a:srgb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14" name="Título 5"/>
            <p:cNvSpPr txBox="1">
              <a:spLocks/>
            </p:cNvSpPr>
            <p:nvPr/>
          </p:nvSpPr>
          <p:spPr>
            <a:xfrm>
              <a:off x="1041253" y="2414107"/>
              <a:ext cx="10515600" cy="292178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742950" indent="-742950">
                <a:buClr>
                  <a:srgbClr val="52A9C4"/>
                </a:buClr>
                <a:buFont typeface="+mj-lt"/>
                <a:buAutoNum type="arabicPeriod"/>
              </a:pPr>
              <a:r>
                <a:rPr lang="pt-BR" sz="2800" dirty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C</a:t>
              </a:r>
              <a:r>
                <a:rPr lang="pt-BR" sz="2800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omo </a:t>
              </a:r>
              <a:r>
                <a:rPr lang="pt-BR" sz="2800" dirty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CS1 se encaixa em uma variedade tão grande de </a:t>
              </a:r>
              <a:r>
                <a:rPr lang="pt-BR" sz="2800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currículos?</a:t>
              </a:r>
            </a:p>
            <a:p>
              <a:pPr marL="742950" indent="-742950">
                <a:buClr>
                  <a:srgbClr val="52A9C4"/>
                </a:buClr>
                <a:buFont typeface="+mj-lt"/>
                <a:buAutoNum type="arabicPeriod"/>
              </a:pPr>
              <a:endParaRPr lang="pt-BR" sz="28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marL="742950" indent="-742950">
                <a:buClr>
                  <a:srgbClr val="52A9C4"/>
                </a:buClr>
                <a:buFont typeface="+mj-lt"/>
                <a:buAutoNum type="arabicPeriod"/>
              </a:pPr>
              <a:r>
                <a:rPr lang="pt-BR" sz="2800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Como distinguir programação </a:t>
              </a:r>
              <a:r>
                <a:rPr lang="pt-BR" sz="2800" dirty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e </a:t>
              </a:r>
              <a:r>
                <a:rPr lang="pt-BR" sz="2800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codificação?</a:t>
              </a:r>
            </a:p>
            <a:p>
              <a:pPr marL="742950" indent="-742950">
                <a:buClr>
                  <a:srgbClr val="52A9C4"/>
                </a:buClr>
                <a:buFont typeface="+mj-lt"/>
                <a:buAutoNum type="arabicPeriod"/>
              </a:pPr>
              <a:endParaRPr lang="pt-BR" sz="2800" dirty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marL="742950" indent="-742950">
                <a:buClr>
                  <a:srgbClr val="52A9C4"/>
                </a:buClr>
                <a:buFont typeface="+mj-lt"/>
                <a:buAutoNum type="arabicPeriod"/>
              </a:pPr>
              <a:r>
                <a:rPr lang="pt-BR" sz="2800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Quais </a:t>
              </a:r>
              <a:r>
                <a:rPr lang="pt-BR" sz="2800" dirty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as tendências nacionais e internacionais nos </a:t>
              </a:r>
              <a:r>
                <a:rPr lang="pt-BR" sz="2800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currículos das universidades?</a:t>
              </a:r>
              <a:endParaRPr lang="pt-BR" sz="2800" dirty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209348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500" fill="hold"/>
                                        <p:tgtEl>
                                          <p:spTgt spid="1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3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0.25 L -0.25 -0.125 C -0.25 -0.06898 -0.18099 1.11111E-6 -0.125 1.11111E-6 L 6.25E-7 1.11111E-6 " pathEditMode="relative" rAng="0" ptsTypes="AAAA">
                                      <p:cBhvr>
                                        <p:cTn id="9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5392617" y="1122812"/>
            <a:ext cx="1406767" cy="1406767"/>
          </a:xfrm>
          <a:prstGeom prst="rect">
            <a:avLst/>
          </a:prstGeom>
          <a:solidFill>
            <a:srgbClr val="E2E26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prstClr val="white"/>
              </a:solidFill>
            </a:endParaRPr>
          </a:p>
        </p:txBody>
      </p:sp>
      <p:sp>
        <p:nvSpPr>
          <p:cNvPr id="6" name="Triângulo retângulo 5"/>
          <p:cNvSpPr/>
          <p:nvPr/>
        </p:nvSpPr>
        <p:spPr>
          <a:xfrm>
            <a:off x="3997771" y="2502159"/>
            <a:ext cx="1406768" cy="1414093"/>
          </a:xfrm>
          <a:prstGeom prst="rtTriangle">
            <a:avLst/>
          </a:prstGeom>
          <a:solidFill>
            <a:srgbClr val="52A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prstClr val="white"/>
              </a:solidFill>
            </a:endParaRPr>
          </a:p>
        </p:txBody>
      </p:sp>
      <p:sp>
        <p:nvSpPr>
          <p:cNvPr id="9" name="Triângulo retângulo 8"/>
          <p:cNvSpPr/>
          <p:nvPr/>
        </p:nvSpPr>
        <p:spPr>
          <a:xfrm flipH="1">
            <a:off x="6787463" y="2502160"/>
            <a:ext cx="1406768" cy="1414093"/>
          </a:xfrm>
          <a:prstGeom prst="rtTriangle">
            <a:avLst/>
          </a:prstGeom>
          <a:solidFill>
            <a:srgbClr val="77C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prstClr val="white"/>
              </a:solidFill>
            </a:endParaRPr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2723857" y="4599602"/>
            <a:ext cx="674428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5400" dirty="0" smtClean="0">
                <a:solidFill>
                  <a:schemeClr val="bg2">
                    <a:lumMod val="25000"/>
                  </a:schemeClr>
                </a:solidFill>
                <a:latin typeface="Open Sans"/>
                <a:ea typeface="Open Sans" panose="020B0606030504020204" pitchFamily="34" charset="0"/>
                <a:cs typeface="Open Sans"/>
              </a:rPr>
              <a:t>Soluções comumente exploradas</a:t>
            </a:r>
            <a:endParaRPr lang="pt-BR" sz="5400" dirty="0">
              <a:solidFill>
                <a:schemeClr val="bg2">
                  <a:lumMod val="25000"/>
                </a:schemeClr>
              </a:solidFill>
              <a:latin typeface="Open Sans"/>
              <a:ea typeface="Open Sans" panose="020B0606030504020204" pitchFamily="34" charset="0"/>
              <a:cs typeface="Open Sans"/>
            </a:endParaRPr>
          </a:p>
        </p:txBody>
      </p:sp>
      <p:sp>
        <p:nvSpPr>
          <p:cNvPr id="12" name="Título 10"/>
          <p:cNvSpPr txBox="1">
            <a:spLocks/>
          </p:cNvSpPr>
          <p:nvPr/>
        </p:nvSpPr>
        <p:spPr>
          <a:xfrm>
            <a:off x="490519" y="2502159"/>
            <a:ext cx="33582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dirty="0" smtClean="0">
                <a:solidFill>
                  <a:srgbClr val="E7E6E6">
                    <a:lumMod val="25000"/>
                  </a:srgbClr>
                </a:solidFill>
                <a:latin typeface="Open Sans"/>
                <a:ea typeface="Open Sans" panose="020B0606030504020204" pitchFamily="34" charset="0"/>
                <a:cs typeface="Open Sans"/>
              </a:rPr>
              <a:t>Pedagogia</a:t>
            </a:r>
            <a:endParaRPr lang="pt-BR" sz="2400" dirty="0">
              <a:solidFill>
                <a:srgbClr val="E7E6E6">
                  <a:lumMod val="25000"/>
                </a:srgb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Título 10"/>
          <p:cNvSpPr txBox="1">
            <a:spLocks/>
          </p:cNvSpPr>
          <p:nvPr/>
        </p:nvSpPr>
        <p:spPr>
          <a:xfrm>
            <a:off x="8401478" y="2590689"/>
            <a:ext cx="33582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rgbClr val="E7E6E6">
                    <a:lumMod val="25000"/>
                  </a:srgbClr>
                </a:solidFill>
                <a:latin typeface="Open Sans"/>
                <a:ea typeface="Open Sans" panose="020B0606030504020204" pitchFamily="34" charset="0"/>
                <a:cs typeface="Open Sans"/>
              </a:rPr>
              <a:t>Linguagens e Ferramentas</a:t>
            </a:r>
            <a:endParaRPr lang="pt-BR" sz="2400" dirty="0">
              <a:solidFill>
                <a:srgbClr val="E7E6E6">
                  <a:lumMod val="25000"/>
                </a:srgb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Título 10"/>
          <p:cNvSpPr txBox="1">
            <a:spLocks/>
          </p:cNvSpPr>
          <p:nvPr/>
        </p:nvSpPr>
        <p:spPr>
          <a:xfrm>
            <a:off x="4416855" y="462386"/>
            <a:ext cx="3358289" cy="7054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dirty="0" smtClean="0">
                <a:solidFill>
                  <a:srgbClr val="E7E6E6">
                    <a:lumMod val="25000"/>
                  </a:srgbClr>
                </a:solidFill>
                <a:latin typeface="Open Sans"/>
                <a:ea typeface="Open Sans" panose="020B0606030504020204" pitchFamily="34" charset="0"/>
                <a:cs typeface="Open Sans"/>
              </a:rPr>
              <a:t>Currículo</a:t>
            </a:r>
            <a:endParaRPr lang="pt-BR" sz="2800" dirty="0">
              <a:solidFill>
                <a:srgbClr val="E7E6E6">
                  <a:lumMod val="25000"/>
                </a:srgbClr>
              </a:solidFill>
              <a:latin typeface="Open Sans"/>
              <a:ea typeface="Open Sans Light" panose="020B0306030504020204" pitchFamily="34" charset="0"/>
              <a:cs typeface="Open Sans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3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2000371" y="2381539"/>
            <a:ext cx="9401613" cy="1343386"/>
            <a:chOff x="2000371" y="2381539"/>
            <a:chExt cx="9401613" cy="1343386"/>
          </a:xfrm>
        </p:grpSpPr>
        <p:sp>
          <p:nvSpPr>
            <p:cNvPr id="16" name="Título 1"/>
            <p:cNvSpPr txBox="1">
              <a:spLocks/>
            </p:cNvSpPr>
            <p:nvPr/>
          </p:nvSpPr>
          <p:spPr>
            <a:xfrm>
              <a:off x="3219717" y="2433055"/>
              <a:ext cx="8182267" cy="12918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8800" dirty="0" smtClean="0">
                  <a:solidFill>
                    <a:srgbClr val="E7E6E6">
                      <a:lumMod val="25000"/>
                    </a:srgb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Pedagogia</a:t>
              </a:r>
              <a:endParaRPr lang="pt-BR" sz="8800" dirty="0">
                <a:solidFill>
                  <a:srgbClr val="E7E6E6">
                    <a:lumMod val="25000"/>
                  </a:srgb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2000371" y="2381539"/>
              <a:ext cx="1000406" cy="1030840"/>
              <a:chOff x="3442805" y="4405996"/>
              <a:chExt cx="1000406" cy="1030840"/>
            </a:xfrm>
          </p:grpSpPr>
          <p:grpSp>
            <p:nvGrpSpPr>
              <p:cNvPr id="18" name="Grupo 17"/>
              <p:cNvGrpSpPr/>
              <p:nvPr/>
            </p:nvGrpSpPr>
            <p:grpSpPr>
              <a:xfrm>
                <a:off x="3442805" y="4585778"/>
                <a:ext cx="846649" cy="851058"/>
                <a:chOff x="4980492" y="4640052"/>
                <a:chExt cx="1406768" cy="1414094"/>
              </a:xfrm>
            </p:grpSpPr>
            <p:sp>
              <p:nvSpPr>
                <p:cNvPr id="20" name="Retângulo 19"/>
                <p:cNvSpPr/>
                <p:nvPr/>
              </p:nvSpPr>
              <p:spPr>
                <a:xfrm>
                  <a:off x="4980494" y="4640054"/>
                  <a:ext cx="1406766" cy="1406767"/>
                </a:xfrm>
                <a:prstGeom prst="rect">
                  <a:avLst/>
                </a:prstGeom>
                <a:solidFill>
                  <a:srgbClr val="E2E262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Triângulo retângulo 20"/>
                <p:cNvSpPr/>
                <p:nvPr/>
              </p:nvSpPr>
              <p:spPr>
                <a:xfrm>
                  <a:off x="4980492" y="4640052"/>
                  <a:ext cx="1406768" cy="1414093"/>
                </a:xfrm>
                <a:prstGeom prst="rtTriangle">
                  <a:avLst/>
                </a:prstGeom>
                <a:solidFill>
                  <a:srgbClr val="52A9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Triângulo retângulo 21"/>
                <p:cNvSpPr/>
                <p:nvPr/>
              </p:nvSpPr>
              <p:spPr>
                <a:xfrm flipH="1">
                  <a:off x="4980492" y="4640053"/>
                  <a:ext cx="1406768" cy="1414093"/>
                </a:xfrm>
                <a:prstGeom prst="rtTriangle">
                  <a:avLst/>
                </a:prstGeom>
                <a:solidFill>
                  <a:srgbClr val="77CC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>
                    <a:solidFill>
                      <a:prstClr val="white"/>
                    </a:solidFill>
                  </a:endParaRPr>
                </a:p>
              </p:txBody>
            </p:sp>
          </p:grpSp>
          <p:pic>
            <p:nvPicPr>
              <p:cNvPr id="19" name="Imagem 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1162" y="4405996"/>
                <a:ext cx="902049" cy="902049"/>
              </a:xfrm>
              <a:prstGeom prst="rect">
                <a:avLst/>
              </a:prstGeom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11" name="Grupo 10"/>
          <p:cNvGrpSpPr/>
          <p:nvPr/>
        </p:nvGrpSpPr>
        <p:grpSpPr>
          <a:xfrm>
            <a:off x="1041253" y="2166134"/>
            <a:ext cx="10515600" cy="2921789"/>
            <a:chOff x="1041253" y="2414107"/>
            <a:chExt cx="10515600" cy="2921789"/>
          </a:xfrm>
        </p:grpSpPr>
        <p:sp>
          <p:nvSpPr>
            <p:cNvPr id="12" name="Retângulo 11"/>
            <p:cNvSpPr/>
            <p:nvPr/>
          </p:nvSpPr>
          <p:spPr>
            <a:xfrm>
              <a:off x="6633275" y="4490874"/>
              <a:ext cx="492357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pt-BR" sz="2400" dirty="0">
                  <a:solidFill>
                    <a:srgbClr val="E7E6E6">
                      <a:lumMod val="25000"/>
                    </a:srgb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 [PEARS et al., </a:t>
              </a:r>
              <a:r>
                <a:rPr lang="pt-BR" sz="2400" dirty="0" smtClean="0">
                  <a:solidFill>
                    <a:srgbClr val="E7E6E6">
                      <a:lumMod val="25000"/>
                    </a:srgb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2007]</a:t>
              </a:r>
              <a:endParaRPr lang="pt-BR" sz="2400" dirty="0">
                <a:solidFill>
                  <a:srgbClr val="E7E6E6">
                    <a:lumMod val="25000"/>
                  </a:srgb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13" name="Título 5"/>
            <p:cNvSpPr txBox="1">
              <a:spLocks/>
            </p:cNvSpPr>
            <p:nvPr/>
          </p:nvSpPr>
          <p:spPr>
            <a:xfrm>
              <a:off x="1041253" y="2414107"/>
              <a:ext cx="10515600" cy="292178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742950" indent="-742950">
                <a:buClr>
                  <a:srgbClr val="52A9C4"/>
                </a:buClr>
                <a:buFont typeface="+mj-lt"/>
                <a:buAutoNum type="arabicPeriod"/>
              </a:pPr>
              <a:r>
                <a:rPr lang="pt-BR" sz="3200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Como </a:t>
              </a:r>
              <a:r>
                <a:rPr lang="pt-BR" sz="3200" dirty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o </a:t>
              </a:r>
              <a:r>
                <a:rPr lang="pt-BR" sz="3200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processo de ensino-aprendizagem é gerido a </a:t>
              </a:r>
              <a:r>
                <a:rPr lang="pt-BR" sz="3200" dirty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fim </a:t>
              </a:r>
              <a:r>
                <a:rPr lang="pt-BR" sz="3200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de facilitar </a:t>
              </a:r>
              <a:r>
                <a:rPr lang="pt-BR" sz="3200" dirty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os resultados desejados para a </a:t>
              </a:r>
              <a:r>
                <a:rPr lang="pt-BR" sz="3200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aprendizagem?</a:t>
              </a:r>
              <a:endParaRPr lang="pt-BR" sz="3200" dirty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571472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500" fill="hold"/>
                                        <p:tgtEl>
                                          <p:spTgt spid="1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3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0.25 L -0.25 -0.125 C -0.25 -0.06898 -0.18099 1.11111E-6 -0.125 1.11111E-6 L 6.25E-7 1.11111E-6 " pathEditMode="relative" rAng="0" ptsTypes="AAAA">
                                      <p:cBhvr>
                                        <p:cTn id="9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2000371" y="2381539"/>
            <a:ext cx="9401613" cy="1343386"/>
            <a:chOff x="2000371" y="2381539"/>
            <a:chExt cx="9401613" cy="1343386"/>
          </a:xfrm>
        </p:grpSpPr>
        <p:sp>
          <p:nvSpPr>
            <p:cNvPr id="3" name="Título 1"/>
            <p:cNvSpPr txBox="1">
              <a:spLocks/>
            </p:cNvSpPr>
            <p:nvPr/>
          </p:nvSpPr>
          <p:spPr>
            <a:xfrm>
              <a:off x="3219717" y="2433055"/>
              <a:ext cx="8182267" cy="12918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8800" dirty="0" smtClean="0">
                  <a:solidFill>
                    <a:schemeClr val="bg2">
                      <a:lumMod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Introdução</a:t>
              </a:r>
              <a:endParaRPr lang="pt-BR" sz="8800" dirty="0">
                <a:solidFill>
                  <a:schemeClr val="bg2">
                    <a:lumMod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2000371" y="2381539"/>
              <a:ext cx="1000406" cy="1030840"/>
              <a:chOff x="3442805" y="4405996"/>
              <a:chExt cx="1000406" cy="1030840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3442805" y="4585778"/>
                <a:ext cx="846649" cy="851058"/>
                <a:chOff x="4980492" y="4640052"/>
                <a:chExt cx="1406768" cy="1414094"/>
              </a:xfrm>
            </p:grpSpPr>
            <p:sp>
              <p:nvSpPr>
                <p:cNvPr id="13" name="Retângulo 12"/>
                <p:cNvSpPr/>
                <p:nvPr/>
              </p:nvSpPr>
              <p:spPr>
                <a:xfrm>
                  <a:off x="4980494" y="4640054"/>
                  <a:ext cx="1406766" cy="1406767"/>
                </a:xfrm>
                <a:prstGeom prst="rect">
                  <a:avLst/>
                </a:prstGeom>
                <a:solidFill>
                  <a:srgbClr val="E2E262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" name="Triângulo retângulo 13"/>
                <p:cNvSpPr/>
                <p:nvPr/>
              </p:nvSpPr>
              <p:spPr>
                <a:xfrm>
                  <a:off x="4980492" y="4640052"/>
                  <a:ext cx="1406768" cy="1414093"/>
                </a:xfrm>
                <a:prstGeom prst="rtTriangle">
                  <a:avLst/>
                </a:prstGeom>
                <a:solidFill>
                  <a:srgbClr val="52A9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" name="Triângulo retângulo 14"/>
                <p:cNvSpPr/>
                <p:nvPr/>
              </p:nvSpPr>
              <p:spPr>
                <a:xfrm flipH="1">
                  <a:off x="4980492" y="4640053"/>
                  <a:ext cx="1406768" cy="1414093"/>
                </a:xfrm>
                <a:prstGeom prst="rtTriangle">
                  <a:avLst/>
                </a:prstGeom>
                <a:solidFill>
                  <a:srgbClr val="77CC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>
                    <a:solidFill>
                      <a:prstClr val="white"/>
                    </a:solidFill>
                  </a:endParaRPr>
                </a:p>
              </p:txBody>
            </p:sp>
          </p:grpSp>
          <p:pic>
            <p:nvPicPr>
              <p:cNvPr id="10" name="Imagem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1162" y="4405996"/>
                <a:ext cx="902049" cy="902049"/>
              </a:xfrm>
              <a:prstGeom prst="rect">
                <a:avLst/>
              </a:prstGeom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6" name="Grupo 5"/>
          <p:cNvGrpSpPr/>
          <p:nvPr/>
        </p:nvGrpSpPr>
        <p:grpSpPr>
          <a:xfrm>
            <a:off x="2997445" y="2183967"/>
            <a:ext cx="6197111" cy="2348678"/>
            <a:chOff x="4294349" y="3532322"/>
            <a:chExt cx="6590744" cy="2497863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9322" y="3532322"/>
              <a:ext cx="2497863" cy="2497863"/>
            </a:xfrm>
            <a:prstGeom prst="rect">
              <a:avLst/>
            </a:prstGeom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8467" y="4154242"/>
              <a:ext cx="1446626" cy="1446626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4349" y="4437177"/>
              <a:ext cx="1163691" cy="1163691"/>
            </a:xfrm>
            <a:prstGeom prst="rect">
              <a:avLst/>
            </a:prstGeom>
          </p:spPr>
        </p:pic>
      </p:grpSp>
      <p:sp>
        <p:nvSpPr>
          <p:cNvPr id="21" name="Retângulo 20"/>
          <p:cNvSpPr/>
          <p:nvPr/>
        </p:nvSpPr>
        <p:spPr>
          <a:xfrm>
            <a:off x="1329296" y="4238176"/>
            <a:ext cx="9929813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pt-BR" sz="3200" dirty="0" smtClean="0">
                <a:solidFill>
                  <a:srgbClr val="3CA1B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Popularização dos computadores</a:t>
            </a:r>
            <a:endParaRPr lang="pt-BR" sz="3200" dirty="0">
              <a:solidFill>
                <a:srgbClr val="3CA1B3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329295" y="4986706"/>
            <a:ext cx="9929813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pt-BR" sz="3200" i="1" dirty="0" smtClean="0">
                <a:solidFill>
                  <a:srgbClr val="3CA1B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Fluência Digital </a:t>
            </a:r>
          </a:p>
          <a:p>
            <a:pPr algn="ctr"/>
            <a:r>
              <a:rPr lang="pt-BR" sz="3200" i="1" dirty="0" smtClean="0">
                <a:solidFill>
                  <a:srgbClr val="3CA1B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Alfabetização computacional</a:t>
            </a:r>
            <a:endParaRPr lang="pt-BR" sz="3200" i="1" dirty="0">
              <a:solidFill>
                <a:srgbClr val="3CA1B3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114B-60B1-4C06-B85A-B431008FD82D}" type="slidenum">
              <a:rPr lang="pt-BR" smtClean="0"/>
              <a:t>4</a:t>
            </a:fld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718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500" fill="hold"/>
                                        <p:tgtEl>
                                          <p:spTgt spid="1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3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0.25 L -0.25 -0.125 C -0.25 -0.06898 -0.18099 1.11111E-6 -0.125 1.11111E-6 L 6.25E-7 1.11111E-6 " pathEditMode="relative" rAng="0" ptsTypes="AAAA">
                                      <p:cBhvr>
                                        <p:cTn id="9" dur="2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5392617" y="1122812"/>
            <a:ext cx="1406767" cy="1406767"/>
          </a:xfrm>
          <a:prstGeom prst="rect">
            <a:avLst/>
          </a:prstGeom>
          <a:solidFill>
            <a:srgbClr val="E2E26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prstClr val="white"/>
              </a:solidFill>
            </a:endParaRPr>
          </a:p>
        </p:txBody>
      </p:sp>
      <p:sp>
        <p:nvSpPr>
          <p:cNvPr id="6" name="Triângulo retângulo 5"/>
          <p:cNvSpPr/>
          <p:nvPr/>
        </p:nvSpPr>
        <p:spPr>
          <a:xfrm>
            <a:off x="3997771" y="2502159"/>
            <a:ext cx="1406768" cy="1414093"/>
          </a:xfrm>
          <a:prstGeom prst="rtTriangle">
            <a:avLst/>
          </a:prstGeom>
          <a:solidFill>
            <a:srgbClr val="52A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prstClr val="white"/>
              </a:solidFill>
            </a:endParaRPr>
          </a:p>
        </p:txBody>
      </p:sp>
      <p:sp>
        <p:nvSpPr>
          <p:cNvPr id="9" name="Triângulo retângulo 8"/>
          <p:cNvSpPr/>
          <p:nvPr/>
        </p:nvSpPr>
        <p:spPr>
          <a:xfrm flipH="1">
            <a:off x="6787463" y="2502160"/>
            <a:ext cx="1406768" cy="1414093"/>
          </a:xfrm>
          <a:prstGeom prst="rtTriangle">
            <a:avLst/>
          </a:prstGeom>
          <a:solidFill>
            <a:srgbClr val="77C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prstClr val="white"/>
              </a:solidFill>
            </a:endParaRPr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2723857" y="4599602"/>
            <a:ext cx="674428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5400" dirty="0" smtClean="0">
                <a:solidFill>
                  <a:schemeClr val="bg2">
                    <a:lumMod val="25000"/>
                  </a:schemeClr>
                </a:solidFill>
                <a:latin typeface="Open Sans"/>
                <a:ea typeface="Open Sans" panose="020B0606030504020204" pitchFamily="34" charset="0"/>
                <a:cs typeface="Open Sans"/>
              </a:rPr>
              <a:t>Soluções comumente exploradas</a:t>
            </a:r>
            <a:endParaRPr lang="pt-BR" sz="5400" dirty="0">
              <a:solidFill>
                <a:schemeClr val="bg2">
                  <a:lumMod val="25000"/>
                </a:schemeClr>
              </a:solidFill>
              <a:latin typeface="Open Sans"/>
              <a:ea typeface="Open Sans" panose="020B0606030504020204" pitchFamily="34" charset="0"/>
              <a:cs typeface="Open Sans"/>
            </a:endParaRPr>
          </a:p>
        </p:txBody>
      </p:sp>
      <p:sp>
        <p:nvSpPr>
          <p:cNvPr id="12" name="Título 10"/>
          <p:cNvSpPr txBox="1">
            <a:spLocks/>
          </p:cNvSpPr>
          <p:nvPr/>
        </p:nvSpPr>
        <p:spPr>
          <a:xfrm>
            <a:off x="490519" y="2502159"/>
            <a:ext cx="33582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dirty="0" smtClean="0">
                <a:solidFill>
                  <a:srgbClr val="E7E6E6">
                    <a:lumMod val="25000"/>
                  </a:srgbClr>
                </a:solidFill>
                <a:latin typeface="Open Sans"/>
                <a:ea typeface="Open Sans" panose="020B0606030504020204" pitchFamily="34" charset="0"/>
                <a:cs typeface="Open Sans"/>
              </a:rPr>
              <a:t>Pedagogia</a:t>
            </a:r>
            <a:endParaRPr lang="pt-BR" sz="2400" dirty="0">
              <a:solidFill>
                <a:srgbClr val="E7E6E6">
                  <a:lumMod val="25000"/>
                </a:srgb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Título 10"/>
          <p:cNvSpPr txBox="1">
            <a:spLocks/>
          </p:cNvSpPr>
          <p:nvPr/>
        </p:nvSpPr>
        <p:spPr>
          <a:xfrm>
            <a:off x="8401478" y="2590689"/>
            <a:ext cx="33582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rgbClr val="E7E6E6">
                    <a:lumMod val="25000"/>
                  </a:srgbClr>
                </a:solidFill>
                <a:latin typeface="Open Sans"/>
                <a:ea typeface="Open Sans" panose="020B0606030504020204" pitchFamily="34" charset="0"/>
                <a:cs typeface="Open Sans"/>
              </a:rPr>
              <a:t>Linguagens e Ferramentas</a:t>
            </a:r>
            <a:endParaRPr lang="pt-BR" sz="2400" dirty="0">
              <a:solidFill>
                <a:srgbClr val="E7E6E6">
                  <a:lumMod val="25000"/>
                </a:srgb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Título 10"/>
          <p:cNvSpPr txBox="1">
            <a:spLocks/>
          </p:cNvSpPr>
          <p:nvPr/>
        </p:nvSpPr>
        <p:spPr>
          <a:xfrm>
            <a:off x="4416855" y="462386"/>
            <a:ext cx="3358289" cy="7054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dirty="0" smtClean="0">
                <a:solidFill>
                  <a:srgbClr val="E7E6E6">
                    <a:lumMod val="25000"/>
                  </a:srgbClr>
                </a:solidFill>
                <a:latin typeface="Open Sans"/>
                <a:ea typeface="Open Sans" panose="020B0606030504020204" pitchFamily="34" charset="0"/>
                <a:cs typeface="Open Sans"/>
              </a:rPr>
              <a:t>Currículo</a:t>
            </a:r>
            <a:endParaRPr lang="pt-BR" sz="2800" dirty="0">
              <a:solidFill>
                <a:srgbClr val="E7E6E6">
                  <a:lumMod val="25000"/>
                </a:srgbClr>
              </a:solidFill>
              <a:latin typeface="Open Sans"/>
              <a:ea typeface="Open Sans Light" panose="020B0306030504020204" pitchFamily="34" charset="0"/>
              <a:cs typeface="Open Sans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0479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2000371" y="2381539"/>
            <a:ext cx="9401613" cy="1343386"/>
            <a:chOff x="2000371" y="2381539"/>
            <a:chExt cx="9401613" cy="1343386"/>
          </a:xfrm>
        </p:grpSpPr>
        <p:sp>
          <p:nvSpPr>
            <p:cNvPr id="16" name="Título 1"/>
            <p:cNvSpPr txBox="1">
              <a:spLocks/>
            </p:cNvSpPr>
            <p:nvPr/>
          </p:nvSpPr>
          <p:spPr>
            <a:xfrm>
              <a:off x="3219717" y="2433055"/>
              <a:ext cx="8182267" cy="12918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8000" dirty="0" smtClean="0">
                  <a:solidFill>
                    <a:srgbClr val="E7E6E6">
                      <a:lumMod val="25000"/>
                    </a:srgb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Linguagens e </a:t>
              </a:r>
            </a:p>
            <a:p>
              <a:r>
                <a:rPr lang="pt-BR" sz="8000" dirty="0" smtClean="0">
                  <a:solidFill>
                    <a:srgbClr val="E7E6E6">
                      <a:lumMod val="25000"/>
                    </a:srgb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Ferramentas</a:t>
              </a:r>
              <a:endParaRPr lang="pt-BR" sz="8000" dirty="0">
                <a:solidFill>
                  <a:srgbClr val="E7E6E6">
                    <a:lumMod val="25000"/>
                  </a:srgb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2000371" y="2381539"/>
              <a:ext cx="1000406" cy="1030840"/>
              <a:chOff x="3442805" y="4405996"/>
              <a:chExt cx="1000406" cy="1030840"/>
            </a:xfrm>
          </p:grpSpPr>
          <p:grpSp>
            <p:nvGrpSpPr>
              <p:cNvPr id="18" name="Grupo 17"/>
              <p:cNvGrpSpPr/>
              <p:nvPr/>
            </p:nvGrpSpPr>
            <p:grpSpPr>
              <a:xfrm>
                <a:off x="3442805" y="4585778"/>
                <a:ext cx="846649" cy="851058"/>
                <a:chOff x="4980492" y="4640052"/>
                <a:chExt cx="1406768" cy="1414094"/>
              </a:xfrm>
            </p:grpSpPr>
            <p:sp>
              <p:nvSpPr>
                <p:cNvPr id="20" name="Retângulo 19"/>
                <p:cNvSpPr/>
                <p:nvPr/>
              </p:nvSpPr>
              <p:spPr>
                <a:xfrm>
                  <a:off x="4980494" y="4640054"/>
                  <a:ext cx="1406766" cy="1406767"/>
                </a:xfrm>
                <a:prstGeom prst="rect">
                  <a:avLst/>
                </a:prstGeom>
                <a:solidFill>
                  <a:srgbClr val="E2E262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Triângulo retângulo 20"/>
                <p:cNvSpPr/>
                <p:nvPr/>
              </p:nvSpPr>
              <p:spPr>
                <a:xfrm>
                  <a:off x="4980492" y="4640052"/>
                  <a:ext cx="1406768" cy="1414093"/>
                </a:xfrm>
                <a:prstGeom prst="rtTriangle">
                  <a:avLst/>
                </a:prstGeom>
                <a:solidFill>
                  <a:srgbClr val="52A9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Triângulo retângulo 21"/>
                <p:cNvSpPr/>
                <p:nvPr/>
              </p:nvSpPr>
              <p:spPr>
                <a:xfrm flipH="1">
                  <a:off x="4980492" y="4640053"/>
                  <a:ext cx="1406768" cy="1414093"/>
                </a:xfrm>
                <a:prstGeom prst="rtTriangle">
                  <a:avLst/>
                </a:prstGeom>
                <a:solidFill>
                  <a:srgbClr val="77CC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>
                    <a:solidFill>
                      <a:prstClr val="white"/>
                    </a:solidFill>
                  </a:endParaRPr>
                </a:p>
              </p:txBody>
            </p:sp>
          </p:grpSp>
          <p:pic>
            <p:nvPicPr>
              <p:cNvPr id="19" name="Imagem 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1162" y="4405996"/>
                <a:ext cx="902049" cy="902049"/>
              </a:xfrm>
              <a:prstGeom prst="rect">
                <a:avLst/>
              </a:prstGeom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11" name="Grupo 10"/>
          <p:cNvGrpSpPr/>
          <p:nvPr/>
        </p:nvGrpSpPr>
        <p:grpSpPr>
          <a:xfrm>
            <a:off x="1041253" y="2166134"/>
            <a:ext cx="10515600" cy="3980213"/>
            <a:chOff x="1041253" y="2414107"/>
            <a:chExt cx="10515600" cy="3980213"/>
          </a:xfrm>
        </p:grpSpPr>
        <p:sp>
          <p:nvSpPr>
            <p:cNvPr id="12" name="Retângulo 11"/>
            <p:cNvSpPr/>
            <p:nvPr/>
          </p:nvSpPr>
          <p:spPr>
            <a:xfrm>
              <a:off x="4153546" y="5994210"/>
              <a:ext cx="740330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pt-BR" sz="2000" dirty="0">
                  <a:solidFill>
                    <a:srgbClr val="E7E6E6">
                      <a:lumMod val="25000"/>
                    </a:srgb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 [PEARS et al., </a:t>
              </a:r>
              <a:r>
                <a:rPr lang="pt-BR" sz="2000" dirty="0" smtClean="0">
                  <a:solidFill>
                    <a:srgbClr val="E7E6E6">
                      <a:lumMod val="25000"/>
                    </a:srgb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2007</a:t>
              </a:r>
              <a:r>
                <a:rPr lang="pt-BR" sz="2000" dirty="0">
                  <a:solidFill>
                    <a:srgbClr val="E7E6E6">
                      <a:lumMod val="25000"/>
                    </a:srgb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; </a:t>
              </a:r>
              <a:r>
                <a:rPr lang="pt-BR" sz="2000" dirty="0" err="1">
                  <a:solidFill>
                    <a:srgbClr val="E7E6E6">
                      <a:lumMod val="25000"/>
                    </a:srgb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Kelleher</a:t>
              </a:r>
              <a:r>
                <a:rPr lang="pt-BR" sz="2000" dirty="0">
                  <a:solidFill>
                    <a:srgbClr val="E7E6E6">
                      <a:lumMod val="25000"/>
                    </a:srgb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 e </a:t>
              </a:r>
              <a:r>
                <a:rPr lang="pt-BR" sz="2000" dirty="0" err="1" smtClean="0">
                  <a:solidFill>
                    <a:srgbClr val="E7E6E6">
                      <a:lumMod val="25000"/>
                    </a:srgb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Pausch</a:t>
              </a:r>
              <a:r>
                <a:rPr lang="pt-BR" sz="2000" dirty="0" smtClean="0">
                  <a:solidFill>
                    <a:srgbClr val="E7E6E6">
                      <a:lumMod val="25000"/>
                    </a:srgb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 2005</a:t>
              </a:r>
              <a:r>
                <a:rPr lang="pt-BR" sz="2000" dirty="0">
                  <a:solidFill>
                    <a:srgbClr val="E7E6E6">
                      <a:lumMod val="25000"/>
                    </a:srgb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; </a:t>
              </a:r>
              <a:r>
                <a:rPr lang="pt-BR" sz="2000" dirty="0" err="1">
                  <a:solidFill>
                    <a:srgbClr val="E7E6E6">
                      <a:lumMod val="25000"/>
                    </a:srgb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Guzdial</a:t>
              </a:r>
              <a:r>
                <a:rPr lang="pt-BR" sz="2000" dirty="0">
                  <a:solidFill>
                    <a:srgbClr val="E7E6E6">
                      <a:lumMod val="25000"/>
                    </a:srgb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 (2004b)]</a:t>
              </a:r>
            </a:p>
          </p:txBody>
        </p:sp>
        <p:sp>
          <p:nvSpPr>
            <p:cNvPr id="13" name="Título 5"/>
            <p:cNvSpPr txBox="1">
              <a:spLocks/>
            </p:cNvSpPr>
            <p:nvPr/>
          </p:nvSpPr>
          <p:spPr>
            <a:xfrm>
              <a:off x="1041253" y="2414107"/>
              <a:ext cx="10515600" cy="292178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742950" indent="-742950">
                <a:buClr>
                  <a:srgbClr val="52A9C4"/>
                </a:buClr>
                <a:buFont typeface="+mj-lt"/>
                <a:buAutoNum type="arabicPeriod"/>
              </a:pPr>
              <a:r>
                <a:rPr lang="pt-BR" sz="2800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Preferência </a:t>
              </a:r>
              <a:r>
                <a:rPr lang="pt-BR" sz="2800" dirty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da </a:t>
              </a:r>
              <a:r>
                <a:rPr lang="pt-BR" sz="2800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faculdade</a:t>
              </a:r>
            </a:p>
            <a:p>
              <a:pPr marL="742950" indent="-742950">
                <a:buClr>
                  <a:srgbClr val="52A9C4"/>
                </a:buClr>
                <a:buFont typeface="+mj-lt"/>
                <a:buAutoNum type="arabicPeriod"/>
              </a:pPr>
              <a:r>
                <a:rPr lang="pt-BR" sz="2800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Relevância para </a:t>
              </a:r>
              <a:r>
                <a:rPr lang="pt-BR" sz="2800" dirty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a </a:t>
              </a:r>
              <a:r>
                <a:rPr lang="pt-BR" sz="2800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indústria</a:t>
              </a:r>
            </a:p>
            <a:p>
              <a:pPr marL="742950" indent="-742950">
                <a:buClr>
                  <a:srgbClr val="52A9C4"/>
                </a:buClr>
                <a:buFont typeface="+mj-lt"/>
                <a:buAutoNum type="arabicPeriod"/>
              </a:pPr>
              <a:r>
                <a:rPr lang="pt-BR" sz="2800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Aspectos técnicos, disponibilidade </a:t>
              </a:r>
              <a:r>
                <a:rPr lang="pt-BR" sz="2800" dirty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de ferramentas </a:t>
              </a:r>
              <a:r>
                <a:rPr lang="pt-BR" sz="2800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e materiais úteis</a:t>
              </a:r>
            </a:p>
            <a:p>
              <a:pPr marL="742950" indent="-742950">
                <a:buClr>
                  <a:srgbClr val="52A9C4"/>
                </a:buClr>
                <a:buFont typeface="+mj-lt"/>
                <a:buAutoNum type="arabicPeriod"/>
              </a:pPr>
              <a:r>
                <a:rPr lang="pt-BR" sz="2800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Atender as </a:t>
              </a:r>
              <a:r>
                <a:rPr lang="pt-BR" sz="2800" dirty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demandas educacionais dos </a:t>
              </a:r>
              <a:r>
                <a:rPr lang="pt-BR" sz="2800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novatos</a:t>
              </a:r>
            </a:p>
            <a:p>
              <a:pPr marL="742950" indent="-742950">
                <a:buClr>
                  <a:srgbClr val="52A9C4"/>
                </a:buClr>
                <a:buFont typeface="+mj-lt"/>
                <a:buAutoNum type="arabicPeriod"/>
              </a:pPr>
              <a:r>
                <a:rPr lang="pt-BR" sz="2800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Programação Visual</a:t>
              </a:r>
            </a:p>
            <a:p>
              <a:pPr marL="742950" indent="-742950">
                <a:buClr>
                  <a:srgbClr val="52A9C4"/>
                </a:buClr>
                <a:buFont typeface="+mj-lt"/>
                <a:buAutoNum type="arabicPeriod"/>
              </a:pPr>
              <a:r>
                <a:rPr lang="pt-BR" sz="2800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Ambientes voltados para os novatos</a:t>
              </a:r>
              <a:endParaRPr lang="pt-BR" sz="2800" dirty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68084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500" fill="hold"/>
                                        <p:tgtEl>
                                          <p:spTgt spid="1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3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0.25 L -0.25 -0.125 C -0.25 -0.06898 -0.18099 1.11111E-6 -0.125 1.11111E-6 L 6.25E-7 1.11111E-6 " pathEditMode="relative" rAng="0" ptsTypes="AAAA">
                                      <p:cBhvr>
                                        <p:cTn id="9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5392617" y="2502159"/>
            <a:ext cx="1406767" cy="1406767"/>
          </a:xfrm>
          <a:prstGeom prst="rect">
            <a:avLst/>
          </a:prstGeom>
          <a:solidFill>
            <a:srgbClr val="E2E26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prstClr val="white"/>
              </a:solidFill>
            </a:endParaRPr>
          </a:p>
        </p:txBody>
      </p:sp>
      <p:sp>
        <p:nvSpPr>
          <p:cNvPr id="6" name="Triângulo retângulo 5"/>
          <p:cNvSpPr/>
          <p:nvPr/>
        </p:nvSpPr>
        <p:spPr>
          <a:xfrm>
            <a:off x="5392616" y="2502159"/>
            <a:ext cx="1406768" cy="1414093"/>
          </a:xfrm>
          <a:prstGeom prst="rtTriangle">
            <a:avLst/>
          </a:prstGeom>
          <a:solidFill>
            <a:srgbClr val="52A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prstClr val="white"/>
              </a:solidFill>
            </a:endParaRPr>
          </a:p>
        </p:txBody>
      </p:sp>
      <p:sp>
        <p:nvSpPr>
          <p:cNvPr id="9" name="Triângulo retângulo 8"/>
          <p:cNvSpPr/>
          <p:nvPr/>
        </p:nvSpPr>
        <p:spPr>
          <a:xfrm flipH="1">
            <a:off x="5392616" y="2502160"/>
            <a:ext cx="1406768" cy="1414093"/>
          </a:xfrm>
          <a:prstGeom prst="rtTriangle">
            <a:avLst/>
          </a:prstGeom>
          <a:solidFill>
            <a:srgbClr val="77C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prstClr val="white"/>
              </a:solidFill>
            </a:endParaRPr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2723857" y="4599602"/>
            <a:ext cx="6744286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>
                <a:solidFill>
                  <a:schemeClr val="bg2">
                    <a:lumMod val="25000"/>
                  </a:schemeClr>
                </a:solidFill>
                <a:latin typeface="Open Sans"/>
                <a:ea typeface="Open Sans" panose="020B0606030504020204" pitchFamily="34" charset="0"/>
                <a:cs typeface="Open Sans"/>
              </a:rPr>
              <a:t>Metodologia</a:t>
            </a:r>
            <a:endParaRPr lang="pt-BR" sz="5400" dirty="0">
              <a:solidFill>
                <a:schemeClr val="bg2">
                  <a:lumMod val="25000"/>
                </a:schemeClr>
              </a:solidFill>
              <a:latin typeface="Open Sans"/>
              <a:ea typeface="Open Sans" panose="020B0606030504020204" pitchFamily="34" charset="0"/>
              <a:cs typeface="Open Sans"/>
            </a:endParaRPr>
          </a:p>
        </p:txBody>
      </p:sp>
      <p:sp>
        <p:nvSpPr>
          <p:cNvPr id="12" name="Título 10"/>
          <p:cNvSpPr txBox="1">
            <a:spLocks/>
          </p:cNvSpPr>
          <p:nvPr/>
        </p:nvSpPr>
        <p:spPr>
          <a:xfrm>
            <a:off x="490519" y="2502159"/>
            <a:ext cx="33582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dirty="0" smtClean="0">
                <a:solidFill>
                  <a:srgbClr val="E7E6E6">
                    <a:lumMod val="25000"/>
                  </a:srgbClr>
                </a:solidFill>
                <a:latin typeface="Open Sans"/>
                <a:ea typeface="Open Sans" panose="020B0606030504020204" pitchFamily="34" charset="0"/>
                <a:cs typeface="Open Sans"/>
              </a:rPr>
              <a:t>Métodos mistos</a:t>
            </a:r>
            <a:endParaRPr lang="pt-BR" sz="2400" dirty="0">
              <a:solidFill>
                <a:srgbClr val="E7E6E6">
                  <a:lumMod val="25000"/>
                </a:srgb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Título 10"/>
          <p:cNvSpPr txBox="1">
            <a:spLocks/>
          </p:cNvSpPr>
          <p:nvPr/>
        </p:nvSpPr>
        <p:spPr>
          <a:xfrm>
            <a:off x="8401478" y="2590689"/>
            <a:ext cx="33582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rgbClr val="E7E6E6">
                    <a:lumMod val="25000"/>
                  </a:srgbClr>
                </a:solidFill>
                <a:latin typeface="Open Sans"/>
                <a:ea typeface="Open Sans" panose="020B0606030504020204" pitchFamily="34" charset="0"/>
                <a:cs typeface="Open Sans"/>
              </a:rPr>
              <a:t>Estudos de caso</a:t>
            </a:r>
            <a:endParaRPr lang="pt-BR" sz="2400" dirty="0">
              <a:solidFill>
                <a:srgbClr val="E7E6E6">
                  <a:lumMod val="25000"/>
                </a:srgb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96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-0.11693 0.003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46" y="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11732 -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9" y="-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/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2000371" y="2350543"/>
            <a:ext cx="9401613" cy="1343386"/>
            <a:chOff x="2000371" y="2381539"/>
            <a:chExt cx="9401613" cy="1343386"/>
          </a:xfrm>
        </p:grpSpPr>
        <p:sp>
          <p:nvSpPr>
            <p:cNvPr id="16" name="Título 1"/>
            <p:cNvSpPr txBox="1">
              <a:spLocks/>
            </p:cNvSpPr>
            <p:nvPr/>
          </p:nvSpPr>
          <p:spPr>
            <a:xfrm>
              <a:off x="3219717" y="2433055"/>
              <a:ext cx="8182267" cy="12918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8800" dirty="0" smtClean="0">
                  <a:solidFill>
                    <a:srgbClr val="E7E6E6">
                      <a:lumMod val="25000"/>
                    </a:srgb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Métodos Mistos</a:t>
              </a:r>
              <a:endParaRPr lang="pt-BR" sz="8800" dirty="0">
                <a:solidFill>
                  <a:srgbClr val="E7E6E6">
                    <a:lumMod val="25000"/>
                  </a:srgb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2000371" y="2381539"/>
              <a:ext cx="1000406" cy="1030840"/>
              <a:chOff x="3442805" y="4405996"/>
              <a:chExt cx="1000406" cy="1030840"/>
            </a:xfrm>
          </p:grpSpPr>
          <p:grpSp>
            <p:nvGrpSpPr>
              <p:cNvPr id="18" name="Grupo 17"/>
              <p:cNvGrpSpPr/>
              <p:nvPr/>
            </p:nvGrpSpPr>
            <p:grpSpPr>
              <a:xfrm>
                <a:off x="3442805" y="4585778"/>
                <a:ext cx="846649" cy="851058"/>
                <a:chOff x="4980492" y="4640052"/>
                <a:chExt cx="1406768" cy="1414094"/>
              </a:xfrm>
            </p:grpSpPr>
            <p:sp>
              <p:nvSpPr>
                <p:cNvPr id="20" name="Retângulo 19"/>
                <p:cNvSpPr/>
                <p:nvPr/>
              </p:nvSpPr>
              <p:spPr>
                <a:xfrm>
                  <a:off x="4980494" y="4640054"/>
                  <a:ext cx="1406766" cy="1406767"/>
                </a:xfrm>
                <a:prstGeom prst="rect">
                  <a:avLst/>
                </a:prstGeom>
                <a:solidFill>
                  <a:srgbClr val="E2E262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Triângulo retângulo 20"/>
                <p:cNvSpPr/>
                <p:nvPr/>
              </p:nvSpPr>
              <p:spPr>
                <a:xfrm>
                  <a:off x="4980492" y="4640052"/>
                  <a:ext cx="1406768" cy="1414093"/>
                </a:xfrm>
                <a:prstGeom prst="rtTriangle">
                  <a:avLst/>
                </a:prstGeom>
                <a:solidFill>
                  <a:srgbClr val="52A9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Triângulo retângulo 21"/>
                <p:cNvSpPr/>
                <p:nvPr/>
              </p:nvSpPr>
              <p:spPr>
                <a:xfrm flipH="1">
                  <a:off x="4980492" y="4640053"/>
                  <a:ext cx="1406768" cy="1414093"/>
                </a:xfrm>
                <a:prstGeom prst="rtTriangle">
                  <a:avLst/>
                </a:prstGeom>
                <a:solidFill>
                  <a:srgbClr val="77CC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>
                    <a:solidFill>
                      <a:prstClr val="white"/>
                    </a:solidFill>
                  </a:endParaRPr>
                </a:p>
              </p:txBody>
            </p:sp>
          </p:grpSp>
          <p:pic>
            <p:nvPicPr>
              <p:cNvPr id="19" name="Imagem 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1162" y="4405996"/>
                <a:ext cx="902049" cy="902049"/>
              </a:xfrm>
              <a:prstGeom prst="rect">
                <a:avLst/>
              </a:prstGeom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3" name="Grupo 2"/>
          <p:cNvGrpSpPr/>
          <p:nvPr/>
        </p:nvGrpSpPr>
        <p:grpSpPr>
          <a:xfrm>
            <a:off x="1041253" y="2518358"/>
            <a:ext cx="10515600" cy="2504281"/>
            <a:chOff x="1041253" y="2414107"/>
            <a:chExt cx="10515600" cy="2504281"/>
          </a:xfrm>
        </p:grpSpPr>
        <p:sp>
          <p:nvSpPr>
            <p:cNvPr id="13" name="Retângulo 12"/>
            <p:cNvSpPr/>
            <p:nvPr/>
          </p:nvSpPr>
          <p:spPr>
            <a:xfrm>
              <a:off x="6633275" y="4518278"/>
              <a:ext cx="49235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pt-BR" sz="2000" dirty="0">
                  <a:solidFill>
                    <a:srgbClr val="E7E6E6">
                      <a:lumMod val="25000"/>
                    </a:srgb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pt-BR" sz="2000" dirty="0" smtClean="0">
                  <a:solidFill>
                    <a:srgbClr val="E7E6E6">
                      <a:lumMod val="25000"/>
                    </a:srgb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[</a:t>
              </a:r>
              <a:r>
                <a:rPr lang="pt-BR" sz="2000" dirty="0" err="1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Creswell</a:t>
              </a:r>
              <a:r>
                <a:rPr lang="pt-BR" sz="2000" dirty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pt-BR" sz="2000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2010</a:t>
              </a:r>
              <a:r>
                <a:rPr lang="pt-BR" sz="2000" dirty="0" smtClean="0">
                  <a:solidFill>
                    <a:srgbClr val="E7E6E6">
                      <a:lumMod val="25000"/>
                    </a:srgb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]</a:t>
              </a:r>
              <a:endParaRPr lang="pt-BR" sz="2000" dirty="0">
                <a:solidFill>
                  <a:srgbClr val="E7E6E6">
                    <a:lumMod val="25000"/>
                  </a:srgb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14" name="Título 5"/>
            <p:cNvSpPr txBox="1">
              <a:spLocks/>
            </p:cNvSpPr>
            <p:nvPr/>
          </p:nvSpPr>
          <p:spPr>
            <a:xfrm>
              <a:off x="1041253" y="2414107"/>
              <a:ext cx="10515600" cy="194203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2800" i="1" dirty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A</a:t>
              </a:r>
              <a:r>
                <a:rPr lang="pt-BR" sz="2800" i="1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pt-BR" sz="2800" i="1" dirty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pesquisa </a:t>
              </a:r>
              <a:r>
                <a:rPr lang="pt-BR" sz="2800" i="1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de métodos </a:t>
              </a:r>
              <a:r>
                <a:rPr lang="pt-BR" sz="2800" i="1" dirty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mistos é uma abordagem da investigação que associa </a:t>
              </a:r>
              <a:r>
                <a:rPr lang="pt-BR" sz="2800" i="1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quantitativas e </a:t>
              </a:r>
              <a:r>
                <a:rPr lang="pt-BR" sz="2800" i="1" dirty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qualitativas a fim de realizar uma análise abrangente de um problema de pesquisa </a:t>
              </a:r>
              <a:r>
                <a:rPr lang="pt-BR" sz="2800" i="1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onde a </a:t>
              </a:r>
              <a:r>
                <a:rPr lang="pt-BR" sz="2800" i="1" dirty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força geral deste estudo possa ser maior que a da pesquisa quantitativa </a:t>
              </a:r>
              <a:r>
                <a:rPr lang="pt-BR" sz="2800" i="1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ou qualitativa isoladas.</a:t>
              </a:r>
              <a:endParaRPr lang="pt-BR" sz="2800" i="1" dirty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470632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500" fill="hold"/>
                                        <p:tgtEl>
                                          <p:spTgt spid="1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3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0.25 L -0.25 -0.125 C -0.25 -0.06898 -0.18099 1.11111E-6 -0.125 1.11111E-6 L 6.25E-7 1.11111E-6 " pathEditMode="relative" rAng="0" ptsTypes="AAAA">
                                      <p:cBhvr>
                                        <p:cTn id="9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5392617" y="2502159"/>
            <a:ext cx="1406767" cy="1406767"/>
          </a:xfrm>
          <a:prstGeom prst="rect">
            <a:avLst/>
          </a:prstGeom>
          <a:solidFill>
            <a:srgbClr val="E2E26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prstClr val="white"/>
              </a:solidFill>
            </a:endParaRPr>
          </a:p>
        </p:txBody>
      </p:sp>
      <p:sp>
        <p:nvSpPr>
          <p:cNvPr id="6" name="Triângulo retângulo 5"/>
          <p:cNvSpPr/>
          <p:nvPr/>
        </p:nvSpPr>
        <p:spPr>
          <a:xfrm>
            <a:off x="3948830" y="2502159"/>
            <a:ext cx="1406768" cy="1414093"/>
          </a:xfrm>
          <a:prstGeom prst="rtTriangle">
            <a:avLst/>
          </a:prstGeom>
          <a:solidFill>
            <a:srgbClr val="52A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prstClr val="white"/>
              </a:solidFill>
            </a:endParaRPr>
          </a:p>
        </p:txBody>
      </p:sp>
      <p:sp>
        <p:nvSpPr>
          <p:cNvPr id="9" name="Triângulo retângulo 8"/>
          <p:cNvSpPr/>
          <p:nvPr/>
        </p:nvSpPr>
        <p:spPr>
          <a:xfrm flipH="1">
            <a:off x="6804321" y="2502160"/>
            <a:ext cx="1406768" cy="1414093"/>
          </a:xfrm>
          <a:prstGeom prst="rtTriangle">
            <a:avLst/>
          </a:prstGeom>
          <a:solidFill>
            <a:srgbClr val="77C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prstClr val="white"/>
              </a:solidFill>
            </a:endParaRPr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2723857" y="4599602"/>
            <a:ext cx="6744286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>
                <a:solidFill>
                  <a:schemeClr val="bg2">
                    <a:lumMod val="25000"/>
                  </a:schemeClr>
                </a:solidFill>
                <a:latin typeface="Open Sans"/>
                <a:ea typeface="Open Sans" panose="020B0606030504020204" pitchFamily="34" charset="0"/>
                <a:cs typeface="Open Sans"/>
              </a:rPr>
              <a:t>Metodologia</a:t>
            </a:r>
            <a:endParaRPr lang="pt-BR" sz="5400" dirty="0">
              <a:solidFill>
                <a:schemeClr val="bg2">
                  <a:lumMod val="25000"/>
                </a:schemeClr>
              </a:solidFill>
              <a:latin typeface="Open Sans"/>
              <a:ea typeface="Open Sans" panose="020B0606030504020204" pitchFamily="34" charset="0"/>
              <a:cs typeface="Open Sans"/>
            </a:endParaRPr>
          </a:p>
        </p:txBody>
      </p:sp>
      <p:sp>
        <p:nvSpPr>
          <p:cNvPr id="12" name="Título 10"/>
          <p:cNvSpPr txBox="1">
            <a:spLocks/>
          </p:cNvSpPr>
          <p:nvPr/>
        </p:nvSpPr>
        <p:spPr>
          <a:xfrm>
            <a:off x="490519" y="2502159"/>
            <a:ext cx="33582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dirty="0" smtClean="0">
                <a:solidFill>
                  <a:srgbClr val="E7E6E6">
                    <a:lumMod val="25000"/>
                  </a:srgbClr>
                </a:solidFill>
                <a:latin typeface="Open Sans"/>
                <a:ea typeface="Open Sans" panose="020B0606030504020204" pitchFamily="34" charset="0"/>
                <a:cs typeface="Open Sans"/>
              </a:rPr>
              <a:t>Métodos mistos</a:t>
            </a:r>
            <a:endParaRPr lang="pt-BR" sz="2400" dirty="0">
              <a:solidFill>
                <a:srgbClr val="E7E6E6">
                  <a:lumMod val="25000"/>
                </a:srgb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Título 10"/>
          <p:cNvSpPr txBox="1">
            <a:spLocks/>
          </p:cNvSpPr>
          <p:nvPr/>
        </p:nvSpPr>
        <p:spPr>
          <a:xfrm>
            <a:off x="8401478" y="2590689"/>
            <a:ext cx="33582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rgbClr val="E7E6E6">
                    <a:lumMod val="25000"/>
                  </a:srgbClr>
                </a:solidFill>
                <a:latin typeface="Open Sans"/>
                <a:ea typeface="Open Sans" panose="020B0606030504020204" pitchFamily="34" charset="0"/>
                <a:cs typeface="Open Sans"/>
              </a:rPr>
              <a:t>Estudos de caso</a:t>
            </a:r>
            <a:endParaRPr lang="pt-BR" sz="2400" dirty="0">
              <a:solidFill>
                <a:srgbClr val="E7E6E6">
                  <a:lumMod val="25000"/>
                </a:srgb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8864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C7A-7C43-453C-BF05-8D16A901C2E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2000371" y="2350543"/>
            <a:ext cx="9401613" cy="1343386"/>
            <a:chOff x="2000371" y="2381539"/>
            <a:chExt cx="9401613" cy="1343386"/>
          </a:xfrm>
        </p:grpSpPr>
        <p:sp>
          <p:nvSpPr>
            <p:cNvPr id="16" name="Título 1"/>
            <p:cNvSpPr txBox="1">
              <a:spLocks/>
            </p:cNvSpPr>
            <p:nvPr/>
          </p:nvSpPr>
          <p:spPr>
            <a:xfrm>
              <a:off x="3219717" y="2433055"/>
              <a:ext cx="8182267" cy="12918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8000" dirty="0" smtClean="0">
                  <a:solidFill>
                    <a:srgbClr val="E7E6E6">
                      <a:lumMod val="25000"/>
                    </a:srgb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Estudos de Caso</a:t>
              </a:r>
              <a:endParaRPr lang="pt-BR" sz="8000" dirty="0">
                <a:solidFill>
                  <a:srgbClr val="E7E6E6">
                    <a:lumMod val="25000"/>
                  </a:srgb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2000371" y="2381539"/>
              <a:ext cx="1000406" cy="1030840"/>
              <a:chOff x="3442805" y="4405996"/>
              <a:chExt cx="1000406" cy="1030840"/>
            </a:xfrm>
          </p:grpSpPr>
          <p:grpSp>
            <p:nvGrpSpPr>
              <p:cNvPr id="18" name="Grupo 17"/>
              <p:cNvGrpSpPr/>
              <p:nvPr/>
            </p:nvGrpSpPr>
            <p:grpSpPr>
              <a:xfrm>
                <a:off x="3442805" y="4585778"/>
                <a:ext cx="846649" cy="851058"/>
                <a:chOff x="4980492" y="4640052"/>
                <a:chExt cx="1406768" cy="1414094"/>
              </a:xfrm>
            </p:grpSpPr>
            <p:sp>
              <p:nvSpPr>
                <p:cNvPr id="20" name="Retângulo 19"/>
                <p:cNvSpPr/>
                <p:nvPr/>
              </p:nvSpPr>
              <p:spPr>
                <a:xfrm>
                  <a:off x="4980494" y="4640054"/>
                  <a:ext cx="1406766" cy="1406767"/>
                </a:xfrm>
                <a:prstGeom prst="rect">
                  <a:avLst/>
                </a:prstGeom>
                <a:solidFill>
                  <a:srgbClr val="E2E262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sz="1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Triângulo retângulo 20"/>
                <p:cNvSpPr/>
                <p:nvPr/>
              </p:nvSpPr>
              <p:spPr>
                <a:xfrm>
                  <a:off x="4980492" y="4640052"/>
                  <a:ext cx="1406768" cy="1414093"/>
                </a:xfrm>
                <a:prstGeom prst="rtTriangle">
                  <a:avLst/>
                </a:prstGeom>
                <a:solidFill>
                  <a:srgbClr val="52A9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sz="1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Triângulo retângulo 21"/>
                <p:cNvSpPr/>
                <p:nvPr/>
              </p:nvSpPr>
              <p:spPr>
                <a:xfrm flipH="1">
                  <a:off x="4980492" y="4640053"/>
                  <a:ext cx="1406768" cy="1414093"/>
                </a:xfrm>
                <a:prstGeom prst="rtTriangle">
                  <a:avLst/>
                </a:prstGeom>
                <a:solidFill>
                  <a:srgbClr val="77CC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sz="1600">
                    <a:solidFill>
                      <a:prstClr val="white"/>
                    </a:solidFill>
                  </a:endParaRPr>
                </a:p>
              </p:txBody>
            </p:sp>
          </p:grpSp>
          <p:pic>
            <p:nvPicPr>
              <p:cNvPr id="19" name="Imagem 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1162" y="4405996"/>
                <a:ext cx="902049" cy="902049"/>
              </a:xfrm>
              <a:prstGeom prst="rect">
                <a:avLst/>
              </a:prstGeom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3" name="Grupo 2"/>
          <p:cNvGrpSpPr/>
          <p:nvPr/>
        </p:nvGrpSpPr>
        <p:grpSpPr>
          <a:xfrm>
            <a:off x="1041253" y="2165435"/>
            <a:ext cx="10515600" cy="2504281"/>
            <a:chOff x="1041253" y="2414107"/>
            <a:chExt cx="10515600" cy="2504281"/>
          </a:xfrm>
        </p:grpSpPr>
        <p:sp>
          <p:nvSpPr>
            <p:cNvPr id="13" name="Retângulo 12"/>
            <p:cNvSpPr/>
            <p:nvPr/>
          </p:nvSpPr>
          <p:spPr>
            <a:xfrm>
              <a:off x="6633275" y="4518278"/>
              <a:ext cx="49235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pt-BR" sz="2000" dirty="0">
                  <a:solidFill>
                    <a:srgbClr val="E7E6E6">
                      <a:lumMod val="25000"/>
                    </a:srgb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pt-BR" sz="2000" dirty="0" smtClean="0">
                  <a:solidFill>
                    <a:srgbClr val="E7E6E6">
                      <a:lumMod val="25000"/>
                    </a:srgb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[</a:t>
              </a:r>
              <a:r>
                <a:rPr lang="pt-BR" sz="2000" dirty="0" err="1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Creswell</a:t>
              </a:r>
              <a:r>
                <a:rPr lang="pt-BR" sz="2000" dirty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pt-BR" sz="2000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2013</a:t>
              </a:r>
              <a:r>
                <a:rPr lang="pt-BR" sz="2000" dirty="0" smtClean="0">
                  <a:solidFill>
                    <a:srgbClr val="E7E6E6">
                      <a:lumMod val="25000"/>
                    </a:srgb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]</a:t>
              </a:r>
              <a:endParaRPr lang="pt-BR" sz="2000" dirty="0">
                <a:solidFill>
                  <a:srgbClr val="E7E6E6">
                    <a:lumMod val="25000"/>
                  </a:srgb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14" name="Título 5"/>
            <p:cNvSpPr txBox="1">
              <a:spLocks/>
            </p:cNvSpPr>
            <p:nvPr/>
          </p:nvSpPr>
          <p:spPr>
            <a:xfrm>
              <a:off x="1041253" y="2414107"/>
              <a:ext cx="10515600" cy="194203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2800" i="1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Num </a:t>
              </a:r>
              <a:r>
                <a:rPr lang="pt-BR" sz="2800" i="1" dirty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estudo de caso, o pesquisador explora um sistema </a:t>
              </a:r>
              <a:r>
                <a:rPr lang="pt-BR" sz="2800" i="1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limitado ao </a:t>
              </a:r>
              <a:r>
                <a:rPr lang="pt-BR" sz="2800" i="1" dirty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longo do tempo, através da coleta de dados </a:t>
              </a:r>
              <a:r>
                <a:rPr lang="pt-BR" sz="2800" i="1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envolvendo múltiplas </a:t>
              </a:r>
              <a:r>
                <a:rPr lang="pt-BR" sz="2800" i="1" dirty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fontes </a:t>
              </a:r>
              <a:r>
                <a:rPr lang="pt-BR" sz="2800" i="1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de informação</a:t>
              </a:r>
              <a:r>
                <a:rPr lang="pt-BR" sz="2800" i="1" dirty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como observações, entrevistas, documentos, relatórios, dentre outros, e </a:t>
              </a:r>
              <a:r>
                <a:rPr lang="pt-BR" sz="2800" i="1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relata uma </a:t>
              </a:r>
              <a:r>
                <a:rPr lang="pt-BR" sz="2800" i="1" dirty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descrição do </a:t>
              </a:r>
              <a:r>
                <a:rPr lang="pt-BR" sz="2800" i="1" dirty="0" smtClean="0">
                  <a:solidFill>
                    <a:prstClr val="black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caso.</a:t>
              </a:r>
              <a:endParaRPr lang="pt-BR" sz="2800" i="1" dirty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52117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500" fill="hold"/>
                                        <p:tgtEl>
                                          <p:spTgt spid="1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3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0.25 L -0.25 -0.125 C -0.25 -0.06898 -0.18099 1.11111E-6 -0.125 1.11111E-6 L 6.25E-7 1.11111E-6 " pathEditMode="relative" rAng="0" ptsTypes="AAAA">
                                      <p:cBhvr>
                                        <p:cTn id="9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A1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1131095" y="1766241"/>
            <a:ext cx="7704246" cy="310854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2800" i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 programação </a:t>
            </a:r>
            <a:r>
              <a:rPr lang="pt-BR" sz="2800" i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constitui os </a:t>
            </a:r>
            <a:r>
              <a:rPr lang="pt-BR" sz="2800" i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conceitos fundamentais </a:t>
            </a:r>
            <a:r>
              <a:rPr lang="pt-BR" sz="2800" i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mais importantes da </a:t>
            </a:r>
            <a:r>
              <a:rPr lang="pt-BR" sz="2800" i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Ciência da Computação.</a:t>
            </a:r>
          </a:p>
          <a:p>
            <a:endParaRPr lang="pt-BR" sz="2800" i="1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pt-BR" sz="2800" i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Estudantes </a:t>
            </a:r>
            <a:r>
              <a:rPr lang="pt-BR" sz="2800" i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universitários </a:t>
            </a:r>
            <a:r>
              <a:rPr lang="pt-BR" sz="2800" i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devem aprender </a:t>
            </a:r>
            <a:r>
              <a:rPr lang="pt-BR" sz="2800" i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 programar, a fim de se tornarem fluentes em tecnologia da informação.</a:t>
            </a:r>
          </a:p>
        </p:txBody>
      </p:sp>
      <p:sp>
        <p:nvSpPr>
          <p:cNvPr id="20" name="Retângulo 19"/>
          <p:cNvSpPr/>
          <p:nvPr/>
        </p:nvSpPr>
        <p:spPr>
          <a:xfrm rot="15883911">
            <a:off x="9419455" y="3004142"/>
            <a:ext cx="37802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[NATIONAL RESEARCH COUNCIL 1999]</a:t>
            </a:r>
            <a:endParaRPr lang="pt-BR" sz="1600" dirty="0">
              <a:solidFill>
                <a:prstClr val="white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26" name="Picture 2" descr="Image result for Being Fluent with Information Technology Committee on Information Technology Literacy, National Research Counc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89680">
            <a:off x="8522781" y="1450002"/>
            <a:ext cx="2478423" cy="3783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114B-60B1-4C06-B85A-B431008FD82D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659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455599761"/>
              </p:ext>
            </p:extLst>
          </p:nvPr>
        </p:nvGraphicFramePr>
        <p:xfrm>
          <a:off x="1753031" y="1379858"/>
          <a:ext cx="8119389" cy="3580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Image result for uef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69529">
            <a:off x="1596327" y="825790"/>
            <a:ext cx="2183916" cy="110813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060857" y="5308436"/>
            <a:ext cx="992981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pt-BR" sz="2400" dirty="0" smtClean="0">
                <a:solidFill>
                  <a:srgbClr val="3CA1B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“ICC”  = EXA630, EXA170 e EXA196</a:t>
            </a:r>
          </a:p>
          <a:p>
            <a:pPr algn="ctr"/>
            <a:r>
              <a:rPr lang="pt-BR" sz="2400" dirty="0" smtClean="0">
                <a:solidFill>
                  <a:srgbClr val="3CA1B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“NONMAJORS” = estudantes dessas disciplinas</a:t>
            </a:r>
            <a:endParaRPr lang="pt-BR" sz="2400" dirty="0">
              <a:solidFill>
                <a:srgbClr val="3CA1B3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114B-60B1-4C06-B85A-B431008FD82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>
          <a:xfrm>
            <a:off x="5337763" y="5956240"/>
            <a:ext cx="61494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[ACM, </a:t>
            </a:r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2001; </a:t>
            </a:r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SHACKELFORD et </a:t>
            </a:r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al., 2006; </a:t>
            </a:r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ACM, 2013] </a:t>
            </a:r>
            <a:endParaRPr lang="pt-BR" sz="2000" dirty="0">
              <a:solidFill>
                <a:schemeClr val="bg2">
                  <a:lumMod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671064629"/>
              </p:ext>
            </p:extLst>
          </p:nvPr>
        </p:nvGraphicFramePr>
        <p:xfrm>
          <a:off x="1531170" y="464405"/>
          <a:ext cx="96741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114B-60B1-4C06-B85A-B431008FD82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56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2000371" y="2381539"/>
            <a:ext cx="9401613" cy="1343386"/>
            <a:chOff x="2000371" y="2381539"/>
            <a:chExt cx="9401613" cy="1343386"/>
          </a:xfrm>
        </p:grpSpPr>
        <p:sp>
          <p:nvSpPr>
            <p:cNvPr id="3" name="Título 1"/>
            <p:cNvSpPr txBox="1">
              <a:spLocks/>
            </p:cNvSpPr>
            <p:nvPr/>
          </p:nvSpPr>
          <p:spPr>
            <a:xfrm>
              <a:off x="3219717" y="2433055"/>
              <a:ext cx="8182267" cy="12918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6000" dirty="0">
                  <a:solidFill>
                    <a:schemeClr val="bg2">
                      <a:lumMod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D</a:t>
              </a:r>
              <a:r>
                <a:rPr lang="pt-BR" sz="6000" dirty="0" smtClean="0">
                  <a:solidFill>
                    <a:schemeClr val="bg2">
                      <a:lumMod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ificuldades em aprender programação</a:t>
              </a:r>
              <a:endParaRPr lang="pt-BR" sz="6000" dirty="0">
                <a:solidFill>
                  <a:schemeClr val="bg2">
                    <a:lumMod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2000371" y="2381539"/>
              <a:ext cx="1000406" cy="1030840"/>
              <a:chOff x="3442805" y="4405996"/>
              <a:chExt cx="1000406" cy="1030840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3442805" y="4585778"/>
                <a:ext cx="846649" cy="851058"/>
                <a:chOff x="4980492" y="4640052"/>
                <a:chExt cx="1406768" cy="1414094"/>
              </a:xfrm>
            </p:grpSpPr>
            <p:sp>
              <p:nvSpPr>
                <p:cNvPr id="13" name="Retângulo 12"/>
                <p:cNvSpPr/>
                <p:nvPr/>
              </p:nvSpPr>
              <p:spPr>
                <a:xfrm>
                  <a:off x="4980494" y="4640054"/>
                  <a:ext cx="1406766" cy="1406767"/>
                </a:xfrm>
                <a:prstGeom prst="rect">
                  <a:avLst/>
                </a:prstGeom>
                <a:solidFill>
                  <a:srgbClr val="E2E262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" name="Triângulo retângulo 13"/>
                <p:cNvSpPr/>
                <p:nvPr/>
              </p:nvSpPr>
              <p:spPr>
                <a:xfrm>
                  <a:off x="4980492" y="4640052"/>
                  <a:ext cx="1406768" cy="1414093"/>
                </a:xfrm>
                <a:prstGeom prst="rtTriangle">
                  <a:avLst/>
                </a:prstGeom>
                <a:solidFill>
                  <a:srgbClr val="52A9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" name="Triângulo retângulo 14"/>
                <p:cNvSpPr/>
                <p:nvPr/>
              </p:nvSpPr>
              <p:spPr>
                <a:xfrm flipH="1">
                  <a:off x="4980492" y="4640053"/>
                  <a:ext cx="1406768" cy="1414093"/>
                </a:xfrm>
                <a:prstGeom prst="rtTriangle">
                  <a:avLst/>
                </a:prstGeom>
                <a:solidFill>
                  <a:srgbClr val="77CC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>
                    <a:solidFill>
                      <a:prstClr val="white"/>
                    </a:solidFill>
                  </a:endParaRPr>
                </a:p>
              </p:txBody>
            </p:sp>
          </p:grpSp>
          <p:pic>
            <p:nvPicPr>
              <p:cNvPr id="10" name="Imagem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1162" y="4405996"/>
                <a:ext cx="902049" cy="902049"/>
              </a:xfrm>
              <a:prstGeom prst="rect">
                <a:avLst/>
              </a:prstGeom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7" name="Grupo 6"/>
          <p:cNvGrpSpPr/>
          <p:nvPr/>
        </p:nvGrpSpPr>
        <p:grpSpPr>
          <a:xfrm>
            <a:off x="979259" y="2301610"/>
            <a:ext cx="10515600" cy="689559"/>
            <a:chOff x="979259" y="4843336"/>
            <a:chExt cx="10515600" cy="689559"/>
          </a:xfrm>
        </p:grpSpPr>
        <p:sp>
          <p:nvSpPr>
            <p:cNvPr id="18" name="Retângulo 17"/>
            <p:cNvSpPr/>
            <p:nvPr/>
          </p:nvSpPr>
          <p:spPr>
            <a:xfrm>
              <a:off x="6571281" y="4955827"/>
              <a:ext cx="49235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pt-BR" sz="2000" dirty="0">
                  <a:solidFill>
                    <a:schemeClr val="bg2">
                      <a:lumMod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pt-BR" sz="2000" dirty="0" smtClean="0">
                  <a:solidFill>
                    <a:schemeClr val="bg2">
                      <a:lumMod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[JENKINS</a:t>
              </a:r>
              <a:r>
                <a:rPr lang="pt-BR" sz="2000" dirty="0">
                  <a:solidFill>
                    <a:schemeClr val="bg2">
                      <a:lumMod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2002; AZZAM; </a:t>
              </a:r>
              <a:r>
                <a:rPr lang="pt-BR" sz="2000" dirty="0" smtClean="0">
                  <a:solidFill>
                    <a:schemeClr val="bg2">
                      <a:lumMod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CAREER, 2006]</a:t>
              </a:r>
              <a:endParaRPr lang="pt-BR" sz="2000" dirty="0">
                <a:solidFill>
                  <a:schemeClr val="bg2">
                    <a:lumMod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19" name="Título 5"/>
            <p:cNvSpPr txBox="1">
              <a:spLocks/>
            </p:cNvSpPr>
            <p:nvPr/>
          </p:nvSpPr>
          <p:spPr>
            <a:xfrm>
              <a:off x="979259" y="4843336"/>
              <a:ext cx="10515600" cy="689559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4000" dirty="0" smtClean="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Programar é difícil</a:t>
              </a:r>
              <a:endParaRPr lang="pt-BR" sz="4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979259" y="2988898"/>
            <a:ext cx="10600841" cy="2787908"/>
            <a:chOff x="979259" y="2988898"/>
            <a:chExt cx="10600841" cy="2787908"/>
          </a:xfrm>
        </p:grpSpPr>
        <p:sp>
          <p:nvSpPr>
            <p:cNvPr id="20" name="Título 5"/>
            <p:cNvSpPr txBox="1">
              <a:spLocks/>
            </p:cNvSpPr>
            <p:nvPr/>
          </p:nvSpPr>
          <p:spPr>
            <a:xfrm>
              <a:off x="979259" y="3973641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3600" dirty="0">
                  <a:solidFill>
                    <a:srgbClr val="3CA1B3"/>
                  </a:solidFill>
                </a:rPr>
                <a:t>t</a:t>
              </a:r>
              <a:r>
                <a:rPr lang="pt-BR" sz="3600" dirty="0" smtClean="0">
                  <a:solidFill>
                    <a:srgbClr val="3CA1B3"/>
                  </a:solidFill>
                </a:rPr>
                <a:t>axa média de reprovação 33% </a:t>
              </a:r>
              <a:r>
                <a:rPr lang="pt-BR" sz="3600" dirty="0" smtClean="0">
                  <a:solidFill>
                    <a:schemeClr val="bg2">
                      <a:lumMod val="25000"/>
                    </a:schemeClr>
                  </a:solidFill>
                </a:rPr>
                <a:t>= 650.000 estudantes </a:t>
              </a:r>
              <a:endParaRPr lang="pt-BR" sz="3600" dirty="0">
                <a:solidFill>
                  <a:schemeClr val="bg2">
                    <a:lumMod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23" name="Título 5"/>
            <p:cNvSpPr txBox="1">
              <a:spLocks/>
            </p:cNvSpPr>
            <p:nvPr/>
          </p:nvSpPr>
          <p:spPr>
            <a:xfrm>
              <a:off x="979259" y="2988898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4000" dirty="0" smtClean="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Altos índices de evasão e reprovação</a:t>
              </a:r>
              <a:endParaRPr lang="pt-BR" sz="4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5217460" y="5376696"/>
              <a:ext cx="636264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pt-BR" sz="2000" dirty="0">
                  <a:solidFill>
                    <a:schemeClr val="bg2">
                      <a:lumMod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pt-BR" sz="2000" dirty="0" smtClean="0">
                  <a:solidFill>
                    <a:schemeClr val="bg2">
                      <a:lumMod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[BENNEDSEN</a:t>
              </a:r>
              <a:r>
                <a:rPr lang="pt-BR" sz="2000" dirty="0">
                  <a:solidFill>
                    <a:schemeClr val="bg2">
                      <a:lumMod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; CASPERSEN, 2007; WATSON; </a:t>
              </a:r>
              <a:r>
                <a:rPr lang="pt-BR" sz="2000" dirty="0" smtClean="0">
                  <a:solidFill>
                    <a:schemeClr val="bg2">
                      <a:lumMod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LI, 2014] </a:t>
              </a:r>
              <a:endParaRPr lang="pt-BR" sz="2000" dirty="0">
                <a:solidFill>
                  <a:schemeClr val="bg2">
                    <a:lumMod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114B-60B1-4C06-B85A-B431008FD82D}" type="slidenum">
              <a:rPr lang="pt-BR" smtClean="0"/>
              <a:t>8</a:t>
            </a:fld>
            <a:endParaRPr lang="pt-B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664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500" fill="hold"/>
                                        <p:tgtEl>
                                          <p:spTgt spid="1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3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0.25 L -0.25 -0.125 C -0.25 -0.06898 -0.18099 1.11111E-6 -0.125 1.11111E-6 L 6.25E-7 1.11111E-6 " pathEditMode="relative" rAng="0" ptsTypes="AAAA">
                                      <p:cBhvr>
                                        <p:cTn id="9" dur="2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>
          <a:xfrm>
            <a:off x="2239504" y="5956240"/>
            <a:ext cx="9472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[DIJKSTRA </a:t>
            </a:r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et al., </a:t>
            </a:r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1989; JENKINS</a:t>
            </a:r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2002; </a:t>
            </a:r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ROBINS; ROUNTREE, 2003]</a:t>
            </a:r>
            <a:endParaRPr lang="pt-BR" sz="2000" dirty="0">
              <a:solidFill>
                <a:schemeClr val="bg2">
                  <a:lumMod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114B-60B1-4C06-B85A-B431008FD82D}" type="slidenum">
              <a:rPr lang="pt-BR" sz="1600" smtClean="0"/>
              <a:t>9</a:t>
            </a:fld>
            <a:endParaRPr lang="pt-BR" sz="16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441962" y="2481996"/>
            <a:ext cx="3621651" cy="971336"/>
          </a:xfrm>
          <a:prstGeom prst="rect">
            <a:avLst/>
          </a:prstGeom>
          <a:solidFill>
            <a:srgbClr val="D7EFE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ln w="0"/>
                <a:solidFill>
                  <a:srgbClr val="3CA1B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Múltiplas habilidades</a:t>
            </a:r>
            <a:endParaRPr lang="pt-BR" sz="2800" dirty="0">
              <a:ln w="0"/>
              <a:solidFill>
                <a:srgbClr val="3CA1B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528449" y="3606383"/>
            <a:ext cx="4183386" cy="971336"/>
          </a:xfrm>
          <a:prstGeom prst="rect">
            <a:avLst/>
          </a:prstGeom>
          <a:solidFill>
            <a:srgbClr val="D7EFE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ln w="0"/>
                <a:solidFill>
                  <a:srgbClr val="3CA1B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Estilos de aprendizagem</a:t>
            </a:r>
            <a:endParaRPr lang="pt-BR" sz="2800" dirty="0">
              <a:ln w="0"/>
              <a:solidFill>
                <a:srgbClr val="3CA1B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956993" y="2481996"/>
            <a:ext cx="3241822" cy="971336"/>
          </a:xfrm>
          <a:prstGeom prst="rect">
            <a:avLst/>
          </a:prstGeom>
          <a:solidFill>
            <a:srgbClr val="D7EFE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ln w="0"/>
                <a:solidFill>
                  <a:srgbClr val="3CA1B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Novidade radical</a:t>
            </a:r>
            <a:endParaRPr lang="pt-BR" sz="2800" dirty="0">
              <a:ln w="0"/>
              <a:solidFill>
                <a:srgbClr val="3CA1B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956993" y="3580180"/>
            <a:ext cx="3621651" cy="971336"/>
          </a:xfrm>
          <a:prstGeom prst="rect">
            <a:avLst/>
          </a:prstGeom>
          <a:solidFill>
            <a:srgbClr val="D7EFE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ln w="0"/>
                <a:solidFill>
                  <a:srgbClr val="3CA1B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Linguagem escolhida</a:t>
            </a:r>
            <a:endParaRPr lang="pt-BR" sz="2800" dirty="0">
              <a:ln w="0"/>
              <a:solidFill>
                <a:srgbClr val="3CA1B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743941" y="3580180"/>
            <a:ext cx="2637864" cy="971336"/>
          </a:xfrm>
          <a:prstGeom prst="rect">
            <a:avLst/>
          </a:prstGeom>
          <a:solidFill>
            <a:srgbClr val="D7EFE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ln w="0"/>
                <a:solidFill>
                  <a:srgbClr val="3CA1B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Ritmo do aluno</a:t>
            </a:r>
            <a:endParaRPr lang="pt-BR" sz="2800" dirty="0">
              <a:ln w="0"/>
              <a:solidFill>
                <a:srgbClr val="3CA1B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956993" y="4660799"/>
            <a:ext cx="3241822" cy="971336"/>
          </a:xfrm>
          <a:prstGeom prst="rect">
            <a:avLst/>
          </a:prstGeom>
          <a:solidFill>
            <a:srgbClr val="D7EFE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ln w="0"/>
                <a:solidFill>
                  <a:srgbClr val="3CA1B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Reputação da área</a:t>
            </a:r>
            <a:endParaRPr lang="pt-BR" sz="2800" dirty="0">
              <a:ln w="0"/>
              <a:solidFill>
                <a:srgbClr val="3CA1B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4441962" y="4660799"/>
            <a:ext cx="3241822" cy="971336"/>
          </a:xfrm>
          <a:prstGeom prst="rect">
            <a:avLst/>
          </a:prstGeom>
          <a:solidFill>
            <a:srgbClr val="D7EFE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ln w="0"/>
                <a:solidFill>
                  <a:srgbClr val="3CA1B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Motivação</a:t>
            </a:r>
            <a:endParaRPr lang="pt-BR" sz="2800" dirty="0">
              <a:ln w="0"/>
              <a:solidFill>
                <a:srgbClr val="3CA1B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ítulo 1"/>
              <p:cNvSpPr txBox="1">
                <a:spLocks/>
              </p:cNvSpPr>
              <p:nvPr/>
            </p:nvSpPr>
            <p:spPr>
              <a:xfrm>
                <a:off x="956993" y="1385662"/>
                <a:ext cx="3484969" cy="971336"/>
              </a:xfrm>
              <a:prstGeom prst="rect">
                <a:avLst/>
              </a:prstGeom>
              <a:solidFill>
                <a:srgbClr val="D7EFE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pt-BR" sz="2800" dirty="0" smtClean="0">
                    <a:ln w="0"/>
                    <a:solidFill>
                      <a:srgbClr val="3CA1B3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Novatos </a:t>
                </a:r>
                <a14:m>
                  <m:oMath xmlns:m="http://schemas.openxmlformats.org/officeDocument/2006/math">
                    <m:r>
                      <a:rPr lang="pt-BR" sz="2800" i="1" smtClean="0">
                        <a:ln w="0"/>
                        <a:solidFill>
                          <a:srgbClr val="3CA1B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×</m:t>
                    </m:r>
                  </m:oMath>
                </a14:m>
                <a:r>
                  <a:rPr lang="pt-BR" sz="2800" dirty="0" smtClean="0">
                    <a:ln w="0"/>
                    <a:solidFill>
                      <a:srgbClr val="3CA1B3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Experts</a:t>
                </a:r>
                <a:endParaRPr lang="pt-BR" sz="2800" dirty="0">
                  <a:ln w="0"/>
                  <a:solidFill>
                    <a:srgbClr val="3CA1B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4" name="Títul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93" y="1385662"/>
                <a:ext cx="3484969" cy="9713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ítulo 1"/>
          <p:cNvSpPr txBox="1">
            <a:spLocks/>
          </p:cNvSpPr>
          <p:nvPr/>
        </p:nvSpPr>
        <p:spPr>
          <a:xfrm>
            <a:off x="956993" y="587619"/>
            <a:ext cx="10515600" cy="671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solidFill>
                  <a:srgbClr val="3CA1B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Fatores que influenciam a aprendizagem de programação</a:t>
            </a:r>
            <a:endParaRPr lang="pt-BR" sz="3200" dirty="0">
              <a:solidFill>
                <a:srgbClr val="3CA1B3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03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8|1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3|0.4|7.5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2977</Words>
  <Application>Microsoft Office PowerPoint</Application>
  <PresentationFormat>Widescreen</PresentationFormat>
  <Paragraphs>402</Paragraphs>
  <Slides>45</Slides>
  <Notes>39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45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Open Sans</vt:lpstr>
      <vt:lpstr>Open Sans Light</vt:lpstr>
      <vt:lpstr>Roboto</vt:lpstr>
      <vt:lpstr>Roboto Light</vt:lpstr>
      <vt:lpstr>Roboto Thin</vt:lpstr>
      <vt:lpstr>Tema do Office</vt:lpstr>
      <vt:lpstr>1_Tema do Office</vt:lpstr>
      <vt:lpstr>2_Tema do Office</vt:lpstr>
      <vt:lpstr>Uma Abordagem  de Ensino-aprendizagem de Programação  na Educação Superior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Soluções comumente exploradas</vt:lpstr>
      <vt:lpstr>Colaboração e apoio entre pares, melhoria e contextualização do conteúdo, reconfiguração de recursos e da avaliação do curso.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Metodologia</vt:lpstr>
      <vt:lpstr>Apresentação do PowerPoint</vt:lpstr>
      <vt:lpstr>Apresentação do PowerPoint</vt:lpstr>
      <vt:lpstr>Resultados Esperados</vt:lpstr>
      <vt:lpstr>Apresentação do PowerPoint</vt:lpstr>
      <vt:lpstr>Resultados Esperados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Soluções comumente exploradas</vt:lpstr>
      <vt:lpstr>Apresentação do PowerPoint</vt:lpstr>
      <vt:lpstr>Soluções comumente exploradas</vt:lpstr>
      <vt:lpstr>Apresentação do PowerPoint</vt:lpstr>
      <vt:lpstr>Soluções comumente exploradas</vt:lpstr>
      <vt:lpstr>Apresentação do PowerPoint</vt:lpstr>
      <vt:lpstr>Metodologia</vt:lpstr>
      <vt:lpstr>Apresentação do PowerPoint</vt:lpstr>
      <vt:lpstr>Metodologia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BIANCA</dc:creator>
  <cp:lastModifiedBy>BIANCA</cp:lastModifiedBy>
  <cp:revision>332</cp:revision>
  <dcterms:created xsi:type="dcterms:W3CDTF">2016-12-04T13:19:23Z</dcterms:created>
  <dcterms:modified xsi:type="dcterms:W3CDTF">2017-07-09T23:55:23Z</dcterms:modified>
</cp:coreProperties>
</file>