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5" r:id="rId3"/>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55950" y="5078600"/>
            <a:ext cx="6047724" cy="48113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55950" y="5078600"/>
            <a:ext cx="6047700" cy="4811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8" name="Shape 14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Como vemos, el concepto de entidad se relaciona muy estrechamente con el concepto de</a:t>
            </a:r>
          </a:p>
          <a:p>
            <a:pPr lvl="0" rtl="0">
              <a:spcBef>
                <a:spcPts val="0"/>
              </a:spcBef>
              <a:buNone/>
            </a:pPr>
            <a:r>
              <a:rPr lang="es-AR"/>
              <a:t>clases, que fue introducido en el apunte de programación orientada a objetos. Esto se debe a</a:t>
            </a:r>
          </a:p>
          <a:p>
            <a:pPr lvl="0" rtl="0">
              <a:spcBef>
                <a:spcPts val="0"/>
              </a:spcBef>
              <a:buNone/>
            </a:pPr>
            <a:r>
              <a:rPr lang="es-AR"/>
              <a:t>que las bases de datos sirven para almacenar datos, que, en el caso de la programación</a:t>
            </a:r>
          </a:p>
          <a:p>
            <a:pPr lvl="0" rtl="0">
              <a:spcBef>
                <a:spcPts val="0"/>
              </a:spcBef>
              <a:buNone/>
            </a:pPr>
            <a:r>
              <a:rPr lang="es-AR"/>
              <a:t>orientada a objetos, los datos a almacenar serán los relacionados con los objetos generados en</a:t>
            </a:r>
          </a:p>
          <a:p>
            <a:pPr lvl="0" rtl="0">
              <a:spcBef>
                <a:spcPts val="0"/>
              </a:spcBef>
              <a:buNone/>
            </a:pPr>
            <a:r>
              <a:rPr lang="es-AR"/>
              <a:t>tiempo de ejecución en un producto de software. Por lo tanto, la mayoría de las entidades</a:t>
            </a:r>
          </a:p>
          <a:p>
            <a:pPr lvl="0" rtl="0">
              <a:spcBef>
                <a:spcPts val="0"/>
              </a:spcBef>
              <a:buNone/>
            </a:pPr>
            <a:r>
              <a:rPr lang="es-AR"/>
              <a:t>tendrán una correspondencia uno a uno con las clases identificadas en la etapa de</a:t>
            </a:r>
          </a:p>
          <a:p>
            <a:pPr lvl="0" rtl="0">
              <a:spcBef>
                <a:spcPts val="0"/>
              </a:spcBef>
              <a:buNone/>
            </a:pPr>
            <a:r>
              <a:rPr lang="es-AR"/>
              <a:t>requerimientos y análisis del proceso de construcción de software.  </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Es decir, nunca puede existir dos</a:t>
            </a:r>
          </a:p>
          <a:p>
            <a:pPr lvl="0" rtl="0">
              <a:spcBef>
                <a:spcPts val="0"/>
              </a:spcBef>
              <a:buNone/>
            </a:pPr>
            <a:r>
              <a:rPr lang="es-AR"/>
              <a:t>instancias de una entidad con el mismo valor de su atributo identificador. En una entidad</a:t>
            </a:r>
          </a:p>
          <a:p>
            <a:pPr lvl="0" rtl="0">
              <a:spcBef>
                <a:spcPts val="0"/>
              </a:spcBef>
              <a:buNone/>
            </a:pPr>
            <a:r>
              <a:rPr lang="es-AR"/>
              <a:t>puede haber varios atributos posibles para ser elegidos como "identificador".  </a:t>
            </a: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Para mejorar el desempeño de la base de datos se recomienda utilizar identificadores</a:t>
            </a:r>
          </a:p>
          <a:p>
            <a:pPr lvl="0" rtl="0">
              <a:spcBef>
                <a:spcPts val="0"/>
              </a:spcBef>
              <a:buNone/>
            </a:pPr>
            <a:r>
              <a:rPr lang="es-AR"/>
              <a:t>numéricos; por lo tanto, si una entidad no posee un atributo identificador numérico, se debería</a:t>
            </a:r>
          </a:p>
          <a:p>
            <a:pPr lvl="0" rtl="0">
              <a:spcBef>
                <a:spcPts val="0"/>
              </a:spcBef>
              <a:buNone/>
            </a:pPr>
            <a:r>
              <a:rPr lang="es-AR"/>
              <a:t>agregar un atributo, comúnmente llamado id (abreviación de identificador) seguido por el</a:t>
            </a:r>
          </a:p>
          <a:p>
            <a:pPr lvl="0" rtl="0">
              <a:spcBef>
                <a:spcPts val="0"/>
              </a:spcBef>
              <a:buNone/>
            </a:pPr>
            <a:r>
              <a:rPr lang="es-AR"/>
              <a:t>nombre de la entidad, como se muestra en la entidad Película, donde podemos observar que si</a:t>
            </a:r>
          </a:p>
          <a:p>
            <a:pPr lvl="0" rtl="0">
              <a:spcBef>
                <a:spcPts val="0"/>
              </a:spcBef>
              <a:buNone/>
            </a:pPr>
            <a:r>
              <a:rPr lang="es-AR"/>
              <a:t>bien el nombre de la película no debe repetirse en el negocio, no es un atributo numérico; como</a:t>
            </a:r>
          </a:p>
          <a:p>
            <a:pPr lvl="0" rtl="0">
              <a:spcBef>
                <a:spcPts val="0"/>
              </a:spcBef>
              <a:buNone/>
            </a:pPr>
            <a:r>
              <a:rPr lang="es-AR"/>
              <a:t>consecuencia es más conveniente agregar uno, </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55950" y="5078600"/>
            <a:ext cx="6047700" cy="4811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5" name="Shape 1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lnSpc>
                <a:spcPct val="115000"/>
              </a:lnSpc>
              <a:spcBef>
                <a:spcPts val="0"/>
              </a:spcBef>
              <a:spcAft>
                <a:spcPts val="1800"/>
              </a:spcAft>
              <a:buNone/>
            </a:pPr>
            <a:r>
              <a:rPr lang="es-AR" sz="1200">
                <a:solidFill>
                  <a:schemeClr val="dk1"/>
                </a:solidFill>
              </a:rPr>
              <a:t>Es decir que si existe un valor para el (ó los) atributo referencial si o si debe existir su concordante de atributo identificador en la instancia con la cual se relaciona.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755950" y="5078600"/>
            <a:ext cx="6047700" cy="4811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2" name="Shape 16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Para los casos anteriores (uno a muchos o muchos a uno) siempre el</a:t>
            </a:r>
          </a:p>
          <a:p>
            <a:pPr lvl="0" rtl="0">
              <a:spcBef>
                <a:spcPts val="0"/>
              </a:spcBef>
              <a:buNone/>
            </a:pPr>
            <a:r>
              <a:rPr lang="es-AR"/>
              <a:t>atributo referencial se debe colocar en la entidad donde está la cardinalidad MUCHOS.</a:t>
            </a:r>
          </a:p>
          <a:p>
            <a:pPr lvl="0" rtl="0">
              <a:spcBef>
                <a:spcPts val="0"/>
              </a:spcBef>
              <a:buNone/>
            </a:pPr>
            <a:r>
              <a:rPr lang="es-AR"/>
              <a:t>Esto se justifica debido a que los atributos deben tener valores atómicos en cada celda,</a:t>
            </a:r>
          </a:p>
          <a:p>
            <a:pPr lvl="0" rtl="0">
              <a:spcBef>
                <a:spcPts val="0"/>
              </a:spcBef>
              <a:buNone/>
            </a:pPr>
            <a:r>
              <a:rPr lang="es-AR"/>
              <a:t>es decir un único valor.  </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En este caso, en donde ambas entidades tienen la cardinalidad muchos, nos encontramos con</a:t>
            </a:r>
          </a:p>
          <a:p>
            <a:pPr lvl="0" rtl="0">
              <a:spcBef>
                <a:spcPts val="0"/>
              </a:spcBef>
              <a:buNone/>
            </a:pPr>
            <a:r>
              <a:rPr lang="es-AR"/>
              <a:t>la limitación de no poder dónde colocar el atributo referencial en ninguna entidad, sin romper</a:t>
            </a:r>
          </a:p>
          <a:p>
            <a:pPr lvl="0" rtl="0">
              <a:spcBef>
                <a:spcPts val="0"/>
              </a:spcBef>
              <a:buNone/>
            </a:pPr>
            <a:r>
              <a:rPr lang="es-AR"/>
              <a:t>la unicidad.</a:t>
            </a:r>
          </a:p>
          <a:p>
            <a:pPr lvl="0" rtl="0">
              <a:spcBef>
                <a:spcPts val="0"/>
              </a:spcBef>
              <a:buNone/>
            </a:pPr>
            <a:r>
              <a:rPr lang="es-AR"/>
              <a:t>Cuando la relación es de muchos a muchos, la forma de solucionarlo y respetar con la propiedad</a:t>
            </a:r>
          </a:p>
          <a:p>
            <a:pPr lvl="0" rtl="0">
              <a:spcBef>
                <a:spcPts val="0"/>
              </a:spcBef>
              <a:buNone/>
            </a:pPr>
            <a:r>
              <a:rPr lang="es-AR"/>
              <a:t>de unicidad es por medio de la creación de una entidad intermedia, denominada Entidad</a:t>
            </a:r>
          </a:p>
          <a:p>
            <a:pPr lvl="0" rtl="0">
              <a:spcBef>
                <a:spcPts val="0"/>
              </a:spcBef>
              <a:buNone/>
            </a:pPr>
            <a:r>
              <a:rPr lang="es-AR"/>
              <a:t>Asociativa, que relacione un personaje con una película  </a:t>
            </a:r>
          </a:p>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Respuestas:</a:t>
            </a:r>
          </a:p>
          <a:p>
            <a:pPr indent="-254000" lvl="0" marL="508000" rtl="0">
              <a:spcBef>
                <a:spcPts val="0"/>
              </a:spcBef>
              <a:buAutoNum type="arabicPeriod"/>
            </a:pPr>
            <a:r>
              <a:rPr lang="es-AR"/>
              <a:t>Ej. Empleado no asignado de momento a ningún departamento. La respuesta depende de las políticas vigentes en el mundo real representado por la base de datos.  </a:t>
            </a:r>
          </a:p>
          <a:p>
            <a:pPr indent="-254000" lvl="0" marL="508000" rtl="0">
              <a:spcBef>
                <a:spcPts val="0"/>
              </a:spcBef>
              <a:buAutoNum type="arabicPeriod"/>
            </a:pPr>
            <a:r>
              <a:rPr lang="es-AR"/>
              <a:t>Ej. Eliminar un departamento que tiene varios Empleados; existen tres posibilidades: Restringida, si existen empleados. Se propaga: se eliminan los empleados. Anula: se asignan nulos a la clave ajena de todos los empleados.  </a:t>
            </a:r>
          </a:p>
          <a:p>
            <a:pPr indent="-254000" lvl="0" marL="508000" rtl="0">
              <a:spcBef>
                <a:spcPts val="0"/>
              </a:spcBef>
              <a:buAutoNum type="arabicPeriod"/>
            </a:pPr>
            <a:r>
              <a:rPr lang="es-AR"/>
              <a:t>Modificar el número de departamento al cual pertenece un empleado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Respuestas:</a:t>
            </a:r>
          </a:p>
          <a:p>
            <a:pPr indent="-254000" lvl="0" marL="508000" rtl="0">
              <a:spcBef>
                <a:spcPts val="0"/>
              </a:spcBef>
              <a:buAutoNum type="arabicPeriod"/>
            </a:pPr>
            <a:r>
              <a:rPr lang="es-AR"/>
              <a:t>Ej. Empleado no asignado de momento a ningún departamento. La respuesta depende de las políticas vigentes en el mundo real representado por la base de datos.  </a:t>
            </a:r>
          </a:p>
          <a:p>
            <a:pPr indent="-254000" lvl="0" marL="508000" rtl="0">
              <a:spcBef>
                <a:spcPts val="0"/>
              </a:spcBef>
              <a:buAutoNum type="arabicPeriod"/>
            </a:pPr>
            <a:r>
              <a:rPr lang="es-AR"/>
              <a:t>Ej. Eliminar un departamento que tiene varios Empleados; existen tres posibilidades: Restringida, si existen empleados. Se propaga: se eliminan los empleados. Anula: se asignan nulos a la clave ajena de todos los empleados.  </a:t>
            </a:r>
          </a:p>
          <a:p>
            <a:pPr indent="-254000" lvl="0" marL="508000" rtl="0">
              <a:spcBef>
                <a:spcPts val="0"/>
              </a:spcBef>
              <a:buAutoNum type="arabicPeriod"/>
            </a:pPr>
            <a:r>
              <a:rPr lang="es-AR"/>
              <a:t>Modificar el número de departamento al cual pertenece un empleado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rPr lang="es-AR"/>
              <a:t>DEFAULT: En dicho caso, si se inserta una fila en la tabla, sin asignarle un valor a una columna que tiene definido DEFAULT, se insertará la fila y la columna tendrá el valor por defecto definido.</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lnSpc>
                <a:spcPct val="115000"/>
              </a:lnSpc>
              <a:spcBef>
                <a:spcPts val="0"/>
              </a:spcBef>
              <a:spcAft>
                <a:spcPts val="1800"/>
              </a:spcAft>
              <a:buNone/>
            </a:pPr>
            <a:r>
              <a:rPr lang="es-AR" sz="1300"/>
              <a:t>Cabe aclarar que la declaración de una CONSTRAINT con un nombre para indicar una relación entre tablas es opcional, ya que se puede establecer  una referencia con la palabra REFERENCES a continuación de la declaración de una columna y así indicar la relación sin asignarle un nombre, pero es buena práctica utilizar CONTRAINTS, ya que el nombre de una restricción se utiliza para identificar una restricción particular en caso de que la restricción tenga que eliminarse más tarde y/o sustituirse por otra restricción.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260011" y="801884"/>
            <a:ext cx="5040300" cy="40095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755967" y="5078605"/>
            <a:ext cx="6047699" cy="4811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9" name="Shape 49"/>
        <p:cNvGrpSpPr/>
        <p:nvPr/>
      </p:nvGrpSpPr>
      <p:grpSpPr>
        <a:xfrm>
          <a:off x="0" y="0"/>
          <a:ext cx="0" cy="0"/>
          <a:chOff x="0" y="0"/>
          <a:chExt cx="0" cy="0"/>
        </a:xfrm>
      </p:grpSpPr>
      <p:sp>
        <p:nvSpPr>
          <p:cNvPr id="50" name="Shape 50"/>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1" name="Shape 51"/>
          <p:cNvSpPr txBox="1"/>
          <p:nvPr>
            <p:ph idx="1" type="body"/>
          </p:nvPr>
        </p:nvSpPr>
        <p:spPr>
          <a:xfrm>
            <a:off x="624960" y="2066759"/>
            <a:ext cx="8829719"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2" name="Shape 52"/>
          <p:cNvSpPr txBox="1"/>
          <p:nvPr>
            <p:ph idx="2" type="body"/>
          </p:nvPr>
        </p:nvSpPr>
        <p:spPr>
          <a:xfrm>
            <a:off x="624960" y="2332440"/>
            <a:ext cx="8829719"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53" name="Shape 53"/>
        <p:cNvGrpSpPr/>
        <p:nvPr/>
      </p:nvGrpSpPr>
      <p:grpSpPr>
        <a:xfrm>
          <a:off x="0" y="0"/>
          <a:ext cx="0" cy="0"/>
          <a:chOff x="0" y="0"/>
          <a:chExt cx="0" cy="0"/>
        </a:xfrm>
      </p:grpSpPr>
      <p:sp>
        <p:nvSpPr>
          <p:cNvPr id="54" name="Shape 54"/>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5" name="Shape 55"/>
          <p:cNvSpPr txBox="1"/>
          <p:nvPr>
            <p:ph idx="1" type="body"/>
          </p:nvPr>
        </p:nvSpPr>
        <p:spPr>
          <a:xfrm>
            <a:off x="624960" y="2066759"/>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6" name="Shape 56"/>
          <p:cNvSpPr txBox="1"/>
          <p:nvPr>
            <p:ph idx="2" type="body"/>
          </p:nvPr>
        </p:nvSpPr>
        <p:spPr>
          <a:xfrm>
            <a:off x="5149800" y="2066759"/>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7" name="Shape 57"/>
          <p:cNvSpPr txBox="1"/>
          <p:nvPr>
            <p:ph idx="3" type="body"/>
          </p:nvPr>
        </p:nvSpPr>
        <p:spPr>
          <a:xfrm>
            <a:off x="5149800" y="2332440"/>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8" name="Shape 58"/>
          <p:cNvSpPr txBox="1"/>
          <p:nvPr>
            <p:ph idx="4" type="body"/>
          </p:nvPr>
        </p:nvSpPr>
        <p:spPr>
          <a:xfrm>
            <a:off x="624960" y="2332440"/>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9" name="Shape 59"/>
        <p:cNvGrpSpPr/>
        <p:nvPr/>
      </p:nvGrpSpPr>
      <p:grpSpPr>
        <a:xfrm>
          <a:off x="0" y="0"/>
          <a:ext cx="0" cy="0"/>
          <a:chOff x="0" y="0"/>
          <a:chExt cx="0" cy="0"/>
        </a:xfrm>
      </p:grpSpPr>
      <p:sp>
        <p:nvSpPr>
          <p:cNvPr id="60" name="Shape 60"/>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1" name="Shape 61"/>
          <p:cNvSpPr txBox="1"/>
          <p:nvPr>
            <p:ph idx="1" type="body"/>
          </p:nvPr>
        </p:nvSpPr>
        <p:spPr>
          <a:xfrm>
            <a:off x="624950" y="2066664"/>
            <a:ext cx="8829600" cy="485429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2" type="body"/>
          </p:nvPr>
        </p:nvSpPr>
        <p:spPr>
          <a:xfrm>
            <a:off x="624950" y="2066664"/>
            <a:ext cx="8829600" cy="485429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3" name="Shape 63"/>
          <p:cNvSpPr/>
          <p:nvPr/>
        </p:nvSpPr>
        <p:spPr>
          <a:xfrm>
            <a:off x="624960" y="2066759"/>
            <a:ext cx="8829719" cy="50868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624960" y="2066759"/>
            <a:ext cx="8829719" cy="50868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5" name="Shape 65"/>
        <p:cNvGrpSpPr/>
        <p:nvPr/>
      </p:nvGrpSpPr>
      <p:grpSpPr>
        <a:xfrm>
          <a:off x="0" y="0"/>
          <a:ext cx="0" cy="0"/>
          <a:chOff x="0" y="0"/>
          <a:chExt cx="0" cy="0"/>
        </a:xfrm>
      </p:grpSpPr>
      <p:sp>
        <p:nvSpPr>
          <p:cNvPr id="66" name="Shape 66"/>
          <p:cNvSpPr txBox="1"/>
          <p:nvPr>
            <p:ph type="ctrTitle"/>
          </p:nvPr>
        </p:nvSpPr>
        <p:spPr>
          <a:xfrm>
            <a:off x="343636" y="1094341"/>
            <a:ext cx="9393300" cy="3016800"/>
          </a:xfrm>
          <a:prstGeom prst="rect">
            <a:avLst/>
          </a:prstGeom>
        </p:spPr>
        <p:txBody>
          <a:bodyPr anchorCtr="0" anchor="b" bIns="91425" lIns="91425" rIns="91425" tIns="91425"/>
          <a:lstStyle>
            <a:lvl1pPr lvl="0" rtl="0" algn="ctr">
              <a:spcBef>
                <a:spcPts val="0"/>
              </a:spcBef>
              <a:buSzPct val="100000"/>
              <a:defRPr sz="6400"/>
            </a:lvl1pPr>
            <a:lvl2pPr lvl="1" rtl="0" algn="ctr">
              <a:spcBef>
                <a:spcPts val="0"/>
              </a:spcBef>
              <a:buSzPct val="100000"/>
              <a:defRPr sz="6400"/>
            </a:lvl2pPr>
            <a:lvl3pPr lvl="2" rtl="0" algn="ctr">
              <a:spcBef>
                <a:spcPts val="0"/>
              </a:spcBef>
              <a:buSzPct val="100000"/>
              <a:defRPr sz="6400"/>
            </a:lvl3pPr>
            <a:lvl4pPr lvl="3" rtl="0" algn="ctr">
              <a:spcBef>
                <a:spcPts val="0"/>
              </a:spcBef>
              <a:buSzPct val="100000"/>
              <a:defRPr sz="6400"/>
            </a:lvl4pPr>
            <a:lvl5pPr lvl="4" rtl="0" algn="ctr">
              <a:spcBef>
                <a:spcPts val="0"/>
              </a:spcBef>
              <a:buSzPct val="100000"/>
              <a:defRPr sz="6400"/>
            </a:lvl5pPr>
            <a:lvl6pPr lvl="5" rtl="0" algn="ctr">
              <a:spcBef>
                <a:spcPts val="0"/>
              </a:spcBef>
              <a:buSzPct val="100000"/>
              <a:defRPr sz="6400"/>
            </a:lvl6pPr>
            <a:lvl7pPr lvl="6" rtl="0" algn="ctr">
              <a:spcBef>
                <a:spcPts val="0"/>
              </a:spcBef>
              <a:buSzPct val="100000"/>
              <a:defRPr sz="6400"/>
            </a:lvl7pPr>
            <a:lvl8pPr lvl="7" rtl="0" algn="ctr">
              <a:spcBef>
                <a:spcPts val="0"/>
              </a:spcBef>
              <a:buSzPct val="100000"/>
              <a:defRPr sz="6400"/>
            </a:lvl8pPr>
            <a:lvl9pPr lvl="8" rtl="0" algn="ctr">
              <a:spcBef>
                <a:spcPts val="0"/>
              </a:spcBef>
              <a:buSzPct val="100000"/>
              <a:defRPr sz="6400"/>
            </a:lvl9pPr>
          </a:lstStyle>
          <a:p/>
        </p:txBody>
      </p:sp>
      <p:sp>
        <p:nvSpPr>
          <p:cNvPr id="67" name="Shape 67"/>
          <p:cNvSpPr txBox="1"/>
          <p:nvPr>
            <p:ph idx="1" type="subTitle"/>
          </p:nvPr>
        </p:nvSpPr>
        <p:spPr>
          <a:xfrm>
            <a:off x="343627" y="4165463"/>
            <a:ext cx="9393300" cy="11649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3400"/>
            </a:lvl1pPr>
            <a:lvl2pPr lvl="1" rtl="0" algn="ctr">
              <a:lnSpc>
                <a:spcPct val="100000"/>
              </a:lnSpc>
              <a:spcBef>
                <a:spcPts val="0"/>
              </a:spcBef>
              <a:spcAft>
                <a:spcPts val="0"/>
              </a:spcAft>
              <a:buSzPct val="100000"/>
              <a:buNone/>
              <a:defRPr sz="3400"/>
            </a:lvl2pPr>
            <a:lvl3pPr lvl="2" rtl="0" algn="ctr">
              <a:lnSpc>
                <a:spcPct val="100000"/>
              </a:lnSpc>
              <a:spcBef>
                <a:spcPts val="0"/>
              </a:spcBef>
              <a:spcAft>
                <a:spcPts val="0"/>
              </a:spcAft>
              <a:buSzPct val="100000"/>
              <a:buNone/>
              <a:defRPr sz="3400"/>
            </a:lvl3pPr>
            <a:lvl4pPr lvl="3" rtl="0" algn="ctr">
              <a:lnSpc>
                <a:spcPct val="100000"/>
              </a:lnSpc>
              <a:spcBef>
                <a:spcPts val="0"/>
              </a:spcBef>
              <a:spcAft>
                <a:spcPts val="0"/>
              </a:spcAft>
              <a:buSzPct val="100000"/>
              <a:buNone/>
              <a:defRPr sz="3400"/>
            </a:lvl4pPr>
            <a:lvl5pPr lvl="4" rtl="0" algn="ctr">
              <a:lnSpc>
                <a:spcPct val="100000"/>
              </a:lnSpc>
              <a:spcBef>
                <a:spcPts val="0"/>
              </a:spcBef>
              <a:spcAft>
                <a:spcPts val="0"/>
              </a:spcAft>
              <a:buSzPct val="100000"/>
              <a:buNone/>
              <a:defRPr sz="3400"/>
            </a:lvl5pPr>
            <a:lvl6pPr lvl="5" rtl="0" algn="ctr">
              <a:lnSpc>
                <a:spcPct val="100000"/>
              </a:lnSpc>
              <a:spcBef>
                <a:spcPts val="0"/>
              </a:spcBef>
              <a:spcAft>
                <a:spcPts val="0"/>
              </a:spcAft>
              <a:buSzPct val="100000"/>
              <a:buNone/>
              <a:defRPr sz="3400"/>
            </a:lvl6pPr>
            <a:lvl7pPr lvl="6" rtl="0" algn="ctr">
              <a:lnSpc>
                <a:spcPct val="100000"/>
              </a:lnSpc>
              <a:spcBef>
                <a:spcPts val="0"/>
              </a:spcBef>
              <a:spcAft>
                <a:spcPts val="0"/>
              </a:spcAft>
              <a:buSzPct val="100000"/>
              <a:buNone/>
              <a:defRPr sz="3400"/>
            </a:lvl7pPr>
            <a:lvl8pPr lvl="7" rtl="0" algn="ctr">
              <a:lnSpc>
                <a:spcPct val="100000"/>
              </a:lnSpc>
              <a:spcBef>
                <a:spcPts val="0"/>
              </a:spcBef>
              <a:spcAft>
                <a:spcPts val="0"/>
              </a:spcAft>
              <a:buSzPct val="100000"/>
              <a:buNone/>
              <a:defRPr sz="3400"/>
            </a:lvl8pPr>
            <a:lvl9pPr lvl="8" rtl="0" algn="ctr">
              <a:lnSpc>
                <a:spcPct val="100000"/>
              </a:lnSpc>
              <a:spcBef>
                <a:spcPts val="0"/>
              </a:spcBef>
              <a:spcAft>
                <a:spcPts val="0"/>
              </a:spcAft>
              <a:buSzPct val="100000"/>
              <a:buNone/>
              <a:defRPr sz="3400"/>
            </a:lvl9pPr>
          </a:lstStyle>
          <a:p/>
        </p:txBody>
      </p:sp>
      <p:sp>
        <p:nvSpPr>
          <p:cNvPr id="68" name="Shape 68"/>
          <p:cNvSpPr txBox="1"/>
          <p:nvPr>
            <p:ph idx="12" type="sldNum"/>
          </p:nvPr>
        </p:nvSpPr>
        <p:spPr>
          <a:xfrm>
            <a:off x="9340296" y="6853777"/>
            <a:ext cx="604800" cy="578400"/>
          </a:xfrm>
          <a:prstGeom prst="rect">
            <a:avLst/>
          </a:prstGeom>
        </p:spPr>
        <p:txBody>
          <a:bodyPr anchorCtr="0" anchor="t" bIns="0" lIns="0" rIns="0" tIns="0">
            <a:noAutofit/>
          </a:bodyPr>
          <a:lstStyle/>
          <a:p>
            <a:pPr lvl="0" rtl="0">
              <a:spcBef>
                <a:spcPts val="0"/>
              </a:spcBef>
              <a:buNone/>
            </a:pPr>
            <a:fld id="{00000000-1234-1234-1234-123412341234}" type="slidenum">
              <a:rPr lang="es-A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AND_BODY_1">
    <p:spTree>
      <p:nvGrpSpPr>
        <p:cNvPr id="69" name="Shape 69"/>
        <p:cNvGrpSpPr/>
        <p:nvPr/>
      </p:nvGrpSpPr>
      <p:grpSpPr>
        <a:xfrm>
          <a:off x="0" y="0"/>
          <a:ext cx="0" cy="0"/>
          <a:chOff x="0" y="0"/>
          <a:chExt cx="0" cy="0"/>
        </a:xfrm>
      </p:grpSpPr>
      <p:sp>
        <p:nvSpPr>
          <p:cNvPr id="70" name="Shape 70"/>
          <p:cNvSpPr txBox="1"/>
          <p:nvPr>
            <p:ph type="title"/>
          </p:nvPr>
        </p:nvSpPr>
        <p:spPr>
          <a:xfrm>
            <a:off x="343627" y="654076"/>
            <a:ext cx="9393300" cy="841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343627" y="1693853"/>
            <a:ext cx="9393300" cy="5021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2" type="sldNum"/>
          </p:nvPr>
        </p:nvSpPr>
        <p:spPr>
          <a:xfrm>
            <a:off x="9340296" y="6853777"/>
            <a:ext cx="604800" cy="578400"/>
          </a:xfrm>
          <a:prstGeom prst="rect">
            <a:avLst/>
          </a:prstGeom>
        </p:spPr>
        <p:txBody>
          <a:bodyPr anchorCtr="0" anchor="t" bIns="0" lIns="0" rIns="0" tIns="0">
            <a:noAutofit/>
          </a:bodyPr>
          <a:lstStyle/>
          <a:p>
            <a:pPr lvl="0" rtl="0">
              <a:spcBef>
                <a:spcPts val="0"/>
              </a:spcBef>
              <a:buNone/>
            </a:pPr>
            <a:fld id="{00000000-1234-1234-1234-123412341234}" type="slidenum">
              <a:rPr lang="es-A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AND_BODY_2">
    <p:spTree>
      <p:nvGrpSpPr>
        <p:cNvPr id="73" name="Shape 73"/>
        <p:cNvGrpSpPr/>
        <p:nvPr/>
      </p:nvGrpSpPr>
      <p:grpSpPr>
        <a:xfrm>
          <a:off x="0" y="0"/>
          <a:ext cx="0" cy="0"/>
          <a:chOff x="0" y="0"/>
          <a:chExt cx="0" cy="0"/>
        </a:xfrm>
      </p:grpSpPr>
      <p:sp>
        <p:nvSpPr>
          <p:cNvPr id="74" name="Shape 74"/>
          <p:cNvSpPr txBox="1"/>
          <p:nvPr>
            <p:ph type="title"/>
          </p:nvPr>
        </p:nvSpPr>
        <p:spPr>
          <a:xfrm>
            <a:off x="343627" y="654076"/>
            <a:ext cx="9393300" cy="841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 type="body"/>
          </p:nvPr>
        </p:nvSpPr>
        <p:spPr>
          <a:xfrm>
            <a:off x="343665" y="1664128"/>
            <a:ext cx="9393300" cy="5021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2" type="sldNum"/>
          </p:nvPr>
        </p:nvSpPr>
        <p:spPr>
          <a:xfrm>
            <a:off x="9340296" y="6853777"/>
            <a:ext cx="604800" cy="578400"/>
          </a:xfrm>
          <a:prstGeom prst="rect">
            <a:avLst/>
          </a:prstGeom>
        </p:spPr>
        <p:txBody>
          <a:bodyPr anchorCtr="0" anchor="t" bIns="0" lIns="0" rIns="0" tIns="0">
            <a:noAutofit/>
          </a:bodyPr>
          <a:lstStyle/>
          <a:p>
            <a:pPr lvl="0" rtl="0">
              <a:spcBef>
                <a:spcPts val="0"/>
              </a:spcBef>
              <a:buNone/>
            </a:pPr>
            <a:fld id="{00000000-1234-1234-1234-123412341234}" type="slidenum">
              <a:rPr lang="es-AR"/>
              <a:t>‹#›</a:t>
            </a:fld>
          </a:p>
        </p:txBody>
      </p:sp>
      <p:pic>
        <p:nvPicPr>
          <p:cNvPr id="77" name="Shape 77"/>
          <p:cNvPicPr preferRelativeResize="0"/>
          <p:nvPr/>
        </p:nvPicPr>
        <p:blipFill rotWithShape="1">
          <a:blip r:embed="rId2">
            <a:alphaModFix/>
          </a:blip>
          <a:srcRect b="0" l="0" r="0" t="0"/>
          <a:stretch/>
        </p:blipFill>
        <p:spPr>
          <a:xfrm>
            <a:off x="3353725" y="76200"/>
            <a:ext cx="851400" cy="734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00" name="Shape 100"/>
        <p:cNvGrpSpPr/>
        <p:nvPr/>
      </p:nvGrpSpPr>
      <p:grpSpPr>
        <a:xfrm>
          <a:off x="0" y="0"/>
          <a:ext cx="0" cy="0"/>
          <a:chOff x="0" y="0"/>
          <a:chExt cx="0" cy="0"/>
        </a:xfrm>
      </p:grpSpPr>
      <p:sp>
        <p:nvSpPr>
          <p:cNvPr id="101" name="Shape 101"/>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2" name="Shape 102"/>
          <p:cNvSpPr txBox="1"/>
          <p:nvPr>
            <p:ph idx="1" type="subTitle"/>
          </p:nvPr>
        </p:nvSpPr>
        <p:spPr>
          <a:xfrm>
            <a:off x="274775" y="3676850"/>
            <a:ext cx="3567000" cy="1449600"/>
          </a:xfrm>
          <a:prstGeom prst="rect">
            <a:avLst/>
          </a:prstGeom>
          <a:noFill/>
          <a:ln>
            <a:noFill/>
          </a:ln>
        </p:spPr>
        <p:txBody>
          <a:bodyPr anchorCtr="0" anchor="ctr" bIns="91425" lIns="91425" rIns="91425" tIns="91425"/>
          <a:lstStyle>
            <a:lvl1pPr indent="0" lvl="0" marL="0" marR="0" rtl="0" algn="l">
              <a:spcBef>
                <a:spcPts val="0"/>
              </a:spcBef>
              <a:buSzPct val="100000"/>
              <a:buNone/>
              <a:defRPr b="1" i="0" sz="2400" u="none" cap="none" strike="noStrike"/>
            </a:lvl1pPr>
            <a:lvl2pPr indent="0" lvl="1" marL="457200" marR="0" rtl="0" algn="l">
              <a:spcBef>
                <a:spcPts val="0"/>
              </a:spcBef>
              <a:buSzPct val="100000"/>
              <a:buNone/>
              <a:defRPr b="1" i="0" sz="2400" u="none" cap="none" strike="noStrike"/>
            </a:lvl2pPr>
            <a:lvl3pPr indent="0" lvl="2" marL="914400" marR="0" rtl="0" algn="l">
              <a:spcBef>
                <a:spcPts val="0"/>
              </a:spcBef>
              <a:buSzPct val="100000"/>
              <a:buNone/>
              <a:defRPr b="1" i="0" sz="2400" u="none" cap="none" strike="noStrike"/>
            </a:lvl3pPr>
            <a:lvl4pPr indent="0" lvl="3" marL="1371600" marR="0" rtl="0" algn="l">
              <a:spcBef>
                <a:spcPts val="0"/>
              </a:spcBef>
              <a:buSzPct val="100000"/>
              <a:buNone/>
              <a:defRPr b="1" i="0" sz="2400" u="none" cap="none" strike="noStrike"/>
            </a:lvl4pPr>
            <a:lvl5pPr indent="0" lvl="4" marL="1828800" marR="0" rtl="0" algn="l">
              <a:spcBef>
                <a:spcPts val="0"/>
              </a:spcBef>
              <a:buSzPct val="100000"/>
              <a:buNone/>
              <a:defRPr b="1" i="0" sz="2400" u="none" cap="none" strike="noStrike"/>
            </a:lvl5pPr>
            <a:lvl6pPr indent="0" lvl="5" marL="2286000" marR="0" rtl="0" algn="l">
              <a:spcBef>
                <a:spcPts val="0"/>
              </a:spcBef>
              <a:buSzPct val="100000"/>
              <a:buNone/>
              <a:defRPr b="1" i="0" sz="2400" u="none" cap="none" strike="noStrike"/>
            </a:lvl6pPr>
            <a:lvl7pPr indent="0" lvl="6" marL="2743200" marR="0" rtl="0" algn="l">
              <a:spcBef>
                <a:spcPts val="0"/>
              </a:spcBef>
              <a:buSzPct val="100000"/>
              <a:buNone/>
              <a:defRPr b="1" i="0" sz="2400" u="none" cap="none" strike="noStrike"/>
            </a:lvl7pPr>
            <a:lvl8pPr indent="0" lvl="7" marL="3200400" marR="0" rtl="0" algn="l">
              <a:spcBef>
                <a:spcPts val="0"/>
              </a:spcBef>
              <a:buSzPct val="100000"/>
              <a:buNone/>
              <a:defRPr b="1" i="0" sz="2400" u="none" cap="none" strike="noStrike"/>
            </a:lvl8pPr>
            <a:lvl9pPr indent="0" lvl="8" marL="3657600" marR="0" rtl="0" algn="l">
              <a:spcBef>
                <a:spcPts val="0"/>
              </a:spcBef>
              <a:buSzPct val="100000"/>
              <a:buNone/>
              <a:defRPr b="1" i="0" sz="24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03" name="Shape 10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04" name="Shape 104"/>
        <p:cNvGrpSpPr/>
        <p:nvPr/>
      </p:nvGrpSpPr>
      <p:grpSpPr>
        <a:xfrm>
          <a:off x="0" y="0"/>
          <a:ext cx="0" cy="0"/>
          <a:chOff x="0" y="0"/>
          <a:chExt cx="0" cy="0"/>
        </a:xfrm>
      </p:grpSpPr>
      <p:sp>
        <p:nvSpPr>
          <p:cNvPr id="105" name="Shape 105"/>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6" name="Shape 106"/>
          <p:cNvSpPr txBox="1"/>
          <p:nvPr>
            <p:ph idx="1" type="body"/>
          </p:nvPr>
        </p:nvSpPr>
        <p:spPr>
          <a:xfrm>
            <a:off x="624960" y="2066759"/>
            <a:ext cx="8829600" cy="508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07" name="Shape 107"/>
        <p:cNvGrpSpPr/>
        <p:nvPr/>
      </p:nvGrpSpPr>
      <p:grpSpPr>
        <a:xfrm>
          <a:off x="0" y="0"/>
          <a:ext cx="0" cy="0"/>
          <a:chOff x="0" y="0"/>
          <a:chExt cx="0" cy="0"/>
        </a:xfrm>
      </p:grpSpPr>
      <p:sp>
        <p:nvSpPr>
          <p:cNvPr id="108" name="Shape 108"/>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9" name="Shape 109"/>
          <p:cNvSpPr txBox="1"/>
          <p:nvPr>
            <p:ph idx="1" type="body"/>
          </p:nvPr>
        </p:nvSpPr>
        <p:spPr>
          <a:xfrm>
            <a:off x="624960" y="2066759"/>
            <a:ext cx="4308900" cy="508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10" name="Shape 110"/>
          <p:cNvSpPr txBox="1"/>
          <p:nvPr>
            <p:ph idx="2" type="body"/>
          </p:nvPr>
        </p:nvSpPr>
        <p:spPr>
          <a:xfrm>
            <a:off x="5149800" y="2066759"/>
            <a:ext cx="4308900" cy="508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20" name="Shape 20"/>
        <p:cNvGrpSpPr/>
        <p:nvPr/>
      </p:nvGrpSpPr>
      <p:grpSpPr>
        <a:xfrm>
          <a:off x="0" y="0"/>
          <a:ext cx="0" cy="0"/>
          <a:chOff x="0" y="0"/>
          <a:chExt cx="0" cy="0"/>
        </a:xfrm>
      </p:grpSpPr>
      <p:sp>
        <p:nvSpPr>
          <p:cNvPr id="21" name="Shape 21"/>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2" name="Shape 22"/>
          <p:cNvSpPr txBox="1"/>
          <p:nvPr>
            <p:ph idx="1" type="subTitle"/>
          </p:nvPr>
        </p:nvSpPr>
        <p:spPr>
          <a:xfrm>
            <a:off x="624950" y="2066664"/>
            <a:ext cx="8829600" cy="48542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1" name="Shape 111"/>
        <p:cNvGrpSpPr/>
        <p:nvPr/>
      </p:nvGrpSpPr>
      <p:grpSpPr>
        <a:xfrm>
          <a:off x="0" y="0"/>
          <a:ext cx="0" cy="0"/>
          <a:chOff x="0" y="0"/>
          <a:chExt cx="0" cy="0"/>
        </a:xfrm>
      </p:grpSpPr>
      <p:sp>
        <p:nvSpPr>
          <p:cNvPr id="112" name="Shape 112"/>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113" name="Shape 113"/>
        <p:cNvGrpSpPr/>
        <p:nvPr/>
      </p:nvGrpSpPr>
      <p:grpSpPr>
        <a:xfrm>
          <a:off x="0" y="0"/>
          <a:ext cx="0" cy="0"/>
          <a:chOff x="0" y="0"/>
          <a:chExt cx="0" cy="0"/>
        </a:xfrm>
      </p:grpSpPr>
      <p:sp>
        <p:nvSpPr>
          <p:cNvPr id="114" name="Shape 114"/>
          <p:cNvSpPr txBox="1"/>
          <p:nvPr>
            <p:ph idx="1" type="subTitle"/>
          </p:nvPr>
        </p:nvSpPr>
        <p:spPr>
          <a:xfrm>
            <a:off x="3223800" y="1194840"/>
            <a:ext cx="3632100" cy="27282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115" name="Shape 115"/>
        <p:cNvGrpSpPr/>
        <p:nvPr/>
      </p:nvGrpSpPr>
      <p:grpSpPr>
        <a:xfrm>
          <a:off x="0" y="0"/>
          <a:ext cx="0" cy="0"/>
          <a:chOff x="0" y="0"/>
          <a:chExt cx="0" cy="0"/>
        </a:xfrm>
      </p:grpSpPr>
      <p:sp>
        <p:nvSpPr>
          <p:cNvPr id="116" name="Shape 116"/>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17" name="Shape 117"/>
          <p:cNvSpPr txBox="1"/>
          <p:nvPr>
            <p:ph idx="1" type="body"/>
          </p:nvPr>
        </p:nvSpPr>
        <p:spPr>
          <a:xfrm>
            <a:off x="624960" y="2066759"/>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18" name="Shape 118"/>
          <p:cNvSpPr txBox="1"/>
          <p:nvPr>
            <p:ph idx="2" type="body"/>
          </p:nvPr>
        </p:nvSpPr>
        <p:spPr>
          <a:xfrm>
            <a:off x="624960" y="2332440"/>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19" name="Shape 119"/>
          <p:cNvSpPr txBox="1"/>
          <p:nvPr>
            <p:ph idx="3" type="body"/>
          </p:nvPr>
        </p:nvSpPr>
        <p:spPr>
          <a:xfrm>
            <a:off x="5149800" y="2066759"/>
            <a:ext cx="4308900" cy="508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120" name="Shape 120"/>
        <p:cNvGrpSpPr/>
        <p:nvPr/>
      </p:nvGrpSpPr>
      <p:grpSpPr>
        <a:xfrm>
          <a:off x="0" y="0"/>
          <a:ext cx="0" cy="0"/>
          <a:chOff x="0" y="0"/>
          <a:chExt cx="0" cy="0"/>
        </a:xfrm>
      </p:grpSpPr>
      <p:sp>
        <p:nvSpPr>
          <p:cNvPr id="121" name="Shape 121"/>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22" name="Shape 122"/>
          <p:cNvSpPr txBox="1"/>
          <p:nvPr>
            <p:ph idx="1" type="body"/>
          </p:nvPr>
        </p:nvSpPr>
        <p:spPr>
          <a:xfrm>
            <a:off x="624960" y="2066759"/>
            <a:ext cx="4308900" cy="508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23" name="Shape 123"/>
          <p:cNvSpPr txBox="1"/>
          <p:nvPr>
            <p:ph idx="2" type="body"/>
          </p:nvPr>
        </p:nvSpPr>
        <p:spPr>
          <a:xfrm>
            <a:off x="5149800" y="2066759"/>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24" name="Shape 124"/>
          <p:cNvSpPr txBox="1"/>
          <p:nvPr>
            <p:ph idx="3" type="body"/>
          </p:nvPr>
        </p:nvSpPr>
        <p:spPr>
          <a:xfrm>
            <a:off x="5149800" y="2332440"/>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125" name="Shape 125"/>
        <p:cNvGrpSpPr/>
        <p:nvPr/>
      </p:nvGrpSpPr>
      <p:grpSpPr>
        <a:xfrm>
          <a:off x="0" y="0"/>
          <a:ext cx="0" cy="0"/>
          <a:chOff x="0" y="0"/>
          <a:chExt cx="0" cy="0"/>
        </a:xfrm>
      </p:grpSpPr>
      <p:sp>
        <p:nvSpPr>
          <p:cNvPr id="126" name="Shape 126"/>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27" name="Shape 127"/>
          <p:cNvSpPr txBox="1"/>
          <p:nvPr>
            <p:ph idx="1" type="body"/>
          </p:nvPr>
        </p:nvSpPr>
        <p:spPr>
          <a:xfrm>
            <a:off x="624960" y="2066759"/>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28" name="Shape 128"/>
          <p:cNvSpPr txBox="1"/>
          <p:nvPr>
            <p:ph idx="2" type="body"/>
          </p:nvPr>
        </p:nvSpPr>
        <p:spPr>
          <a:xfrm>
            <a:off x="5149800" y="2066759"/>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29" name="Shape 129"/>
          <p:cNvSpPr txBox="1"/>
          <p:nvPr>
            <p:ph idx="3" type="body"/>
          </p:nvPr>
        </p:nvSpPr>
        <p:spPr>
          <a:xfrm>
            <a:off x="624960" y="2332440"/>
            <a:ext cx="88296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130" name="Shape 130"/>
        <p:cNvGrpSpPr/>
        <p:nvPr/>
      </p:nvGrpSpPr>
      <p:grpSpPr>
        <a:xfrm>
          <a:off x="0" y="0"/>
          <a:ext cx="0" cy="0"/>
          <a:chOff x="0" y="0"/>
          <a:chExt cx="0" cy="0"/>
        </a:xfrm>
      </p:grpSpPr>
      <p:sp>
        <p:nvSpPr>
          <p:cNvPr id="131" name="Shape 131"/>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2" name="Shape 132"/>
          <p:cNvSpPr txBox="1"/>
          <p:nvPr>
            <p:ph idx="1" type="body"/>
          </p:nvPr>
        </p:nvSpPr>
        <p:spPr>
          <a:xfrm>
            <a:off x="624960" y="2066759"/>
            <a:ext cx="88296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33" name="Shape 133"/>
          <p:cNvSpPr txBox="1"/>
          <p:nvPr>
            <p:ph idx="2" type="body"/>
          </p:nvPr>
        </p:nvSpPr>
        <p:spPr>
          <a:xfrm>
            <a:off x="624960" y="2332440"/>
            <a:ext cx="88296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134" name="Shape 134"/>
        <p:cNvGrpSpPr/>
        <p:nvPr/>
      </p:nvGrpSpPr>
      <p:grpSpPr>
        <a:xfrm>
          <a:off x="0" y="0"/>
          <a:ext cx="0" cy="0"/>
          <a:chOff x="0" y="0"/>
          <a:chExt cx="0" cy="0"/>
        </a:xfrm>
      </p:grpSpPr>
      <p:sp>
        <p:nvSpPr>
          <p:cNvPr id="135" name="Shape 135"/>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6" name="Shape 136"/>
          <p:cNvSpPr txBox="1"/>
          <p:nvPr>
            <p:ph idx="1" type="body"/>
          </p:nvPr>
        </p:nvSpPr>
        <p:spPr>
          <a:xfrm>
            <a:off x="624960" y="2066759"/>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37" name="Shape 137"/>
          <p:cNvSpPr txBox="1"/>
          <p:nvPr>
            <p:ph idx="2" type="body"/>
          </p:nvPr>
        </p:nvSpPr>
        <p:spPr>
          <a:xfrm>
            <a:off x="5149800" y="2066759"/>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38" name="Shape 138"/>
          <p:cNvSpPr txBox="1"/>
          <p:nvPr>
            <p:ph idx="3" type="body"/>
          </p:nvPr>
        </p:nvSpPr>
        <p:spPr>
          <a:xfrm>
            <a:off x="5149800" y="2332440"/>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39" name="Shape 139"/>
          <p:cNvSpPr txBox="1"/>
          <p:nvPr>
            <p:ph idx="4" type="body"/>
          </p:nvPr>
        </p:nvSpPr>
        <p:spPr>
          <a:xfrm>
            <a:off x="624960" y="2332440"/>
            <a:ext cx="4308900" cy="24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40" name="Shape 140"/>
        <p:cNvGrpSpPr/>
        <p:nvPr/>
      </p:nvGrpSpPr>
      <p:grpSpPr>
        <a:xfrm>
          <a:off x="0" y="0"/>
          <a:ext cx="0" cy="0"/>
          <a:chOff x="0" y="0"/>
          <a:chExt cx="0" cy="0"/>
        </a:xfrm>
      </p:grpSpPr>
      <p:sp>
        <p:nvSpPr>
          <p:cNvPr id="141" name="Shape 141"/>
          <p:cNvSpPr txBox="1"/>
          <p:nvPr>
            <p:ph type="title"/>
          </p:nvPr>
        </p:nvSpPr>
        <p:spPr>
          <a:xfrm>
            <a:off x="3223800" y="-106919"/>
            <a:ext cx="3632100" cy="31917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42" name="Shape 142"/>
          <p:cNvSpPr txBox="1"/>
          <p:nvPr>
            <p:ph idx="1" type="body"/>
          </p:nvPr>
        </p:nvSpPr>
        <p:spPr>
          <a:xfrm>
            <a:off x="624960" y="2066759"/>
            <a:ext cx="8829600" cy="508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43" name="Shape 143"/>
          <p:cNvSpPr txBox="1"/>
          <p:nvPr>
            <p:ph idx="2" type="body"/>
          </p:nvPr>
        </p:nvSpPr>
        <p:spPr>
          <a:xfrm>
            <a:off x="624960" y="2066759"/>
            <a:ext cx="8829600" cy="508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44" name="Shape 144"/>
          <p:cNvSpPr/>
          <p:nvPr/>
        </p:nvSpPr>
        <p:spPr>
          <a:xfrm>
            <a:off x="624960" y="2066759"/>
            <a:ext cx="8829600" cy="508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624960" y="2066759"/>
            <a:ext cx="8829600" cy="508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23" name="Shape 23"/>
        <p:cNvGrpSpPr/>
        <p:nvPr/>
      </p:nvGrpSpPr>
      <p:grpSpPr>
        <a:xfrm>
          <a:off x="0" y="0"/>
          <a:ext cx="0" cy="0"/>
          <a:chOff x="0" y="0"/>
          <a:chExt cx="0" cy="0"/>
        </a:xfrm>
      </p:grpSpPr>
      <p:sp>
        <p:nvSpPr>
          <p:cNvPr id="24" name="Shape 24"/>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5" name="Shape 25"/>
          <p:cNvSpPr txBox="1"/>
          <p:nvPr>
            <p:ph idx="1" type="body"/>
          </p:nvPr>
        </p:nvSpPr>
        <p:spPr>
          <a:xfrm>
            <a:off x="624950" y="2066664"/>
            <a:ext cx="8829600" cy="485429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26" name="Shape 26"/>
        <p:cNvGrpSpPr/>
        <p:nvPr/>
      </p:nvGrpSpPr>
      <p:grpSpPr>
        <a:xfrm>
          <a:off x="0" y="0"/>
          <a:ext cx="0" cy="0"/>
          <a:chOff x="0" y="0"/>
          <a:chExt cx="0" cy="0"/>
        </a:xfrm>
      </p:grpSpPr>
      <p:sp>
        <p:nvSpPr>
          <p:cNvPr id="27" name="Shape 27"/>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624960" y="2066759"/>
            <a:ext cx="4308840" cy="5086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5149800" y="2066759"/>
            <a:ext cx="4308840" cy="5086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32" name="Shape 32"/>
        <p:cNvGrpSpPr/>
        <p:nvPr/>
      </p:nvGrpSpPr>
      <p:grpSpPr>
        <a:xfrm>
          <a:off x="0" y="0"/>
          <a:ext cx="0" cy="0"/>
          <a:chOff x="0" y="0"/>
          <a:chExt cx="0" cy="0"/>
        </a:xfrm>
      </p:grpSpPr>
      <p:sp>
        <p:nvSpPr>
          <p:cNvPr id="33" name="Shape 33"/>
          <p:cNvSpPr txBox="1"/>
          <p:nvPr>
            <p:ph idx="1" type="subTitle"/>
          </p:nvPr>
        </p:nvSpPr>
        <p:spPr>
          <a:xfrm>
            <a:off x="3223800" y="1194840"/>
            <a:ext cx="3632040" cy="27280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34" name="Shape 34"/>
        <p:cNvGrpSpPr/>
        <p:nvPr/>
      </p:nvGrpSpPr>
      <p:grpSpPr>
        <a:xfrm>
          <a:off x="0" y="0"/>
          <a:ext cx="0" cy="0"/>
          <a:chOff x="0" y="0"/>
          <a:chExt cx="0" cy="0"/>
        </a:xfrm>
      </p:grpSpPr>
      <p:sp>
        <p:nvSpPr>
          <p:cNvPr id="35" name="Shape 35"/>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6" name="Shape 36"/>
          <p:cNvSpPr txBox="1"/>
          <p:nvPr>
            <p:ph idx="1" type="body"/>
          </p:nvPr>
        </p:nvSpPr>
        <p:spPr>
          <a:xfrm>
            <a:off x="624960" y="2066759"/>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7" name="Shape 37"/>
          <p:cNvSpPr txBox="1"/>
          <p:nvPr>
            <p:ph idx="2" type="body"/>
          </p:nvPr>
        </p:nvSpPr>
        <p:spPr>
          <a:xfrm>
            <a:off x="624960" y="2332440"/>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8" name="Shape 38"/>
          <p:cNvSpPr txBox="1"/>
          <p:nvPr>
            <p:ph idx="3" type="body"/>
          </p:nvPr>
        </p:nvSpPr>
        <p:spPr>
          <a:xfrm>
            <a:off x="5149800" y="2066759"/>
            <a:ext cx="4308840" cy="5086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9" name="Shape 39"/>
        <p:cNvGrpSpPr/>
        <p:nvPr/>
      </p:nvGrpSpPr>
      <p:grpSpPr>
        <a:xfrm>
          <a:off x="0" y="0"/>
          <a:ext cx="0" cy="0"/>
          <a:chOff x="0" y="0"/>
          <a:chExt cx="0" cy="0"/>
        </a:xfrm>
      </p:grpSpPr>
      <p:sp>
        <p:nvSpPr>
          <p:cNvPr id="40" name="Shape 40"/>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1" name="Shape 41"/>
          <p:cNvSpPr txBox="1"/>
          <p:nvPr>
            <p:ph idx="1" type="body"/>
          </p:nvPr>
        </p:nvSpPr>
        <p:spPr>
          <a:xfrm>
            <a:off x="624960" y="2066759"/>
            <a:ext cx="4308840" cy="5086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2" name="Shape 42"/>
          <p:cNvSpPr txBox="1"/>
          <p:nvPr>
            <p:ph idx="2" type="body"/>
          </p:nvPr>
        </p:nvSpPr>
        <p:spPr>
          <a:xfrm>
            <a:off x="5149800" y="2066759"/>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3" name="Shape 43"/>
          <p:cNvSpPr txBox="1"/>
          <p:nvPr>
            <p:ph idx="3" type="body"/>
          </p:nvPr>
        </p:nvSpPr>
        <p:spPr>
          <a:xfrm>
            <a:off x="5149800" y="2332440"/>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44" name="Shape 44"/>
        <p:cNvGrpSpPr/>
        <p:nvPr/>
      </p:nvGrpSpPr>
      <p:grpSpPr>
        <a:xfrm>
          <a:off x="0" y="0"/>
          <a:ext cx="0" cy="0"/>
          <a:chOff x="0" y="0"/>
          <a:chExt cx="0" cy="0"/>
        </a:xfrm>
      </p:grpSpPr>
      <p:sp>
        <p:nvSpPr>
          <p:cNvPr id="45" name="Shape 45"/>
          <p:cNvSpPr txBox="1"/>
          <p:nvPr>
            <p:ph type="title"/>
          </p:nvPr>
        </p:nvSpPr>
        <p:spPr>
          <a:xfrm>
            <a:off x="3223800" y="-106919"/>
            <a:ext cx="3632040" cy="31917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6" name="Shape 46"/>
          <p:cNvSpPr txBox="1"/>
          <p:nvPr>
            <p:ph idx="1" type="body"/>
          </p:nvPr>
        </p:nvSpPr>
        <p:spPr>
          <a:xfrm>
            <a:off x="624960" y="2066759"/>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7" name="Shape 47"/>
          <p:cNvSpPr txBox="1"/>
          <p:nvPr>
            <p:ph idx="2" type="body"/>
          </p:nvPr>
        </p:nvSpPr>
        <p:spPr>
          <a:xfrm>
            <a:off x="5149800" y="2066759"/>
            <a:ext cx="4308840"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3" type="body"/>
          </p:nvPr>
        </p:nvSpPr>
        <p:spPr>
          <a:xfrm>
            <a:off x="624960" y="2332440"/>
            <a:ext cx="8829719" cy="242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1.png"/><Relationship Id="rId2" Type="http://schemas.openxmlformats.org/officeDocument/2006/relationships/image" Target="../media/image0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3.png"/><Relationship Id="rId2" Type="http://schemas.openxmlformats.org/officeDocument/2006/relationships/image" Target="../media/image00.jpg"/><Relationship Id="rId3" Type="http://schemas.openxmlformats.org/officeDocument/2006/relationships/image" Target="../media/image02.png"/><Relationship Id="rId4" Type="http://schemas.openxmlformats.org/officeDocument/2006/relationships/image" Target="../media/image04.png"/><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p:nvPr/>
        </p:nvSpPr>
        <p:spPr>
          <a:xfrm>
            <a:off x="0" y="0"/>
            <a:ext cx="10079639" cy="880560"/>
          </a:xfrm>
          <a:custGeom>
            <a:pathLst>
              <a:path extrusionOk="0" h="120000" w="120000">
                <a:moveTo>
                  <a:pt x="0" y="119974"/>
                </a:moveTo>
                <a:lnTo>
                  <a:pt x="119999" y="119974"/>
                </a:lnTo>
                <a:lnTo>
                  <a:pt x="119999" y="0"/>
                </a:lnTo>
                <a:lnTo>
                  <a:pt x="0" y="0"/>
                </a:lnTo>
                <a:lnTo>
                  <a:pt x="0" y="119974"/>
                </a:lnTo>
                <a:close/>
              </a:path>
            </a:pathLst>
          </a:custGeom>
          <a:solidFill>
            <a:srgbClr val="D2D2D3"/>
          </a:solidFill>
          <a:ln>
            <a:noFill/>
          </a:ln>
        </p:spPr>
      </p:sp>
      <p:sp>
        <p:nvSpPr>
          <p:cNvPr id="7" name="Shape 7"/>
          <p:cNvSpPr/>
          <p:nvPr/>
        </p:nvSpPr>
        <p:spPr>
          <a:xfrm>
            <a:off x="359" y="0"/>
            <a:ext cx="2964959" cy="880560"/>
          </a:xfrm>
          <a:custGeom>
            <a:pathLst>
              <a:path extrusionOk="0" h="120000" w="120000">
                <a:moveTo>
                  <a:pt x="119986" y="0"/>
                </a:moveTo>
                <a:lnTo>
                  <a:pt x="0" y="268"/>
                </a:lnTo>
                <a:lnTo>
                  <a:pt x="0" y="119974"/>
                </a:lnTo>
                <a:lnTo>
                  <a:pt x="83987" y="119974"/>
                </a:lnTo>
                <a:lnTo>
                  <a:pt x="119986" y="0"/>
                </a:lnTo>
                <a:close/>
              </a:path>
            </a:pathLst>
          </a:custGeom>
          <a:solidFill>
            <a:srgbClr val="0091D1"/>
          </a:solidFill>
          <a:ln>
            <a:noFill/>
          </a:ln>
        </p:spPr>
      </p:sp>
      <p:sp>
        <p:nvSpPr>
          <p:cNvPr id="8" name="Shape 8"/>
          <p:cNvSpPr/>
          <p:nvPr/>
        </p:nvSpPr>
        <p:spPr>
          <a:xfrm>
            <a:off x="0" y="3600"/>
            <a:ext cx="2962800" cy="876960"/>
          </a:xfrm>
          <a:custGeom>
            <a:pathLst>
              <a:path extrusionOk="0" h="120000" w="120000">
                <a:moveTo>
                  <a:pt x="119988" y="0"/>
                </a:moveTo>
                <a:lnTo>
                  <a:pt x="0" y="0"/>
                </a:lnTo>
                <a:lnTo>
                  <a:pt x="0" y="119982"/>
                </a:lnTo>
                <a:lnTo>
                  <a:pt x="84084" y="119982"/>
                </a:lnTo>
                <a:lnTo>
                  <a:pt x="119988" y="0"/>
                </a:lnTo>
                <a:close/>
              </a:path>
            </a:pathLst>
          </a:custGeom>
          <a:solidFill>
            <a:srgbClr val="0091D1"/>
          </a:solidFill>
          <a:ln>
            <a:noFill/>
          </a:ln>
        </p:spPr>
      </p:sp>
      <p:sp>
        <p:nvSpPr>
          <p:cNvPr id="9" name="Shape 9"/>
          <p:cNvSpPr/>
          <p:nvPr/>
        </p:nvSpPr>
        <p:spPr>
          <a:xfrm>
            <a:off x="359" y="0"/>
            <a:ext cx="1601999" cy="880560"/>
          </a:xfrm>
          <a:custGeom>
            <a:pathLst>
              <a:path extrusionOk="0" h="120000" w="120000">
                <a:moveTo>
                  <a:pt x="119972" y="0"/>
                </a:moveTo>
                <a:lnTo>
                  <a:pt x="0" y="0"/>
                </a:lnTo>
                <a:lnTo>
                  <a:pt x="0" y="119974"/>
                </a:lnTo>
                <a:lnTo>
                  <a:pt x="53305" y="119974"/>
                </a:lnTo>
                <a:lnTo>
                  <a:pt x="119972" y="0"/>
                </a:lnTo>
                <a:close/>
              </a:path>
            </a:pathLst>
          </a:custGeom>
          <a:solidFill>
            <a:srgbClr val="0071BB"/>
          </a:solidFill>
          <a:ln>
            <a:noFill/>
          </a:ln>
        </p:spPr>
      </p:sp>
      <p:pic>
        <p:nvPicPr>
          <p:cNvPr id="10" name="Shape 10"/>
          <p:cNvPicPr preferRelativeResize="0"/>
          <p:nvPr/>
        </p:nvPicPr>
        <p:blipFill rotWithShape="1">
          <a:blip r:embed="rId1">
            <a:alphaModFix/>
          </a:blip>
          <a:srcRect b="0" l="0" r="0" t="0"/>
          <a:stretch/>
        </p:blipFill>
        <p:spPr>
          <a:xfrm>
            <a:off x="7327439" y="176040"/>
            <a:ext cx="2530799" cy="451080"/>
          </a:xfrm>
          <a:prstGeom prst="rect">
            <a:avLst/>
          </a:prstGeom>
          <a:noFill/>
          <a:ln>
            <a:noFill/>
          </a:ln>
        </p:spPr>
      </p:pic>
      <p:pic>
        <p:nvPicPr>
          <p:cNvPr id="11" name="Shape 11"/>
          <p:cNvPicPr preferRelativeResize="0"/>
          <p:nvPr/>
        </p:nvPicPr>
        <p:blipFill rotWithShape="1">
          <a:blip r:embed="rId2">
            <a:alphaModFix/>
          </a:blip>
          <a:srcRect b="0" l="0" r="0" t="0"/>
          <a:stretch/>
        </p:blipFill>
        <p:spPr>
          <a:xfrm>
            <a:off x="4469760" y="176040"/>
            <a:ext cx="2415599" cy="461160"/>
          </a:xfrm>
          <a:prstGeom prst="rect">
            <a:avLst/>
          </a:prstGeom>
          <a:noFill/>
          <a:ln>
            <a:noFill/>
          </a:ln>
        </p:spPr>
      </p:pic>
      <p:sp>
        <p:nvSpPr>
          <p:cNvPr id="12" name="Shape 12"/>
          <p:cNvSpPr txBox="1"/>
          <p:nvPr>
            <p:ph type="title"/>
          </p:nvPr>
        </p:nvSpPr>
        <p:spPr>
          <a:xfrm>
            <a:off x="3223800" y="1194840"/>
            <a:ext cx="3632040" cy="58823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body"/>
          </p:nvPr>
        </p:nvSpPr>
        <p:spPr>
          <a:xfrm>
            <a:off x="624950" y="2066664"/>
            <a:ext cx="8829600" cy="485429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4" name="Shape 14"/>
          <p:cNvSpPr txBox="1"/>
          <p:nvPr>
            <p:ph idx="11" type="ftr"/>
          </p:nvPr>
        </p:nvSpPr>
        <p:spPr>
          <a:xfrm>
            <a:off x="3426480" y="7030800"/>
            <a:ext cx="3225960" cy="213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5" name="Shape 15"/>
          <p:cNvSpPr txBox="1"/>
          <p:nvPr>
            <p:ph idx="10" type="dt"/>
          </p:nvPr>
        </p:nvSpPr>
        <p:spPr>
          <a:xfrm>
            <a:off x="504360" y="7030800"/>
            <a:ext cx="2318039" cy="2138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6" name="Shape 16"/>
          <p:cNvSpPr txBox="1"/>
          <p:nvPr>
            <p:ph idx="12" type="sldNum"/>
          </p:nvPr>
        </p:nvSpPr>
        <p:spPr>
          <a:xfrm>
            <a:off x="7257239" y="7030800"/>
            <a:ext cx="2318039" cy="213840"/>
          </a:xfrm>
          <a:prstGeom prst="rect">
            <a:avLst/>
          </a:prstGeom>
          <a:noFill/>
          <a:ln>
            <a:noFill/>
          </a:ln>
        </p:spPr>
        <p:txBody>
          <a:bodyPr anchorCtr="0" anchor="t" bIns="0" lIns="0" rIns="0" tIns="0">
            <a:noAutofit/>
          </a:bodyPr>
          <a:lstStyle/>
          <a:p>
            <a:pPr indent="0" lvl="0" marL="0" marR="0" rtl="0" algn="r">
              <a:lnSpc>
                <a:spcPct val="100000"/>
              </a:lnSpc>
              <a:spcBef>
                <a:spcPts val="0"/>
              </a:spcBef>
              <a:buSzPct val="25000"/>
              <a:buNone/>
            </a:pPr>
            <a:fld id="{00000000-1234-1234-1234-123412341234}" type="slidenum">
              <a:rPr b="0" i="0" lang="es-AR" sz="1400" u="none" cap="none" strike="noStrike">
                <a:solidFill>
                  <a:srgbClr val="898989"/>
                </a:solidFill>
                <a:latin typeface="Calibri"/>
                <a:ea typeface="Calibri"/>
                <a:cs typeface="Calibri"/>
                <a:sym typeface="Calibri"/>
              </a:rPr>
              <a:t>‹#›</a:t>
            </a:fld>
          </a:p>
        </p:txBody>
      </p:sp>
      <p:pic>
        <p:nvPicPr>
          <p:cNvPr id="17" name="Shape 17"/>
          <p:cNvPicPr preferRelativeResize="0"/>
          <p:nvPr/>
        </p:nvPicPr>
        <p:blipFill rotWithShape="1">
          <a:blip r:embed="rId1">
            <a:alphaModFix/>
          </a:blip>
          <a:srcRect b="0" l="0" r="0" t="0"/>
          <a:stretch/>
        </p:blipFill>
        <p:spPr>
          <a:xfrm>
            <a:off x="7327439" y="176040"/>
            <a:ext cx="2530799" cy="451080"/>
          </a:xfrm>
          <a:prstGeom prst="rect">
            <a:avLst/>
          </a:prstGeom>
          <a:noFill/>
          <a:ln>
            <a:noFill/>
          </a:ln>
        </p:spPr>
      </p:pic>
      <p:pic>
        <p:nvPicPr>
          <p:cNvPr id="18" name="Shape 18"/>
          <p:cNvPicPr preferRelativeResize="0"/>
          <p:nvPr/>
        </p:nvPicPr>
        <p:blipFill rotWithShape="1">
          <a:blip r:embed="rId2">
            <a:alphaModFix/>
          </a:blip>
          <a:srcRect b="0" l="0" r="0" t="0"/>
          <a:stretch/>
        </p:blipFill>
        <p:spPr>
          <a:xfrm>
            <a:off x="4469760" y="176040"/>
            <a:ext cx="2415599" cy="46116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8" name="Shape 78"/>
        <p:cNvGrpSpPr/>
        <p:nvPr/>
      </p:nvGrpSpPr>
      <p:grpSpPr>
        <a:xfrm>
          <a:off x="0" y="0"/>
          <a:ext cx="0" cy="0"/>
          <a:chOff x="0" y="0"/>
          <a:chExt cx="0" cy="0"/>
        </a:xfrm>
      </p:grpSpPr>
      <p:sp>
        <p:nvSpPr>
          <p:cNvPr id="79" name="Shape 79"/>
          <p:cNvSpPr/>
          <p:nvPr/>
        </p:nvSpPr>
        <p:spPr>
          <a:xfrm>
            <a:off x="0" y="0"/>
            <a:ext cx="10079700" cy="880500"/>
          </a:xfrm>
          <a:custGeom>
            <a:pathLst>
              <a:path extrusionOk="0" h="120000" w="120000">
                <a:moveTo>
                  <a:pt x="0" y="119974"/>
                </a:moveTo>
                <a:lnTo>
                  <a:pt x="119999" y="119974"/>
                </a:lnTo>
                <a:lnTo>
                  <a:pt x="119999" y="0"/>
                </a:lnTo>
                <a:lnTo>
                  <a:pt x="0" y="0"/>
                </a:lnTo>
                <a:lnTo>
                  <a:pt x="0" y="119974"/>
                </a:lnTo>
                <a:close/>
              </a:path>
            </a:pathLst>
          </a:custGeom>
          <a:solidFill>
            <a:srgbClr val="D2D2D3"/>
          </a:solidFill>
          <a:ln>
            <a:noFill/>
          </a:ln>
        </p:spPr>
      </p:sp>
      <p:sp>
        <p:nvSpPr>
          <p:cNvPr id="80" name="Shape 80"/>
          <p:cNvSpPr/>
          <p:nvPr/>
        </p:nvSpPr>
        <p:spPr>
          <a:xfrm>
            <a:off x="0" y="3239"/>
            <a:ext cx="2962800" cy="876900"/>
          </a:xfrm>
          <a:custGeom>
            <a:pathLst>
              <a:path extrusionOk="0" h="120000" w="120000">
                <a:moveTo>
                  <a:pt x="119988" y="0"/>
                </a:moveTo>
                <a:lnTo>
                  <a:pt x="0" y="0"/>
                </a:lnTo>
                <a:lnTo>
                  <a:pt x="0" y="119982"/>
                </a:lnTo>
                <a:lnTo>
                  <a:pt x="84084" y="119982"/>
                </a:lnTo>
                <a:lnTo>
                  <a:pt x="119988" y="0"/>
                </a:lnTo>
                <a:close/>
              </a:path>
            </a:pathLst>
          </a:custGeom>
          <a:solidFill>
            <a:srgbClr val="0091D1"/>
          </a:solidFill>
          <a:ln>
            <a:noFill/>
          </a:ln>
        </p:spPr>
      </p:sp>
      <p:sp>
        <p:nvSpPr>
          <p:cNvPr id="81" name="Shape 81"/>
          <p:cNvSpPr/>
          <p:nvPr/>
        </p:nvSpPr>
        <p:spPr>
          <a:xfrm>
            <a:off x="-2159" y="-17280"/>
            <a:ext cx="3887400" cy="880800"/>
          </a:xfrm>
          <a:custGeom>
            <a:pathLst>
              <a:path extrusionOk="0" h="120000" w="120000">
                <a:moveTo>
                  <a:pt x="0" y="119997"/>
                </a:moveTo>
                <a:lnTo>
                  <a:pt x="119994" y="119997"/>
                </a:lnTo>
                <a:lnTo>
                  <a:pt x="119994" y="0"/>
                </a:lnTo>
                <a:lnTo>
                  <a:pt x="0" y="0"/>
                </a:lnTo>
                <a:lnTo>
                  <a:pt x="0" y="119997"/>
                </a:lnTo>
                <a:close/>
              </a:path>
            </a:pathLst>
          </a:custGeom>
          <a:solidFill>
            <a:srgbClr val="FCFBF4"/>
          </a:solidFill>
          <a:ln>
            <a:noFill/>
          </a:ln>
        </p:spPr>
      </p:sp>
      <p:pic>
        <p:nvPicPr>
          <p:cNvPr id="82" name="Shape 82"/>
          <p:cNvPicPr preferRelativeResize="0"/>
          <p:nvPr/>
        </p:nvPicPr>
        <p:blipFill rotWithShape="1">
          <a:blip r:embed="rId1">
            <a:alphaModFix/>
          </a:blip>
          <a:srcRect b="0" l="0" r="0" t="0"/>
          <a:stretch/>
        </p:blipFill>
        <p:spPr>
          <a:xfrm>
            <a:off x="7327079" y="176040"/>
            <a:ext cx="2530800" cy="450600"/>
          </a:xfrm>
          <a:prstGeom prst="rect">
            <a:avLst/>
          </a:prstGeom>
          <a:noFill/>
          <a:ln>
            <a:noFill/>
          </a:ln>
        </p:spPr>
      </p:pic>
      <p:pic>
        <p:nvPicPr>
          <p:cNvPr id="83" name="Shape 83"/>
          <p:cNvPicPr preferRelativeResize="0"/>
          <p:nvPr/>
        </p:nvPicPr>
        <p:blipFill rotWithShape="1">
          <a:blip r:embed="rId2">
            <a:alphaModFix/>
          </a:blip>
          <a:srcRect b="0" l="0" r="0" t="0"/>
          <a:stretch/>
        </p:blipFill>
        <p:spPr>
          <a:xfrm>
            <a:off x="2973959" y="10439"/>
            <a:ext cx="896100" cy="833100"/>
          </a:xfrm>
          <a:prstGeom prst="rect">
            <a:avLst/>
          </a:prstGeom>
          <a:noFill/>
          <a:ln>
            <a:noFill/>
          </a:ln>
        </p:spPr>
      </p:pic>
      <p:sp>
        <p:nvSpPr>
          <p:cNvPr id="84" name="Shape 84"/>
          <p:cNvSpPr/>
          <p:nvPr/>
        </p:nvSpPr>
        <p:spPr>
          <a:xfrm>
            <a:off x="0" y="0"/>
            <a:ext cx="2964900" cy="880500"/>
          </a:xfrm>
          <a:custGeom>
            <a:pathLst>
              <a:path extrusionOk="0" h="120000" w="120000">
                <a:moveTo>
                  <a:pt x="119986" y="0"/>
                </a:moveTo>
                <a:lnTo>
                  <a:pt x="0" y="268"/>
                </a:lnTo>
                <a:lnTo>
                  <a:pt x="0" y="119974"/>
                </a:lnTo>
                <a:lnTo>
                  <a:pt x="83987" y="119974"/>
                </a:lnTo>
                <a:lnTo>
                  <a:pt x="119986" y="0"/>
                </a:lnTo>
                <a:close/>
              </a:path>
            </a:pathLst>
          </a:custGeom>
          <a:solidFill>
            <a:srgbClr val="0091D1"/>
          </a:solidFill>
          <a:ln>
            <a:noFill/>
          </a:ln>
        </p:spPr>
      </p:sp>
      <p:sp>
        <p:nvSpPr>
          <p:cNvPr id="85" name="Shape 85"/>
          <p:cNvSpPr/>
          <p:nvPr/>
        </p:nvSpPr>
        <p:spPr>
          <a:xfrm>
            <a:off x="0" y="0"/>
            <a:ext cx="1602000" cy="880500"/>
          </a:xfrm>
          <a:custGeom>
            <a:pathLst>
              <a:path extrusionOk="0" h="120000" w="120000">
                <a:moveTo>
                  <a:pt x="119972" y="0"/>
                </a:moveTo>
                <a:lnTo>
                  <a:pt x="0" y="0"/>
                </a:lnTo>
                <a:lnTo>
                  <a:pt x="0" y="119974"/>
                </a:lnTo>
                <a:lnTo>
                  <a:pt x="53305" y="119974"/>
                </a:lnTo>
                <a:lnTo>
                  <a:pt x="119972" y="0"/>
                </a:lnTo>
                <a:close/>
              </a:path>
            </a:pathLst>
          </a:custGeom>
          <a:solidFill>
            <a:srgbClr val="0071BB"/>
          </a:solidFill>
          <a:ln>
            <a:noFill/>
          </a:ln>
        </p:spPr>
      </p:sp>
      <p:pic>
        <p:nvPicPr>
          <p:cNvPr id="86" name="Shape 86"/>
          <p:cNvPicPr preferRelativeResize="0"/>
          <p:nvPr/>
        </p:nvPicPr>
        <p:blipFill rotWithShape="1">
          <a:blip r:embed="rId3">
            <a:alphaModFix/>
          </a:blip>
          <a:srcRect b="0" l="0" r="0" t="0"/>
          <a:stretch/>
        </p:blipFill>
        <p:spPr>
          <a:xfrm>
            <a:off x="2961359" y="28080"/>
            <a:ext cx="912600" cy="834000"/>
          </a:xfrm>
          <a:prstGeom prst="rect">
            <a:avLst/>
          </a:prstGeom>
          <a:noFill/>
          <a:ln>
            <a:noFill/>
          </a:ln>
        </p:spPr>
      </p:pic>
      <p:sp>
        <p:nvSpPr>
          <p:cNvPr id="87" name="Shape 87"/>
          <p:cNvSpPr/>
          <p:nvPr/>
        </p:nvSpPr>
        <p:spPr>
          <a:xfrm>
            <a:off x="359" y="719"/>
            <a:ext cx="10079700" cy="7559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118800" y="1283040"/>
            <a:ext cx="8565000" cy="6276300"/>
          </a:xfrm>
          <a:custGeom>
            <a:pathLst>
              <a:path extrusionOk="0" h="120000" w="120000">
                <a:moveTo>
                  <a:pt x="0" y="119997"/>
                </a:moveTo>
                <a:lnTo>
                  <a:pt x="119994" y="119997"/>
                </a:lnTo>
                <a:lnTo>
                  <a:pt x="119994" y="0"/>
                </a:lnTo>
                <a:lnTo>
                  <a:pt x="0" y="0"/>
                </a:lnTo>
                <a:lnTo>
                  <a:pt x="0" y="119997"/>
                </a:lnTo>
                <a:close/>
              </a:path>
            </a:pathLst>
          </a:custGeom>
          <a:solidFill>
            <a:srgbClr val="FCFBF4"/>
          </a:solidFill>
          <a:ln>
            <a:noFill/>
          </a:ln>
        </p:spPr>
      </p:sp>
      <p:sp>
        <p:nvSpPr>
          <p:cNvPr id="89" name="Shape 89"/>
          <p:cNvSpPr/>
          <p:nvPr/>
        </p:nvSpPr>
        <p:spPr>
          <a:xfrm>
            <a:off x="360" y="720"/>
            <a:ext cx="3214800" cy="3268799"/>
          </a:xfrm>
          <a:custGeom>
            <a:pathLst>
              <a:path extrusionOk="0" h="120000" w="120000">
                <a:moveTo>
                  <a:pt x="119990" y="0"/>
                </a:moveTo>
                <a:lnTo>
                  <a:pt x="0" y="0"/>
                </a:lnTo>
                <a:lnTo>
                  <a:pt x="0" y="119990"/>
                </a:lnTo>
                <a:lnTo>
                  <a:pt x="119990" y="0"/>
                </a:lnTo>
                <a:close/>
              </a:path>
            </a:pathLst>
          </a:custGeom>
          <a:solidFill>
            <a:srgbClr val="00B0F0"/>
          </a:solidFill>
          <a:ln>
            <a:noFill/>
          </a:ln>
        </p:spPr>
      </p:sp>
      <p:sp>
        <p:nvSpPr>
          <p:cNvPr id="90" name="Shape 90"/>
          <p:cNvSpPr/>
          <p:nvPr/>
        </p:nvSpPr>
        <p:spPr>
          <a:xfrm>
            <a:off x="359" y="719"/>
            <a:ext cx="7358700" cy="7559700"/>
          </a:xfrm>
          <a:custGeom>
            <a:pathLst>
              <a:path extrusionOk="0" h="120000" w="120000">
                <a:moveTo>
                  <a:pt x="0" y="0"/>
                </a:moveTo>
                <a:lnTo>
                  <a:pt x="0" y="119994"/>
                </a:lnTo>
                <a:lnTo>
                  <a:pt x="119992" y="119994"/>
                </a:lnTo>
                <a:lnTo>
                  <a:pt x="0" y="0"/>
                </a:lnTo>
                <a:close/>
              </a:path>
            </a:pathLst>
          </a:custGeom>
          <a:solidFill>
            <a:srgbClr val="0071BB"/>
          </a:solidFill>
          <a:ln>
            <a:noFill/>
          </a:ln>
        </p:spPr>
      </p:sp>
      <p:sp>
        <p:nvSpPr>
          <p:cNvPr id="91" name="Shape 91"/>
          <p:cNvSpPr/>
          <p:nvPr/>
        </p:nvSpPr>
        <p:spPr>
          <a:xfrm>
            <a:off x="1184759" y="4404600"/>
            <a:ext cx="6174300" cy="3154800"/>
          </a:xfrm>
          <a:custGeom>
            <a:pathLst>
              <a:path extrusionOk="0" h="120000" w="120000">
                <a:moveTo>
                  <a:pt x="60300" y="0"/>
                </a:moveTo>
                <a:lnTo>
                  <a:pt x="0" y="120000"/>
                </a:lnTo>
                <a:lnTo>
                  <a:pt x="119993" y="120000"/>
                </a:lnTo>
                <a:lnTo>
                  <a:pt x="60300" y="0"/>
                </a:lnTo>
                <a:close/>
              </a:path>
            </a:pathLst>
          </a:custGeom>
          <a:solidFill>
            <a:srgbClr val="0091D1"/>
          </a:solidFill>
          <a:ln>
            <a:noFill/>
          </a:ln>
        </p:spPr>
      </p:sp>
      <p:sp>
        <p:nvSpPr>
          <p:cNvPr id="92" name="Shape 92"/>
          <p:cNvSpPr/>
          <p:nvPr/>
        </p:nvSpPr>
        <p:spPr>
          <a:xfrm>
            <a:off x="2976480" y="1310040"/>
            <a:ext cx="5833200" cy="364799"/>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b="0" i="0" lang="es-AR" sz="1800" u="none" cap="none" strike="noStrike">
                <a:solidFill>
                  <a:srgbClr val="000000"/>
                </a:solidFill>
                <a:latin typeface="Calibri"/>
                <a:ea typeface="Calibri"/>
                <a:cs typeface="Calibri"/>
                <a:sym typeface="Calibri"/>
              </a:rPr>
              <a:t>Subsecretaría de Servicios Tecnológicos y Productivos</a:t>
            </a:r>
          </a:p>
        </p:txBody>
      </p:sp>
      <p:pic>
        <p:nvPicPr>
          <p:cNvPr id="93" name="Shape 93"/>
          <p:cNvPicPr preferRelativeResize="0"/>
          <p:nvPr/>
        </p:nvPicPr>
        <p:blipFill rotWithShape="1">
          <a:blip r:embed="rId1">
            <a:alphaModFix/>
          </a:blip>
          <a:srcRect b="0" l="0" r="0" t="0"/>
          <a:stretch/>
        </p:blipFill>
        <p:spPr>
          <a:xfrm>
            <a:off x="7327439" y="177119"/>
            <a:ext cx="2530800" cy="450600"/>
          </a:xfrm>
          <a:prstGeom prst="rect">
            <a:avLst/>
          </a:prstGeom>
          <a:noFill/>
          <a:ln>
            <a:noFill/>
          </a:ln>
        </p:spPr>
      </p:pic>
      <p:pic>
        <p:nvPicPr>
          <p:cNvPr id="94" name="Shape 94"/>
          <p:cNvPicPr preferRelativeResize="0"/>
          <p:nvPr/>
        </p:nvPicPr>
        <p:blipFill rotWithShape="1">
          <a:blip r:embed="rId4">
            <a:alphaModFix/>
          </a:blip>
          <a:srcRect b="0" l="0" r="0" t="0"/>
          <a:stretch/>
        </p:blipFill>
        <p:spPr>
          <a:xfrm>
            <a:off x="4960800" y="2034719"/>
            <a:ext cx="3016200" cy="2757600"/>
          </a:xfrm>
          <a:prstGeom prst="rect">
            <a:avLst/>
          </a:prstGeom>
          <a:noFill/>
          <a:ln>
            <a:noFill/>
          </a:ln>
        </p:spPr>
      </p:pic>
      <p:sp>
        <p:nvSpPr>
          <p:cNvPr id="95" name="Shape 95"/>
          <p:cNvSpPr txBox="1"/>
          <p:nvPr>
            <p:ph type="title"/>
          </p:nvPr>
        </p:nvSpPr>
        <p:spPr>
          <a:xfrm>
            <a:off x="503639" y="301319"/>
            <a:ext cx="9071700" cy="12621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6" name="Shape 96"/>
          <p:cNvSpPr txBox="1"/>
          <p:nvPr>
            <p:ph idx="1" type="body"/>
          </p:nvPr>
        </p:nvSpPr>
        <p:spPr>
          <a:xfrm>
            <a:off x="503639" y="1768680"/>
            <a:ext cx="9071700" cy="43845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7" name="Shape 97"/>
          <p:cNvSpPr txBox="1"/>
          <p:nvPr>
            <p:ph idx="10" type="dt"/>
          </p:nvPr>
        </p:nvSpPr>
        <p:spPr>
          <a:xfrm>
            <a:off x="503639" y="6886800"/>
            <a:ext cx="2348400" cy="520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8" name="Shape 98"/>
          <p:cNvSpPr txBox="1"/>
          <p:nvPr>
            <p:ph idx="11" type="ftr"/>
          </p:nvPr>
        </p:nvSpPr>
        <p:spPr>
          <a:xfrm>
            <a:off x="3447000" y="6886800"/>
            <a:ext cx="3194700" cy="520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9" name="Shape 99"/>
          <p:cNvSpPr txBox="1"/>
          <p:nvPr>
            <p:ph idx="12" type="sldNum"/>
          </p:nvPr>
        </p:nvSpPr>
        <p:spPr>
          <a:xfrm>
            <a:off x="7227000" y="6886800"/>
            <a:ext cx="2348400" cy="520800"/>
          </a:xfrm>
          <a:prstGeom prst="rect">
            <a:avLst/>
          </a:prstGeom>
          <a:noFill/>
          <a:ln>
            <a:noFill/>
          </a:ln>
        </p:spPr>
        <p:txBody>
          <a:bodyPr anchorCtr="0" anchor="t" bIns="0" lIns="0" rIns="0" tIns="0">
            <a:noAutofit/>
          </a:bodyPr>
          <a:lstStyle/>
          <a:p>
            <a:pPr indent="0" lvl="0" marL="0" marR="0" rtl="0" algn="r">
              <a:spcBef>
                <a:spcPts val="0"/>
              </a:spcBef>
              <a:buSzPct val="25000"/>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0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08.png"/><Relationship Id="rId4"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0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p:nvPr/>
        </p:nvSpPr>
        <p:spPr>
          <a:xfrm>
            <a:off x="74975" y="5593656"/>
            <a:ext cx="5977500" cy="1776300"/>
          </a:xfrm>
          <a:prstGeom prst="rect">
            <a:avLst/>
          </a:prstGeom>
          <a:noFill/>
          <a:ln>
            <a:noFill/>
          </a:ln>
        </p:spPr>
        <p:txBody>
          <a:bodyPr anchorCtr="0" anchor="t" bIns="45000" lIns="90000" rIns="90000" tIns="45000">
            <a:noAutofit/>
          </a:bodyPr>
          <a:lstStyle/>
          <a:p>
            <a:pPr lvl="0" rtl="0" algn="ctr">
              <a:spcBef>
                <a:spcPts val="0"/>
              </a:spcBef>
              <a:buClr>
                <a:schemeClr val="dk1"/>
              </a:buClr>
              <a:buSzPct val="30555"/>
              <a:buFont typeface="Arial"/>
              <a:buNone/>
            </a:pPr>
            <a:r>
              <a:rPr lang="es-AR" sz="3600">
                <a:solidFill>
                  <a:srgbClr val="FFFFFF"/>
                </a:solidFill>
              </a:rPr>
              <a:t>MODULO DE BASE DE DATOS</a:t>
            </a:r>
          </a:p>
          <a:p>
            <a:pPr indent="0" lvl="0" marL="0" marR="0" rtl="0" algn="ctr">
              <a:lnSpc>
                <a:spcPct val="115000"/>
              </a:lnSpc>
              <a:spcBef>
                <a:spcPts val="0"/>
              </a:spcBef>
              <a:buNone/>
            </a:pPr>
            <a:r>
              <a:t/>
            </a:r>
            <a:endParaRPr b="0" i="0" sz="1800" u="none" cap="none" strike="noStrike">
              <a:solidFill>
                <a:srgbClr val="000000"/>
              </a:solidFill>
              <a:latin typeface="Arial"/>
              <a:ea typeface="Arial"/>
              <a:cs typeface="Arial"/>
              <a:sym typeface="Arial"/>
            </a:endParaRPr>
          </a:p>
        </p:txBody>
      </p:sp>
      <p:sp>
        <p:nvSpPr>
          <p:cNvPr id="151" name="Shape 151"/>
          <p:cNvSpPr/>
          <p:nvPr/>
        </p:nvSpPr>
        <p:spPr>
          <a:xfrm>
            <a:off x="2813040" y="576000"/>
            <a:ext cx="3887400" cy="364800"/>
          </a:xfrm>
          <a:prstGeom prst="rect">
            <a:avLst/>
          </a:prstGeom>
          <a:noFill/>
          <a:ln>
            <a:noFill/>
          </a:ln>
        </p:spPr>
        <p:txBody>
          <a:bodyPr anchorCtr="0" anchor="t" bIns="45000" lIns="90000" rIns="90000" tIns="45000">
            <a:noAutofit/>
          </a:bodyPr>
          <a:lstStyle/>
          <a:p>
            <a:pPr indent="0" lvl="0" marL="0" marR="0" rtl="0" algn="ctr">
              <a:lnSpc>
                <a:spcPct val="115000"/>
              </a:lnSpc>
              <a:spcBef>
                <a:spcPts val="0"/>
              </a:spcBef>
              <a:buSzPct val="25000"/>
              <a:buNone/>
            </a:pPr>
            <a:r>
              <a:rPr b="1" i="0" lang="es-AR" sz="1800" u="none" cap="none" strike="noStrike">
                <a:solidFill>
                  <a:srgbClr val="492249"/>
                </a:solidFill>
                <a:latin typeface="Calibri"/>
                <a:ea typeface="Calibri"/>
                <a:cs typeface="Calibri"/>
                <a:sym typeface="Calibri"/>
              </a:rPr>
              <a:t>Ministerio de Educación y Deportes</a:t>
            </a:r>
          </a:p>
        </p:txBody>
      </p:sp>
      <p:pic>
        <p:nvPicPr>
          <p:cNvPr id="152" name="Shape 152"/>
          <p:cNvPicPr preferRelativeResize="0"/>
          <p:nvPr/>
        </p:nvPicPr>
        <p:blipFill rotWithShape="1">
          <a:blip r:embed="rId3">
            <a:alphaModFix/>
          </a:blip>
          <a:srcRect b="0" l="0" r="0" t="0"/>
          <a:stretch/>
        </p:blipFill>
        <p:spPr>
          <a:xfrm>
            <a:off x="8424000" y="1005120"/>
            <a:ext cx="1008600" cy="867000"/>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idx="1" type="body"/>
          </p:nvPr>
        </p:nvSpPr>
        <p:spPr>
          <a:xfrm>
            <a:off x="198640" y="1102128"/>
            <a:ext cx="9393300" cy="5021400"/>
          </a:xfrm>
          <a:prstGeom prst="rect">
            <a:avLst/>
          </a:prstGeom>
        </p:spPr>
        <p:txBody>
          <a:bodyPr anchorCtr="0" anchor="t" bIns="91425" lIns="91425" rIns="91425" tIns="91425">
            <a:noAutofit/>
          </a:bodyPr>
          <a:lstStyle/>
          <a:p>
            <a:pPr lvl="0" rtl="0">
              <a:lnSpc>
                <a:spcPct val="150000"/>
              </a:lnSpc>
              <a:spcBef>
                <a:spcPts val="0"/>
              </a:spcBef>
              <a:buClr>
                <a:schemeClr val="dk1"/>
              </a:buClr>
              <a:buSzPct val="54166"/>
              <a:buFont typeface="Arial"/>
              <a:buNone/>
            </a:pPr>
            <a:r>
              <a:rPr lang="es-AR" sz="2400"/>
              <a:t>Una </a:t>
            </a:r>
            <a:r>
              <a:rPr b="1" lang="es-AR" sz="2400"/>
              <a:t>entidad </a:t>
            </a:r>
            <a:r>
              <a:rPr lang="es-AR" sz="2400"/>
              <a:t>es una abstracción de un conjunto de cosas del mundo real tal que:</a:t>
            </a:r>
          </a:p>
          <a:p>
            <a:pPr lvl="0" rtl="0">
              <a:lnSpc>
                <a:spcPct val="150000"/>
              </a:lnSpc>
              <a:spcBef>
                <a:spcPts val="0"/>
              </a:spcBef>
              <a:buClr>
                <a:schemeClr val="dk1"/>
              </a:buClr>
              <a:buSzPct val="54166"/>
              <a:buFont typeface="Arial"/>
              <a:buNone/>
            </a:pPr>
            <a:r>
              <a:rPr lang="es-AR" sz="2400"/>
              <a:t>• Las cosas de ese conjunto tienen las mismas características o comportamiento.</a:t>
            </a:r>
          </a:p>
          <a:p>
            <a:pPr lvl="0" rtl="0">
              <a:lnSpc>
                <a:spcPct val="150000"/>
              </a:lnSpc>
              <a:spcBef>
                <a:spcPts val="0"/>
              </a:spcBef>
              <a:buClr>
                <a:schemeClr val="dk1"/>
              </a:buClr>
              <a:buSzPct val="54166"/>
              <a:buFont typeface="Arial"/>
              <a:buNone/>
            </a:pPr>
            <a:r>
              <a:rPr lang="es-AR" sz="2400"/>
              <a:t>• Las cosas de ese conjunto están sujetas y conformes a las mismas reglas.</a:t>
            </a:r>
          </a:p>
          <a:p>
            <a:pPr lvl="0" rtl="0">
              <a:lnSpc>
                <a:spcPct val="150000"/>
              </a:lnSpc>
              <a:spcBef>
                <a:spcPts val="0"/>
              </a:spcBef>
              <a:buClr>
                <a:schemeClr val="dk1"/>
              </a:buClr>
              <a:buSzPct val="54166"/>
              <a:buFont typeface="Arial"/>
              <a:buNone/>
            </a:pPr>
            <a:r>
              <a:rPr lang="es-AR" sz="2400"/>
              <a:t>Las </a:t>
            </a:r>
            <a:r>
              <a:rPr b="1" lang="es-AR" sz="2400"/>
              <a:t>entidades </a:t>
            </a:r>
            <a:r>
              <a:rPr lang="es-AR" sz="2400"/>
              <a:t>que se tendrán en cuenta al modelar un sistema son aquellas que representan"cosas" de las que el sistema necesita almacenar ciertos datos.</a:t>
            </a:r>
          </a:p>
          <a:p>
            <a:pPr lvl="0" rtl="0">
              <a:lnSpc>
                <a:spcPct val="150000"/>
              </a:lnSpc>
              <a:spcBef>
                <a:spcPts val="0"/>
              </a:spcBef>
              <a:buNone/>
            </a:pPr>
            <a:r>
              <a:rPr b="1" lang="es-AR" sz="2400" u="sng"/>
              <a:t>Ejemplo</a:t>
            </a:r>
            <a:r>
              <a:rPr lang="es-AR" sz="2400"/>
              <a:t>: El conjunto: {ruleman 8705, tornillo 5 mm, filtro de aire, etc.} Forma la </a:t>
            </a:r>
            <a:r>
              <a:rPr b="1" lang="es-AR" sz="2400">
                <a:solidFill>
                  <a:srgbClr val="0000FF"/>
                </a:solidFill>
              </a:rPr>
              <a:t>entidad → REPUESTO </a:t>
            </a:r>
            <a:r>
              <a:rPr lang="es-AR" sz="2400"/>
              <a:t> </a:t>
            </a:r>
          </a:p>
          <a:p>
            <a:pPr lvl="0" rtl="0">
              <a:spcBef>
                <a:spcPts val="0"/>
              </a:spcBef>
              <a:buClr>
                <a:schemeClr val="dk1"/>
              </a:buClr>
              <a:buSzPct val="72222"/>
              <a:buFont typeface="Arial"/>
              <a:buNone/>
            </a:pPr>
            <a:r>
              <a:rPr lang="es-AR"/>
              <a:t>  </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a:off x="0" y="0"/>
            <a:ext cx="9790500" cy="7048500"/>
          </a:xfrm>
          <a:prstGeom prst="rect">
            <a:avLst/>
          </a:prstGeom>
          <a:noFill/>
          <a:ln>
            <a:noFill/>
          </a:ln>
        </p:spPr>
        <p:txBody>
          <a:bodyPr anchorCtr="0" anchor="ctr" bIns="111975" lIns="111975" rIns="111975" tIns="111975">
            <a:noAutofit/>
          </a:bodyPr>
          <a:lstStyle/>
          <a:p>
            <a:pPr lvl="0" rtl="0">
              <a:lnSpc>
                <a:spcPct val="110000"/>
              </a:lnSpc>
              <a:spcBef>
                <a:spcPts val="600"/>
              </a:spcBef>
              <a:buNone/>
            </a:pPr>
            <a:r>
              <a:t/>
            </a:r>
            <a:endParaRPr b="1" sz="2300" u="sng"/>
          </a:p>
          <a:p>
            <a:pPr lvl="0" rtl="0">
              <a:lnSpc>
                <a:spcPct val="110000"/>
              </a:lnSpc>
              <a:spcBef>
                <a:spcPts val="600"/>
              </a:spcBef>
              <a:buNone/>
            </a:pPr>
            <a:r>
              <a:t/>
            </a:r>
            <a:endParaRPr b="1" sz="2300" u="sng"/>
          </a:p>
          <a:p>
            <a:pPr lvl="0" rtl="0">
              <a:lnSpc>
                <a:spcPct val="110000"/>
              </a:lnSpc>
              <a:spcBef>
                <a:spcPts val="600"/>
              </a:spcBef>
              <a:buNone/>
            </a:pPr>
            <a:r>
              <a:rPr b="1" lang="es-AR" sz="2300" u="sng"/>
              <a:t>Ejemplo: </a:t>
            </a:r>
            <a:r>
              <a:rPr lang="es-AR" sz="2300"/>
              <a:t>T</a:t>
            </a:r>
            <a:r>
              <a:rPr lang="es-AR" sz="2300">
                <a:solidFill>
                  <a:schemeClr val="dk1"/>
                </a:solidFill>
              </a:rPr>
              <a:t>odos los Clientes representan la Entidad </a:t>
            </a:r>
            <a:r>
              <a:rPr b="1" lang="es-AR" sz="2300">
                <a:solidFill>
                  <a:schemeClr val="dk1"/>
                </a:solidFill>
              </a:rPr>
              <a:t>CLIENTE</a:t>
            </a:r>
          </a:p>
          <a:p>
            <a:pPr lvl="0" rtl="0">
              <a:lnSpc>
                <a:spcPct val="110000"/>
              </a:lnSpc>
              <a:spcBef>
                <a:spcPts val="600"/>
              </a:spcBef>
              <a:buNone/>
            </a:pPr>
            <a:r>
              <a:t/>
            </a:r>
            <a:endParaRPr b="1" sz="2300">
              <a:solidFill>
                <a:schemeClr val="dk1"/>
              </a:solidFill>
            </a:endParaRPr>
          </a:p>
          <a:p>
            <a:pPr indent="-425450" lvl="0" marL="558800" rtl="0" algn="just">
              <a:lnSpc>
                <a:spcPct val="150000"/>
              </a:lnSpc>
              <a:spcBef>
                <a:spcPts val="600"/>
              </a:spcBef>
              <a:buClr>
                <a:schemeClr val="dk1"/>
              </a:buClr>
              <a:buSzPct val="100000"/>
              <a:buChar char="●"/>
            </a:pPr>
            <a:r>
              <a:rPr lang="es-AR" sz="2300">
                <a:solidFill>
                  <a:schemeClr val="dk1"/>
                </a:solidFill>
              </a:rPr>
              <a:t>Todas las entidades de un conjunto tienen el mismo conjunto de atributos que interesa modelar.  Todos los ejemplares de CLIENTE, tendrán Identificador de cliente, CUIT, Nombre, Apellido y </a:t>
            </a:r>
            <a:r>
              <a:rPr lang="es-AR" sz="2300">
                <a:solidFill>
                  <a:schemeClr val="dk1"/>
                </a:solidFill>
              </a:rPr>
              <a:t>demás</a:t>
            </a:r>
            <a:r>
              <a:rPr lang="es-AR" sz="2300">
                <a:solidFill>
                  <a:schemeClr val="dk1"/>
                </a:solidFill>
              </a:rPr>
              <a:t> datos descriptores</a:t>
            </a:r>
          </a:p>
          <a:p>
            <a:pPr lvl="0" rtl="0" algn="just">
              <a:lnSpc>
                <a:spcPct val="150000"/>
              </a:lnSpc>
              <a:spcBef>
                <a:spcPts val="600"/>
              </a:spcBef>
              <a:buNone/>
            </a:pPr>
            <a:r>
              <a:t/>
            </a:r>
            <a:endParaRPr sz="2300">
              <a:solidFill>
                <a:schemeClr val="dk1"/>
              </a:solidFill>
            </a:endParaRPr>
          </a:p>
          <a:p>
            <a:pPr indent="-425450" lvl="0" marL="558800" rtl="0" algn="just">
              <a:lnSpc>
                <a:spcPct val="150000"/>
              </a:lnSpc>
              <a:spcBef>
                <a:spcPts val="600"/>
              </a:spcBef>
              <a:buClr>
                <a:schemeClr val="dk1"/>
              </a:buClr>
              <a:buSzPct val="100000"/>
              <a:buChar char="●"/>
            </a:pPr>
            <a:r>
              <a:rPr lang="es-AR" sz="2300">
                <a:solidFill>
                  <a:schemeClr val="dk1"/>
                </a:solidFill>
              </a:rPr>
              <a:t>Cada conjunto entidad necesita un </a:t>
            </a:r>
            <a:r>
              <a:rPr b="1" lang="es-AR" sz="2300">
                <a:solidFill>
                  <a:srgbClr val="003366"/>
                </a:solidFill>
              </a:rPr>
              <a:t>identificador</a:t>
            </a:r>
            <a:r>
              <a:rPr lang="es-AR" sz="2300">
                <a:solidFill>
                  <a:schemeClr val="dk1"/>
                </a:solidFill>
              </a:rPr>
              <a:t>: atributo o conjunto de ellos que permita identificar a cada uno de los  ejemplares que componen el conjunto entidad. La Entidad CLIENTE tiene como atributo identificador de los ejemplares a identificador de cliente.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8827" y="9588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Identificación de Entidades</a:t>
            </a:r>
          </a:p>
        </p:txBody>
      </p:sp>
      <p:sp>
        <p:nvSpPr>
          <p:cNvPr id="218" name="Shape 218"/>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381000" lvl="0" marL="457200" rtl="0" algn="just">
              <a:lnSpc>
                <a:spcPct val="150000"/>
              </a:lnSpc>
              <a:spcBef>
                <a:spcPts val="0"/>
              </a:spcBef>
              <a:buSzPct val="100000"/>
              <a:buChar char="●"/>
            </a:pPr>
            <a:r>
              <a:rPr lang="es-AR" sz="2400"/>
              <a:t>Cosas tangibles: Artículo, Repuesto, Rodado.</a:t>
            </a:r>
          </a:p>
          <a:p>
            <a:pPr indent="-381000" lvl="0" marL="457200" rtl="0" algn="just">
              <a:lnSpc>
                <a:spcPct val="150000"/>
              </a:lnSpc>
              <a:spcBef>
                <a:spcPts val="0"/>
              </a:spcBef>
              <a:buSzPct val="100000"/>
              <a:buChar char="●"/>
            </a:pPr>
            <a:r>
              <a:rPr lang="es-AR" sz="2400"/>
              <a:t>Roles desempeñados por personas u organizaciones: Cliente, Proveedor, Personal.</a:t>
            </a:r>
          </a:p>
          <a:p>
            <a:pPr indent="-381000" lvl="0" marL="457200" rtl="0" algn="just">
              <a:lnSpc>
                <a:spcPct val="150000"/>
              </a:lnSpc>
              <a:spcBef>
                <a:spcPts val="0"/>
              </a:spcBef>
              <a:buSzPct val="100000"/>
              <a:buChar char="●"/>
            </a:pPr>
            <a:r>
              <a:rPr lang="es-AR" sz="2400"/>
              <a:t>Incidentes: Usado para representar la ocurrencia de un hecho (en un sistema de una compañía de seguros: Siniestros; en una empresa de transporte: Viajes).</a:t>
            </a:r>
          </a:p>
          <a:p>
            <a:pPr indent="-381000" lvl="0" marL="457200" rtl="0" algn="just">
              <a:lnSpc>
                <a:spcPct val="150000"/>
              </a:lnSpc>
              <a:spcBef>
                <a:spcPts val="0"/>
              </a:spcBef>
              <a:buSzPct val="100000"/>
              <a:buChar char="●"/>
            </a:pPr>
            <a:r>
              <a:rPr lang="es-AR" sz="2400"/>
              <a:t>Interacciones: Representan alguna transacción (Compra, Pedido, Venta, Pago)  </a:t>
            </a:r>
          </a:p>
          <a:p>
            <a:pPr lvl="0" rtl="0" algn="just">
              <a:lnSpc>
                <a:spcPct val="150000"/>
              </a:lnSpc>
              <a:spcBef>
                <a:spcPts val="0"/>
              </a:spcBef>
              <a:buNone/>
            </a:pPr>
            <a:r>
              <a:rPr lang="es-AR" sz="2400"/>
              <a:t>Es importante una </a:t>
            </a:r>
            <a:r>
              <a:rPr b="1" lang="es-AR" sz="2400"/>
              <a:t>buena elección del nombre</a:t>
            </a:r>
            <a:r>
              <a:rPr lang="es-AR" sz="2400"/>
              <a:t> dado a una entidad para la legibilidad y el entendimiento del modelo de datos. </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107952" y="10166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Atributos</a:t>
            </a:r>
          </a:p>
        </p:txBody>
      </p:sp>
      <p:sp>
        <p:nvSpPr>
          <p:cNvPr id="224" name="Shape 224"/>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lang="es-AR" sz="2400">
                <a:solidFill>
                  <a:schemeClr val="dk1"/>
                </a:solidFill>
              </a:rPr>
              <a:t>Un atributo es una abstracción que identifica características, propiedades que posee una entidad. Los atributos de una entidad deben ser:</a:t>
            </a:r>
          </a:p>
          <a:p>
            <a:pPr lvl="0" rtl="0" algn="just">
              <a:lnSpc>
                <a:spcPct val="150000"/>
              </a:lnSpc>
              <a:spcBef>
                <a:spcPts val="0"/>
              </a:spcBef>
              <a:buNone/>
            </a:pPr>
            <a:r>
              <a:rPr lang="es-AR" sz="2400">
                <a:solidFill>
                  <a:schemeClr val="dk1"/>
                </a:solidFill>
              </a:rPr>
              <a:t>• </a:t>
            </a:r>
            <a:r>
              <a:rPr b="1" lang="es-AR" sz="2400">
                <a:solidFill>
                  <a:schemeClr val="dk1"/>
                </a:solidFill>
              </a:rPr>
              <a:t>Completos:</a:t>
            </a:r>
            <a:r>
              <a:rPr lang="es-AR" sz="2400">
                <a:solidFill>
                  <a:schemeClr val="dk1"/>
                </a:solidFill>
              </a:rPr>
              <a:t> capturar toda la información que interesa del objeto, desde el punto de vista del sistema.</a:t>
            </a:r>
          </a:p>
          <a:p>
            <a:pPr lvl="0" rtl="0" algn="just">
              <a:lnSpc>
                <a:spcPct val="150000"/>
              </a:lnSpc>
              <a:spcBef>
                <a:spcPts val="0"/>
              </a:spcBef>
              <a:buNone/>
            </a:pPr>
            <a:r>
              <a:rPr lang="es-AR" sz="2400">
                <a:solidFill>
                  <a:schemeClr val="dk1"/>
                </a:solidFill>
              </a:rPr>
              <a:t>• </a:t>
            </a:r>
            <a:r>
              <a:rPr b="1" lang="es-AR" sz="2400">
                <a:solidFill>
                  <a:schemeClr val="dk1"/>
                </a:solidFill>
              </a:rPr>
              <a:t>Plenamente elaborados: </a:t>
            </a:r>
            <a:r>
              <a:rPr lang="es-AR" sz="2400">
                <a:solidFill>
                  <a:schemeClr val="dk1"/>
                </a:solidFill>
              </a:rPr>
              <a:t>cada atributo captura un aspecto separado de la entidad.</a:t>
            </a:r>
          </a:p>
          <a:p>
            <a:pPr lvl="0" rtl="0" algn="just">
              <a:lnSpc>
                <a:spcPct val="150000"/>
              </a:lnSpc>
              <a:spcBef>
                <a:spcPts val="0"/>
              </a:spcBef>
              <a:buNone/>
            </a:pPr>
            <a:r>
              <a:rPr lang="es-AR" sz="2400">
                <a:solidFill>
                  <a:schemeClr val="dk1"/>
                </a:solidFill>
              </a:rPr>
              <a:t>• </a:t>
            </a:r>
            <a:r>
              <a:rPr b="1" lang="es-AR" sz="2400">
                <a:solidFill>
                  <a:schemeClr val="dk1"/>
                </a:solidFill>
              </a:rPr>
              <a:t>Mutuamente independientes: </a:t>
            </a:r>
            <a:r>
              <a:rPr lang="es-AR" sz="2400">
                <a:solidFill>
                  <a:schemeClr val="dk1"/>
                </a:solidFill>
              </a:rPr>
              <a:t>cada atributo debe tomar un valor independientemente de los valores asumidos por otros atributos.  </a:t>
            </a:r>
          </a:p>
          <a:p>
            <a:pPr lvl="0" rtl="0">
              <a:spcBef>
                <a:spcPts val="0"/>
              </a:spcBef>
              <a:buNone/>
            </a:pPr>
            <a:r>
              <a:t/>
            </a:r>
            <a:endParaRPr sz="2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107952" y="9441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Clasificación de Atributos</a:t>
            </a:r>
          </a:p>
        </p:txBody>
      </p:sp>
      <p:sp>
        <p:nvSpPr>
          <p:cNvPr id="230" name="Shape 230"/>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431800" lvl="0" marL="558800" rtl="0">
              <a:lnSpc>
                <a:spcPct val="150000"/>
              </a:lnSpc>
              <a:spcBef>
                <a:spcPts val="0"/>
              </a:spcBef>
              <a:buSzPct val="100000"/>
              <a:buChar char="❖"/>
            </a:pPr>
            <a:r>
              <a:rPr b="1" lang="es-AR" sz="2400"/>
              <a:t>Atributos identificadores:</a:t>
            </a:r>
            <a:r>
              <a:rPr lang="es-AR" sz="2400"/>
              <a:t> el o los atributos que permiten identificar unívocamente a una instancia de una entidad. Constituyen la "clave primaria".</a:t>
            </a:r>
          </a:p>
          <a:p>
            <a:pPr indent="-431800" lvl="0" marL="558800" rtl="0">
              <a:lnSpc>
                <a:spcPct val="150000"/>
              </a:lnSpc>
              <a:spcBef>
                <a:spcPts val="0"/>
              </a:spcBef>
              <a:buSzPct val="100000"/>
              <a:buChar char="❖"/>
            </a:pPr>
            <a:r>
              <a:rPr b="1" lang="es-AR" sz="2400"/>
              <a:t>Atributos descriptivos: </a:t>
            </a:r>
            <a:r>
              <a:rPr lang="es-AR" sz="2400"/>
              <a:t>son las características intrínsecas de cada instancia de la entidad; como lo dice su nombre, describen a la entidad, representan sus propiedades.  </a:t>
            </a:r>
          </a:p>
          <a:p>
            <a:pPr indent="-431800" lvl="0" marL="558800" rtl="0">
              <a:lnSpc>
                <a:spcPct val="150000"/>
              </a:lnSpc>
              <a:spcBef>
                <a:spcPts val="0"/>
              </a:spcBef>
              <a:buSzPct val="100000"/>
              <a:buChar char="❖"/>
            </a:pPr>
            <a:r>
              <a:rPr b="1" lang="es-AR" sz="2400"/>
              <a:t>Atributos referenciales:</a:t>
            </a:r>
            <a:r>
              <a:rPr lang="es-AR" sz="2400"/>
              <a:t> son atributos que sirven para relacionar entidades entre sí. Se denominan </a:t>
            </a:r>
            <a:r>
              <a:rPr b="1" lang="es-AR" sz="2400">
                <a:solidFill>
                  <a:srgbClr val="0000FF"/>
                </a:solidFill>
              </a:rPr>
              <a:t>REFERENCIALES </a:t>
            </a:r>
            <a:r>
              <a:rPr lang="es-AR" sz="2400"/>
              <a:t>ya que hacen referencia al </a:t>
            </a:r>
            <a:r>
              <a:rPr b="1" lang="es-AR" sz="2400">
                <a:solidFill>
                  <a:srgbClr val="0000FF"/>
                </a:solidFill>
              </a:rPr>
              <a:t>ATRIBUTO IDENTIFICADOR</a:t>
            </a:r>
            <a:r>
              <a:rPr lang="es-AR" sz="2400"/>
              <a:t> de la entidad con que se relacionan. </a:t>
            </a:r>
          </a:p>
          <a:p>
            <a:pPr lvl="0" rtl="0">
              <a:spcBef>
                <a:spcPts val="0"/>
              </a:spcBef>
              <a:buNone/>
            </a:pPr>
            <a:r>
              <a:t/>
            </a:r>
            <a:endParaRP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145690" y="9078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Atributos: Ejemplo</a:t>
            </a:r>
          </a:p>
        </p:txBody>
      </p:sp>
      <p:sp>
        <p:nvSpPr>
          <p:cNvPr id="236" name="Shape 236"/>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15000"/>
              </a:lnSpc>
              <a:spcBef>
                <a:spcPts val="0"/>
              </a:spcBef>
              <a:buNone/>
            </a:pPr>
            <a:r>
              <a:rPr b="1" lang="es-AR" sz="2400" u="sng"/>
              <a:t>Entidad: </a:t>
            </a:r>
            <a:r>
              <a:rPr b="1" lang="es-AR" sz="2400">
                <a:solidFill>
                  <a:srgbClr val="FF0000"/>
                </a:solidFill>
              </a:rPr>
              <a:t>PELICULA</a:t>
            </a:r>
          </a:p>
          <a:p>
            <a:pPr lvl="0" rtl="0">
              <a:lnSpc>
                <a:spcPct val="115000"/>
              </a:lnSpc>
              <a:spcBef>
                <a:spcPts val="0"/>
              </a:spcBef>
              <a:buNone/>
            </a:pPr>
            <a:r>
              <a:rPr b="1" lang="es-AR" sz="2400" u="sng"/>
              <a:t>Atributos:</a:t>
            </a:r>
            <a:r>
              <a:rPr lang="es-AR" sz="2400"/>
              <a:t> nombre, título original, año de estreno, disponible, duración, fecha de ingreso.  </a:t>
            </a:r>
          </a:p>
          <a:p>
            <a:pPr lvl="0" rtl="0">
              <a:spcBef>
                <a:spcPts val="0"/>
              </a:spcBef>
              <a:buNone/>
            </a:pPr>
            <a:r>
              <a:t/>
            </a:r>
            <a:endParaRPr/>
          </a:p>
        </p:txBody>
      </p:sp>
      <p:pic>
        <p:nvPicPr>
          <p:cNvPr descr="atributos.png" id="237" name="Shape 237"/>
          <p:cNvPicPr preferRelativeResize="0"/>
          <p:nvPr/>
        </p:nvPicPr>
        <p:blipFill>
          <a:blip r:embed="rId3">
            <a:alphaModFix/>
          </a:blip>
          <a:stretch>
            <a:fillRect/>
          </a:stretch>
        </p:blipFill>
        <p:spPr>
          <a:xfrm>
            <a:off x="4343387" y="2977125"/>
            <a:ext cx="2702025" cy="423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144227" y="9804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Instancias de Entidad</a:t>
            </a:r>
          </a:p>
        </p:txBody>
      </p:sp>
      <p:sp>
        <p:nvSpPr>
          <p:cNvPr id="243" name="Shape 243"/>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lang="es-AR" sz="2400"/>
              <a:t>Así podemos tener como ejemplo de entidades </a:t>
            </a:r>
            <a:r>
              <a:rPr b="1" lang="es-AR" sz="2400">
                <a:solidFill>
                  <a:srgbClr val="0000FF"/>
                </a:solidFill>
              </a:rPr>
              <a:t>PELICULA</a:t>
            </a:r>
            <a:r>
              <a:rPr lang="es-AR" sz="2400"/>
              <a:t>, a dos instancias de película, con los siguientes atributos:</a:t>
            </a:r>
          </a:p>
          <a:p>
            <a:pPr lvl="0" rtl="0" algn="just">
              <a:lnSpc>
                <a:spcPct val="150000"/>
              </a:lnSpc>
              <a:spcBef>
                <a:spcPts val="0"/>
              </a:spcBef>
              <a:buNone/>
            </a:pPr>
            <a:r>
              <a:rPr b="1" lang="es-AR" sz="2400"/>
              <a:t>Película 1:</a:t>
            </a:r>
            <a:r>
              <a:rPr lang="es-AR" sz="2400"/>
              <a:t> {2013, true, 143, 11/07/2013, "El Gran Gatsby", "The Great Gatsby"}</a:t>
            </a:r>
          </a:p>
          <a:p>
            <a:pPr lvl="0" rtl="0" algn="just">
              <a:lnSpc>
                <a:spcPct val="150000"/>
              </a:lnSpc>
              <a:spcBef>
                <a:spcPts val="0"/>
              </a:spcBef>
              <a:buNone/>
            </a:pPr>
            <a:r>
              <a:rPr b="1" lang="es-AR" sz="2400"/>
              <a:t>Película 2:</a:t>
            </a:r>
            <a:r>
              <a:rPr lang="es-AR" sz="2400"/>
              <a:t> {2014, true, 122, 01/08/2014, "Relatos Salvajes", "Relatos Salvajes"}</a:t>
            </a:r>
          </a:p>
          <a:p>
            <a:pPr lvl="0" rtl="0" algn="just">
              <a:lnSpc>
                <a:spcPct val="150000"/>
              </a:lnSpc>
              <a:spcBef>
                <a:spcPts val="0"/>
              </a:spcBef>
              <a:buNone/>
            </a:pPr>
            <a:r>
              <a:rPr lang="es-AR" sz="2400"/>
              <a:t>A cada película de la entidad </a:t>
            </a:r>
            <a:r>
              <a:rPr b="1" lang="es-AR" sz="2400">
                <a:solidFill>
                  <a:srgbClr val="0000FF"/>
                </a:solidFill>
              </a:rPr>
              <a:t>PELICULA</a:t>
            </a:r>
            <a:r>
              <a:rPr lang="es-AR" sz="2400"/>
              <a:t>, se las denomina genéricamente </a:t>
            </a:r>
            <a:r>
              <a:rPr b="1" lang="es-AR" sz="2400">
                <a:solidFill>
                  <a:srgbClr val="FF0000"/>
                </a:solidFill>
              </a:rPr>
              <a:t>instancias </a:t>
            </a:r>
            <a:r>
              <a:rPr lang="es-AR" sz="2400"/>
              <a:t>de dicha entidad.</a:t>
            </a:r>
            <a:r>
              <a:rPr lang="es-AR"/>
              <a:t>  </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180477" y="9078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Atributo Identificador Único  </a:t>
            </a:r>
          </a:p>
          <a:p>
            <a:pPr lvl="0" rtl="0">
              <a:spcBef>
                <a:spcPts val="0"/>
              </a:spcBef>
              <a:buNone/>
            </a:pPr>
            <a:r>
              <a:t/>
            </a:r>
            <a:endParaRPr b="1" sz="3000">
              <a:solidFill>
                <a:srgbClr val="0000FF"/>
              </a:solidFill>
            </a:endParaRPr>
          </a:p>
        </p:txBody>
      </p:sp>
      <p:sp>
        <p:nvSpPr>
          <p:cNvPr id="249" name="Shape 249"/>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lang="es-AR" sz="2400"/>
              <a:t>Se denomina identificador a uno o más atributos que identifican unívocamente cada instancia de una entidad; es conocido también como "clave candidata". </a:t>
            </a:r>
          </a:p>
          <a:p>
            <a:pPr lvl="0" rtl="0" algn="just">
              <a:lnSpc>
                <a:spcPct val="150000"/>
              </a:lnSpc>
              <a:spcBef>
                <a:spcPts val="0"/>
              </a:spcBef>
              <a:buNone/>
            </a:pPr>
            <a:r>
              <a:rPr lang="es-AR" sz="2400"/>
              <a:t>Para elegir el atributo identificador debemos tener en cuenta dos reglas:</a:t>
            </a:r>
          </a:p>
          <a:p>
            <a:pPr lvl="0" rtl="0" algn="just">
              <a:lnSpc>
                <a:spcPct val="150000"/>
              </a:lnSpc>
              <a:spcBef>
                <a:spcPts val="0"/>
              </a:spcBef>
              <a:buNone/>
            </a:pPr>
            <a:r>
              <a:rPr lang="es-AR" sz="2400"/>
              <a:t>• Que la clave sea </a:t>
            </a:r>
            <a:r>
              <a:rPr b="1" lang="es-AR" sz="2400"/>
              <a:t>mínima</a:t>
            </a:r>
            <a:r>
              <a:rPr lang="es-AR" sz="2400"/>
              <a:t>: Es decir elegir la alternativa en la que se necesiten menos atributos para conformar la clave.</a:t>
            </a:r>
          </a:p>
          <a:p>
            <a:pPr lvl="0" rtl="0" algn="just">
              <a:lnSpc>
                <a:spcPct val="150000"/>
              </a:lnSpc>
              <a:spcBef>
                <a:spcPts val="0"/>
              </a:spcBef>
              <a:buNone/>
            </a:pPr>
            <a:r>
              <a:rPr lang="es-AR" sz="2400"/>
              <a:t>• Elegir el atributo </a:t>
            </a:r>
            <a:r>
              <a:rPr b="1" lang="es-AR" sz="2400"/>
              <a:t>más significativo</a:t>
            </a:r>
            <a:r>
              <a:rPr lang="es-AR" sz="2400"/>
              <a:t> dentro del dominio del problema que se está modelando.  </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1" type="body"/>
          </p:nvPr>
        </p:nvSpPr>
        <p:spPr>
          <a:xfrm>
            <a:off x="144265" y="11565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lang="es-AR" sz="2400"/>
              <a:t>El atributo A, o el conjunto de atributos, de una entidad, es un posible atributo identificador si y solo si satisface dos propiedades:</a:t>
            </a:r>
          </a:p>
          <a:p>
            <a:pPr lvl="0" rtl="0" algn="just">
              <a:lnSpc>
                <a:spcPct val="150000"/>
              </a:lnSpc>
              <a:spcBef>
                <a:spcPts val="0"/>
              </a:spcBef>
              <a:buNone/>
            </a:pPr>
            <a:r>
              <a:rPr lang="es-AR" sz="2400"/>
              <a:t>• </a:t>
            </a:r>
            <a:r>
              <a:rPr b="1" lang="es-AR" sz="2400"/>
              <a:t>Unicidad</a:t>
            </a:r>
            <a:r>
              <a:rPr lang="es-AR" sz="2400"/>
              <a:t>: en cualquier momento dado no existen 2 instancias con el mismo valor de A.</a:t>
            </a:r>
          </a:p>
          <a:p>
            <a:pPr lvl="0" rtl="0" algn="just">
              <a:lnSpc>
                <a:spcPct val="150000"/>
              </a:lnSpc>
              <a:spcBef>
                <a:spcPts val="0"/>
              </a:spcBef>
              <a:buNone/>
            </a:pPr>
            <a:r>
              <a:rPr lang="es-AR" sz="2400"/>
              <a:t>• </a:t>
            </a:r>
            <a:r>
              <a:rPr b="1" lang="es-AR" sz="2400"/>
              <a:t>Minimidad</a:t>
            </a:r>
            <a:r>
              <a:rPr lang="es-AR" sz="2400"/>
              <a:t>: Si A es compuesto (es decir el atributo identificador está formado por más de un atributo) no será posible eliminar ningún componente de A sin destruir la propiedad de unicidad.  </a:t>
            </a:r>
          </a:p>
          <a:p>
            <a:pPr lvl="0" rtl="0" algn="just">
              <a:lnSpc>
                <a:spcPct val="150000"/>
              </a:lnSpc>
              <a:spcBef>
                <a:spcPts val="0"/>
              </a:spcBef>
              <a:buNone/>
            </a:pPr>
            <a:r>
              <a:rPr lang="es-AR" sz="2400"/>
              <a:t>Toda </a:t>
            </a:r>
            <a:r>
              <a:rPr b="1" lang="es-AR" sz="2400"/>
              <a:t>entidad </a:t>
            </a:r>
            <a:r>
              <a:rPr lang="es-AR" sz="2400"/>
              <a:t>tiene por lo menos un atributo como posible atributo identificador. El o los atributos identificadores se señalan con el símbolo "@"(arroba), o de lo contrario con la sigla PK (clave primaria)  </a:t>
            </a: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234852" y="9985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Ejemplo de Atributo Identificador</a:t>
            </a:r>
          </a:p>
        </p:txBody>
      </p:sp>
      <p:pic>
        <p:nvPicPr>
          <p:cNvPr descr="atributos.png" id="260" name="Shape 260"/>
          <p:cNvPicPr preferRelativeResize="0"/>
          <p:nvPr/>
        </p:nvPicPr>
        <p:blipFill>
          <a:blip r:embed="rId3">
            <a:alphaModFix/>
          </a:blip>
          <a:stretch>
            <a:fillRect/>
          </a:stretch>
        </p:blipFill>
        <p:spPr>
          <a:xfrm>
            <a:off x="1058250" y="1959658"/>
            <a:ext cx="2357327" cy="4184887"/>
          </a:xfrm>
          <a:prstGeom prst="rect">
            <a:avLst/>
          </a:prstGeom>
          <a:noFill/>
          <a:ln>
            <a:noFill/>
          </a:ln>
        </p:spPr>
      </p:pic>
      <p:sp>
        <p:nvSpPr>
          <p:cNvPr id="261" name="Shape 261"/>
          <p:cNvSpPr txBox="1"/>
          <p:nvPr/>
        </p:nvSpPr>
        <p:spPr>
          <a:xfrm>
            <a:off x="745151" y="6263900"/>
            <a:ext cx="8372700" cy="1043100"/>
          </a:xfrm>
          <a:prstGeom prst="rect">
            <a:avLst/>
          </a:prstGeom>
          <a:noFill/>
          <a:ln>
            <a:noFill/>
          </a:ln>
        </p:spPr>
        <p:txBody>
          <a:bodyPr anchorCtr="0" anchor="t" bIns="111975" lIns="111975" rIns="111975" tIns="111975">
            <a:noAutofit/>
          </a:bodyPr>
          <a:lstStyle/>
          <a:p>
            <a:pPr lvl="0" rtl="0">
              <a:spcBef>
                <a:spcPts val="0"/>
              </a:spcBef>
              <a:buNone/>
            </a:pPr>
            <a:r>
              <a:rPr b="1" lang="es-AR" sz="1800"/>
              <a:t>Sin Atributo Identificador					Con Atributo Identificador</a:t>
            </a:r>
          </a:p>
        </p:txBody>
      </p:sp>
      <p:pic>
        <p:nvPicPr>
          <p:cNvPr descr="atributos_ID.png" id="262" name="Shape 262"/>
          <p:cNvPicPr preferRelativeResize="0"/>
          <p:nvPr/>
        </p:nvPicPr>
        <p:blipFill>
          <a:blip r:embed="rId4">
            <a:alphaModFix/>
          </a:blip>
          <a:stretch>
            <a:fillRect/>
          </a:stretch>
        </p:blipFill>
        <p:spPr>
          <a:xfrm>
            <a:off x="5826731" y="1959658"/>
            <a:ext cx="2508663" cy="4184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p:nvPr/>
        </p:nvSpPr>
        <p:spPr>
          <a:xfrm>
            <a:off x="74975" y="5593656"/>
            <a:ext cx="5977500" cy="1776300"/>
          </a:xfrm>
          <a:prstGeom prst="rect">
            <a:avLst/>
          </a:prstGeom>
          <a:noFill/>
          <a:ln>
            <a:noFill/>
          </a:ln>
        </p:spPr>
        <p:txBody>
          <a:bodyPr anchorCtr="0" anchor="t" bIns="45000" lIns="90000" rIns="90000" tIns="45000">
            <a:noAutofit/>
          </a:bodyPr>
          <a:lstStyle/>
          <a:p>
            <a:pPr lvl="0" rtl="0" algn="ctr">
              <a:spcBef>
                <a:spcPts val="0"/>
              </a:spcBef>
              <a:buClr>
                <a:schemeClr val="dk1"/>
              </a:buClr>
              <a:buSzPct val="30555"/>
              <a:buFont typeface="Arial"/>
              <a:buNone/>
            </a:pPr>
            <a:r>
              <a:rPr lang="es-AR" sz="3600">
                <a:solidFill>
                  <a:srgbClr val="FFFFFF"/>
                </a:solidFill>
              </a:rPr>
              <a:t>Modelo de Entidades y Relaciones</a:t>
            </a:r>
          </a:p>
          <a:p>
            <a:pPr indent="0" lvl="0" marL="0" marR="0" rtl="0" algn="ctr">
              <a:lnSpc>
                <a:spcPct val="115000"/>
              </a:lnSpc>
              <a:spcBef>
                <a:spcPts val="0"/>
              </a:spcBef>
              <a:buNone/>
            </a:pPr>
            <a:r>
              <a:t/>
            </a:r>
            <a:endParaRPr b="0" i="0" sz="1800" u="none" cap="none" strike="noStrike">
              <a:solidFill>
                <a:srgbClr val="000000"/>
              </a:solidFill>
              <a:latin typeface="Arial"/>
              <a:ea typeface="Arial"/>
              <a:cs typeface="Arial"/>
              <a:sym typeface="Arial"/>
            </a:endParaRPr>
          </a:p>
        </p:txBody>
      </p:sp>
      <p:sp>
        <p:nvSpPr>
          <p:cNvPr id="158" name="Shape 158"/>
          <p:cNvSpPr/>
          <p:nvPr/>
        </p:nvSpPr>
        <p:spPr>
          <a:xfrm>
            <a:off x="2813040" y="576000"/>
            <a:ext cx="3887400" cy="364800"/>
          </a:xfrm>
          <a:prstGeom prst="rect">
            <a:avLst/>
          </a:prstGeom>
          <a:noFill/>
          <a:ln>
            <a:noFill/>
          </a:ln>
        </p:spPr>
        <p:txBody>
          <a:bodyPr anchorCtr="0" anchor="t" bIns="45000" lIns="90000" rIns="90000" tIns="45000">
            <a:noAutofit/>
          </a:bodyPr>
          <a:lstStyle/>
          <a:p>
            <a:pPr indent="0" lvl="0" marL="0" marR="0" rtl="0" algn="ctr">
              <a:lnSpc>
                <a:spcPct val="115000"/>
              </a:lnSpc>
              <a:spcBef>
                <a:spcPts val="0"/>
              </a:spcBef>
              <a:buSzPct val="25000"/>
              <a:buNone/>
            </a:pPr>
            <a:r>
              <a:rPr b="1" i="0" lang="es-AR" sz="1800" u="none" cap="none" strike="noStrike">
                <a:solidFill>
                  <a:srgbClr val="492249"/>
                </a:solidFill>
                <a:latin typeface="Calibri"/>
                <a:ea typeface="Calibri"/>
                <a:cs typeface="Calibri"/>
                <a:sym typeface="Calibri"/>
              </a:rPr>
              <a:t>Ministerio de Educación y Deportes</a:t>
            </a:r>
          </a:p>
        </p:txBody>
      </p:sp>
      <p:pic>
        <p:nvPicPr>
          <p:cNvPr id="159" name="Shape 159"/>
          <p:cNvPicPr preferRelativeResize="0"/>
          <p:nvPr/>
        </p:nvPicPr>
        <p:blipFill rotWithShape="1">
          <a:blip r:embed="rId3">
            <a:alphaModFix/>
          </a:blip>
          <a:srcRect b="0" l="0" r="0" t="0"/>
          <a:stretch/>
        </p:blipFill>
        <p:spPr>
          <a:xfrm>
            <a:off x="8424000" y="1005120"/>
            <a:ext cx="1008600" cy="867000"/>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idx="1" type="body"/>
          </p:nvPr>
        </p:nvSpPr>
        <p:spPr>
          <a:xfrm>
            <a:off x="0" y="2280527"/>
            <a:ext cx="9393300" cy="1490400"/>
          </a:xfrm>
          <a:prstGeom prst="rect">
            <a:avLst/>
          </a:prstGeom>
        </p:spPr>
        <p:txBody>
          <a:bodyPr anchorCtr="0" anchor="t" bIns="91425" lIns="91425" rIns="91425" tIns="91425">
            <a:noAutofit/>
          </a:bodyPr>
          <a:lstStyle/>
          <a:p>
            <a:pPr lvl="0" rtl="0">
              <a:lnSpc>
                <a:spcPct val="150000"/>
              </a:lnSpc>
              <a:spcBef>
                <a:spcPts val="0"/>
              </a:spcBef>
              <a:buNone/>
            </a:pPr>
            <a:r>
              <a:rPr b="1" lang="es-AR" sz="2400"/>
              <a:t>Película 1: </a:t>
            </a:r>
            <a:r>
              <a:rPr lang="es-AR" sz="2400"/>
              <a:t>{1, 2013, true, 143, 11/07/2013, "El Gran Gatsby", "The Great Gatsby"}</a:t>
            </a:r>
          </a:p>
          <a:p>
            <a:pPr lvl="0" rtl="0">
              <a:lnSpc>
                <a:spcPct val="150000"/>
              </a:lnSpc>
              <a:spcBef>
                <a:spcPts val="0"/>
              </a:spcBef>
              <a:buNone/>
            </a:pPr>
            <a:r>
              <a:rPr b="1" lang="es-AR" sz="2400"/>
              <a:t>Película 2:</a:t>
            </a:r>
            <a:r>
              <a:rPr lang="es-AR" sz="2400"/>
              <a:t> {2, 2014, true, 122, 01/08/2014, "Relatos Salvajes", "Relatos Salvajes"}</a:t>
            </a:r>
          </a:p>
          <a:p>
            <a:pPr lvl="0" rtl="0">
              <a:lnSpc>
                <a:spcPct val="150000"/>
              </a:lnSpc>
              <a:spcBef>
                <a:spcPts val="0"/>
              </a:spcBef>
              <a:buNone/>
            </a:pPr>
            <a:r>
              <a:rPr lang="es-AR" sz="2400"/>
              <a:t>Este atributo agregado </a:t>
            </a:r>
            <a:r>
              <a:rPr b="1" lang="es-AR" sz="2400"/>
              <a:t>@id_película</a:t>
            </a:r>
            <a:r>
              <a:rPr lang="es-AR" sz="2400"/>
              <a:t>, no es más que un número identificador que crece secuencialmente a medida que se agregan nuevas películas: 1, 2, 3, 4, 5, 6, 7, 8, 9, 10,..n. </a:t>
            </a:r>
            <a:r>
              <a:rPr lang="es-AR"/>
              <a:t> </a:t>
            </a:r>
          </a:p>
          <a:p>
            <a:pPr lvl="0" rtl="0">
              <a:spcBef>
                <a:spcPts val="0"/>
              </a:spcBef>
              <a:buNone/>
            </a:pPr>
            <a:r>
              <a:t/>
            </a:r>
            <a:endParaRPr/>
          </a:p>
        </p:txBody>
      </p:sp>
      <p:sp>
        <p:nvSpPr>
          <p:cNvPr id="268" name="Shape 268"/>
          <p:cNvSpPr txBox="1"/>
          <p:nvPr>
            <p:ph type="title"/>
          </p:nvPr>
        </p:nvSpPr>
        <p:spPr>
          <a:xfrm>
            <a:off x="180452" y="9622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Representación de una Entidad con su atributo identificador  </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198602" y="9441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Atributo Referencial</a:t>
            </a:r>
          </a:p>
        </p:txBody>
      </p:sp>
      <p:sp>
        <p:nvSpPr>
          <p:cNvPr id="274" name="Shape 274"/>
          <p:cNvSpPr txBox="1"/>
          <p:nvPr>
            <p:ph idx="1" type="body"/>
          </p:nvPr>
        </p:nvSpPr>
        <p:spPr>
          <a:xfrm>
            <a:off x="198590" y="1555353"/>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000"/>
              <a:t>Un </a:t>
            </a:r>
            <a:r>
              <a:rPr b="1" lang="es-AR" sz="2000"/>
              <a:t>atributo referencial </a:t>
            </a:r>
            <a:r>
              <a:rPr lang="es-AR" sz="2000"/>
              <a:t>se utiliza para poder establecer relaciones entre diferentes entidades de un </a:t>
            </a:r>
            <a:r>
              <a:rPr b="1" lang="es-AR" sz="2000"/>
              <a:t>modelo entidad-relación</a:t>
            </a:r>
            <a:r>
              <a:rPr lang="es-AR" sz="2000"/>
              <a:t>. Se dice que un atributo j, ó un conjunto de atributos, de una entidad B es un atributo referencial si y sólo si satisface dos propiedades:</a:t>
            </a:r>
          </a:p>
          <a:p>
            <a:pPr indent="-355600" lvl="0" marL="457200" rtl="0">
              <a:lnSpc>
                <a:spcPct val="150000"/>
              </a:lnSpc>
              <a:spcBef>
                <a:spcPts val="0"/>
              </a:spcBef>
              <a:buSzPct val="100000"/>
              <a:buChar char="●"/>
            </a:pPr>
            <a:r>
              <a:rPr lang="es-AR" sz="2000"/>
              <a:t>Cada valor j es nulo del todo o no nulo del todo. – En caso de ser un atributo compuesto,formado por más de un atributo.</a:t>
            </a:r>
          </a:p>
          <a:p>
            <a:pPr indent="-355600" lvl="0" marL="457200" rtl="0">
              <a:lnSpc>
                <a:spcPct val="150000"/>
              </a:lnSpc>
              <a:spcBef>
                <a:spcPts val="0"/>
              </a:spcBef>
              <a:buSzPct val="100000"/>
              <a:buChar char="●"/>
            </a:pPr>
            <a:r>
              <a:rPr lang="es-AR" sz="2000"/>
              <a:t>Existe una entidad A con atributo identificador j tal que: </a:t>
            </a:r>
          </a:p>
          <a:p>
            <a:pPr indent="-355600" lvl="1" marL="914400" rtl="0">
              <a:lnSpc>
                <a:spcPct val="150000"/>
              </a:lnSpc>
              <a:spcBef>
                <a:spcPts val="0"/>
              </a:spcBef>
              <a:buSzPct val="100000"/>
              <a:buChar char="○"/>
            </a:pPr>
            <a:r>
              <a:rPr lang="es-AR" sz="2000"/>
              <a:t>Cada valor no nulo de j es en la entidad B idéntico al valor j en alguna instancia de la entidad A. Es decir que si en B el atributo j tiene valor es porque existe ese mismo valor de j en la entidad A.  </a:t>
            </a:r>
          </a:p>
          <a:p>
            <a:pPr lvl="0" rtl="0">
              <a:lnSpc>
                <a:spcPct val="150000"/>
              </a:lnSpc>
              <a:spcBef>
                <a:spcPts val="0"/>
              </a:spcBef>
              <a:buNone/>
            </a:pPr>
            <a:r>
              <a:rPr b="1" lang="es-AR" sz="2000" u="sng"/>
              <a:t>Ejemplo: </a:t>
            </a:r>
            <a:r>
              <a:rPr b="1" lang="es-AR" sz="2000">
                <a:solidFill>
                  <a:srgbClr val="0000FF"/>
                </a:solidFill>
              </a:rPr>
              <a:t>PELICULA </a:t>
            </a:r>
            <a:r>
              <a:rPr lang="es-AR" sz="2000"/>
              <a:t>y </a:t>
            </a:r>
            <a:r>
              <a:rPr b="1" lang="es-AR" sz="2000">
                <a:solidFill>
                  <a:srgbClr val="0000FF"/>
                </a:solidFill>
              </a:rPr>
              <a:t>PAIS DE ORIGEN</a:t>
            </a:r>
            <a:r>
              <a:rPr lang="es-AR" sz="2000"/>
              <a:t>. Se utiliza el símbolo “# ” (numeral) para señalar que un </a:t>
            </a:r>
            <a:r>
              <a:rPr b="1" lang="es-AR" sz="2000"/>
              <a:t>atributo es referencial</a:t>
            </a:r>
            <a:r>
              <a:rPr lang="es-AR" sz="2000"/>
              <a:t>, o de lo contrario con la sigla FK (clave foránea).  </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212915" y="9567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Representación de Entidades y su forma de relacionarse, con su atributo referencial  </a:t>
            </a:r>
          </a:p>
          <a:p>
            <a:pPr lvl="0" rtl="0">
              <a:spcBef>
                <a:spcPts val="0"/>
              </a:spcBef>
              <a:buNone/>
            </a:pPr>
            <a:r>
              <a:t/>
            </a:r>
            <a:endParaRPr/>
          </a:p>
        </p:txBody>
      </p:sp>
      <p:grpSp>
        <p:nvGrpSpPr>
          <p:cNvPr id="280" name="Shape 280"/>
          <p:cNvGrpSpPr/>
          <p:nvPr/>
        </p:nvGrpSpPr>
        <p:grpSpPr>
          <a:xfrm>
            <a:off x="1087333" y="2342340"/>
            <a:ext cx="7469182" cy="4528345"/>
            <a:chOff x="2410791" y="2596211"/>
            <a:chExt cx="5746408" cy="4197187"/>
          </a:xfrm>
        </p:grpSpPr>
        <p:pic>
          <p:nvPicPr>
            <p:cNvPr descr="atributo-referencial.png" id="281" name="Shape 281"/>
            <p:cNvPicPr preferRelativeResize="0"/>
            <p:nvPr/>
          </p:nvPicPr>
          <p:blipFill>
            <a:blip r:embed="rId3">
              <a:alphaModFix/>
            </a:blip>
            <a:stretch>
              <a:fillRect/>
            </a:stretch>
          </p:blipFill>
          <p:spPr>
            <a:xfrm>
              <a:off x="2520299" y="2596211"/>
              <a:ext cx="5431178" cy="4001933"/>
            </a:xfrm>
            <a:prstGeom prst="rect">
              <a:avLst/>
            </a:prstGeom>
            <a:noFill/>
            <a:ln>
              <a:noFill/>
            </a:ln>
          </p:spPr>
        </p:pic>
        <p:sp>
          <p:nvSpPr>
            <p:cNvPr id="282" name="Shape 282"/>
            <p:cNvSpPr/>
            <p:nvPr/>
          </p:nvSpPr>
          <p:spPr>
            <a:xfrm>
              <a:off x="2410791" y="6110299"/>
              <a:ext cx="3085500" cy="683099"/>
            </a:xfrm>
            <a:prstGeom prst="rect">
              <a:avLst/>
            </a:prstGeom>
            <a:noFill/>
            <a:ln cap="flat" cmpd="sng" w="38100">
              <a:solidFill>
                <a:srgbClr val="FF0000"/>
              </a:solidFill>
              <a:prstDash val="solid"/>
              <a:round/>
              <a:headEnd len="med" w="med" type="none"/>
              <a:tailEnd len="med" w="med" type="none"/>
            </a:ln>
          </p:spPr>
          <p:txBody>
            <a:bodyPr anchorCtr="0" anchor="ctr" bIns="111975" lIns="111975" rIns="111975" tIns="111975">
              <a:noAutofit/>
            </a:bodyPr>
            <a:lstStyle/>
            <a:p>
              <a:pPr lvl="0" rtl="0">
                <a:spcBef>
                  <a:spcPts val="0"/>
                </a:spcBef>
                <a:buNone/>
              </a:pPr>
              <a:r>
                <a:t/>
              </a:r>
              <a:endParaRPr sz="1700"/>
            </a:p>
          </p:txBody>
        </p:sp>
        <p:sp>
          <p:nvSpPr>
            <p:cNvPr id="283" name="Shape 283"/>
            <p:cNvSpPr/>
            <p:nvPr/>
          </p:nvSpPr>
          <p:spPr>
            <a:xfrm>
              <a:off x="5728700" y="4254350"/>
              <a:ext cx="2428500" cy="450300"/>
            </a:xfrm>
            <a:prstGeom prst="rect">
              <a:avLst/>
            </a:prstGeom>
            <a:noFill/>
            <a:ln cap="flat" cmpd="sng" w="38100">
              <a:solidFill>
                <a:srgbClr val="FF0000"/>
              </a:solidFill>
              <a:prstDash val="solid"/>
              <a:round/>
              <a:headEnd len="med" w="med" type="none"/>
              <a:tailEnd len="med" w="med" type="none"/>
            </a:ln>
          </p:spPr>
          <p:txBody>
            <a:bodyPr anchorCtr="0" anchor="ctr" bIns="111975" lIns="111975" rIns="111975" tIns="111975">
              <a:noAutofit/>
            </a:bodyPr>
            <a:lstStyle/>
            <a:p>
              <a:pPr lvl="0" rtl="0">
                <a:spcBef>
                  <a:spcPts val="0"/>
                </a:spcBef>
                <a:buNone/>
              </a:pPr>
              <a:r>
                <a:t/>
              </a:r>
              <a:endParaRPr sz="1700"/>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idx="1" type="body"/>
          </p:nvPr>
        </p:nvSpPr>
        <p:spPr>
          <a:xfrm>
            <a:off x="343652" y="1269141"/>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400"/>
              <a:t>Si tuviéramos las siguientes entidades en PaísDeOrigen:</a:t>
            </a:r>
          </a:p>
          <a:p>
            <a:pPr indent="-431800" lvl="0" marL="558800" rtl="0">
              <a:lnSpc>
                <a:spcPct val="150000"/>
              </a:lnSpc>
              <a:spcBef>
                <a:spcPts val="0"/>
              </a:spcBef>
              <a:buSzPct val="100000"/>
            </a:pPr>
            <a:r>
              <a:rPr b="1" lang="es-AR" sz="2400"/>
              <a:t>País de Origen 1:</a:t>
            </a:r>
            <a:r>
              <a:rPr lang="es-AR" sz="2400"/>
              <a:t> {1, “Español”, Argentina}</a:t>
            </a:r>
          </a:p>
          <a:p>
            <a:pPr indent="-431800" lvl="0" marL="558800" rtl="0">
              <a:lnSpc>
                <a:spcPct val="150000"/>
              </a:lnSpc>
              <a:spcBef>
                <a:spcPts val="0"/>
              </a:spcBef>
              <a:buSzPct val="100000"/>
            </a:pPr>
            <a:r>
              <a:rPr b="1" lang="es-AR" sz="2400"/>
              <a:t>País de Origen 1:</a:t>
            </a:r>
            <a:r>
              <a:rPr lang="es-AR" sz="2400"/>
              <a:t> {2, “Inglés”, Estados Unidos}</a:t>
            </a:r>
          </a:p>
          <a:p>
            <a:pPr indent="-431800" lvl="0" marL="558800" rtl="0">
              <a:lnSpc>
                <a:spcPct val="150000"/>
              </a:lnSpc>
              <a:spcBef>
                <a:spcPts val="0"/>
              </a:spcBef>
              <a:buSzPct val="100000"/>
            </a:pPr>
            <a:r>
              <a:rPr b="1" lang="es-AR" sz="2400"/>
              <a:t>País de Origen 1:</a:t>
            </a:r>
            <a:r>
              <a:rPr lang="es-AR" sz="2400"/>
              <a:t> {3, “Francés”, Francia}</a:t>
            </a:r>
          </a:p>
          <a:p>
            <a:pPr lvl="0" rtl="0">
              <a:lnSpc>
                <a:spcPct val="150000"/>
              </a:lnSpc>
              <a:spcBef>
                <a:spcPts val="0"/>
              </a:spcBef>
              <a:buNone/>
            </a:pPr>
            <a:r>
              <a:rPr lang="es-AR" sz="2400"/>
              <a:t>Entonces la entidad película, tendría en el </a:t>
            </a:r>
            <a:r>
              <a:rPr b="1" lang="es-AR" sz="2400"/>
              <a:t>atributo referencial</a:t>
            </a:r>
            <a:r>
              <a:rPr lang="es-AR" sz="2400"/>
              <a:t> id_pais_de_origen, el valor 1, que referencia a la instancia Argentina de la </a:t>
            </a:r>
            <a:r>
              <a:rPr b="1" lang="es-AR" sz="2400"/>
              <a:t>entidad </a:t>
            </a:r>
            <a:r>
              <a:rPr lang="es-AR" sz="2400"/>
              <a:t>PaisDeOrigen, como se ve a continuación:</a:t>
            </a:r>
          </a:p>
          <a:p>
            <a:pPr lvl="0" rtl="0">
              <a:lnSpc>
                <a:spcPct val="150000"/>
              </a:lnSpc>
              <a:spcBef>
                <a:spcPts val="0"/>
              </a:spcBef>
              <a:buNone/>
            </a:pPr>
            <a:r>
              <a:rPr b="1" lang="es-AR" sz="2400"/>
              <a:t>Película 2: { 1, 2014, true, 122, 01/08/2014, "Relatos Salvajes", "Relatos Salvajes",1}  </a:t>
            </a:r>
          </a:p>
          <a:p>
            <a:pPr lvl="0" rtl="0" algn="ctr">
              <a:lnSpc>
                <a:spcPct val="150000"/>
              </a:lnSpc>
              <a:spcBef>
                <a:spcPts val="0"/>
              </a:spcBef>
              <a:buNone/>
            </a:pPr>
            <a:r>
              <a:rPr b="1" lang="es-AR" sz="2400">
                <a:solidFill>
                  <a:srgbClr val="FF0000"/>
                </a:solidFill>
              </a:rPr>
              <a:t>Reglas de Integridad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180477" y="8223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Reglas de Integridad: Integridad de Entidades</a:t>
            </a:r>
          </a:p>
        </p:txBody>
      </p:sp>
      <p:sp>
        <p:nvSpPr>
          <p:cNvPr id="294" name="Shape 294"/>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lang="es-AR" sz="2400">
                <a:solidFill>
                  <a:schemeClr val="dk1"/>
                </a:solidFill>
              </a:rPr>
              <a:t>Ningún componente del atributo identificador en una entidad aceptará NULOS (nulo se considera que es inexistente, es decir, ausencia de valor).</a:t>
            </a:r>
          </a:p>
          <a:p>
            <a:pPr lvl="0" rtl="0" algn="just">
              <a:lnSpc>
                <a:spcPct val="150000"/>
              </a:lnSpc>
              <a:spcBef>
                <a:spcPts val="0"/>
              </a:spcBef>
              <a:buNone/>
            </a:pPr>
            <a:r>
              <a:rPr b="1" lang="es-AR" sz="2400">
                <a:solidFill>
                  <a:schemeClr val="dk1"/>
                </a:solidFill>
              </a:rPr>
              <a:t>Ejemplo:</a:t>
            </a:r>
          </a:p>
          <a:p>
            <a:pPr lvl="0" rtl="0" algn="just">
              <a:lnSpc>
                <a:spcPct val="150000"/>
              </a:lnSpc>
              <a:spcBef>
                <a:spcPts val="0"/>
              </a:spcBef>
              <a:buNone/>
            </a:pPr>
            <a:r>
              <a:rPr lang="es-AR" sz="2400">
                <a:solidFill>
                  <a:srgbClr val="FF0000"/>
                </a:solidFill>
              </a:rPr>
              <a:t> </a:t>
            </a:r>
            <a:r>
              <a:rPr b="1" lang="es-AR" sz="2400">
                <a:solidFill>
                  <a:schemeClr val="dk1"/>
                </a:solidFill>
              </a:rPr>
              <a:t>Película:</a:t>
            </a:r>
            <a:r>
              <a:rPr lang="es-AR" sz="2400">
                <a:solidFill>
                  <a:schemeClr val="dk1"/>
                </a:solidFill>
              </a:rPr>
              <a:t> {</a:t>
            </a:r>
            <a:r>
              <a:rPr lang="es-AR" sz="2400">
                <a:solidFill>
                  <a:srgbClr val="FF0000"/>
                </a:solidFill>
              </a:rPr>
              <a:t>NULL</a:t>
            </a:r>
            <a:r>
              <a:rPr lang="es-AR" sz="2400">
                <a:solidFill>
                  <a:schemeClr val="dk1"/>
                </a:solidFill>
              </a:rPr>
              <a:t>, 2014, true, 122, 01/08/2014, "Relatos Salvajes", "Relatos Salvajes”,1} -&gt; </a:t>
            </a:r>
            <a:r>
              <a:rPr b="1" lang="es-AR" sz="2400">
                <a:solidFill>
                  <a:srgbClr val="FF0000"/>
                </a:solidFill>
              </a:rPr>
              <a:t>Mal</a:t>
            </a:r>
          </a:p>
          <a:p>
            <a:pPr lvl="0" rtl="0" algn="just">
              <a:lnSpc>
                <a:spcPct val="150000"/>
              </a:lnSpc>
              <a:spcBef>
                <a:spcPts val="0"/>
              </a:spcBef>
              <a:buNone/>
            </a:pPr>
            <a:r>
              <a:rPr b="1" lang="es-AR" sz="2400">
                <a:solidFill>
                  <a:schemeClr val="dk1"/>
                </a:solidFill>
              </a:rPr>
              <a:t>Película:</a:t>
            </a:r>
            <a:r>
              <a:rPr lang="es-AR" sz="2400">
                <a:solidFill>
                  <a:schemeClr val="dk1"/>
                </a:solidFill>
              </a:rPr>
              <a:t> { </a:t>
            </a:r>
            <a:r>
              <a:rPr lang="es-AR" sz="2400">
                <a:solidFill>
                  <a:srgbClr val="00B050"/>
                </a:solidFill>
              </a:rPr>
              <a:t>2</a:t>
            </a:r>
            <a:r>
              <a:rPr lang="es-AR" sz="2400">
                <a:solidFill>
                  <a:schemeClr val="dk1"/>
                </a:solidFill>
              </a:rPr>
              <a:t>, 2014, true, 122, 01/08/2014, "Relatos Salvajes", "Relatos Salvajes",1}  --&gt;</a:t>
            </a:r>
            <a:r>
              <a:rPr b="1" lang="es-AR" sz="2400">
                <a:solidFill>
                  <a:srgbClr val="00B050"/>
                </a:solidFill>
              </a:rPr>
              <a:t>Bien</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234852" y="10347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Reglas de Integridad: Integridad Referencial</a:t>
            </a:r>
          </a:p>
          <a:p>
            <a:pPr lvl="0" rtl="0">
              <a:spcBef>
                <a:spcPts val="0"/>
              </a:spcBef>
              <a:buNone/>
            </a:pPr>
            <a:r>
              <a:t/>
            </a:r>
            <a:endParaRPr/>
          </a:p>
        </p:txBody>
      </p:sp>
      <p:sp>
        <p:nvSpPr>
          <p:cNvPr id="300" name="Shape 300"/>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400">
                <a:solidFill>
                  <a:schemeClr val="dk1"/>
                </a:solidFill>
              </a:rPr>
              <a:t>Un modelo de datos no debe contener valores en sus atributos referenciales para los cuales no exista un valor concordante en el (ó los) atributos identificadores en la entidad objetivo pertinente.</a:t>
            </a:r>
          </a:p>
          <a:p>
            <a:pPr lvl="0" rtl="0">
              <a:lnSpc>
                <a:spcPct val="150000"/>
              </a:lnSpc>
              <a:spcBef>
                <a:spcPts val="0"/>
              </a:spcBef>
              <a:buNone/>
            </a:pPr>
            <a:r>
              <a:rPr b="1" lang="es-AR" sz="2400" u="sng">
                <a:solidFill>
                  <a:schemeClr val="dk1"/>
                </a:solidFill>
              </a:rPr>
              <a:t>Ejemplo:</a:t>
            </a:r>
          </a:p>
          <a:p>
            <a:pPr lvl="0" rtl="0" algn="ctr">
              <a:lnSpc>
                <a:spcPct val="150000"/>
              </a:lnSpc>
              <a:spcBef>
                <a:spcPts val="0"/>
              </a:spcBef>
              <a:buNone/>
            </a:pPr>
            <a:r>
              <a:rPr b="1" lang="es-AR" sz="2400">
                <a:solidFill>
                  <a:schemeClr val="dk1"/>
                </a:solidFill>
              </a:rPr>
              <a:t>Película: { </a:t>
            </a:r>
            <a:r>
              <a:rPr b="1" lang="es-AR" sz="2400">
                <a:solidFill>
                  <a:srgbClr val="00B050"/>
                </a:solidFill>
              </a:rPr>
              <a:t>2</a:t>
            </a:r>
            <a:r>
              <a:rPr b="1" lang="es-AR" sz="2400">
                <a:solidFill>
                  <a:schemeClr val="dk1"/>
                </a:solidFill>
              </a:rPr>
              <a:t>, 2014, true, 122, 01/08/2014, "Relatos Salvajes", "Relatos Salvajes",</a:t>
            </a:r>
            <a:r>
              <a:rPr b="1" lang="es-AR" sz="2400">
                <a:solidFill>
                  <a:srgbClr val="FF0000"/>
                </a:solidFill>
              </a:rPr>
              <a:t>4</a:t>
            </a:r>
            <a:r>
              <a:rPr b="1" lang="es-AR" sz="2400">
                <a:solidFill>
                  <a:schemeClr val="dk1"/>
                </a:solidFill>
              </a:rPr>
              <a:t>}</a:t>
            </a:r>
          </a:p>
          <a:p>
            <a:pPr lvl="0" rtl="0" algn="ctr">
              <a:lnSpc>
                <a:spcPct val="150000"/>
              </a:lnSpc>
              <a:spcBef>
                <a:spcPts val="0"/>
              </a:spcBef>
              <a:buNone/>
            </a:pPr>
            <a:r>
              <a:rPr lang="es-AR" sz="2400">
                <a:solidFill>
                  <a:srgbClr val="FF0000"/>
                </a:solidFill>
              </a:rPr>
              <a:t>No existe en la tabla PaisDeOrigen una instancia con id_pais_de_origen = 4.</a:t>
            </a:r>
          </a:p>
          <a:p>
            <a:pPr indent="0" lvl="0" marL="0" rtl="0" algn="ctr">
              <a:lnSpc>
                <a:spcPct val="150000"/>
              </a:lnSpc>
              <a:spcBef>
                <a:spcPts val="0"/>
              </a:spcBef>
              <a:buNone/>
            </a:pPr>
            <a:r>
              <a:rPr b="1" lang="es-AR" sz="2400">
                <a:solidFill>
                  <a:schemeClr val="dk1"/>
                </a:solidFill>
              </a:rPr>
              <a:t>     </a:t>
            </a:r>
            <a:r>
              <a:rPr b="1" lang="es-AR" sz="2400">
                <a:solidFill>
                  <a:schemeClr val="dk1"/>
                </a:solidFill>
              </a:rPr>
              <a:t>Película: { </a:t>
            </a:r>
            <a:r>
              <a:rPr b="1" lang="es-AR" sz="2400">
                <a:solidFill>
                  <a:srgbClr val="00B050"/>
                </a:solidFill>
              </a:rPr>
              <a:t>2</a:t>
            </a:r>
            <a:r>
              <a:rPr b="1" lang="es-AR" sz="2400">
                <a:solidFill>
                  <a:schemeClr val="dk1"/>
                </a:solidFill>
              </a:rPr>
              <a:t>, 2014, true, 122, 01/08/2014, "Relatos Salvajes", "Relatos Salvajes",</a:t>
            </a:r>
            <a:r>
              <a:rPr b="1" lang="es-AR" sz="2400">
                <a:solidFill>
                  <a:srgbClr val="00B050"/>
                </a:solidFill>
              </a:rPr>
              <a:t>1</a:t>
            </a:r>
            <a:r>
              <a:rPr b="1" lang="es-AR" sz="2400">
                <a:solidFill>
                  <a:schemeClr val="dk1"/>
                </a:solidFill>
              </a:rPr>
              <a:t>}</a:t>
            </a:r>
          </a:p>
          <a:p>
            <a:pPr lvl="0" rtl="0">
              <a:spcBef>
                <a:spcPts val="0"/>
              </a:spcBef>
              <a:buNone/>
            </a:pPr>
            <a:r>
              <a:rPr lang="es-AR">
                <a:solidFill>
                  <a:schemeClr val="dk1"/>
                </a:solidFill>
              </a:rPr>
              <a:t> </a:t>
            </a:r>
          </a:p>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162352" y="9441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Relaciones</a:t>
            </a:r>
          </a:p>
        </p:txBody>
      </p:sp>
      <p:sp>
        <p:nvSpPr>
          <p:cNvPr id="306" name="Shape 306"/>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431800" lvl="0" marL="558800" rtl="0">
              <a:lnSpc>
                <a:spcPct val="150000"/>
              </a:lnSpc>
              <a:spcBef>
                <a:spcPts val="0"/>
              </a:spcBef>
              <a:buClr>
                <a:schemeClr val="dk1"/>
              </a:buClr>
              <a:buSzPct val="100000"/>
              <a:buChar char="★"/>
            </a:pPr>
            <a:r>
              <a:rPr lang="es-AR" sz="2400">
                <a:solidFill>
                  <a:schemeClr val="dk1"/>
                </a:solidFill>
              </a:rPr>
              <a:t>Asociación o vinculación entre </a:t>
            </a:r>
            <a:r>
              <a:rPr b="1" lang="es-AR" sz="2400">
                <a:solidFill>
                  <a:schemeClr val="dk1"/>
                </a:solidFill>
              </a:rPr>
              <a:t>entidades</a:t>
            </a:r>
            <a:r>
              <a:rPr lang="es-AR" sz="2400">
                <a:solidFill>
                  <a:schemeClr val="dk1"/>
                </a:solidFill>
              </a:rPr>
              <a:t>.</a:t>
            </a:r>
          </a:p>
          <a:p>
            <a:pPr indent="-431800" lvl="0" marL="558800" rtl="0">
              <a:lnSpc>
                <a:spcPct val="150000"/>
              </a:lnSpc>
              <a:spcBef>
                <a:spcPts val="0"/>
              </a:spcBef>
              <a:buClr>
                <a:schemeClr val="dk1"/>
              </a:buClr>
              <a:buSzPct val="100000"/>
              <a:buChar char="★"/>
            </a:pPr>
            <a:r>
              <a:rPr lang="es-AR" sz="2400">
                <a:solidFill>
                  <a:schemeClr val="dk1"/>
                </a:solidFill>
              </a:rPr>
              <a:t>Una relación es la abstracción de un conjunto de asociaciones que existen entre las instancias de dos </a:t>
            </a:r>
            <a:r>
              <a:rPr b="1" lang="es-AR" sz="2400">
                <a:solidFill>
                  <a:schemeClr val="dk1"/>
                </a:solidFill>
              </a:rPr>
              <a:t>entidades</a:t>
            </a:r>
            <a:r>
              <a:rPr lang="es-AR" sz="2400">
                <a:solidFill>
                  <a:schemeClr val="dk1"/>
                </a:solidFill>
              </a:rPr>
              <a:t>, por ejemplo, existe una relación entre Película y PaisDeOrigen </a:t>
            </a:r>
          </a:p>
          <a:p>
            <a:pPr indent="-431800" lvl="0" marL="558800" rtl="0">
              <a:lnSpc>
                <a:spcPct val="150000"/>
              </a:lnSpc>
              <a:spcBef>
                <a:spcPts val="0"/>
              </a:spcBef>
              <a:buClr>
                <a:schemeClr val="dk1"/>
              </a:buClr>
              <a:buSzPct val="100000"/>
              <a:buChar char="★"/>
            </a:pPr>
            <a:r>
              <a:rPr lang="es-AR" sz="2400">
                <a:solidFill>
                  <a:schemeClr val="dk1"/>
                </a:solidFill>
              </a:rPr>
              <a:t>Las relaciones tienen sentido bidireccional.</a:t>
            </a:r>
          </a:p>
          <a:p>
            <a:pPr indent="-431800" lvl="0" marL="558800" rtl="0">
              <a:lnSpc>
                <a:spcPct val="150000"/>
              </a:lnSpc>
              <a:spcBef>
                <a:spcPts val="0"/>
              </a:spcBef>
              <a:buClr>
                <a:schemeClr val="dk1"/>
              </a:buClr>
              <a:buSzPct val="100000"/>
              <a:buChar char="★"/>
            </a:pPr>
            <a:r>
              <a:rPr lang="es-AR" sz="2400">
                <a:solidFill>
                  <a:schemeClr val="dk1"/>
                </a:solidFill>
              </a:rPr>
              <a:t>Las relaciones existen ya que las </a:t>
            </a:r>
            <a:r>
              <a:rPr b="1" lang="es-AR" sz="2400">
                <a:solidFill>
                  <a:schemeClr val="dk1"/>
                </a:solidFill>
              </a:rPr>
              <a:t>entidades </a:t>
            </a:r>
            <a:r>
              <a:rPr lang="es-AR" sz="2400">
                <a:solidFill>
                  <a:schemeClr val="dk1"/>
                </a:solidFill>
              </a:rPr>
              <a:t>representan aspectos del mundo real y en este mundo los componentes no están aislados, sino que se relacionan entre sí; es por esto que es necesario que existan las relaciones entre las </a:t>
            </a:r>
            <a:r>
              <a:rPr b="1" lang="es-AR" sz="2400">
                <a:solidFill>
                  <a:schemeClr val="dk1"/>
                </a:solidFill>
              </a:rPr>
              <a:t>entidades</a:t>
            </a:r>
            <a:r>
              <a:rPr lang="es-AR" sz="2400">
                <a:solidFill>
                  <a:schemeClr val="dk1"/>
                </a:solidFill>
              </a:rPr>
              <a:t>.  </a:t>
            </a:r>
          </a:p>
          <a:p>
            <a:pPr lvl="0" rtl="0">
              <a:spcBef>
                <a:spcPts val="0"/>
              </a:spcBef>
              <a:buNone/>
            </a:pPr>
            <a:r>
              <a:t/>
            </a:r>
            <a:endParaRPr sz="2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162327" y="10166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Cardinalidad y Opcionalidad de las relaciones  </a:t>
            </a:r>
          </a:p>
          <a:p>
            <a:pPr lvl="0" rtl="0">
              <a:spcBef>
                <a:spcPts val="0"/>
              </a:spcBef>
              <a:buNone/>
            </a:pPr>
            <a:r>
              <a:t/>
            </a:r>
            <a:endParaRPr/>
          </a:p>
        </p:txBody>
      </p:sp>
      <p:sp>
        <p:nvSpPr>
          <p:cNvPr id="312" name="Shape 312"/>
          <p:cNvSpPr txBox="1"/>
          <p:nvPr>
            <p:ph idx="1" type="body"/>
          </p:nvPr>
        </p:nvSpPr>
        <p:spPr>
          <a:xfrm>
            <a:off x="162315" y="226237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b="1" lang="es-AR" sz="2400"/>
              <a:t>Cardinalidad:</a:t>
            </a:r>
            <a:r>
              <a:rPr lang="es-AR" sz="2400"/>
              <a:t> Indica para una instancia de una entidad A con cuántas instancias de la entidad B se relaciona. Las posibilidades son: 0, 1 o muchos. </a:t>
            </a:r>
          </a:p>
          <a:p>
            <a:pPr lvl="0" rtl="0" algn="just">
              <a:lnSpc>
                <a:spcPct val="150000"/>
              </a:lnSpc>
              <a:spcBef>
                <a:spcPts val="0"/>
              </a:spcBef>
              <a:buNone/>
            </a:pPr>
            <a:r>
              <a:rPr b="1" lang="es-AR" sz="2400"/>
              <a:t>Opcionalidad:</a:t>
            </a:r>
            <a:r>
              <a:rPr lang="es-AR" sz="2400"/>
              <a:t> Indica para una instancia de una entidad A, si la relación con instancias de la entidad B, es opcional u obligatoria. Las posibilidades son: 0 o 1. </a:t>
            </a:r>
          </a:p>
          <a:p>
            <a:pPr lvl="0" rt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198602" y="9078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Caso Uno a Uno</a:t>
            </a:r>
          </a:p>
        </p:txBody>
      </p:sp>
      <p:sp>
        <p:nvSpPr>
          <p:cNvPr id="318" name="Shape 318"/>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spcBef>
                <a:spcPts val="0"/>
              </a:spcBef>
              <a:buNone/>
            </a:pPr>
            <a:r>
              <a:rPr lang="es-AR" sz="2400"/>
              <a:t>Un empleado puede tener o no un usuario y si ese usuario existe, es para un único empleado.  </a:t>
            </a:r>
          </a:p>
          <a:p>
            <a:pPr lvl="0" rtl="0">
              <a:spcBef>
                <a:spcPts val="0"/>
              </a:spcBef>
              <a:buNone/>
            </a:pPr>
            <a:r>
              <a:t/>
            </a:r>
            <a:endParaRPr/>
          </a:p>
        </p:txBody>
      </p:sp>
      <p:pic>
        <p:nvPicPr>
          <p:cNvPr descr="relacion01.png" id="319" name="Shape 319"/>
          <p:cNvPicPr preferRelativeResize="0"/>
          <p:nvPr/>
        </p:nvPicPr>
        <p:blipFill>
          <a:blip r:embed="rId3">
            <a:alphaModFix/>
          </a:blip>
          <a:stretch>
            <a:fillRect/>
          </a:stretch>
        </p:blipFill>
        <p:spPr>
          <a:xfrm>
            <a:off x="2636435" y="2846908"/>
            <a:ext cx="5012034" cy="2664850"/>
          </a:xfrm>
          <a:prstGeom prst="rect">
            <a:avLst/>
          </a:prstGeom>
          <a:noFill/>
          <a:ln>
            <a:noFill/>
          </a:ln>
        </p:spPr>
      </p:pic>
      <p:sp>
        <p:nvSpPr>
          <p:cNvPr id="320" name="Shape 320"/>
          <p:cNvSpPr txBox="1"/>
          <p:nvPr>
            <p:ph idx="1" type="body"/>
          </p:nvPr>
        </p:nvSpPr>
        <p:spPr>
          <a:xfrm>
            <a:off x="558215" y="6105685"/>
            <a:ext cx="9393300" cy="1181700"/>
          </a:xfrm>
          <a:prstGeom prst="rect">
            <a:avLst/>
          </a:prstGeom>
        </p:spPr>
        <p:txBody>
          <a:bodyPr anchorCtr="0" anchor="t" bIns="91425" lIns="91425" rIns="91425" tIns="91425">
            <a:noAutofit/>
          </a:bodyPr>
          <a:lstStyle/>
          <a:p>
            <a:pPr lvl="0" rtl="0">
              <a:spcBef>
                <a:spcPts val="0"/>
              </a:spcBef>
              <a:buNone/>
            </a:pPr>
            <a:r>
              <a:rPr i="1" lang="es-AR" sz="2400"/>
              <a:t>Un empleado puede tener opcionalmente un único usuario o no tener ningún usuario asociado, un usuario está asociado de manera obligatoria a un único empleado. </a:t>
            </a:r>
            <a:r>
              <a:rPr i="1" lang="es-AR"/>
              <a:t> </a:t>
            </a:r>
          </a:p>
          <a:p>
            <a:pPr lvl="0" rtl="0">
              <a:spcBef>
                <a:spcPts val="0"/>
              </a:spcBef>
              <a:buNone/>
            </a:pPr>
            <a:r>
              <a:rPr lang="es-AR"/>
              <a:t> </a:t>
            </a: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162327" y="10166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Caso Uno a Muchos</a:t>
            </a:r>
          </a:p>
        </p:txBody>
      </p:sp>
      <p:sp>
        <p:nvSpPr>
          <p:cNvPr id="326" name="Shape 326"/>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spcBef>
                <a:spcPts val="0"/>
              </a:spcBef>
              <a:buNone/>
            </a:pPr>
            <a:r>
              <a:rPr lang="es-AR" sz="2400"/>
              <a:t>Una película tiene un único género, pero un género como “Drama” puede estar asignado a muchas películas:  </a:t>
            </a:r>
          </a:p>
          <a:p>
            <a:pPr lvl="0" rtl="0">
              <a:spcBef>
                <a:spcPts val="0"/>
              </a:spcBef>
              <a:buNone/>
            </a:pPr>
            <a:r>
              <a:t/>
            </a:r>
            <a:endParaRPr sz="2400"/>
          </a:p>
        </p:txBody>
      </p:sp>
      <p:pic>
        <p:nvPicPr>
          <p:cNvPr descr="Relacion1N.png" id="327" name="Shape 327"/>
          <p:cNvPicPr preferRelativeResize="0"/>
          <p:nvPr/>
        </p:nvPicPr>
        <p:blipFill>
          <a:blip r:embed="rId3">
            <a:alphaModFix/>
          </a:blip>
          <a:stretch>
            <a:fillRect/>
          </a:stretch>
        </p:blipFill>
        <p:spPr>
          <a:xfrm>
            <a:off x="4842351" y="2725322"/>
            <a:ext cx="4894625" cy="4573858"/>
          </a:xfrm>
          <a:prstGeom prst="rect">
            <a:avLst/>
          </a:prstGeom>
          <a:noFill/>
          <a:ln>
            <a:noFill/>
          </a:ln>
        </p:spPr>
      </p:pic>
      <p:sp>
        <p:nvSpPr>
          <p:cNvPr id="328" name="Shape 328"/>
          <p:cNvSpPr txBox="1"/>
          <p:nvPr/>
        </p:nvSpPr>
        <p:spPr>
          <a:xfrm>
            <a:off x="406245" y="3977666"/>
            <a:ext cx="4133400" cy="1073100"/>
          </a:xfrm>
          <a:prstGeom prst="rect">
            <a:avLst/>
          </a:prstGeom>
          <a:noFill/>
          <a:ln>
            <a:noFill/>
          </a:ln>
        </p:spPr>
        <p:txBody>
          <a:bodyPr anchorCtr="0" anchor="t" bIns="111975" lIns="111975" rIns="111975" tIns="111975">
            <a:noAutofit/>
          </a:bodyPr>
          <a:lstStyle/>
          <a:p>
            <a:pPr lvl="0" rtl="0">
              <a:spcBef>
                <a:spcPts val="0"/>
              </a:spcBef>
              <a:buNone/>
            </a:pPr>
            <a:r>
              <a:rPr b="1" i="1" lang="es-AR" sz="1800">
                <a:solidFill>
                  <a:srgbClr val="00B050"/>
                </a:solidFill>
              </a:rPr>
              <a:t>“Un género puede estar asignado a muchas películas, pero una película tiene un único género”</a:t>
            </a:r>
            <a:r>
              <a:rPr lang="es-AR" sz="1800">
                <a:solidFill>
                  <a:srgbClr val="00B050"/>
                </a:solidFill>
              </a:rPr>
              <a:t>  </a:t>
            </a:r>
          </a:p>
          <a:p>
            <a:pPr lvl="0" rtl="0">
              <a:spcBef>
                <a:spcPts val="0"/>
              </a:spcBef>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p:nvPr/>
        </p:nvSpPr>
        <p:spPr>
          <a:xfrm>
            <a:off x="3893400" y="4219560"/>
            <a:ext cx="309900" cy="4134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0" y="-694439"/>
            <a:ext cx="107400" cy="28590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66" name="Shape 166"/>
          <p:cNvPicPr preferRelativeResize="0"/>
          <p:nvPr/>
        </p:nvPicPr>
        <p:blipFill rotWithShape="1">
          <a:blip r:embed="rId3">
            <a:alphaModFix/>
          </a:blip>
          <a:srcRect b="0" l="0" r="0" t="0"/>
          <a:stretch/>
        </p:blipFill>
        <p:spPr>
          <a:xfrm>
            <a:off x="2808000" y="72000"/>
            <a:ext cx="851400" cy="734700"/>
          </a:xfrm>
          <a:prstGeom prst="rect">
            <a:avLst/>
          </a:prstGeom>
          <a:noFill/>
          <a:ln>
            <a:noFill/>
          </a:ln>
        </p:spPr>
      </p:pic>
      <p:sp>
        <p:nvSpPr>
          <p:cNvPr id="167" name="Shape 167"/>
          <p:cNvSpPr txBox="1"/>
          <p:nvPr/>
        </p:nvSpPr>
        <p:spPr>
          <a:xfrm>
            <a:off x="281550" y="1151550"/>
            <a:ext cx="4364100" cy="900900"/>
          </a:xfrm>
          <a:prstGeom prst="rect">
            <a:avLst/>
          </a:prstGeom>
          <a:noFill/>
          <a:ln>
            <a:noFill/>
          </a:ln>
        </p:spPr>
        <p:txBody>
          <a:bodyPr anchorCtr="0" anchor="t" bIns="91425" lIns="91425" rIns="91425" tIns="91425">
            <a:noAutofit/>
          </a:bodyPr>
          <a:lstStyle/>
          <a:p>
            <a:pPr lvl="0" rtl="0">
              <a:spcBef>
                <a:spcPts val="0"/>
              </a:spcBef>
              <a:buNone/>
            </a:pPr>
            <a:r>
              <a:rPr b="1" lang="es-AR" sz="3600"/>
              <a:t>Agenda</a:t>
            </a:r>
          </a:p>
        </p:txBody>
      </p:sp>
      <p:sp>
        <p:nvSpPr>
          <p:cNvPr id="168" name="Shape 168"/>
          <p:cNvSpPr txBox="1"/>
          <p:nvPr/>
        </p:nvSpPr>
        <p:spPr>
          <a:xfrm>
            <a:off x="281550" y="2608925"/>
            <a:ext cx="5546700" cy="4230000"/>
          </a:xfrm>
          <a:prstGeom prst="rect">
            <a:avLst/>
          </a:prstGeom>
          <a:noFill/>
          <a:ln>
            <a:noFill/>
          </a:ln>
        </p:spPr>
        <p:txBody>
          <a:bodyPr anchorCtr="0" anchor="t" bIns="91425" lIns="91425" rIns="91425" tIns="91425">
            <a:noAutofit/>
          </a:bodyPr>
          <a:lstStyle/>
          <a:p>
            <a:pPr indent="-419100" lvl="0" marL="457200" rtl="0">
              <a:spcBef>
                <a:spcPts val="0"/>
              </a:spcBef>
              <a:buChar char="●"/>
            </a:pPr>
            <a:r>
              <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126077" y="9803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Caso Muchos a Uno</a:t>
            </a:r>
          </a:p>
        </p:txBody>
      </p:sp>
      <p:sp>
        <p:nvSpPr>
          <p:cNvPr id="334" name="Shape 334"/>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spcBef>
                <a:spcPts val="0"/>
              </a:spcBef>
              <a:buNone/>
            </a:pPr>
            <a:r>
              <a:rPr lang="es-AR" sz="2400"/>
              <a:t>Una película tiene muchas funciones asignadas, pero una función es para una única película.  </a:t>
            </a:r>
          </a:p>
          <a:p>
            <a:pPr lvl="0" rtl="0">
              <a:spcBef>
                <a:spcPts val="0"/>
              </a:spcBef>
              <a:buNone/>
            </a:pPr>
            <a:r>
              <a:t/>
            </a:r>
            <a:endParaRPr/>
          </a:p>
        </p:txBody>
      </p:sp>
      <p:pic>
        <p:nvPicPr>
          <p:cNvPr descr="RelacionN1.png" id="335" name="Shape 335"/>
          <p:cNvPicPr preferRelativeResize="0"/>
          <p:nvPr/>
        </p:nvPicPr>
        <p:blipFill>
          <a:blip r:embed="rId3">
            <a:alphaModFix/>
          </a:blip>
          <a:stretch>
            <a:fillRect/>
          </a:stretch>
        </p:blipFill>
        <p:spPr>
          <a:xfrm>
            <a:off x="2651596" y="2509846"/>
            <a:ext cx="5071225" cy="48894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180452" y="9078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Valores atómicos en cada celda  </a:t>
            </a:r>
          </a:p>
          <a:p>
            <a:pPr lvl="0" rtl="0">
              <a:spcBef>
                <a:spcPts val="0"/>
              </a:spcBef>
              <a:buNone/>
            </a:pPr>
            <a:r>
              <a:t/>
            </a:r>
            <a:endParaRPr/>
          </a:p>
        </p:txBody>
      </p:sp>
      <p:sp>
        <p:nvSpPr>
          <p:cNvPr id="341" name="Shape 341"/>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b="1" lang="es-AR" sz="2400" u="sng"/>
              <a:t>Caso 1:</a:t>
            </a:r>
            <a:r>
              <a:rPr b="1" lang="es-AR" sz="2400"/>
              <a:t> </a:t>
            </a:r>
            <a:r>
              <a:rPr lang="es-AR" sz="2400"/>
              <a:t>Relación entre Función y Película, con Función referenciando a Película. En este caso la función tiene una única película asociada porque se proyecta una película por función.  </a:t>
            </a:r>
          </a:p>
          <a:p>
            <a:pPr lvl="0" rtl="0" algn="just">
              <a:lnSpc>
                <a:spcPct val="150000"/>
              </a:lnSpc>
              <a:spcBef>
                <a:spcPts val="0"/>
              </a:spcBef>
              <a:buNone/>
            </a:pPr>
            <a:r>
              <a:rPr b="1" lang="es-AR" sz="2400" u="sng"/>
              <a:t>Caso 2:</a:t>
            </a:r>
            <a:r>
              <a:rPr lang="es-AR" sz="2400"/>
              <a:t> Relación entre Función y Película, con Película referenciando a Función. En este caso como la película puede proyectarse en muchas funciones, deberíamos poner en la columna identificada como </a:t>
            </a:r>
            <a:r>
              <a:rPr b="1" i="1" lang="es-AR" sz="2400"/>
              <a:t>#id-funcion</a:t>
            </a:r>
            <a:r>
              <a:rPr lang="es-AR" sz="2400"/>
              <a:t>, más de un atributo referencias, rompiendo la propiedad de atomicidad de los atributos:  </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43665" y="8223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Caso 1</a:t>
            </a:r>
          </a:p>
        </p:txBody>
      </p:sp>
      <p:pic>
        <p:nvPicPr>
          <p:cNvPr descr="caso1.png" id="347" name="Shape 347"/>
          <p:cNvPicPr preferRelativeResize="0"/>
          <p:nvPr/>
        </p:nvPicPr>
        <p:blipFill>
          <a:blip r:embed="rId3">
            <a:alphaModFix/>
          </a:blip>
          <a:stretch>
            <a:fillRect/>
          </a:stretch>
        </p:blipFill>
        <p:spPr>
          <a:xfrm>
            <a:off x="168010" y="1973594"/>
            <a:ext cx="9744604" cy="337775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168002" y="8780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Caso 2</a:t>
            </a:r>
          </a:p>
        </p:txBody>
      </p:sp>
      <p:pic>
        <p:nvPicPr>
          <p:cNvPr descr="caso2.png" id="353" name="Shape 353"/>
          <p:cNvPicPr preferRelativeResize="0"/>
          <p:nvPr/>
        </p:nvPicPr>
        <p:blipFill>
          <a:blip r:embed="rId3">
            <a:alphaModFix/>
          </a:blip>
          <a:stretch>
            <a:fillRect/>
          </a:stretch>
        </p:blipFill>
        <p:spPr>
          <a:xfrm>
            <a:off x="168010" y="1719794"/>
            <a:ext cx="9744604" cy="33300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107952" y="10347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Casos Muchos a Muchos</a:t>
            </a:r>
          </a:p>
        </p:txBody>
      </p:sp>
      <p:sp>
        <p:nvSpPr>
          <p:cNvPr id="359" name="Shape 359"/>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a:t>Un personaje puede pertenecer a varias películas, por ejemplo: Harry Potter y la piedra filosofal, Harry Potter y la cámara secreta, Harry Potter y el prisionero de Azkaban… y una película puede tener varios personajes.  </a:t>
            </a:r>
          </a:p>
          <a:p>
            <a:pPr lvl="0" rtl="0">
              <a:spcBef>
                <a:spcPts val="0"/>
              </a:spcBef>
              <a:buNone/>
            </a:pPr>
            <a:r>
              <a:t/>
            </a:r>
            <a:endParaRPr/>
          </a:p>
        </p:txBody>
      </p:sp>
      <p:pic>
        <p:nvPicPr>
          <p:cNvPr descr="relacionNN.png" id="360" name="Shape 360"/>
          <p:cNvPicPr preferRelativeResize="0"/>
          <p:nvPr/>
        </p:nvPicPr>
        <p:blipFill>
          <a:blip r:embed="rId3">
            <a:alphaModFix/>
          </a:blip>
          <a:stretch>
            <a:fillRect/>
          </a:stretch>
        </p:blipFill>
        <p:spPr>
          <a:xfrm>
            <a:off x="2706099" y="2937574"/>
            <a:ext cx="6421300" cy="4440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idx="1" type="body"/>
          </p:nvPr>
        </p:nvSpPr>
        <p:spPr>
          <a:xfrm>
            <a:off x="144240" y="10296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b="1" lang="es-AR" sz="2400"/>
              <a:t>Entidades de Personajes:</a:t>
            </a:r>
          </a:p>
          <a:p>
            <a:pPr lvl="0" rtl="0">
              <a:lnSpc>
                <a:spcPct val="150000"/>
              </a:lnSpc>
              <a:spcBef>
                <a:spcPts val="0"/>
              </a:spcBef>
              <a:buNone/>
            </a:pPr>
            <a:r>
              <a:rPr lang="es-AR" sz="2400"/>
              <a:t>{1,“Harry Potter”} </a:t>
            </a:r>
          </a:p>
          <a:p>
            <a:pPr lvl="0" rtl="0">
              <a:lnSpc>
                <a:spcPct val="150000"/>
              </a:lnSpc>
              <a:spcBef>
                <a:spcPts val="0"/>
              </a:spcBef>
              <a:buNone/>
            </a:pPr>
            <a:r>
              <a:rPr lang="es-AR" sz="2400"/>
              <a:t>{2,“ Ron Weasley”},</a:t>
            </a:r>
          </a:p>
          <a:p>
            <a:pPr lvl="0" rtl="0">
              <a:lnSpc>
                <a:spcPct val="150000"/>
              </a:lnSpc>
              <a:spcBef>
                <a:spcPts val="0"/>
              </a:spcBef>
              <a:buNone/>
            </a:pPr>
            <a:r>
              <a:rPr lang="es-AR" sz="2400"/>
              <a:t>{3,“ Hermione Granger”}</a:t>
            </a:r>
          </a:p>
          <a:p>
            <a:pPr lvl="0" rtl="0">
              <a:lnSpc>
                <a:spcPct val="150000"/>
              </a:lnSpc>
              <a:spcBef>
                <a:spcPts val="0"/>
              </a:spcBef>
              <a:buNone/>
            </a:pPr>
            <a:r>
              <a:rPr b="1" lang="es-AR" sz="2400"/>
              <a:t>Instancias de la Entidad Película:</a:t>
            </a:r>
          </a:p>
          <a:p>
            <a:pPr lvl="0" rtl="0">
              <a:lnSpc>
                <a:spcPct val="150000"/>
              </a:lnSpc>
              <a:spcBef>
                <a:spcPts val="0"/>
              </a:spcBef>
              <a:buNone/>
            </a:pPr>
            <a:r>
              <a:rPr lang="es-AR" sz="2400"/>
              <a:t>{5, 2001, true, 152, 03/03/2001, “Harry Potter y la piedra filosofal”, “Harry Potter and the Philosopher's Stone”, 1, 3}</a:t>
            </a:r>
          </a:p>
          <a:p>
            <a:pPr lvl="0" rtl="0">
              <a:lnSpc>
                <a:spcPct val="150000"/>
              </a:lnSpc>
              <a:spcBef>
                <a:spcPts val="0"/>
              </a:spcBef>
              <a:buNone/>
            </a:pPr>
            <a:r>
              <a:rPr lang="es-AR" sz="2400"/>
              <a:t>{6, 2002, true, 152, 03/06/2002, “Harry Potter y la cámara secreta”, “Harry Potter and the Chamber of Secrets”, 1, 3}</a:t>
            </a:r>
          </a:p>
          <a:p>
            <a:pPr lvl="0" rtl="0">
              <a:lnSpc>
                <a:spcPct val="150000"/>
              </a:lnSpc>
              <a:spcBef>
                <a:spcPts val="0"/>
              </a:spcBef>
              <a:buNone/>
            </a:pPr>
            <a:r>
              <a:rPr b="1" lang="es-AR" sz="2400"/>
              <a:t>Instancias de la Entidad PersonajeDePelicula:</a:t>
            </a:r>
          </a:p>
          <a:p>
            <a:pPr lvl="0" rtl="0">
              <a:lnSpc>
                <a:spcPct val="150000"/>
              </a:lnSpc>
              <a:spcBef>
                <a:spcPts val="0"/>
              </a:spcBef>
              <a:buNone/>
            </a:pPr>
            <a:r>
              <a:rPr lang="es-AR" sz="2400"/>
              <a:t>{1,5},{ 2,5},{3,5},{1,6},{ 2,6},{3,6}  </a:t>
            </a:r>
          </a:p>
          <a:p>
            <a:pPr lvl="0" rt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162352" y="10166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Simbología en Diagramas de Entidad - Relación  </a:t>
            </a:r>
          </a:p>
          <a:p>
            <a:pPr lvl="0" rtl="0">
              <a:spcBef>
                <a:spcPts val="0"/>
              </a:spcBef>
              <a:buNone/>
            </a:pPr>
            <a:r>
              <a:t/>
            </a:r>
            <a:endParaRPr/>
          </a:p>
        </p:txBody>
      </p:sp>
      <p:pic>
        <p:nvPicPr>
          <p:cNvPr descr="simnologia.png" id="371" name="Shape 371"/>
          <p:cNvPicPr preferRelativeResize="0"/>
          <p:nvPr/>
        </p:nvPicPr>
        <p:blipFill>
          <a:blip r:embed="rId3">
            <a:alphaModFix/>
          </a:blip>
          <a:stretch>
            <a:fillRect/>
          </a:stretch>
        </p:blipFill>
        <p:spPr>
          <a:xfrm>
            <a:off x="338048" y="1768098"/>
            <a:ext cx="9393298" cy="537972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2" y="9622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Modelo Lógico Relacional</a:t>
            </a:r>
          </a:p>
        </p:txBody>
      </p:sp>
      <p:sp>
        <p:nvSpPr>
          <p:cNvPr id="377" name="Shape 377"/>
          <p:cNvSpPr txBox="1"/>
          <p:nvPr>
            <p:ph idx="1" type="body"/>
          </p:nvPr>
        </p:nvSpPr>
        <p:spPr>
          <a:xfrm>
            <a:off x="343675" y="1664124"/>
            <a:ext cx="9393300" cy="5351700"/>
          </a:xfrm>
          <a:prstGeom prst="rect">
            <a:avLst/>
          </a:prstGeom>
        </p:spPr>
        <p:txBody>
          <a:bodyPr anchorCtr="0" anchor="t" bIns="91425" lIns="91425" rIns="91425" tIns="91425">
            <a:noAutofit/>
          </a:bodyPr>
          <a:lstStyle/>
          <a:p>
            <a:pPr indent="-431800" lvl="0" marL="558800" rtl="0" algn="just">
              <a:lnSpc>
                <a:spcPct val="150000"/>
              </a:lnSpc>
              <a:spcBef>
                <a:spcPts val="0"/>
              </a:spcBef>
              <a:buSzPct val="100000"/>
              <a:buChar char="❏"/>
            </a:pPr>
            <a:r>
              <a:rPr lang="es-AR" sz="2400"/>
              <a:t>El Modelo Lógico Relacional es un modelo de datos conceptual de alto nivel.</a:t>
            </a:r>
          </a:p>
          <a:p>
            <a:pPr indent="-431800" lvl="0" marL="558800" rtl="0" algn="just">
              <a:lnSpc>
                <a:spcPct val="150000"/>
              </a:lnSpc>
              <a:spcBef>
                <a:spcPts val="0"/>
              </a:spcBef>
              <a:buSzPct val="100000"/>
              <a:buChar char="❏"/>
            </a:pPr>
            <a:r>
              <a:rPr lang="es-AR" sz="2400"/>
              <a:t>Este modelo y sus variaciones se utilizan con frecuencia para el diseño conceptual de las aplicaciones de base de datos.</a:t>
            </a:r>
          </a:p>
          <a:p>
            <a:pPr indent="-431800" lvl="0" marL="558800" rtl="0" algn="just">
              <a:lnSpc>
                <a:spcPct val="150000"/>
              </a:lnSpc>
              <a:spcBef>
                <a:spcPts val="0"/>
              </a:spcBef>
              <a:buSzPct val="100000"/>
              <a:buChar char="❏"/>
            </a:pPr>
            <a:r>
              <a:rPr lang="es-AR" sz="2400"/>
              <a:t>Este modelo es una forma de representar los datos (mediante tablas), y la manera para manipular esa representación (utilizando operadores).  </a:t>
            </a:r>
          </a:p>
          <a:p>
            <a:pPr indent="-431800" lvl="0" marL="558800" rtl="0" algn="just">
              <a:lnSpc>
                <a:spcPct val="150000"/>
              </a:lnSpc>
              <a:spcBef>
                <a:spcPts val="0"/>
              </a:spcBef>
              <a:buSzPct val="100000"/>
              <a:buChar char="❏"/>
            </a:pPr>
            <a:r>
              <a:rPr lang="es-AR" sz="2400"/>
              <a:t>Se ocupa de tres aspectos de los datos: su </a:t>
            </a:r>
            <a:r>
              <a:rPr b="1" lang="es-AR" sz="2400"/>
              <a:t>estructura</a:t>
            </a:r>
            <a:r>
              <a:rPr lang="es-AR" sz="2400"/>
              <a:t>, su </a:t>
            </a:r>
            <a:r>
              <a:rPr b="1" lang="es-AR" sz="2400"/>
              <a:t>integridad </a:t>
            </a:r>
            <a:r>
              <a:rPr lang="es-AR" sz="2400"/>
              <a:t>y su </a:t>
            </a:r>
            <a:r>
              <a:rPr b="1" lang="es-AR" sz="2400"/>
              <a:t>manipulación</a:t>
            </a:r>
            <a:r>
              <a:rPr lang="es-AR" sz="2400"/>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168002" y="9985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Estructura de Datos Relacional  </a:t>
            </a:r>
          </a:p>
          <a:p>
            <a:pPr lvl="0" rtl="0">
              <a:spcBef>
                <a:spcPts val="0"/>
              </a:spcBef>
              <a:buNone/>
            </a:pPr>
            <a:r>
              <a:t/>
            </a:r>
            <a:endParaRPr/>
          </a:p>
        </p:txBody>
      </p:sp>
      <p:sp>
        <p:nvSpPr>
          <p:cNvPr id="383" name="Shape 383"/>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spcBef>
                <a:spcPts val="0"/>
              </a:spcBef>
              <a:buNone/>
            </a:pPr>
            <a:r>
              <a:rPr lang="es-AR" sz="2400"/>
              <a:t>En la sección anterior se presentaron los conceptos de </a:t>
            </a:r>
            <a:r>
              <a:rPr b="1" lang="es-AR" sz="2400"/>
              <a:t>entidad </a:t>
            </a:r>
            <a:r>
              <a:rPr lang="es-AR" sz="2400"/>
              <a:t>y de </a:t>
            </a:r>
            <a:r>
              <a:rPr b="1" lang="es-AR" sz="2400"/>
              <a:t>relación </a:t>
            </a:r>
            <a:r>
              <a:rPr lang="es-AR" sz="2400"/>
              <a:t>como conceptos para el </a:t>
            </a:r>
            <a:r>
              <a:rPr b="1" lang="es-AR" sz="2400"/>
              <a:t>modelado de datos reales</a:t>
            </a:r>
            <a:r>
              <a:rPr lang="es-AR" sz="2400"/>
              <a:t>. En el </a:t>
            </a:r>
            <a:r>
              <a:rPr b="1" lang="es-AR" sz="2400"/>
              <a:t>modelo relacional</a:t>
            </a:r>
            <a:r>
              <a:rPr lang="es-AR" sz="2400"/>
              <a:t>, cada </a:t>
            </a:r>
            <a:r>
              <a:rPr b="1" lang="es-AR" sz="2400"/>
              <a:t>fila de la tabla </a:t>
            </a:r>
            <a:r>
              <a:rPr lang="es-AR" sz="2400"/>
              <a:t>representa un hecho que, por lo general, se corresponde con </a:t>
            </a:r>
            <a:r>
              <a:rPr b="1" lang="es-AR" sz="2400"/>
              <a:t>una instancia de la entidad</a:t>
            </a:r>
            <a:r>
              <a:rPr lang="es-AR" sz="2400"/>
              <a:t>. </a:t>
            </a:r>
          </a:p>
          <a:p>
            <a:pPr lvl="0" rtl="0">
              <a:spcBef>
                <a:spcPts val="0"/>
              </a:spcBef>
              <a:buNone/>
            </a:pPr>
            <a:r>
              <a:t/>
            </a:r>
            <a:endParaRPr/>
          </a:p>
        </p:txBody>
      </p:sp>
      <p:pic>
        <p:nvPicPr>
          <p:cNvPr descr="relacion.png" id="384" name="Shape 384"/>
          <p:cNvPicPr preferRelativeResize="0"/>
          <p:nvPr/>
        </p:nvPicPr>
        <p:blipFill>
          <a:blip r:embed="rId3">
            <a:alphaModFix/>
          </a:blip>
          <a:stretch>
            <a:fillRect/>
          </a:stretch>
        </p:blipFill>
        <p:spPr>
          <a:xfrm>
            <a:off x="168010" y="3806733"/>
            <a:ext cx="9681347" cy="327570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107952" y="9622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Terminología en el Modelo Lógico</a:t>
            </a:r>
          </a:p>
        </p:txBody>
      </p:sp>
      <p:sp>
        <p:nvSpPr>
          <p:cNvPr id="390" name="Shape 390"/>
          <p:cNvSpPr txBox="1"/>
          <p:nvPr>
            <p:ph idx="1" type="body"/>
          </p:nvPr>
        </p:nvSpPr>
        <p:spPr>
          <a:xfrm>
            <a:off x="343674" y="1664124"/>
            <a:ext cx="9393300" cy="5478600"/>
          </a:xfrm>
          <a:prstGeom prst="rect">
            <a:avLst/>
          </a:prstGeom>
        </p:spPr>
        <p:txBody>
          <a:bodyPr anchorCtr="0" anchor="t" bIns="91425" lIns="91425" rIns="91425" tIns="91425">
            <a:noAutofit/>
          </a:bodyPr>
          <a:lstStyle/>
          <a:p>
            <a:pPr indent="-393700" lvl="0" marL="558800" rtl="0">
              <a:lnSpc>
                <a:spcPct val="150000"/>
              </a:lnSpc>
              <a:spcBef>
                <a:spcPts val="0"/>
              </a:spcBef>
              <a:buSzPct val="100000"/>
              <a:buChar char="➔"/>
            </a:pPr>
            <a:r>
              <a:rPr lang="es-AR"/>
              <a:t>Una </a:t>
            </a:r>
            <a:r>
              <a:rPr b="1" lang="es-AR"/>
              <a:t>relación </a:t>
            </a:r>
            <a:r>
              <a:rPr lang="es-AR"/>
              <a:t>corresponde a lo que conocemos como </a:t>
            </a:r>
            <a:r>
              <a:rPr b="1" lang="es-AR"/>
              <a:t>tabla</a:t>
            </a:r>
            <a:r>
              <a:rPr lang="es-AR"/>
              <a:t>, que se utiliza para representar los datos que queremos almacenar en nuestra base de datos. En el modelado de entidad relación es la </a:t>
            </a:r>
            <a:r>
              <a:rPr b="1" lang="es-AR"/>
              <a:t>Entidad</a:t>
            </a:r>
            <a:r>
              <a:rPr lang="es-AR"/>
              <a:t>.</a:t>
            </a:r>
          </a:p>
          <a:p>
            <a:pPr indent="-393700" lvl="0" marL="558800" rtl="0">
              <a:lnSpc>
                <a:spcPct val="150000"/>
              </a:lnSpc>
              <a:spcBef>
                <a:spcPts val="0"/>
              </a:spcBef>
              <a:buSzPct val="100000"/>
              <a:buChar char="➔"/>
            </a:pPr>
            <a:r>
              <a:rPr lang="es-AR"/>
              <a:t>Un </a:t>
            </a:r>
            <a:r>
              <a:rPr b="1" lang="es-AR"/>
              <a:t>atributo </a:t>
            </a:r>
            <a:r>
              <a:rPr lang="es-AR"/>
              <a:t>corresponde a una </a:t>
            </a:r>
            <a:r>
              <a:rPr b="1" lang="es-AR"/>
              <a:t>columna </a:t>
            </a:r>
            <a:r>
              <a:rPr lang="es-AR"/>
              <a:t>o </a:t>
            </a:r>
            <a:r>
              <a:rPr b="1" lang="es-AR"/>
              <a:t>campo</a:t>
            </a:r>
            <a:r>
              <a:rPr lang="es-AR"/>
              <a:t>. El número de atributos se denomina </a:t>
            </a:r>
            <a:r>
              <a:rPr b="1" lang="es-AR"/>
              <a:t>grado</a:t>
            </a:r>
            <a:r>
              <a:rPr lang="es-AR"/>
              <a:t>.</a:t>
            </a:r>
          </a:p>
          <a:p>
            <a:pPr indent="-393700" lvl="0" marL="558800" rtl="0">
              <a:lnSpc>
                <a:spcPct val="150000"/>
              </a:lnSpc>
              <a:spcBef>
                <a:spcPts val="0"/>
              </a:spcBef>
              <a:buSzPct val="100000"/>
              <a:buChar char="➔"/>
            </a:pPr>
            <a:r>
              <a:rPr lang="es-AR"/>
              <a:t>Una </a:t>
            </a:r>
            <a:r>
              <a:rPr b="1" lang="es-AR"/>
              <a:t>tupla </a:t>
            </a:r>
            <a:r>
              <a:rPr lang="es-AR"/>
              <a:t>corresponde a una </a:t>
            </a:r>
            <a:r>
              <a:rPr b="1" lang="es-AR"/>
              <a:t>fila </a:t>
            </a:r>
            <a:r>
              <a:rPr lang="es-AR"/>
              <a:t>o </a:t>
            </a:r>
            <a:r>
              <a:rPr b="1" lang="es-AR"/>
              <a:t>registro </a:t>
            </a:r>
            <a:r>
              <a:rPr lang="es-AR"/>
              <a:t>de esa </a:t>
            </a:r>
            <a:r>
              <a:rPr b="1" lang="es-AR"/>
              <a:t>tabla</a:t>
            </a:r>
            <a:r>
              <a:rPr lang="es-AR"/>
              <a:t>. En el modelado de entidad relación es lo que denominamos </a:t>
            </a:r>
            <a:r>
              <a:rPr b="1" lang="es-AR"/>
              <a:t>instancia </a:t>
            </a:r>
            <a:r>
              <a:rPr lang="es-AR"/>
              <a:t>de la Entidad. El número de tuplas de una tabla se denomina </a:t>
            </a:r>
            <a:r>
              <a:rPr b="1" lang="es-AR"/>
              <a:t>cardinalidad</a:t>
            </a:r>
            <a:r>
              <a:rPr lang="es-AR"/>
              <a:t>.</a:t>
            </a:r>
          </a:p>
          <a:p>
            <a:pPr indent="-393700" lvl="0" marL="558800" rtl="0">
              <a:lnSpc>
                <a:spcPct val="150000"/>
              </a:lnSpc>
              <a:spcBef>
                <a:spcPts val="0"/>
              </a:spcBef>
              <a:buSzPct val="100000"/>
              <a:buChar char="➔"/>
            </a:pPr>
            <a:r>
              <a:rPr lang="es-AR"/>
              <a:t>La </a:t>
            </a:r>
            <a:r>
              <a:rPr b="1" lang="es-AR"/>
              <a:t>clave primaria</a:t>
            </a:r>
            <a:r>
              <a:rPr lang="es-AR"/>
              <a:t> es un identificador único para la tabla. Nunca existen dos filas de la tabla con el mismo valor en esa columna o combinación de columnas.</a:t>
            </a:r>
          </a:p>
          <a:p>
            <a:pPr indent="-393700" lvl="0" marL="558800" rtl="0">
              <a:lnSpc>
                <a:spcPct val="150000"/>
              </a:lnSpc>
              <a:spcBef>
                <a:spcPts val="0"/>
              </a:spcBef>
              <a:buSzPct val="100000"/>
              <a:buChar char="➔"/>
            </a:pPr>
            <a:r>
              <a:rPr lang="es-AR"/>
              <a:t>Un </a:t>
            </a:r>
            <a:r>
              <a:rPr b="1" lang="es-AR"/>
              <a:t>dominio </a:t>
            </a:r>
            <a:r>
              <a:rPr lang="es-AR"/>
              <a:t>es una colección de valores, de los cuales uno o más atributo (columnas) obtienen sus valores reales.  </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07952" y="10347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Introducción	</a:t>
            </a:r>
          </a:p>
        </p:txBody>
      </p:sp>
      <p:sp>
        <p:nvSpPr>
          <p:cNvPr id="174" name="Shape 174"/>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600"/>
              </a:spcBef>
              <a:spcAft>
                <a:spcPts val="0"/>
              </a:spcAft>
              <a:buNone/>
            </a:pPr>
            <a:r>
              <a:rPr lang="es-AR" sz="2400">
                <a:solidFill>
                  <a:schemeClr val="dk1"/>
                </a:solidFill>
              </a:rPr>
              <a:t>La información valiosa debe tener una representación simbólica adecuada e inteligible para que pueda ser </a:t>
            </a:r>
            <a:r>
              <a:rPr i="1" lang="es-AR" sz="2400">
                <a:solidFill>
                  <a:schemeClr val="dk1"/>
                </a:solidFill>
              </a:rPr>
              <a:t>comunicada.</a:t>
            </a:r>
          </a:p>
          <a:p>
            <a:pPr lvl="0" rtl="0" algn="ctr">
              <a:lnSpc>
                <a:spcPct val="150000"/>
              </a:lnSpc>
              <a:spcBef>
                <a:spcPts val="600"/>
              </a:spcBef>
              <a:spcAft>
                <a:spcPts val="0"/>
              </a:spcAft>
              <a:buNone/>
            </a:pPr>
            <a:r>
              <a:rPr b="1" lang="es-AR" sz="2400">
                <a:solidFill>
                  <a:schemeClr val="dk1"/>
                </a:solidFill>
              </a:rPr>
              <a:t>¿</a:t>
            </a:r>
            <a:r>
              <a:rPr b="1" lang="es-AR" sz="2400">
                <a:solidFill>
                  <a:schemeClr val="dk1"/>
                </a:solidFill>
              </a:rPr>
              <a:t>Qué es un </a:t>
            </a:r>
            <a:r>
              <a:rPr b="1" lang="es-AR" sz="2400">
                <a:solidFill>
                  <a:srgbClr val="003366"/>
                </a:solidFill>
              </a:rPr>
              <a:t>dato</a:t>
            </a:r>
            <a:r>
              <a:rPr b="1" lang="es-AR" sz="2400">
                <a:solidFill>
                  <a:schemeClr val="dk1"/>
                </a:solidFill>
              </a:rPr>
              <a:t>? </a:t>
            </a:r>
          </a:p>
          <a:p>
            <a:pPr indent="-381000" lvl="0" marL="457200" rtl="0">
              <a:lnSpc>
                <a:spcPct val="150000"/>
              </a:lnSpc>
              <a:spcBef>
                <a:spcPts val="600"/>
              </a:spcBef>
              <a:spcAft>
                <a:spcPts val="0"/>
              </a:spcAft>
              <a:buClr>
                <a:schemeClr val="dk1"/>
              </a:buClr>
              <a:buSzPct val="100000"/>
              <a:buChar char="●"/>
            </a:pPr>
            <a:r>
              <a:rPr lang="es-AR" sz="2400">
                <a:solidFill>
                  <a:schemeClr val="dk1"/>
                </a:solidFill>
              </a:rPr>
              <a:t>Una pieza atómica que se utilizará para construir el concepto de información.</a:t>
            </a:r>
          </a:p>
          <a:p>
            <a:pPr indent="-381000" lvl="0" marL="457200" rtl="0">
              <a:lnSpc>
                <a:spcPct val="150000"/>
              </a:lnSpc>
              <a:spcBef>
                <a:spcPts val="600"/>
              </a:spcBef>
              <a:spcAft>
                <a:spcPts val="0"/>
              </a:spcAft>
              <a:buClr>
                <a:schemeClr val="dk1"/>
              </a:buClr>
              <a:buSzPct val="100000"/>
              <a:buChar char="●"/>
            </a:pPr>
            <a:r>
              <a:rPr lang="es-AR" sz="2400">
                <a:solidFill>
                  <a:schemeClr val="dk1"/>
                </a:solidFill>
              </a:rPr>
              <a:t>Una pieza atómica de dato es un valor, que debe ser interpretado como una propiedad perteneciente a un hecho o cosa del mundo real. La interpretación es necesaria para ubicar el </a:t>
            </a:r>
            <a:r>
              <a:rPr b="1" lang="es-AR" sz="2400">
                <a:solidFill>
                  <a:srgbClr val="003366"/>
                </a:solidFill>
              </a:rPr>
              <a:t>dato</a:t>
            </a:r>
            <a:r>
              <a:rPr lang="es-AR" sz="2400">
                <a:solidFill>
                  <a:schemeClr val="dk1"/>
                </a:solidFill>
              </a:rPr>
              <a:t> en </a:t>
            </a:r>
            <a:r>
              <a:rPr b="1" lang="es-AR" sz="2400">
                <a:solidFill>
                  <a:srgbClr val="003366"/>
                </a:solidFill>
              </a:rPr>
              <a:t>contexto.</a:t>
            </a:r>
          </a:p>
          <a:p>
            <a:pPr lvl="0" rtl="0" algn="just">
              <a:lnSpc>
                <a:spcPct val="150000"/>
              </a:lnSpc>
              <a:spcBef>
                <a:spcPts val="600"/>
              </a:spcBef>
              <a:spcAft>
                <a:spcPts val="0"/>
              </a:spcAft>
              <a:buClr>
                <a:schemeClr val="dk1"/>
              </a:buClr>
              <a:buSzPct val="54166"/>
              <a:buFont typeface="Arial"/>
              <a:buNone/>
            </a:pPr>
            <a:r>
              <a:t/>
            </a:r>
            <a:endParaRPr i="1" sz="2400">
              <a:solidFill>
                <a:schemeClr val="dk1"/>
              </a:solidFill>
            </a:endParaRP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180452" y="9441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Propiedades de las Relaciones</a:t>
            </a:r>
          </a:p>
        </p:txBody>
      </p:sp>
      <p:sp>
        <p:nvSpPr>
          <p:cNvPr id="396" name="Shape 396"/>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431800" lvl="0" marL="558800" rtl="0">
              <a:lnSpc>
                <a:spcPct val="150000"/>
              </a:lnSpc>
              <a:spcBef>
                <a:spcPts val="0"/>
              </a:spcBef>
              <a:buSzPct val="100000"/>
              <a:buChar char="➢"/>
            </a:pPr>
            <a:r>
              <a:rPr lang="es-AR" sz="2400"/>
              <a:t>No existen tuplas repetidas</a:t>
            </a:r>
          </a:p>
          <a:p>
            <a:pPr indent="-431800" lvl="0" marL="558800" rtl="0">
              <a:lnSpc>
                <a:spcPct val="150000"/>
              </a:lnSpc>
              <a:spcBef>
                <a:spcPts val="0"/>
              </a:spcBef>
              <a:buSzPct val="100000"/>
              <a:buChar char="➢"/>
            </a:pPr>
            <a:r>
              <a:rPr lang="es-AR" sz="2400"/>
              <a:t>Las tuplas no tienen que estar ordenadas, necesariamente, (de arriba hacia abajo)</a:t>
            </a:r>
          </a:p>
          <a:p>
            <a:pPr indent="-431800" lvl="0" marL="558800" rtl="0">
              <a:lnSpc>
                <a:spcPct val="150000"/>
              </a:lnSpc>
              <a:spcBef>
                <a:spcPts val="0"/>
              </a:spcBef>
              <a:buSzPct val="100000"/>
              <a:buChar char="➢"/>
            </a:pPr>
            <a:r>
              <a:rPr lang="es-AR" sz="2400"/>
              <a:t>Los atributos no tienen que estar ordenados, necesariamente, (de izquierda a derecha)</a:t>
            </a:r>
          </a:p>
          <a:p>
            <a:pPr indent="-431800" lvl="0" marL="558800" rtl="0">
              <a:lnSpc>
                <a:spcPct val="150000"/>
              </a:lnSpc>
              <a:spcBef>
                <a:spcPts val="0"/>
              </a:spcBef>
              <a:buSzPct val="100000"/>
              <a:buChar char="➢"/>
            </a:pPr>
            <a:r>
              <a:rPr lang="es-AR" sz="2400"/>
              <a:t>Todos los valores de los atributos son atómicos (esto significa que debe tener un único valor, por ejemplo si es un atributo que contendrá un número de teléfono, solo puede contener un número de teléfono)  </a:t>
            </a:r>
          </a:p>
          <a:p>
            <a:pPr lvl="0" rt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180477" y="9260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Integridad en las Bases de Datos Relacionales</a:t>
            </a:r>
          </a:p>
        </p:txBody>
      </p:sp>
      <p:sp>
        <p:nvSpPr>
          <p:cNvPr id="402" name="Shape 402"/>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406400" lvl="0" marL="558800" rtl="0">
              <a:lnSpc>
                <a:spcPct val="200000"/>
              </a:lnSpc>
              <a:spcBef>
                <a:spcPts val="0"/>
              </a:spcBef>
              <a:buSzPct val="100000"/>
              <a:buChar char="●"/>
            </a:pPr>
            <a:r>
              <a:rPr lang="es-AR" sz="2000"/>
              <a:t>El objetivo de las reglas de integridad es informar al sistema administrador de Bases de Datos (DBMS), de ciertas restricciones del mundo real, (por ejemplo, los pesos de las piezas no pueden ser negativos).</a:t>
            </a:r>
          </a:p>
          <a:p>
            <a:pPr indent="-406400" lvl="0" marL="558800" rtl="0">
              <a:lnSpc>
                <a:spcPct val="200000"/>
              </a:lnSpc>
              <a:spcBef>
                <a:spcPts val="0"/>
              </a:spcBef>
              <a:buSzPct val="100000"/>
              <a:buChar char="●"/>
            </a:pPr>
            <a:r>
              <a:rPr lang="es-AR" sz="2000"/>
              <a:t>Se debe vigilar las operaciones de inserción y modificación y rechazar cualquier entrada que no cumpla con las especificaciones.</a:t>
            </a:r>
          </a:p>
          <a:p>
            <a:pPr indent="-406400" lvl="0" marL="558800" rtl="0">
              <a:lnSpc>
                <a:spcPct val="200000"/>
              </a:lnSpc>
              <a:spcBef>
                <a:spcPts val="0"/>
              </a:spcBef>
              <a:buSzPct val="100000"/>
              <a:buChar char="●"/>
            </a:pPr>
            <a:r>
              <a:rPr lang="es-AR" sz="2000"/>
              <a:t>El Modelo Relacional incluye dos reglas generales de integridad: </a:t>
            </a:r>
            <a:r>
              <a:rPr i="1" lang="es-AR" sz="2000"/>
              <a:t>Reglas de Integridad para Clave Primaria </a:t>
            </a:r>
            <a:r>
              <a:rPr lang="es-AR" sz="2000"/>
              <a:t>y </a:t>
            </a:r>
            <a:r>
              <a:rPr i="1" lang="es-AR" sz="2000"/>
              <a:t>Reglas de Integridad para Clave Foránea</a:t>
            </a:r>
            <a:r>
              <a:rPr lang="es-AR" sz="2000"/>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234852" y="9441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Reglas de integridad para Clave Primaria  </a:t>
            </a:r>
          </a:p>
          <a:p>
            <a:pPr lvl="0" rtl="0">
              <a:spcBef>
                <a:spcPts val="0"/>
              </a:spcBef>
              <a:buNone/>
            </a:pPr>
            <a:r>
              <a:t/>
            </a:r>
            <a:endParaRPr/>
          </a:p>
        </p:txBody>
      </p:sp>
      <p:sp>
        <p:nvSpPr>
          <p:cNvPr id="408" name="Shape 408"/>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400"/>
              <a:t>Un atributo a (posiblemente compuesto) de la relación R es una clave candidata de R, sí y solo sí satisface las siguientes propiedades:</a:t>
            </a:r>
          </a:p>
          <a:p>
            <a:pPr lvl="0" rtl="0">
              <a:lnSpc>
                <a:spcPct val="150000"/>
              </a:lnSpc>
              <a:spcBef>
                <a:spcPts val="0"/>
              </a:spcBef>
              <a:buNone/>
            </a:pPr>
            <a:r>
              <a:rPr lang="es-AR" sz="2400"/>
              <a:t>• </a:t>
            </a:r>
            <a:r>
              <a:rPr b="1" lang="es-AR" sz="2400"/>
              <a:t>Unicidad</a:t>
            </a:r>
            <a:r>
              <a:rPr lang="es-AR" sz="2400"/>
              <a:t>: no existen dos tuplas de R con el mismo valor de a, en un momento dado.</a:t>
            </a:r>
          </a:p>
          <a:p>
            <a:pPr lvl="0" rtl="0">
              <a:lnSpc>
                <a:spcPct val="150000"/>
              </a:lnSpc>
              <a:spcBef>
                <a:spcPts val="0"/>
              </a:spcBef>
              <a:buNone/>
            </a:pPr>
            <a:r>
              <a:rPr lang="es-AR" sz="2400"/>
              <a:t>• </a:t>
            </a:r>
            <a:r>
              <a:rPr b="1" lang="es-AR" sz="2400"/>
              <a:t>Minimalidad</a:t>
            </a:r>
            <a:r>
              <a:rPr lang="es-AR" sz="2400"/>
              <a:t>: si a es un atributo compuesto, no puedo eliminar un componente de a sin destruir la propiedad de unicidad.</a:t>
            </a:r>
          </a:p>
          <a:p>
            <a:pPr lvl="0" rtl="0">
              <a:lnSpc>
                <a:spcPct val="150000"/>
              </a:lnSpc>
              <a:spcBef>
                <a:spcPts val="0"/>
              </a:spcBef>
              <a:buNone/>
            </a:pPr>
            <a:r>
              <a:rPr lang="es-AR" sz="2400"/>
              <a:t>En el caso de que existan varias claves candidatas, debemos escoger una y las demás serán claves Alternativas (claves candidata que no son clave primaria).  </a:t>
            </a:r>
          </a:p>
          <a:p>
            <a:pPr lv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271127" y="9622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¿Por qué son importantes las Claves Primarias?  </a:t>
            </a:r>
          </a:p>
          <a:p>
            <a:pPr lvl="0" rtl="0">
              <a:spcBef>
                <a:spcPts val="0"/>
              </a:spcBef>
              <a:buNone/>
            </a:pPr>
            <a:r>
              <a:t/>
            </a:r>
            <a:endParaRPr/>
          </a:p>
        </p:txBody>
      </p:sp>
      <p:sp>
        <p:nvSpPr>
          <p:cNvPr id="414" name="Shape 414"/>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381000" lvl="0" marL="457200" rtl="0" algn="just">
              <a:lnSpc>
                <a:spcPct val="150000"/>
              </a:lnSpc>
              <a:spcBef>
                <a:spcPts val="0"/>
              </a:spcBef>
              <a:buSzPct val="100000"/>
              <a:buChar char="●"/>
            </a:pPr>
            <a:r>
              <a:rPr lang="es-AR" sz="2400"/>
              <a:t>Son importantes porque constituyen el mecanismo de direccionamiento a nivel de tuplas, básico en un sistema relacional.</a:t>
            </a:r>
          </a:p>
          <a:p>
            <a:pPr indent="-381000" lvl="0" marL="457200" rtl="0" algn="just">
              <a:lnSpc>
                <a:spcPct val="150000"/>
              </a:lnSpc>
              <a:spcBef>
                <a:spcPts val="0"/>
              </a:spcBef>
              <a:buSzPct val="100000"/>
              <a:buChar char="●"/>
            </a:pPr>
            <a:r>
              <a:rPr lang="es-AR" sz="2400"/>
              <a:t>Es el único modo garantizado por el sistema para localizar una tupla específica.</a:t>
            </a:r>
          </a:p>
          <a:p>
            <a:pPr indent="-381000" lvl="0" marL="457200" rtl="0" algn="just">
              <a:lnSpc>
                <a:spcPct val="150000"/>
              </a:lnSpc>
              <a:spcBef>
                <a:spcPts val="0"/>
              </a:spcBef>
              <a:buSzPct val="100000"/>
              <a:buChar char="●"/>
            </a:pPr>
            <a:r>
              <a:rPr lang="es-AR" sz="2400"/>
              <a:t>Ningún componente de la clave primaria de una relación base puede aceptar nulos. Se entiende por nulo a un valor o representación que, por convención, no representa valor real del atributo aplicado.  </a:t>
            </a:r>
          </a:p>
          <a:p>
            <a:pPr lvl="0" rt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idx="1" type="body"/>
          </p:nvPr>
        </p:nvSpPr>
        <p:spPr>
          <a:xfrm>
            <a:off x="180490" y="1269141"/>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lang="es-AR" sz="2400"/>
              <a:t>En una base de datos relacional, nunca registraremos información de algo que no podamos identificar. Consideraciones para esta regla:</a:t>
            </a:r>
          </a:p>
          <a:p>
            <a:pPr indent="-381000" lvl="0" marL="457200" rtl="0" algn="just">
              <a:lnSpc>
                <a:spcPct val="150000"/>
              </a:lnSpc>
              <a:spcBef>
                <a:spcPts val="0"/>
              </a:spcBef>
              <a:buSzPct val="100000"/>
              <a:buChar char="➢"/>
            </a:pPr>
            <a:r>
              <a:rPr lang="es-AR" sz="2400"/>
              <a:t>Para las claves primarias compuestas: cada valor individual de la clave primaria debe ser no nulo en su totalidad.</a:t>
            </a:r>
          </a:p>
          <a:p>
            <a:pPr indent="-381000" lvl="0" marL="457200" rtl="0" algn="just">
              <a:lnSpc>
                <a:spcPct val="150000"/>
              </a:lnSpc>
              <a:spcBef>
                <a:spcPts val="0"/>
              </a:spcBef>
              <a:buSzPct val="100000"/>
              <a:buChar char="➢"/>
            </a:pPr>
            <a:r>
              <a:rPr lang="es-AR" sz="2400"/>
              <a:t>Esta regla se aplica a las relaciones base únicamente.</a:t>
            </a:r>
          </a:p>
          <a:p>
            <a:pPr indent="-381000" lvl="0" marL="457200" rtl="0" algn="just">
              <a:lnSpc>
                <a:spcPct val="150000"/>
              </a:lnSpc>
              <a:spcBef>
                <a:spcPts val="0"/>
              </a:spcBef>
              <a:buSzPct val="100000"/>
              <a:buChar char="➢"/>
            </a:pPr>
            <a:r>
              <a:rPr lang="es-AR" sz="2400"/>
              <a:t>Se aplica sólo a las claves primarias.</a:t>
            </a:r>
          </a:p>
          <a:p>
            <a:pPr lvl="0" rtl="0" algn="just">
              <a:lnSpc>
                <a:spcPct val="150000"/>
              </a:lnSpc>
              <a:spcBef>
                <a:spcPts val="0"/>
              </a:spcBef>
              <a:buNone/>
            </a:pPr>
            <a:r>
              <a:rPr lang="es-AR" sz="2400"/>
              <a:t>En caso de que la clave primaria fuera compuesta, se utiliza la abreviación PK para cada atributo que forma parte de la clave primaria.  </a:t>
            </a:r>
          </a:p>
          <a:p>
            <a:pPr lvl="0" rtl="0" algn="just">
              <a:lnSpc>
                <a:spcPct val="150000"/>
              </a:lnSpc>
              <a:spcBef>
                <a:spcPts val="0"/>
              </a:spcBef>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107952" y="8860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Reglas de integridad para Clave Foránea </a:t>
            </a:r>
          </a:p>
          <a:p>
            <a:pPr lvl="0" rtl="0">
              <a:spcBef>
                <a:spcPts val="0"/>
              </a:spcBef>
              <a:buNone/>
            </a:pPr>
            <a:r>
              <a:t/>
            </a:r>
            <a:endParaRPr/>
          </a:p>
        </p:txBody>
      </p:sp>
      <p:sp>
        <p:nvSpPr>
          <p:cNvPr id="425" name="Shape 425"/>
          <p:cNvSpPr txBox="1"/>
          <p:nvPr>
            <p:ph idx="1" type="body"/>
          </p:nvPr>
        </p:nvSpPr>
        <p:spPr>
          <a:xfrm>
            <a:off x="343665" y="15117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400"/>
              <a:t>La </a:t>
            </a:r>
            <a:r>
              <a:rPr b="1" lang="es-AR" sz="2400"/>
              <a:t>clave ajena</a:t>
            </a:r>
            <a:r>
              <a:rPr lang="es-AR" sz="2400"/>
              <a:t> (FOREIGN KEY) es un atributo de una </a:t>
            </a:r>
            <a:r>
              <a:rPr b="1" lang="es-AR" sz="2400"/>
              <a:t>relación </a:t>
            </a:r>
            <a:r>
              <a:rPr lang="es-AR" sz="2400"/>
              <a:t>R2 cuyos valores deben concordar con los de la clave primaria de alguna otra </a:t>
            </a:r>
            <a:r>
              <a:rPr b="1" lang="es-AR" sz="2400"/>
              <a:t>relación </a:t>
            </a:r>
            <a:r>
              <a:rPr lang="es-AR" sz="2400"/>
              <a:t>R1 (no se requiere el caso inverso).  </a:t>
            </a:r>
          </a:p>
          <a:p>
            <a:pPr lvl="0" rtl="0">
              <a:lnSpc>
                <a:spcPct val="150000"/>
              </a:lnSpc>
              <a:spcBef>
                <a:spcPts val="0"/>
              </a:spcBef>
              <a:buNone/>
            </a:pPr>
            <a:r>
              <a:rPr lang="es-AR" sz="2400"/>
              <a:t>La </a:t>
            </a:r>
            <a:r>
              <a:rPr b="1" lang="es-AR" sz="2400"/>
              <a:t>integridad referencial</a:t>
            </a:r>
            <a:r>
              <a:rPr lang="es-AR" sz="2400"/>
              <a:t> se formula en términos de estados de la base de datos. para cada clave ajena es necesario responder tres preguntas :</a:t>
            </a:r>
          </a:p>
          <a:p>
            <a:pPr indent="-431800" lvl="0" marL="558800" rtl="0">
              <a:lnSpc>
                <a:spcPct val="150000"/>
              </a:lnSpc>
              <a:spcBef>
                <a:spcPts val="0"/>
              </a:spcBef>
              <a:buSzPct val="100000"/>
              <a:buAutoNum type="arabicPeriod"/>
            </a:pPr>
            <a:r>
              <a:rPr lang="es-AR" sz="2400"/>
              <a:t>¿Puede aceptar nulos esa clave ajena?  </a:t>
            </a:r>
          </a:p>
          <a:p>
            <a:pPr indent="-431800" lvl="0" marL="558800" rtl="0">
              <a:lnSpc>
                <a:spcPct val="150000"/>
              </a:lnSpc>
              <a:spcBef>
                <a:spcPts val="0"/>
              </a:spcBef>
              <a:buSzPct val="100000"/>
              <a:buAutoNum type="arabicPeriod"/>
            </a:pPr>
            <a:r>
              <a:rPr lang="es-AR" sz="2400"/>
              <a:t>¿Qué deberá suceder si hay un intento de eliminar el objetivo de una referencia de clave ajena?  </a:t>
            </a:r>
          </a:p>
          <a:p>
            <a:pPr indent="-431800" lvl="0" marL="558800" rtl="0">
              <a:lnSpc>
                <a:spcPct val="150000"/>
              </a:lnSpc>
              <a:spcBef>
                <a:spcPts val="0"/>
              </a:spcBef>
              <a:buSzPct val="100000"/>
              <a:buAutoNum type="arabicPeriod"/>
            </a:pPr>
            <a:r>
              <a:rPr lang="es-AR" sz="2400"/>
              <a:t>¿Qué deberá suceder si hay un intento de modificar la clave primaria del objetivo de una referencia?  </a:t>
            </a:r>
          </a:p>
          <a:p>
            <a:pPr lvl="0" rtl="0">
              <a:spcBef>
                <a:spcPts val="0"/>
              </a:spcBef>
              <a:buNone/>
            </a:pPr>
            <a:r>
              <a:rPr lang="es-AR"/>
              <a:t>  </a:t>
            </a:r>
          </a:p>
          <a:p>
            <a:pPr lvl="0" rtl="0">
              <a:spcBef>
                <a:spcPts val="0"/>
              </a:spcBef>
              <a:buNone/>
            </a:pPr>
            <a:r>
              <a:t/>
            </a:r>
            <a:endParaRPr/>
          </a:p>
          <a:p>
            <a:pPr lvl="0" rt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idx="4294967295" type="ctrTitle"/>
          </p:nvPr>
        </p:nvSpPr>
        <p:spPr>
          <a:xfrm>
            <a:off x="343661" y="2271428"/>
            <a:ext cx="9393300" cy="3016800"/>
          </a:xfrm>
          <a:prstGeom prst="rect">
            <a:avLst/>
          </a:prstGeom>
        </p:spPr>
        <p:txBody>
          <a:bodyPr anchorCtr="0" anchor="t" bIns="91425" lIns="91425" rIns="91425" tIns="91425">
            <a:noAutofit/>
          </a:bodyPr>
          <a:lstStyle/>
          <a:p>
            <a:pPr lvl="0" rtl="0" algn="ctr">
              <a:spcBef>
                <a:spcPts val="0"/>
              </a:spcBef>
              <a:buNone/>
            </a:pPr>
            <a:r>
              <a:rPr b="1" lang="es-AR" sz="6000">
                <a:solidFill>
                  <a:srgbClr val="0000FF"/>
                </a:solidFill>
              </a:rPr>
              <a:t>Lenguaje de Consulta</a:t>
            </a:r>
          </a:p>
          <a:p>
            <a:pPr lvl="0" rtl="0" algn="ctr">
              <a:spcBef>
                <a:spcPts val="0"/>
              </a:spcBef>
              <a:buNone/>
            </a:pPr>
            <a:r>
              <a:rPr b="1" lang="es-AR" sz="4800">
                <a:solidFill>
                  <a:srgbClr val="0000FF"/>
                </a:solidFill>
              </a:rPr>
              <a:t>Creación de Esquemas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162327" y="10529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Introducción a SQL</a:t>
            </a:r>
          </a:p>
        </p:txBody>
      </p:sp>
      <p:sp>
        <p:nvSpPr>
          <p:cNvPr id="436" name="Shape 436"/>
          <p:cNvSpPr txBox="1"/>
          <p:nvPr>
            <p:ph idx="1" type="body"/>
          </p:nvPr>
        </p:nvSpPr>
        <p:spPr>
          <a:xfrm>
            <a:off x="26725" y="1894700"/>
            <a:ext cx="9664500" cy="5021400"/>
          </a:xfrm>
          <a:prstGeom prst="rect">
            <a:avLst/>
          </a:prstGeom>
        </p:spPr>
        <p:txBody>
          <a:bodyPr anchorCtr="0" anchor="t" bIns="91425" lIns="91425" rIns="91425" tIns="91425">
            <a:noAutofit/>
          </a:bodyPr>
          <a:lstStyle/>
          <a:p>
            <a:pPr indent="-419100" lvl="0" marL="558800" rtl="0">
              <a:lnSpc>
                <a:spcPct val="150000"/>
              </a:lnSpc>
              <a:spcBef>
                <a:spcPts val="0"/>
              </a:spcBef>
              <a:buSzPct val="100000"/>
            </a:pPr>
            <a:r>
              <a:rPr lang="es-AR" sz="2200"/>
              <a:t>El nombre </a:t>
            </a:r>
            <a:r>
              <a:rPr b="1" lang="es-AR" sz="2200"/>
              <a:t>SQL </a:t>
            </a:r>
            <a:r>
              <a:rPr lang="es-AR" sz="2200"/>
              <a:t>significa Lenguaje de consulta estructurado (Structured Query Language). </a:t>
            </a:r>
          </a:p>
          <a:p>
            <a:pPr indent="-419100" lvl="0" marL="558800" rtl="0">
              <a:lnSpc>
                <a:spcPct val="150000"/>
              </a:lnSpc>
              <a:spcBef>
                <a:spcPts val="0"/>
              </a:spcBef>
              <a:buSzPct val="100000"/>
            </a:pPr>
            <a:r>
              <a:rPr b="1" lang="es-AR" sz="2200"/>
              <a:t>SQL </a:t>
            </a:r>
            <a:r>
              <a:rPr lang="es-AR" sz="2200"/>
              <a:t>es un lenguaje de bases de datos global: cuenta con sentencias para definir datos, consultas y actualizaciones.</a:t>
            </a:r>
          </a:p>
          <a:p>
            <a:pPr indent="-419100" lvl="0" marL="558800" rtl="0">
              <a:lnSpc>
                <a:spcPct val="150000"/>
              </a:lnSpc>
              <a:spcBef>
                <a:spcPts val="0"/>
              </a:spcBef>
              <a:buSzPct val="100000"/>
            </a:pPr>
            <a:r>
              <a:rPr b="1" lang="es-AR" sz="2200"/>
              <a:t>SQL </a:t>
            </a:r>
            <a:r>
              <a:rPr lang="es-AR" sz="2200"/>
              <a:t>utiliza los términos tabla, fila y columna para los términos relación, tupla y atributo del modelo relacional formal, respectivamente. </a:t>
            </a:r>
          </a:p>
          <a:p>
            <a:pPr indent="-419100" lvl="0" marL="558800" rtl="0">
              <a:lnSpc>
                <a:spcPct val="150000"/>
              </a:lnSpc>
              <a:spcBef>
                <a:spcPts val="0"/>
              </a:spcBef>
              <a:buSzPct val="100000"/>
            </a:pPr>
            <a:r>
              <a:rPr lang="es-AR" sz="2200"/>
              <a:t>Sintaxis para:</a:t>
            </a:r>
          </a:p>
          <a:p>
            <a:pPr indent="-368300" lvl="0" marL="457200" rtl="0">
              <a:lnSpc>
                <a:spcPct val="150000"/>
              </a:lnSpc>
              <a:spcBef>
                <a:spcPts val="0"/>
              </a:spcBef>
              <a:buSzPct val="100000"/>
              <a:buChar char="➔"/>
            </a:pPr>
            <a:r>
              <a:rPr lang="es-AR" sz="2200"/>
              <a:t>Lenguaje de definición de datos: </a:t>
            </a:r>
            <a:r>
              <a:rPr b="1" lang="es-AR" sz="2200"/>
              <a:t>DDL</a:t>
            </a:r>
            <a:r>
              <a:rPr lang="es-AR" sz="2200"/>
              <a:t> (Data Definition Language).</a:t>
            </a:r>
          </a:p>
          <a:p>
            <a:pPr indent="-368300" lvl="0" marL="457200" rtl="0">
              <a:lnSpc>
                <a:spcPct val="150000"/>
              </a:lnSpc>
              <a:spcBef>
                <a:spcPts val="0"/>
              </a:spcBef>
              <a:buSzPct val="100000"/>
              <a:buChar char="➔"/>
            </a:pPr>
            <a:r>
              <a:rPr lang="es-AR" sz="2200"/>
              <a:t>Lenguaje de manipulación de datos: </a:t>
            </a:r>
            <a:r>
              <a:rPr b="1" lang="es-AR" sz="2200"/>
              <a:t>DML </a:t>
            </a:r>
            <a:r>
              <a:rPr lang="es-AR" sz="2200"/>
              <a:t>(Data Manipulation Language)  </a:t>
            </a:r>
          </a:p>
          <a:p>
            <a:pPr indent="-279400" lvl="1" marL="1117600" rtl="0">
              <a:spcBef>
                <a:spcPts val="0"/>
              </a:spcBef>
            </a:pPr>
            <a:r>
              <a:t/>
            </a:r>
            <a:endParaRPr/>
          </a:p>
          <a:p>
            <a:pPr lvl="0" rt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162352" y="9260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Lenguaje de definición de datos - DDL  </a:t>
            </a:r>
          </a:p>
          <a:p>
            <a:pPr lvl="0" rtl="0">
              <a:spcBef>
                <a:spcPts val="0"/>
              </a:spcBef>
              <a:buNone/>
            </a:pPr>
            <a:r>
              <a:t/>
            </a:r>
            <a:endParaRPr/>
          </a:p>
        </p:txBody>
      </p:sp>
      <p:sp>
        <p:nvSpPr>
          <p:cNvPr id="442" name="Shape 442"/>
          <p:cNvSpPr txBox="1"/>
          <p:nvPr>
            <p:ph idx="1" type="body"/>
          </p:nvPr>
        </p:nvSpPr>
        <p:spPr>
          <a:xfrm>
            <a:off x="253025" y="2008576"/>
            <a:ext cx="9393300" cy="3248700"/>
          </a:xfrm>
          <a:prstGeom prst="rect">
            <a:avLst/>
          </a:prstGeom>
        </p:spPr>
        <p:txBody>
          <a:bodyPr anchorCtr="0" anchor="t" bIns="91425" lIns="91425" rIns="91425" tIns="91425">
            <a:noAutofit/>
          </a:bodyPr>
          <a:lstStyle/>
          <a:p>
            <a:pPr lvl="0" rtl="0">
              <a:lnSpc>
                <a:spcPct val="150000"/>
              </a:lnSpc>
              <a:spcBef>
                <a:spcPts val="0"/>
              </a:spcBef>
              <a:buNone/>
            </a:pPr>
            <a:r>
              <a:rPr lang="es-AR" sz="2400"/>
              <a:t>Permite crear y definir nuevas bases de datos, campos e índices.</a:t>
            </a:r>
          </a:p>
          <a:p>
            <a:pPr lvl="0" rtl="0">
              <a:lnSpc>
                <a:spcPct val="150000"/>
              </a:lnSpc>
              <a:spcBef>
                <a:spcPts val="0"/>
              </a:spcBef>
              <a:buNone/>
            </a:pPr>
            <a:r>
              <a:rPr lang="es-AR" sz="2400"/>
              <a:t>o </a:t>
            </a:r>
            <a:r>
              <a:rPr b="1" lang="es-AR" sz="2400"/>
              <a:t>CREATE:</a:t>
            </a:r>
            <a:r>
              <a:rPr lang="es-AR" sz="2400"/>
              <a:t> Crea nuevas tablas, campos e índices.</a:t>
            </a:r>
          </a:p>
          <a:p>
            <a:pPr lvl="0" rtl="0">
              <a:lnSpc>
                <a:spcPct val="150000"/>
              </a:lnSpc>
              <a:spcBef>
                <a:spcPts val="0"/>
              </a:spcBef>
              <a:buNone/>
            </a:pPr>
            <a:r>
              <a:rPr lang="es-AR" sz="2400"/>
              <a:t>o </a:t>
            </a:r>
            <a:r>
              <a:rPr b="1" lang="es-AR" sz="2400"/>
              <a:t>DROP:</a:t>
            </a:r>
            <a:r>
              <a:rPr lang="es-AR" sz="2400"/>
              <a:t> Elimina tablas e índices.</a:t>
            </a:r>
          </a:p>
          <a:p>
            <a:pPr lvl="0" rtl="0">
              <a:lnSpc>
                <a:spcPct val="150000"/>
              </a:lnSpc>
              <a:spcBef>
                <a:spcPts val="0"/>
              </a:spcBef>
              <a:buNone/>
            </a:pPr>
            <a:r>
              <a:rPr lang="es-AR" sz="2400"/>
              <a:t>o </a:t>
            </a:r>
            <a:r>
              <a:rPr b="1" lang="es-AR" sz="2400"/>
              <a:t>ALTER: </a:t>
            </a:r>
            <a:r>
              <a:rPr lang="es-AR" sz="2400"/>
              <a:t>Modifica las tablas agregando campos o cambiando la definición de los campos.  </a:t>
            </a:r>
          </a:p>
          <a:p>
            <a:pPr lvl="0" rt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343665" y="9622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Lenguaje de manipulación de datos - DML  </a:t>
            </a:r>
          </a:p>
          <a:p>
            <a:pPr lvl="0" rtl="0">
              <a:spcBef>
                <a:spcPts val="0"/>
              </a:spcBef>
              <a:buNone/>
            </a:pPr>
            <a:r>
              <a:t/>
            </a:r>
            <a:endParaRPr/>
          </a:p>
        </p:txBody>
      </p:sp>
      <p:sp>
        <p:nvSpPr>
          <p:cNvPr id="448" name="Shape 448"/>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lang="es-AR" sz="2200"/>
              <a:t>Permite generar consultas para ordenar, filtrar y extraer datos de la base de datos.</a:t>
            </a:r>
          </a:p>
          <a:p>
            <a:pPr lvl="0" rtl="0" algn="just">
              <a:lnSpc>
                <a:spcPct val="150000"/>
              </a:lnSpc>
              <a:spcBef>
                <a:spcPts val="0"/>
              </a:spcBef>
              <a:buNone/>
            </a:pPr>
            <a:r>
              <a:rPr lang="es-AR" sz="2200"/>
              <a:t>o </a:t>
            </a:r>
            <a:r>
              <a:rPr b="1" lang="es-AR" sz="2200"/>
              <a:t>SELECT: </a:t>
            </a:r>
            <a:r>
              <a:rPr lang="es-AR" sz="2200"/>
              <a:t>Consulta registros de la base de datos que satisfagan un criterio</a:t>
            </a:r>
          </a:p>
          <a:p>
            <a:pPr lvl="0" rtl="0" algn="just">
              <a:lnSpc>
                <a:spcPct val="150000"/>
              </a:lnSpc>
              <a:spcBef>
                <a:spcPts val="0"/>
              </a:spcBef>
              <a:buNone/>
            </a:pPr>
            <a:r>
              <a:rPr lang="es-AR" sz="2200"/>
              <a:t>determinado.</a:t>
            </a:r>
          </a:p>
          <a:p>
            <a:pPr lvl="0" rtl="0" algn="just">
              <a:lnSpc>
                <a:spcPct val="150000"/>
              </a:lnSpc>
              <a:spcBef>
                <a:spcPts val="0"/>
              </a:spcBef>
              <a:buNone/>
            </a:pPr>
            <a:r>
              <a:rPr lang="es-AR" sz="2200"/>
              <a:t>o </a:t>
            </a:r>
            <a:r>
              <a:rPr b="1" lang="es-AR" sz="2200"/>
              <a:t>INSERT:</a:t>
            </a:r>
            <a:r>
              <a:rPr lang="es-AR" sz="2200"/>
              <a:t> Carga lotes de datos en la base de datos en una única operación.</a:t>
            </a:r>
          </a:p>
          <a:p>
            <a:pPr lvl="0" rtl="0" algn="just">
              <a:lnSpc>
                <a:spcPct val="150000"/>
              </a:lnSpc>
              <a:spcBef>
                <a:spcPts val="0"/>
              </a:spcBef>
              <a:buNone/>
            </a:pPr>
            <a:r>
              <a:rPr lang="es-AR" sz="2200"/>
              <a:t>o</a:t>
            </a:r>
            <a:r>
              <a:rPr b="1" lang="es-AR" sz="2200"/>
              <a:t> UPDATE: </a:t>
            </a:r>
            <a:r>
              <a:rPr lang="es-AR" sz="2200"/>
              <a:t>Modifica los valores de los campos y registros especificados.</a:t>
            </a:r>
          </a:p>
          <a:p>
            <a:pPr lvl="0" rtl="0" algn="just">
              <a:lnSpc>
                <a:spcPct val="150000"/>
              </a:lnSpc>
              <a:spcBef>
                <a:spcPts val="0"/>
              </a:spcBef>
              <a:buNone/>
            </a:pPr>
            <a:r>
              <a:rPr lang="es-AR" sz="2200"/>
              <a:t>o </a:t>
            </a:r>
            <a:r>
              <a:rPr b="1" lang="es-AR" sz="2200"/>
              <a:t>DELETE:</a:t>
            </a:r>
            <a:r>
              <a:rPr lang="es-AR" sz="2200"/>
              <a:t> Elimina registros de una tabla de una base de datos.  </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91227" y="8826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Modelo</a:t>
            </a:r>
            <a:r>
              <a:rPr lang="es-AR"/>
              <a:t> </a:t>
            </a:r>
            <a:r>
              <a:rPr b="1" lang="es-AR" sz="3000">
                <a:solidFill>
                  <a:srgbClr val="0000FF"/>
                </a:solidFill>
              </a:rPr>
              <a:t>de</a:t>
            </a:r>
            <a:r>
              <a:rPr lang="es-AR"/>
              <a:t> </a:t>
            </a:r>
            <a:r>
              <a:rPr b="1" lang="es-AR" sz="3000">
                <a:solidFill>
                  <a:srgbClr val="0000FF"/>
                </a:solidFill>
              </a:rPr>
              <a:t>datos</a:t>
            </a:r>
          </a:p>
        </p:txBody>
      </p:sp>
      <p:sp>
        <p:nvSpPr>
          <p:cNvPr id="180" name="Shape 180"/>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228600" lvl="0" marL="457200" rtl="0" algn="just">
              <a:lnSpc>
                <a:spcPct val="150000"/>
              </a:lnSpc>
              <a:spcBef>
                <a:spcPts val="0"/>
              </a:spcBef>
              <a:spcAft>
                <a:spcPts val="0"/>
              </a:spcAft>
              <a:buChar char="●"/>
            </a:pPr>
            <a:r>
              <a:rPr b="1" lang="es-AR">
                <a:solidFill>
                  <a:srgbClr val="003366"/>
                </a:solidFill>
              </a:rPr>
              <a:t>Modelado de Datos: </a:t>
            </a:r>
            <a:r>
              <a:rPr lang="es-AR">
                <a:solidFill>
                  <a:schemeClr val="dk1"/>
                </a:solidFill>
              </a:rPr>
              <a:t>organizar los datos para que representen una situación del mundo real con la mayor fidelidad posible, con el objetivo de poder manejarlos computacionalmente</a:t>
            </a:r>
            <a:r>
              <a:rPr lang="es-AR" sz="1000">
                <a:solidFill>
                  <a:srgbClr val="1B587C"/>
                </a:solidFill>
                <a:latin typeface="Courier New"/>
                <a:ea typeface="Courier New"/>
                <a:cs typeface="Courier New"/>
                <a:sym typeface="Courier New"/>
              </a:rPr>
              <a:t>.</a:t>
            </a:r>
          </a:p>
          <a:p>
            <a:pPr indent="-228600" lvl="0" marL="457200" rtl="0" algn="just">
              <a:lnSpc>
                <a:spcPct val="150000"/>
              </a:lnSpc>
              <a:spcBef>
                <a:spcPts val="0"/>
              </a:spcBef>
              <a:spcAft>
                <a:spcPts val="0"/>
              </a:spcAft>
              <a:buChar char="●"/>
            </a:pPr>
            <a:r>
              <a:rPr b="1" lang="es-AR">
                <a:solidFill>
                  <a:srgbClr val="003366"/>
                </a:solidFill>
              </a:rPr>
              <a:t>No es posible tener un conocimiento completo del mundo real: </a:t>
            </a:r>
            <a:r>
              <a:rPr lang="es-AR">
                <a:solidFill>
                  <a:schemeClr val="dk1"/>
                </a:solidFill>
              </a:rPr>
              <a:t>centrar la atención en la información </a:t>
            </a:r>
            <a:r>
              <a:rPr lang="es-AR" u="sng">
                <a:solidFill>
                  <a:srgbClr val="1B587C"/>
                </a:solidFill>
              </a:rPr>
              <a:t>relevante</a:t>
            </a:r>
            <a:r>
              <a:rPr lang="es-AR">
                <a:solidFill>
                  <a:schemeClr val="dk1"/>
                </a:solidFill>
              </a:rPr>
              <a:t>, </a:t>
            </a:r>
            <a:r>
              <a:rPr lang="es-AR" u="sng">
                <a:solidFill>
                  <a:schemeClr val="dk1"/>
                </a:solidFill>
              </a:rPr>
              <a:t>ocultando o ignorando </a:t>
            </a:r>
            <a:r>
              <a:rPr lang="es-AR">
                <a:solidFill>
                  <a:schemeClr val="dk1"/>
                </a:solidFill>
              </a:rPr>
              <a:t>otra que </a:t>
            </a:r>
            <a:r>
              <a:rPr b="1" lang="es-AR">
                <a:solidFill>
                  <a:schemeClr val="dk1"/>
                </a:solidFill>
              </a:rPr>
              <a:t>NO</a:t>
            </a:r>
            <a:r>
              <a:rPr lang="es-AR">
                <a:solidFill>
                  <a:schemeClr val="dk1"/>
                </a:solidFill>
              </a:rPr>
              <a:t> sea relevante o que resulte inadecuada para el propósito requerido.</a:t>
            </a:r>
          </a:p>
          <a:p>
            <a:pPr indent="-228600" lvl="0" marL="457200" rtl="0" algn="just">
              <a:lnSpc>
                <a:spcPct val="150000"/>
              </a:lnSpc>
              <a:spcBef>
                <a:spcPts val="0"/>
              </a:spcBef>
              <a:spcAft>
                <a:spcPts val="0"/>
              </a:spcAft>
              <a:buChar char="●"/>
            </a:pPr>
            <a:r>
              <a:rPr lang="es-AR">
                <a:solidFill>
                  <a:schemeClr val="dk1"/>
                </a:solidFill>
              </a:rPr>
              <a:t>Comprender las características de la información relevante </a:t>
            </a:r>
            <a:r>
              <a:rPr b="1" lang="es-AR">
                <a:solidFill>
                  <a:srgbClr val="003366"/>
                </a:solidFill>
              </a:rPr>
              <a:t>para determinar cómo van a ser organizados y procesados los datos: </a:t>
            </a:r>
            <a:r>
              <a:rPr lang="es-AR">
                <a:solidFill>
                  <a:schemeClr val="dk1"/>
                </a:solidFill>
              </a:rPr>
              <a:t>pueden ser descriptas a través de enunciaciones generales., por ej. lenguaje natural.</a:t>
            </a:r>
          </a:p>
          <a:p>
            <a:pPr indent="-228600" lvl="0" marL="457200" rtl="0" algn="just">
              <a:lnSpc>
                <a:spcPct val="150000"/>
              </a:lnSpc>
              <a:spcBef>
                <a:spcPts val="0"/>
              </a:spcBef>
              <a:spcAft>
                <a:spcPts val="0"/>
              </a:spcAft>
              <a:buChar char="●"/>
            </a:pPr>
            <a:r>
              <a:rPr lang="es-AR">
                <a:solidFill>
                  <a:schemeClr val="dk1"/>
                </a:solidFill>
              </a:rPr>
              <a:t>Un conjunto formal y consistente de tales enunciaciones define un </a:t>
            </a:r>
            <a:r>
              <a:rPr b="1" lang="es-AR">
                <a:solidFill>
                  <a:srgbClr val="003366"/>
                </a:solidFill>
              </a:rPr>
              <a:t>modelo conceptual de datos</a:t>
            </a:r>
            <a:r>
              <a:rPr lang="es-AR">
                <a:solidFill>
                  <a:srgbClr val="1B587C"/>
                </a:solidFill>
              </a:rPr>
              <a:t>.</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271102" y="96225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Sintaxis para sentencias SQL</a:t>
            </a:r>
          </a:p>
        </p:txBody>
      </p:sp>
      <p:sp>
        <p:nvSpPr>
          <p:cNvPr id="454" name="Shape 454"/>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just">
              <a:lnSpc>
                <a:spcPct val="150000"/>
              </a:lnSpc>
              <a:spcBef>
                <a:spcPts val="0"/>
              </a:spcBef>
              <a:buNone/>
            </a:pPr>
            <a:r>
              <a:rPr b="1" i="1" lang="es-AR" sz="2400"/>
              <a:t>{Alternativas}</a:t>
            </a:r>
            <a:r>
              <a:rPr lang="es-AR" sz="2400"/>
              <a:t>, entre llaves se colocarán las palabras que tienen opciones o alternativas en la sentencia a la que pertenecen.</a:t>
            </a:r>
          </a:p>
          <a:p>
            <a:pPr lvl="0" rtl="0" algn="just">
              <a:lnSpc>
                <a:spcPct val="150000"/>
              </a:lnSpc>
              <a:spcBef>
                <a:spcPts val="0"/>
              </a:spcBef>
              <a:buNone/>
            </a:pPr>
            <a:r>
              <a:t/>
            </a:r>
            <a:endParaRPr sz="2400"/>
          </a:p>
          <a:p>
            <a:pPr lvl="0" rtl="0" algn="just">
              <a:lnSpc>
                <a:spcPct val="150000"/>
              </a:lnSpc>
              <a:spcBef>
                <a:spcPts val="0"/>
              </a:spcBef>
              <a:buNone/>
            </a:pPr>
            <a:r>
              <a:t/>
            </a:r>
            <a:endParaRPr sz="2400"/>
          </a:p>
          <a:p>
            <a:pPr lvl="0" rtl="0" algn="just">
              <a:lnSpc>
                <a:spcPct val="150000"/>
              </a:lnSpc>
              <a:spcBef>
                <a:spcPts val="0"/>
              </a:spcBef>
              <a:buNone/>
            </a:pPr>
            <a:r>
              <a:rPr b="1" i="1" lang="es-AR" sz="2400"/>
              <a:t>[Opcional]</a:t>
            </a:r>
            <a:r>
              <a:rPr lang="es-AR" sz="2400"/>
              <a:t>, entre corchetes se colocarán las palabras que son opcionales en la sentencia, es decir que pueden colocarse o pueden obviarse.  </a:t>
            </a:r>
          </a:p>
          <a:p>
            <a:pPr lvl="0" rtl="0" algn="just">
              <a:lnSpc>
                <a:spcPct val="150000"/>
              </a:lnSpc>
              <a:spcBef>
                <a:spcPts val="0"/>
              </a:spcBef>
              <a:buNone/>
            </a:pPr>
            <a:r>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180452" y="9622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Creación de Base de Datos</a:t>
            </a:r>
          </a:p>
        </p:txBody>
      </p:sp>
      <p:sp>
        <p:nvSpPr>
          <p:cNvPr id="460" name="Shape 460"/>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200"/>
              <a:t>CREATE {DATABASE | SCHEMA} [IF NOT EXISTS] </a:t>
            </a:r>
            <a:r>
              <a:rPr b="1" i="1" lang="es-AR" sz="2200"/>
              <a:t>n</a:t>
            </a:r>
            <a:r>
              <a:rPr b="1" i="1" lang="es-AR" sz="2200"/>
              <a:t>ombre_base_datos</a:t>
            </a:r>
            <a:r>
              <a:rPr lang="es-AR" sz="2200"/>
              <a:t>  </a:t>
            </a:r>
          </a:p>
          <a:p>
            <a:pPr lvl="0" rtl="0">
              <a:lnSpc>
                <a:spcPct val="150000"/>
              </a:lnSpc>
              <a:spcBef>
                <a:spcPts val="0"/>
              </a:spcBef>
              <a:buNone/>
            </a:pPr>
            <a:r>
              <a:rPr lang="es-AR" sz="2200"/>
              <a:t>• Esta sentencia sirve para crear una base de datos con un nombre específico.</a:t>
            </a:r>
          </a:p>
          <a:p>
            <a:pPr lvl="0" rtl="0">
              <a:lnSpc>
                <a:spcPct val="150000"/>
              </a:lnSpc>
              <a:spcBef>
                <a:spcPts val="0"/>
              </a:spcBef>
              <a:buNone/>
            </a:pPr>
            <a:r>
              <a:rPr lang="es-AR" sz="2200"/>
              <a:t>• Para poder crear una base de datos, el usuario que la crea debe tener privilegios de creación asignados.</a:t>
            </a:r>
          </a:p>
          <a:p>
            <a:pPr lvl="0" rtl="0">
              <a:lnSpc>
                <a:spcPct val="150000"/>
              </a:lnSpc>
              <a:spcBef>
                <a:spcPts val="0"/>
              </a:spcBef>
              <a:buNone/>
            </a:pPr>
            <a:r>
              <a:rPr lang="es-AR" sz="2200"/>
              <a:t>• IF NOT EXISTS significa: SI NO EXISTE, por lo tanto, esto es útil para validar que la base de datos sea creada en caso de que no exista, si la base de datos existe y se ejecuta esta sentencia, se genera error.</a:t>
            </a:r>
          </a:p>
          <a:p>
            <a:pPr lvl="0" rtl="0">
              <a:lnSpc>
                <a:spcPct val="150000"/>
              </a:lnSpc>
              <a:spcBef>
                <a:spcPts val="0"/>
              </a:spcBef>
              <a:buNone/>
            </a:pPr>
            <a:r>
              <a:rPr lang="es-AR" sz="2200"/>
              <a:t>• CREATE SCHEMA o CREATE DATABASE son sinónimos.</a:t>
            </a:r>
          </a:p>
          <a:p>
            <a:pPr lvl="0" rtl="0" algn="ctr">
              <a:lnSpc>
                <a:spcPct val="150000"/>
              </a:lnSpc>
              <a:spcBef>
                <a:spcPts val="0"/>
              </a:spcBef>
              <a:buNone/>
            </a:pPr>
            <a:r>
              <a:rPr b="1" lang="es-AR" sz="2200"/>
              <a:t>CREATE DATABASE IF NOT EXISTS complejo_de_cine </a:t>
            </a:r>
            <a:r>
              <a:rPr lang="es-AR" sz="2200"/>
              <a:t> </a:t>
            </a:r>
          </a:p>
          <a:p>
            <a:pPr lvl="0" rt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271127" y="10347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Creación de Tablas</a:t>
            </a:r>
          </a:p>
        </p:txBody>
      </p:sp>
      <p:sp>
        <p:nvSpPr>
          <p:cNvPr id="466" name="Shape 466"/>
          <p:cNvSpPr txBox="1"/>
          <p:nvPr>
            <p:ph idx="1" type="body"/>
          </p:nvPr>
        </p:nvSpPr>
        <p:spPr>
          <a:xfrm>
            <a:off x="434277" y="2226103"/>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000">
                <a:solidFill>
                  <a:schemeClr val="dk1"/>
                </a:solidFill>
              </a:rPr>
              <a:t>CREATE [TEMPORARY] TABLE [IF NOT EXISTS] nombre_de_tabla</a:t>
            </a:r>
          </a:p>
          <a:p>
            <a:pPr lvl="0" rtl="0">
              <a:lnSpc>
                <a:spcPct val="150000"/>
              </a:lnSpc>
              <a:spcBef>
                <a:spcPts val="0"/>
              </a:spcBef>
              <a:buNone/>
            </a:pPr>
            <a:r>
              <a:rPr lang="es-AR" sz="2000">
                <a:solidFill>
                  <a:schemeClr val="dk1"/>
                </a:solidFill>
              </a:rPr>
              <a:t>nombre_de_columna </a:t>
            </a:r>
            <a:r>
              <a:rPr b="1" lang="es-AR" sz="2000">
                <a:solidFill>
                  <a:srgbClr val="7030A0"/>
                </a:solidFill>
              </a:rPr>
              <a:t>tipo_de_dato</a:t>
            </a:r>
            <a:r>
              <a:rPr lang="es-AR" sz="2000">
                <a:solidFill>
                  <a:srgbClr val="7030A0"/>
                </a:solidFill>
              </a:rPr>
              <a:t> </a:t>
            </a:r>
            <a:r>
              <a:rPr lang="es-AR" sz="2000">
                <a:solidFill>
                  <a:schemeClr val="dk1"/>
                </a:solidFill>
              </a:rPr>
              <a:t>[NOT NULL | NULL] [DEFAULT</a:t>
            </a:r>
          </a:p>
          <a:p>
            <a:pPr lvl="0" rtl="0">
              <a:lnSpc>
                <a:spcPct val="150000"/>
              </a:lnSpc>
              <a:spcBef>
                <a:spcPts val="0"/>
              </a:spcBef>
              <a:buNone/>
            </a:pPr>
            <a:r>
              <a:rPr lang="es-AR" sz="2000">
                <a:solidFill>
                  <a:schemeClr val="dk1"/>
                </a:solidFill>
              </a:rPr>
              <a:t>valor_por_defecto][AUTO_INCREMENT] [UNIQUE | [PRIMARY] KEY</a:t>
            </a:r>
          </a:p>
          <a:p>
            <a:pPr lvl="0" rtl="0">
              <a:lnSpc>
                <a:spcPct val="150000"/>
              </a:lnSpc>
              <a:spcBef>
                <a:spcPts val="0"/>
              </a:spcBef>
              <a:buNone/>
            </a:pPr>
            <a:r>
              <a:rPr lang="es-AR" sz="2000">
                <a:solidFill>
                  <a:schemeClr val="dk1"/>
                </a:solidFill>
              </a:rPr>
              <a:t>[CONSTRAINT [nombre_relación] FOREIGN KEY (nombre_columna) REFERENCES</a:t>
            </a:r>
          </a:p>
          <a:p>
            <a:pPr lvl="0" rtl="0">
              <a:lnSpc>
                <a:spcPct val="150000"/>
              </a:lnSpc>
              <a:spcBef>
                <a:spcPts val="0"/>
              </a:spcBef>
              <a:buNone/>
            </a:pPr>
            <a:r>
              <a:rPr lang="es-AR" sz="2000">
                <a:solidFill>
                  <a:schemeClr val="dk1"/>
                </a:solidFill>
              </a:rPr>
              <a:t>nombre_de_tabla (nombre_columna)]</a:t>
            </a:r>
          </a:p>
          <a:p>
            <a:pPr lvl="0" rtl="0">
              <a:lnSpc>
                <a:spcPct val="150000"/>
              </a:lnSpc>
              <a:spcBef>
                <a:spcPts val="0"/>
              </a:spcBef>
              <a:buNone/>
            </a:pPr>
            <a:r>
              <a:rPr lang="es-AR" sz="2000">
                <a:solidFill>
                  <a:schemeClr val="dk1"/>
                </a:solidFill>
              </a:rPr>
              <a:t>[ON DELETE </a:t>
            </a:r>
            <a:r>
              <a:rPr b="1" lang="es-AR" sz="2000">
                <a:solidFill>
                  <a:srgbClr val="7030A0"/>
                </a:solidFill>
              </a:rPr>
              <a:t>opciones_de_referencia</a:t>
            </a:r>
            <a:r>
              <a:rPr lang="es-AR" sz="2000">
                <a:solidFill>
                  <a:schemeClr val="dk1"/>
                </a:solidFill>
              </a:rPr>
              <a:t>]</a:t>
            </a:r>
          </a:p>
          <a:p>
            <a:pPr lvl="0" rtl="0">
              <a:lnSpc>
                <a:spcPct val="150000"/>
              </a:lnSpc>
              <a:spcBef>
                <a:spcPts val="0"/>
              </a:spcBef>
              <a:buNone/>
            </a:pPr>
            <a:r>
              <a:rPr lang="es-AR" sz="2000">
                <a:solidFill>
                  <a:schemeClr val="dk1"/>
                </a:solidFill>
              </a:rPr>
              <a:t>[ON UPDATE </a:t>
            </a:r>
            <a:r>
              <a:rPr b="1" lang="es-AR" sz="2000">
                <a:solidFill>
                  <a:srgbClr val="7030A0"/>
                </a:solidFill>
              </a:rPr>
              <a:t>opciones_de_referencia</a:t>
            </a:r>
            <a:r>
              <a:rPr lang="es-AR" sz="2000">
                <a:solidFill>
                  <a:schemeClr val="dk1"/>
                </a:solidFill>
              </a:rPr>
              <a:t>]  </a:t>
            </a:r>
          </a:p>
          <a:p>
            <a:pPr lvl="0" rt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343665" y="9441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Tipo de Datos más comunes</a:t>
            </a:r>
          </a:p>
        </p:txBody>
      </p:sp>
      <p:sp>
        <p:nvSpPr>
          <p:cNvPr id="472" name="Shape 472"/>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400"/>
              <a:t>BIT[(longitud)]</a:t>
            </a:r>
          </a:p>
          <a:p>
            <a:pPr lvl="0" rtl="0">
              <a:lnSpc>
                <a:spcPct val="150000"/>
              </a:lnSpc>
              <a:spcBef>
                <a:spcPts val="0"/>
              </a:spcBef>
              <a:buNone/>
            </a:pPr>
            <a:r>
              <a:rPr lang="es-AR" sz="2400"/>
              <a:t>INT[(longitud)]</a:t>
            </a:r>
          </a:p>
          <a:p>
            <a:pPr lvl="0" rtl="0">
              <a:lnSpc>
                <a:spcPct val="150000"/>
              </a:lnSpc>
              <a:spcBef>
                <a:spcPts val="0"/>
              </a:spcBef>
              <a:buNone/>
            </a:pPr>
            <a:r>
              <a:rPr lang="es-AR" sz="2400"/>
              <a:t>BIGINT[(longitud)]</a:t>
            </a:r>
          </a:p>
          <a:p>
            <a:pPr lvl="0" rtl="0">
              <a:lnSpc>
                <a:spcPct val="150000"/>
              </a:lnSpc>
              <a:spcBef>
                <a:spcPts val="0"/>
              </a:spcBef>
              <a:buNone/>
            </a:pPr>
            <a:r>
              <a:rPr lang="es-AR" sz="2400"/>
              <a:t>DOUBLE[(longitud,decimales)]</a:t>
            </a:r>
          </a:p>
          <a:p>
            <a:pPr lvl="0" rtl="0">
              <a:lnSpc>
                <a:spcPct val="150000"/>
              </a:lnSpc>
              <a:spcBef>
                <a:spcPts val="0"/>
              </a:spcBef>
              <a:buNone/>
            </a:pPr>
            <a:r>
              <a:rPr lang="es-AR" sz="2400"/>
              <a:t>DATE **</a:t>
            </a:r>
          </a:p>
          <a:p>
            <a:pPr lvl="0" rtl="0">
              <a:lnSpc>
                <a:spcPct val="150000"/>
              </a:lnSpc>
              <a:spcBef>
                <a:spcPts val="0"/>
              </a:spcBef>
              <a:buNone/>
            </a:pPr>
            <a:r>
              <a:rPr lang="es-AR" sz="2400"/>
              <a:t>TIME **</a:t>
            </a:r>
          </a:p>
          <a:p>
            <a:pPr lvl="0" rtl="0">
              <a:lnSpc>
                <a:spcPct val="150000"/>
              </a:lnSpc>
              <a:spcBef>
                <a:spcPts val="0"/>
              </a:spcBef>
              <a:buNone/>
            </a:pPr>
            <a:r>
              <a:rPr lang="es-AR" sz="2400"/>
              <a:t>DATETIME **</a:t>
            </a:r>
          </a:p>
          <a:p>
            <a:pPr lvl="0" rtl="0">
              <a:lnSpc>
                <a:spcPct val="150000"/>
              </a:lnSpc>
              <a:spcBef>
                <a:spcPts val="0"/>
              </a:spcBef>
              <a:buNone/>
            </a:pPr>
            <a:r>
              <a:rPr lang="es-AR" sz="2400"/>
              <a:t>CHAR[(longitud)] [BINARY] **</a:t>
            </a:r>
          </a:p>
          <a:p>
            <a:pPr lvl="0" rtl="0">
              <a:lnSpc>
                <a:spcPct val="150000"/>
              </a:lnSpc>
              <a:spcBef>
                <a:spcPts val="0"/>
              </a:spcBef>
              <a:buNone/>
            </a:pPr>
            <a:r>
              <a:rPr lang="es-AR" sz="2400"/>
              <a:t>VARCHAR(longitud) [BINARY] **  </a:t>
            </a:r>
          </a:p>
          <a:p>
            <a:pPr lvl="0" rt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162327" y="9441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Opciones de Referencias</a:t>
            </a:r>
          </a:p>
        </p:txBody>
      </p:sp>
      <p:sp>
        <p:nvSpPr>
          <p:cNvPr id="478" name="Shape 478"/>
          <p:cNvSpPr txBox="1"/>
          <p:nvPr>
            <p:ph idx="1" type="body"/>
          </p:nvPr>
        </p:nvSpPr>
        <p:spPr>
          <a:xfrm>
            <a:off x="343675" y="1664124"/>
            <a:ext cx="9518400" cy="5587200"/>
          </a:xfrm>
          <a:prstGeom prst="rect">
            <a:avLst/>
          </a:prstGeom>
        </p:spPr>
        <p:txBody>
          <a:bodyPr anchorCtr="0" anchor="t" bIns="91425" lIns="91425" rIns="91425" tIns="91425">
            <a:noAutofit/>
          </a:bodyPr>
          <a:lstStyle/>
          <a:p>
            <a:pPr lvl="0">
              <a:lnSpc>
                <a:spcPct val="150000"/>
              </a:lnSpc>
              <a:spcBef>
                <a:spcPts val="0"/>
              </a:spcBef>
              <a:buNone/>
            </a:pPr>
            <a:r>
              <a:rPr lang="es-AR"/>
              <a:t>Las opciones de referencia sirven para establecer que se hará en casos de que se elimine o se actualice una fila de la tabla primaria que está siendo referenciada por una fila de la tabla secundaria. </a:t>
            </a:r>
          </a:p>
          <a:p>
            <a:pPr lvl="0" rtl="0">
              <a:spcBef>
                <a:spcPts val="0"/>
              </a:spcBef>
              <a:buNone/>
            </a:pPr>
            <a:r>
              <a:t/>
            </a:r>
            <a:endParaRPr/>
          </a:p>
          <a:p>
            <a:pPr indent="-393700" lvl="0" marL="558800" rtl="0" algn="just">
              <a:lnSpc>
                <a:spcPct val="150000"/>
              </a:lnSpc>
              <a:spcBef>
                <a:spcPts val="0"/>
              </a:spcBef>
              <a:buSzPct val="100000"/>
            </a:pPr>
            <a:r>
              <a:rPr b="1" lang="es-AR"/>
              <a:t>CASCADE</a:t>
            </a:r>
            <a:r>
              <a:rPr lang="es-AR"/>
              <a:t>: Eliminar o actualizar la fila de la tabla primaria, y automáticamente eliminar o actualizar las filas coincidentes en la tabla secundaria.</a:t>
            </a:r>
          </a:p>
          <a:p>
            <a:pPr indent="-393700" lvl="0" marL="558800" rtl="0" algn="just">
              <a:lnSpc>
                <a:spcPct val="150000"/>
              </a:lnSpc>
              <a:spcBef>
                <a:spcPts val="0"/>
              </a:spcBef>
              <a:buSzPct val="100000"/>
            </a:pPr>
            <a:r>
              <a:rPr b="1" lang="es-AR"/>
              <a:t>SET NULL</a:t>
            </a:r>
            <a:r>
              <a:rPr lang="es-AR"/>
              <a:t>: Eliminar o actualizar la fila de la tabla primaria, y establecer la columna de clave externa (Foreign key) de la tabla secundaria a NULL. Si se especifica una SET NULL, hay que asegurarse que no se haya declarado la columna de la tabla secundaria como NOT NULL.</a:t>
            </a:r>
          </a:p>
          <a:p>
            <a:pPr indent="-393700" lvl="0" marL="558800" rtl="0" algn="just">
              <a:lnSpc>
                <a:spcPct val="150000"/>
              </a:lnSpc>
              <a:spcBef>
                <a:spcPts val="0"/>
              </a:spcBef>
              <a:buSzPct val="100000"/>
            </a:pPr>
            <a:r>
              <a:rPr b="1" lang="es-AR"/>
              <a:t>RESTRICT:</a:t>
            </a:r>
            <a:r>
              <a:rPr lang="es-AR"/>
              <a:t> Rechaza la operación de eliminación o actualización en la tabla primaria.</a:t>
            </a:r>
          </a:p>
          <a:p>
            <a:pPr indent="-279400" lvl="0" marL="558800" rtl="0" algn="just">
              <a:lnSpc>
                <a:spcPct val="150000"/>
              </a:lnSpc>
              <a:spcBef>
                <a:spcPts val="0"/>
              </a:spcBef>
            </a:pPr>
            <a:r>
              <a:rPr b="1" lang="es-AR"/>
              <a:t>SET DEFAULT:</a:t>
            </a:r>
            <a:r>
              <a:rPr lang="es-AR"/>
              <a:t> Para una operación de eliminación o actualización en la tabla primaria se establecerá un valor por defecto para la tabla secundaria.</a:t>
            </a:r>
            <a:r>
              <a:rPr lang="es-AR" sz="2000"/>
              <a:t> </a:t>
            </a:r>
            <a:r>
              <a:rPr lang="es-AR"/>
              <a:t> </a:t>
            </a:r>
          </a:p>
          <a:p>
            <a:pPr lvl="0" rtl="0">
              <a:spcBef>
                <a:spcPts val="0"/>
              </a:spcBef>
              <a:buNone/>
            </a:pPr>
            <a:r>
              <a:t/>
            </a:r>
            <a:endParaRPr/>
          </a:p>
          <a:p>
            <a:pPr lvl="0" rt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107952" y="9260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Definición de Opcionalidades</a:t>
            </a:r>
          </a:p>
        </p:txBody>
      </p:sp>
      <p:sp>
        <p:nvSpPr>
          <p:cNvPr id="484" name="Shape 484"/>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406400" lvl="0" marL="558800" rtl="0" algn="just">
              <a:lnSpc>
                <a:spcPct val="150000"/>
              </a:lnSpc>
              <a:spcBef>
                <a:spcPts val="0"/>
              </a:spcBef>
              <a:buSzPct val="100000"/>
            </a:pPr>
            <a:r>
              <a:rPr lang="es-AR" sz="2000"/>
              <a:t>Las opciones </a:t>
            </a:r>
            <a:r>
              <a:rPr b="1" lang="es-AR" sz="2000"/>
              <a:t>NOT NULL | NULL</a:t>
            </a:r>
            <a:r>
              <a:rPr lang="es-AR" sz="2000"/>
              <a:t>, sirven para especificar si dicha columna puede aceptar valores nulos: NULL, o si no puede guardar valores nulos: NOT NULL.</a:t>
            </a:r>
          </a:p>
          <a:p>
            <a:pPr indent="-406400" lvl="0" marL="558800" rtl="0" algn="just">
              <a:lnSpc>
                <a:spcPct val="150000"/>
              </a:lnSpc>
              <a:spcBef>
                <a:spcPts val="0"/>
              </a:spcBef>
              <a:buSzPct val="100000"/>
            </a:pPr>
            <a:r>
              <a:rPr lang="es-AR" sz="2000"/>
              <a:t>También se puede de manera opcional, indicar un valor por defecto </a:t>
            </a:r>
            <a:r>
              <a:rPr b="1" lang="es-AR" sz="2000"/>
              <a:t>DEFAULT </a:t>
            </a:r>
            <a:r>
              <a:rPr lang="es-AR" sz="2000"/>
              <a:t> para una columna.</a:t>
            </a:r>
          </a:p>
          <a:p>
            <a:pPr indent="-406400" lvl="0" marL="558800" rtl="0" algn="just">
              <a:lnSpc>
                <a:spcPct val="150000"/>
              </a:lnSpc>
              <a:spcBef>
                <a:spcPts val="0"/>
              </a:spcBef>
              <a:buSzPct val="100000"/>
            </a:pPr>
            <a:r>
              <a:rPr b="1" lang="es-AR" sz="2000"/>
              <a:t>AUTO_INCREMENT:</a:t>
            </a:r>
            <a:r>
              <a:rPr lang="es-AR" sz="2000"/>
              <a:t> se refiere a un valor AUTO INCREMENTAL; sirve para aquellas columnas con valores que numéricos enteros donde se necesita que dicho valor se incremente en uno por cada fila insertada en la tabla. Se utiliza muy frecuentemente en las claves primarias.</a:t>
            </a:r>
          </a:p>
          <a:p>
            <a:pPr indent="-406400" lvl="0" marL="558800" rtl="0" algn="just">
              <a:lnSpc>
                <a:spcPct val="150000"/>
              </a:lnSpc>
              <a:spcBef>
                <a:spcPts val="0"/>
              </a:spcBef>
              <a:buSzPct val="100000"/>
            </a:pPr>
            <a:r>
              <a:rPr b="1" lang="es-AR" sz="2000"/>
              <a:t>UNIQUE:</a:t>
            </a:r>
            <a:r>
              <a:rPr lang="es-AR" sz="2000"/>
              <a:t> sirve para indicar que una columna en la tabla no puede tener valores repetidos, debe ser UNICA. No pueden existir dos filas en la tabla que tengan el mismo valor para un atributo definido como UNIQUE.</a:t>
            </a:r>
          </a:p>
          <a:p>
            <a:pPr lvl="0" rtl="0" algn="just">
              <a:spcBef>
                <a:spcPts val="0"/>
              </a:spcBef>
              <a:buNone/>
            </a:pPr>
            <a:r>
              <a:rPr lang="es-AR" sz="2000"/>
              <a:t> </a:t>
            </a:r>
          </a:p>
          <a:p>
            <a:pPr lvl="0" rtl="0" algn="just">
              <a:spcBef>
                <a:spcPts val="0"/>
              </a:spcBef>
              <a:buNone/>
            </a:pPr>
            <a:r>
              <a:t/>
            </a:r>
            <a:endParaRPr sz="2000"/>
          </a:p>
          <a:p>
            <a:pPr lvl="0" rtl="0" algn="just">
              <a:spcBef>
                <a:spcPts val="0"/>
              </a:spcBef>
              <a:buNone/>
            </a:pPr>
            <a:r>
              <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idx="1" type="body"/>
          </p:nvPr>
        </p:nvSpPr>
        <p:spPr>
          <a:xfrm>
            <a:off x="343675" y="1664124"/>
            <a:ext cx="9590700" cy="5587200"/>
          </a:xfrm>
          <a:prstGeom prst="rect">
            <a:avLst/>
          </a:prstGeom>
        </p:spPr>
        <p:txBody>
          <a:bodyPr anchorCtr="0" anchor="t" bIns="91425" lIns="91425" rIns="91425" tIns="91425">
            <a:noAutofit/>
          </a:bodyPr>
          <a:lstStyle/>
          <a:p>
            <a:pPr indent="-406400" lvl="0" marL="558800" rtl="0" algn="just">
              <a:lnSpc>
                <a:spcPct val="150000"/>
              </a:lnSpc>
              <a:spcBef>
                <a:spcPts val="0"/>
              </a:spcBef>
              <a:buSzPct val="100000"/>
            </a:pPr>
            <a:r>
              <a:rPr b="1" lang="es-AR" sz="2000"/>
              <a:t>PRIMARY KEY:</a:t>
            </a:r>
            <a:r>
              <a:rPr lang="es-AR" sz="2000"/>
              <a:t> sirve para especificar que una columna es clave primaria de una tabla. Si una columna es clave primaria implica que sus valores no deben repetirse (UNIQUE).</a:t>
            </a:r>
          </a:p>
          <a:p>
            <a:pPr indent="-406400" lvl="0" marL="558800" rtl="0" algn="just">
              <a:lnSpc>
                <a:spcPct val="150000"/>
              </a:lnSpc>
              <a:spcBef>
                <a:spcPts val="0"/>
              </a:spcBef>
              <a:buSzPct val="100000"/>
            </a:pPr>
            <a:r>
              <a:rPr b="1" lang="es-AR" sz="2000"/>
              <a:t>CONSTRAINT:</a:t>
            </a:r>
            <a:r>
              <a:rPr lang="es-AR" sz="2000"/>
              <a:t> significa RESTRICCIÓN y se le asigna un nombre para identificarla; dicho nombre funciona como clave que identifica unívocamente a cada CONSTRAINT que exista en la base de datos, por lo que toda CONSTRAINT debe tener un nombre no repetido; luego se indica con la palabra FOREIGN KEY, cuál es la columna de la tabla que funciona como clave foránea, indicando a continuación a cuál tabla y a cuál columna de dicha tabla hace referencia la clave foránea con la palabra REFERENCES.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102452" y="9803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Ejemplo Facturación</a:t>
            </a:r>
          </a:p>
        </p:txBody>
      </p:sp>
      <p:pic>
        <p:nvPicPr>
          <p:cNvPr descr="der.png" id="495" name="Shape 495"/>
          <p:cNvPicPr preferRelativeResize="0"/>
          <p:nvPr/>
        </p:nvPicPr>
        <p:blipFill>
          <a:blip r:embed="rId3">
            <a:alphaModFix/>
          </a:blip>
          <a:stretch>
            <a:fillRect/>
          </a:stretch>
        </p:blipFill>
        <p:spPr>
          <a:xfrm>
            <a:off x="343674" y="1745974"/>
            <a:ext cx="8910858" cy="57381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180477" y="8223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Creación de Tablas del Trabajo Práctico</a:t>
            </a:r>
          </a:p>
        </p:txBody>
      </p:sp>
      <p:sp>
        <p:nvSpPr>
          <p:cNvPr id="501" name="Shape 501"/>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b="1" lang="es-AR" sz="2400">
                <a:solidFill>
                  <a:srgbClr val="0000FF"/>
                </a:solidFill>
              </a:rPr>
              <a:t>CREATE TABLE IF NOT EXISTS</a:t>
            </a:r>
            <a:r>
              <a:rPr lang="es-AR" sz="2400"/>
              <a:t> `bd111mil`.`E01_CLIENTE` (</a:t>
            </a:r>
          </a:p>
          <a:p>
            <a:pPr lvl="0" rtl="0">
              <a:lnSpc>
                <a:spcPct val="150000"/>
              </a:lnSpc>
              <a:spcBef>
                <a:spcPts val="0"/>
              </a:spcBef>
              <a:buNone/>
            </a:pPr>
            <a:r>
              <a:rPr lang="es-AR" sz="2400"/>
              <a:t>  `nro_cliente` </a:t>
            </a:r>
            <a:r>
              <a:rPr b="1" lang="es-AR" sz="2400">
                <a:solidFill>
                  <a:srgbClr val="0000FF"/>
                </a:solidFill>
              </a:rPr>
              <a:t>INT NOT NULL</a:t>
            </a:r>
            <a:r>
              <a:rPr lang="es-AR" sz="2400"/>
              <a:t>,</a:t>
            </a:r>
          </a:p>
          <a:p>
            <a:pPr lvl="0" rtl="0">
              <a:lnSpc>
                <a:spcPct val="150000"/>
              </a:lnSpc>
              <a:spcBef>
                <a:spcPts val="0"/>
              </a:spcBef>
              <a:buNone/>
            </a:pPr>
            <a:r>
              <a:rPr lang="es-AR" sz="2400"/>
              <a:t>  `nombre` </a:t>
            </a:r>
            <a:r>
              <a:rPr b="1" lang="es-AR" sz="2400">
                <a:solidFill>
                  <a:srgbClr val="0000FF"/>
                </a:solidFill>
              </a:rPr>
              <a:t>VARCHAR(45) NOT NULL</a:t>
            </a:r>
            <a:r>
              <a:rPr lang="es-AR" sz="2400"/>
              <a:t>,</a:t>
            </a:r>
          </a:p>
          <a:p>
            <a:pPr lvl="0" rtl="0">
              <a:lnSpc>
                <a:spcPct val="150000"/>
              </a:lnSpc>
              <a:spcBef>
                <a:spcPts val="0"/>
              </a:spcBef>
              <a:buNone/>
            </a:pPr>
            <a:r>
              <a:rPr lang="es-AR" sz="2400"/>
              <a:t>  `apellido` </a:t>
            </a:r>
            <a:r>
              <a:rPr b="1" lang="es-AR" sz="2400">
                <a:solidFill>
                  <a:srgbClr val="0000FF"/>
                </a:solidFill>
              </a:rPr>
              <a:t>VARCHAR(45) NOT NULL</a:t>
            </a:r>
            <a:r>
              <a:rPr lang="es-AR" sz="2400"/>
              <a:t>,</a:t>
            </a:r>
          </a:p>
          <a:p>
            <a:pPr lvl="0" rtl="0">
              <a:lnSpc>
                <a:spcPct val="150000"/>
              </a:lnSpc>
              <a:spcBef>
                <a:spcPts val="0"/>
              </a:spcBef>
              <a:buNone/>
            </a:pPr>
            <a:r>
              <a:rPr lang="es-AR" sz="2400"/>
              <a:t>  `direccion` </a:t>
            </a:r>
            <a:r>
              <a:rPr b="1" lang="es-AR" sz="2400">
                <a:solidFill>
                  <a:srgbClr val="0000FF"/>
                </a:solidFill>
              </a:rPr>
              <a:t>VARCHAR(45) NOT NULL</a:t>
            </a:r>
            <a:r>
              <a:rPr lang="es-AR" sz="2400"/>
              <a:t>,</a:t>
            </a:r>
          </a:p>
          <a:p>
            <a:pPr lvl="0" rtl="0">
              <a:lnSpc>
                <a:spcPct val="150000"/>
              </a:lnSpc>
              <a:spcBef>
                <a:spcPts val="0"/>
              </a:spcBef>
              <a:buNone/>
            </a:pPr>
            <a:r>
              <a:rPr lang="es-AR" sz="2400"/>
              <a:t>  `activo` </a:t>
            </a:r>
            <a:r>
              <a:rPr b="1" lang="es-AR" sz="2400">
                <a:solidFill>
                  <a:srgbClr val="0000FF"/>
                </a:solidFill>
              </a:rPr>
              <a:t>TINYINT NOT NULL</a:t>
            </a:r>
            <a:r>
              <a:rPr lang="es-AR" sz="2400"/>
              <a:t>,</a:t>
            </a:r>
          </a:p>
          <a:p>
            <a:pPr lvl="0" rtl="0">
              <a:lnSpc>
                <a:spcPct val="150000"/>
              </a:lnSpc>
              <a:spcBef>
                <a:spcPts val="0"/>
              </a:spcBef>
              <a:buNone/>
            </a:pPr>
            <a:r>
              <a:rPr lang="es-AR" sz="2400"/>
              <a:t> </a:t>
            </a:r>
            <a:r>
              <a:rPr b="1" lang="es-AR" sz="2400">
                <a:solidFill>
                  <a:srgbClr val="0000FF"/>
                </a:solidFill>
              </a:rPr>
              <a:t> PRIMARY KEY</a:t>
            </a:r>
            <a:r>
              <a:rPr lang="es-AR" sz="2400"/>
              <a:t> (`nro_cliente`))</a:t>
            </a:r>
          </a:p>
          <a:p>
            <a:pPr lvl="0" rtl="0">
              <a:lnSpc>
                <a:spcPct val="150000"/>
              </a:lnSpc>
              <a:spcBef>
                <a:spcPts val="0"/>
              </a:spcBef>
              <a:buNone/>
            </a:pPr>
            <a:r>
              <a:rPr lang="es-AR" sz="2400"/>
              <a:t>ENGINE = InnoDB;</a:t>
            </a:r>
          </a:p>
          <a:p>
            <a:pPr lvl="0" rtl="0">
              <a:lnSpc>
                <a:spcPct val="150000"/>
              </a:lnSpc>
              <a:spcBef>
                <a:spcPts val="0"/>
              </a:spcBef>
              <a:buNone/>
            </a:pPr>
            <a:r>
              <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idx="1" type="body"/>
          </p:nvPr>
        </p:nvSpPr>
        <p:spPr>
          <a:xfrm>
            <a:off x="343652" y="1269141"/>
            <a:ext cx="9393300" cy="5021400"/>
          </a:xfrm>
          <a:prstGeom prst="rect">
            <a:avLst/>
          </a:prstGeom>
        </p:spPr>
        <p:txBody>
          <a:bodyPr anchorCtr="0" anchor="t" bIns="91425" lIns="91425" rIns="91425" tIns="91425">
            <a:noAutofit/>
          </a:bodyPr>
          <a:lstStyle/>
          <a:p>
            <a:pPr lvl="0" rtl="0">
              <a:lnSpc>
                <a:spcPct val="150000"/>
              </a:lnSpc>
              <a:spcBef>
                <a:spcPts val="0"/>
              </a:spcBef>
              <a:buNone/>
            </a:pPr>
            <a:r>
              <a:rPr b="1" lang="es-AR" sz="2000">
                <a:solidFill>
                  <a:srgbClr val="0000FF"/>
                </a:solidFill>
              </a:rPr>
              <a:t>CREATE TABLE IF NOT EXISTS</a:t>
            </a:r>
            <a:r>
              <a:rPr lang="es-AR" sz="2000"/>
              <a:t> `bd111mil`.`E01_TELEFONO` (</a:t>
            </a:r>
          </a:p>
          <a:p>
            <a:pPr lvl="0" rtl="0">
              <a:lnSpc>
                <a:spcPct val="150000"/>
              </a:lnSpc>
              <a:spcBef>
                <a:spcPts val="0"/>
              </a:spcBef>
              <a:buNone/>
            </a:pPr>
            <a:r>
              <a:rPr lang="es-AR" sz="2000"/>
              <a:t>  `codigo_area` </a:t>
            </a:r>
            <a:r>
              <a:rPr b="1" lang="es-AR" sz="2000">
                <a:solidFill>
                  <a:srgbClr val="0000FF"/>
                </a:solidFill>
              </a:rPr>
              <a:t>INT(3) NOT NULL</a:t>
            </a:r>
            <a:r>
              <a:rPr lang="es-AR" sz="2000"/>
              <a:t>,</a:t>
            </a:r>
          </a:p>
          <a:p>
            <a:pPr lvl="0" rtl="0">
              <a:lnSpc>
                <a:spcPct val="150000"/>
              </a:lnSpc>
              <a:spcBef>
                <a:spcPts val="0"/>
              </a:spcBef>
              <a:buNone/>
            </a:pPr>
            <a:r>
              <a:rPr lang="es-AR" sz="2000"/>
              <a:t>  `nro_telefono` </a:t>
            </a:r>
            <a:r>
              <a:rPr b="1" lang="es-AR" sz="2000">
                <a:solidFill>
                  <a:srgbClr val="0000FF"/>
                </a:solidFill>
              </a:rPr>
              <a:t>INT(7) NOT NULL</a:t>
            </a:r>
            <a:r>
              <a:rPr lang="es-AR" sz="2000"/>
              <a:t>,</a:t>
            </a:r>
          </a:p>
          <a:p>
            <a:pPr lvl="0" rtl="0">
              <a:lnSpc>
                <a:spcPct val="150000"/>
              </a:lnSpc>
              <a:spcBef>
                <a:spcPts val="0"/>
              </a:spcBef>
              <a:buNone/>
            </a:pPr>
            <a:r>
              <a:rPr lang="es-AR" sz="2000"/>
              <a:t>  `tipo` </a:t>
            </a:r>
            <a:r>
              <a:rPr b="1" lang="es-AR" sz="2000">
                <a:solidFill>
                  <a:srgbClr val="0000FF"/>
                </a:solidFill>
              </a:rPr>
              <a:t>CHAR(1) NOT NULL</a:t>
            </a:r>
            <a:r>
              <a:rPr lang="es-AR" sz="2000"/>
              <a:t>,</a:t>
            </a:r>
          </a:p>
          <a:p>
            <a:pPr lvl="0" rtl="0">
              <a:lnSpc>
                <a:spcPct val="150000"/>
              </a:lnSpc>
              <a:spcBef>
                <a:spcPts val="0"/>
              </a:spcBef>
              <a:buNone/>
            </a:pPr>
            <a:r>
              <a:rPr lang="es-AR" sz="2000"/>
              <a:t>  `nro_cliente` </a:t>
            </a:r>
            <a:r>
              <a:rPr b="1" lang="es-AR" sz="2000">
                <a:solidFill>
                  <a:srgbClr val="0000FF"/>
                </a:solidFill>
              </a:rPr>
              <a:t>INT NOT NULL</a:t>
            </a:r>
            <a:r>
              <a:rPr lang="es-AR" sz="2000"/>
              <a:t>,</a:t>
            </a:r>
          </a:p>
          <a:p>
            <a:pPr lvl="0" rtl="0">
              <a:lnSpc>
                <a:spcPct val="150000"/>
              </a:lnSpc>
              <a:spcBef>
                <a:spcPts val="0"/>
              </a:spcBef>
              <a:buNone/>
            </a:pPr>
            <a:r>
              <a:rPr lang="es-AR" sz="2000"/>
              <a:t> </a:t>
            </a:r>
            <a:r>
              <a:rPr b="1" lang="es-AR" sz="2000">
                <a:solidFill>
                  <a:srgbClr val="0000FF"/>
                </a:solidFill>
              </a:rPr>
              <a:t> PRIMARY KEY</a:t>
            </a:r>
            <a:r>
              <a:rPr lang="es-AR" sz="2000"/>
              <a:t> (`codigo_area`, `nro_telefono`),</a:t>
            </a:r>
          </a:p>
          <a:p>
            <a:pPr lvl="0" rtl="0">
              <a:lnSpc>
                <a:spcPct val="150000"/>
              </a:lnSpc>
              <a:spcBef>
                <a:spcPts val="0"/>
              </a:spcBef>
              <a:buNone/>
            </a:pPr>
            <a:r>
              <a:rPr lang="es-AR" sz="2000"/>
              <a:t>  </a:t>
            </a:r>
            <a:r>
              <a:rPr b="1" lang="es-AR" sz="2000">
                <a:solidFill>
                  <a:srgbClr val="0000FF"/>
                </a:solidFill>
              </a:rPr>
              <a:t>INDEX </a:t>
            </a:r>
            <a:r>
              <a:rPr lang="es-AR" sz="2000"/>
              <a:t>`fk_E01_TELEFONO_E01_CLIENTE1_idx` (`nro_cliente` ASC),</a:t>
            </a:r>
          </a:p>
          <a:p>
            <a:pPr lvl="0" rtl="0">
              <a:lnSpc>
                <a:spcPct val="150000"/>
              </a:lnSpc>
              <a:spcBef>
                <a:spcPts val="0"/>
              </a:spcBef>
              <a:buNone/>
            </a:pPr>
            <a:r>
              <a:rPr lang="es-AR" sz="2000"/>
              <a:t>  </a:t>
            </a:r>
            <a:r>
              <a:rPr b="1" lang="es-AR" sz="2000">
                <a:solidFill>
                  <a:srgbClr val="0000FF"/>
                </a:solidFill>
              </a:rPr>
              <a:t>UNIQUE INDEX</a:t>
            </a:r>
            <a:r>
              <a:rPr lang="es-AR" sz="2000"/>
              <a:t> `E01_CLIENTE_nro_cliente_UNIQUE` (`nro_cliente` ASC),</a:t>
            </a:r>
          </a:p>
          <a:p>
            <a:pPr lvl="0" rtl="0">
              <a:lnSpc>
                <a:spcPct val="150000"/>
              </a:lnSpc>
              <a:spcBef>
                <a:spcPts val="0"/>
              </a:spcBef>
              <a:buNone/>
            </a:pPr>
            <a:r>
              <a:rPr lang="es-AR" sz="2000"/>
              <a:t>  </a:t>
            </a:r>
            <a:r>
              <a:rPr b="1" lang="es-AR" sz="2000">
                <a:solidFill>
                  <a:srgbClr val="0000FF"/>
                </a:solidFill>
              </a:rPr>
              <a:t>CONSTRAINT </a:t>
            </a:r>
            <a:r>
              <a:rPr lang="es-AR" sz="2000"/>
              <a:t>`fk_E01_TELEFONO_E01_CLIENTE1`</a:t>
            </a:r>
          </a:p>
          <a:p>
            <a:pPr lvl="0" rtl="0">
              <a:lnSpc>
                <a:spcPct val="150000"/>
              </a:lnSpc>
              <a:spcBef>
                <a:spcPts val="0"/>
              </a:spcBef>
              <a:buNone/>
            </a:pPr>
            <a:r>
              <a:rPr lang="es-AR" sz="2000"/>
              <a:t>   </a:t>
            </a:r>
            <a:r>
              <a:rPr b="1" lang="es-AR" sz="2000">
                <a:solidFill>
                  <a:srgbClr val="0000FF"/>
                </a:solidFill>
              </a:rPr>
              <a:t> FOREIGN KEY</a:t>
            </a:r>
            <a:r>
              <a:rPr lang="es-AR" sz="2000"/>
              <a:t> (`nro_cliente`)  </a:t>
            </a:r>
            <a:r>
              <a:rPr b="1" lang="es-AR" sz="2000">
                <a:solidFill>
                  <a:srgbClr val="0000FF"/>
                </a:solidFill>
              </a:rPr>
              <a:t>REFERENCES </a:t>
            </a:r>
            <a:r>
              <a:rPr lang="es-AR" sz="2000"/>
              <a:t>`bd111mil`.`E01_CLIENTE` (`nro_cliente`) </a:t>
            </a:r>
            <a:r>
              <a:rPr b="1" lang="es-AR" sz="2000">
                <a:solidFill>
                  <a:srgbClr val="0000FF"/>
                </a:solidFill>
              </a:rPr>
              <a:t>ON DELETE NO </a:t>
            </a:r>
          </a:p>
          <a:p>
            <a:pPr lvl="0" rtl="0">
              <a:lnSpc>
                <a:spcPct val="150000"/>
              </a:lnSpc>
              <a:spcBef>
                <a:spcPts val="0"/>
              </a:spcBef>
              <a:buNone/>
            </a:pPr>
            <a:r>
              <a:rPr b="1" lang="es-AR" sz="2000">
                <a:solidFill>
                  <a:srgbClr val="0000FF"/>
                </a:solidFill>
              </a:rPr>
              <a:t>ACTION ON UPDATE NO ACTION</a:t>
            </a:r>
            <a:r>
              <a:rPr lang="es-AR" sz="2000"/>
              <a:t>)</a:t>
            </a:r>
          </a:p>
          <a:p>
            <a:pPr lvl="0" rtl="0">
              <a:lnSpc>
                <a:spcPct val="100000"/>
              </a:lnSpc>
              <a:spcBef>
                <a:spcPts val="0"/>
              </a:spcBef>
              <a:buNone/>
            </a:pPr>
            <a:r>
              <a:t/>
            </a:r>
            <a:endParaRPr sz="1700"/>
          </a:p>
          <a:p>
            <a:pPr lvl="0" rtl="0">
              <a:lnSpc>
                <a:spcPct val="100000"/>
              </a:lnSpc>
              <a:spcBef>
                <a:spcPts val="0"/>
              </a:spcBef>
              <a:buNone/>
            </a:pPr>
            <a:r>
              <a:rPr lang="es-AR" sz="1700"/>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345012" y="1030625"/>
            <a:ext cx="9390600" cy="6225600"/>
          </a:xfrm>
          <a:prstGeom prst="rect">
            <a:avLst/>
          </a:prstGeom>
          <a:noFill/>
          <a:ln>
            <a:noFill/>
          </a:ln>
        </p:spPr>
        <p:txBody>
          <a:bodyPr anchorCtr="0" anchor="t" bIns="91425" lIns="91425" rIns="91425" tIns="91425">
            <a:noAutofit/>
          </a:bodyPr>
          <a:lstStyle/>
          <a:p>
            <a:pPr indent="-355600" lvl="0" marL="457200" rtl="0">
              <a:lnSpc>
                <a:spcPct val="150000"/>
              </a:lnSpc>
              <a:spcBef>
                <a:spcPts val="0"/>
              </a:spcBef>
              <a:buSzPct val="100000"/>
              <a:buChar char="❖"/>
            </a:pPr>
            <a:r>
              <a:rPr lang="es-AR" sz="2000"/>
              <a:t>La correcta estructura de la base de datos se obtiene como resultado del </a:t>
            </a:r>
            <a:r>
              <a:rPr b="1" lang="es-AR" sz="2000">
                <a:solidFill>
                  <a:srgbClr val="0000FF"/>
                </a:solidFill>
              </a:rPr>
              <a:t>modelado de los datos</a:t>
            </a:r>
          </a:p>
          <a:p>
            <a:pPr indent="-355600" lvl="0" marL="457200" rtl="0">
              <a:lnSpc>
                <a:spcPct val="150000"/>
              </a:lnSpc>
              <a:spcBef>
                <a:spcPts val="0"/>
              </a:spcBef>
              <a:buSzPct val="100000"/>
              <a:buChar char="❖"/>
            </a:pPr>
            <a:r>
              <a:rPr b="1" lang="es-AR" sz="2000">
                <a:solidFill>
                  <a:srgbClr val="0000FF"/>
                </a:solidFill>
              </a:rPr>
              <a:t>Modelo de datos: </a:t>
            </a:r>
            <a:r>
              <a:rPr lang="es-AR" sz="2000"/>
              <a:t>Es una colección de herramientas conceptuales para describir los datos, las relaciones entre ellos, la semántica que tienen en el Universo del Discurso y las restricciones referidas a sus valores</a:t>
            </a:r>
          </a:p>
          <a:p>
            <a:pPr indent="-355600" lvl="0" marL="457200" rtl="0">
              <a:lnSpc>
                <a:spcPct val="150000"/>
              </a:lnSpc>
              <a:spcBef>
                <a:spcPts val="0"/>
              </a:spcBef>
              <a:buSzPct val="100000"/>
              <a:buChar char="❖"/>
            </a:pPr>
            <a:r>
              <a:rPr lang="es-AR" sz="2000"/>
              <a:t>El </a:t>
            </a:r>
            <a:r>
              <a:rPr b="1" lang="es-AR" sz="2000">
                <a:solidFill>
                  <a:srgbClr val="0000FF"/>
                </a:solidFill>
              </a:rPr>
              <a:t>modelo de datos relacional </a:t>
            </a:r>
            <a:r>
              <a:rPr lang="es-AR" sz="2000"/>
              <a:t>es uno de los paradigmas más populares, subyacente a la mayoría de las BD actuales: considera los datos bajo la forma de conjuntos, que se representa habitualmente de forma tabular</a:t>
            </a:r>
          </a:p>
          <a:p>
            <a:pPr indent="-355600" lvl="0" marL="457200" rtl="0">
              <a:lnSpc>
                <a:spcPct val="150000"/>
              </a:lnSpc>
              <a:spcBef>
                <a:spcPts val="0"/>
              </a:spcBef>
              <a:buSzPct val="100000"/>
              <a:buChar char="❖"/>
            </a:pPr>
            <a:r>
              <a:rPr lang="es-AR" sz="2000"/>
              <a:t>El </a:t>
            </a:r>
            <a:r>
              <a:rPr b="1" lang="es-AR" sz="2000">
                <a:solidFill>
                  <a:srgbClr val="0000FF"/>
                </a:solidFill>
              </a:rPr>
              <a:t>modelo de Entidades y  Relaciones (Extendido - MERE)</a:t>
            </a:r>
            <a:r>
              <a:rPr b="1" lang="es-AR" sz="2000"/>
              <a:t> </a:t>
            </a:r>
            <a:r>
              <a:rPr lang="es-AR" sz="2000"/>
              <a:t>brinda una representación gráfica sencilla para ver los datos, relaciones y restricciones, de acuerdo al modelo relacional.</a:t>
            </a:r>
          </a:p>
          <a:p>
            <a:pPr indent="-355600" lvl="1" marL="914400" rtl="0">
              <a:lnSpc>
                <a:spcPct val="150000"/>
              </a:lnSpc>
              <a:spcBef>
                <a:spcPts val="0"/>
              </a:spcBef>
              <a:buSzPct val="100000"/>
              <a:buChar char="➢"/>
            </a:pPr>
            <a:r>
              <a:rPr lang="es-AR" sz="2000"/>
              <a:t>Representa </a:t>
            </a:r>
            <a:r>
              <a:rPr b="1" lang="es-AR" sz="2000">
                <a:solidFill>
                  <a:srgbClr val="0000FF"/>
                </a:solidFill>
              </a:rPr>
              <a:t>Entidades, Atributos y Relaciones</a:t>
            </a:r>
          </a:p>
          <a:p>
            <a:pPr indent="-355600" lvl="1" marL="914400" rtl="0">
              <a:lnSpc>
                <a:spcPct val="150000"/>
              </a:lnSpc>
              <a:spcBef>
                <a:spcPts val="0"/>
              </a:spcBef>
              <a:buSzPct val="100000"/>
              <a:buChar char="➢"/>
            </a:pPr>
            <a:r>
              <a:rPr lang="es-AR" sz="2000"/>
              <a:t>Reglas de transformación: esquema lógico </a:t>
            </a:r>
            <a:r>
              <a:rPr lang="es-AR" sz="2000"/>
              <a:t>según</a:t>
            </a:r>
            <a:r>
              <a:rPr lang="es-AR" sz="2000"/>
              <a:t> modelo </a:t>
            </a:r>
            <a:r>
              <a:rPr lang="es-AR" sz="2000"/>
              <a:t>relacional</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idx="1" type="body"/>
          </p:nvPr>
        </p:nvSpPr>
        <p:spPr>
          <a:xfrm>
            <a:off x="162365" y="1192778"/>
            <a:ext cx="9393300" cy="5021400"/>
          </a:xfrm>
          <a:prstGeom prst="rect">
            <a:avLst/>
          </a:prstGeom>
        </p:spPr>
        <p:txBody>
          <a:bodyPr anchorCtr="0" anchor="t" bIns="91425" lIns="91425" rIns="91425" tIns="91425">
            <a:noAutofit/>
          </a:bodyPr>
          <a:lstStyle/>
          <a:p>
            <a:pPr lvl="0" rtl="0">
              <a:lnSpc>
                <a:spcPct val="150000"/>
              </a:lnSpc>
              <a:spcBef>
                <a:spcPts val="0"/>
              </a:spcBef>
              <a:buNone/>
            </a:pPr>
            <a:r>
              <a:rPr b="1" lang="es-AR" sz="2000">
                <a:solidFill>
                  <a:srgbClr val="0000FF"/>
                </a:solidFill>
              </a:rPr>
              <a:t>CREATE TABLE IF NOT EXISTS </a:t>
            </a:r>
            <a:r>
              <a:rPr lang="es-AR" sz="2000"/>
              <a:t>`bd111mil`.`E01_FACTURA` (</a:t>
            </a:r>
          </a:p>
          <a:p>
            <a:pPr lvl="0" rtl="0">
              <a:lnSpc>
                <a:spcPct val="150000"/>
              </a:lnSpc>
              <a:spcBef>
                <a:spcPts val="0"/>
              </a:spcBef>
              <a:buNone/>
            </a:pPr>
            <a:r>
              <a:rPr lang="es-AR" sz="2000"/>
              <a:t>  `nro_factura` </a:t>
            </a:r>
            <a:r>
              <a:rPr b="1" lang="es-AR" sz="2000">
                <a:solidFill>
                  <a:srgbClr val="0000FF"/>
                </a:solidFill>
              </a:rPr>
              <a:t>INT NOT NULL</a:t>
            </a:r>
            <a:r>
              <a:rPr lang="es-AR" sz="2000"/>
              <a:t>,</a:t>
            </a:r>
          </a:p>
          <a:p>
            <a:pPr lvl="0" rtl="0">
              <a:lnSpc>
                <a:spcPct val="150000"/>
              </a:lnSpc>
              <a:spcBef>
                <a:spcPts val="0"/>
              </a:spcBef>
              <a:buNone/>
            </a:pPr>
            <a:r>
              <a:rPr lang="es-AR" sz="2000"/>
              <a:t>  `fecha` </a:t>
            </a:r>
            <a:r>
              <a:rPr b="1" lang="es-AR" sz="2000">
                <a:solidFill>
                  <a:srgbClr val="0000FF"/>
                </a:solidFill>
              </a:rPr>
              <a:t>DATE NOT NULL</a:t>
            </a:r>
            <a:r>
              <a:rPr lang="es-AR" sz="2000"/>
              <a:t>,</a:t>
            </a:r>
          </a:p>
          <a:p>
            <a:pPr lvl="0" rtl="0">
              <a:lnSpc>
                <a:spcPct val="150000"/>
              </a:lnSpc>
              <a:spcBef>
                <a:spcPts val="0"/>
              </a:spcBef>
              <a:buNone/>
            </a:pPr>
            <a:r>
              <a:rPr lang="es-AR" sz="2000"/>
              <a:t>  `total_sin_iva` </a:t>
            </a:r>
            <a:r>
              <a:rPr b="1" lang="es-AR" sz="2000">
                <a:solidFill>
                  <a:srgbClr val="0000FF"/>
                </a:solidFill>
              </a:rPr>
              <a:t>DOUBLE NOT NULL</a:t>
            </a:r>
            <a:r>
              <a:rPr lang="es-AR" sz="2000"/>
              <a:t>,</a:t>
            </a:r>
          </a:p>
          <a:p>
            <a:pPr lvl="0" rtl="0">
              <a:lnSpc>
                <a:spcPct val="150000"/>
              </a:lnSpc>
              <a:spcBef>
                <a:spcPts val="0"/>
              </a:spcBef>
              <a:buNone/>
            </a:pPr>
            <a:r>
              <a:rPr lang="es-AR" sz="2000"/>
              <a:t>  `iva` </a:t>
            </a:r>
            <a:r>
              <a:rPr b="1" lang="es-AR" sz="2000">
                <a:solidFill>
                  <a:srgbClr val="0000FF"/>
                </a:solidFill>
              </a:rPr>
              <a:t>DOUBLE NOT NULL</a:t>
            </a:r>
            <a:r>
              <a:rPr lang="es-AR" sz="2000"/>
              <a:t>,</a:t>
            </a:r>
          </a:p>
          <a:p>
            <a:pPr lvl="0" rtl="0">
              <a:lnSpc>
                <a:spcPct val="150000"/>
              </a:lnSpc>
              <a:spcBef>
                <a:spcPts val="0"/>
              </a:spcBef>
              <a:buNone/>
            </a:pPr>
            <a:r>
              <a:rPr lang="es-AR" sz="2000"/>
              <a:t>  `total_con_iva` </a:t>
            </a:r>
            <a:r>
              <a:rPr b="1" lang="es-AR" sz="2000">
                <a:solidFill>
                  <a:srgbClr val="0000FF"/>
                </a:solidFill>
              </a:rPr>
              <a:t>DOUBLE GENERATED ALWAYS AS </a:t>
            </a:r>
            <a:r>
              <a:rPr lang="es-AR" sz="2000"/>
              <a:t>(total_sin_iva+iva) </a:t>
            </a:r>
            <a:r>
              <a:rPr b="1" lang="es-AR" sz="2000">
                <a:solidFill>
                  <a:srgbClr val="0000FF"/>
                </a:solidFill>
              </a:rPr>
              <a:t>VIRTUAL</a:t>
            </a:r>
            <a:r>
              <a:rPr lang="es-AR" sz="2000"/>
              <a:t>,</a:t>
            </a:r>
          </a:p>
          <a:p>
            <a:pPr lvl="0" rtl="0">
              <a:lnSpc>
                <a:spcPct val="150000"/>
              </a:lnSpc>
              <a:spcBef>
                <a:spcPts val="0"/>
              </a:spcBef>
              <a:buNone/>
            </a:pPr>
            <a:r>
              <a:rPr lang="es-AR" sz="2000"/>
              <a:t>  `nro_cliente` </a:t>
            </a:r>
            <a:r>
              <a:rPr b="1" lang="es-AR" sz="2000">
                <a:solidFill>
                  <a:srgbClr val="0000FF"/>
                </a:solidFill>
              </a:rPr>
              <a:t>INT NOT NULL</a:t>
            </a:r>
            <a:r>
              <a:rPr lang="es-AR" sz="2000"/>
              <a:t>,</a:t>
            </a:r>
          </a:p>
          <a:p>
            <a:pPr lvl="0" rtl="0">
              <a:lnSpc>
                <a:spcPct val="150000"/>
              </a:lnSpc>
              <a:spcBef>
                <a:spcPts val="0"/>
              </a:spcBef>
              <a:buNone/>
            </a:pPr>
            <a:r>
              <a:rPr lang="es-AR" sz="2000"/>
              <a:t> </a:t>
            </a:r>
            <a:r>
              <a:rPr b="1" lang="es-AR" sz="2000">
                <a:solidFill>
                  <a:srgbClr val="0000FF"/>
                </a:solidFill>
              </a:rPr>
              <a:t> PRIMARY KEY</a:t>
            </a:r>
            <a:r>
              <a:rPr lang="es-AR" sz="2000"/>
              <a:t> (`nro_factura`),</a:t>
            </a:r>
          </a:p>
          <a:p>
            <a:pPr lvl="0" rtl="0">
              <a:lnSpc>
                <a:spcPct val="150000"/>
              </a:lnSpc>
              <a:spcBef>
                <a:spcPts val="0"/>
              </a:spcBef>
              <a:buNone/>
            </a:pPr>
            <a:r>
              <a:rPr lang="es-AR" sz="2000"/>
              <a:t>  </a:t>
            </a:r>
            <a:r>
              <a:rPr b="1" lang="es-AR" sz="2000">
                <a:solidFill>
                  <a:srgbClr val="0000FF"/>
                </a:solidFill>
              </a:rPr>
              <a:t>INDEX </a:t>
            </a:r>
            <a:r>
              <a:rPr lang="es-AR" sz="2000"/>
              <a:t>`IDX_E01_FK_FACTURA_CLIENTE` (`nro_cliente` ASC),</a:t>
            </a:r>
          </a:p>
          <a:p>
            <a:pPr lvl="0" rtl="0">
              <a:lnSpc>
                <a:spcPct val="150000"/>
              </a:lnSpc>
              <a:spcBef>
                <a:spcPts val="0"/>
              </a:spcBef>
              <a:buNone/>
            </a:pPr>
            <a:r>
              <a:rPr lang="es-AR" sz="2000"/>
              <a:t>  </a:t>
            </a:r>
            <a:r>
              <a:rPr b="1" lang="es-AR" sz="2000">
                <a:solidFill>
                  <a:srgbClr val="0000FF"/>
                </a:solidFill>
              </a:rPr>
              <a:t>CONSTRAINT</a:t>
            </a:r>
            <a:r>
              <a:rPr lang="es-AR" sz="2000"/>
              <a:t> `FK_E01_FACTURA_CLIENTE`</a:t>
            </a:r>
          </a:p>
          <a:p>
            <a:pPr lvl="0" rtl="0">
              <a:lnSpc>
                <a:spcPct val="150000"/>
              </a:lnSpc>
              <a:spcBef>
                <a:spcPts val="0"/>
              </a:spcBef>
              <a:buNone/>
            </a:pPr>
            <a:r>
              <a:rPr lang="es-AR" sz="2000"/>
              <a:t>    </a:t>
            </a:r>
            <a:r>
              <a:rPr b="1" lang="es-AR" sz="2000">
                <a:solidFill>
                  <a:srgbClr val="0000FF"/>
                </a:solidFill>
              </a:rPr>
              <a:t>FOREIGN KEY</a:t>
            </a:r>
            <a:r>
              <a:rPr lang="es-AR" sz="2000"/>
              <a:t> (`nro_cliente`)  </a:t>
            </a:r>
            <a:r>
              <a:rPr b="1" lang="es-AR" sz="2000">
                <a:solidFill>
                  <a:srgbClr val="0000FF"/>
                </a:solidFill>
              </a:rPr>
              <a:t>REFERENCES </a:t>
            </a:r>
            <a:r>
              <a:rPr lang="es-AR" sz="2000"/>
              <a:t>`bd111mil`.`E01_CLIENTE` (`nro_cliente`)  </a:t>
            </a:r>
            <a:r>
              <a:rPr b="1" lang="es-AR" sz="2000">
                <a:solidFill>
                  <a:srgbClr val="0000FF"/>
                </a:solidFill>
              </a:rPr>
              <a:t>ON  DELETE  NO ACTION  ON UPDATE NO ACTION</a:t>
            </a:r>
            <a:r>
              <a:rPr lang="es-AR" sz="2000"/>
              <a:t>)</a:t>
            </a:r>
          </a:p>
          <a:p>
            <a:pPr lvl="0" rtl="0">
              <a:lnSpc>
                <a:spcPct val="150000"/>
              </a:lnSpc>
              <a:spcBef>
                <a:spcPts val="0"/>
              </a:spcBef>
              <a:buNone/>
            </a:pPr>
            <a:r>
              <a:t/>
            </a:r>
            <a:endParaRPr sz="2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b="1" lang="es-AR" sz="2400">
                <a:solidFill>
                  <a:srgbClr val="0000FF"/>
                </a:solidFill>
              </a:rPr>
              <a:t>CREATE TABLE IF NOT EXISTS</a:t>
            </a:r>
            <a:r>
              <a:rPr lang="es-AR" sz="2400"/>
              <a:t> `bd111mil`.`E01_PRODUCTO` (</a:t>
            </a:r>
          </a:p>
          <a:p>
            <a:pPr lvl="0" rtl="0">
              <a:lnSpc>
                <a:spcPct val="150000"/>
              </a:lnSpc>
              <a:spcBef>
                <a:spcPts val="0"/>
              </a:spcBef>
              <a:buNone/>
            </a:pPr>
            <a:r>
              <a:rPr lang="es-AR" sz="2400"/>
              <a:t>  `codigo_producto` </a:t>
            </a:r>
            <a:r>
              <a:rPr b="1" lang="es-AR" sz="2400">
                <a:solidFill>
                  <a:srgbClr val="0000FF"/>
                </a:solidFill>
              </a:rPr>
              <a:t>INT NOT NULL</a:t>
            </a:r>
            <a:r>
              <a:rPr lang="es-AR" sz="2400"/>
              <a:t>,</a:t>
            </a:r>
          </a:p>
          <a:p>
            <a:pPr lvl="0" rtl="0">
              <a:lnSpc>
                <a:spcPct val="150000"/>
              </a:lnSpc>
              <a:spcBef>
                <a:spcPts val="0"/>
              </a:spcBef>
              <a:buNone/>
            </a:pPr>
            <a:r>
              <a:rPr lang="es-AR" sz="2400"/>
              <a:t>  `marca` </a:t>
            </a:r>
            <a:r>
              <a:rPr b="1" lang="es-AR" sz="2400">
                <a:solidFill>
                  <a:srgbClr val="0000FF"/>
                </a:solidFill>
              </a:rPr>
              <a:t>VARCHAR(45) NOT NULL</a:t>
            </a:r>
            <a:r>
              <a:rPr lang="es-AR" sz="2400"/>
              <a:t>,</a:t>
            </a:r>
          </a:p>
          <a:p>
            <a:pPr lvl="0" rtl="0">
              <a:lnSpc>
                <a:spcPct val="150000"/>
              </a:lnSpc>
              <a:spcBef>
                <a:spcPts val="0"/>
              </a:spcBef>
              <a:buNone/>
            </a:pPr>
            <a:r>
              <a:rPr lang="es-AR" sz="2400"/>
              <a:t>  `nombre` </a:t>
            </a:r>
            <a:r>
              <a:rPr b="1" lang="es-AR" sz="2400">
                <a:solidFill>
                  <a:srgbClr val="0000FF"/>
                </a:solidFill>
              </a:rPr>
              <a:t>VARCHAR(45) NOT NULL</a:t>
            </a:r>
            <a:r>
              <a:rPr lang="es-AR" sz="2400"/>
              <a:t>,</a:t>
            </a:r>
          </a:p>
          <a:p>
            <a:pPr lvl="0" rtl="0">
              <a:lnSpc>
                <a:spcPct val="150000"/>
              </a:lnSpc>
              <a:spcBef>
                <a:spcPts val="0"/>
              </a:spcBef>
              <a:buNone/>
            </a:pPr>
            <a:r>
              <a:rPr lang="es-AR" sz="2400"/>
              <a:t>  `descripcion` </a:t>
            </a:r>
            <a:r>
              <a:rPr b="1" lang="es-AR" sz="2400">
                <a:solidFill>
                  <a:srgbClr val="0000FF"/>
                </a:solidFill>
              </a:rPr>
              <a:t>VARCHAR(45) NOT NULL</a:t>
            </a:r>
            <a:r>
              <a:rPr lang="es-AR" sz="2400"/>
              <a:t>,</a:t>
            </a:r>
          </a:p>
          <a:p>
            <a:pPr lvl="0" rtl="0">
              <a:lnSpc>
                <a:spcPct val="150000"/>
              </a:lnSpc>
              <a:spcBef>
                <a:spcPts val="0"/>
              </a:spcBef>
              <a:buNone/>
            </a:pPr>
            <a:r>
              <a:rPr lang="es-AR" sz="2400"/>
              <a:t>  `precio` </a:t>
            </a:r>
            <a:r>
              <a:rPr b="1" lang="es-AR" sz="2400">
                <a:solidFill>
                  <a:srgbClr val="0000FF"/>
                </a:solidFill>
              </a:rPr>
              <a:t>FLOAT NOT NULL</a:t>
            </a:r>
            <a:r>
              <a:rPr lang="es-AR" sz="2400"/>
              <a:t>,</a:t>
            </a:r>
          </a:p>
          <a:p>
            <a:pPr lvl="0" rtl="0">
              <a:lnSpc>
                <a:spcPct val="150000"/>
              </a:lnSpc>
              <a:spcBef>
                <a:spcPts val="0"/>
              </a:spcBef>
              <a:buNone/>
            </a:pPr>
            <a:r>
              <a:rPr lang="es-AR" sz="2400"/>
              <a:t>  `stock` </a:t>
            </a:r>
            <a:r>
              <a:rPr b="1" lang="es-AR" sz="2400">
                <a:solidFill>
                  <a:srgbClr val="0000FF"/>
                </a:solidFill>
              </a:rPr>
              <a:t>INT NOT NULL</a:t>
            </a:r>
            <a:r>
              <a:rPr lang="es-AR" sz="2400"/>
              <a:t>,</a:t>
            </a:r>
          </a:p>
          <a:p>
            <a:pPr lvl="0" rtl="0">
              <a:lnSpc>
                <a:spcPct val="150000"/>
              </a:lnSpc>
              <a:spcBef>
                <a:spcPts val="0"/>
              </a:spcBef>
              <a:buNone/>
            </a:pPr>
            <a:r>
              <a:rPr lang="es-AR" sz="2400"/>
              <a:t> </a:t>
            </a:r>
            <a:r>
              <a:rPr b="1" lang="es-AR" sz="2400">
                <a:solidFill>
                  <a:srgbClr val="0000FF"/>
                </a:solidFill>
              </a:rPr>
              <a:t> PRIMARY KEY</a:t>
            </a:r>
            <a:r>
              <a:rPr lang="es-AR" sz="2400"/>
              <a:t> (`codigo_producto`))</a:t>
            </a:r>
          </a:p>
          <a:p>
            <a:pPr lvl="0" rt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idx="1" type="body"/>
          </p:nvPr>
        </p:nvSpPr>
        <p:spPr>
          <a:xfrm>
            <a:off x="180515" y="866453"/>
            <a:ext cx="9393300" cy="5021400"/>
          </a:xfrm>
          <a:prstGeom prst="rect">
            <a:avLst/>
          </a:prstGeom>
        </p:spPr>
        <p:txBody>
          <a:bodyPr anchorCtr="0" anchor="t" bIns="91425" lIns="91425" rIns="91425" tIns="91425">
            <a:noAutofit/>
          </a:bodyPr>
          <a:lstStyle/>
          <a:p>
            <a:pPr lvl="0" rtl="0">
              <a:lnSpc>
                <a:spcPct val="100000"/>
              </a:lnSpc>
              <a:spcBef>
                <a:spcPts val="0"/>
              </a:spcBef>
              <a:buNone/>
            </a:pPr>
            <a:r>
              <a:rPr b="1" lang="es-AR" sz="2000">
                <a:solidFill>
                  <a:srgbClr val="0000FF"/>
                </a:solidFill>
              </a:rPr>
              <a:t>C</a:t>
            </a:r>
            <a:r>
              <a:rPr b="1" lang="es-AR" sz="2000">
                <a:solidFill>
                  <a:srgbClr val="0000FF"/>
                </a:solidFill>
              </a:rPr>
              <a:t>REATE TABLE IF NOT EXISTS</a:t>
            </a:r>
            <a:r>
              <a:rPr lang="es-AR" sz="2000"/>
              <a:t> `bd111mil`.`E01_DETALLE_FACTURA` (</a:t>
            </a:r>
          </a:p>
          <a:p>
            <a:pPr lvl="0" rtl="0">
              <a:lnSpc>
                <a:spcPct val="100000"/>
              </a:lnSpc>
              <a:spcBef>
                <a:spcPts val="0"/>
              </a:spcBef>
              <a:buNone/>
            </a:pPr>
            <a:r>
              <a:rPr lang="es-AR" sz="2000"/>
              <a:t>  `nro_factura` </a:t>
            </a:r>
            <a:r>
              <a:rPr b="1" lang="es-AR" sz="2000">
                <a:solidFill>
                  <a:srgbClr val="0000FF"/>
                </a:solidFill>
              </a:rPr>
              <a:t>INT NOT NULL</a:t>
            </a:r>
            <a:r>
              <a:rPr lang="es-AR" sz="2000"/>
              <a:t>,</a:t>
            </a:r>
          </a:p>
          <a:p>
            <a:pPr lvl="0" rtl="0">
              <a:lnSpc>
                <a:spcPct val="100000"/>
              </a:lnSpc>
              <a:spcBef>
                <a:spcPts val="0"/>
              </a:spcBef>
              <a:buNone/>
            </a:pPr>
            <a:r>
              <a:rPr lang="es-AR" sz="2000"/>
              <a:t>  `nro_item` </a:t>
            </a:r>
            <a:r>
              <a:rPr b="1" lang="es-AR" sz="2000">
                <a:solidFill>
                  <a:srgbClr val="0000FF"/>
                </a:solidFill>
              </a:rPr>
              <a:t>INT NOT NULL</a:t>
            </a:r>
            <a:r>
              <a:rPr lang="es-AR" sz="2000"/>
              <a:t>,</a:t>
            </a:r>
          </a:p>
          <a:p>
            <a:pPr lvl="0" rtl="0">
              <a:lnSpc>
                <a:spcPct val="100000"/>
              </a:lnSpc>
              <a:spcBef>
                <a:spcPts val="0"/>
              </a:spcBef>
              <a:buNone/>
            </a:pPr>
            <a:r>
              <a:rPr lang="es-AR" sz="2000"/>
              <a:t>  `cantidad` </a:t>
            </a:r>
            <a:r>
              <a:rPr b="1" lang="es-AR" sz="2000">
                <a:solidFill>
                  <a:srgbClr val="0000FF"/>
                </a:solidFill>
              </a:rPr>
              <a:t>FLOAT NOT NULL</a:t>
            </a:r>
            <a:r>
              <a:rPr lang="es-AR" sz="2000"/>
              <a:t>,</a:t>
            </a:r>
          </a:p>
          <a:p>
            <a:pPr lvl="0" rtl="0">
              <a:lnSpc>
                <a:spcPct val="100000"/>
              </a:lnSpc>
              <a:spcBef>
                <a:spcPts val="0"/>
              </a:spcBef>
              <a:buNone/>
            </a:pPr>
            <a:r>
              <a:rPr lang="es-AR" sz="2000"/>
              <a:t>  `codigo_producto` </a:t>
            </a:r>
            <a:r>
              <a:rPr b="1" lang="es-AR" sz="2000">
                <a:solidFill>
                  <a:srgbClr val="0000FF"/>
                </a:solidFill>
              </a:rPr>
              <a:t>INT NOT NULL</a:t>
            </a:r>
            <a:r>
              <a:rPr lang="es-AR" sz="2000"/>
              <a:t>,</a:t>
            </a:r>
          </a:p>
          <a:p>
            <a:pPr lvl="0" rtl="0">
              <a:lnSpc>
                <a:spcPct val="100000"/>
              </a:lnSpc>
              <a:spcBef>
                <a:spcPts val="0"/>
              </a:spcBef>
              <a:buNone/>
            </a:pPr>
            <a:r>
              <a:rPr lang="es-AR" sz="2000"/>
              <a:t>  </a:t>
            </a:r>
            <a:r>
              <a:rPr b="1" lang="es-AR" sz="2000">
                <a:solidFill>
                  <a:srgbClr val="0000FF"/>
                </a:solidFill>
              </a:rPr>
              <a:t>PRIMARY KEY </a:t>
            </a:r>
            <a:r>
              <a:rPr lang="es-AR" sz="2000"/>
              <a:t>(`nro_factura`, `nro_item`),</a:t>
            </a:r>
          </a:p>
          <a:p>
            <a:pPr lvl="0" rtl="0">
              <a:lnSpc>
                <a:spcPct val="100000"/>
              </a:lnSpc>
              <a:spcBef>
                <a:spcPts val="0"/>
              </a:spcBef>
              <a:buNone/>
            </a:pPr>
            <a:r>
              <a:rPr lang="es-AR" sz="2000"/>
              <a:t>  </a:t>
            </a:r>
            <a:r>
              <a:rPr b="1" lang="es-AR" sz="2000">
                <a:solidFill>
                  <a:srgbClr val="0000FF"/>
                </a:solidFill>
              </a:rPr>
              <a:t>INDEX </a:t>
            </a:r>
            <a:r>
              <a:rPr lang="es-AR" sz="2000"/>
              <a:t>`fk_E01_DETALLE_FACTURA_E01_PRODUCTO1_idx` (`codigo_producto` ASC),</a:t>
            </a:r>
          </a:p>
          <a:p>
            <a:pPr lvl="0" rtl="0">
              <a:lnSpc>
                <a:spcPct val="100000"/>
              </a:lnSpc>
              <a:spcBef>
                <a:spcPts val="0"/>
              </a:spcBef>
              <a:buNone/>
            </a:pPr>
            <a:r>
              <a:rPr lang="es-AR" sz="2000"/>
              <a:t>  </a:t>
            </a:r>
            <a:r>
              <a:rPr b="1" lang="es-AR" sz="2000">
                <a:solidFill>
                  <a:srgbClr val="0000FF"/>
                </a:solidFill>
              </a:rPr>
              <a:t>INDEX </a:t>
            </a:r>
            <a:r>
              <a:rPr lang="es-AR" sz="2000"/>
              <a:t>`fk_E01_DETALLE_FACTURA_E01_FACTURA1_idx` (`nro_factura` ASC),</a:t>
            </a:r>
          </a:p>
          <a:p>
            <a:pPr lvl="0" rtl="0">
              <a:spcBef>
                <a:spcPts val="0"/>
              </a:spcBef>
              <a:buClr>
                <a:schemeClr val="dk1"/>
              </a:buClr>
              <a:buSzPct val="55000"/>
              <a:buFont typeface="Arial"/>
              <a:buNone/>
            </a:pPr>
            <a:r>
              <a:rPr b="1" lang="es-AR" sz="2000">
                <a:solidFill>
                  <a:schemeClr val="hlink"/>
                </a:solidFill>
              </a:rPr>
              <a:t>CONSTRAINT </a:t>
            </a:r>
            <a:r>
              <a:rPr lang="es-AR" sz="2000">
                <a:solidFill>
                  <a:schemeClr val="dk1"/>
                </a:solidFill>
              </a:rPr>
              <a:t>`fk_E01_DETALLE_FACTURA_E01_PRODUCTO1`</a:t>
            </a:r>
          </a:p>
          <a:p>
            <a:pPr lvl="0" rtl="0">
              <a:spcBef>
                <a:spcPts val="0"/>
              </a:spcBef>
              <a:buClr>
                <a:schemeClr val="dk1"/>
              </a:buClr>
              <a:buSzPct val="55000"/>
              <a:buFont typeface="Arial"/>
              <a:buNone/>
            </a:pPr>
            <a:r>
              <a:rPr lang="es-AR" sz="2000">
                <a:solidFill>
                  <a:schemeClr val="dk1"/>
                </a:solidFill>
              </a:rPr>
              <a:t>   </a:t>
            </a:r>
            <a:r>
              <a:rPr b="1" lang="es-AR" sz="2000">
                <a:solidFill>
                  <a:schemeClr val="hlink"/>
                </a:solidFill>
              </a:rPr>
              <a:t> FOREIGN KEY</a:t>
            </a:r>
            <a:r>
              <a:rPr lang="es-AR" sz="2000">
                <a:solidFill>
                  <a:schemeClr val="dk1"/>
                </a:solidFill>
              </a:rPr>
              <a:t> (`codigo_producto`)</a:t>
            </a:r>
          </a:p>
          <a:p>
            <a:pPr lvl="0" rtl="0">
              <a:spcBef>
                <a:spcPts val="0"/>
              </a:spcBef>
              <a:buClr>
                <a:schemeClr val="dk1"/>
              </a:buClr>
              <a:buSzPct val="55000"/>
              <a:buFont typeface="Arial"/>
              <a:buNone/>
            </a:pPr>
            <a:r>
              <a:rPr lang="es-AR" sz="2000">
                <a:solidFill>
                  <a:schemeClr val="dk1"/>
                </a:solidFill>
              </a:rPr>
              <a:t>    </a:t>
            </a:r>
            <a:r>
              <a:rPr b="1" lang="es-AR" sz="2000">
                <a:solidFill>
                  <a:schemeClr val="hlink"/>
                </a:solidFill>
              </a:rPr>
              <a:t>REFERENCES </a:t>
            </a:r>
            <a:r>
              <a:rPr lang="es-AR" sz="2000">
                <a:solidFill>
                  <a:schemeClr val="dk1"/>
                </a:solidFill>
              </a:rPr>
              <a:t>`bd111mil`.`E01_PRODUCTO` (`codigo_producto`)</a:t>
            </a:r>
          </a:p>
          <a:p>
            <a:pPr lvl="0" rtl="0">
              <a:spcBef>
                <a:spcPts val="0"/>
              </a:spcBef>
              <a:buClr>
                <a:schemeClr val="dk1"/>
              </a:buClr>
              <a:buSzPct val="55000"/>
              <a:buFont typeface="Arial"/>
              <a:buNone/>
            </a:pPr>
            <a:r>
              <a:rPr lang="es-AR" sz="2000">
                <a:solidFill>
                  <a:schemeClr val="dk1"/>
                </a:solidFill>
              </a:rPr>
              <a:t>   </a:t>
            </a:r>
            <a:r>
              <a:rPr b="1" lang="es-AR" sz="2000">
                <a:solidFill>
                  <a:schemeClr val="hlink"/>
                </a:solidFill>
              </a:rPr>
              <a:t> ON DELETE NO ACTION</a:t>
            </a:r>
          </a:p>
          <a:p>
            <a:pPr lvl="0" rtl="0">
              <a:spcBef>
                <a:spcPts val="0"/>
              </a:spcBef>
              <a:buClr>
                <a:schemeClr val="dk1"/>
              </a:buClr>
              <a:buSzPct val="55000"/>
              <a:buFont typeface="Arial"/>
              <a:buNone/>
            </a:pPr>
            <a:r>
              <a:rPr b="1" lang="es-AR" sz="2000">
                <a:solidFill>
                  <a:schemeClr val="hlink"/>
                </a:solidFill>
              </a:rPr>
              <a:t>    ON UPDATE NO ACTION,</a:t>
            </a:r>
          </a:p>
          <a:p>
            <a:pPr lvl="0" rtl="0">
              <a:spcBef>
                <a:spcPts val="0"/>
              </a:spcBef>
              <a:buClr>
                <a:schemeClr val="dk1"/>
              </a:buClr>
              <a:buSzPct val="55000"/>
              <a:buFont typeface="Arial"/>
              <a:buNone/>
            </a:pPr>
            <a:r>
              <a:rPr b="1" lang="es-AR" sz="2000">
                <a:solidFill>
                  <a:schemeClr val="hlink"/>
                </a:solidFill>
              </a:rPr>
              <a:t>  CONSTRAINT</a:t>
            </a:r>
            <a:r>
              <a:rPr lang="es-AR" sz="2000">
                <a:solidFill>
                  <a:schemeClr val="dk1"/>
                </a:solidFill>
              </a:rPr>
              <a:t> `fk_E01_DETALLE_FACTURA_E01_FACTURA1`</a:t>
            </a:r>
          </a:p>
          <a:p>
            <a:pPr lvl="0" rtl="0">
              <a:spcBef>
                <a:spcPts val="0"/>
              </a:spcBef>
              <a:buClr>
                <a:schemeClr val="dk1"/>
              </a:buClr>
              <a:buSzPct val="55000"/>
              <a:buFont typeface="Arial"/>
              <a:buNone/>
            </a:pPr>
            <a:r>
              <a:rPr lang="es-AR" sz="2000">
                <a:solidFill>
                  <a:schemeClr val="dk1"/>
                </a:solidFill>
              </a:rPr>
              <a:t>    </a:t>
            </a:r>
            <a:r>
              <a:rPr b="1" lang="es-AR" sz="2000">
                <a:solidFill>
                  <a:schemeClr val="hlink"/>
                </a:solidFill>
              </a:rPr>
              <a:t>FOREIGN KEY</a:t>
            </a:r>
            <a:r>
              <a:rPr lang="es-AR" sz="2000">
                <a:solidFill>
                  <a:schemeClr val="dk1"/>
                </a:solidFill>
              </a:rPr>
              <a:t> (`nro_factura`)</a:t>
            </a:r>
          </a:p>
          <a:p>
            <a:pPr lvl="0" rtl="0">
              <a:spcBef>
                <a:spcPts val="0"/>
              </a:spcBef>
              <a:buClr>
                <a:schemeClr val="dk1"/>
              </a:buClr>
              <a:buSzPct val="55000"/>
              <a:buFont typeface="Arial"/>
              <a:buNone/>
            </a:pPr>
            <a:r>
              <a:rPr lang="es-AR" sz="2000">
                <a:solidFill>
                  <a:schemeClr val="dk1"/>
                </a:solidFill>
              </a:rPr>
              <a:t>    </a:t>
            </a:r>
            <a:r>
              <a:rPr b="1" lang="es-AR" sz="2000">
                <a:solidFill>
                  <a:schemeClr val="hlink"/>
                </a:solidFill>
              </a:rPr>
              <a:t>REFERENCES </a:t>
            </a:r>
            <a:r>
              <a:rPr lang="es-AR" sz="2000">
                <a:solidFill>
                  <a:schemeClr val="dk1"/>
                </a:solidFill>
              </a:rPr>
              <a:t>`bd111mil`.`E01_FACTURA` (`nro_factura`)</a:t>
            </a:r>
          </a:p>
          <a:p>
            <a:pPr lvl="0" rtl="0">
              <a:spcBef>
                <a:spcPts val="0"/>
              </a:spcBef>
              <a:buClr>
                <a:schemeClr val="dk1"/>
              </a:buClr>
              <a:buSzPct val="55000"/>
              <a:buFont typeface="Arial"/>
              <a:buNone/>
            </a:pPr>
            <a:r>
              <a:rPr lang="es-AR" sz="2000">
                <a:solidFill>
                  <a:schemeClr val="dk1"/>
                </a:solidFill>
              </a:rPr>
              <a:t>   </a:t>
            </a:r>
            <a:r>
              <a:rPr b="1" lang="es-AR" sz="2000">
                <a:solidFill>
                  <a:schemeClr val="hlink"/>
                </a:solidFill>
              </a:rPr>
              <a:t> ON DELETE NO ACTION</a:t>
            </a:r>
          </a:p>
          <a:p>
            <a:pPr lvl="0" rtl="0">
              <a:spcBef>
                <a:spcPts val="0"/>
              </a:spcBef>
              <a:buClr>
                <a:schemeClr val="dk1"/>
              </a:buClr>
              <a:buSzPct val="55000"/>
              <a:buFont typeface="Arial"/>
              <a:buNone/>
            </a:pPr>
            <a:r>
              <a:rPr b="1" lang="es-AR" sz="2000">
                <a:solidFill>
                  <a:schemeClr val="hlink"/>
                </a:solidFill>
              </a:rPr>
              <a:t>    ON UPDATE NO ACTION</a:t>
            </a:r>
            <a:r>
              <a:rPr lang="es-AR" sz="2000">
                <a:solidFill>
                  <a:schemeClr val="dk1"/>
                </a:solidFill>
              </a:rPr>
              <a:t>)</a:t>
            </a:r>
          </a:p>
          <a:p>
            <a:pPr lvl="0" rtl="0">
              <a:lnSpc>
                <a:spcPct val="100000"/>
              </a:lnSpc>
              <a:spcBef>
                <a:spcPts val="0"/>
              </a:spcBef>
              <a:buNone/>
            </a:pPr>
            <a:r>
              <a:t/>
            </a:r>
            <a:endParaRPr/>
          </a:p>
          <a:p>
            <a:pPr lvl="0" rtl="0" algn="ctr">
              <a:lnSpc>
                <a:spcPct val="100000"/>
              </a:lnSpc>
              <a:spcBef>
                <a:spcPts val="0"/>
              </a:spcBef>
              <a:buNone/>
            </a:pPr>
            <a:r>
              <a:t/>
            </a:r>
            <a:endParaRPr b="1" sz="1500"/>
          </a:p>
          <a:p>
            <a:pPr lvl="0" rtl="0">
              <a:lnSpc>
                <a:spcPct val="100000"/>
              </a:lnSpc>
              <a:spcBef>
                <a:spcPts val="0"/>
              </a:spcBef>
              <a:buNone/>
            </a:pPr>
            <a:r>
              <a:rPr lang="es-AR" sz="1700"/>
              <a:t> </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253002" y="10166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Alteración de Tabla</a:t>
            </a:r>
          </a:p>
        </p:txBody>
      </p:sp>
      <p:sp>
        <p:nvSpPr>
          <p:cNvPr id="527" name="Shape 527"/>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lang="es-AR" sz="2200"/>
              <a:t>Las acciones que se pueden hacer sobre una </a:t>
            </a:r>
            <a:r>
              <a:rPr b="1" lang="es-AR" sz="2200"/>
              <a:t>Tabla </a:t>
            </a:r>
            <a:r>
              <a:rPr lang="es-AR" sz="2200"/>
              <a:t>mediante la alteración son:</a:t>
            </a:r>
          </a:p>
          <a:p>
            <a:pPr indent="-419100" lvl="0" marL="558800" rtl="0">
              <a:lnSpc>
                <a:spcPct val="150000"/>
              </a:lnSpc>
              <a:spcBef>
                <a:spcPts val="0"/>
              </a:spcBef>
              <a:buSzPct val="100000"/>
            </a:pPr>
            <a:r>
              <a:rPr b="1" lang="es-AR" sz="2200"/>
              <a:t>ADD: </a:t>
            </a:r>
            <a:r>
              <a:rPr lang="es-AR" sz="2200"/>
              <a:t>COLUMN, INDEX, KEY, CONSTRAINT, FULLTEXT</a:t>
            </a:r>
          </a:p>
          <a:p>
            <a:pPr indent="-419100" lvl="0" marL="558800" rtl="0">
              <a:lnSpc>
                <a:spcPct val="150000"/>
              </a:lnSpc>
              <a:spcBef>
                <a:spcPts val="0"/>
              </a:spcBef>
              <a:buSzPct val="100000"/>
            </a:pPr>
            <a:r>
              <a:rPr b="1" lang="es-AR" sz="2200"/>
              <a:t>CHANGE:</a:t>
            </a:r>
            <a:r>
              <a:rPr lang="es-AR" sz="2200"/>
              <a:t> COLUMN</a:t>
            </a:r>
          </a:p>
          <a:p>
            <a:pPr indent="-419100" lvl="0" marL="558800" rtl="0">
              <a:lnSpc>
                <a:spcPct val="150000"/>
              </a:lnSpc>
              <a:spcBef>
                <a:spcPts val="0"/>
              </a:spcBef>
              <a:buSzPct val="100000"/>
            </a:pPr>
            <a:r>
              <a:rPr b="1" lang="es-AR" sz="2200"/>
              <a:t>MODIFY: </a:t>
            </a:r>
            <a:r>
              <a:rPr lang="es-AR" sz="2200"/>
              <a:t>COLUMN</a:t>
            </a:r>
          </a:p>
          <a:p>
            <a:pPr indent="-419100" lvl="0" marL="558800" rtl="0">
              <a:lnSpc>
                <a:spcPct val="150000"/>
              </a:lnSpc>
              <a:spcBef>
                <a:spcPts val="0"/>
              </a:spcBef>
              <a:buSzPct val="100000"/>
            </a:pPr>
            <a:r>
              <a:rPr b="1" lang="es-AR" sz="2200"/>
              <a:t>DROP: </a:t>
            </a:r>
            <a:r>
              <a:rPr lang="es-AR" sz="2200"/>
              <a:t>COLUMN. PRIMARY KEY, INDEX, KEY, FOREING KEY</a:t>
            </a:r>
          </a:p>
          <a:p>
            <a:pPr indent="-419100" lvl="0" marL="558800" rtl="0">
              <a:lnSpc>
                <a:spcPct val="150000"/>
              </a:lnSpc>
              <a:spcBef>
                <a:spcPts val="0"/>
              </a:spcBef>
              <a:buSzPct val="100000"/>
            </a:pPr>
            <a:r>
              <a:rPr b="1" lang="es-AR" sz="2200"/>
              <a:t>DISABLE: </a:t>
            </a:r>
            <a:r>
              <a:rPr lang="es-AR" sz="2200"/>
              <a:t>KEYS</a:t>
            </a:r>
          </a:p>
          <a:p>
            <a:pPr indent="-419100" lvl="0" marL="558800" rtl="0">
              <a:lnSpc>
                <a:spcPct val="150000"/>
              </a:lnSpc>
              <a:spcBef>
                <a:spcPts val="0"/>
              </a:spcBef>
              <a:buSzPct val="100000"/>
            </a:pPr>
            <a:r>
              <a:rPr b="1" lang="es-AR" sz="2200"/>
              <a:t>ENABLE: </a:t>
            </a:r>
            <a:r>
              <a:rPr lang="es-AR" sz="2200"/>
              <a:t>KEYS</a:t>
            </a:r>
          </a:p>
          <a:p>
            <a:pPr indent="-419100" lvl="0" marL="558800" rtl="0">
              <a:lnSpc>
                <a:spcPct val="150000"/>
              </a:lnSpc>
              <a:spcBef>
                <a:spcPts val="0"/>
              </a:spcBef>
              <a:buSzPct val="100000"/>
            </a:pPr>
            <a:r>
              <a:rPr b="1" lang="es-AR" sz="2200"/>
              <a:t>RENAME: </a:t>
            </a:r>
            <a:r>
              <a:rPr lang="es-AR" sz="2200"/>
              <a:t>INDEX, KEY, TO, AS</a:t>
            </a:r>
          </a:p>
          <a:p>
            <a:pPr indent="-419100" lvl="0" marL="558800" rtl="0">
              <a:lnSpc>
                <a:spcPct val="150000"/>
              </a:lnSpc>
              <a:spcBef>
                <a:spcPts val="0"/>
              </a:spcBef>
              <a:buSzPct val="100000"/>
            </a:pPr>
            <a:r>
              <a:rPr b="1" lang="es-AR" sz="2200"/>
              <a:t>ORDER BY</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216727" y="10529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Ejemplos de Alteraciones</a:t>
            </a:r>
          </a:p>
        </p:txBody>
      </p:sp>
      <p:sp>
        <p:nvSpPr>
          <p:cNvPr id="533" name="Shape 533"/>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469900" lvl="0" marL="558800" rtl="0">
              <a:lnSpc>
                <a:spcPct val="100000"/>
              </a:lnSpc>
              <a:spcBef>
                <a:spcPts val="0"/>
              </a:spcBef>
              <a:spcAft>
                <a:spcPts val="0"/>
              </a:spcAft>
              <a:buClr>
                <a:schemeClr val="dk1"/>
              </a:buClr>
              <a:buSzPct val="100000"/>
            </a:pPr>
            <a:r>
              <a:t/>
            </a:r>
            <a:endParaRPr b="1" sz="3000">
              <a:solidFill>
                <a:schemeClr val="dk1"/>
              </a:solidFill>
            </a:endParaRPr>
          </a:p>
          <a:p>
            <a:pPr indent="-469900" lvl="0" marL="558800" rtl="0">
              <a:lnSpc>
                <a:spcPct val="100000"/>
              </a:lnSpc>
              <a:spcBef>
                <a:spcPts val="0"/>
              </a:spcBef>
              <a:spcAft>
                <a:spcPts val="0"/>
              </a:spcAft>
              <a:buClr>
                <a:schemeClr val="dk1"/>
              </a:buClr>
              <a:buSzPct val="100000"/>
            </a:pPr>
            <a:r>
              <a:t/>
            </a:r>
            <a:endParaRPr b="1" sz="3000">
              <a:solidFill>
                <a:schemeClr val="dk1"/>
              </a:solidFill>
            </a:endParaRPr>
          </a:p>
          <a:p>
            <a:pPr indent="-469900" lvl="0" marL="558800" rtl="0">
              <a:lnSpc>
                <a:spcPct val="100000"/>
              </a:lnSpc>
              <a:spcBef>
                <a:spcPts val="0"/>
              </a:spcBef>
              <a:spcAft>
                <a:spcPts val="0"/>
              </a:spcAft>
              <a:buClr>
                <a:schemeClr val="dk1"/>
              </a:buClr>
              <a:buSzPct val="100000"/>
            </a:pPr>
            <a:r>
              <a:t/>
            </a:r>
            <a:endParaRPr b="1" sz="3000">
              <a:solidFill>
                <a:schemeClr val="dk1"/>
              </a:solidFill>
            </a:endParaRPr>
          </a:p>
          <a:p>
            <a:pPr indent="-469900" lvl="0" marL="558800" rtl="0">
              <a:lnSpc>
                <a:spcPct val="100000"/>
              </a:lnSpc>
              <a:spcBef>
                <a:spcPts val="0"/>
              </a:spcBef>
              <a:spcAft>
                <a:spcPts val="0"/>
              </a:spcAft>
              <a:buClr>
                <a:schemeClr val="dk1"/>
              </a:buClr>
              <a:buSzPct val="100000"/>
            </a:pPr>
            <a:r>
              <a:rPr b="1" lang="es-AR" sz="3000">
                <a:solidFill>
                  <a:schemeClr val="dk1"/>
                </a:solidFill>
              </a:rPr>
              <a:t>Para cambiar el nombre de una tabla de t1 a t2</a:t>
            </a:r>
          </a:p>
          <a:p>
            <a:pPr lvl="0" rtl="0">
              <a:lnSpc>
                <a:spcPct val="100000"/>
              </a:lnSpc>
              <a:spcBef>
                <a:spcPts val="0"/>
              </a:spcBef>
              <a:spcAft>
                <a:spcPts val="0"/>
              </a:spcAft>
              <a:buNone/>
            </a:pPr>
            <a:r>
              <a:t/>
            </a:r>
            <a:endParaRPr sz="3400">
              <a:solidFill>
                <a:schemeClr val="dk1"/>
              </a:solidFill>
            </a:endParaRPr>
          </a:p>
          <a:p>
            <a:pPr indent="558800" lvl="0" marL="1117600" rtl="0">
              <a:spcBef>
                <a:spcPts val="0"/>
              </a:spcBef>
              <a:buNone/>
            </a:pPr>
            <a:r>
              <a:rPr b="1" lang="es-AR" sz="3400">
                <a:solidFill>
                  <a:srgbClr val="00B050"/>
                </a:solidFill>
              </a:rPr>
              <a:t>ALTER TABLE t1 RENAME t2;</a:t>
            </a:r>
            <a:r>
              <a:rPr lang="es-AR" sz="3400">
                <a:solidFill>
                  <a:schemeClr val="dk1"/>
                </a:solidFill>
              </a:rPr>
              <a:t>  </a:t>
            </a:r>
          </a:p>
          <a:p>
            <a:pPr lvl="0" rtl="0">
              <a:spcBef>
                <a:spcPts val="0"/>
              </a:spcBef>
              <a:buNone/>
            </a:pPr>
            <a:r>
              <a:t/>
            </a:r>
            <a:endParaRPr sz="34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idx="1" type="body"/>
          </p:nvPr>
        </p:nvSpPr>
        <p:spPr>
          <a:xfrm>
            <a:off x="452440" y="1646003"/>
            <a:ext cx="9393300" cy="5021400"/>
          </a:xfrm>
          <a:prstGeom prst="rect">
            <a:avLst/>
          </a:prstGeom>
        </p:spPr>
        <p:txBody>
          <a:bodyPr anchorCtr="0" anchor="t" bIns="91425" lIns="91425" rIns="91425" tIns="91425">
            <a:noAutofit/>
          </a:bodyPr>
          <a:lstStyle/>
          <a:p>
            <a:pPr lvl="0">
              <a:spcBef>
                <a:spcPts val="0"/>
              </a:spcBef>
              <a:buNone/>
            </a:pPr>
            <a:r>
              <a:rPr b="1" lang="es-AR" sz="3000"/>
              <a:t>Para cambiar los tipos de datos de sus atributos, suponiendo que tenemos dos atributos a es INTEGER y b es CHAR con longitud 10: CHAR (10), cambiaremos a como TINYINT sin aceptar nulos y cambiaremos b por el nombre c y con longitud 20:</a:t>
            </a:r>
            <a:r>
              <a:rPr lang="es-AR" sz="2900"/>
              <a:t> </a:t>
            </a:r>
            <a:r>
              <a:rPr lang="es-AR"/>
              <a:t> </a:t>
            </a:r>
          </a:p>
          <a:p>
            <a:pPr lvl="0">
              <a:spcBef>
                <a:spcPts val="0"/>
              </a:spcBef>
              <a:buNone/>
            </a:pPr>
            <a:r>
              <a:t/>
            </a:r>
            <a:endParaRPr/>
          </a:p>
          <a:p>
            <a:pPr lvl="0">
              <a:spcBef>
                <a:spcPts val="0"/>
              </a:spcBef>
              <a:buNone/>
            </a:pPr>
            <a:r>
              <a:t/>
            </a:r>
            <a:endParaRPr/>
          </a:p>
          <a:p>
            <a:pPr lvl="0" rtl="0">
              <a:spcBef>
                <a:spcPts val="0"/>
              </a:spcBef>
              <a:buNone/>
            </a:pPr>
            <a:r>
              <a:t/>
            </a:r>
            <a:endParaRPr/>
          </a:p>
          <a:p>
            <a:pPr lvl="0" rtl="0">
              <a:spcBef>
                <a:spcPts val="0"/>
              </a:spcBef>
              <a:buNone/>
            </a:pPr>
            <a:r>
              <a:t/>
            </a:r>
            <a:endParaRPr/>
          </a:p>
          <a:p>
            <a:pPr lvl="0" rtl="0" algn="ctr">
              <a:spcBef>
                <a:spcPts val="0"/>
              </a:spcBef>
              <a:buNone/>
            </a:pPr>
            <a:r>
              <a:rPr b="1" lang="es-AR" sz="3000">
                <a:solidFill>
                  <a:srgbClr val="00B050"/>
                </a:solidFill>
              </a:rPr>
              <a:t>ALTER TABLE t2 MODIFY a TINYINT NOT NULL, CHANGE b c CHAR(20);  </a:t>
            </a:r>
          </a:p>
          <a:p>
            <a:pPr lvl="0" rtl="0">
              <a:spcBef>
                <a:spcPts val="0"/>
              </a:spcBef>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ph type="title"/>
          </p:nvPr>
        </p:nvSpPr>
        <p:spPr>
          <a:xfrm>
            <a:off x="343627" y="806476"/>
            <a:ext cx="9393300" cy="841800"/>
          </a:xfrm>
          <a:prstGeom prst="rect">
            <a:avLst/>
          </a:prstGeom>
        </p:spPr>
        <p:txBody>
          <a:bodyPr anchorCtr="0" anchor="t" bIns="91425" lIns="91425" rIns="91425" tIns="91425">
            <a:noAutofit/>
          </a:bodyPr>
          <a:lstStyle/>
          <a:p>
            <a:pPr lvl="0" rtl="0">
              <a:spcBef>
                <a:spcPts val="0"/>
              </a:spcBef>
              <a:buNone/>
            </a:pPr>
            <a:r>
              <a:rPr b="1" lang="es-AR" sz="3000"/>
              <a:t>Para agregar una nueva columna d, de tipo DATETIME:  </a:t>
            </a:r>
          </a:p>
          <a:p>
            <a:pPr lvl="0" rtl="0">
              <a:spcBef>
                <a:spcPts val="0"/>
              </a:spcBef>
              <a:buNone/>
            </a:pPr>
            <a:r>
              <a:t/>
            </a:r>
            <a:endParaRPr b="1"/>
          </a:p>
        </p:txBody>
      </p:sp>
      <p:sp>
        <p:nvSpPr>
          <p:cNvPr id="544" name="Shape 544"/>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spcBef>
                <a:spcPts val="0"/>
              </a:spcBef>
              <a:buNone/>
            </a:pPr>
            <a:r>
              <a:t/>
            </a:r>
            <a:endParaRPr/>
          </a:p>
          <a:p>
            <a:pPr lvl="0" rtl="0" algn="ctr">
              <a:spcBef>
                <a:spcPts val="0"/>
              </a:spcBef>
              <a:buNone/>
            </a:pPr>
            <a:r>
              <a:rPr b="1" lang="es-AR" sz="3000">
                <a:solidFill>
                  <a:srgbClr val="00B050"/>
                </a:solidFill>
              </a:rPr>
              <a:t>ALTER TABLE t2 ADD d DATETIME; </a:t>
            </a:r>
            <a:r>
              <a:rPr b="1" lang="es-AR" sz="3700"/>
              <a:t> </a:t>
            </a:r>
          </a:p>
          <a:p>
            <a:pPr lvl="0" rtl="0">
              <a:spcBef>
                <a:spcPts val="0"/>
              </a:spcBef>
              <a:buNone/>
            </a:pPr>
            <a:r>
              <a:t/>
            </a:r>
            <a:endParaRPr/>
          </a:p>
        </p:txBody>
      </p:sp>
      <p:sp>
        <p:nvSpPr>
          <p:cNvPr id="545" name="Shape 545"/>
          <p:cNvSpPr txBox="1"/>
          <p:nvPr>
            <p:ph type="title"/>
          </p:nvPr>
        </p:nvSpPr>
        <p:spPr>
          <a:xfrm>
            <a:off x="343627" y="3991996"/>
            <a:ext cx="9393300" cy="841800"/>
          </a:xfrm>
          <a:prstGeom prst="rect">
            <a:avLst/>
          </a:prstGeom>
        </p:spPr>
        <p:txBody>
          <a:bodyPr anchorCtr="0" anchor="t" bIns="91425" lIns="91425" rIns="91425" tIns="91425">
            <a:noAutofit/>
          </a:bodyPr>
          <a:lstStyle/>
          <a:p>
            <a:pPr lvl="0" rtl="0">
              <a:spcBef>
                <a:spcPts val="0"/>
              </a:spcBef>
              <a:buNone/>
            </a:pPr>
            <a:r>
              <a:rPr b="1" lang="es-AR" sz="3000"/>
              <a:t>Para agregar un nuevo índice en una columna d  </a:t>
            </a:r>
          </a:p>
          <a:p>
            <a:pPr lvl="0" rtl="0">
              <a:spcBef>
                <a:spcPts val="0"/>
              </a:spcBef>
              <a:buNone/>
            </a:pPr>
            <a:r>
              <a:rPr lang="es-AR"/>
              <a:t> </a:t>
            </a:r>
          </a:p>
          <a:p>
            <a:pPr lvl="0" rtl="0">
              <a:spcBef>
                <a:spcPts val="0"/>
              </a:spcBef>
              <a:buNone/>
            </a:pPr>
            <a:r>
              <a:t/>
            </a:r>
            <a:endParaRPr/>
          </a:p>
        </p:txBody>
      </p:sp>
      <p:sp>
        <p:nvSpPr>
          <p:cNvPr id="546" name="Shape 546"/>
          <p:cNvSpPr txBox="1"/>
          <p:nvPr>
            <p:ph idx="1" type="body"/>
          </p:nvPr>
        </p:nvSpPr>
        <p:spPr>
          <a:xfrm>
            <a:off x="343677" y="5011235"/>
            <a:ext cx="9393300" cy="1674300"/>
          </a:xfrm>
          <a:prstGeom prst="rect">
            <a:avLst/>
          </a:prstGeom>
        </p:spPr>
        <p:txBody>
          <a:bodyPr anchorCtr="0" anchor="t" bIns="91425" lIns="91425" rIns="91425" tIns="91425">
            <a:noAutofit/>
          </a:bodyPr>
          <a:lstStyle/>
          <a:p>
            <a:pPr lvl="0" rtl="0">
              <a:spcBef>
                <a:spcPts val="0"/>
              </a:spcBef>
              <a:buNone/>
            </a:pPr>
            <a:r>
              <a:t/>
            </a:r>
            <a:endParaRPr/>
          </a:p>
          <a:p>
            <a:pPr lvl="0" rtl="0" algn="ctr">
              <a:spcBef>
                <a:spcPts val="0"/>
              </a:spcBef>
              <a:buNone/>
            </a:pPr>
            <a:r>
              <a:rPr b="1" lang="es-AR" sz="3000">
                <a:solidFill>
                  <a:srgbClr val="00B050"/>
                </a:solidFill>
              </a:rPr>
              <a:t>ALTER TABLE t2 ADD INDEX (d);</a:t>
            </a:r>
            <a:r>
              <a:rPr lang="es-AR" sz="3700"/>
              <a:t>  </a:t>
            </a:r>
          </a:p>
          <a:p>
            <a:pPr lvl="0" rtl="0" algn="ctr">
              <a:spcBef>
                <a:spcPts val="0"/>
              </a:spcBef>
              <a:buNone/>
            </a:pPr>
            <a:r>
              <a:rPr b="1" lang="es-AR" sz="3700"/>
              <a:t> </a:t>
            </a:r>
          </a:p>
          <a:p>
            <a:pPr lvl="0" rtl="0">
              <a:spcBef>
                <a:spcPts val="0"/>
              </a:spcBef>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txBox="1"/>
          <p:nvPr>
            <p:ph type="title"/>
          </p:nvPr>
        </p:nvSpPr>
        <p:spPr>
          <a:xfrm>
            <a:off x="271102" y="980376"/>
            <a:ext cx="9393300" cy="841800"/>
          </a:xfrm>
          <a:prstGeom prst="rect">
            <a:avLst/>
          </a:prstGeom>
        </p:spPr>
        <p:txBody>
          <a:bodyPr anchorCtr="0" anchor="t" bIns="91425" lIns="91425" rIns="91425" tIns="91425">
            <a:noAutofit/>
          </a:bodyPr>
          <a:lstStyle/>
          <a:p>
            <a:pPr lvl="0" rtl="0">
              <a:spcBef>
                <a:spcPts val="0"/>
              </a:spcBef>
              <a:buNone/>
            </a:pPr>
            <a:r>
              <a:rPr b="1" lang="es-AR" sz="3000"/>
              <a:t>Para eliminar la columna c:  </a:t>
            </a:r>
          </a:p>
          <a:p>
            <a:pPr lvl="0" rtl="0">
              <a:spcBef>
                <a:spcPts val="0"/>
              </a:spcBef>
              <a:buNone/>
            </a:pPr>
            <a:r>
              <a:t/>
            </a:r>
            <a:endParaRPr/>
          </a:p>
        </p:txBody>
      </p:sp>
      <p:sp>
        <p:nvSpPr>
          <p:cNvPr id="552" name="Shape 552"/>
          <p:cNvSpPr txBox="1"/>
          <p:nvPr>
            <p:ph idx="1" type="body"/>
          </p:nvPr>
        </p:nvSpPr>
        <p:spPr>
          <a:xfrm>
            <a:off x="271090" y="1736653"/>
            <a:ext cx="9393300" cy="5021400"/>
          </a:xfrm>
          <a:prstGeom prst="rect">
            <a:avLst/>
          </a:prstGeom>
        </p:spPr>
        <p:txBody>
          <a:bodyPr anchorCtr="0" anchor="t" bIns="91425" lIns="91425" rIns="91425" tIns="91425">
            <a:noAutofit/>
          </a:bodyPr>
          <a:lstStyle/>
          <a:p>
            <a:pPr lvl="0" rtl="0" algn="ctr">
              <a:spcBef>
                <a:spcPts val="0"/>
              </a:spcBef>
              <a:buNone/>
            </a:pPr>
            <a:r>
              <a:rPr b="1" lang="es-AR" sz="3000">
                <a:solidFill>
                  <a:srgbClr val="00B050"/>
                </a:solidFill>
              </a:rPr>
              <a:t>ALTER TABLE t2 DROP COLUMN c;  </a:t>
            </a:r>
          </a:p>
          <a:p>
            <a:pPr lvl="0" rtl="0">
              <a:spcBef>
                <a:spcPts val="0"/>
              </a:spcBef>
              <a:buNone/>
            </a:pPr>
            <a:r>
              <a:t/>
            </a:r>
            <a:endParaRPr/>
          </a:p>
        </p:txBody>
      </p:sp>
      <p:sp>
        <p:nvSpPr>
          <p:cNvPr id="553" name="Shape 553"/>
          <p:cNvSpPr txBox="1"/>
          <p:nvPr>
            <p:ph type="title"/>
          </p:nvPr>
        </p:nvSpPr>
        <p:spPr>
          <a:xfrm>
            <a:off x="343627" y="3223500"/>
            <a:ext cx="9393300" cy="841799"/>
          </a:xfrm>
          <a:prstGeom prst="rect">
            <a:avLst/>
          </a:prstGeom>
        </p:spPr>
        <p:txBody>
          <a:bodyPr anchorCtr="0" anchor="t" bIns="91425" lIns="91425" rIns="91425" tIns="91425">
            <a:noAutofit/>
          </a:bodyPr>
          <a:lstStyle/>
          <a:p>
            <a:pPr lvl="0" rtl="0">
              <a:spcBef>
                <a:spcPts val="0"/>
              </a:spcBef>
              <a:buNone/>
            </a:pPr>
            <a:r>
              <a:rPr b="1" lang="es-AR" sz="3000"/>
              <a:t>Para agregar una nueva columna auto incremental y clave primaria, de tipo entera</a:t>
            </a:r>
          </a:p>
          <a:p>
            <a:pPr lvl="0" rtl="0">
              <a:spcBef>
                <a:spcPts val="0"/>
              </a:spcBef>
              <a:buNone/>
            </a:pPr>
            <a:r>
              <a:rPr b="1" lang="es-AR" sz="3000"/>
              <a:t>llamada e:  </a:t>
            </a:r>
          </a:p>
          <a:p>
            <a:pPr lvl="0" rtl="0">
              <a:spcBef>
                <a:spcPts val="0"/>
              </a:spcBef>
              <a:buNone/>
            </a:pPr>
            <a:r>
              <a:t/>
            </a:r>
            <a:endParaRPr/>
          </a:p>
        </p:txBody>
      </p:sp>
      <p:sp>
        <p:nvSpPr>
          <p:cNvPr id="554" name="Shape 554"/>
          <p:cNvSpPr txBox="1"/>
          <p:nvPr>
            <p:ph idx="1" type="body"/>
          </p:nvPr>
        </p:nvSpPr>
        <p:spPr>
          <a:xfrm>
            <a:off x="343627" y="5277699"/>
            <a:ext cx="9393300" cy="2284799"/>
          </a:xfrm>
          <a:prstGeom prst="rect">
            <a:avLst/>
          </a:prstGeom>
        </p:spPr>
        <p:txBody>
          <a:bodyPr anchorCtr="0" anchor="t" bIns="91425" lIns="91425" rIns="91425" tIns="91425">
            <a:noAutofit/>
          </a:bodyPr>
          <a:lstStyle/>
          <a:p>
            <a:pPr lvl="0" rtl="0" algn="ctr">
              <a:spcBef>
                <a:spcPts val="0"/>
              </a:spcBef>
              <a:buNone/>
            </a:pPr>
            <a:r>
              <a:rPr b="1" lang="es-AR" sz="3000">
                <a:solidFill>
                  <a:srgbClr val="00B050"/>
                </a:solidFill>
              </a:rPr>
              <a:t>ALTER TABLE t2 ADD e INT NOT NULL AUTO_INCREMENT,</a:t>
            </a:r>
          </a:p>
          <a:p>
            <a:pPr lvl="0" rtl="0" algn="ctr">
              <a:spcBef>
                <a:spcPts val="0"/>
              </a:spcBef>
              <a:buNone/>
            </a:pPr>
            <a:r>
              <a:rPr b="1" lang="es-AR" sz="3000">
                <a:solidFill>
                  <a:srgbClr val="00B050"/>
                </a:solidFill>
              </a:rPr>
              <a:t>ADD PRIMARY KEY (e);</a:t>
            </a:r>
            <a:r>
              <a:rPr lang="es-AR" sz="2700"/>
              <a:t> </a:t>
            </a:r>
            <a:r>
              <a:rPr lang="es-AR" sz="2400"/>
              <a:t> </a:t>
            </a:r>
          </a:p>
          <a:p>
            <a:pPr lvl="0" rtl="0" algn="ctr">
              <a:spcBef>
                <a:spcPts val="0"/>
              </a:spcBef>
              <a:buNone/>
            </a:pPr>
            <a:r>
              <a:t/>
            </a:r>
            <a:endParaRPr sz="2900"/>
          </a:p>
          <a:p>
            <a:pPr lvl="0" rtl="0">
              <a:spcBef>
                <a:spcPts val="0"/>
              </a:spcBef>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162327" y="100362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Borrar Tabla</a:t>
            </a:r>
          </a:p>
        </p:txBody>
      </p:sp>
      <p:sp>
        <p:nvSpPr>
          <p:cNvPr id="560" name="Shape 560"/>
          <p:cNvSpPr txBox="1"/>
          <p:nvPr>
            <p:ph idx="1" type="body"/>
          </p:nvPr>
        </p:nvSpPr>
        <p:spPr>
          <a:xfrm>
            <a:off x="343665" y="1664128"/>
            <a:ext cx="9393300" cy="5021400"/>
          </a:xfrm>
          <a:prstGeom prst="rect">
            <a:avLst/>
          </a:prstGeom>
        </p:spPr>
        <p:txBody>
          <a:bodyPr anchorCtr="0" anchor="t" bIns="91425" lIns="91425" rIns="91425" tIns="91425">
            <a:noAutofit/>
          </a:bodyPr>
          <a:lstStyle/>
          <a:p>
            <a:pPr indent="-393700" lvl="0" marL="558800" rtl="0">
              <a:lnSpc>
                <a:spcPct val="200000"/>
              </a:lnSpc>
              <a:spcBef>
                <a:spcPts val="0"/>
              </a:spcBef>
              <a:buSzPct val="100000"/>
            </a:pPr>
            <a:r>
              <a:rPr b="1" lang="es-AR"/>
              <a:t>DROP TABLE </a:t>
            </a:r>
            <a:r>
              <a:rPr lang="es-AR"/>
              <a:t>remueve una o más tablas. Para poder eliminar tablas, el usuario que ejecuta la sentencia debe tener privilegios de </a:t>
            </a:r>
            <a:r>
              <a:rPr b="1" lang="es-AR"/>
              <a:t>DROP </a:t>
            </a:r>
            <a:r>
              <a:rPr lang="es-AR"/>
              <a:t>para cada tabla que quiera eliminar.</a:t>
            </a:r>
          </a:p>
          <a:p>
            <a:pPr indent="-393700" lvl="0" marL="558800" rtl="0">
              <a:lnSpc>
                <a:spcPct val="200000"/>
              </a:lnSpc>
              <a:spcBef>
                <a:spcPts val="0"/>
              </a:spcBef>
              <a:buSzPct val="100000"/>
            </a:pPr>
            <a:r>
              <a:rPr lang="es-AR"/>
              <a:t>Con este comando se elimina todos los datos de la tabla, tanto la definición como las filas de datos de la misma. Si no existe la tabla que se desea borrar MySQL devuelve error, por eso es útil utilizar la opción IF EXISTS en caso de que exista la tabla la elimina.  </a:t>
            </a:r>
          </a:p>
          <a:p>
            <a:pPr indent="-393700" lvl="0" marL="558800" rtl="0" algn="ctr">
              <a:lnSpc>
                <a:spcPct val="200000"/>
              </a:lnSpc>
              <a:spcBef>
                <a:spcPts val="0"/>
              </a:spcBef>
              <a:buSzPct val="62068"/>
            </a:pPr>
            <a:r>
              <a:rPr b="1" lang="es-AR" sz="2900">
                <a:solidFill>
                  <a:srgbClr val="00B050"/>
                </a:solidFill>
              </a:rPr>
              <a:t>D</a:t>
            </a:r>
            <a:r>
              <a:rPr b="1" lang="es-AR" sz="2900">
                <a:solidFill>
                  <a:srgbClr val="00B050"/>
                </a:solidFill>
              </a:rPr>
              <a:t>ROP [TEMPORARY] TABLE [IF EXISTS]</a:t>
            </a:r>
          </a:p>
          <a:p>
            <a:pPr lvl="0" rtl="0" algn="ctr">
              <a:spcBef>
                <a:spcPts val="0"/>
              </a:spcBef>
              <a:buNone/>
            </a:pPr>
            <a:r>
              <a:rPr b="1" lang="es-AR" sz="2900">
                <a:solidFill>
                  <a:srgbClr val="00B050"/>
                </a:solidFill>
              </a:rPr>
              <a:t>nombre_tabla [,nombre_tabla] ...  </a:t>
            </a:r>
          </a:p>
          <a:p>
            <a:pPr lvl="0" rtl="0">
              <a:spcBef>
                <a:spcPts val="0"/>
              </a:spcBef>
              <a:buNone/>
            </a:pPr>
            <a:r>
              <a:t/>
            </a:r>
            <a:endParaRPr b="1">
              <a:solidFill>
                <a:srgbClr val="00B05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ph type="title"/>
          </p:nvPr>
        </p:nvSpPr>
        <p:spPr>
          <a:xfrm>
            <a:off x="126102" y="9803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Creación de Índices</a:t>
            </a:r>
          </a:p>
        </p:txBody>
      </p:sp>
      <p:sp>
        <p:nvSpPr>
          <p:cNvPr id="566" name="Shape 566"/>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gn="ctr">
              <a:spcBef>
                <a:spcPts val="0"/>
              </a:spcBef>
              <a:buNone/>
            </a:pPr>
            <a:r>
              <a:t/>
            </a:r>
            <a:endParaRPr sz="2900"/>
          </a:p>
          <a:p>
            <a:pPr lvl="0" rtl="0" algn="ctr">
              <a:spcBef>
                <a:spcPts val="0"/>
              </a:spcBef>
              <a:buNone/>
            </a:pPr>
            <a:r>
              <a:t/>
            </a:r>
            <a:endParaRPr sz="3000"/>
          </a:p>
          <a:p>
            <a:pPr lvl="0" rtl="0" algn="ctr">
              <a:spcBef>
                <a:spcPts val="0"/>
              </a:spcBef>
              <a:buNone/>
            </a:pPr>
            <a:r>
              <a:rPr b="1" lang="es-AR" sz="3000">
                <a:solidFill>
                  <a:srgbClr val="00B050"/>
                </a:solidFill>
              </a:rPr>
              <a:t>CREATE INDEX </a:t>
            </a:r>
            <a:r>
              <a:rPr b="1" i="1" lang="es-AR" sz="3000">
                <a:solidFill>
                  <a:srgbClr val="00B050"/>
                </a:solidFill>
              </a:rPr>
              <a:t>nombre_indice</a:t>
            </a:r>
          </a:p>
          <a:p>
            <a:pPr lvl="0" rtl="0" algn="ctr">
              <a:spcBef>
                <a:spcPts val="0"/>
              </a:spcBef>
              <a:buNone/>
            </a:pPr>
            <a:r>
              <a:rPr b="1" lang="es-AR" sz="3000">
                <a:solidFill>
                  <a:srgbClr val="00B050"/>
                </a:solidFill>
              </a:rPr>
              <a:t>ON </a:t>
            </a:r>
            <a:r>
              <a:rPr b="1" i="1" lang="es-AR" sz="3000">
                <a:solidFill>
                  <a:srgbClr val="00B050"/>
                </a:solidFill>
              </a:rPr>
              <a:t>nombre_tabla</a:t>
            </a:r>
            <a:r>
              <a:rPr b="1" lang="es-AR" sz="3000">
                <a:solidFill>
                  <a:srgbClr val="00B050"/>
                </a:solidFill>
              </a:rPr>
              <a:t> (</a:t>
            </a:r>
            <a:r>
              <a:rPr b="1" i="1" lang="es-AR" sz="3000">
                <a:solidFill>
                  <a:srgbClr val="00B050"/>
                </a:solidFill>
              </a:rPr>
              <a:t>col_name</a:t>
            </a:r>
            <a:r>
              <a:rPr b="1" lang="es-AR" sz="3000">
                <a:solidFill>
                  <a:srgbClr val="00B050"/>
                </a:solidFill>
              </a:rPr>
              <a:t> [(</a:t>
            </a:r>
            <a:r>
              <a:rPr b="1" i="1" lang="es-AR" sz="3000">
                <a:solidFill>
                  <a:srgbClr val="00B050"/>
                </a:solidFill>
              </a:rPr>
              <a:t>length</a:t>
            </a:r>
            <a:r>
              <a:rPr b="1" lang="es-AR" sz="3000">
                <a:solidFill>
                  <a:srgbClr val="00B050"/>
                </a:solidFill>
              </a:rPr>
              <a:t>)] [ASC | DESC])</a:t>
            </a:r>
          </a:p>
          <a:p>
            <a:pPr lvl="0" rtl="0" algn="ctr">
              <a:spcBef>
                <a:spcPts val="0"/>
              </a:spcBef>
              <a:buNone/>
            </a:pPr>
            <a:r>
              <a:rPr b="1" lang="es-AR" sz="3000">
                <a:solidFill>
                  <a:srgbClr val="00B050"/>
                </a:solidFill>
              </a:rPr>
              <a:t>[</a:t>
            </a:r>
            <a:r>
              <a:rPr b="1" i="1" lang="es-AR" sz="3000">
                <a:solidFill>
                  <a:srgbClr val="00B050"/>
                </a:solidFill>
              </a:rPr>
              <a:t>opcion_algoritmo</a:t>
            </a:r>
            <a:r>
              <a:rPr b="1" lang="es-AR" sz="3000">
                <a:solidFill>
                  <a:srgbClr val="00B050"/>
                </a:solidFill>
              </a:rPr>
              <a:t> | </a:t>
            </a:r>
            <a:r>
              <a:rPr b="1" i="1" lang="es-AR" sz="3000">
                <a:solidFill>
                  <a:srgbClr val="00B050"/>
                </a:solidFill>
              </a:rPr>
              <a:t>opcion_bloqueo</a:t>
            </a:r>
            <a:r>
              <a:rPr b="1" lang="es-AR" sz="3000">
                <a:solidFill>
                  <a:srgbClr val="00B050"/>
                </a:solidFill>
              </a:rPr>
              <a:t>] ...</a:t>
            </a:r>
            <a:r>
              <a:rPr b="1" lang="es-AR" sz="2900">
                <a:solidFill>
                  <a:srgbClr val="00B050"/>
                </a:solidFill>
              </a:rPr>
              <a:t>  </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271102" y="878001"/>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¿Cómo construir el modelo de datos?</a:t>
            </a:r>
          </a:p>
        </p:txBody>
      </p:sp>
      <p:sp>
        <p:nvSpPr>
          <p:cNvPr id="191" name="Shape 191"/>
          <p:cNvSpPr txBox="1"/>
          <p:nvPr/>
        </p:nvSpPr>
        <p:spPr>
          <a:xfrm>
            <a:off x="384050" y="1553800"/>
            <a:ext cx="9167400" cy="5519400"/>
          </a:xfrm>
          <a:prstGeom prst="rect">
            <a:avLst/>
          </a:prstGeom>
          <a:noFill/>
          <a:ln>
            <a:noFill/>
          </a:ln>
        </p:spPr>
        <p:txBody>
          <a:bodyPr anchorCtr="0" anchor="t" bIns="91425" lIns="91425" rIns="91425" tIns="91425">
            <a:noAutofit/>
          </a:bodyPr>
          <a:lstStyle/>
          <a:p>
            <a:pPr lvl="0" rtl="0" algn="just">
              <a:lnSpc>
                <a:spcPct val="150000"/>
              </a:lnSpc>
              <a:spcBef>
                <a:spcPts val="0"/>
              </a:spcBef>
              <a:buNone/>
            </a:pPr>
            <a:r>
              <a:rPr lang="es-AR" sz="2400"/>
              <a:t>Etapas para encontrar una forma eficaz de representar la información en el mundo computacional:</a:t>
            </a:r>
          </a:p>
          <a:p>
            <a:pPr indent="-381000" lvl="0" marL="457200" rtl="0" algn="just">
              <a:lnSpc>
                <a:spcPct val="150000"/>
              </a:lnSpc>
              <a:spcBef>
                <a:spcPts val="0"/>
              </a:spcBef>
              <a:buSzPct val="100000"/>
              <a:buChar char="➔"/>
            </a:pPr>
            <a:r>
              <a:rPr b="1" lang="es-AR" sz="2400">
                <a:solidFill>
                  <a:srgbClr val="0000FF"/>
                </a:solidFill>
              </a:rPr>
              <a:t>Identificacion de los datos de la realidad: </a:t>
            </a:r>
            <a:r>
              <a:rPr lang="es-AR" sz="2400"/>
              <a:t>actores, recursos, objetos, etc. del mundo real de los cuales </a:t>
            </a:r>
            <a:r>
              <a:rPr lang="es-AR" sz="2400" u="sng">
                <a:solidFill>
                  <a:srgbClr val="0000FF"/>
                </a:solidFill>
              </a:rPr>
              <a:t>interesa guardar </a:t>
            </a:r>
            <a:r>
              <a:rPr lang="es-AR" sz="2400"/>
              <a:t>información</a:t>
            </a:r>
          </a:p>
          <a:p>
            <a:pPr indent="-381000" lvl="0" marL="457200" rtl="0" algn="just">
              <a:lnSpc>
                <a:spcPct val="150000"/>
              </a:lnSpc>
              <a:spcBef>
                <a:spcPts val="0"/>
              </a:spcBef>
              <a:buSzPct val="100000"/>
              <a:buChar char="➔"/>
            </a:pPr>
            <a:r>
              <a:rPr b="1" lang="es-AR" sz="2400">
                <a:solidFill>
                  <a:srgbClr val="0000FF"/>
                </a:solidFill>
              </a:rPr>
              <a:t>Identificacion de relaciones entre datos: </a:t>
            </a:r>
            <a:r>
              <a:rPr lang="es-AR" sz="2400"/>
              <a:t>deteccion de los </a:t>
            </a:r>
            <a:r>
              <a:rPr lang="es-AR" sz="2400" u="sng">
                <a:solidFill>
                  <a:srgbClr val="0000FF"/>
                </a:solidFill>
              </a:rPr>
              <a:t>vinculos significativos </a:t>
            </a:r>
            <a:r>
              <a:rPr lang="es-AR" sz="2400"/>
              <a:t>que se dan entre los elementos de las etapas anteriores</a:t>
            </a:r>
          </a:p>
          <a:p>
            <a:pPr indent="-381000" lvl="0" marL="457200" rtl="0" algn="just">
              <a:lnSpc>
                <a:spcPct val="150000"/>
              </a:lnSpc>
              <a:spcBef>
                <a:spcPts val="0"/>
              </a:spcBef>
              <a:buSzPct val="100000"/>
              <a:buChar char="➔"/>
            </a:pPr>
            <a:r>
              <a:rPr b="1" lang="es-AR" sz="2400">
                <a:solidFill>
                  <a:srgbClr val="0000FF"/>
                </a:solidFill>
              </a:rPr>
              <a:t>A</a:t>
            </a:r>
            <a:r>
              <a:rPr b="1" lang="es-AR" sz="2400">
                <a:solidFill>
                  <a:srgbClr val="0000FF"/>
                </a:solidFill>
              </a:rPr>
              <a:t>bstraccion de datos y relaciones:</a:t>
            </a:r>
            <a:r>
              <a:rPr lang="es-AR" sz="2400"/>
              <a:t> </a:t>
            </a:r>
            <a:r>
              <a:rPr lang="es-AR" sz="2400"/>
              <a:t>representación</a:t>
            </a:r>
            <a:r>
              <a:rPr lang="es-AR" sz="2400"/>
              <a:t> simbolica </a:t>
            </a:r>
            <a:r>
              <a:rPr lang="es-AR" sz="2400" u="sng">
                <a:solidFill>
                  <a:srgbClr val="0000FF"/>
                </a:solidFill>
              </a:rPr>
              <a:t>sólo </a:t>
            </a:r>
            <a:r>
              <a:rPr lang="es-AR" sz="2400"/>
              <a:t>de los elementos detectados en las etapas anteriores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234852" y="1034776"/>
            <a:ext cx="9393300" cy="841800"/>
          </a:xfrm>
          <a:prstGeom prst="rect">
            <a:avLst/>
          </a:prstGeom>
        </p:spPr>
        <p:txBody>
          <a:bodyPr anchorCtr="0" anchor="t" bIns="91425" lIns="91425" rIns="91425" tIns="91425">
            <a:noAutofit/>
          </a:bodyPr>
          <a:lstStyle/>
          <a:p>
            <a:pPr lvl="0" rtl="0">
              <a:spcBef>
                <a:spcPts val="0"/>
              </a:spcBef>
              <a:buNone/>
            </a:pPr>
            <a:r>
              <a:rPr b="1" lang="es-AR" sz="3000">
                <a:solidFill>
                  <a:srgbClr val="0000FF"/>
                </a:solidFill>
              </a:rPr>
              <a:t>Entidades</a:t>
            </a:r>
          </a:p>
        </p:txBody>
      </p:sp>
      <p:sp>
        <p:nvSpPr>
          <p:cNvPr id="197" name="Shape 197"/>
          <p:cNvSpPr txBox="1"/>
          <p:nvPr>
            <p:ph idx="1" type="body"/>
          </p:nvPr>
        </p:nvSpPr>
        <p:spPr>
          <a:xfrm>
            <a:off x="343665" y="1664128"/>
            <a:ext cx="9393300" cy="5021400"/>
          </a:xfrm>
          <a:prstGeom prst="rect">
            <a:avLst/>
          </a:prstGeom>
        </p:spPr>
        <p:txBody>
          <a:bodyPr anchorCtr="0" anchor="t" bIns="91425" lIns="91425" rIns="91425" tIns="91425">
            <a:noAutofit/>
          </a:bodyPr>
          <a:lstStyle/>
          <a:p>
            <a:pPr lvl="0" rtl="0">
              <a:lnSpc>
                <a:spcPct val="150000"/>
              </a:lnSpc>
              <a:spcBef>
                <a:spcPts val="0"/>
              </a:spcBef>
              <a:buNone/>
            </a:pPr>
            <a:r>
              <a:rPr b="1" lang="es-AR" sz="2400">
                <a:solidFill>
                  <a:srgbClr val="003366"/>
                </a:solidFill>
              </a:rPr>
              <a:t>O</a:t>
            </a:r>
            <a:r>
              <a:rPr lang="es-AR" sz="2400">
                <a:solidFill>
                  <a:schemeClr val="dk1"/>
                </a:solidFill>
              </a:rPr>
              <a:t>bjeto real o abstracto que existe en la realidad y acerca del cual se desea almacenar información.</a:t>
            </a:r>
          </a:p>
          <a:p>
            <a:pPr indent="-381000" lvl="0" marL="457200" rtl="0">
              <a:lnSpc>
                <a:spcPct val="150000"/>
              </a:lnSpc>
              <a:spcBef>
                <a:spcPts val="600"/>
              </a:spcBef>
              <a:spcAft>
                <a:spcPts val="0"/>
              </a:spcAft>
              <a:buClr>
                <a:schemeClr val="dk1"/>
              </a:buClr>
              <a:buSzPct val="100000"/>
              <a:buChar char="●"/>
            </a:pPr>
            <a:r>
              <a:rPr lang="es-AR" sz="2400">
                <a:solidFill>
                  <a:schemeClr val="dk1"/>
                </a:solidFill>
              </a:rPr>
              <a:t>Cualquier objeto (real o abstracto) que existe en la realidad y acerca del cual queremos almacenar información en la base de datos</a:t>
            </a:r>
          </a:p>
          <a:p>
            <a:pPr indent="-381000" lvl="0" marL="457200" rtl="0">
              <a:lnSpc>
                <a:spcPct val="150000"/>
              </a:lnSpc>
              <a:spcBef>
                <a:spcPts val="600"/>
              </a:spcBef>
              <a:spcAft>
                <a:spcPts val="0"/>
              </a:spcAft>
              <a:buClr>
                <a:schemeClr val="dk1"/>
              </a:buClr>
              <a:buSzPct val="100000"/>
              <a:buChar char="●"/>
            </a:pPr>
            <a:r>
              <a:rPr lang="es-AR" sz="2400">
                <a:solidFill>
                  <a:schemeClr val="dk1"/>
                </a:solidFill>
              </a:rPr>
              <a:t>Algo con realidad objetiva que existe o puede ser pensado</a:t>
            </a:r>
          </a:p>
          <a:p>
            <a:pPr indent="-381000" lvl="0" marL="457200" rtl="0">
              <a:lnSpc>
                <a:spcPct val="150000"/>
              </a:lnSpc>
              <a:spcBef>
                <a:spcPts val="600"/>
              </a:spcBef>
              <a:spcAft>
                <a:spcPts val="0"/>
              </a:spcAft>
              <a:buClr>
                <a:schemeClr val="dk1"/>
              </a:buClr>
              <a:buSzPct val="100000"/>
              <a:buChar char="●"/>
            </a:pPr>
            <a:r>
              <a:rPr lang="es-AR" sz="2400">
                <a:solidFill>
                  <a:schemeClr val="dk1"/>
                </a:solidFill>
              </a:rPr>
              <a:t>Una persona, lugar, cosa, concepto o suceso, real o abstracto, de interés para la empresa</a:t>
            </a:r>
          </a:p>
          <a:p>
            <a:pPr indent="-381000" lvl="0" marL="457200" rtl="0">
              <a:lnSpc>
                <a:spcPct val="150000"/>
              </a:lnSpc>
              <a:spcBef>
                <a:spcPts val="600"/>
              </a:spcBef>
              <a:spcAft>
                <a:spcPts val="0"/>
              </a:spcAft>
              <a:buClr>
                <a:schemeClr val="dk1"/>
              </a:buClr>
              <a:buSzPct val="100000"/>
              <a:buChar char="●"/>
            </a:pPr>
            <a:r>
              <a:rPr lang="es-AR" sz="2400">
                <a:solidFill>
                  <a:schemeClr val="dk1"/>
                </a:solidFill>
              </a:rPr>
              <a:t>Objetos (hechos, cosas, personas,...) que tienen propiedades en común y una existencia autónoma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 type="body"/>
          </p:nvPr>
        </p:nvSpPr>
        <p:spPr>
          <a:xfrm>
            <a:off x="108775" y="906424"/>
            <a:ext cx="9628200" cy="5779200"/>
          </a:xfrm>
          <a:prstGeom prst="rect">
            <a:avLst/>
          </a:prstGeom>
        </p:spPr>
        <p:txBody>
          <a:bodyPr anchorCtr="0" anchor="t" bIns="91425" lIns="91425" rIns="91425" tIns="91425">
            <a:noAutofit/>
          </a:bodyPr>
          <a:lstStyle/>
          <a:p>
            <a:pPr lvl="0" algn="just">
              <a:lnSpc>
                <a:spcPct val="115000"/>
              </a:lnSpc>
              <a:spcBef>
                <a:spcPts val="0"/>
              </a:spcBef>
              <a:buClr>
                <a:schemeClr val="dk1"/>
              </a:buClr>
              <a:buSzPct val="54166"/>
              <a:buFont typeface="Arial"/>
              <a:buNone/>
            </a:pPr>
            <a:r>
              <a:rPr lang="es-AR" sz="2400"/>
              <a:t>El elemento básico representado por el modelo entidad relación es una </a:t>
            </a:r>
            <a:r>
              <a:rPr b="1" lang="es-AR" sz="2400">
                <a:solidFill>
                  <a:srgbClr val="0000FF"/>
                </a:solidFill>
              </a:rPr>
              <a:t>entidad</a:t>
            </a:r>
            <a:r>
              <a:rPr lang="es-AR" sz="2400"/>
              <a:t>, que es una cosa del mundo real con una existencia independiente.</a:t>
            </a:r>
          </a:p>
          <a:p>
            <a:pPr lvl="0" rtl="0" algn="just">
              <a:spcBef>
                <a:spcPts val="0"/>
              </a:spcBef>
              <a:buClr>
                <a:schemeClr val="dk1"/>
              </a:buClr>
              <a:buSzPct val="54166"/>
              <a:buFont typeface="Arial"/>
              <a:buNone/>
            </a:pPr>
            <a:r>
              <a:t/>
            </a:r>
            <a:endParaRPr sz="2400"/>
          </a:p>
          <a:p>
            <a:pPr indent="-381000" lvl="0" marL="457200" rtl="0" algn="just">
              <a:lnSpc>
                <a:spcPct val="200000"/>
              </a:lnSpc>
              <a:spcBef>
                <a:spcPts val="0"/>
              </a:spcBef>
              <a:buSzPct val="100000"/>
              <a:buChar char="●"/>
            </a:pPr>
            <a:r>
              <a:rPr lang="es-AR" sz="2400"/>
              <a:t>Una </a:t>
            </a:r>
            <a:r>
              <a:rPr b="1" lang="es-AR" sz="2400">
                <a:solidFill>
                  <a:srgbClr val="0000FF"/>
                </a:solidFill>
              </a:rPr>
              <a:t>entidad </a:t>
            </a:r>
            <a:r>
              <a:rPr lang="es-AR" sz="2400"/>
              <a:t>puede ser un elemento con una existencia física (por ejemplo, una persona en particular, un coche, una casa o un empleado) o puede ser un elemento con una existencia conceptual (por ejemplo, una venta, un trabajo o un curso universitario).</a:t>
            </a:r>
          </a:p>
          <a:p>
            <a:pPr indent="-381000" lvl="0" marL="457200" rtl="0" algn="just">
              <a:lnSpc>
                <a:spcPct val="200000"/>
              </a:lnSpc>
              <a:spcBef>
                <a:spcPts val="0"/>
              </a:spcBef>
              <a:buSzPct val="100000"/>
              <a:buChar char="●"/>
            </a:pPr>
            <a:r>
              <a:rPr lang="es-AR" sz="2400"/>
              <a:t>Cada entidad tiene atributos (propiedades particulares que la describen).  </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