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2" r:id="rId1"/>
  </p:sldMasterIdLst>
  <p:notesMasterIdLst>
    <p:notesMasterId r:id="rId3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6" r:id="rId21"/>
    <p:sldId id="275" r:id="rId22"/>
    <p:sldId id="279" r:id="rId23"/>
    <p:sldId id="280" r:id="rId24"/>
    <p:sldId id="288" r:id="rId25"/>
    <p:sldId id="286" r:id="rId26"/>
    <p:sldId id="289" r:id="rId27"/>
    <p:sldId id="281" r:id="rId28"/>
    <p:sldId id="287" r:id="rId29"/>
    <p:sldId id="290" r:id="rId30"/>
    <p:sldId id="282" r:id="rId31"/>
    <p:sldId id="283" r:id="rId32"/>
    <p:sldId id="284" r:id="rId33"/>
    <p:sldId id="285" r:id="rId3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7691" autoAdjust="0"/>
  </p:normalViewPr>
  <p:slideViewPr>
    <p:cSldViewPr>
      <p:cViewPr>
        <p:scale>
          <a:sx n="70" d="100"/>
          <a:sy n="70" d="100"/>
        </p:scale>
        <p:origin x="-1374"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B072-7264-4506-853A-5A04BA17DC1B}" type="datetimeFigureOut">
              <a:rPr lang="es-ES"/>
              <a:t>23/05/2017</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C3EBB-275C-40F0-8031-5E5D01234035}" type="slidenum">
              <a:rPr lang="es-ES"/>
              <a:t>‹Nº›</a:t>
            </a:fld>
            <a:endParaRPr lang="es-ES"/>
          </a:p>
        </p:txBody>
      </p:sp>
    </p:spTree>
    <p:extLst>
      <p:ext uri="{BB962C8B-B14F-4D97-AF65-F5344CB8AC3E}">
        <p14:creationId xmlns:p14="http://schemas.microsoft.com/office/powerpoint/2010/main" val="254892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1</a:t>
            </a:fld>
            <a:endParaRPr lang="es-ES"/>
          </a:p>
        </p:txBody>
      </p:sp>
    </p:spTree>
    <p:extLst>
      <p:ext uri="{BB962C8B-B14F-4D97-AF65-F5344CB8AC3E}">
        <p14:creationId xmlns:p14="http://schemas.microsoft.com/office/powerpoint/2010/main" val="947800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29</a:t>
            </a:fld>
            <a:endParaRPr lang="es-ES"/>
          </a:p>
        </p:txBody>
      </p:sp>
    </p:spTree>
    <p:extLst>
      <p:ext uri="{BB962C8B-B14F-4D97-AF65-F5344CB8AC3E}">
        <p14:creationId xmlns:p14="http://schemas.microsoft.com/office/powerpoint/2010/main" val="1902651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30</a:t>
            </a:fld>
            <a:endParaRPr lang="es-ES"/>
          </a:p>
        </p:txBody>
      </p:sp>
    </p:spTree>
    <p:extLst>
      <p:ext uri="{BB962C8B-B14F-4D97-AF65-F5344CB8AC3E}">
        <p14:creationId xmlns:p14="http://schemas.microsoft.com/office/powerpoint/2010/main" val="8476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31</a:t>
            </a:fld>
            <a:endParaRPr lang="es-ES"/>
          </a:p>
        </p:txBody>
      </p:sp>
    </p:spTree>
    <p:extLst>
      <p:ext uri="{BB962C8B-B14F-4D97-AF65-F5344CB8AC3E}">
        <p14:creationId xmlns:p14="http://schemas.microsoft.com/office/powerpoint/2010/main" val="303643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a:t>
            </a:fld>
            <a:endParaRPr lang="es-ES"/>
          </a:p>
        </p:txBody>
      </p:sp>
    </p:spTree>
    <p:extLst>
      <p:ext uri="{BB962C8B-B14F-4D97-AF65-F5344CB8AC3E}">
        <p14:creationId xmlns:p14="http://schemas.microsoft.com/office/powerpoint/2010/main" val="51073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18</a:t>
            </a:fld>
            <a:endParaRPr lang="es-ES"/>
          </a:p>
        </p:txBody>
      </p:sp>
    </p:spTree>
    <p:extLst>
      <p:ext uri="{BB962C8B-B14F-4D97-AF65-F5344CB8AC3E}">
        <p14:creationId xmlns:p14="http://schemas.microsoft.com/office/powerpoint/2010/main" val="218441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23</a:t>
            </a:fld>
            <a:endParaRPr lang="es-ES"/>
          </a:p>
        </p:txBody>
      </p:sp>
    </p:spTree>
    <p:extLst>
      <p:ext uri="{BB962C8B-B14F-4D97-AF65-F5344CB8AC3E}">
        <p14:creationId xmlns:p14="http://schemas.microsoft.com/office/powerpoint/2010/main" val="272583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24</a:t>
            </a:fld>
            <a:endParaRPr lang="es-ES"/>
          </a:p>
        </p:txBody>
      </p:sp>
    </p:spTree>
    <p:extLst>
      <p:ext uri="{BB962C8B-B14F-4D97-AF65-F5344CB8AC3E}">
        <p14:creationId xmlns:p14="http://schemas.microsoft.com/office/powerpoint/2010/main" val="96913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25</a:t>
            </a:fld>
            <a:endParaRPr lang="es-ES"/>
          </a:p>
        </p:txBody>
      </p:sp>
    </p:spTree>
    <p:extLst>
      <p:ext uri="{BB962C8B-B14F-4D97-AF65-F5344CB8AC3E}">
        <p14:creationId xmlns:p14="http://schemas.microsoft.com/office/powerpoint/2010/main" val="251177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26</a:t>
            </a:fld>
            <a:endParaRPr lang="es-ES"/>
          </a:p>
        </p:txBody>
      </p:sp>
    </p:spTree>
    <p:extLst>
      <p:ext uri="{BB962C8B-B14F-4D97-AF65-F5344CB8AC3E}">
        <p14:creationId xmlns:p14="http://schemas.microsoft.com/office/powerpoint/2010/main" val="203232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27</a:t>
            </a:fld>
            <a:endParaRPr lang="es-ES"/>
          </a:p>
        </p:txBody>
      </p:sp>
    </p:spTree>
    <p:extLst>
      <p:ext uri="{BB962C8B-B14F-4D97-AF65-F5344CB8AC3E}">
        <p14:creationId xmlns:p14="http://schemas.microsoft.com/office/powerpoint/2010/main" val="347980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630C3EBB-275C-40F0-8031-5E5D01234035}" type="slidenum">
              <a:rPr lang="es-ES"/>
              <a:t>28</a:t>
            </a:fld>
            <a:endParaRPr lang="es-ES"/>
          </a:p>
        </p:txBody>
      </p:sp>
    </p:spTree>
    <p:extLst>
      <p:ext uri="{BB962C8B-B14F-4D97-AF65-F5344CB8AC3E}">
        <p14:creationId xmlns:p14="http://schemas.microsoft.com/office/powerpoint/2010/main" val="177748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458093-A205-4BE4-BE37-6A7D96838FF5}" type="datetimeFigureOut">
              <a:rPr lang="es-AR" smtClean="0"/>
              <a:t>23/5/2017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A7AE0D-23E4-4074-888C-4091BB320676}" type="slidenum">
              <a:rPr lang="es-AR" smtClean="0"/>
              <a:t>‹Nº›</a:t>
            </a:fld>
            <a:endParaRPr lang="es-A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F458093-A205-4BE4-BE37-6A7D96838FF5}" type="datetimeFigureOut">
              <a:rPr lang="es-AR" smtClean="0"/>
              <a:t>23/5/2017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458093-A205-4BE4-BE37-6A7D96838FF5}" type="datetimeFigureOut">
              <a:rPr lang="es-AR" smtClean="0"/>
              <a:t>23/5/2017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458093-A205-4BE4-BE37-6A7D96838FF5}" type="datetimeFigureOut">
              <a:rPr lang="es-AR" smtClean="0"/>
              <a:t>23/5/2017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A7AE0D-23E4-4074-888C-4091BB320676}" type="slidenum">
              <a:rPr lang="es-AR" smtClean="0"/>
              <a:t>‹Nº›</a:t>
            </a:fld>
            <a:endParaRPr lang="es-A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458093-A205-4BE4-BE37-6A7D96838FF5}" type="datetimeFigureOut">
              <a:rPr lang="es-AR" smtClean="0"/>
              <a:t>23/5/2017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F458093-A205-4BE4-BE37-6A7D96838FF5}" type="datetimeFigureOut">
              <a:rPr lang="es-AR" smtClean="0"/>
              <a:t>23/5/2017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A7AE0D-23E4-4074-888C-4091BB320676}" type="slidenum">
              <a:rPr lang="es-AR" smtClean="0"/>
              <a:t>‹Nº›</a:t>
            </a:fld>
            <a:endParaRPr lang="es-A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458093-A205-4BE4-BE37-6A7D96838FF5}" type="datetimeFigureOut">
              <a:rPr lang="es-AR" smtClean="0"/>
              <a:t>23/5/2017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0A7AE0D-23E4-4074-888C-4091BB320676}" type="slidenum">
              <a:rPr lang="es-AR" smtClean="0"/>
              <a:t>‹Nº›</a:t>
            </a:fld>
            <a:endParaRPr lang="es-AR"/>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458093-A205-4BE4-BE37-6A7D96838FF5}" type="datetimeFigureOut">
              <a:rPr lang="es-AR" smtClean="0"/>
              <a:t>23/5/2017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58093-A205-4BE4-BE37-6A7D96838FF5}" type="datetimeFigureOut">
              <a:rPr lang="es-AR" smtClean="0"/>
              <a:t>23/5/2017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458093-A205-4BE4-BE37-6A7D96838FF5}" type="datetimeFigureOut">
              <a:rPr lang="es-AR" smtClean="0"/>
              <a:t>23/5/2017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A7AE0D-23E4-4074-888C-4091BB320676}" type="slidenum">
              <a:rPr lang="es-AR" smtClean="0"/>
              <a:t>‹Nº›</a:t>
            </a:fld>
            <a:endParaRPr lang="es-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458093-A205-4BE4-BE37-6A7D96838FF5}" type="datetimeFigureOut">
              <a:rPr lang="es-AR" smtClean="0"/>
              <a:t>23/5/2017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0A7AE0D-23E4-4074-888C-4091BB320676}" type="slidenum">
              <a:rPr lang="es-AR" smtClean="0"/>
              <a:t>‹Nº›</a:t>
            </a:fld>
            <a:endParaRPr lang="es-A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F458093-A205-4BE4-BE37-6A7D96838FF5}" type="datetimeFigureOut">
              <a:rPr lang="es-AR" smtClean="0"/>
              <a:t>23/5/2017</a:t>
            </a:fld>
            <a:endParaRPr lang="es-A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0A7AE0D-23E4-4074-888C-4091BB320676}"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4633" r:id="rId1"/>
    <p:sldLayoutId id="2147484634" r:id="rId2"/>
    <p:sldLayoutId id="2147484635" r:id="rId3"/>
    <p:sldLayoutId id="2147484636" r:id="rId4"/>
    <p:sldLayoutId id="2147484637" r:id="rId5"/>
    <p:sldLayoutId id="2147484638" r:id="rId6"/>
    <p:sldLayoutId id="2147484639" r:id="rId7"/>
    <p:sldLayoutId id="2147484640" r:id="rId8"/>
    <p:sldLayoutId id="2147484641" r:id="rId9"/>
    <p:sldLayoutId id="2147484642" r:id="rId10"/>
    <p:sldLayoutId id="21474846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8176" y="1124744"/>
            <a:ext cx="6480048" cy="504056"/>
          </a:xfrm>
        </p:spPr>
        <p:txBody>
          <a:bodyPr>
            <a:noAutofit/>
          </a:bodyPr>
          <a:lstStyle/>
          <a:p>
            <a:r>
              <a:rPr lang="es-AR" sz="3200" b="1" dirty="0"/>
              <a:t>Qué Son?</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785652"/>
          </a:xfrm>
          <a:prstGeom prst="rect">
            <a:avLst/>
          </a:prstGeom>
        </p:spPr>
        <p:txBody>
          <a:bodyPr wrap="square">
            <a:spAutoFit/>
          </a:bodyPr>
          <a:lstStyle/>
          <a:p>
            <a:pPr algn="just"/>
            <a:r>
              <a:rPr lang="es-AR" sz="2400" dirty="0"/>
              <a:t>Los datos que hemos tratado hasta el momento han residido en la memoria principal, los cuales eran eliminados al finalizar el programa.</a:t>
            </a:r>
          </a:p>
          <a:p>
            <a:pPr algn="just"/>
            <a:r>
              <a:rPr lang="es-AR" sz="2400" dirty="0"/>
              <a:t>Los archivos de datos permiten </a:t>
            </a:r>
            <a:r>
              <a:rPr lang="es-AR" sz="2400" u="sng" dirty="0"/>
              <a:t>almacenar</a:t>
            </a:r>
            <a:r>
              <a:rPr lang="es-AR" sz="2400" dirty="0"/>
              <a:t> información de </a:t>
            </a:r>
            <a:r>
              <a:rPr lang="es-AR" sz="2400" u="sng" dirty="0"/>
              <a:t>modo permanente</a:t>
            </a:r>
            <a:r>
              <a:rPr lang="es-AR" sz="2400" dirty="0"/>
              <a:t>, para ser accedida o alterada cuando sea necesario</a:t>
            </a:r>
            <a:r>
              <a:rPr lang="es-AR" sz="2400" dirty="0" smtClean="0"/>
              <a:t>.</a:t>
            </a:r>
          </a:p>
          <a:p>
            <a:pPr algn="just"/>
            <a:endParaRPr lang="es-AR" sz="2400" dirty="0"/>
          </a:p>
          <a:p>
            <a:pPr algn="just"/>
            <a:r>
              <a:rPr lang="es-AR" sz="2400" dirty="0"/>
              <a:t>Se pueden dividir en dos categorías:</a:t>
            </a:r>
          </a:p>
          <a:p>
            <a:pPr marL="342900" indent="-342900" algn="just">
              <a:buFont typeface="Wingdings" pitchFamily="2" charset="2"/>
              <a:buChar char="ü"/>
            </a:pPr>
            <a:r>
              <a:rPr lang="es-AR" sz="2400" dirty="0" smtClean="0"/>
              <a:t>Archivos </a:t>
            </a:r>
            <a:r>
              <a:rPr lang="es-AR" sz="2400" dirty="0"/>
              <a:t>de texto</a:t>
            </a:r>
          </a:p>
          <a:p>
            <a:pPr marL="342900" indent="-342900" algn="just">
              <a:buFont typeface="Wingdings" pitchFamily="2" charset="2"/>
              <a:buChar char="ü"/>
            </a:pPr>
            <a:r>
              <a:rPr lang="es-AR" sz="2400" dirty="0" smtClean="0"/>
              <a:t>Archivos </a:t>
            </a:r>
            <a:r>
              <a:rPr lang="es-AR" sz="2400" dirty="0"/>
              <a:t>binarios</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418597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61665"/>
          </a:xfrm>
          <a:prstGeom prst="rect">
            <a:avLst/>
          </a:prstGeom>
        </p:spPr>
        <p:txBody>
          <a:bodyPr wrap="square">
            <a:spAutoFit/>
          </a:bodyPr>
          <a:lstStyle/>
          <a:p>
            <a:pPr algn="just"/>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aphicFrame>
        <p:nvGraphicFramePr>
          <p:cNvPr id="13" name="12 Tabla"/>
          <p:cNvGraphicFramePr>
            <a:graphicFrameLocks noGrp="1"/>
          </p:cNvGraphicFramePr>
          <p:nvPr>
            <p:extLst>
              <p:ext uri="{D42A27DB-BD31-4B8C-83A1-F6EECF244321}">
                <p14:modId xmlns:p14="http://schemas.microsoft.com/office/powerpoint/2010/main" val="2527111667"/>
              </p:ext>
            </p:extLst>
          </p:nvPr>
        </p:nvGraphicFramePr>
        <p:xfrm>
          <a:off x="431540" y="1796812"/>
          <a:ext cx="7920880" cy="4389120"/>
        </p:xfrm>
        <a:graphic>
          <a:graphicData uri="http://schemas.openxmlformats.org/drawingml/2006/table">
            <a:tbl>
              <a:tblPr firstRow="1" bandRow="1">
                <a:tableStyleId>{5C22544A-7EE6-4342-B048-85BDC9FD1C3A}</a:tableStyleId>
              </a:tblPr>
              <a:tblGrid>
                <a:gridCol w="895404"/>
                <a:gridCol w="7025476"/>
              </a:tblGrid>
              <a:tr h="343435">
                <a:tc>
                  <a:txBody>
                    <a:bodyPr/>
                    <a:lstStyle/>
                    <a:p>
                      <a:r>
                        <a:rPr lang="es-AR" dirty="0" smtClean="0"/>
                        <a:t>Modo</a:t>
                      </a:r>
                      <a:endParaRPr lang="es-AR" dirty="0"/>
                    </a:p>
                  </a:txBody>
                  <a:tcPr/>
                </a:tc>
                <a:tc>
                  <a:txBody>
                    <a:bodyPr/>
                    <a:lstStyle/>
                    <a:p>
                      <a:r>
                        <a:rPr lang="es-AR" dirty="0" smtClean="0"/>
                        <a:t>Detalle</a:t>
                      </a:r>
                      <a:endParaRPr lang="es-AR" dirty="0"/>
                    </a:p>
                  </a:txBody>
                  <a:tcPr/>
                </a:tc>
              </a:tr>
              <a:tr h="343435">
                <a:tc>
                  <a:txBody>
                    <a:bodyPr/>
                    <a:lstStyle/>
                    <a:p>
                      <a:r>
                        <a:rPr lang="es-AR" dirty="0" smtClean="0"/>
                        <a:t>r</a:t>
                      </a:r>
                      <a:endParaRPr lang="es-AR" dirty="0"/>
                    </a:p>
                  </a:txBody>
                  <a:tcPr/>
                </a:tc>
                <a:tc>
                  <a:txBody>
                    <a:bodyPr/>
                    <a:lstStyle/>
                    <a:p>
                      <a:r>
                        <a:rPr lang="es-AR" dirty="0" smtClean="0"/>
                        <a:t>Abre un archivo de texto para operaciones de lectura</a:t>
                      </a:r>
                      <a:endParaRPr lang="es-AR" dirty="0"/>
                    </a:p>
                  </a:txBody>
                  <a:tcPr/>
                </a:tc>
              </a:tr>
              <a:tr h="343435">
                <a:tc>
                  <a:txBody>
                    <a:bodyPr/>
                    <a:lstStyle/>
                    <a:p>
                      <a:r>
                        <a:rPr lang="es-AR" dirty="0" smtClean="0"/>
                        <a:t>w</a:t>
                      </a:r>
                      <a:endParaRPr lang="es-AR" dirty="0"/>
                    </a:p>
                  </a:txBody>
                  <a:tcPr/>
                </a:tc>
                <a:tc>
                  <a:txBody>
                    <a:bodyPr/>
                    <a:lstStyle/>
                    <a:p>
                      <a:r>
                        <a:rPr lang="es-AR" dirty="0" smtClean="0"/>
                        <a:t>Abre un archivo de texto para operaciones de escritura</a:t>
                      </a:r>
                      <a:endParaRPr lang="es-AR" dirty="0"/>
                    </a:p>
                  </a:txBody>
                  <a:tcPr/>
                </a:tc>
              </a:tr>
              <a:tr h="343435">
                <a:tc>
                  <a:txBody>
                    <a:bodyPr/>
                    <a:lstStyle/>
                    <a:p>
                      <a:r>
                        <a:rPr lang="es-AR" dirty="0" smtClean="0"/>
                        <a:t>a</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de texto para añadir datos</a:t>
                      </a:r>
                      <a:endParaRPr lang="es-AR" dirty="0"/>
                    </a:p>
                  </a:txBody>
                  <a:tcPr/>
                </a:tc>
              </a:tr>
              <a:tr h="343435">
                <a:tc>
                  <a:txBody>
                    <a:bodyPr/>
                    <a:lstStyle/>
                    <a:p>
                      <a:r>
                        <a:rPr lang="es-AR" dirty="0" err="1" smtClean="0"/>
                        <a:t>rb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operaciones de lectura</a:t>
                      </a:r>
                      <a:endParaRPr lang="es-AR" dirty="0"/>
                    </a:p>
                  </a:txBody>
                  <a:tcPr/>
                </a:tc>
              </a:tr>
              <a:tr h="343435">
                <a:tc>
                  <a:txBody>
                    <a:bodyPr/>
                    <a:lstStyle/>
                    <a:p>
                      <a:r>
                        <a:rPr lang="es-AR" dirty="0" err="1" smtClean="0"/>
                        <a:t>wb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operaciones de escritura</a:t>
                      </a:r>
                      <a:endParaRPr lang="es-AR" dirty="0"/>
                    </a:p>
                  </a:txBody>
                  <a:tcPr/>
                </a:tc>
              </a:tr>
              <a:tr h="343435">
                <a:tc>
                  <a:txBody>
                    <a:bodyPr/>
                    <a:lstStyle/>
                    <a:p>
                      <a:r>
                        <a:rPr lang="es-AR" dirty="0" smtClean="0"/>
                        <a:t>ab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añadir datos</a:t>
                      </a:r>
                      <a:endParaRPr lang="es-AR" dirty="0"/>
                    </a:p>
                  </a:txBody>
                  <a:tcPr/>
                </a:tc>
              </a:tr>
              <a:tr h="355369">
                <a:tc>
                  <a:txBody>
                    <a:bodyPr/>
                    <a:lstStyle/>
                    <a:p>
                      <a:r>
                        <a:rPr lang="es-AR" dirty="0" err="1" smtClean="0"/>
                        <a:t>r+b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operaciones de lectura escritura</a:t>
                      </a:r>
                      <a:endParaRPr lang="es-AR" dirty="0"/>
                    </a:p>
                  </a:txBody>
                  <a:tcPr/>
                </a:tc>
              </a:tr>
              <a:tr h="343435">
                <a:tc>
                  <a:txBody>
                    <a:bodyPr/>
                    <a:lstStyle/>
                    <a:p>
                      <a:r>
                        <a:rPr lang="es-AR" dirty="0" err="1" smtClean="0"/>
                        <a:t>w+b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operaciones de lectura escritura</a:t>
                      </a:r>
                      <a:endParaRPr lang="es-AR" dirty="0"/>
                    </a:p>
                  </a:txBody>
                  <a:tcPr/>
                </a:tc>
              </a:tr>
              <a:tr h="343435">
                <a:tc>
                  <a:txBody>
                    <a:bodyPr/>
                    <a:lstStyle/>
                    <a:p>
                      <a:r>
                        <a:rPr lang="es-AR" dirty="0" err="1" smtClean="0"/>
                        <a:t>a+b</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binario para operaciones de lectura escritura</a:t>
                      </a:r>
                      <a:endParaRPr lang="es-AR" dirty="0"/>
                    </a:p>
                  </a:txBody>
                  <a:tcPr/>
                </a:tc>
              </a:tr>
              <a:tr h="343435">
                <a:tc>
                  <a:txBody>
                    <a:bodyPr/>
                    <a:lstStyle/>
                    <a:p>
                      <a:r>
                        <a:rPr lang="es-AR" dirty="0" smtClean="0"/>
                        <a:t>r+</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de texto para operaciones de lectura escritura</a:t>
                      </a:r>
                      <a:endParaRPr lang="es-AR" dirty="0"/>
                    </a:p>
                  </a:txBody>
                  <a:tcPr/>
                </a:tc>
              </a:tr>
              <a:tr h="343435">
                <a:tc>
                  <a:txBody>
                    <a:bodyPr/>
                    <a:lstStyle/>
                    <a:p>
                      <a:r>
                        <a:rPr lang="es-AR" dirty="0" smtClean="0"/>
                        <a:t>w+</a:t>
                      </a:r>
                      <a:endParaRPr lang="es-AR" dirty="0"/>
                    </a:p>
                  </a:txBody>
                  <a:tcPr/>
                </a:tc>
                <a:tc>
                  <a:txBody>
                    <a:bodyPr/>
                    <a:lstStyle/>
                    <a:p>
                      <a:r>
                        <a:rPr lang="es-AR" sz="1800" b="0" i="0" u="none" strike="noStrike" kern="1200" baseline="0" dirty="0" smtClean="0">
                          <a:solidFill>
                            <a:schemeClr val="dk1"/>
                          </a:solidFill>
                          <a:latin typeface="+mn-lt"/>
                          <a:ea typeface="+mn-ea"/>
                          <a:cs typeface="+mn-cs"/>
                        </a:rPr>
                        <a:t>Abre un archivo de texto para operaciones de lectura escritura</a:t>
                      </a:r>
                      <a:endParaRPr lang="es-AR" dirty="0"/>
                    </a:p>
                  </a:txBody>
                  <a:tcPr/>
                </a:tc>
              </a:tr>
            </a:tbl>
          </a:graphicData>
        </a:graphic>
      </p:graphicFrame>
    </p:spTree>
    <p:extLst>
      <p:ext uri="{BB962C8B-B14F-4D97-AF65-F5344CB8AC3E}">
        <p14:creationId xmlns:p14="http://schemas.microsoft.com/office/powerpoint/2010/main" val="381975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524315"/>
          </a:xfrm>
          <a:prstGeom prst="rect">
            <a:avLst/>
          </a:prstGeom>
        </p:spPr>
        <p:txBody>
          <a:bodyPr wrap="square">
            <a:spAutoFit/>
          </a:bodyPr>
          <a:lstStyle/>
          <a:p>
            <a:pPr algn="just"/>
            <a:r>
              <a:rPr lang="es-AR" sz="2400" b="1" dirty="0">
                <a:solidFill>
                  <a:srgbClr val="FF0000"/>
                </a:solidFill>
              </a:rPr>
              <a:t>Modo </a:t>
            </a:r>
            <a:r>
              <a:rPr lang="es-AR" sz="2400" b="1" dirty="0" smtClean="0">
                <a:solidFill>
                  <a:srgbClr val="FF0000"/>
                </a:solidFill>
              </a:rPr>
              <a:t>escritura</a:t>
            </a:r>
            <a:endParaRPr lang="es-AR" sz="2400" b="1" dirty="0">
              <a:solidFill>
                <a:srgbClr val="FF0000"/>
              </a:solidFill>
            </a:endParaRPr>
          </a:p>
          <a:p>
            <a:pPr algn="just"/>
            <a:r>
              <a:rPr lang="es-AR" sz="2400" b="1" dirty="0">
                <a:solidFill>
                  <a:srgbClr val="FF0000"/>
                </a:solidFill>
              </a:rPr>
              <a:t>(w – </a:t>
            </a:r>
            <a:r>
              <a:rPr lang="es-AR" sz="2400" b="1" dirty="0" err="1">
                <a:solidFill>
                  <a:srgbClr val="FF0000"/>
                </a:solidFill>
              </a:rPr>
              <a:t>wb</a:t>
            </a:r>
            <a:r>
              <a:rPr lang="es-AR" sz="2400" b="1" dirty="0">
                <a:solidFill>
                  <a:srgbClr val="FF0000"/>
                </a:solidFill>
              </a:rPr>
              <a:t> – </a:t>
            </a:r>
            <a:r>
              <a:rPr lang="es-AR" sz="2400" b="1" dirty="0" err="1">
                <a:solidFill>
                  <a:srgbClr val="FF0000"/>
                </a:solidFill>
              </a:rPr>
              <a:t>w+b</a:t>
            </a:r>
            <a:r>
              <a:rPr lang="es-AR" sz="2400" b="1" dirty="0">
                <a:solidFill>
                  <a:srgbClr val="FF0000"/>
                </a:solidFill>
              </a:rPr>
              <a:t> – w</a:t>
            </a:r>
            <a:r>
              <a:rPr lang="es-AR" sz="2400" b="1" dirty="0" smtClean="0">
                <a:solidFill>
                  <a:srgbClr val="FF0000"/>
                </a:solidFill>
              </a:rPr>
              <a:t>+)</a:t>
            </a:r>
          </a:p>
          <a:p>
            <a:pPr algn="just"/>
            <a:endParaRPr lang="es-AR" sz="2400" dirty="0"/>
          </a:p>
          <a:p>
            <a:pPr marL="342900" indent="-342900" algn="just">
              <a:buFont typeface="Wingdings" pitchFamily="2" charset="2"/>
              <a:buChar char="ü"/>
            </a:pPr>
            <a:r>
              <a:rPr lang="es-AR" sz="2400" dirty="0"/>
              <a:t>S</a:t>
            </a:r>
            <a:r>
              <a:rPr lang="es-AR" sz="2400" dirty="0" smtClean="0"/>
              <a:t>i </a:t>
            </a:r>
            <a:r>
              <a:rPr lang="es-AR" sz="2400" dirty="0"/>
              <a:t>el archivo que tratamos de </a:t>
            </a:r>
            <a:r>
              <a:rPr lang="es-AR" sz="2400" dirty="0" smtClean="0"/>
              <a:t>abrir: </a:t>
            </a:r>
            <a:endParaRPr lang="es-AR" sz="2400" dirty="0"/>
          </a:p>
          <a:p>
            <a:pPr marL="800100" lvl="1" indent="-342900" algn="just">
              <a:buFont typeface="Arial" pitchFamily="34" charset="0"/>
              <a:buChar char="•"/>
            </a:pPr>
            <a:r>
              <a:rPr lang="es-AR" sz="2400" dirty="0" smtClean="0"/>
              <a:t>no </a:t>
            </a:r>
            <a:r>
              <a:rPr lang="es-AR" sz="2400" dirty="0"/>
              <a:t>existe, el mismo se crea.</a:t>
            </a:r>
          </a:p>
          <a:p>
            <a:pPr marL="800100" lvl="1" indent="-342900" algn="just">
              <a:buFont typeface="Arial" pitchFamily="34" charset="0"/>
              <a:buChar char="•"/>
            </a:pPr>
            <a:r>
              <a:rPr lang="es-AR" sz="2400" dirty="0" smtClean="0"/>
              <a:t>si existe</a:t>
            </a:r>
            <a:r>
              <a:rPr lang="es-AR" sz="2400" dirty="0"/>
              <a:t>, todos los datos del mismo son borrados.</a:t>
            </a:r>
          </a:p>
          <a:p>
            <a:pPr marL="800100" lvl="1" indent="-342900" algn="just">
              <a:buFont typeface="Arial" pitchFamily="34" charset="0"/>
              <a:buChar char="•"/>
            </a:pPr>
            <a:r>
              <a:rPr lang="es-AR" sz="2400" dirty="0"/>
              <a:t>s</a:t>
            </a:r>
            <a:r>
              <a:rPr lang="es-AR" sz="2400" dirty="0" smtClean="0"/>
              <a:t>i es </a:t>
            </a:r>
            <a:r>
              <a:rPr lang="es-AR" sz="2400" dirty="0"/>
              <a:t>de solo lectura, o el disco está lleno, o hay problemas de apertura, </a:t>
            </a:r>
            <a:r>
              <a:rPr lang="es-AR" sz="2400" dirty="0" err="1" smtClean="0"/>
              <a:t>etc</a:t>
            </a:r>
            <a:r>
              <a:rPr lang="es-AR" sz="2400" dirty="0" smtClean="0"/>
              <a:t>, la </a:t>
            </a:r>
            <a:r>
              <a:rPr lang="es-AR" sz="2400" dirty="0"/>
              <a:t>función </a:t>
            </a:r>
            <a:r>
              <a:rPr lang="es-AR" sz="2400" dirty="0" err="1"/>
              <a:t>fopen</a:t>
            </a:r>
            <a:r>
              <a:rPr lang="es-AR" sz="2400" dirty="0"/>
              <a:t>() devuelve </a:t>
            </a:r>
            <a:r>
              <a:rPr lang="es-AR" sz="2400" dirty="0" smtClean="0"/>
              <a:t>error.</a:t>
            </a:r>
          </a:p>
          <a:p>
            <a:pPr algn="just"/>
            <a:endParaRPr lang="es-AR" sz="2400" dirty="0"/>
          </a:p>
          <a:p>
            <a:pPr marL="342900" indent="-342900" algn="just">
              <a:buFont typeface="Wingdings" pitchFamily="2" charset="2"/>
              <a:buChar char="ü"/>
            </a:pPr>
            <a:r>
              <a:rPr lang="es-AR" sz="2400" dirty="0" smtClean="0"/>
              <a:t>Al </a:t>
            </a:r>
            <a:r>
              <a:rPr lang="es-AR" sz="2400" dirty="0"/>
              <a:t>abrir el archivo el indicador de posición se encuentra en el inicio del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015024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785652"/>
          </a:xfrm>
          <a:prstGeom prst="rect">
            <a:avLst/>
          </a:prstGeom>
        </p:spPr>
        <p:txBody>
          <a:bodyPr wrap="square">
            <a:spAutoFit/>
          </a:bodyPr>
          <a:lstStyle/>
          <a:p>
            <a:pPr algn="just"/>
            <a:r>
              <a:rPr lang="es-AR" sz="2400" b="1" dirty="0">
                <a:solidFill>
                  <a:srgbClr val="FF0000"/>
                </a:solidFill>
              </a:rPr>
              <a:t>Modo </a:t>
            </a:r>
            <a:r>
              <a:rPr lang="es-AR" sz="2400" b="1" dirty="0" smtClean="0">
                <a:solidFill>
                  <a:srgbClr val="FF0000"/>
                </a:solidFill>
              </a:rPr>
              <a:t>lectura</a:t>
            </a:r>
            <a:endParaRPr lang="es-AR" sz="2400" b="1" dirty="0">
              <a:solidFill>
                <a:srgbClr val="FF0000"/>
              </a:solidFill>
            </a:endParaRPr>
          </a:p>
          <a:p>
            <a:pPr algn="just"/>
            <a:r>
              <a:rPr lang="es-AR" sz="2400" b="1" dirty="0">
                <a:solidFill>
                  <a:srgbClr val="FF0000"/>
                </a:solidFill>
              </a:rPr>
              <a:t>(r – </a:t>
            </a:r>
            <a:r>
              <a:rPr lang="es-AR" sz="2400" b="1" dirty="0" err="1">
                <a:solidFill>
                  <a:srgbClr val="FF0000"/>
                </a:solidFill>
              </a:rPr>
              <a:t>rb</a:t>
            </a:r>
            <a:r>
              <a:rPr lang="es-AR" sz="2400" b="1" dirty="0">
                <a:solidFill>
                  <a:srgbClr val="FF0000"/>
                </a:solidFill>
              </a:rPr>
              <a:t> – </a:t>
            </a:r>
            <a:r>
              <a:rPr lang="es-AR" sz="2400" b="1" dirty="0" err="1">
                <a:solidFill>
                  <a:srgbClr val="FF0000"/>
                </a:solidFill>
              </a:rPr>
              <a:t>r+b</a:t>
            </a:r>
            <a:r>
              <a:rPr lang="es-AR" sz="2400" b="1" dirty="0">
                <a:solidFill>
                  <a:srgbClr val="FF0000"/>
                </a:solidFill>
              </a:rPr>
              <a:t> – r</a:t>
            </a:r>
            <a:r>
              <a:rPr lang="es-AR" sz="2400" b="1" dirty="0" smtClean="0">
                <a:solidFill>
                  <a:srgbClr val="FF0000"/>
                </a:solidFill>
              </a:rPr>
              <a:t>+)</a:t>
            </a:r>
          </a:p>
          <a:p>
            <a:pPr algn="just"/>
            <a:endParaRPr lang="es-AR" sz="2400" b="1" dirty="0">
              <a:solidFill>
                <a:srgbClr val="FF0000"/>
              </a:solidFill>
            </a:endParaRPr>
          </a:p>
          <a:p>
            <a:pPr marL="342900" indent="-342900" algn="just">
              <a:buFont typeface="Wingdings" pitchFamily="2" charset="2"/>
              <a:buChar char="ü"/>
            </a:pPr>
            <a:r>
              <a:rPr lang="es-AR" sz="2400" dirty="0" smtClean="0"/>
              <a:t>Si </a:t>
            </a:r>
            <a:r>
              <a:rPr lang="es-AR" sz="2400" dirty="0"/>
              <a:t>al abrirlo el archivo no existe, la función </a:t>
            </a:r>
            <a:r>
              <a:rPr lang="es-AR" sz="2400" dirty="0" err="1"/>
              <a:t>fopen</a:t>
            </a:r>
            <a:r>
              <a:rPr lang="es-AR" sz="2400" dirty="0"/>
              <a:t>() devuelve error</a:t>
            </a:r>
            <a:r>
              <a:rPr lang="es-AR" sz="2400" dirty="0" smtClean="0"/>
              <a:t>.</a:t>
            </a:r>
          </a:p>
          <a:p>
            <a:pPr algn="just"/>
            <a:endParaRPr lang="es-AR" sz="2400" dirty="0"/>
          </a:p>
          <a:p>
            <a:pPr marL="342900" indent="-342900" algn="just">
              <a:buFont typeface="Wingdings" pitchFamily="2" charset="2"/>
              <a:buChar char="ü"/>
            </a:pPr>
            <a:r>
              <a:rPr lang="es-AR" sz="2400" dirty="0" smtClean="0"/>
              <a:t>Al </a:t>
            </a:r>
            <a:r>
              <a:rPr lang="es-AR" sz="2400" dirty="0"/>
              <a:t>abrir el archivo el indicador de posición se encuentra en el inicio del archivo</a:t>
            </a:r>
            <a:r>
              <a:rPr lang="es-AR" sz="2400" dirty="0" smtClean="0"/>
              <a:t>.</a:t>
            </a:r>
          </a:p>
          <a:p>
            <a:pPr algn="just"/>
            <a:endParaRPr lang="es-AR" sz="2400" dirty="0"/>
          </a:p>
          <a:p>
            <a:pPr marL="342900" indent="-342900" algn="just">
              <a:buFont typeface="Wingdings" pitchFamily="2" charset="2"/>
              <a:buChar char="ü"/>
            </a:pPr>
            <a:r>
              <a:rPr lang="es-AR" sz="2400" dirty="0" smtClean="0"/>
              <a:t>Si </a:t>
            </a:r>
            <a:r>
              <a:rPr lang="es-AR" sz="2400" dirty="0"/>
              <a:t>se abre en modo r, no se podrá escribir.</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094904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154984"/>
          </a:xfrm>
          <a:prstGeom prst="rect">
            <a:avLst/>
          </a:prstGeom>
        </p:spPr>
        <p:txBody>
          <a:bodyPr wrap="square">
            <a:spAutoFit/>
          </a:bodyPr>
          <a:lstStyle/>
          <a:p>
            <a:pPr algn="just"/>
            <a:r>
              <a:rPr lang="es-AR" sz="2400" b="1" dirty="0">
                <a:solidFill>
                  <a:srgbClr val="FF0000"/>
                </a:solidFill>
              </a:rPr>
              <a:t>Modo </a:t>
            </a:r>
            <a:r>
              <a:rPr lang="es-AR" sz="2400" b="1" dirty="0" err="1" smtClean="0">
                <a:solidFill>
                  <a:srgbClr val="FF0000"/>
                </a:solidFill>
              </a:rPr>
              <a:t>append</a:t>
            </a:r>
            <a:endParaRPr lang="es-AR" sz="2400" b="1" dirty="0">
              <a:solidFill>
                <a:srgbClr val="FF0000"/>
              </a:solidFill>
            </a:endParaRPr>
          </a:p>
          <a:p>
            <a:pPr algn="just"/>
            <a:r>
              <a:rPr lang="es-AR" sz="2400" b="1" dirty="0">
                <a:solidFill>
                  <a:srgbClr val="FF0000"/>
                </a:solidFill>
              </a:rPr>
              <a:t>(a – ab – </a:t>
            </a:r>
            <a:r>
              <a:rPr lang="es-AR" sz="2400" b="1" dirty="0" err="1">
                <a:solidFill>
                  <a:srgbClr val="FF0000"/>
                </a:solidFill>
              </a:rPr>
              <a:t>a+b</a:t>
            </a:r>
            <a:r>
              <a:rPr lang="es-AR" sz="2400" b="1" dirty="0">
                <a:solidFill>
                  <a:srgbClr val="FF0000"/>
                </a:solidFill>
              </a:rPr>
              <a:t> – a</a:t>
            </a:r>
            <a:r>
              <a:rPr lang="es-AR" sz="2400" b="1" dirty="0" smtClean="0">
                <a:solidFill>
                  <a:srgbClr val="FF0000"/>
                </a:solidFill>
              </a:rPr>
              <a:t>+)</a:t>
            </a:r>
          </a:p>
          <a:p>
            <a:pPr algn="just"/>
            <a:endParaRPr lang="es-AR" sz="2400" b="1" dirty="0">
              <a:solidFill>
                <a:srgbClr val="FF0000"/>
              </a:solidFill>
            </a:endParaRPr>
          </a:p>
          <a:p>
            <a:pPr marL="342900" indent="-342900" algn="just">
              <a:buFont typeface="Wingdings" pitchFamily="2" charset="2"/>
              <a:buChar char="ü"/>
            </a:pPr>
            <a:r>
              <a:rPr lang="es-AR" sz="2400" dirty="0" smtClean="0"/>
              <a:t>Si </a:t>
            </a:r>
            <a:r>
              <a:rPr lang="es-AR" sz="2400" dirty="0"/>
              <a:t>el archivo que tratamos de </a:t>
            </a:r>
            <a:r>
              <a:rPr lang="es-AR" sz="2400" dirty="0" smtClean="0"/>
              <a:t>abrir:</a:t>
            </a:r>
            <a:endParaRPr lang="es-AR" sz="2400" dirty="0"/>
          </a:p>
          <a:p>
            <a:pPr marL="800100" lvl="1" indent="-342900" algn="just">
              <a:buFont typeface="Arial" pitchFamily="34" charset="0"/>
              <a:buChar char="•"/>
            </a:pPr>
            <a:r>
              <a:rPr lang="es-AR" sz="2400" dirty="0" smtClean="0"/>
              <a:t>no </a:t>
            </a:r>
            <a:r>
              <a:rPr lang="es-AR" sz="2400" dirty="0"/>
              <a:t>existe, el mismo se crea.</a:t>
            </a:r>
          </a:p>
          <a:p>
            <a:pPr marL="800100" lvl="1" indent="-342900" algn="just">
              <a:buFont typeface="Arial" pitchFamily="34" charset="0"/>
              <a:buChar char="•"/>
            </a:pPr>
            <a:r>
              <a:rPr lang="es-AR" sz="2400" dirty="0" smtClean="0"/>
              <a:t>Si existe</a:t>
            </a:r>
            <a:r>
              <a:rPr lang="es-AR" sz="2400" dirty="0"/>
              <a:t>, el indicador de posición se ubicará al final del archivo para agregar datos</a:t>
            </a:r>
            <a:r>
              <a:rPr lang="es-AR" sz="2400" dirty="0" smtClean="0"/>
              <a:t>.</a:t>
            </a:r>
          </a:p>
          <a:p>
            <a:pPr lvl="1" algn="just"/>
            <a:endParaRPr lang="es-AR" sz="2400" dirty="0"/>
          </a:p>
          <a:p>
            <a:pPr marL="342900" indent="-342900" algn="just">
              <a:buFont typeface="Wingdings" pitchFamily="2" charset="2"/>
              <a:buChar char="ü"/>
            </a:pPr>
            <a:r>
              <a:rPr lang="es-AR" sz="2400" dirty="0"/>
              <a:t>l</a:t>
            </a:r>
            <a:r>
              <a:rPr lang="es-AR" sz="2400" dirty="0" smtClean="0"/>
              <a:t>os </a:t>
            </a:r>
            <a:r>
              <a:rPr lang="es-AR" sz="2400" dirty="0"/>
              <a:t>datos siempre se agregan al final</a:t>
            </a:r>
            <a:r>
              <a:rPr lang="es-AR" sz="2400" dirty="0" smtClean="0"/>
              <a:t>.</a:t>
            </a:r>
          </a:p>
          <a:p>
            <a:pPr algn="just"/>
            <a:endParaRPr lang="es-AR" sz="2400" dirty="0"/>
          </a:p>
          <a:p>
            <a:pPr marL="342900" indent="-342900" algn="just">
              <a:buFont typeface="Wingdings" pitchFamily="2" charset="2"/>
              <a:buChar char="ü"/>
            </a:pPr>
            <a:r>
              <a:rPr lang="es-AR" sz="2400" dirty="0" smtClean="0"/>
              <a:t>no </a:t>
            </a:r>
            <a:r>
              <a:rPr lang="es-AR" sz="2400" dirty="0"/>
              <a:t>se puede desplazar a través del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08399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2308324"/>
          </a:xfrm>
          <a:prstGeom prst="rect">
            <a:avLst/>
          </a:prstGeom>
        </p:spPr>
        <p:txBody>
          <a:bodyPr wrap="square">
            <a:spAutoFit/>
          </a:bodyPr>
          <a:lstStyle/>
          <a:p>
            <a:pPr algn="just"/>
            <a:r>
              <a:rPr lang="es-AR" sz="2400" b="1" dirty="0">
                <a:solidFill>
                  <a:srgbClr val="0070C0"/>
                </a:solidFill>
              </a:rPr>
              <a:t>Valor retornado</a:t>
            </a:r>
          </a:p>
          <a:p>
            <a:pPr algn="just"/>
            <a:endParaRPr lang="es-AR" sz="2400" dirty="0"/>
          </a:p>
          <a:p>
            <a:pPr marL="342900" indent="-342900" algn="just">
              <a:buFont typeface="Wingdings" pitchFamily="2" charset="2"/>
              <a:buChar char="ü"/>
            </a:pPr>
            <a:r>
              <a:rPr lang="es-AR" sz="2400" dirty="0" smtClean="0"/>
              <a:t>Apertura </a:t>
            </a:r>
            <a:r>
              <a:rPr lang="es-AR" sz="2400" dirty="0"/>
              <a:t>con </a:t>
            </a:r>
            <a:r>
              <a:rPr lang="es-AR" sz="2400" dirty="0" smtClean="0"/>
              <a:t>éxito: </a:t>
            </a:r>
            <a:r>
              <a:rPr lang="es-AR" sz="2400" dirty="0"/>
              <a:t>la función devuelve un puntero a la estructura FILE</a:t>
            </a:r>
            <a:r>
              <a:rPr lang="es-AR" sz="2400" dirty="0" smtClean="0"/>
              <a:t>.</a:t>
            </a:r>
          </a:p>
          <a:p>
            <a:pPr marL="342900" indent="-342900" algn="just">
              <a:buFont typeface="Wingdings" pitchFamily="2" charset="2"/>
              <a:buChar char="ü"/>
            </a:pPr>
            <a:endParaRPr lang="es-AR" sz="2400" dirty="0"/>
          </a:p>
          <a:p>
            <a:pPr marL="342900" indent="-342900" algn="just">
              <a:buFont typeface="Wingdings" pitchFamily="2" charset="2"/>
              <a:buChar char="ü"/>
            </a:pPr>
            <a:r>
              <a:rPr lang="es-AR" sz="2400" dirty="0" smtClean="0"/>
              <a:t>Detección </a:t>
            </a:r>
            <a:r>
              <a:rPr lang="es-AR" sz="2400" dirty="0"/>
              <a:t>de error: se devuelve NULL</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911598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154984"/>
          </a:xfrm>
          <a:prstGeom prst="rect">
            <a:avLst/>
          </a:prstGeom>
        </p:spPr>
        <p:txBody>
          <a:bodyPr wrap="square">
            <a:spAutoFit/>
          </a:bodyPr>
          <a:lstStyle/>
          <a:p>
            <a:pPr algn="just"/>
            <a:r>
              <a:rPr lang="es-AR" sz="2400" b="1" dirty="0" smtClean="0">
                <a:solidFill>
                  <a:srgbClr val="0070C0"/>
                </a:solidFill>
              </a:rPr>
              <a:t>Importante:</a:t>
            </a:r>
          </a:p>
          <a:p>
            <a:pPr algn="just"/>
            <a:endParaRPr lang="es-AR" sz="2400" dirty="0"/>
          </a:p>
          <a:p>
            <a:pPr marL="342900" indent="-342900" algn="just">
              <a:buFont typeface="Wingdings" pitchFamily="2" charset="2"/>
              <a:buChar char="ü"/>
            </a:pPr>
            <a:r>
              <a:rPr lang="es-AR" sz="2400" dirty="0" smtClean="0"/>
              <a:t>Se </a:t>
            </a:r>
            <a:r>
              <a:rPr lang="es-AR" sz="2400" dirty="0"/>
              <a:t>pueden abrir varios archivos al mismo tiempo.</a:t>
            </a:r>
          </a:p>
          <a:p>
            <a:pPr marL="342900" indent="-342900" algn="just">
              <a:buFont typeface="Wingdings" pitchFamily="2" charset="2"/>
              <a:buChar char="ü"/>
            </a:pPr>
            <a:endParaRPr lang="es-AR" sz="2400" dirty="0" smtClean="0"/>
          </a:p>
          <a:p>
            <a:pPr marL="342900" indent="-342900" algn="just">
              <a:buFont typeface="Wingdings" pitchFamily="2" charset="2"/>
              <a:buChar char="ü"/>
            </a:pPr>
            <a:r>
              <a:rPr lang="es-AR" sz="2400" dirty="0" smtClean="0"/>
              <a:t>Cada </a:t>
            </a:r>
            <a:r>
              <a:rPr lang="es-AR" sz="2400" dirty="0"/>
              <a:t>archivo debe tener un puntero </a:t>
            </a:r>
            <a:r>
              <a:rPr lang="es-AR" sz="2400" dirty="0" smtClean="0"/>
              <a:t>FILE.</a:t>
            </a:r>
            <a:endParaRPr lang="es-AR" sz="2400" dirty="0"/>
          </a:p>
          <a:p>
            <a:pPr marL="342900" indent="-342900" algn="just">
              <a:buFont typeface="Wingdings" pitchFamily="2" charset="2"/>
              <a:buChar char="ü"/>
            </a:pPr>
            <a:endParaRPr lang="es-AR" sz="2400" dirty="0" smtClean="0"/>
          </a:p>
          <a:p>
            <a:pPr marL="342900" indent="-342900" algn="just">
              <a:buFont typeface="Wingdings" pitchFamily="2" charset="2"/>
              <a:buChar char="ü"/>
            </a:pPr>
            <a:r>
              <a:rPr lang="es-AR" sz="2400" dirty="0" smtClean="0"/>
              <a:t>La </a:t>
            </a:r>
            <a:r>
              <a:rPr lang="es-AR" sz="2400" dirty="0"/>
              <a:t>función </a:t>
            </a:r>
            <a:r>
              <a:rPr lang="es-AR" sz="2400" dirty="0" err="1"/>
              <a:t>fopen</a:t>
            </a:r>
            <a:r>
              <a:rPr lang="es-AR" sz="2400" dirty="0"/>
              <a:t>() devuelve un </a:t>
            </a:r>
            <a:r>
              <a:rPr lang="es-AR" sz="2400" dirty="0" smtClean="0"/>
              <a:t>puntero </a:t>
            </a:r>
            <a:r>
              <a:rPr lang="es-AR" sz="2400" dirty="0"/>
              <a:t>a un archivo. El programa nunca debe alterar el valor del puntero.</a:t>
            </a:r>
          </a:p>
          <a:p>
            <a:pPr marL="342900" indent="-342900" algn="just">
              <a:buFont typeface="Wingdings" pitchFamily="2" charset="2"/>
              <a:buChar char="ü"/>
            </a:pPr>
            <a:endParaRPr lang="es-AR" sz="2400" dirty="0" smtClean="0"/>
          </a:p>
          <a:p>
            <a:pPr marL="342900" indent="-342900" algn="just">
              <a:buFont typeface="Wingdings" pitchFamily="2" charset="2"/>
              <a:buChar char="ü"/>
            </a:pPr>
            <a:r>
              <a:rPr lang="es-AR" sz="2400" dirty="0" smtClean="0"/>
              <a:t>Si </a:t>
            </a:r>
            <a:r>
              <a:rPr lang="es-AR" sz="2400" dirty="0"/>
              <a:t>se produce un error en la apertura del archivo, </a:t>
            </a:r>
            <a:r>
              <a:rPr lang="es-AR" sz="2400" dirty="0" err="1"/>
              <a:t>fopen</a:t>
            </a:r>
            <a:r>
              <a:rPr lang="es-AR" sz="2400" dirty="0"/>
              <a:t>() devuelve un </a:t>
            </a:r>
            <a:r>
              <a:rPr lang="es-AR" sz="2400" dirty="0" smtClean="0"/>
              <a:t>puntero </a:t>
            </a:r>
            <a:r>
              <a:rPr lang="es-AR" sz="2400" dirty="0"/>
              <a:t>nulo (NULL</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59688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595021"/>
            <a:ext cx="8568952" cy="4893647"/>
          </a:xfrm>
          <a:prstGeom prst="rect">
            <a:avLst/>
          </a:prstGeom>
        </p:spPr>
        <p:txBody>
          <a:bodyPr wrap="square">
            <a:spAutoFit/>
          </a:bodyPr>
          <a:lstStyle/>
          <a:p>
            <a:pPr algn="just"/>
            <a:r>
              <a:rPr lang="es-AR" sz="2400" b="1" dirty="0" smtClean="0">
                <a:solidFill>
                  <a:srgbClr val="0070C0"/>
                </a:solidFill>
              </a:rPr>
              <a:t>Ejemplo:</a:t>
            </a:r>
            <a:endParaRPr lang="es-AR" sz="2400" dirty="0" smtClean="0"/>
          </a:p>
          <a:p>
            <a:pPr algn="just"/>
            <a:r>
              <a:rPr lang="es-AR" sz="2400" dirty="0">
                <a:latin typeface="Trebuchet MS" charset="0"/>
              </a:rPr>
              <a:t>#</a:t>
            </a:r>
            <a:r>
              <a:rPr lang="es-AR" sz="2400" dirty="0" err="1">
                <a:latin typeface="Trebuchet MS" charset="0"/>
              </a:rPr>
              <a:t>include</a:t>
            </a:r>
            <a:r>
              <a:rPr lang="es-AR" sz="2400" dirty="0">
                <a:latin typeface="Trebuchet MS" charset="0"/>
              </a:rPr>
              <a:t> &lt;</a:t>
            </a:r>
            <a:r>
              <a:rPr lang="es-AR" sz="2400" dirty="0" err="1">
                <a:latin typeface="Trebuchet MS" charset="0"/>
              </a:rPr>
              <a:t>stdio.h</a:t>
            </a:r>
            <a:r>
              <a:rPr lang="es-AR" sz="2400" dirty="0">
                <a:latin typeface="Trebuchet MS" charset="0"/>
              </a:rPr>
              <a:t>&gt;</a:t>
            </a:r>
          </a:p>
          <a:p>
            <a:pPr algn="just"/>
            <a:r>
              <a:rPr lang="es-AR" sz="2400" dirty="0">
                <a:latin typeface="Trebuchet MS" charset="0"/>
              </a:rPr>
              <a:t>#</a:t>
            </a:r>
            <a:r>
              <a:rPr lang="es-AR" sz="2400" dirty="0" err="1">
                <a:latin typeface="Trebuchet MS" charset="0"/>
              </a:rPr>
              <a:t>include</a:t>
            </a:r>
            <a:r>
              <a:rPr lang="es-AR" sz="2400" dirty="0">
                <a:latin typeface="Trebuchet MS" charset="0"/>
              </a:rPr>
              <a:t> &lt;</a:t>
            </a:r>
            <a:r>
              <a:rPr lang="es-AR" sz="2400" dirty="0" err="1">
                <a:latin typeface="Trebuchet MS" charset="0"/>
              </a:rPr>
              <a:t>stdlib.h</a:t>
            </a:r>
            <a:r>
              <a:rPr lang="es-AR" sz="2400" dirty="0">
                <a:latin typeface="Trebuchet MS" charset="0"/>
              </a:rPr>
              <a:t>&gt;</a:t>
            </a:r>
          </a:p>
          <a:p>
            <a:pPr algn="just"/>
            <a:r>
              <a:rPr lang="es-AR" sz="2400" dirty="0" smtClean="0">
                <a:latin typeface="Trebuchet MS" charset="0"/>
              </a:rPr>
              <a:t>main </a:t>
            </a:r>
            <a:r>
              <a:rPr lang="es-AR" sz="2400" dirty="0">
                <a:latin typeface="Trebuchet MS" charset="0"/>
              </a:rPr>
              <a:t>() </a:t>
            </a:r>
          </a:p>
          <a:p>
            <a:pPr lvl="1" algn="just"/>
            <a:r>
              <a:rPr lang="es-AR" sz="2400" dirty="0">
                <a:latin typeface="Trebuchet MS" charset="0"/>
              </a:rPr>
              <a:t>{</a:t>
            </a:r>
          </a:p>
          <a:p>
            <a:pPr algn="just">
              <a:lnSpc>
                <a:spcPct val="100000"/>
              </a:lnSpc>
            </a:pPr>
            <a:r>
              <a:rPr lang="es-AR" altLang="es-AR" sz="2400" dirty="0" smtClean="0">
                <a:latin typeface="Trebuchet MS" charset="0"/>
              </a:rPr>
              <a:t> 	FILE </a:t>
            </a:r>
            <a:r>
              <a:rPr lang="es-AR" altLang="es-AR" sz="2400" dirty="0">
                <a:latin typeface="Trebuchet MS" charset="0"/>
              </a:rPr>
              <a:t>* </a:t>
            </a:r>
            <a:r>
              <a:rPr lang="es-AR" altLang="es-AR" sz="2400" dirty="0" err="1">
                <a:latin typeface="Trebuchet MS" charset="0"/>
              </a:rPr>
              <a:t>archi</a:t>
            </a:r>
            <a:r>
              <a:rPr lang="es-AR" altLang="es-AR" sz="2400" dirty="0">
                <a:latin typeface="Trebuchet MS" charset="0"/>
              </a:rPr>
              <a:t> ;</a:t>
            </a:r>
          </a:p>
          <a:p>
            <a:pPr algn="just">
              <a:lnSpc>
                <a:spcPct val="100000"/>
              </a:lnSpc>
            </a:pPr>
            <a:r>
              <a:rPr lang="es-AR" altLang="es-AR" sz="2400" dirty="0">
                <a:latin typeface="Trebuchet MS" charset="0"/>
              </a:rPr>
              <a:t>	</a:t>
            </a:r>
            <a:r>
              <a:rPr lang="es-AR" altLang="es-AR" sz="2400" dirty="0" err="1">
                <a:latin typeface="Trebuchet MS" charset="0"/>
              </a:rPr>
              <a:t>archi</a:t>
            </a:r>
            <a:r>
              <a:rPr lang="es-AR" altLang="es-AR" sz="2400" dirty="0">
                <a:latin typeface="Trebuchet MS" charset="0"/>
              </a:rPr>
              <a:t> = </a:t>
            </a:r>
            <a:r>
              <a:rPr lang="es-AR" altLang="es-AR" sz="2400" dirty="0" err="1">
                <a:latin typeface="Trebuchet MS" charset="0"/>
              </a:rPr>
              <a:t>fopen</a:t>
            </a:r>
            <a:r>
              <a:rPr lang="es-AR" altLang="es-AR" sz="2400" dirty="0">
                <a:latin typeface="Trebuchet MS" charset="0"/>
              </a:rPr>
              <a:t> ( “d:\\datosBinarios.dat” , </a:t>
            </a:r>
            <a:r>
              <a:rPr lang="es-AR" altLang="es-AR" sz="2400" dirty="0" smtClean="0">
                <a:latin typeface="Trebuchet MS" charset="0"/>
              </a:rPr>
              <a:t>“</a:t>
            </a:r>
            <a:r>
              <a:rPr lang="es-AR" altLang="es-AR" sz="2400" dirty="0" err="1" smtClean="0">
                <a:latin typeface="Trebuchet MS" charset="0"/>
              </a:rPr>
              <a:t>rb</a:t>
            </a:r>
            <a:r>
              <a:rPr lang="es-AR" altLang="es-AR" sz="2400" dirty="0">
                <a:latin typeface="Trebuchet MS" charset="0"/>
              </a:rPr>
              <a:t>” );</a:t>
            </a:r>
          </a:p>
          <a:p>
            <a:pPr algn="just">
              <a:lnSpc>
                <a:spcPct val="100000"/>
              </a:lnSpc>
            </a:pPr>
            <a:r>
              <a:rPr lang="es-AR" altLang="es-AR" sz="2400" dirty="0">
                <a:latin typeface="Trebuchet MS" charset="0"/>
              </a:rPr>
              <a:t>	</a:t>
            </a:r>
            <a:r>
              <a:rPr lang="es-AR" altLang="es-AR" sz="2400" dirty="0" err="1">
                <a:latin typeface="Trebuchet MS" charset="0"/>
              </a:rPr>
              <a:t>if</a:t>
            </a:r>
            <a:r>
              <a:rPr lang="es-AR" altLang="es-AR" sz="2400" dirty="0">
                <a:latin typeface="Trebuchet MS" charset="0"/>
              </a:rPr>
              <a:t> (</a:t>
            </a:r>
            <a:r>
              <a:rPr lang="es-AR" altLang="es-AR" sz="2400" dirty="0" err="1">
                <a:latin typeface="Trebuchet MS" charset="0"/>
              </a:rPr>
              <a:t>archi</a:t>
            </a:r>
            <a:r>
              <a:rPr lang="es-AR" altLang="es-AR" sz="2400" dirty="0">
                <a:latin typeface="Trebuchet MS" charset="0"/>
              </a:rPr>
              <a:t> == NULL) </a:t>
            </a:r>
          </a:p>
          <a:p>
            <a:pPr algn="just">
              <a:lnSpc>
                <a:spcPct val="100000"/>
              </a:lnSpc>
            </a:pPr>
            <a:r>
              <a:rPr lang="es-AR" altLang="es-AR" sz="2400" dirty="0">
                <a:latin typeface="Trebuchet MS" charset="0"/>
              </a:rPr>
              <a:t>	{</a:t>
            </a:r>
          </a:p>
          <a:p>
            <a:pPr algn="just">
              <a:lnSpc>
                <a:spcPct val="100000"/>
              </a:lnSpc>
            </a:pPr>
            <a:r>
              <a:rPr lang="es-AR" altLang="es-AR" sz="2400" dirty="0">
                <a:latin typeface="Trebuchet MS" charset="0"/>
              </a:rPr>
              <a:t>		</a:t>
            </a:r>
            <a:r>
              <a:rPr lang="es-AR" altLang="es-AR" sz="2400" dirty="0" err="1">
                <a:latin typeface="Trebuchet MS" charset="0"/>
              </a:rPr>
              <a:t>printf</a:t>
            </a:r>
            <a:r>
              <a:rPr lang="es-AR" altLang="es-AR" sz="2400" dirty="0">
                <a:latin typeface="Trebuchet MS" charset="0"/>
              </a:rPr>
              <a:t> (“ \n El archivo no puede ser abierto” ) ;</a:t>
            </a:r>
          </a:p>
          <a:p>
            <a:pPr algn="just">
              <a:lnSpc>
                <a:spcPct val="100000"/>
              </a:lnSpc>
            </a:pPr>
            <a:r>
              <a:rPr lang="es-AR" altLang="es-AR" sz="2400" dirty="0">
                <a:latin typeface="Trebuchet MS" charset="0"/>
              </a:rPr>
              <a:t>	}</a:t>
            </a:r>
          </a:p>
          <a:p>
            <a:pPr algn="just">
              <a:lnSpc>
                <a:spcPct val="100000"/>
              </a:lnSpc>
            </a:pPr>
            <a:r>
              <a:rPr lang="es-AR" altLang="es-AR" sz="2400" dirty="0">
                <a:latin typeface="Trebuchet MS" charset="0"/>
              </a:rPr>
              <a:t>	</a:t>
            </a:r>
            <a:r>
              <a:rPr lang="es-AR" altLang="es-AR" sz="2400" dirty="0" err="1">
                <a:latin typeface="Trebuchet MS" charset="0"/>
              </a:rPr>
              <a:t>fclose</a:t>
            </a:r>
            <a:r>
              <a:rPr lang="es-AR" altLang="es-AR" sz="2400" dirty="0">
                <a:latin typeface="Trebuchet MS" charset="0"/>
              </a:rPr>
              <a:t> (</a:t>
            </a:r>
            <a:r>
              <a:rPr lang="es-AR" altLang="es-AR" sz="2400" dirty="0" err="1">
                <a:latin typeface="Trebuchet MS" charset="0"/>
              </a:rPr>
              <a:t>archi</a:t>
            </a:r>
            <a:r>
              <a:rPr lang="es-AR" altLang="es-AR" sz="2400" dirty="0">
                <a:latin typeface="Trebuchet MS" charset="0"/>
              </a:rPr>
              <a:t>) ;</a:t>
            </a:r>
          </a:p>
          <a:p>
            <a:pPr algn="just"/>
            <a:endParaRPr lang="es-AR" sz="2400" b="1" dirty="0" smtClean="0">
              <a:solidFill>
                <a:srgbClr val="0070C0"/>
              </a:solidFill>
            </a:endParaRP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388398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638330"/>
            <a:ext cx="8568952" cy="4862870"/>
          </a:xfrm>
          <a:prstGeom prst="rect">
            <a:avLst/>
          </a:prstGeom>
        </p:spPr>
        <p:txBody>
          <a:bodyPr wrap="square">
            <a:spAutoFit/>
          </a:bodyPr>
          <a:lstStyle/>
          <a:p>
            <a:pPr algn="just"/>
            <a:r>
              <a:rPr lang="es-AR" sz="2400" b="1" dirty="0" smtClean="0">
                <a:solidFill>
                  <a:srgbClr val="0070C0"/>
                </a:solidFill>
              </a:rPr>
              <a:t>Ejemplo:</a:t>
            </a:r>
            <a:endParaRPr lang="es-AR" sz="2400" dirty="0" smtClean="0"/>
          </a:p>
          <a:p>
            <a:pPr algn="just"/>
            <a:r>
              <a:rPr lang="es-AR" sz="2400" dirty="0"/>
              <a:t>Primero debemos asegurarnos que el archivo no existe, ya que si existe el contenido del archivo se borra.</a:t>
            </a:r>
          </a:p>
          <a:p>
            <a:pPr algn="just"/>
            <a:endParaRPr lang="es-AR" dirty="0" smtClean="0"/>
          </a:p>
          <a:p>
            <a:pPr algn="just">
              <a:lnSpc>
                <a:spcPct val="100000"/>
              </a:lnSpc>
            </a:pPr>
            <a:r>
              <a:rPr lang="es-AR" altLang="es-AR" sz="2000" b="1" dirty="0">
                <a:latin typeface="Trebuchet MS" charset="0"/>
              </a:rPr>
              <a:t>FILE *</a:t>
            </a:r>
            <a:r>
              <a:rPr lang="es-AR" altLang="es-AR" sz="2000" b="1" dirty="0" err="1">
                <a:latin typeface="Trebuchet MS" charset="0"/>
              </a:rPr>
              <a:t>archi</a:t>
            </a:r>
            <a:r>
              <a:rPr lang="es-AR" altLang="es-AR" sz="2000" b="1" dirty="0">
                <a:latin typeface="Trebuchet MS" charset="0"/>
              </a:rPr>
              <a:t>;</a:t>
            </a:r>
          </a:p>
          <a:p>
            <a:pPr algn="just">
              <a:lnSpc>
                <a:spcPct val="100000"/>
              </a:lnSpc>
            </a:pPr>
            <a:r>
              <a:rPr lang="es-AR" altLang="es-AR" sz="2000" b="1" dirty="0">
                <a:solidFill>
                  <a:schemeClr val="accent6"/>
                </a:solidFill>
                <a:latin typeface="Trebuchet MS" charset="0"/>
              </a:rPr>
              <a:t>//Se abre en modo lectura.</a:t>
            </a:r>
          </a:p>
          <a:p>
            <a:pPr algn="just">
              <a:lnSpc>
                <a:spcPct val="100000"/>
              </a:lnSpc>
            </a:pPr>
            <a:r>
              <a:rPr lang="es-AR" altLang="es-AR" sz="2000" b="1" dirty="0" err="1">
                <a:latin typeface="Trebuchet MS" charset="0"/>
              </a:rPr>
              <a:t>if</a:t>
            </a:r>
            <a:r>
              <a:rPr lang="es-AR" altLang="es-AR" sz="2000" b="1" dirty="0">
                <a:latin typeface="Trebuchet MS" charset="0"/>
              </a:rPr>
              <a:t> ((</a:t>
            </a:r>
            <a:r>
              <a:rPr lang="es-AR" altLang="es-AR" sz="2000" b="1" dirty="0" err="1">
                <a:latin typeface="Trebuchet MS" charset="0"/>
              </a:rPr>
              <a:t>archi</a:t>
            </a:r>
            <a:r>
              <a:rPr lang="es-AR" altLang="es-AR" sz="2000" b="1" dirty="0">
                <a:latin typeface="Trebuchet MS" charset="0"/>
              </a:rPr>
              <a:t> = </a:t>
            </a:r>
            <a:r>
              <a:rPr lang="es-AR" altLang="es-AR" sz="2000" b="1" dirty="0" err="1">
                <a:latin typeface="Trebuchet MS" charset="0"/>
              </a:rPr>
              <a:t>fopen</a:t>
            </a:r>
            <a:r>
              <a:rPr lang="es-AR" altLang="es-AR" sz="2000" b="1" dirty="0">
                <a:latin typeface="Trebuchet MS" charset="0"/>
              </a:rPr>
              <a:t> ( “D:\\banco.dat” , ”</a:t>
            </a:r>
            <a:r>
              <a:rPr lang="es-AR" altLang="es-AR" sz="2000" b="1" dirty="0" err="1">
                <a:latin typeface="Trebuchet MS" charset="0"/>
              </a:rPr>
              <a:t>rb</a:t>
            </a:r>
            <a:r>
              <a:rPr lang="es-AR" altLang="es-AR" sz="2000" b="1" dirty="0">
                <a:latin typeface="Trebuchet MS" charset="0"/>
              </a:rPr>
              <a:t>” )) == NULL) 	</a:t>
            </a:r>
          </a:p>
          <a:p>
            <a:pPr algn="just">
              <a:lnSpc>
                <a:spcPct val="100000"/>
              </a:lnSpc>
            </a:pPr>
            <a:r>
              <a:rPr lang="es-AR" altLang="es-AR" sz="2000" b="1" dirty="0">
                <a:latin typeface="Trebuchet MS" charset="0"/>
              </a:rPr>
              <a:t>{</a:t>
            </a:r>
          </a:p>
          <a:p>
            <a:pPr algn="just">
              <a:lnSpc>
                <a:spcPct val="100000"/>
              </a:lnSpc>
            </a:pPr>
            <a:r>
              <a:rPr lang="es-AR" altLang="es-AR" sz="2000" b="1" dirty="0">
                <a:latin typeface="Trebuchet MS" charset="0"/>
              </a:rPr>
              <a:t>	</a:t>
            </a:r>
            <a:r>
              <a:rPr lang="es-AR" altLang="es-AR" sz="2000" b="1" dirty="0" err="1">
                <a:latin typeface="Trebuchet MS" charset="0"/>
              </a:rPr>
              <a:t>printf</a:t>
            </a:r>
            <a:r>
              <a:rPr lang="es-AR" altLang="es-AR" sz="2000" b="1" dirty="0">
                <a:latin typeface="Trebuchet MS" charset="0"/>
              </a:rPr>
              <a:t> (“ \n El archivo no puedo ser abierto para lectura” ) ;</a:t>
            </a:r>
          </a:p>
          <a:p>
            <a:pPr algn="just">
              <a:lnSpc>
                <a:spcPct val="100000"/>
              </a:lnSpc>
            </a:pPr>
            <a:r>
              <a:rPr lang="es-AR" altLang="es-AR" sz="2000" b="1" dirty="0">
                <a:latin typeface="Trebuchet MS" charset="0"/>
              </a:rPr>
              <a:t>	</a:t>
            </a:r>
            <a:r>
              <a:rPr lang="es-AR" altLang="es-AR" sz="2000" b="1" dirty="0" err="1">
                <a:latin typeface="Trebuchet MS" charset="0"/>
              </a:rPr>
              <a:t>if</a:t>
            </a:r>
            <a:r>
              <a:rPr lang="es-AR" altLang="es-AR" sz="2000" b="1" dirty="0">
                <a:latin typeface="Trebuchet MS" charset="0"/>
              </a:rPr>
              <a:t> ((</a:t>
            </a:r>
            <a:r>
              <a:rPr lang="es-AR" altLang="es-AR" sz="2000" b="1" dirty="0" err="1">
                <a:latin typeface="Trebuchet MS" charset="0"/>
              </a:rPr>
              <a:t>archi</a:t>
            </a:r>
            <a:r>
              <a:rPr lang="es-AR" altLang="es-AR" sz="2000" b="1" dirty="0">
                <a:latin typeface="Trebuchet MS" charset="0"/>
              </a:rPr>
              <a:t> = </a:t>
            </a:r>
            <a:r>
              <a:rPr lang="es-AR" altLang="es-AR" sz="2000" b="1" dirty="0" err="1">
                <a:latin typeface="Trebuchet MS" charset="0"/>
              </a:rPr>
              <a:t>fopen</a:t>
            </a:r>
            <a:r>
              <a:rPr lang="es-AR" altLang="es-AR" sz="2000" b="1" dirty="0">
                <a:latin typeface="Trebuchet MS" charset="0"/>
              </a:rPr>
              <a:t> ( “d:\\banco.dat” , ”</a:t>
            </a:r>
            <a:r>
              <a:rPr lang="es-AR" altLang="es-AR" sz="2000" b="1" dirty="0" err="1">
                <a:latin typeface="Trebuchet MS" charset="0"/>
              </a:rPr>
              <a:t>wb</a:t>
            </a:r>
            <a:r>
              <a:rPr lang="es-AR" altLang="es-AR" sz="2000" b="1" dirty="0">
                <a:latin typeface="Trebuchet MS" charset="0"/>
              </a:rPr>
              <a:t>” )) == NULL) </a:t>
            </a:r>
          </a:p>
          <a:p>
            <a:pPr algn="just">
              <a:lnSpc>
                <a:spcPct val="100000"/>
              </a:lnSpc>
            </a:pPr>
            <a:r>
              <a:rPr lang="es-AR" altLang="es-AR" sz="2000" b="1" dirty="0">
                <a:latin typeface="Trebuchet MS" charset="0"/>
              </a:rPr>
              <a:t>	{ </a:t>
            </a:r>
          </a:p>
          <a:p>
            <a:pPr algn="just">
              <a:lnSpc>
                <a:spcPct val="100000"/>
              </a:lnSpc>
            </a:pPr>
            <a:r>
              <a:rPr lang="es-AR" altLang="es-AR" sz="2000" b="1" dirty="0">
                <a:latin typeface="Trebuchet MS" charset="0"/>
              </a:rPr>
              <a:t>	</a:t>
            </a:r>
            <a:r>
              <a:rPr lang="es-AR" altLang="es-AR" sz="2000" b="1" dirty="0" smtClean="0">
                <a:latin typeface="Trebuchet MS" charset="0"/>
              </a:rPr>
              <a:t>      </a:t>
            </a:r>
            <a:r>
              <a:rPr lang="es-AR" altLang="es-AR" sz="2000" b="1" dirty="0" err="1" smtClean="0">
                <a:latin typeface="Trebuchet MS" charset="0"/>
              </a:rPr>
              <a:t>printf</a:t>
            </a:r>
            <a:r>
              <a:rPr lang="es-AR" altLang="es-AR" sz="2000" b="1" dirty="0" smtClean="0">
                <a:latin typeface="Trebuchet MS" charset="0"/>
              </a:rPr>
              <a:t> </a:t>
            </a:r>
            <a:r>
              <a:rPr lang="es-AR" altLang="es-AR" sz="2000" b="1" dirty="0">
                <a:latin typeface="Trebuchet MS" charset="0"/>
              </a:rPr>
              <a:t>(“ \n El archivo no puedo ser abierto ni creado” ) ;</a:t>
            </a:r>
          </a:p>
          <a:p>
            <a:pPr algn="just">
              <a:lnSpc>
                <a:spcPct val="100000"/>
              </a:lnSpc>
            </a:pPr>
            <a:r>
              <a:rPr lang="es-AR" altLang="es-AR" sz="2000" b="1" dirty="0">
                <a:latin typeface="Trebuchet MS" charset="0"/>
              </a:rPr>
              <a:t>	}</a:t>
            </a:r>
          </a:p>
          <a:p>
            <a:pPr algn="just">
              <a:lnSpc>
                <a:spcPct val="100000"/>
              </a:lnSpc>
            </a:pPr>
            <a:r>
              <a:rPr lang="es-AR" altLang="es-AR" sz="2000" b="1" dirty="0">
                <a:latin typeface="Trebuchet MS" charset="0"/>
              </a:rPr>
              <a:t>}</a:t>
            </a:r>
          </a:p>
          <a:p>
            <a:pPr algn="just">
              <a:lnSpc>
                <a:spcPct val="100000"/>
              </a:lnSpc>
            </a:pPr>
            <a:r>
              <a:rPr lang="es-AR" altLang="es-AR" sz="2000" b="1" dirty="0" err="1">
                <a:latin typeface="Trebuchet MS" charset="0"/>
              </a:rPr>
              <a:t>fclose</a:t>
            </a:r>
            <a:r>
              <a:rPr lang="es-AR" altLang="es-AR" sz="2000" b="1" dirty="0">
                <a:latin typeface="Trebuchet MS" charset="0"/>
              </a:rPr>
              <a:t> (</a:t>
            </a:r>
            <a:r>
              <a:rPr lang="es-AR" altLang="es-AR" sz="2000" b="1" dirty="0" err="1">
                <a:latin typeface="Trebuchet MS" charset="0"/>
              </a:rPr>
              <a:t>archi</a:t>
            </a:r>
            <a:r>
              <a:rPr lang="es-AR" altLang="es-AR" sz="2000" b="1" dirty="0">
                <a:latin typeface="Trebuchet MS" charset="0"/>
              </a:rPr>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131395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2. Cerrar un </a:t>
            </a:r>
            <a:r>
              <a:rPr lang="es-AR" sz="3200" b="1" dirty="0"/>
              <a:t>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5262979"/>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0070C0"/>
                </a:solidFill>
              </a:rPr>
              <a:t>fclose</a:t>
            </a:r>
            <a:r>
              <a:rPr lang="es-AR" sz="2400" b="1" dirty="0">
                <a:solidFill>
                  <a:srgbClr val="0070C0"/>
                </a:solidFill>
              </a:rPr>
              <a:t> ( FILE * </a:t>
            </a:r>
            <a:r>
              <a:rPr lang="es-AR" sz="2400" b="1" dirty="0" err="1" smtClean="0">
                <a:solidFill>
                  <a:srgbClr val="0070C0"/>
                </a:solidFill>
              </a:rPr>
              <a:t>archi</a:t>
            </a:r>
            <a:r>
              <a:rPr lang="es-AR" sz="2400" b="1" dirty="0" smtClean="0">
                <a:solidFill>
                  <a:srgbClr val="0070C0"/>
                </a:solidFill>
              </a:rPr>
              <a:t>); </a:t>
            </a:r>
            <a:endParaRPr lang="es-AR" sz="2400" b="1" dirty="0">
              <a:solidFill>
                <a:srgbClr val="0070C0"/>
              </a:solidFill>
            </a:endParaRPr>
          </a:p>
          <a:p>
            <a:pPr algn="just"/>
            <a:endParaRPr lang="es-AR" sz="2400" dirty="0"/>
          </a:p>
          <a:p>
            <a:pPr algn="just"/>
            <a:r>
              <a:rPr lang="es-AR" sz="2400" dirty="0" smtClean="0"/>
              <a:t>donde </a:t>
            </a:r>
            <a:r>
              <a:rPr lang="es-AR" sz="2400" dirty="0" err="1" smtClean="0">
                <a:solidFill>
                  <a:srgbClr val="0070C0"/>
                </a:solidFill>
              </a:rPr>
              <a:t>archi</a:t>
            </a:r>
            <a:r>
              <a:rPr lang="es-AR" sz="2400" dirty="0" smtClean="0">
                <a:solidFill>
                  <a:srgbClr val="0070C0"/>
                </a:solidFill>
              </a:rPr>
              <a:t> </a:t>
            </a:r>
            <a:r>
              <a:rPr lang="es-AR" sz="2400" dirty="0" smtClean="0"/>
              <a:t>es </a:t>
            </a:r>
            <a:r>
              <a:rPr lang="es-AR" sz="2400" dirty="0"/>
              <a:t>el puntero a la estructura FILE asociada con el archivo que se desea cerrar.</a:t>
            </a:r>
          </a:p>
          <a:p>
            <a:pPr algn="just"/>
            <a:endParaRPr lang="es-AR" sz="2400" dirty="0" smtClean="0"/>
          </a:p>
          <a:p>
            <a:pPr marL="342900" indent="-342900" algn="just">
              <a:buFont typeface="Wingdings" pitchFamily="2" charset="2"/>
              <a:buChar char="ü"/>
            </a:pPr>
            <a:r>
              <a:rPr lang="es-AR" sz="2400" dirty="0" smtClean="0"/>
              <a:t>Se </a:t>
            </a:r>
            <a:r>
              <a:rPr lang="es-AR" sz="2400" dirty="0"/>
              <a:t>encarga de vaciar el buffer en el disco y realizar un cierre formal del archivo a nivel del sistema </a:t>
            </a:r>
            <a:r>
              <a:rPr lang="es-AR" sz="2400" dirty="0" smtClean="0"/>
              <a:t>operativo</a:t>
            </a:r>
          </a:p>
          <a:p>
            <a:pPr algn="just"/>
            <a:endParaRPr lang="es-AR" sz="2400" dirty="0"/>
          </a:p>
          <a:p>
            <a:pPr marL="342900" indent="-342900" algn="just">
              <a:buFont typeface="Wingdings" pitchFamily="2" charset="2"/>
              <a:buChar char="ü"/>
            </a:pPr>
            <a:r>
              <a:rPr lang="es-AR" sz="2400" dirty="0" smtClean="0"/>
              <a:t>Siempre </a:t>
            </a:r>
            <a:r>
              <a:rPr lang="es-AR" sz="2400" dirty="0"/>
              <a:t>debemos cerrar los archivos abiertos</a:t>
            </a:r>
            <a:r>
              <a:rPr lang="es-AR" sz="2400" dirty="0" smtClean="0"/>
              <a:t>.</a:t>
            </a:r>
          </a:p>
          <a:p>
            <a:pPr algn="just"/>
            <a:endParaRPr lang="es-AR" sz="2400" dirty="0"/>
          </a:p>
          <a:p>
            <a:pPr marL="342900" indent="-342900" algn="just">
              <a:buFont typeface="Wingdings" pitchFamily="2" charset="2"/>
              <a:buChar char="ü"/>
            </a:pPr>
            <a:r>
              <a:rPr lang="es-AR" sz="2400" dirty="0" smtClean="0"/>
              <a:t>Terminar </a:t>
            </a:r>
            <a:r>
              <a:rPr lang="es-AR" sz="2400" dirty="0"/>
              <a:t>el programa sin cerrar un archivo abierto causa problemas (pérdida de datos, destrucción de archivos y posibles errores intermitentes en el programa).</a:t>
            </a:r>
          </a:p>
          <a:p>
            <a:pPr algn="just"/>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693624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2. Cerrar 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1938992"/>
          </a:xfrm>
          <a:prstGeom prst="rect">
            <a:avLst/>
          </a:prstGeom>
        </p:spPr>
        <p:txBody>
          <a:bodyPr wrap="square">
            <a:spAutoFit/>
          </a:bodyPr>
          <a:lstStyle/>
          <a:p>
            <a:pPr algn="just"/>
            <a:r>
              <a:rPr lang="es-AR" sz="2400" b="1" dirty="0">
                <a:solidFill>
                  <a:srgbClr val="0070C0"/>
                </a:solidFill>
              </a:rPr>
              <a:t>Valor retornado</a:t>
            </a:r>
          </a:p>
          <a:p>
            <a:pPr algn="just"/>
            <a:endParaRPr lang="es-AR" sz="2400" dirty="0"/>
          </a:p>
          <a:p>
            <a:pPr marL="342900" indent="-342900" algn="just">
              <a:buFont typeface="Wingdings" pitchFamily="2" charset="2"/>
              <a:buChar char="ü"/>
            </a:pPr>
            <a:r>
              <a:rPr lang="es-AR" sz="2400" dirty="0"/>
              <a:t>C</a:t>
            </a:r>
            <a:r>
              <a:rPr lang="es-AR" sz="2400" dirty="0" smtClean="0"/>
              <a:t>ierre </a:t>
            </a:r>
            <a:r>
              <a:rPr lang="es-AR" sz="2400" dirty="0"/>
              <a:t>con </a:t>
            </a:r>
            <a:r>
              <a:rPr lang="es-AR" sz="2400" dirty="0" smtClean="0"/>
              <a:t>éxito: </a:t>
            </a:r>
            <a:r>
              <a:rPr lang="es-AR" sz="2400" dirty="0"/>
              <a:t>la función devuelve cero</a:t>
            </a:r>
            <a:r>
              <a:rPr lang="es-AR" sz="2400" dirty="0" smtClean="0"/>
              <a:t>.</a:t>
            </a:r>
          </a:p>
          <a:p>
            <a:pPr algn="just"/>
            <a:endParaRPr lang="es-AR" sz="2400" dirty="0"/>
          </a:p>
          <a:p>
            <a:pPr marL="342900" indent="-342900" algn="just">
              <a:buFont typeface="Wingdings" pitchFamily="2" charset="2"/>
              <a:buChar char="ü"/>
            </a:pPr>
            <a:r>
              <a:rPr lang="es-AR" sz="2400" dirty="0" smtClean="0"/>
              <a:t>Cierre </a:t>
            </a:r>
            <a:r>
              <a:rPr lang="es-AR" sz="2400" dirty="0"/>
              <a:t>con error: se devuelve -1</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3894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6480048" cy="504056"/>
          </a:xfrm>
        </p:spPr>
        <p:txBody>
          <a:bodyPr>
            <a:noAutofit/>
          </a:bodyPr>
          <a:lstStyle/>
          <a:p>
            <a:r>
              <a:rPr lang="es-AR" sz="3200" b="1" dirty="0"/>
              <a:t>Archivos de texto</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1569660"/>
          </a:xfrm>
          <a:prstGeom prst="rect">
            <a:avLst/>
          </a:prstGeom>
        </p:spPr>
        <p:txBody>
          <a:bodyPr wrap="square">
            <a:spAutoFit/>
          </a:bodyPr>
          <a:lstStyle/>
          <a:p>
            <a:pPr algn="just"/>
            <a:r>
              <a:rPr lang="es-AR" sz="2400" dirty="0"/>
              <a:t>Contienen caracteres consecutivos. </a:t>
            </a:r>
            <a:endParaRPr lang="es-AR" sz="2400" dirty="0" smtClean="0"/>
          </a:p>
          <a:p>
            <a:pPr algn="just"/>
            <a:endParaRPr lang="es-AR" sz="2400" dirty="0"/>
          </a:p>
          <a:p>
            <a:pPr algn="just"/>
            <a:r>
              <a:rPr lang="es-AR" sz="2400" dirty="0" smtClean="0"/>
              <a:t>Se </a:t>
            </a:r>
            <a:r>
              <a:rPr lang="es-AR" sz="2400" dirty="0"/>
              <a:t>pueden interpretar como datos individuales, como componentes de una cadena o como números.</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6397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2. Cerrar 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5170646"/>
          </a:xfrm>
          <a:prstGeom prst="rect">
            <a:avLst/>
          </a:prstGeom>
        </p:spPr>
        <p:txBody>
          <a:bodyPr wrap="square">
            <a:spAutoFit/>
          </a:bodyPr>
          <a:lstStyle/>
          <a:p>
            <a:pPr algn="just"/>
            <a:r>
              <a:rPr lang="es-AR" sz="2400" b="1" dirty="0" smtClean="0">
                <a:solidFill>
                  <a:srgbClr val="0070C0"/>
                </a:solidFill>
              </a:rPr>
              <a:t>Ejemplo:</a:t>
            </a:r>
            <a:endParaRPr lang="es-AR" sz="2400" dirty="0" smtClean="0"/>
          </a:p>
          <a:p>
            <a:pPr algn="just"/>
            <a:endParaRPr lang="es-AR" sz="2400" b="1" dirty="0">
              <a:solidFill>
                <a:srgbClr val="0070C0"/>
              </a:solidFill>
            </a:endParaRP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FILE * </a:t>
            </a:r>
            <a:r>
              <a:rPr lang="es-AR" altLang="es-AR" sz="2400" dirty="0" err="1">
                <a:solidFill>
                  <a:srgbClr val="5F5F5F"/>
                </a:solidFill>
                <a:latin typeface="Trebuchet MS" charset="0"/>
                <a:cs typeface="DejaVu Sans" charset="0"/>
              </a:rPr>
              <a:t>parch</a:t>
            </a:r>
            <a:r>
              <a:rPr lang="es-AR" altLang="es-AR" sz="2400" dirty="0">
                <a:solidFill>
                  <a:srgbClr val="5F5F5F"/>
                </a:solidFill>
                <a:latin typeface="Trebuchet MS" charset="0"/>
                <a:cs typeface="DejaVu Sans" charset="0"/>
              </a:rPr>
              <a:t>;</a:t>
            </a:r>
          </a:p>
          <a:p>
            <a:pPr lvl="0" algn="just" defTabSz="449263" fontAlgn="base" hangingPunct="0">
              <a:spcBef>
                <a:spcPct val="0"/>
              </a:spcBef>
              <a:spcAft>
                <a:spcPct val="0"/>
              </a:spcAft>
              <a:buClr>
                <a:srgbClr val="000000"/>
              </a:buClr>
              <a:buSzPct val="100000"/>
            </a:pPr>
            <a:r>
              <a:rPr lang="es-AR" altLang="es-AR" sz="2400" dirty="0" err="1">
                <a:solidFill>
                  <a:srgbClr val="5F5F5F"/>
                </a:solidFill>
                <a:latin typeface="Trebuchet MS" charset="0"/>
                <a:cs typeface="DejaVu Sans" charset="0"/>
              </a:rPr>
              <a:t>if</a:t>
            </a:r>
            <a:r>
              <a:rPr lang="es-AR" altLang="es-AR" sz="2400" dirty="0">
                <a:solidFill>
                  <a:srgbClr val="5F5F5F"/>
                </a:solidFill>
                <a:latin typeface="Trebuchet MS" charset="0"/>
                <a:cs typeface="DejaVu Sans" charset="0"/>
              </a:rPr>
              <a:t> (( </a:t>
            </a:r>
            <a:r>
              <a:rPr lang="es-AR" altLang="es-AR" sz="2400" dirty="0" err="1">
                <a:solidFill>
                  <a:srgbClr val="5F5F5F"/>
                </a:solidFill>
                <a:latin typeface="Trebuchet MS" charset="0"/>
                <a:cs typeface="DejaVu Sans" charset="0"/>
              </a:rPr>
              <a:t>parch</a:t>
            </a:r>
            <a:r>
              <a:rPr lang="es-AR" altLang="es-AR" sz="2400" dirty="0">
                <a:solidFill>
                  <a:srgbClr val="5F5F5F"/>
                </a:solidFill>
                <a:latin typeface="Trebuchet MS" charset="0"/>
                <a:cs typeface="DejaVu Sans" charset="0"/>
              </a:rPr>
              <a:t> = </a:t>
            </a:r>
            <a:r>
              <a:rPr lang="es-AR" altLang="es-AR" sz="2400" dirty="0" err="1">
                <a:solidFill>
                  <a:srgbClr val="5F5F5F"/>
                </a:solidFill>
                <a:latin typeface="Trebuchet MS" charset="0"/>
                <a:cs typeface="DejaVu Sans" charset="0"/>
              </a:rPr>
              <a:t>fopen</a:t>
            </a:r>
            <a:r>
              <a:rPr lang="es-AR" altLang="es-AR" sz="2400" dirty="0">
                <a:solidFill>
                  <a:srgbClr val="5F5F5F"/>
                </a:solidFill>
                <a:latin typeface="Trebuchet MS" charset="0"/>
                <a:cs typeface="DejaVu Sans" charset="0"/>
              </a:rPr>
              <a:t> (“ d:\\banco.dat” , ”</a:t>
            </a:r>
            <a:r>
              <a:rPr lang="es-AR" altLang="es-AR" sz="2400" dirty="0" err="1">
                <a:solidFill>
                  <a:srgbClr val="5F5F5F"/>
                </a:solidFill>
                <a:latin typeface="Trebuchet MS" charset="0"/>
                <a:cs typeface="DejaVu Sans" charset="0"/>
              </a:rPr>
              <a:t>rb</a:t>
            </a:r>
            <a:r>
              <a:rPr lang="es-AR" altLang="es-AR" sz="2400" dirty="0">
                <a:solidFill>
                  <a:srgbClr val="5F5F5F"/>
                </a:solidFill>
                <a:latin typeface="Trebuchet MS" charset="0"/>
                <a:cs typeface="DejaVu Sans" charset="0"/>
              </a:rPr>
              <a:t>” )) == NULL) </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 	</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	</a:t>
            </a:r>
            <a:r>
              <a:rPr lang="es-AR" altLang="es-AR" sz="2400" dirty="0">
                <a:solidFill>
                  <a:srgbClr val="FF0000"/>
                </a:solidFill>
                <a:latin typeface="Trebuchet MS" charset="0"/>
                <a:cs typeface="DejaVu Sans" charset="0"/>
              </a:rPr>
              <a:t>//Se abre en modo lectura</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	</a:t>
            </a:r>
            <a:r>
              <a:rPr lang="es-AR" altLang="es-AR" sz="2400" dirty="0" err="1">
                <a:solidFill>
                  <a:srgbClr val="5F5F5F"/>
                </a:solidFill>
                <a:latin typeface="Trebuchet MS" charset="0"/>
                <a:cs typeface="DejaVu Sans" charset="0"/>
              </a:rPr>
              <a:t>printf</a:t>
            </a:r>
            <a:r>
              <a:rPr lang="es-AR" altLang="es-AR" sz="2400" dirty="0">
                <a:solidFill>
                  <a:srgbClr val="5F5F5F"/>
                </a:solidFill>
                <a:latin typeface="Trebuchet MS" charset="0"/>
                <a:cs typeface="DejaVu Sans" charset="0"/>
              </a:rPr>
              <a:t> ( “\n El archivo no puede ser abierto” ) ;</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a:t>
            </a:r>
          </a:p>
          <a:p>
            <a:pPr lvl="0" algn="just" defTabSz="449263" fontAlgn="base" hangingPunct="0">
              <a:spcBef>
                <a:spcPct val="0"/>
              </a:spcBef>
              <a:spcAft>
                <a:spcPct val="0"/>
              </a:spcAft>
              <a:buClr>
                <a:srgbClr val="000000"/>
              </a:buClr>
              <a:buSzPct val="100000"/>
            </a:pPr>
            <a:r>
              <a:rPr lang="es-AR" altLang="es-AR" sz="2400" dirty="0" err="1">
                <a:solidFill>
                  <a:srgbClr val="5F5F5F"/>
                </a:solidFill>
                <a:latin typeface="Trebuchet MS" charset="0"/>
                <a:cs typeface="DejaVu Sans" charset="0"/>
              </a:rPr>
              <a:t>if</a:t>
            </a:r>
            <a:r>
              <a:rPr lang="es-AR" altLang="es-AR" sz="2400" dirty="0">
                <a:solidFill>
                  <a:srgbClr val="5F5F5F"/>
                </a:solidFill>
                <a:latin typeface="Trebuchet MS" charset="0"/>
                <a:cs typeface="DejaVu Sans" charset="0"/>
              </a:rPr>
              <a:t> (( </a:t>
            </a:r>
            <a:r>
              <a:rPr lang="es-AR" altLang="es-AR" sz="2400" dirty="0" err="1">
                <a:solidFill>
                  <a:srgbClr val="5F5F5F"/>
                </a:solidFill>
                <a:latin typeface="Trebuchet MS" charset="0"/>
                <a:cs typeface="DejaVu Sans" charset="0"/>
              </a:rPr>
              <a:t>fclose</a:t>
            </a:r>
            <a:r>
              <a:rPr lang="es-AR" altLang="es-AR" sz="2400" dirty="0">
                <a:solidFill>
                  <a:srgbClr val="5F5F5F"/>
                </a:solidFill>
                <a:latin typeface="Trebuchet MS" charset="0"/>
                <a:cs typeface="DejaVu Sans" charset="0"/>
              </a:rPr>
              <a:t> (</a:t>
            </a:r>
            <a:r>
              <a:rPr lang="es-AR" altLang="es-AR" sz="2400" dirty="0" err="1">
                <a:solidFill>
                  <a:srgbClr val="5F5F5F"/>
                </a:solidFill>
                <a:latin typeface="Trebuchet MS" charset="0"/>
                <a:cs typeface="DejaVu Sans" charset="0"/>
              </a:rPr>
              <a:t>parch</a:t>
            </a:r>
            <a:r>
              <a:rPr lang="es-AR" altLang="es-AR" sz="2400" dirty="0">
                <a:solidFill>
                  <a:srgbClr val="5F5F5F"/>
                </a:solidFill>
                <a:latin typeface="Trebuchet MS" charset="0"/>
                <a:cs typeface="DejaVu Sans" charset="0"/>
              </a:rPr>
              <a:t>)) == -1 ) </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	</a:t>
            </a:r>
            <a:r>
              <a:rPr lang="es-AR" altLang="es-AR" sz="2400" dirty="0" err="1">
                <a:solidFill>
                  <a:srgbClr val="5F5F5F"/>
                </a:solidFill>
                <a:latin typeface="Trebuchet MS" charset="0"/>
                <a:cs typeface="DejaVu Sans" charset="0"/>
              </a:rPr>
              <a:t>printf</a:t>
            </a:r>
            <a:r>
              <a:rPr lang="es-AR" altLang="es-AR" sz="2400" dirty="0">
                <a:solidFill>
                  <a:srgbClr val="5F5F5F"/>
                </a:solidFill>
                <a:latin typeface="Trebuchet MS" charset="0"/>
                <a:cs typeface="DejaVu Sans" charset="0"/>
              </a:rPr>
              <a:t> ( “\n No se pudo cerrar el archivo” ) ; 	</a:t>
            </a:r>
          </a:p>
          <a:p>
            <a:pPr lvl="0" algn="just" defTabSz="449263" fontAlgn="base" hangingPunct="0">
              <a:spcBef>
                <a:spcPct val="0"/>
              </a:spcBef>
              <a:spcAft>
                <a:spcPct val="0"/>
              </a:spcAft>
              <a:buClr>
                <a:srgbClr val="000000"/>
              </a:buClr>
              <a:buSzPct val="100000"/>
            </a:pPr>
            <a:r>
              <a:rPr lang="es-AR" altLang="es-AR" sz="2400" dirty="0" err="1">
                <a:solidFill>
                  <a:srgbClr val="5F5F5F"/>
                </a:solidFill>
                <a:latin typeface="Trebuchet MS" charset="0"/>
                <a:cs typeface="DejaVu Sans" charset="0"/>
              </a:rPr>
              <a:t>else</a:t>
            </a:r>
            <a:r>
              <a:rPr lang="es-AR" altLang="es-AR" sz="2400" dirty="0">
                <a:solidFill>
                  <a:srgbClr val="5F5F5F"/>
                </a:solidFill>
                <a:latin typeface="Trebuchet MS" charset="0"/>
                <a:cs typeface="DejaVu Sans" charset="0"/>
              </a:rPr>
              <a:t> </a:t>
            </a:r>
          </a:p>
          <a:p>
            <a:pPr lvl="0" algn="just" defTabSz="449263" fontAlgn="base" hangingPunct="0">
              <a:spcBef>
                <a:spcPct val="0"/>
              </a:spcBef>
              <a:spcAft>
                <a:spcPct val="0"/>
              </a:spcAft>
              <a:buClr>
                <a:srgbClr val="000000"/>
              </a:buClr>
              <a:buSzPct val="100000"/>
            </a:pPr>
            <a:r>
              <a:rPr lang="es-AR" altLang="es-AR" sz="2400" dirty="0">
                <a:solidFill>
                  <a:srgbClr val="5F5F5F"/>
                </a:solidFill>
                <a:latin typeface="Trebuchet MS" charset="0"/>
                <a:cs typeface="DejaVu Sans" charset="0"/>
              </a:rPr>
              <a:t>	</a:t>
            </a:r>
            <a:r>
              <a:rPr lang="es-AR" altLang="es-AR" sz="2400" dirty="0" err="1">
                <a:solidFill>
                  <a:srgbClr val="5F5F5F"/>
                </a:solidFill>
                <a:latin typeface="Trebuchet MS" charset="0"/>
                <a:cs typeface="DejaVu Sans" charset="0"/>
              </a:rPr>
              <a:t>printf</a:t>
            </a:r>
            <a:r>
              <a:rPr lang="es-AR" altLang="es-AR" sz="2400" dirty="0">
                <a:solidFill>
                  <a:srgbClr val="5F5F5F"/>
                </a:solidFill>
                <a:latin typeface="Trebuchet MS" charset="0"/>
                <a:cs typeface="DejaVu Sans" charset="0"/>
              </a:rPr>
              <a:t> ( “\n El archivo se cerró exitosamente” ) ;</a:t>
            </a:r>
          </a:p>
          <a:p>
            <a:pPr algn="just"/>
            <a:endParaRPr lang="es-AR" dirty="0"/>
          </a:p>
          <a:p>
            <a:pPr algn="just"/>
            <a:endParaRPr lang="es-AR" sz="2400" b="1" dirty="0" smtClean="0">
              <a:solidFill>
                <a:srgbClr val="0070C0"/>
              </a:solidFill>
            </a:endParaRP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93468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3. Fin de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2308324"/>
          </a:xfrm>
          <a:prstGeom prst="rect">
            <a:avLst/>
          </a:prstGeom>
        </p:spPr>
        <p:txBody>
          <a:bodyPr wrap="square">
            <a:spAutoFit/>
          </a:bodyPr>
          <a:lstStyle/>
          <a:p>
            <a:pPr algn="just"/>
            <a:r>
              <a:rPr lang="es-AR" sz="2400" dirty="0"/>
              <a:t>La función </a:t>
            </a:r>
            <a:r>
              <a:rPr lang="es-AR" sz="2400" dirty="0" err="1"/>
              <a:t>feof</a:t>
            </a:r>
            <a:r>
              <a:rPr lang="es-AR" sz="2400" dirty="0"/>
              <a:t>() sirve para detectar el fin de un archivo.</a:t>
            </a:r>
          </a:p>
          <a:p>
            <a:pPr algn="just"/>
            <a:endParaRPr lang="es-AR" sz="2400" dirty="0"/>
          </a:p>
          <a:p>
            <a:pPr algn="just"/>
            <a:r>
              <a:rPr lang="es-AR" sz="2400" dirty="0" err="1">
                <a:solidFill>
                  <a:srgbClr val="0070C0"/>
                </a:solidFill>
              </a:rPr>
              <a:t>int</a:t>
            </a:r>
            <a:r>
              <a:rPr lang="es-AR" sz="2400" dirty="0">
                <a:solidFill>
                  <a:srgbClr val="0070C0"/>
                </a:solidFill>
              </a:rPr>
              <a:t> </a:t>
            </a:r>
            <a:r>
              <a:rPr lang="es-AR" sz="2400" dirty="0" err="1">
                <a:solidFill>
                  <a:srgbClr val="0070C0"/>
                </a:solidFill>
              </a:rPr>
              <a:t>feof</a:t>
            </a:r>
            <a:r>
              <a:rPr lang="es-AR" sz="2400" dirty="0">
                <a:solidFill>
                  <a:srgbClr val="0070C0"/>
                </a:solidFill>
              </a:rPr>
              <a:t>(FILE </a:t>
            </a:r>
            <a:r>
              <a:rPr lang="es-AR" sz="2400" dirty="0" smtClean="0">
                <a:solidFill>
                  <a:srgbClr val="0070C0"/>
                </a:solidFill>
              </a:rPr>
              <a:t>*</a:t>
            </a:r>
            <a:r>
              <a:rPr lang="es-AR" sz="2400" dirty="0" err="1" smtClean="0">
                <a:solidFill>
                  <a:srgbClr val="0070C0"/>
                </a:solidFill>
              </a:rPr>
              <a:t>archi</a:t>
            </a:r>
            <a:r>
              <a:rPr lang="es-AR" sz="2400" dirty="0" smtClean="0">
                <a:solidFill>
                  <a:srgbClr val="0070C0"/>
                </a:solidFill>
              </a:rPr>
              <a:t>)</a:t>
            </a:r>
            <a:endParaRPr lang="es-AR" sz="2400" dirty="0">
              <a:solidFill>
                <a:srgbClr val="0070C0"/>
              </a:solidFill>
            </a:endParaRPr>
          </a:p>
          <a:p>
            <a:pPr algn="just"/>
            <a:endParaRPr lang="es-AR" sz="2400" dirty="0"/>
          </a:p>
          <a:p>
            <a:pPr algn="just"/>
            <a:r>
              <a:rPr lang="es-AR" sz="2400" dirty="0"/>
              <a:t>Retorna un valor diferente de cero si ha ocurrido un fin de archivo</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71055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154984"/>
          </a:xfrm>
          <a:prstGeom prst="rect">
            <a:avLst/>
          </a:prstGeom>
        </p:spPr>
        <p:txBody>
          <a:bodyPr wrap="square">
            <a:spAutoFit/>
          </a:bodyPr>
          <a:lstStyle/>
          <a:p>
            <a:pPr algn="just"/>
            <a:r>
              <a:rPr lang="es-AR" sz="2400" dirty="0"/>
              <a:t>Para trabajar con archivos binarios se usan las funciones:</a:t>
            </a:r>
          </a:p>
          <a:p>
            <a:pPr algn="just"/>
            <a:endParaRPr lang="es-AR" sz="2400" dirty="0"/>
          </a:p>
          <a:p>
            <a:pPr algn="just"/>
            <a:r>
              <a:rPr lang="es-AR" sz="2400" dirty="0" err="1"/>
              <a:t>int</a:t>
            </a:r>
            <a:r>
              <a:rPr lang="es-AR" sz="2400" dirty="0"/>
              <a:t> </a:t>
            </a:r>
            <a:r>
              <a:rPr lang="es-AR" sz="2400" b="1" dirty="0" err="1">
                <a:solidFill>
                  <a:srgbClr val="0070C0"/>
                </a:solidFill>
              </a:rPr>
              <a:t>fread</a:t>
            </a:r>
            <a:r>
              <a:rPr lang="es-AR" sz="2400" dirty="0"/>
              <a:t>(</a:t>
            </a:r>
            <a:r>
              <a:rPr lang="es-AR" sz="2400" dirty="0" err="1"/>
              <a:t>void</a:t>
            </a:r>
            <a:r>
              <a:rPr lang="es-AR" sz="2400" dirty="0"/>
              <a:t> *buffer, </a:t>
            </a:r>
            <a:r>
              <a:rPr lang="es-AR" sz="2400" dirty="0" err="1"/>
              <a:t>int</a:t>
            </a:r>
            <a:r>
              <a:rPr lang="es-AR" sz="2400" dirty="0"/>
              <a:t> </a:t>
            </a:r>
            <a:r>
              <a:rPr lang="es-AR" sz="2400" dirty="0" err="1"/>
              <a:t>num_bytes</a:t>
            </a:r>
            <a:r>
              <a:rPr lang="es-AR" sz="2400" dirty="0"/>
              <a:t>, </a:t>
            </a:r>
            <a:r>
              <a:rPr lang="es-AR" sz="2400" dirty="0" err="1"/>
              <a:t>int</a:t>
            </a:r>
            <a:r>
              <a:rPr lang="es-AR" sz="2400" dirty="0"/>
              <a:t> cuenta, FILE *</a:t>
            </a:r>
            <a:r>
              <a:rPr lang="es-AR" sz="2400" dirty="0" err="1"/>
              <a:t>fp</a:t>
            </a:r>
            <a:r>
              <a:rPr lang="es-AR" sz="2400" dirty="0" smtClean="0"/>
              <a:t>)</a:t>
            </a:r>
          </a:p>
          <a:p>
            <a:pPr algn="just"/>
            <a:endParaRPr lang="es-AR" sz="2400" dirty="0"/>
          </a:p>
          <a:p>
            <a:pPr algn="just"/>
            <a:r>
              <a:rPr lang="es-AR" sz="2400" dirty="0" err="1"/>
              <a:t>int</a:t>
            </a:r>
            <a:r>
              <a:rPr lang="es-AR" sz="2400" dirty="0"/>
              <a:t> </a:t>
            </a:r>
            <a:r>
              <a:rPr lang="es-AR" sz="2400" b="1" dirty="0" err="1">
                <a:solidFill>
                  <a:srgbClr val="0070C0"/>
                </a:solidFill>
              </a:rPr>
              <a:t>fwrite</a:t>
            </a:r>
            <a:r>
              <a:rPr lang="es-AR" sz="2400" dirty="0"/>
              <a:t>(</a:t>
            </a:r>
            <a:r>
              <a:rPr lang="es-AR" sz="2400" dirty="0" err="1"/>
              <a:t>void</a:t>
            </a:r>
            <a:r>
              <a:rPr lang="es-AR" sz="2400" dirty="0"/>
              <a:t> *buffer, </a:t>
            </a:r>
            <a:r>
              <a:rPr lang="es-AR" sz="2400" dirty="0" err="1"/>
              <a:t>int</a:t>
            </a:r>
            <a:r>
              <a:rPr lang="es-AR" sz="2400" dirty="0"/>
              <a:t> </a:t>
            </a:r>
            <a:r>
              <a:rPr lang="es-AR" sz="2400" dirty="0" err="1"/>
              <a:t>num_bytes</a:t>
            </a:r>
            <a:r>
              <a:rPr lang="es-AR" sz="2400" dirty="0"/>
              <a:t>, </a:t>
            </a:r>
            <a:r>
              <a:rPr lang="es-AR" sz="2400" dirty="0" err="1"/>
              <a:t>int</a:t>
            </a:r>
            <a:r>
              <a:rPr lang="es-AR" sz="2400" dirty="0"/>
              <a:t> cuenta, FILE *</a:t>
            </a:r>
            <a:r>
              <a:rPr lang="es-AR" sz="2400" dirty="0" err="1"/>
              <a:t>fp</a:t>
            </a:r>
            <a:r>
              <a:rPr lang="es-AR" sz="2400" dirty="0" smtClean="0"/>
              <a:t>)</a:t>
            </a:r>
          </a:p>
          <a:p>
            <a:pPr algn="just"/>
            <a:endParaRPr lang="es-AR" sz="2400" dirty="0"/>
          </a:p>
          <a:p>
            <a:pPr algn="just"/>
            <a:r>
              <a:rPr lang="es-AR" sz="2400" dirty="0" err="1"/>
              <a:t>int</a:t>
            </a:r>
            <a:r>
              <a:rPr lang="es-AR" sz="2400" dirty="0"/>
              <a:t> </a:t>
            </a:r>
            <a:r>
              <a:rPr lang="es-AR" sz="2400" b="1" dirty="0" err="1">
                <a:solidFill>
                  <a:srgbClr val="0070C0"/>
                </a:solidFill>
              </a:rPr>
              <a:t>fseek</a:t>
            </a:r>
            <a:r>
              <a:rPr lang="es-AR" sz="2400" dirty="0"/>
              <a:t>(FILE *</a:t>
            </a:r>
            <a:r>
              <a:rPr lang="es-AR" sz="2400" dirty="0" err="1"/>
              <a:t>fp</a:t>
            </a:r>
            <a:r>
              <a:rPr lang="es-AR" sz="2400" dirty="0"/>
              <a:t>, </a:t>
            </a:r>
            <a:r>
              <a:rPr lang="es-AR" sz="2400" dirty="0" err="1"/>
              <a:t>long</a:t>
            </a:r>
            <a:r>
              <a:rPr lang="es-AR" sz="2400" dirty="0"/>
              <a:t> </a:t>
            </a:r>
            <a:r>
              <a:rPr lang="es-AR" sz="2400" dirty="0" err="1"/>
              <a:t>num_bytes</a:t>
            </a:r>
            <a:r>
              <a:rPr lang="es-AR" sz="2400" dirty="0"/>
              <a:t>, </a:t>
            </a:r>
            <a:r>
              <a:rPr lang="es-AR" sz="2400" dirty="0" err="1"/>
              <a:t>int</a:t>
            </a:r>
            <a:r>
              <a:rPr lang="es-AR" sz="2400" dirty="0"/>
              <a:t> origen</a:t>
            </a:r>
            <a:r>
              <a:rPr lang="es-AR" sz="2400" dirty="0" smtClean="0"/>
              <a:t>)</a:t>
            </a:r>
          </a:p>
          <a:p>
            <a:pPr algn="just"/>
            <a:endParaRPr lang="es-AR" sz="2400" dirty="0"/>
          </a:p>
          <a:p>
            <a:pPr algn="just"/>
            <a:r>
              <a:rPr lang="es-AR" sz="2400" dirty="0" err="1"/>
              <a:t>long</a:t>
            </a:r>
            <a:r>
              <a:rPr lang="es-AR" sz="2400" dirty="0"/>
              <a:t> </a:t>
            </a:r>
            <a:r>
              <a:rPr lang="es-AR" sz="2400" b="1" dirty="0" err="1">
                <a:solidFill>
                  <a:srgbClr val="0070C0"/>
                </a:solidFill>
              </a:rPr>
              <a:t>ftell</a:t>
            </a:r>
            <a:r>
              <a:rPr lang="es-AR" sz="2400" dirty="0"/>
              <a:t>(FILE *</a:t>
            </a:r>
            <a:r>
              <a:rPr lang="es-AR" sz="2400" dirty="0" err="1"/>
              <a:t>fp</a:t>
            </a:r>
            <a:r>
              <a:rPr lang="es-AR" sz="2400" dirty="0" smtClean="0"/>
              <a:t>)</a:t>
            </a:r>
          </a:p>
          <a:p>
            <a:pPr algn="just"/>
            <a:endParaRPr lang="es-AR" sz="2400" dirty="0"/>
          </a:p>
          <a:p>
            <a:pPr algn="just"/>
            <a:r>
              <a:rPr lang="es-AR" sz="2400" b="1" dirty="0" err="1">
                <a:solidFill>
                  <a:srgbClr val="0070C0"/>
                </a:solidFill>
              </a:rPr>
              <a:t>rewind</a:t>
            </a:r>
            <a:r>
              <a:rPr lang="es-AR" sz="2400" dirty="0"/>
              <a:t>(FILE *</a:t>
            </a:r>
            <a:r>
              <a:rPr lang="es-AR" sz="2400" dirty="0" err="1"/>
              <a:t>fp</a:t>
            </a:r>
            <a:r>
              <a:rPr lang="es-AR" sz="2400" dirty="0"/>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99909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416320"/>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FF0000"/>
                </a:solidFill>
              </a:rPr>
              <a:t>fread</a:t>
            </a:r>
            <a:r>
              <a:rPr lang="es-AR" sz="2400" b="1" dirty="0">
                <a:solidFill>
                  <a:srgbClr val="0070C0"/>
                </a:solidFill>
              </a:rPr>
              <a:t>(</a:t>
            </a:r>
            <a:r>
              <a:rPr lang="es-AR" sz="2400" b="1" dirty="0" err="1">
                <a:solidFill>
                  <a:srgbClr val="0070C0"/>
                </a:solidFill>
              </a:rPr>
              <a:t>void</a:t>
            </a:r>
            <a:r>
              <a:rPr lang="es-AR" sz="2400" b="1" dirty="0">
                <a:solidFill>
                  <a:srgbClr val="0070C0"/>
                </a:solidFill>
              </a:rPr>
              <a:t> *buffer, </a:t>
            </a:r>
            <a:r>
              <a:rPr lang="es-AR" sz="2400" b="1" dirty="0" err="1">
                <a:solidFill>
                  <a:srgbClr val="0070C0"/>
                </a:solidFill>
              </a:rPr>
              <a:t>int</a:t>
            </a:r>
            <a:r>
              <a:rPr lang="es-AR" sz="2400" b="1" dirty="0">
                <a:solidFill>
                  <a:srgbClr val="0070C0"/>
                </a:solidFill>
              </a:rPr>
              <a:t> </a:t>
            </a:r>
            <a:r>
              <a:rPr lang="es-AR" sz="2400" b="1" dirty="0" err="1">
                <a:solidFill>
                  <a:srgbClr val="0070C0"/>
                </a:solidFill>
              </a:rPr>
              <a:t>num_bytes</a:t>
            </a:r>
            <a:r>
              <a:rPr lang="es-AR" sz="2400" b="1" dirty="0">
                <a:solidFill>
                  <a:srgbClr val="0070C0"/>
                </a:solidFill>
              </a:rPr>
              <a:t>, </a:t>
            </a:r>
            <a:r>
              <a:rPr lang="es-AR" sz="2400" b="1" dirty="0" err="1">
                <a:solidFill>
                  <a:srgbClr val="0070C0"/>
                </a:solidFill>
              </a:rPr>
              <a:t>int</a:t>
            </a:r>
            <a:r>
              <a:rPr lang="es-AR" sz="2400" b="1" dirty="0">
                <a:solidFill>
                  <a:srgbClr val="0070C0"/>
                </a:solidFill>
              </a:rPr>
              <a:t> cuenta, FILE *</a:t>
            </a:r>
            <a:r>
              <a:rPr lang="es-AR" sz="2400" b="1" dirty="0" err="1">
                <a:solidFill>
                  <a:srgbClr val="0070C0"/>
                </a:solidFill>
              </a:rPr>
              <a:t>fp</a:t>
            </a:r>
            <a:r>
              <a:rPr lang="es-AR" sz="2400" b="1" dirty="0">
                <a:solidFill>
                  <a:srgbClr val="0070C0"/>
                </a:solidFill>
              </a:rPr>
              <a:t>)</a:t>
            </a:r>
          </a:p>
          <a:p>
            <a:pPr algn="just"/>
            <a:endParaRPr lang="es-AR" sz="2400" b="1" dirty="0" smtClean="0">
              <a:solidFill>
                <a:srgbClr val="FF0000"/>
              </a:solidFill>
            </a:endParaRPr>
          </a:p>
          <a:p>
            <a:pPr algn="just"/>
            <a:r>
              <a:rPr lang="es-AR" sz="2400" b="1" dirty="0" smtClean="0"/>
              <a:t>Lee de un archivo n bloques de bytes y lo almacena en un buffer</a:t>
            </a:r>
          </a:p>
          <a:p>
            <a:pPr algn="just"/>
            <a:endParaRPr lang="es-AR" sz="2400" b="1" u="sng" dirty="0" smtClean="0">
              <a:solidFill>
                <a:srgbClr val="FF0000"/>
              </a:solidFill>
            </a:endParaRPr>
          </a:p>
          <a:p>
            <a:pPr algn="just"/>
            <a:r>
              <a:rPr lang="es-AR" sz="2400" u="sng" dirty="0" smtClean="0"/>
              <a:t>Retorno</a:t>
            </a:r>
            <a:r>
              <a:rPr lang="es-AR" sz="2400" dirty="0"/>
              <a:t>: </a:t>
            </a:r>
            <a:endParaRPr lang="es-AR" sz="2400" dirty="0" smtClean="0"/>
          </a:p>
          <a:p>
            <a:pPr algn="just"/>
            <a:r>
              <a:rPr lang="es-AR" sz="2400" dirty="0" smtClean="0"/>
              <a:t>Cantidad </a:t>
            </a:r>
            <a:r>
              <a:rPr lang="es-AR" sz="2400" dirty="0"/>
              <a:t>de bytes leídos. Generalmente es un número igual a  </a:t>
            </a:r>
            <a:r>
              <a:rPr lang="es-AR" sz="2400" dirty="0" err="1"/>
              <a:t>num_bytes</a:t>
            </a:r>
            <a:r>
              <a:rPr lang="es-AR" sz="2400" dirty="0"/>
              <a:t> * cuenta.  Pero puede ser menor.</a:t>
            </a:r>
          </a:p>
          <a:p>
            <a:pPr algn="just"/>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67883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893647"/>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FF0000"/>
                </a:solidFill>
              </a:rPr>
              <a:t>fread</a:t>
            </a:r>
            <a:r>
              <a:rPr lang="es-AR" sz="2400" b="1" dirty="0">
                <a:solidFill>
                  <a:srgbClr val="0070C0"/>
                </a:solidFill>
              </a:rPr>
              <a:t>(</a:t>
            </a:r>
            <a:r>
              <a:rPr lang="es-AR" sz="2400" b="1" dirty="0" err="1">
                <a:solidFill>
                  <a:srgbClr val="0070C0"/>
                </a:solidFill>
              </a:rPr>
              <a:t>void</a:t>
            </a:r>
            <a:r>
              <a:rPr lang="es-AR" sz="2400" b="1" dirty="0">
                <a:solidFill>
                  <a:srgbClr val="0070C0"/>
                </a:solidFill>
              </a:rPr>
              <a:t> *buffer, </a:t>
            </a:r>
            <a:r>
              <a:rPr lang="es-AR" sz="2400" b="1" dirty="0" err="1">
                <a:solidFill>
                  <a:srgbClr val="0070C0"/>
                </a:solidFill>
              </a:rPr>
              <a:t>int</a:t>
            </a:r>
            <a:r>
              <a:rPr lang="es-AR" sz="2400" b="1" dirty="0">
                <a:solidFill>
                  <a:srgbClr val="0070C0"/>
                </a:solidFill>
              </a:rPr>
              <a:t> </a:t>
            </a:r>
            <a:r>
              <a:rPr lang="es-AR" sz="2400" b="1" dirty="0" err="1">
                <a:solidFill>
                  <a:srgbClr val="0070C0"/>
                </a:solidFill>
              </a:rPr>
              <a:t>num_bytes</a:t>
            </a:r>
            <a:r>
              <a:rPr lang="es-AR" sz="2400" b="1" dirty="0">
                <a:solidFill>
                  <a:srgbClr val="0070C0"/>
                </a:solidFill>
              </a:rPr>
              <a:t>, </a:t>
            </a:r>
            <a:r>
              <a:rPr lang="es-AR" sz="2400" b="1" dirty="0" err="1">
                <a:solidFill>
                  <a:srgbClr val="0070C0"/>
                </a:solidFill>
              </a:rPr>
              <a:t>int</a:t>
            </a:r>
            <a:r>
              <a:rPr lang="es-AR" sz="2400" b="1" dirty="0">
                <a:solidFill>
                  <a:srgbClr val="0070C0"/>
                </a:solidFill>
              </a:rPr>
              <a:t> cuenta, FILE *</a:t>
            </a:r>
            <a:r>
              <a:rPr lang="es-AR" sz="2400" b="1" dirty="0" err="1">
                <a:solidFill>
                  <a:srgbClr val="0070C0"/>
                </a:solidFill>
              </a:rPr>
              <a:t>fp</a:t>
            </a:r>
            <a:r>
              <a:rPr lang="es-AR" sz="2400" b="1" dirty="0">
                <a:solidFill>
                  <a:srgbClr val="0070C0"/>
                </a:solidFill>
              </a:rPr>
              <a:t>)</a:t>
            </a:r>
          </a:p>
          <a:p>
            <a:pPr algn="just"/>
            <a:endParaRPr lang="es-AR" sz="2400" dirty="0" smtClean="0">
              <a:solidFill>
                <a:srgbClr val="0070C0"/>
              </a:solidFill>
            </a:endParaRPr>
          </a:p>
          <a:p>
            <a:pPr algn="just"/>
            <a:r>
              <a:rPr lang="es-AR" sz="2400" dirty="0" smtClean="0">
                <a:solidFill>
                  <a:srgbClr val="0070C0"/>
                </a:solidFill>
              </a:rPr>
              <a:t>buffer</a:t>
            </a:r>
            <a:r>
              <a:rPr lang="es-AR" sz="2400" dirty="0"/>
              <a:t>: </a:t>
            </a:r>
            <a:r>
              <a:rPr lang="es-AR" sz="2400" dirty="0" smtClean="0"/>
              <a:t>Dirección </a:t>
            </a:r>
            <a:r>
              <a:rPr lang="es-AR" sz="2400" dirty="0"/>
              <a:t>del bloque de datos. Puntero a la información que va a ser escrita en el archivo</a:t>
            </a:r>
            <a:r>
              <a:rPr lang="es-AR" sz="2400" dirty="0" smtClean="0"/>
              <a:t>.</a:t>
            </a:r>
          </a:p>
          <a:p>
            <a:pPr algn="just"/>
            <a:endParaRPr lang="es-AR" sz="2400" dirty="0"/>
          </a:p>
          <a:p>
            <a:pPr algn="just"/>
            <a:r>
              <a:rPr lang="es-AR" sz="2400" dirty="0" err="1" smtClean="0">
                <a:solidFill>
                  <a:srgbClr val="0070C0"/>
                </a:solidFill>
              </a:rPr>
              <a:t>num_bytes</a:t>
            </a:r>
            <a:r>
              <a:rPr lang="es-AR" sz="2400" dirty="0"/>
              <a:t>: </a:t>
            </a:r>
            <a:r>
              <a:rPr lang="es-AR" sz="2400" dirty="0" smtClean="0"/>
              <a:t>Tamaño </a:t>
            </a:r>
            <a:r>
              <a:rPr lang="es-AR" sz="2400" dirty="0"/>
              <a:t>del bloque de datos. Se usa la instrucción </a:t>
            </a:r>
            <a:r>
              <a:rPr lang="es-AR" sz="2400" dirty="0" err="1"/>
              <a:t>sizeof</a:t>
            </a:r>
            <a:r>
              <a:rPr lang="es-AR" sz="2400" dirty="0" smtClean="0"/>
              <a:t>().</a:t>
            </a:r>
          </a:p>
          <a:p>
            <a:pPr algn="just"/>
            <a:endParaRPr lang="es-AR" sz="2400" dirty="0"/>
          </a:p>
          <a:p>
            <a:pPr algn="just"/>
            <a:r>
              <a:rPr lang="es-AR" sz="2400" dirty="0" smtClean="0">
                <a:solidFill>
                  <a:srgbClr val="0070C0"/>
                </a:solidFill>
              </a:rPr>
              <a:t>cuenta</a:t>
            </a:r>
            <a:r>
              <a:rPr lang="es-AR" sz="2400" dirty="0"/>
              <a:t>: </a:t>
            </a:r>
            <a:r>
              <a:rPr lang="es-AR" sz="2400" dirty="0" smtClean="0"/>
              <a:t>Número </a:t>
            </a:r>
            <a:r>
              <a:rPr lang="es-AR" sz="2400" dirty="0"/>
              <a:t>de bloques a transferir. En caso de transferir un arreglo, la cantidad de celdas a copiar en el archivo</a:t>
            </a:r>
            <a:r>
              <a:rPr lang="es-AR" sz="2400" dirty="0" smtClean="0"/>
              <a:t>.</a:t>
            </a:r>
          </a:p>
          <a:p>
            <a:pPr algn="just"/>
            <a:endParaRPr lang="es-AR" sz="2400" dirty="0"/>
          </a:p>
          <a:p>
            <a:pPr algn="just"/>
            <a:r>
              <a:rPr lang="es-AR" sz="2400" dirty="0" err="1">
                <a:solidFill>
                  <a:srgbClr val="0070C0"/>
                </a:solidFill>
              </a:rPr>
              <a:t>fp</a:t>
            </a:r>
            <a:r>
              <a:rPr lang="es-AR" sz="2400" dirty="0"/>
              <a:t>: </a:t>
            </a:r>
            <a:r>
              <a:rPr lang="es-AR" sz="2400" dirty="0" smtClean="0"/>
              <a:t>Puntero </a:t>
            </a:r>
            <a:r>
              <a:rPr lang="es-AR" sz="2400" dirty="0"/>
              <a:t>al archivo</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79765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772816"/>
            <a:ext cx="8568952" cy="4893647"/>
          </a:xfrm>
          <a:prstGeom prst="rect">
            <a:avLst/>
          </a:prstGeom>
        </p:spPr>
        <p:txBody>
          <a:bodyPr wrap="square">
            <a:spAutoFit/>
          </a:bodyPr>
          <a:lstStyle/>
          <a:p>
            <a:pPr algn="just"/>
            <a:r>
              <a:rPr lang="es-AR" sz="2400" b="1" dirty="0" smtClean="0">
                <a:solidFill>
                  <a:srgbClr val="0070C0"/>
                </a:solidFill>
              </a:rPr>
              <a:t>Ejemplo </a:t>
            </a:r>
            <a:r>
              <a:rPr lang="es-AR" sz="2400" b="1" dirty="0" err="1" smtClean="0">
                <a:solidFill>
                  <a:srgbClr val="FF0000"/>
                </a:solidFill>
              </a:rPr>
              <a:t>fread</a:t>
            </a:r>
            <a:endParaRPr lang="es-AR" sz="2400" b="1" dirty="0" smtClean="0">
              <a:solidFill>
                <a:srgbClr val="FF0000"/>
              </a:solidFill>
            </a:endParaRPr>
          </a:p>
          <a:p>
            <a:pPr algn="just"/>
            <a:r>
              <a:rPr lang="es-AR" sz="2400" i="1" dirty="0" smtClean="0"/>
              <a:t>Abrir un archivo en modo binario para lectura. El archivo se lee hasta el fin del archivo y cada lectura es de un número real que se acumula en la variable s.</a:t>
            </a:r>
            <a:endParaRPr lang="es-AR" sz="2400" i="1" dirty="0"/>
          </a:p>
          <a:p>
            <a:pPr algn="just">
              <a:lnSpc>
                <a:spcPct val="100000"/>
              </a:lnSpc>
            </a:pPr>
            <a:r>
              <a:rPr lang="es-AR" altLang="es-AR" sz="2400" dirty="0">
                <a:latin typeface="Trebuchet MS" charset="0"/>
              </a:rPr>
              <a:t>FILE *</a:t>
            </a:r>
            <a:r>
              <a:rPr lang="es-AR" altLang="es-AR" sz="2400" dirty="0" err="1">
                <a:latin typeface="Trebuchet MS" charset="0"/>
              </a:rPr>
              <a:t>fd</a:t>
            </a:r>
            <a:r>
              <a:rPr lang="es-AR" altLang="es-AR" sz="2400" dirty="0">
                <a:latin typeface="Trebuchet MS" charset="0"/>
              </a:rPr>
              <a:t>;</a:t>
            </a:r>
          </a:p>
          <a:p>
            <a:pPr algn="just">
              <a:lnSpc>
                <a:spcPct val="100000"/>
              </a:lnSpc>
            </a:pPr>
            <a:r>
              <a:rPr lang="es-AR" altLang="es-AR" sz="2400" dirty="0" err="1">
                <a:latin typeface="Trebuchet MS" charset="0"/>
              </a:rPr>
              <a:t>double</a:t>
            </a:r>
            <a:r>
              <a:rPr lang="es-AR" altLang="es-AR" sz="2400" dirty="0">
                <a:latin typeface="Trebuchet MS" charset="0"/>
              </a:rPr>
              <a:t> </a:t>
            </a:r>
            <a:r>
              <a:rPr lang="es-AR" altLang="es-AR" sz="2400" dirty="0" err="1">
                <a:latin typeface="Trebuchet MS" charset="0"/>
              </a:rPr>
              <a:t>x,s</a:t>
            </a:r>
            <a:r>
              <a:rPr lang="es-AR" altLang="es-AR" sz="2400" dirty="0">
                <a:latin typeface="Trebuchet MS" charset="0"/>
              </a:rPr>
              <a:t>=0.0;</a:t>
            </a:r>
          </a:p>
          <a:p>
            <a:pPr algn="just">
              <a:lnSpc>
                <a:spcPct val="100000"/>
              </a:lnSpc>
            </a:pPr>
            <a:r>
              <a:rPr lang="es-AR" altLang="es-AR" sz="2400" dirty="0" err="1">
                <a:latin typeface="Trebuchet MS" charset="0"/>
              </a:rPr>
              <a:t>if</a:t>
            </a:r>
            <a:r>
              <a:rPr lang="es-AR" altLang="es-AR" sz="2400" dirty="0">
                <a:latin typeface="Trebuchet MS" charset="0"/>
              </a:rPr>
              <a:t>((</a:t>
            </a:r>
            <a:r>
              <a:rPr lang="es-AR" altLang="es-AR" sz="2400" dirty="0" err="1">
                <a:latin typeface="Trebuchet MS" charset="0"/>
              </a:rPr>
              <a:t>fd</a:t>
            </a:r>
            <a:r>
              <a:rPr lang="es-AR" altLang="es-AR" sz="2400" dirty="0">
                <a:latin typeface="Trebuchet MS" charset="0"/>
              </a:rPr>
              <a:t>=</a:t>
            </a:r>
            <a:r>
              <a:rPr lang="es-AR" altLang="es-AR" sz="2400" dirty="0" err="1">
                <a:latin typeface="Trebuchet MS" charset="0"/>
              </a:rPr>
              <a:t>fopen</a:t>
            </a:r>
            <a:r>
              <a:rPr lang="es-AR" altLang="es-AR" sz="2400" dirty="0">
                <a:latin typeface="Trebuchet MS" charset="0"/>
              </a:rPr>
              <a:t>(“reales.</a:t>
            </a:r>
            <a:r>
              <a:rPr lang="es-AR" altLang="es-AR" sz="2400" dirty="0" err="1">
                <a:latin typeface="Trebuchet MS" charset="0"/>
              </a:rPr>
              <a:t>num</a:t>
            </a:r>
            <a:r>
              <a:rPr lang="es-AR" altLang="es-AR" sz="2400" dirty="0">
                <a:latin typeface="Trebuchet MS" charset="0"/>
              </a:rPr>
              <a:t>”,”</a:t>
            </a:r>
            <a:r>
              <a:rPr lang="es-AR" altLang="es-AR" sz="2400" dirty="0" err="1">
                <a:latin typeface="Trebuchet MS" charset="0"/>
              </a:rPr>
              <a:t>rb</a:t>
            </a:r>
            <a:r>
              <a:rPr lang="es-AR" altLang="es-AR" sz="2400" dirty="0">
                <a:latin typeface="Trebuchet MS" charset="0"/>
              </a:rPr>
              <a:t>”))==NULL)</a:t>
            </a:r>
          </a:p>
          <a:p>
            <a:pPr algn="just">
              <a:lnSpc>
                <a:spcPct val="100000"/>
              </a:lnSpc>
            </a:pPr>
            <a:r>
              <a:rPr lang="es-AR" altLang="es-AR" sz="2400" dirty="0">
                <a:latin typeface="Trebuchet MS" charset="0"/>
              </a:rPr>
              <a:t>	</a:t>
            </a:r>
            <a:r>
              <a:rPr lang="es-AR" altLang="es-AR" sz="2400" dirty="0" err="1">
                <a:latin typeface="Trebuchet MS" charset="0"/>
              </a:rPr>
              <a:t>printf</a:t>
            </a:r>
            <a:r>
              <a:rPr lang="es-AR" altLang="es-AR" sz="2400" dirty="0">
                <a:latin typeface="Trebuchet MS" charset="0"/>
              </a:rPr>
              <a:t>(“Error”);</a:t>
            </a:r>
          </a:p>
          <a:p>
            <a:pPr algn="just">
              <a:lnSpc>
                <a:spcPct val="100000"/>
              </a:lnSpc>
            </a:pPr>
            <a:r>
              <a:rPr lang="es-AR" altLang="es-AR" sz="2400" dirty="0" err="1">
                <a:latin typeface="Trebuchet MS" charset="0"/>
              </a:rPr>
              <a:t>while</a:t>
            </a:r>
            <a:r>
              <a:rPr lang="es-AR" altLang="es-AR" sz="2400" dirty="0">
                <a:latin typeface="Trebuchet MS" charset="0"/>
              </a:rPr>
              <a:t>(!</a:t>
            </a:r>
            <a:r>
              <a:rPr lang="es-AR" altLang="es-AR" sz="2400" dirty="0" err="1">
                <a:latin typeface="Trebuchet MS" charset="0"/>
              </a:rPr>
              <a:t>feof</a:t>
            </a:r>
            <a:r>
              <a:rPr lang="es-AR" altLang="es-AR" sz="2400" dirty="0">
                <a:latin typeface="Trebuchet MS" charset="0"/>
              </a:rPr>
              <a:t>(</a:t>
            </a:r>
            <a:r>
              <a:rPr lang="es-AR" altLang="es-AR" sz="2400" dirty="0" err="1">
                <a:latin typeface="Trebuchet MS" charset="0"/>
              </a:rPr>
              <a:t>fd</a:t>
            </a:r>
            <a:r>
              <a:rPr lang="es-AR" altLang="es-AR" sz="2400" dirty="0">
                <a:latin typeface="Trebuchet MS" charset="0"/>
              </a:rPr>
              <a:t>)) </a:t>
            </a:r>
            <a:r>
              <a:rPr lang="es-AR" altLang="es-AR" sz="2200" dirty="0">
                <a:solidFill>
                  <a:srgbClr val="0099FF"/>
                </a:solidFill>
                <a:latin typeface="Trebuchet MS" charset="0"/>
              </a:rPr>
              <a:t>//</a:t>
            </a:r>
            <a:r>
              <a:rPr lang="es-AR" altLang="es-AR" sz="2200" dirty="0" err="1">
                <a:solidFill>
                  <a:srgbClr val="0099FF"/>
                </a:solidFill>
                <a:latin typeface="Trebuchet MS" charset="0"/>
              </a:rPr>
              <a:t>while</a:t>
            </a:r>
            <a:r>
              <a:rPr lang="es-AR" altLang="es-AR" sz="2200" dirty="0">
                <a:solidFill>
                  <a:srgbClr val="0099FF"/>
                </a:solidFill>
                <a:latin typeface="Trebuchet MS" charset="0"/>
              </a:rPr>
              <a:t>(fread(</a:t>
            </a:r>
            <a:r>
              <a:rPr lang="es-AR" altLang="es-AR" sz="2200" dirty="0">
                <a:solidFill>
                  <a:srgbClr val="0099FF"/>
                </a:solidFill>
                <a:latin typeface="Arial" panose="020B0604020202020204" pitchFamily="34" charset="0"/>
                <a:cs typeface="Arial" panose="020B0604020202020204" pitchFamily="34" charset="0"/>
              </a:rPr>
              <a:t>&amp;</a:t>
            </a:r>
            <a:r>
              <a:rPr lang="es-AR" altLang="es-AR" sz="2200" dirty="0">
                <a:solidFill>
                  <a:srgbClr val="0099FF"/>
                </a:solidFill>
                <a:latin typeface="Trebuchet MS" charset="0"/>
              </a:rPr>
              <a:t>x, </a:t>
            </a:r>
            <a:r>
              <a:rPr lang="es-AR" altLang="es-AR" sz="2200" dirty="0" err="1">
                <a:solidFill>
                  <a:srgbClr val="0099FF"/>
                </a:solidFill>
                <a:latin typeface="Trebuchet MS" charset="0"/>
              </a:rPr>
              <a:t>sizeof</a:t>
            </a:r>
            <a:r>
              <a:rPr lang="es-AR" altLang="es-AR" sz="2200" dirty="0">
                <a:solidFill>
                  <a:srgbClr val="0099FF"/>
                </a:solidFill>
                <a:latin typeface="Trebuchet MS" charset="0"/>
              </a:rPr>
              <a:t>(</a:t>
            </a:r>
            <a:r>
              <a:rPr lang="es-AR" altLang="es-AR" sz="2200" dirty="0" err="1">
                <a:solidFill>
                  <a:srgbClr val="0099FF"/>
                </a:solidFill>
                <a:latin typeface="Trebuchet MS" charset="0"/>
              </a:rPr>
              <a:t>double</a:t>
            </a:r>
            <a:r>
              <a:rPr lang="es-AR" altLang="es-AR" sz="2200" dirty="0">
                <a:solidFill>
                  <a:srgbClr val="0099FF"/>
                </a:solidFill>
                <a:latin typeface="Trebuchet MS" charset="0"/>
              </a:rPr>
              <a:t>), 1, </a:t>
            </a:r>
            <a:r>
              <a:rPr lang="es-AR" altLang="es-AR" sz="2200" dirty="0" err="1">
                <a:solidFill>
                  <a:srgbClr val="0099FF"/>
                </a:solidFill>
                <a:latin typeface="Trebuchet MS" charset="0"/>
              </a:rPr>
              <a:t>fd</a:t>
            </a:r>
            <a:r>
              <a:rPr lang="es-AR" altLang="es-AR" sz="2200" dirty="0">
                <a:solidFill>
                  <a:srgbClr val="0099FF"/>
                </a:solidFill>
                <a:latin typeface="Trebuchet MS" charset="0"/>
              </a:rPr>
              <a:t>)&gt;0)</a:t>
            </a:r>
          </a:p>
          <a:p>
            <a:pPr algn="just">
              <a:lnSpc>
                <a:spcPct val="100000"/>
              </a:lnSpc>
            </a:pPr>
            <a:r>
              <a:rPr lang="es-AR" altLang="es-AR" sz="2400" dirty="0">
                <a:latin typeface="Trebuchet MS" charset="0"/>
              </a:rPr>
              <a:t>{</a:t>
            </a:r>
          </a:p>
          <a:p>
            <a:pPr algn="just">
              <a:lnSpc>
                <a:spcPct val="100000"/>
              </a:lnSpc>
            </a:pPr>
            <a:r>
              <a:rPr lang="es-AR" altLang="es-AR" sz="2400" dirty="0">
                <a:latin typeface="Trebuchet MS" charset="0"/>
              </a:rPr>
              <a:t>	</a:t>
            </a:r>
            <a:r>
              <a:rPr lang="es-AR" altLang="es-AR" sz="2400" dirty="0" smtClean="0">
                <a:latin typeface="Trebuchet MS" charset="0"/>
              </a:rPr>
              <a:t>fread(</a:t>
            </a:r>
            <a:r>
              <a:rPr lang="es-AR" altLang="es-AR" sz="2400" dirty="0" smtClean="0">
                <a:latin typeface="Arial" panose="020B0604020202020204" pitchFamily="34" charset="0"/>
                <a:cs typeface="Arial" panose="020B0604020202020204" pitchFamily="34" charset="0"/>
              </a:rPr>
              <a:t>&amp;</a:t>
            </a:r>
            <a:r>
              <a:rPr lang="es-AR" altLang="es-AR" sz="2400" dirty="0" smtClean="0">
                <a:latin typeface="Trebuchet MS" charset="0"/>
              </a:rPr>
              <a:t>x</a:t>
            </a:r>
            <a:r>
              <a:rPr lang="es-AR" altLang="es-AR" sz="2400" dirty="0">
                <a:latin typeface="Trebuchet MS" charset="0"/>
              </a:rPr>
              <a:t>, </a:t>
            </a:r>
            <a:r>
              <a:rPr lang="es-AR" altLang="es-AR" sz="2400" dirty="0" err="1">
                <a:latin typeface="Trebuchet MS" charset="0"/>
              </a:rPr>
              <a:t>sizeof</a:t>
            </a:r>
            <a:r>
              <a:rPr lang="es-AR" altLang="es-AR" sz="2400" dirty="0">
                <a:latin typeface="Trebuchet MS" charset="0"/>
              </a:rPr>
              <a:t>(</a:t>
            </a:r>
            <a:r>
              <a:rPr lang="es-AR" altLang="es-AR" sz="2400" dirty="0" err="1">
                <a:latin typeface="Trebuchet MS" charset="0"/>
              </a:rPr>
              <a:t>double</a:t>
            </a:r>
            <a:r>
              <a:rPr lang="es-AR" altLang="es-AR" sz="2400" dirty="0">
                <a:latin typeface="Trebuchet MS" charset="0"/>
              </a:rPr>
              <a:t>), 1, </a:t>
            </a:r>
            <a:r>
              <a:rPr lang="es-AR" altLang="es-AR" sz="2400" dirty="0" err="1">
                <a:latin typeface="Trebuchet MS" charset="0"/>
              </a:rPr>
              <a:t>fd</a:t>
            </a:r>
            <a:r>
              <a:rPr lang="es-AR" altLang="es-AR" sz="2400" dirty="0">
                <a:latin typeface="Trebuchet MS" charset="0"/>
              </a:rPr>
              <a:t>);</a:t>
            </a:r>
          </a:p>
          <a:p>
            <a:pPr algn="just">
              <a:lnSpc>
                <a:spcPct val="100000"/>
              </a:lnSpc>
            </a:pPr>
            <a:r>
              <a:rPr lang="es-AR" altLang="es-AR" sz="2400" dirty="0">
                <a:latin typeface="Trebuchet MS" charset="0"/>
              </a:rPr>
              <a:t>	s=</a:t>
            </a:r>
            <a:r>
              <a:rPr lang="es-AR" altLang="es-AR" sz="2400" dirty="0" err="1">
                <a:latin typeface="Trebuchet MS" charset="0"/>
              </a:rPr>
              <a:t>s+x</a:t>
            </a:r>
            <a:r>
              <a:rPr lang="es-AR" altLang="es-AR" sz="2400" dirty="0">
                <a:latin typeface="Trebuchet MS" charset="0"/>
              </a:rPr>
              <a:t>;</a:t>
            </a:r>
          </a:p>
          <a:p>
            <a:pPr algn="just">
              <a:lnSpc>
                <a:spcPct val="100000"/>
              </a:lnSpc>
            </a:pPr>
            <a:r>
              <a:rPr lang="es-AR" altLang="es-AR" sz="2400" dirty="0">
                <a:latin typeface="Trebuchet MS" charset="0"/>
              </a:rPr>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3128753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785652"/>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FF0000"/>
                </a:solidFill>
              </a:rPr>
              <a:t>fwrite</a:t>
            </a:r>
            <a:r>
              <a:rPr lang="es-AR" sz="2400" b="1" dirty="0">
                <a:solidFill>
                  <a:srgbClr val="0070C0"/>
                </a:solidFill>
              </a:rPr>
              <a:t>(</a:t>
            </a:r>
            <a:r>
              <a:rPr lang="es-AR" sz="2400" b="1" dirty="0" err="1">
                <a:solidFill>
                  <a:srgbClr val="0070C0"/>
                </a:solidFill>
              </a:rPr>
              <a:t>void</a:t>
            </a:r>
            <a:r>
              <a:rPr lang="es-AR" sz="2400" b="1" dirty="0">
                <a:solidFill>
                  <a:srgbClr val="0070C0"/>
                </a:solidFill>
              </a:rPr>
              <a:t> *buffer, </a:t>
            </a:r>
            <a:r>
              <a:rPr lang="es-AR" sz="2400" b="1" dirty="0" err="1">
                <a:solidFill>
                  <a:srgbClr val="0070C0"/>
                </a:solidFill>
              </a:rPr>
              <a:t>int</a:t>
            </a:r>
            <a:r>
              <a:rPr lang="es-AR" sz="2400" b="1" dirty="0">
                <a:solidFill>
                  <a:srgbClr val="0070C0"/>
                </a:solidFill>
              </a:rPr>
              <a:t> </a:t>
            </a:r>
            <a:r>
              <a:rPr lang="es-AR" sz="2400" b="1" dirty="0" err="1">
                <a:solidFill>
                  <a:srgbClr val="0070C0"/>
                </a:solidFill>
              </a:rPr>
              <a:t>num_bytes</a:t>
            </a:r>
            <a:r>
              <a:rPr lang="es-AR" sz="2400" b="1" dirty="0">
                <a:solidFill>
                  <a:srgbClr val="0070C0"/>
                </a:solidFill>
              </a:rPr>
              <a:t>, </a:t>
            </a:r>
            <a:r>
              <a:rPr lang="es-AR" sz="2400" b="1" dirty="0" err="1">
                <a:solidFill>
                  <a:srgbClr val="0070C0"/>
                </a:solidFill>
              </a:rPr>
              <a:t>int</a:t>
            </a:r>
            <a:r>
              <a:rPr lang="es-AR" sz="2400" b="1" dirty="0">
                <a:solidFill>
                  <a:srgbClr val="0070C0"/>
                </a:solidFill>
              </a:rPr>
              <a:t> cuenta, FILE *</a:t>
            </a:r>
            <a:r>
              <a:rPr lang="es-AR" sz="2400" b="1" dirty="0" err="1">
                <a:solidFill>
                  <a:srgbClr val="0070C0"/>
                </a:solidFill>
              </a:rPr>
              <a:t>fp</a:t>
            </a:r>
            <a:r>
              <a:rPr lang="es-AR" sz="2400" b="1" dirty="0">
                <a:solidFill>
                  <a:srgbClr val="0070C0"/>
                </a:solidFill>
              </a:rPr>
              <a:t>)</a:t>
            </a:r>
          </a:p>
          <a:p>
            <a:pPr algn="just"/>
            <a:endParaRPr lang="es-AR" sz="2400" b="1" dirty="0" smtClean="0">
              <a:solidFill>
                <a:srgbClr val="FF0000"/>
              </a:solidFill>
            </a:endParaRPr>
          </a:p>
          <a:p>
            <a:pPr algn="just"/>
            <a:r>
              <a:rPr lang="es-AR" sz="2400" b="1" dirty="0" smtClean="0"/>
              <a:t>La </a:t>
            </a:r>
            <a:r>
              <a:rPr lang="es-AR" sz="2400" b="1" dirty="0" err="1" smtClean="0"/>
              <a:t>funcion</a:t>
            </a:r>
            <a:r>
              <a:rPr lang="es-AR" sz="2400" b="1" dirty="0" smtClean="0"/>
              <a:t> </a:t>
            </a:r>
            <a:r>
              <a:rPr lang="es-AR" sz="2400" b="1" dirty="0" err="1" smtClean="0"/>
              <a:t>fwrite</a:t>
            </a:r>
            <a:r>
              <a:rPr lang="es-AR" sz="2400" b="1" dirty="0" smtClean="0"/>
              <a:t> escribe </a:t>
            </a:r>
            <a:r>
              <a:rPr lang="es-AR" sz="2400" b="1" dirty="0"/>
              <a:t>un buffer </a:t>
            </a:r>
            <a:r>
              <a:rPr lang="es-AR" sz="2400" b="1" dirty="0" smtClean="0"/>
              <a:t>de cualquier </a:t>
            </a:r>
            <a:r>
              <a:rPr lang="es-AR" sz="2400" b="1" dirty="0"/>
              <a:t>tipo de dato en un archivo binario</a:t>
            </a:r>
          </a:p>
          <a:p>
            <a:pPr algn="just"/>
            <a:endParaRPr lang="es-AR" sz="2400" b="1" u="sng" dirty="0" smtClean="0">
              <a:solidFill>
                <a:srgbClr val="FF0000"/>
              </a:solidFill>
            </a:endParaRPr>
          </a:p>
          <a:p>
            <a:pPr algn="just"/>
            <a:r>
              <a:rPr lang="es-AR" sz="2400" u="sng" dirty="0" smtClean="0"/>
              <a:t>Retorno</a:t>
            </a:r>
            <a:r>
              <a:rPr lang="es-AR" sz="2400" dirty="0"/>
              <a:t>: </a:t>
            </a:r>
            <a:endParaRPr lang="es-AR" sz="2400" dirty="0" smtClean="0"/>
          </a:p>
          <a:p>
            <a:pPr algn="just"/>
            <a:r>
              <a:rPr lang="es-AR" sz="2400" dirty="0" smtClean="0"/>
              <a:t>El </a:t>
            </a:r>
            <a:r>
              <a:rPr lang="es-AR" sz="2400" dirty="0"/>
              <a:t>valor de retorno es el número de registros escritos, no el número de bytes</a:t>
            </a:r>
          </a:p>
          <a:p>
            <a:pPr algn="just"/>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65126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893647"/>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FF0000"/>
                </a:solidFill>
              </a:rPr>
              <a:t>fwrite</a:t>
            </a:r>
            <a:r>
              <a:rPr lang="es-AR" sz="2400" b="1" dirty="0">
                <a:solidFill>
                  <a:srgbClr val="0070C0"/>
                </a:solidFill>
              </a:rPr>
              <a:t>(</a:t>
            </a:r>
            <a:r>
              <a:rPr lang="es-AR" sz="2400" b="1" dirty="0" err="1">
                <a:solidFill>
                  <a:srgbClr val="0070C0"/>
                </a:solidFill>
              </a:rPr>
              <a:t>void</a:t>
            </a:r>
            <a:r>
              <a:rPr lang="es-AR" sz="2400" b="1" dirty="0">
                <a:solidFill>
                  <a:srgbClr val="0070C0"/>
                </a:solidFill>
              </a:rPr>
              <a:t> *buffer, </a:t>
            </a:r>
            <a:r>
              <a:rPr lang="es-AR" sz="2400" b="1" dirty="0" err="1">
                <a:solidFill>
                  <a:srgbClr val="0070C0"/>
                </a:solidFill>
              </a:rPr>
              <a:t>int</a:t>
            </a:r>
            <a:r>
              <a:rPr lang="es-AR" sz="2400" b="1" dirty="0">
                <a:solidFill>
                  <a:srgbClr val="0070C0"/>
                </a:solidFill>
              </a:rPr>
              <a:t> </a:t>
            </a:r>
            <a:r>
              <a:rPr lang="es-AR" sz="2400" b="1" dirty="0" err="1">
                <a:solidFill>
                  <a:srgbClr val="0070C0"/>
                </a:solidFill>
              </a:rPr>
              <a:t>num_bytes</a:t>
            </a:r>
            <a:r>
              <a:rPr lang="es-AR" sz="2400" b="1" dirty="0">
                <a:solidFill>
                  <a:srgbClr val="0070C0"/>
                </a:solidFill>
              </a:rPr>
              <a:t>, </a:t>
            </a:r>
            <a:r>
              <a:rPr lang="es-AR" sz="2400" b="1" dirty="0" err="1">
                <a:solidFill>
                  <a:srgbClr val="0070C0"/>
                </a:solidFill>
              </a:rPr>
              <a:t>int</a:t>
            </a:r>
            <a:r>
              <a:rPr lang="es-AR" sz="2400" b="1" dirty="0">
                <a:solidFill>
                  <a:srgbClr val="0070C0"/>
                </a:solidFill>
              </a:rPr>
              <a:t> cuenta, FILE *</a:t>
            </a:r>
            <a:r>
              <a:rPr lang="es-AR" sz="2400" b="1" dirty="0" err="1">
                <a:solidFill>
                  <a:srgbClr val="0070C0"/>
                </a:solidFill>
              </a:rPr>
              <a:t>fp</a:t>
            </a:r>
            <a:r>
              <a:rPr lang="es-AR" sz="2400" b="1" dirty="0">
                <a:solidFill>
                  <a:srgbClr val="0070C0"/>
                </a:solidFill>
              </a:rPr>
              <a:t>)</a:t>
            </a:r>
          </a:p>
          <a:p>
            <a:pPr algn="just"/>
            <a:endParaRPr lang="es-AR" sz="2400" dirty="0"/>
          </a:p>
          <a:p>
            <a:pPr algn="just"/>
            <a:r>
              <a:rPr lang="es-AR" sz="2400" dirty="0">
                <a:solidFill>
                  <a:srgbClr val="0070C0"/>
                </a:solidFill>
              </a:rPr>
              <a:t>buffer</a:t>
            </a:r>
            <a:r>
              <a:rPr lang="es-AR" sz="2400" dirty="0"/>
              <a:t>: </a:t>
            </a:r>
            <a:r>
              <a:rPr lang="es-AR" sz="2400" dirty="0" smtClean="0"/>
              <a:t>Dirección </a:t>
            </a:r>
            <a:r>
              <a:rPr lang="es-AR" sz="2400" dirty="0"/>
              <a:t>del bloque de datos. Puntero en donde se copia la información leída desde el archivo.</a:t>
            </a:r>
          </a:p>
          <a:p>
            <a:pPr algn="just"/>
            <a:endParaRPr lang="es-AR" sz="2400" dirty="0" smtClean="0">
              <a:solidFill>
                <a:srgbClr val="0070C0"/>
              </a:solidFill>
            </a:endParaRPr>
          </a:p>
          <a:p>
            <a:pPr algn="just"/>
            <a:r>
              <a:rPr lang="es-AR" sz="2400" dirty="0" err="1" smtClean="0">
                <a:solidFill>
                  <a:srgbClr val="0070C0"/>
                </a:solidFill>
              </a:rPr>
              <a:t>num_bytes</a:t>
            </a:r>
            <a:r>
              <a:rPr lang="es-AR" sz="2400" dirty="0"/>
              <a:t>: </a:t>
            </a:r>
            <a:r>
              <a:rPr lang="es-AR" sz="2400" dirty="0" smtClean="0"/>
              <a:t>Tamaño </a:t>
            </a:r>
            <a:r>
              <a:rPr lang="es-AR" sz="2400" dirty="0"/>
              <a:t>del bloque de datos (tamaño del registro). Se usa la instrucción </a:t>
            </a:r>
            <a:r>
              <a:rPr lang="es-AR" sz="2400" dirty="0" err="1"/>
              <a:t>sizeof</a:t>
            </a:r>
            <a:r>
              <a:rPr lang="es-AR" sz="2400" dirty="0"/>
              <a:t>().</a:t>
            </a:r>
          </a:p>
          <a:p>
            <a:pPr algn="just"/>
            <a:endParaRPr lang="es-AR" sz="2400" dirty="0" smtClean="0">
              <a:solidFill>
                <a:srgbClr val="0070C0"/>
              </a:solidFill>
            </a:endParaRPr>
          </a:p>
          <a:p>
            <a:pPr algn="just"/>
            <a:r>
              <a:rPr lang="es-AR" sz="2400" dirty="0" smtClean="0">
                <a:solidFill>
                  <a:srgbClr val="0070C0"/>
                </a:solidFill>
              </a:rPr>
              <a:t>cuenta</a:t>
            </a:r>
            <a:r>
              <a:rPr lang="es-AR" sz="2400" dirty="0"/>
              <a:t>: </a:t>
            </a:r>
            <a:r>
              <a:rPr lang="es-AR" sz="2400" dirty="0" smtClean="0"/>
              <a:t>Número </a:t>
            </a:r>
            <a:r>
              <a:rPr lang="es-AR" sz="2400" dirty="0"/>
              <a:t>de bloques a transferir. En caso de copiar varios registros a la vez (sobre un arreglo).</a:t>
            </a:r>
          </a:p>
          <a:p>
            <a:pPr algn="just"/>
            <a:endParaRPr lang="es-AR" sz="2400" dirty="0" smtClean="0">
              <a:solidFill>
                <a:srgbClr val="0070C0"/>
              </a:solidFill>
            </a:endParaRPr>
          </a:p>
          <a:p>
            <a:pPr algn="just"/>
            <a:r>
              <a:rPr lang="es-AR" sz="2400" dirty="0" err="1" smtClean="0">
                <a:solidFill>
                  <a:srgbClr val="0070C0"/>
                </a:solidFill>
              </a:rPr>
              <a:t>fp</a:t>
            </a:r>
            <a:r>
              <a:rPr lang="es-AR" sz="2400" dirty="0"/>
              <a:t>: </a:t>
            </a:r>
            <a:r>
              <a:rPr lang="es-AR" sz="2400" dirty="0" smtClean="0"/>
              <a:t>Puntero </a:t>
            </a:r>
            <a:r>
              <a:rPr lang="es-AR" sz="2400" dirty="0"/>
              <a:t>al archivo</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215728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7527" y="908720"/>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53003" y="1412776"/>
            <a:ext cx="8568952" cy="5693866"/>
          </a:xfrm>
          <a:prstGeom prst="rect">
            <a:avLst/>
          </a:prstGeom>
        </p:spPr>
        <p:txBody>
          <a:bodyPr wrap="square">
            <a:spAutoFit/>
          </a:bodyPr>
          <a:lstStyle/>
          <a:p>
            <a:pPr algn="just"/>
            <a:r>
              <a:rPr lang="es-AR" sz="2400" b="1" dirty="0" smtClean="0">
                <a:solidFill>
                  <a:srgbClr val="0070C0"/>
                </a:solidFill>
              </a:rPr>
              <a:t>Ejemplo </a:t>
            </a:r>
            <a:r>
              <a:rPr lang="es-AR" sz="2400" b="1" dirty="0" err="1" smtClean="0">
                <a:solidFill>
                  <a:srgbClr val="FF0000"/>
                </a:solidFill>
              </a:rPr>
              <a:t>fwrite</a:t>
            </a:r>
            <a:endParaRPr lang="es-AR" sz="2400" b="1" dirty="0">
              <a:solidFill>
                <a:srgbClr val="FF0000"/>
              </a:solidFill>
            </a:endParaRPr>
          </a:p>
          <a:p>
            <a:pPr algn="just"/>
            <a:r>
              <a:rPr lang="es-AR" sz="1400" dirty="0" smtClean="0"/>
              <a:t>Abrir un archivo en modo binario para escribir y grabar números reales en doble precisión en un bucle </a:t>
            </a:r>
            <a:r>
              <a:rPr lang="es-AR" sz="1400" dirty="0" err="1" smtClean="0"/>
              <a:t>while</a:t>
            </a:r>
            <a:r>
              <a:rPr lang="es-AR" sz="1400" dirty="0" smtClean="0"/>
              <a:t>. El buffer es la variable x y el tamaño se devuelve con el operador </a:t>
            </a:r>
            <a:r>
              <a:rPr lang="es-AR" sz="1400" dirty="0" err="1" smtClean="0"/>
              <a:t>sizeof</a:t>
            </a:r>
            <a:r>
              <a:rPr lang="es-AR" sz="1400" dirty="0" smtClean="0"/>
              <a:t>.</a:t>
            </a:r>
          </a:p>
          <a:p>
            <a:pPr algn="just">
              <a:lnSpc>
                <a:spcPct val="100000"/>
              </a:lnSpc>
            </a:pPr>
            <a:r>
              <a:rPr lang="es-AR" altLang="es-AR" sz="2400" dirty="0">
                <a:latin typeface="Trebuchet MS" charset="0"/>
              </a:rPr>
              <a:t>FILE *</a:t>
            </a:r>
            <a:r>
              <a:rPr lang="es-AR" altLang="es-AR" sz="2400" dirty="0" err="1">
                <a:latin typeface="Trebuchet MS" charset="0"/>
              </a:rPr>
              <a:t>fd</a:t>
            </a:r>
            <a:r>
              <a:rPr lang="es-AR" altLang="es-AR" sz="2400" dirty="0">
                <a:latin typeface="Trebuchet MS" charset="0"/>
              </a:rPr>
              <a:t>;</a:t>
            </a:r>
          </a:p>
          <a:p>
            <a:pPr algn="just">
              <a:lnSpc>
                <a:spcPct val="100000"/>
              </a:lnSpc>
            </a:pPr>
            <a:r>
              <a:rPr lang="es-AR" altLang="es-AR" sz="2400" dirty="0" err="1">
                <a:latin typeface="Trebuchet MS" charset="0"/>
              </a:rPr>
              <a:t>double</a:t>
            </a:r>
            <a:r>
              <a:rPr lang="es-AR" altLang="es-AR" sz="2400" dirty="0">
                <a:latin typeface="Trebuchet MS" charset="0"/>
              </a:rPr>
              <a:t> dato; </a:t>
            </a:r>
            <a:r>
              <a:rPr lang="es-AR" altLang="es-AR" sz="2400" dirty="0" err="1">
                <a:latin typeface="Trebuchet MS" charset="0"/>
              </a:rPr>
              <a:t>char</a:t>
            </a:r>
            <a:r>
              <a:rPr lang="es-AR" altLang="es-AR" sz="2400" dirty="0">
                <a:latin typeface="Trebuchet MS" charset="0"/>
              </a:rPr>
              <a:t> letra='s';</a:t>
            </a:r>
          </a:p>
          <a:p>
            <a:pPr algn="just">
              <a:lnSpc>
                <a:spcPct val="100000"/>
              </a:lnSpc>
            </a:pPr>
            <a:r>
              <a:rPr lang="es-AR" altLang="es-AR" sz="2400" dirty="0" err="1">
                <a:latin typeface="Trebuchet MS" charset="0"/>
              </a:rPr>
              <a:t>fd</a:t>
            </a:r>
            <a:r>
              <a:rPr lang="es-AR" altLang="es-AR" sz="2400" dirty="0">
                <a:latin typeface="Trebuchet MS" charset="0"/>
              </a:rPr>
              <a:t>=</a:t>
            </a:r>
            <a:r>
              <a:rPr lang="es-AR" altLang="es-AR" sz="2400" dirty="0" err="1">
                <a:latin typeface="Trebuchet MS" charset="0"/>
              </a:rPr>
              <a:t>fopen</a:t>
            </a:r>
            <a:r>
              <a:rPr lang="es-AR" altLang="es-AR" sz="2400" dirty="0">
                <a:latin typeface="Trebuchet MS" charset="0"/>
              </a:rPr>
              <a:t>(“reales.</a:t>
            </a:r>
            <a:r>
              <a:rPr lang="es-AR" altLang="es-AR" sz="2400" dirty="0" err="1">
                <a:latin typeface="Trebuchet MS" charset="0"/>
              </a:rPr>
              <a:t>num</a:t>
            </a:r>
            <a:r>
              <a:rPr lang="es-AR" altLang="es-AR" sz="2400" dirty="0">
                <a:latin typeface="Trebuchet MS" charset="0"/>
              </a:rPr>
              <a:t>”,”</a:t>
            </a:r>
            <a:r>
              <a:rPr lang="es-AR" altLang="es-AR" sz="2400" dirty="0" err="1">
                <a:latin typeface="Trebuchet MS" charset="0"/>
              </a:rPr>
              <a:t>wb</a:t>
            </a:r>
            <a:r>
              <a:rPr lang="es-AR" altLang="es-AR" sz="2400" dirty="0">
                <a:latin typeface="Trebuchet MS" charset="0"/>
              </a:rPr>
              <a:t>”);</a:t>
            </a:r>
          </a:p>
          <a:p>
            <a:pPr algn="just">
              <a:lnSpc>
                <a:spcPct val="100000"/>
              </a:lnSpc>
            </a:pPr>
            <a:r>
              <a:rPr lang="es-AR" altLang="es-AR" sz="2400" dirty="0" err="1">
                <a:latin typeface="Trebuchet MS" charset="0"/>
              </a:rPr>
              <a:t>while</a:t>
            </a:r>
            <a:r>
              <a:rPr lang="es-AR" altLang="es-AR" sz="2400" dirty="0">
                <a:latin typeface="Trebuchet MS" charset="0"/>
              </a:rPr>
              <a:t> (letra == 's')</a:t>
            </a:r>
          </a:p>
          <a:p>
            <a:pPr algn="just">
              <a:lnSpc>
                <a:spcPct val="100000"/>
              </a:lnSpc>
            </a:pPr>
            <a:r>
              <a:rPr lang="es-AR" altLang="es-AR" sz="2400" dirty="0">
                <a:latin typeface="Trebuchet MS" charset="0"/>
              </a:rPr>
              <a:t>{</a:t>
            </a:r>
          </a:p>
          <a:p>
            <a:pPr algn="just">
              <a:lnSpc>
                <a:spcPct val="100000"/>
              </a:lnSpc>
            </a:pPr>
            <a:r>
              <a:rPr lang="es-AR" altLang="es-AR" sz="2400" dirty="0">
                <a:latin typeface="Trebuchet MS" charset="0"/>
              </a:rPr>
              <a:t>	</a:t>
            </a:r>
            <a:r>
              <a:rPr lang="es-AR" altLang="es-AR" sz="2400" dirty="0" err="1">
                <a:latin typeface="Trebuchet MS" charset="0"/>
              </a:rPr>
              <a:t>fflush</a:t>
            </a:r>
            <a:r>
              <a:rPr lang="es-AR" altLang="es-AR" sz="2400" dirty="0">
                <a:latin typeface="Trebuchet MS" charset="0"/>
              </a:rPr>
              <a:t>(</a:t>
            </a:r>
            <a:r>
              <a:rPr lang="es-AR" altLang="es-AR" sz="2400" dirty="0" err="1">
                <a:latin typeface="Trebuchet MS" charset="0"/>
              </a:rPr>
              <a:t>stdin</a:t>
            </a:r>
            <a:r>
              <a:rPr lang="es-AR" altLang="es-AR" sz="2400" dirty="0">
                <a:latin typeface="Trebuchet MS" charset="0"/>
              </a:rPr>
              <a:t>);</a:t>
            </a:r>
          </a:p>
          <a:p>
            <a:pPr algn="just">
              <a:lnSpc>
                <a:spcPct val="100000"/>
              </a:lnSpc>
            </a:pPr>
            <a:r>
              <a:rPr lang="es-AR" altLang="es-AR" sz="2400" dirty="0">
                <a:latin typeface="Trebuchet MS" charset="0"/>
              </a:rPr>
              <a:t>	</a:t>
            </a:r>
            <a:r>
              <a:rPr lang="es-AR" altLang="es-AR" sz="2400" dirty="0" err="1">
                <a:latin typeface="Trebuchet MS" charset="0"/>
              </a:rPr>
              <a:t>scanf</a:t>
            </a:r>
            <a:r>
              <a:rPr lang="es-AR" altLang="es-AR" sz="2400" dirty="0">
                <a:latin typeface="Trebuchet MS" charset="0"/>
              </a:rPr>
              <a:t>("%d", </a:t>
            </a:r>
            <a:r>
              <a:rPr lang="es-AR" altLang="es-AR" sz="2400" dirty="0">
                <a:latin typeface="Arial" panose="020B0604020202020204" pitchFamily="34" charset="0"/>
                <a:cs typeface="Arial" panose="020B0604020202020204" pitchFamily="34" charset="0"/>
              </a:rPr>
              <a:t>&amp;</a:t>
            </a:r>
            <a:r>
              <a:rPr lang="es-AR" altLang="es-AR" sz="2400" dirty="0">
                <a:latin typeface="Trebuchet MS" charset="0"/>
              </a:rPr>
              <a:t>dato);</a:t>
            </a:r>
          </a:p>
          <a:p>
            <a:pPr algn="just">
              <a:lnSpc>
                <a:spcPct val="100000"/>
              </a:lnSpc>
            </a:pPr>
            <a:r>
              <a:rPr lang="es-AR" altLang="es-AR" sz="2400" dirty="0">
                <a:latin typeface="Trebuchet MS" charset="0"/>
              </a:rPr>
              <a:t>	</a:t>
            </a:r>
            <a:r>
              <a:rPr lang="es-AR" altLang="es-AR" sz="2400" dirty="0" err="1">
                <a:latin typeface="Trebuchet MS" charset="0"/>
              </a:rPr>
              <a:t>fwrite</a:t>
            </a:r>
            <a:r>
              <a:rPr lang="es-AR" altLang="es-AR" sz="2400" dirty="0">
                <a:latin typeface="Trebuchet MS" charset="0"/>
              </a:rPr>
              <a:t>(</a:t>
            </a:r>
            <a:r>
              <a:rPr lang="es-AR" altLang="es-AR" sz="2400" dirty="0">
                <a:latin typeface="Arial" panose="020B0604020202020204" pitchFamily="34" charset="0"/>
                <a:cs typeface="Arial" panose="020B0604020202020204" pitchFamily="34" charset="0"/>
              </a:rPr>
              <a:t>&amp;</a:t>
            </a:r>
            <a:r>
              <a:rPr lang="es-AR" altLang="es-AR" sz="2400" dirty="0">
                <a:latin typeface="Trebuchet MS" charset="0"/>
              </a:rPr>
              <a:t>dato, </a:t>
            </a:r>
            <a:r>
              <a:rPr lang="es-AR" altLang="es-AR" sz="2400" dirty="0" err="1">
                <a:latin typeface="Trebuchet MS" charset="0"/>
              </a:rPr>
              <a:t>sizeof</a:t>
            </a:r>
            <a:r>
              <a:rPr lang="es-AR" altLang="es-AR" sz="2400" dirty="0">
                <a:latin typeface="Trebuchet MS" charset="0"/>
              </a:rPr>
              <a:t>(</a:t>
            </a:r>
            <a:r>
              <a:rPr lang="es-AR" altLang="es-AR" sz="2400" dirty="0" err="1">
                <a:latin typeface="Trebuchet MS" charset="0"/>
              </a:rPr>
              <a:t>int</a:t>
            </a:r>
            <a:r>
              <a:rPr lang="es-AR" altLang="es-AR" sz="2400" dirty="0">
                <a:latin typeface="Trebuchet MS" charset="0"/>
              </a:rPr>
              <a:t>), 1, </a:t>
            </a:r>
            <a:r>
              <a:rPr lang="es-AR" altLang="es-AR" sz="2400" dirty="0" err="1">
                <a:latin typeface="Trebuchet MS" charset="0"/>
              </a:rPr>
              <a:t>archi</a:t>
            </a:r>
            <a:r>
              <a:rPr lang="es-AR" altLang="es-AR" sz="2400" dirty="0">
                <a:latin typeface="Trebuchet MS" charset="0"/>
              </a:rPr>
              <a:t>);</a:t>
            </a:r>
          </a:p>
          <a:p>
            <a:pPr algn="just">
              <a:lnSpc>
                <a:spcPct val="100000"/>
              </a:lnSpc>
            </a:pPr>
            <a:r>
              <a:rPr lang="es-AR" altLang="es-AR" sz="2400" dirty="0">
                <a:latin typeface="Trebuchet MS" charset="0"/>
              </a:rPr>
              <a:t>	</a:t>
            </a:r>
            <a:r>
              <a:rPr lang="es-AR" altLang="es-AR" sz="2400" dirty="0" err="1">
                <a:latin typeface="Trebuchet MS" charset="0"/>
              </a:rPr>
              <a:t>fflush</a:t>
            </a:r>
            <a:r>
              <a:rPr lang="es-AR" altLang="es-AR" sz="2400" dirty="0">
                <a:latin typeface="Trebuchet MS" charset="0"/>
              </a:rPr>
              <a:t>(</a:t>
            </a:r>
            <a:r>
              <a:rPr lang="es-AR" altLang="es-AR" sz="2400" dirty="0" err="1">
                <a:latin typeface="Trebuchet MS" charset="0"/>
              </a:rPr>
              <a:t>stdin</a:t>
            </a:r>
            <a:r>
              <a:rPr lang="es-AR" altLang="es-AR" sz="2400" dirty="0">
                <a:latin typeface="Trebuchet MS" charset="0"/>
              </a:rPr>
              <a:t>);</a:t>
            </a:r>
          </a:p>
          <a:p>
            <a:pPr algn="just">
              <a:lnSpc>
                <a:spcPct val="100000"/>
              </a:lnSpc>
            </a:pPr>
            <a:r>
              <a:rPr lang="es-AR" altLang="es-AR" sz="2400" dirty="0">
                <a:latin typeface="Trebuchet MS" charset="0"/>
              </a:rPr>
              <a:t>	</a:t>
            </a:r>
            <a:r>
              <a:rPr lang="es-AR" altLang="es-AR" sz="2400" dirty="0" err="1">
                <a:latin typeface="Trebuchet MS" charset="0"/>
              </a:rPr>
              <a:t>scanf</a:t>
            </a:r>
            <a:r>
              <a:rPr lang="es-AR" altLang="es-AR" sz="2400" dirty="0">
                <a:latin typeface="Trebuchet MS" charset="0"/>
              </a:rPr>
              <a:t>("%</a:t>
            </a:r>
            <a:r>
              <a:rPr lang="es-AR" altLang="es-AR" sz="2400" dirty="0" err="1">
                <a:latin typeface="Trebuchet MS" charset="0"/>
              </a:rPr>
              <a:t>c",</a:t>
            </a:r>
            <a:r>
              <a:rPr lang="es-AR" altLang="es-AR" sz="2400" dirty="0" err="1">
                <a:latin typeface="Arial" panose="020B0604020202020204" pitchFamily="34" charset="0"/>
                <a:cs typeface="Arial" panose="020B0604020202020204" pitchFamily="34" charset="0"/>
              </a:rPr>
              <a:t>&amp;</a:t>
            </a:r>
            <a:r>
              <a:rPr lang="es-AR" altLang="es-AR" sz="2400" dirty="0" err="1">
                <a:latin typeface="Trebuchet MS" charset="0"/>
              </a:rPr>
              <a:t>letra</a:t>
            </a:r>
            <a:r>
              <a:rPr lang="es-AR" altLang="es-AR" sz="2400" dirty="0">
                <a:latin typeface="Trebuchet MS" charset="0"/>
              </a:rPr>
              <a:t>); </a:t>
            </a:r>
          </a:p>
          <a:p>
            <a:pPr algn="just">
              <a:lnSpc>
                <a:spcPct val="100000"/>
              </a:lnSpc>
            </a:pPr>
            <a:r>
              <a:rPr lang="es-AR" altLang="es-AR" sz="2400" dirty="0">
                <a:latin typeface="Trebuchet MS" charset="0"/>
              </a:rPr>
              <a:t>}</a:t>
            </a:r>
          </a:p>
          <a:p>
            <a:pPr algn="just">
              <a:lnSpc>
                <a:spcPct val="100000"/>
              </a:lnSpc>
            </a:pPr>
            <a:r>
              <a:rPr lang="es-AR" altLang="es-AR" sz="2400" dirty="0" err="1">
                <a:latin typeface="Trebuchet MS" charset="0"/>
              </a:rPr>
              <a:t>fclose</a:t>
            </a:r>
            <a:r>
              <a:rPr lang="es-AR" altLang="es-AR" sz="2400" dirty="0">
                <a:latin typeface="Trebuchet MS" charset="0"/>
              </a:rPr>
              <a:t>(</a:t>
            </a:r>
            <a:r>
              <a:rPr lang="es-AR" altLang="es-AR" sz="2400" dirty="0" err="1">
                <a:latin typeface="Trebuchet MS" charset="0"/>
              </a:rPr>
              <a:t>archi</a:t>
            </a:r>
            <a:r>
              <a:rPr lang="es-AR" altLang="es-AR" sz="2400" dirty="0">
                <a:latin typeface="Trebuchet MS" charset="0"/>
              </a:rPr>
              <a:t>);</a:t>
            </a:r>
          </a:p>
          <a:p>
            <a:pPr algn="just"/>
            <a:r>
              <a:rPr lang="es-AR" sz="2400" dirty="0"/>
              <a:t>	</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95651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785652"/>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0070C0"/>
                </a:solidFill>
              </a:rPr>
              <a:t>fseek</a:t>
            </a:r>
            <a:r>
              <a:rPr lang="es-AR" sz="2400" b="1" dirty="0">
                <a:solidFill>
                  <a:srgbClr val="0070C0"/>
                </a:solidFill>
              </a:rPr>
              <a:t>(FILE *</a:t>
            </a:r>
            <a:r>
              <a:rPr lang="es-AR" sz="2400" b="1" dirty="0" err="1">
                <a:solidFill>
                  <a:srgbClr val="0070C0"/>
                </a:solidFill>
              </a:rPr>
              <a:t>fp</a:t>
            </a:r>
            <a:r>
              <a:rPr lang="es-AR" sz="2400" b="1" dirty="0">
                <a:solidFill>
                  <a:srgbClr val="0070C0"/>
                </a:solidFill>
              </a:rPr>
              <a:t>, </a:t>
            </a:r>
            <a:r>
              <a:rPr lang="es-AR" sz="2400" b="1" dirty="0" err="1">
                <a:solidFill>
                  <a:srgbClr val="0070C0"/>
                </a:solidFill>
              </a:rPr>
              <a:t>long</a:t>
            </a:r>
            <a:r>
              <a:rPr lang="es-AR" sz="2400" b="1" dirty="0">
                <a:solidFill>
                  <a:srgbClr val="0070C0"/>
                </a:solidFill>
              </a:rPr>
              <a:t> desplazamiento, </a:t>
            </a:r>
            <a:r>
              <a:rPr lang="es-AR" sz="2400" b="1" dirty="0" err="1">
                <a:solidFill>
                  <a:srgbClr val="0070C0"/>
                </a:solidFill>
              </a:rPr>
              <a:t>int</a:t>
            </a:r>
            <a:r>
              <a:rPr lang="es-AR" sz="2400" b="1" dirty="0">
                <a:solidFill>
                  <a:srgbClr val="0070C0"/>
                </a:solidFill>
              </a:rPr>
              <a:t> origen)</a:t>
            </a:r>
          </a:p>
          <a:p>
            <a:pPr algn="just"/>
            <a:endParaRPr lang="es-AR" sz="2400" b="1" dirty="0">
              <a:solidFill>
                <a:srgbClr val="0070C0"/>
              </a:solidFill>
            </a:endParaRPr>
          </a:p>
          <a:p>
            <a:pPr algn="just"/>
            <a:r>
              <a:rPr lang="es-ES" sz="2400" dirty="0" err="1">
                <a:solidFill>
                  <a:srgbClr val="000000"/>
                </a:solidFill>
              </a:rPr>
              <a:t>Con la función fseek() se puede tratar un </a:t>
            </a:r>
            <a:r>
              <a:rPr lang="es-AR" sz="2400" dirty="0"/>
              <a:t>archivo como un array que es una estructura de datos de acceso aleatorio. fseek() sitúa el puntero del archivo en una posición aleatoria dependiendo del </a:t>
            </a:r>
            <a:r>
              <a:rPr lang="es-ES" sz="2400" dirty="0"/>
              <a:t>desplazamiento y el origen relativo que se pasan como argumentos</a:t>
            </a:r>
            <a:r>
              <a:rPr lang="es-AR" sz="2400" dirty="0"/>
              <a:t>.</a:t>
            </a:r>
          </a:p>
          <a:p>
            <a:pPr algn="just"/>
            <a:endParaRPr lang="es-AR" sz="2400" dirty="0"/>
          </a:p>
          <a:p>
            <a:pPr algn="just"/>
            <a:r>
              <a:rPr lang="es-AR" sz="2400" b="1" u="sng" dirty="0">
                <a:solidFill>
                  <a:srgbClr val="FF0000"/>
                </a:solidFill>
              </a:rPr>
              <a:t>Retorno</a:t>
            </a:r>
            <a:r>
              <a:rPr lang="es-AR" sz="2400" dirty="0"/>
              <a:t>: </a:t>
            </a:r>
          </a:p>
          <a:p>
            <a:pPr algn="just"/>
            <a:r>
              <a:rPr lang="es-AR" sz="2400" dirty="0"/>
              <a:t>En caso de éxito devuelve 0 (cero)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80559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6480048" cy="504056"/>
          </a:xfrm>
        </p:spPr>
        <p:txBody>
          <a:bodyPr>
            <a:noAutofit/>
          </a:bodyPr>
          <a:lstStyle/>
          <a:p>
            <a:r>
              <a:rPr lang="es-AR" sz="3200" b="1" dirty="0"/>
              <a:t>Archivos binarios</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893647"/>
          </a:xfrm>
          <a:prstGeom prst="rect">
            <a:avLst/>
          </a:prstGeom>
        </p:spPr>
        <p:txBody>
          <a:bodyPr wrap="square">
            <a:spAutoFit/>
          </a:bodyPr>
          <a:lstStyle/>
          <a:p>
            <a:pPr algn="just"/>
            <a:r>
              <a:rPr lang="es-AR" sz="2400" dirty="0"/>
              <a:t>Organiza datos de cualquier tipo de bloque de información (registro). Normalmente los usaremos para almacenar datos de tipo </a:t>
            </a:r>
            <a:r>
              <a:rPr lang="es-AR" sz="2400" dirty="0" err="1"/>
              <a:t>struct</a:t>
            </a:r>
            <a:r>
              <a:rPr lang="es-AR" sz="2400" dirty="0"/>
              <a:t>. </a:t>
            </a:r>
            <a:endParaRPr lang="es-AR" sz="2400" dirty="0" smtClean="0"/>
          </a:p>
          <a:p>
            <a:pPr algn="just"/>
            <a:endParaRPr lang="es-AR" sz="2400" dirty="0" smtClean="0"/>
          </a:p>
          <a:p>
            <a:pPr algn="just"/>
            <a:r>
              <a:rPr lang="es-AR" sz="2400" dirty="0" smtClean="0"/>
              <a:t>No </a:t>
            </a:r>
            <a:r>
              <a:rPr lang="es-AR" sz="2400" dirty="0"/>
              <a:t>pueden visualizarse con un procesador de </a:t>
            </a:r>
            <a:r>
              <a:rPr lang="es-AR" sz="2400" dirty="0" smtClean="0"/>
              <a:t>texto.</a:t>
            </a:r>
          </a:p>
          <a:p>
            <a:pPr algn="just"/>
            <a:endParaRPr lang="es-AR" sz="2400" dirty="0"/>
          </a:p>
          <a:p>
            <a:pPr algn="just"/>
            <a:r>
              <a:rPr lang="es-AR" sz="2400" dirty="0"/>
              <a:t>Se pueden guardar datos con distinto formato. Mezclar caracteres, enteros, </a:t>
            </a:r>
            <a:r>
              <a:rPr lang="es-AR" sz="2400" dirty="0" err="1"/>
              <a:t>float</a:t>
            </a:r>
            <a:r>
              <a:rPr lang="es-AR" sz="2400" dirty="0"/>
              <a:t>, etc</a:t>
            </a:r>
            <a:r>
              <a:rPr lang="es-AR" sz="2400" dirty="0" smtClean="0"/>
              <a:t>.</a:t>
            </a:r>
          </a:p>
          <a:p>
            <a:pPr algn="just"/>
            <a:endParaRPr lang="es-AR" sz="2400" dirty="0"/>
          </a:p>
          <a:p>
            <a:pPr algn="just"/>
            <a:r>
              <a:rPr lang="es-AR" sz="2400" dirty="0"/>
              <a:t>Los datos se escriben en binario dentro del archivo.</a:t>
            </a:r>
          </a:p>
          <a:p>
            <a:pPr algn="just"/>
            <a:r>
              <a:rPr lang="es-AR" sz="2400" dirty="0"/>
              <a:t>Si escribimos el número 4567 en el archivo, el programa lo definirá como un entero y escribirá </a:t>
            </a:r>
            <a:endParaRPr lang="es-AR" sz="2400" dirty="0" smtClean="0"/>
          </a:p>
          <a:p>
            <a:pPr algn="just"/>
            <a:r>
              <a:rPr lang="es-AR" sz="2400" dirty="0" smtClean="0"/>
              <a:t>00010001  1010111 </a:t>
            </a:r>
            <a:r>
              <a:rPr lang="es-AR" sz="2400" dirty="0"/>
              <a:t>(2 bytes)</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10178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524315"/>
          </a:xfrm>
          <a:prstGeom prst="rect">
            <a:avLst/>
          </a:prstGeom>
        </p:spPr>
        <p:txBody>
          <a:bodyPr wrap="square">
            <a:spAutoFit/>
          </a:bodyPr>
          <a:lstStyle/>
          <a:p>
            <a:pPr algn="just"/>
            <a:r>
              <a:rPr lang="es-AR" sz="2400" b="1" dirty="0" err="1">
                <a:solidFill>
                  <a:srgbClr val="0070C0"/>
                </a:solidFill>
              </a:rPr>
              <a:t>int</a:t>
            </a:r>
            <a:r>
              <a:rPr lang="es-AR" sz="2400" b="1" dirty="0">
                <a:solidFill>
                  <a:srgbClr val="0070C0"/>
                </a:solidFill>
              </a:rPr>
              <a:t> </a:t>
            </a:r>
            <a:r>
              <a:rPr lang="es-AR" sz="2400" b="1" dirty="0" err="1">
                <a:solidFill>
                  <a:srgbClr val="0070C0"/>
                </a:solidFill>
              </a:rPr>
              <a:t>fseek</a:t>
            </a:r>
            <a:r>
              <a:rPr lang="es-AR" sz="2400" b="1" dirty="0">
                <a:solidFill>
                  <a:srgbClr val="0070C0"/>
                </a:solidFill>
              </a:rPr>
              <a:t>(FILE *</a:t>
            </a:r>
            <a:r>
              <a:rPr lang="es-AR" sz="2400" b="1" dirty="0" err="1">
                <a:solidFill>
                  <a:srgbClr val="0070C0"/>
                </a:solidFill>
              </a:rPr>
              <a:t>fp</a:t>
            </a:r>
            <a:r>
              <a:rPr lang="es-AR" sz="2400" b="1" dirty="0">
                <a:solidFill>
                  <a:srgbClr val="0070C0"/>
                </a:solidFill>
              </a:rPr>
              <a:t>, </a:t>
            </a:r>
            <a:r>
              <a:rPr lang="es-AR" sz="2400" b="1" dirty="0" err="1">
                <a:solidFill>
                  <a:srgbClr val="0070C0"/>
                </a:solidFill>
              </a:rPr>
              <a:t>long</a:t>
            </a:r>
            <a:r>
              <a:rPr lang="es-AR" sz="2400" b="1" dirty="0">
                <a:solidFill>
                  <a:srgbClr val="0070C0"/>
                </a:solidFill>
              </a:rPr>
              <a:t> desplazamiento, </a:t>
            </a:r>
            <a:r>
              <a:rPr lang="es-AR" sz="2400" b="1" dirty="0" err="1">
                <a:solidFill>
                  <a:srgbClr val="0070C0"/>
                </a:solidFill>
              </a:rPr>
              <a:t>int</a:t>
            </a:r>
            <a:r>
              <a:rPr lang="es-AR" sz="2400" b="1" dirty="0">
                <a:solidFill>
                  <a:srgbClr val="0070C0"/>
                </a:solidFill>
              </a:rPr>
              <a:t> origen)</a:t>
            </a:r>
          </a:p>
          <a:p>
            <a:pPr algn="just"/>
            <a:endParaRPr lang="es-AR" sz="2400" b="1" dirty="0">
              <a:solidFill>
                <a:srgbClr val="0070C0"/>
              </a:solidFill>
            </a:endParaRPr>
          </a:p>
          <a:p>
            <a:pPr algn="just"/>
            <a:r>
              <a:rPr lang="es-AR" sz="2400" dirty="0" err="1">
                <a:solidFill>
                  <a:srgbClr val="0070C0"/>
                </a:solidFill>
              </a:rPr>
              <a:t>fp</a:t>
            </a:r>
            <a:r>
              <a:rPr lang="es-AR" sz="2400" dirty="0"/>
              <a:t>: Puntero al buffer asociado con el archivo.</a:t>
            </a:r>
          </a:p>
          <a:p>
            <a:pPr algn="just"/>
            <a:endParaRPr lang="es-AR" sz="2400" dirty="0">
              <a:solidFill>
                <a:srgbClr val="0070C0"/>
              </a:solidFill>
            </a:endParaRPr>
          </a:p>
          <a:p>
            <a:pPr algn="just"/>
            <a:r>
              <a:rPr lang="es-AR" sz="2400" dirty="0">
                <a:solidFill>
                  <a:srgbClr val="0070C0"/>
                </a:solidFill>
              </a:rPr>
              <a:t>desplazamiento</a:t>
            </a:r>
            <a:r>
              <a:rPr lang="es-AR" sz="2400" dirty="0"/>
              <a:t>: Cantidad de bytes que se desplazará el indicador de posición a partir de origen.</a:t>
            </a:r>
          </a:p>
          <a:p>
            <a:pPr algn="just"/>
            <a:endParaRPr lang="es-AR" sz="2400" dirty="0">
              <a:solidFill>
                <a:srgbClr val="0070C0"/>
              </a:solidFill>
            </a:endParaRPr>
          </a:p>
          <a:p>
            <a:pPr algn="just"/>
            <a:r>
              <a:rPr lang="es-AR" sz="2400" dirty="0">
                <a:solidFill>
                  <a:srgbClr val="0070C0"/>
                </a:solidFill>
              </a:rPr>
              <a:t>origen</a:t>
            </a:r>
            <a:r>
              <a:rPr lang="es-AR" sz="2400" dirty="0"/>
              <a:t>: Constante que determina el punto de referencia a partir del cual se realiza el desplazamiento.</a:t>
            </a:r>
          </a:p>
          <a:p>
            <a:pPr marL="342900" indent="-342900" algn="just">
              <a:buFont typeface="Wingdings" pitchFamily="2" charset="2"/>
              <a:buChar char="ü"/>
            </a:pPr>
            <a:r>
              <a:rPr lang="es-AR" sz="2400" dirty="0"/>
              <a:t>SEEK_SET </a:t>
            </a:r>
            <a:r>
              <a:rPr lang="es-AR" sz="2400" dirty="0" err="1"/>
              <a:t>ó</a:t>
            </a:r>
            <a:r>
              <a:rPr lang="es-AR" sz="2400" dirty="0"/>
              <a:t> 0: a partir del comienzo del archivo</a:t>
            </a:r>
          </a:p>
          <a:p>
            <a:pPr marL="342900" indent="-342900" algn="just">
              <a:buFont typeface="Wingdings" pitchFamily="2" charset="2"/>
              <a:buChar char="ü"/>
            </a:pPr>
            <a:r>
              <a:rPr lang="es-AR" sz="2400" dirty="0"/>
              <a:t>SEEK_CUR </a:t>
            </a:r>
            <a:r>
              <a:rPr lang="es-AR" sz="2400" dirty="0" err="1"/>
              <a:t>ó</a:t>
            </a:r>
            <a:r>
              <a:rPr lang="es-AR" sz="2400" dirty="0"/>
              <a:t> 1: a partir de la posición actual del </a:t>
            </a:r>
            <a:r>
              <a:rPr lang="es-AR" sz="2400" dirty="0" err="1"/>
              <a:t>arch</a:t>
            </a:r>
            <a:r>
              <a:rPr lang="es-AR" sz="2400" dirty="0"/>
              <a:t>.</a:t>
            </a:r>
          </a:p>
          <a:p>
            <a:pPr marL="342900" indent="-342900" algn="just">
              <a:buFont typeface="Wingdings" pitchFamily="2" charset="2"/>
              <a:buChar char="ü"/>
            </a:pPr>
            <a:r>
              <a:rPr lang="es-AR" sz="2400" dirty="0"/>
              <a:t>SEEK_END </a:t>
            </a:r>
            <a:r>
              <a:rPr lang="es-AR" sz="2400" dirty="0" err="1"/>
              <a:t>ó</a:t>
            </a:r>
            <a:r>
              <a:rPr lang="es-AR" sz="2400" dirty="0"/>
              <a:t> 2: a partir del final del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577009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046988"/>
          </a:xfrm>
          <a:prstGeom prst="rect">
            <a:avLst/>
          </a:prstGeom>
        </p:spPr>
        <p:txBody>
          <a:bodyPr wrap="square">
            <a:spAutoFit/>
          </a:bodyPr>
          <a:lstStyle/>
          <a:p>
            <a:pPr algn="just"/>
            <a:r>
              <a:rPr lang="es-AR" sz="2400" b="1" dirty="0" err="1">
                <a:solidFill>
                  <a:srgbClr val="0070C0"/>
                </a:solidFill>
              </a:rPr>
              <a:t>long</a:t>
            </a:r>
            <a:r>
              <a:rPr lang="es-AR" sz="2400" b="1" dirty="0">
                <a:solidFill>
                  <a:srgbClr val="0070C0"/>
                </a:solidFill>
              </a:rPr>
              <a:t> </a:t>
            </a:r>
            <a:r>
              <a:rPr lang="es-AR" sz="2400" b="1" dirty="0" err="1">
                <a:solidFill>
                  <a:srgbClr val="0070C0"/>
                </a:solidFill>
              </a:rPr>
              <a:t>ftell</a:t>
            </a:r>
            <a:r>
              <a:rPr lang="es-AR" sz="2400" b="1" dirty="0">
                <a:solidFill>
                  <a:srgbClr val="0070C0"/>
                </a:solidFill>
              </a:rPr>
              <a:t>(FILE *</a:t>
            </a:r>
            <a:r>
              <a:rPr lang="es-AR" sz="2400" b="1" dirty="0" err="1">
                <a:solidFill>
                  <a:srgbClr val="0070C0"/>
                </a:solidFill>
              </a:rPr>
              <a:t>fp</a:t>
            </a:r>
            <a:r>
              <a:rPr lang="es-AR" sz="2400" b="1" dirty="0">
                <a:solidFill>
                  <a:srgbClr val="0070C0"/>
                </a:solidFill>
              </a:rPr>
              <a:t>)</a:t>
            </a:r>
          </a:p>
          <a:p>
            <a:pPr algn="just"/>
            <a:endParaRPr lang="es-AR" sz="2400" b="1" dirty="0">
              <a:solidFill>
                <a:srgbClr val="0070C0"/>
              </a:solidFill>
            </a:endParaRPr>
          </a:p>
          <a:p>
            <a:pPr algn="just"/>
            <a:r>
              <a:rPr lang="es-AR" sz="2400" dirty="0"/>
              <a:t>Devuelve la posición actual del indicador de posición.</a:t>
            </a:r>
          </a:p>
          <a:p>
            <a:pPr algn="just"/>
            <a:endParaRPr lang="es-AR" sz="2400" dirty="0" smtClean="0"/>
          </a:p>
          <a:p>
            <a:pPr algn="just"/>
            <a:r>
              <a:rPr lang="es-AR" sz="2400" b="1" u="sng" dirty="0" smtClean="0">
                <a:solidFill>
                  <a:srgbClr val="FF0000"/>
                </a:solidFill>
              </a:rPr>
              <a:t>Retorno</a:t>
            </a:r>
            <a:r>
              <a:rPr lang="es-AR" sz="2400" dirty="0"/>
              <a:t>: </a:t>
            </a:r>
            <a:r>
              <a:rPr lang="es-AR" sz="2400" dirty="0" smtClean="0"/>
              <a:t>Si </a:t>
            </a:r>
            <a:r>
              <a:rPr lang="es-AR" sz="2400" dirty="0"/>
              <a:t>la operación es exitosa devuelve la cantidad de bytes que hay desde el comienzo del archivo hasta el lugar en que se encuentra el indicador de posición del archivo, en caso contrario devuelve -1L (-1 como </a:t>
            </a:r>
            <a:r>
              <a:rPr lang="es-AR" sz="2400" dirty="0" err="1"/>
              <a:t>long</a:t>
            </a:r>
            <a:r>
              <a:rPr lang="es-AR" sz="2400" dirty="0"/>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41841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4</a:t>
            </a:r>
            <a:r>
              <a:rPr lang="es-AR" sz="3200" b="1" dirty="0" smtClean="0"/>
              <a:t>. Funciones de archivo binario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2308324"/>
          </a:xfrm>
          <a:prstGeom prst="rect">
            <a:avLst/>
          </a:prstGeom>
        </p:spPr>
        <p:txBody>
          <a:bodyPr wrap="square">
            <a:spAutoFit/>
          </a:bodyPr>
          <a:lstStyle/>
          <a:p>
            <a:pPr algn="just"/>
            <a:r>
              <a:rPr lang="es-AR" sz="2400" b="1" dirty="0">
                <a:solidFill>
                  <a:srgbClr val="0070C0"/>
                </a:solidFill>
              </a:rPr>
              <a:t>void </a:t>
            </a:r>
            <a:r>
              <a:rPr lang="es-AR" sz="2400" b="1" dirty="0" err="1">
                <a:solidFill>
                  <a:srgbClr val="0070C0"/>
                </a:solidFill>
              </a:rPr>
              <a:t>rewind</a:t>
            </a:r>
            <a:r>
              <a:rPr lang="es-AR" sz="2400" b="1" dirty="0">
                <a:solidFill>
                  <a:srgbClr val="0070C0"/>
                </a:solidFill>
              </a:rPr>
              <a:t>(FILE </a:t>
            </a:r>
            <a:r>
              <a:rPr lang="es-AR" sz="2400" b="1" dirty="0" smtClean="0">
                <a:solidFill>
                  <a:srgbClr val="0070C0"/>
                </a:solidFill>
              </a:rPr>
              <a:t>*</a:t>
            </a:r>
            <a:r>
              <a:rPr lang="es-AR" sz="2400" b="1" dirty="0" err="1" smtClean="0">
                <a:solidFill>
                  <a:srgbClr val="0070C0"/>
                </a:solidFill>
              </a:rPr>
              <a:t>archi</a:t>
            </a:r>
            <a:r>
              <a:rPr lang="es-AR" sz="2400" b="1" dirty="0" smtClean="0">
                <a:solidFill>
                  <a:srgbClr val="0070C0"/>
                </a:solidFill>
              </a:rPr>
              <a:t>);</a:t>
            </a:r>
            <a:endParaRPr lang="es-AR" sz="2400" b="1" dirty="0">
              <a:solidFill>
                <a:srgbClr val="0070C0"/>
              </a:solidFill>
            </a:endParaRPr>
          </a:p>
          <a:p>
            <a:pPr algn="just"/>
            <a:endParaRPr lang="es-AR" sz="2400" b="1" dirty="0">
              <a:solidFill>
                <a:srgbClr val="0070C0"/>
              </a:solidFill>
            </a:endParaRPr>
          </a:p>
          <a:p>
            <a:pPr algn="just"/>
            <a:r>
              <a:rPr lang="es-AR" sz="2400" dirty="0"/>
              <a:t>Se utiliza para rebobinar un </a:t>
            </a:r>
            <a:r>
              <a:rPr lang="es-AR" sz="2400" dirty="0" smtClean="0"/>
              <a:t>archivo.</a:t>
            </a:r>
          </a:p>
          <a:p>
            <a:pPr algn="just"/>
            <a:endParaRPr lang="es-AR" sz="2400" dirty="0"/>
          </a:p>
          <a:p>
            <a:pPr algn="just"/>
            <a:r>
              <a:rPr lang="es-AR" sz="2400" dirty="0"/>
              <a:t>La función </a:t>
            </a:r>
            <a:r>
              <a:rPr lang="es-AR" sz="2400" dirty="0" err="1"/>
              <a:t>rewind</a:t>
            </a:r>
            <a:r>
              <a:rPr lang="es-AR" sz="2400" dirty="0"/>
              <a:t>() inicializa el indicador de posición al principio del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272580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5. Tamaño de un archivo</a:t>
            </a:r>
            <a:endParaRPr lang="es-AR" sz="3200" b="1"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3046988"/>
          </a:xfrm>
          <a:prstGeom prst="rect">
            <a:avLst/>
          </a:prstGeom>
        </p:spPr>
        <p:txBody>
          <a:bodyPr wrap="square">
            <a:spAutoFit/>
          </a:bodyPr>
          <a:lstStyle/>
          <a:p>
            <a:pPr algn="just"/>
            <a:r>
              <a:rPr lang="es-AR" sz="2400" dirty="0"/>
              <a:t>Para averiguar la cantidad de bytes que ocupa un archivo debemos llevar el apuntador hacia el final y luego retornar la posición del apuntador en bytes:</a:t>
            </a:r>
          </a:p>
          <a:p>
            <a:pPr algn="just"/>
            <a:endParaRPr lang="es-AR" sz="2400" b="1" dirty="0">
              <a:solidFill>
                <a:srgbClr val="0070C0"/>
              </a:solidFill>
            </a:endParaRPr>
          </a:p>
          <a:p>
            <a:pPr algn="just"/>
            <a:r>
              <a:rPr lang="es-AR" sz="2400" b="1" dirty="0" err="1">
                <a:solidFill>
                  <a:srgbClr val="0070C0"/>
                </a:solidFill>
              </a:rPr>
              <a:t>fseek</a:t>
            </a:r>
            <a:r>
              <a:rPr lang="es-AR" sz="2400" b="1" dirty="0">
                <a:solidFill>
                  <a:srgbClr val="0070C0"/>
                </a:solidFill>
              </a:rPr>
              <a:t>(</a:t>
            </a:r>
            <a:r>
              <a:rPr lang="es-AR" sz="2400" b="1" dirty="0" err="1">
                <a:solidFill>
                  <a:srgbClr val="0070C0"/>
                </a:solidFill>
              </a:rPr>
              <a:t>fp</a:t>
            </a:r>
            <a:r>
              <a:rPr lang="es-AR" sz="2400" b="1" dirty="0">
                <a:solidFill>
                  <a:srgbClr val="0070C0"/>
                </a:solidFill>
              </a:rPr>
              <a:t>, 0,2);</a:t>
            </a:r>
          </a:p>
          <a:p>
            <a:pPr algn="just"/>
            <a:r>
              <a:rPr lang="es-AR" sz="2400" b="1" dirty="0" smtClean="0">
                <a:solidFill>
                  <a:srgbClr val="0070C0"/>
                </a:solidFill>
              </a:rPr>
              <a:t>c </a:t>
            </a:r>
            <a:r>
              <a:rPr lang="es-AR" sz="2400" b="1" dirty="0">
                <a:solidFill>
                  <a:srgbClr val="0070C0"/>
                </a:solidFill>
              </a:rPr>
              <a:t>= </a:t>
            </a:r>
            <a:r>
              <a:rPr lang="es-AR" sz="2400" b="1" dirty="0" err="1">
                <a:solidFill>
                  <a:srgbClr val="0070C0"/>
                </a:solidFill>
              </a:rPr>
              <a:t>ftell</a:t>
            </a:r>
            <a:r>
              <a:rPr lang="es-AR" sz="2400" b="1" dirty="0">
                <a:solidFill>
                  <a:srgbClr val="0070C0"/>
                </a:solidFill>
              </a:rPr>
              <a:t>(</a:t>
            </a:r>
            <a:r>
              <a:rPr lang="es-AR" sz="2400" b="1" dirty="0" err="1">
                <a:solidFill>
                  <a:srgbClr val="0070C0"/>
                </a:solidFill>
              </a:rPr>
              <a:t>fp</a:t>
            </a:r>
            <a:r>
              <a:rPr lang="es-AR" sz="2400" b="1" dirty="0">
                <a:solidFill>
                  <a:srgbClr val="0070C0"/>
                </a:solidFill>
              </a:rPr>
              <a:t>);</a:t>
            </a:r>
          </a:p>
          <a:p>
            <a:pPr algn="just"/>
            <a:endParaRPr lang="es-AR" sz="2400" b="1" dirty="0">
              <a:solidFill>
                <a:srgbClr val="0070C0"/>
              </a:solidFill>
            </a:endParaRPr>
          </a:p>
          <a:p>
            <a:pPr algn="just"/>
            <a:r>
              <a:rPr lang="es-AR" sz="2400" dirty="0" smtClean="0"/>
              <a:t>c </a:t>
            </a:r>
            <a:r>
              <a:rPr lang="es-AR" sz="2400" dirty="0"/>
              <a:t>es una variable de tipo </a:t>
            </a:r>
            <a:r>
              <a:rPr lang="es-AR" sz="2400" dirty="0" err="1"/>
              <a:t>long</a:t>
            </a:r>
            <a:r>
              <a:rPr lang="es-AR" sz="2400" dirty="0"/>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567613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Archivos de texto vs archivos binarios</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154984"/>
          </a:xfrm>
          <a:prstGeom prst="rect">
            <a:avLst/>
          </a:prstGeom>
        </p:spPr>
        <p:txBody>
          <a:bodyPr wrap="square">
            <a:spAutoFit/>
          </a:bodyPr>
          <a:lstStyle/>
          <a:p>
            <a:pPr marL="342900" indent="-342900" algn="just">
              <a:buFont typeface="Wingdings" pitchFamily="2" charset="2"/>
              <a:buChar char="ü"/>
            </a:pPr>
            <a:r>
              <a:rPr lang="es-AR" sz="2400" dirty="0"/>
              <a:t>Cuando se necesita guardar en un archivo una colección de datos en cualquier formato (</a:t>
            </a:r>
            <a:r>
              <a:rPr lang="es-AR" sz="2400" dirty="0" err="1"/>
              <a:t>float</a:t>
            </a:r>
            <a:r>
              <a:rPr lang="es-AR" sz="2400" dirty="0"/>
              <a:t>, entero, </a:t>
            </a:r>
            <a:r>
              <a:rPr lang="es-AR" sz="2400" dirty="0" err="1"/>
              <a:t>array</a:t>
            </a:r>
            <a:r>
              <a:rPr lang="es-AR" sz="2400" dirty="0"/>
              <a:t>, estructuras, etc.), resulta más sencillo trabajar con archivos binarios en lugar de traducir cada elemento a texto para su procesamiento. </a:t>
            </a:r>
            <a:endParaRPr lang="es-AR" sz="2400" dirty="0" smtClean="0"/>
          </a:p>
          <a:p>
            <a:pPr marL="342900" indent="-342900" algn="just">
              <a:buFont typeface="Wingdings" pitchFamily="2" charset="2"/>
              <a:buChar char="ü"/>
            </a:pPr>
            <a:endParaRPr lang="es-AR" sz="2400" dirty="0" smtClean="0"/>
          </a:p>
          <a:p>
            <a:pPr marL="342900" indent="-342900" algn="just">
              <a:buFont typeface="Wingdings" pitchFamily="2" charset="2"/>
              <a:buChar char="ü"/>
            </a:pPr>
            <a:r>
              <a:rPr lang="es-AR" sz="2400" dirty="0" smtClean="0"/>
              <a:t>Se </a:t>
            </a:r>
            <a:r>
              <a:rPr lang="es-AR" sz="2400" dirty="0"/>
              <a:t>consigue mayor velocidad.</a:t>
            </a:r>
          </a:p>
          <a:p>
            <a:pPr marL="342900" indent="-342900" algn="just">
              <a:buFont typeface="Wingdings" pitchFamily="2" charset="2"/>
              <a:buChar char="ü"/>
            </a:pPr>
            <a:endParaRPr lang="es-AR" sz="2400" dirty="0" smtClean="0"/>
          </a:p>
          <a:p>
            <a:pPr marL="342900" indent="-342900" algn="just">
              <a:buFont typeface="Wingdings" pitchFamily="2" charset="2"/>
              <a:buChar char="ü"/>
            </a:pPr>
            <a:r>
              <a:rPr lang="es-AR" sz="2400" dirty="0" smtClean="0"/>
              <a:t>Los </a:t>
            </a:r>
            <a:r>
              <a:rPr lang="es-AR" sz="2400" dirty="0"/>
              <a:t>archivos binarios pueden ser accedidos en forma secuencial o directa (cada elemento debe tener la misma cantidad de bytes).</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95704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Funciones</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893647"/>
          </a:xfrm>
          <a:prstGeom prst="rect">
            <a:avLst/>
          </a:prstGeom>
        </p:spPr>
        <p:txBody>
          <a:bodyPr wrap="square">
            <a:spAutoFit/>
          </a:bodyPr>
          <a:lstStyle/>
          <a:p>
            <a:pPr algn="just"/>
            <a:r>
              <a:rPr lang="es-AR" sz="2400" dirty="0" smtClean="0"/>
              <a:t>Todas </a:t>
            </a:r>
            <a:r>
              <a:rPr lang="es-AR" sz="2400" dirty="0"/>
              <a:t>las operaciones sobre archivos se realizan con </a:t>
            </a:r>
            <a:r>
              <a:rPr lang="es-AR" sz="2400" dirty="0" smtClean="0"/>
              <a:t>funciones.</a:t>
            </a:r>
            <a:endParaRPr lang="es-AR" sz="2400" dirty="0"/>
          </a:p>
          <a:p>
            <a:pPr algn="just"/>
            <a:endParaRPr lang="es-AR" sz="2400" dirty="0" smtClean="0"/>
          </a:p>
          <a:p>
            <a:pPr algn="just"/>
            <a:r>
              <a:rPr lang="es-AR" sz="2400" dirty="0" smtClean="0"/>
              <a:t>Existen </a:t>
            </a:r>
            <a:r>
              <a:rPr lang="es-AR" sz="2400" dirty="0"/>
              <a:t>2 </a:t>
            </a:r>
            <a:r>
              <a:rPr lang="es-AR" sz="2400" dirty="0" smtClean="0"/>
              <a:t>categorías </a:t>
            </a:r>
            <a:r>
              <a:rPr lang="es-AR" sz="2400" dirty="0"/>
              <a:t>de funciones:</a:t>
            </a:r>
          </a:p>
          <a:p>
            <a:pPr marL="342900" indent="-342900" algn="just">
              <a:buFont typeface="Wingdings" pitchFamily="2" charset="2"/>
              <a:buChar char="ü"/>
            </a:pPr>
            <a:r>
              <a:rPr lang="es-AR" sz="2400" dirty="0" smtClean="0"/>
              <a:t>Las </a:t>
            </a:r>
            <a:r>
              <a:rPr lang="es-AR" sz="2400" dirty="0"/>
              <a:t>que usan buffer mediante un puntero a un archivo (solo </a:t>
            </a:r>
            <a:r>
              <a:rPr lang="es-AR" sz="2400" dirty="0" smtClean="0"/>
              <a:t>vemos </a:t>
            </a:r>
            <a:r>
              <a:rPr lang="es-AR" sz="2400" dirty="0"/>
              <a:t>estas)</a:t>
            </a:r>
          </a:p>
          <a:p>
            <a:pPr marL="342900" indent="-342900" algn="just">
              <a:buFont typeface="Wingdings" pitchFamily="2" charset="2"/>
              <a:buChar char="ü"/>
            </a:pPr>
            <a:r>
              <a:rPr lang="es-AR" sz="2400" dirty="0" smtClean="0"/>
              <a:t>Las </a:t>
            </a:r>
            <a:r>
              <a:rPr lang="es-AR" sz="2400" dirty="0"/>
              <a:t>que acceden directamente al archivo</a:t>
            </a:r>
          </a:p>
          <a:p>
            <a:pPr algn="just"/>
            <a:endParaRPr lang="es-AR" sz="2400" dirty="0" smtClean="0"/>
          </a:p>
          <a:p>
            <a:pPr algn="just"/>
            <a:r>
              <a:rPr lang="es-AR" sz="2400" dirty="0" smtClean="0"/>
              <a:t>Utilizar </a:t>
            </a:r>
            <a:r>
              <a:rPr lang="es-AR" sz="2400" dirty="0"/>
              <a:t>buffer significa que no tienen acceso directo al archivo y que las operaciones (lectura o escritura) se realizan en el buffer</a:t>
            </a:r>
            <a:r>
              <a:rPr lang="es-AR" sz="2400" dirty="0" smtClean="0"/>
              <a:t>.</a:t>
            </a:r>
          </a:p>
          <a:p>
            <a:pPr algn="just"/>
            <a:endParaRPr lang="es-AR" sz="2400" dirty="0"/>
          </a:p>
          <a:p>
            <a:pPr algn="just"/>
            <a:r>
              <a:rPr lang="es-AR" sz="2400" dirty="0"/>
              <a:t>Cuando el buffer se llena o se vacía se actualiza el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92971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El puntero a un archivo</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524315"/>
          </a:xfrm>
          <a:prstGeom prst="rect">
            <a:avLst/>
          </a:prstGeom>
        </p:spPr>
        <p:txBody>
          <a:bodyPr wrap="square">
            <a:spAutoFit/>
          </a:bodyPr>
          <a:lstStyle/>
          <a:p>
            <a:pPr algn="just"/>
            <a:r>
              <a:rPr lang="es-AR" sz="2400" dirty="0"/>
              <a:t>Cuando se trabaja con archivos secuenciales de datos, el primer paso es establecer un área de buffer, donde la información se almacena temporalmente mientras se está transfiriendo entre la memoria y el archivo de datos. </a:t>
            </a:r>
          </a:p>
          <a:p>
            <a:pPr algn="just"/>
            <a:r>
              <a:rPr lang="es-AR" sz="2400" dirty="0"/>
              <a:t>El área de memoria se establece escribiendo:</a:t>
            </a:r>
          </a:p>
          <a:p>
            <a:pPr algn="just"/>
            <a:r>
              <a:rPr lang="es-AR" sz="2400" b="1" dirty="0">
                <a:solidFill>
                  <a:srgbClr val="0070C0"/>
                </a:solidFill>
              </a:rPr>
              <a:t>FILE * </a:t>
            </a:r>
            <a:r>
              <a:rPr lang="es-AR" sz="2400" b="1" dirty="0" err="1" smtClean="0">
                <a:solidFill>
                  <a:srgbClr val="0070C0"/>
                </a:solidFill>
              </a:rPr>
              <a:t>archi</a:t>
            </a:r>
            <a:r>
              <a:rPr lang="es-AR" sz="2400" b="1" dirty="0" smtClean="0">
                <a:solidFill>
                  <a:srgbClr val="0070C0"/>
                </a:solidFill>
              </a:rPr>
              <a:t>;</a:t>
            </a:r>
            <a:endParaRPr lang="es-AR" sz="2400" b="1" dirty="0">
              <a:solidFill>
                <a:srgbClr val="0070C0"/>
              </a:solidFill>
            </a:endParaRPr>
          </a:p>
          <a:p>
            <a:pPr algn="just"/>
            <a:endParaRPr lang="es-AR" sz="2400" dirty="0"/>
          </a:p>
          <a:p>
            <a:pPr algn="just"/>
            <a:r>
              <a:rPr lang="es-AR" sz="2400" dirty="0"/>
              <a:t>Donde </a:t>
            </a:r>
            <a:r>
              <a:rPr lang="es-AR" sz="2400" dirty="0">
                <a:solidFill>
                  <a:srgbClr val="0070C0"/>
                </a:solidFill>
              </a:rPr>
              <a:t>FILE</a:t>
            </a:r>
            <a:r>
              <a:rPr lang="es-AR" sz="2400" dirty="0">
                <a:solidFill>
                  <a:srgbClr val="00B050"/>
                </a:solidFill>
              </a:rPr>
              <a:t> </a:t>
            </a:r>
            <a:r>
              <a:rPr lang="es-AR" sz="2400" dirty="0"/>
              <a:t>es un tipo de estructura que establece el área de buffer y </a:t>
            </a:r>
            <a:r>
              <a:rPr lang="es-AR" sz="2400" dirty="0" err="1" smtClean="0">
                <a:solidFill>
                  <a:srgbClr val="0070C0"/>
                </a:solidFill>
              </a:rPr>
              <a:t>archi</a:t>
            </a:r>
            <a:r>
              <a:rPr lang="es-AR" sz="2400" dirty="0" smtClean="0">
                <a:solidFill>
                  <a:srgbClr val="0070C0"/>
                </a:solidFill>
              </a:rPr>
              <a:t> </a:t>
            </a:r>
            <a:r>
              <a:rPr lang="es-AR" sz="2400" dirty="0" smtClean="0"/>
              <a:t>es </a:t>
            </a:r>
            <a:r>
              <a:rPr lang="es-AR" sz="2400" dirty="0"/>
              <a:t>la variable puntero que indica el comienzo de esta área. </a:t>
            </a:r>
            <a:endParaRPr lang="es-AR" sz="2400" dirty="0" smtClean="0"/>
          </a:p>
          <a:p>
            <a:pPr algn="just"/>
            <a:endParaRPr lang="es-AR" sz="2400" dirty="0"/>
          </a:p>
          <a:p>
            <a:pPr algn="just"/>
            <a:r>
              <a:rPr lang="es-AR" sz="2400" dirty="0"/>
              <a:t>El tipo de estructura FILE está definido en </a:t>
            </a:r>
            <a:r>
              <a:rPr lang="es-AR" sz="2400" dirty="0" err="1"/>
              <a:t>stdio.h</a:t>
            </a:r>
            <a:r>
              <a:rPr lang="es-AR" sz="2400" dirty="0"/>
              <a:t>.</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590594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a:t>El puntero a un archivo</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1569660"/>
          </a:xfrm>
          <a:prstGeom prst="rect">
            <a:avLst/>
          </a:prstGeom>
        </p:spPr>
        <p:txBody>
          <a:bodyPr wrap="square">
            <a:spAutoFit/>
          </a:bodyPr>
          <a:lstStyle/>
          <a:p>
            <a:pPr algn="just"/>
            <a:r>
              <a:rPr lang="es-AR" sz="2400" dirty="0"/>
              <a:t>Un archivo de datos debe ser abierto antes de ser creado o procesado. Esto </a:t>
            </a:r>
            <a:r>
              <a:rPr lang="es-AR" sz="2400" u="sng" dirty="0"/>
              <a:t>asocia</a:t>
            </a:r>
            <a:r>
              <a:rPr lang="es-AR" sz="2400" dirty="0"/>
              <a:t> el área del </a:t>
            </a:r>
            <a:r>
              <a:rPr lang="es-AR" sz="2400" u="sng" dirty="0"/>
              <a:t>buffer</a:t>
            </a:r>
            <a:r>
              <a:rPr lang="es-AR" sz="2400" dirty="0"/>
              <a:t> con el nombre del </a:t>
            </a:r>
            <a:r>
              <a:rPr lang="es-AR" sz="2400" u="sng" dirty="0"/>
              <a:t>archivo</a:t>
            </a:r>
            <a:r>
              <a:rPr lang="es-AR" sz="2400" dirty="0"/>
              <a:t>. También se especifica la forma en que se va a usar el archivo</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73330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Operaciones</a:t>
            </a:r>
            <a:endParaRPr lang="es-AR" sz="3200" dirty="0"/>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1938992"/>
          </a:xfrm>
          <a:prstGeom prst="rect">
            <a:avLst/>
          </a:prstGeom>
        </p:spPr>
        <p:txBody>
          <a:bodyPr wrap="square">
            <a:spAutoFit/>
          </a:bodyPr>
          <a:lstStyle/>
          <a:p>
            <a:pPr marL="457200" indent="-457200" algn="just">
              <a:buFont typeface="+mj-lt"/>
              <a:buAutoNum type="arabicPeriod"/>
            </a:pPr>
            <a:r>
              <a:rPr lang="es-AR" sz="2400" dirty="0" smtClean="0"/>
              <a:t>Abrir </a:t>
            </a:r>
            <a:r>
              <a:rPr lang="es-AR" sz="2400" dirty="0"/>
              <a:t>un archivo</a:t>
            </a:r>
          </a:p>
          <a:p>
            <a:pPr marL="457200" indent="-457200" algn="just">
              <a:buFont typeface="+mj-lt"/>
              <a:buAutoNum type="arabicPeriod"/>
            </a:pPr>
            <a:r>
              <a:rPr lang="es-AR" sz="2400" dirty="0" smtClean="0"/>
              <a:t>Cerrar </a:t>
            </a:r>
            <a:r>
              <a:rPr lang="es-AR" sz="2400" dirty="0"/>
              <a:t>un archivo</a:t>
            </a:r>
          </a:p>
          <a:p>
            <a:pPr marL="457200" indent="-457200" algn="just">
              <a:buFont typeface="+mj-lt"/>
              <a:buAutoNum type="arabicPeriod"/>
            </a:pPr>
            <a:r>
              <a:rPr lang="es-AR" sz="2400" dirty="0" smtClean="0"/>
              <a:t>Fin </a:t>
            </a:r>
            <a:r>
              <a:rPr lang="es-AR" sz="2400" dirty="0"/>
              <a:t>de un archivo</a:t>
            </a:r>
          </a:p>
          <a:p>
            <a:pPr marL="457200" indent="-457200" algn="just">
              <a:buFont typeface="+mj-lt"/>
              <a:buAutoNum type="arabicPeriod"/>
            </a:pPr>
            <a:r>
              <a:rPr lang="es-AR" sz="2400" dirty="0" smtClean="0"/>
              <a:t>Funciones </a:t>
            </a:r>
            <a:r>
              <a:rPr lang="es-AR" sz="2400" dirty="0"/>
              <a:t>de un archivo binario</a:t>
            </a:r>
          </a:p>
          <a:p>
            <a:pPr marL="457200" indent="-457200" algn="just">
              <a:buFont typeface="+mj-lt"/>
              <a:buAutoNum type="arabicPeriod"/>
            </a:pPr>
            <a:r>
              <a:rPr lang="es-AR" sz="2400" dirty="0" smtClean="0"/>
              <a:t>Tamaño </a:t>
            </a:r>
            <a:r>
              <a:rPr lang="es-AR" sz="2400" dirty="0"/>
              <a:t>de un archivo</a:t>
            </a:r>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118961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07504" y="1124744"/>
            <a:ext cx="8568952" cy="504056"/>
          </a:xfrm>
        </p:spPr>
        <p:txBody>
          <a:bodyPr>
            <a:noAutofit/>
          </a:bodyPr>
          <a:lstStyle/>
          <a:p>
            <a:r>
              <a:rPr lang="es-AR" sz="3200" b="1" dirty="0" smtClean="0"/>
              <a:t>1. Abrir </a:t>
            </a:r>
            <a:r>
              <a:rPr lang="es-AR" sz="3200" b="1" dirty="0"/>
              <a:t>un archivo</a:t>
            </a:r>
          </a:p>
        </p:txBody>
      </p:sp>
      <p:sp>
        <p:nvSpPr>
          <p:cNvPr id="2" name="1 Título"/>
          <p:cNvSpPr>
            <a:spLocks noGrp="1"/>
          </p:cNvSpPr>
          <p:nvPr>
            <p:ph type="ctrTitle"/>
          </p:nvPr>
        </p:nvSpPr>
        <p:spPr>
          <a:xfrm>
            <a:off x="-108520" y="116632"/>
            <a:ext cx="8280920" cy="792088"/>
          </a:xfrm>
        </p:spPr>
        <p:txBody>
          <a:bodyPr>
            <a:normAutofit fontScale="90000"/>
          </a:bodyPr>
          <a:lstStyle/>
          <a:p>
            <a:pPr marL="182880" indent="0">
              <a:buNone/>
            </a:pPr>
            <a:r>
              <a:rPr lang="es-AR" dirty="0" smtClean="0"/>
              <a:t>Archivos</a:t>
            </a:r>
            <a:endParaRPr lang="es-AR" dirty="0"/>
          </a:p>
        </p:txBody>
      </p:sp>
      <p:sp>
        <p:nvSpPr>
          <p:cNvPr id="4" name="3 Rectángulo"/>
          <p:cNvSpPr/>
          <p:nvPr/>
        </p:nvSpPr>
        <p:spPr>
          <a:xfrm>
            <a:off x="107504" y="1951672"/>
            <a:ext cx="8568952" cy="4154984"/>
          </a:xfrm>
          <a:prstGeom prst="rect">
            <a:avLst/>
          </a:prstGeom>
        </p:spPr>
        <p:txBody>
          <a:bodyPr wrap="square">
            <a:spAutoFit/>
          </a:bodyPr>
          <a:lstStyle/>
          <a:p>
            <a:pPr algn="just"/>
            <a:r>
              <a:rPr lang="es-AR" sz="2400" dirty="0"/>
              <a:t>Cada vez que se necesita trabajar con un archivo es necesario </a:t>
            </a:r>
            <a:r>
              <a:rPr lang="es-AR" sz="2400" dirty="0" smtClean="0"/>
              <a:t>abrirlo.</a:t>
            </a:r>
            <a:endParaRPr lang="es-AR" sz="2400" dirty="0"/>
          </a:p>
          <a:p>
            <a:pPr algn="just"/>
            <a:endParaRPr lang="es-AR" sz="2400" dirty="0"/>
          </a:p>
          <a:p>
            <a:pPr algn="just"/>
            <a:r>
              <a:rPr lang="es-AR" sz="2400" b="1" dirty="0">
                <a:solidFill>
                  <a:srgbClr val="0070C0"/>
                </a:solidFill>
              </a:rPr>
              <a:t>FILE </a:t>
            </a:r>
            <a:r>
              <a:rPr lang="es-AR" sz="2400" b="1" dirty="0" smtClean="0">
                <a:solidFill>
                  <a:srgbClr val="0070C0"/>
                </a:solidFill>
              </a:rPr>
              <a:t>*</a:t>
            </a:r>
            <a:r>
              <a:rPr lang="es-AR" sz="2400" b="1" dirty="0" err="1" smtClean="0">
                <a:solidFill>
                  <a:srgbClr val="0070C0"/>
                </a:solidFill>
              </a:rPr>
              <a:t>archi</a:t>
            </a:r>
            <a:r>
              <a:rPr lang="es-AR" sz="2400" b="1" dirty="0" smtClean="0">
                <a:solidFill>
                  <a:srgbClr val="0070C0"/>
                </a:solidFill>
              </a:rPr>
              <a:t>= </a:t>
            </a:r>
            <a:r>
              <a:rPr lang="es-AR" sz="2400" b="1" dirty="0" err="1">
                <a:solidFill>
                  <a:srgbClr val="0070C0"/>
                </a:solidFill>
              </a:rPr>
              <a:t>fopen</a:t>
            </a:r>
            <a:r>
              <a:rPr lang="es-AR" sz="2400" b="1" dirty="0">
                <a:solidFill>
                  <a:srgbClr val="0070C0"/>
                </a:solidFill>
              </a:rPr>
              <a:t>( nombre, modo)</a:t>
            </a:r>
          </a:p>
          <a:p>
            <a:pPr algn="just"/>
            <a:endParaRPr lang="es-AR" sz="2400" dirty="0"/>
          </a:p>
          <a:p>
            <a:pPr algn="just"/>
            <a:r>
              <a:rPr lang="es-AR" sz="2400" dirty="0"/>
              <a:t>Donde </a:t>
            </a:r>
            <a:r>
              <a:rPr lang="es-AR" sz="2400" dirty="0" smtClean="0">
                <a:solidFill>
                  <a:srgbClr val="0070C0"/>
                </a:solidFill>
              </a:rPr>
              <a:t>nombre</a:t>
            </a:r>
            <a:r>
              <a:rPr lang="es-AR" sz="2400" dirty="0" smtClean="0"/>
              <a:t> </a:t>
            </a:r>
            <a:r>
              <a:rPr lang="es-AR" sz="2400" dirty="0"/>
              <a:t>es un puntero a una cadena de caracteres que </a:t>
            </a:r>
            <a:r>
              <a:rPr lang="es-AR" sz="2400" dirty="0" smtClean="0"/>
              <a:t>representa </a:t>
            </a:r>
            <a:r>
              <a:rPr lang="es-AR" sz="2400" dirty="0"/>
              <a:t>el nombre valido del archivo y puede incluir una especificación del directorio. La cadena a la que apunta </a:t>
            </a:r>
            <a:r>
              <a:rPr lang="es-AR" sz="2400" dirty="0">
                <a:solidFill>
                  <a:srgbClr val="0070C0"/>
                </a:solidFill>
              </a:rPr>
              <a:t>modo</a:t>
            </a:r>
            <a:r>
              <a:rPr lang="es-AR" sz="2400" dirty="0"/>
              <a:t> determina como se abre el archivo. </a:t>
            </a:r>
            <a:endParaRPr lang="es-AR" sz="2400" dirty="0" smtClean="0"/>
          </a:p>
          <a:p>
            <a:pPr algn="just"/>
            <a:endParaRPr lang="es-AR" sz="2400" dirty="0"/>
          </a:p>
          <a:p>
            <a:pPr algn="just"/>
            <a:r>
              <a:rPr lang="es-AR" sz="2400" dirty="0" smtClean="0"/>
              <a:t>La </a:t>
            </a:r>
            <a:r>
              <a:rPr lang="es-AR" sz="2400" dirty="0"/>
              <a:t>siguiente tabla muestra los valores permitidos para modo</a:t>
            </a:r>
            <a:r>
              <a:rPr lang="es-AR" sz="2400" dirty="0" smtClean="0"/>
              <a:t>.</a:t>
            </a:r>
            <a:endParaRPr lang="es-AR" sz="2400" dirty="0"/>
          </a:p>
        </p:txBody>
      </p:sp>
      <p:grpSp>
        <p:nvGrpSpPr>
          <p:cNvPr id="5" name="4 Grupo"/>
          <p:cNvGrpSpPr/>
          <p:nvPr/>
        </p:nvGrpSpPr>
        <p:grpSpPr>
          <a:xfrm>
            <a:off x="8748464" y="-216024"/>
            <a:ext cx="288032" cy="7218040"/>
            <a:chOff x="8676456" y="-216024"/>
            <a:chExt cx="288032" cy="7218040"/>
          </a:xfrm>
        </p:grpSpPr>
        <p:sp>
          <p:nvSpPr>
            <p:cNvPr id="6" name="5 Rectángulo"/>
            <p:cNvSpPr/>
            <p:nvPr/>
          </p:nvSpPr>
          <p:spPr>
            <a:xfrm>
              <a:off x="8676456" y="-216024"/>
              <a:ext cx="288032" cy="112474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Rectángulo"/>
            <p:cNvSpPr/>
            <p:nvPr/>
          </p:nvSpPr>
          <p:spPr>
            <a:xfrm>
              <a:off x="8676456" y="1008112"/>
              <a:ext cx="288032" cy="1124744"/>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p:cNvSpPr/>
            <p:nvPr/>
          </p:nvSpPr>
          <p:spPr>
            <a:xfrm>
              <a:off x="8676456" y="2204864"/>
              <a:ext cx="288032" cy="1124744"/>
            </a:xfrm>
            <a:prstGeom prst="rect">
              <a:avLst/>
            </a:prstGeom>
            <a:solidFill>
              <a:srgbClr val="0070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Rectángulo"/>
            <p:cNvSpPr/>
            <p:nvPr/>
          </p:nvSpPr>
          <p:spPr>
            <a:xfrm>
              <a:off x="8676456" y="3429000"/>
              <a:ext cx="288032" cy="1124744"/>
            </a:xfrm>
            <a:prstGeom prst="rect">
              <a:avLst/>
            </a:pr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Rectángulo"/>
            <p:cNvSpPr/>
            <p:nvPr/>
          </p:nvSpPr>
          <p:spPr>
            <a:xfrm>
              <a:off x="8676456" y="4653136"/>
              <a:ext cx="288032" cy="112474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Rectángulo"/>
            <p:cNvSpPr/>
            <p:nvPr/>
          </p:nvSpPr>
          <p:spPr>
            <a:xfrm>
              <a:off x="8676456" y="5877272"/>
              <a:ext cx="288032" cy="1124744"/>
            </a:xfrm>
            <a:prstGeom prst="rect">
              <a:avLst/>
            </a:prstGeom>
            <a:solidFill>
              <a:srgbClr val="0070C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066077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701</TotalTime>
  <Words>2066</Words>
  <Application>Microsoft Office PowerPoint</Application>
  <PresentationFormat>Presentación en pantalla (4:3)</PresentationFormat>
  <Paragraphs>351</Paragraphs>
  <Slides>33</Slides>
  <Notes>12</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Transmisión de listas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lpstr>Archivos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dc:title>
  <dc:creator>Fernando Genin</dc:creator>
  <cp:lastModifiedBy>Gisela Rotatori</cp:lastModifiedBy>
  <cp:revision>57</cp:revision>
  <dcterms:created xsi:type="dcterms:W3CDTF">2013-04-13T05:53:43Z</dcterms:created>
  <dcterms:modified xsi:type="dcterms:W3CDTF">2017-05-24T01:59:03Z</dcterms:modified>
</cp:coreProperties>
</file>