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67" r:id="rId2"/>
    <p:sldId id="259" r:id="rId3"/>
    <p:sldId id="264" r:id="rId4"/>
    <p:sldId id="289" r:id="rId5"/>
    <p:sldId id="266" r:id="rId6"/>
    <p:sldId id="260" r:id="rId7"/>
    <p:sldId id="265" r:id="rId8"/>
    <p:sldId id="269" r:id="rId9"/>
    <p:sldId id="270" r:id="rId10"/>
    <p:sldId id="273" r:id="rId11"/>
    <p:sldId id="268" r:id="rId12"/>
    <p:sldId id="271" r:id="rId13"/>
    <p:sldId id="272" r:id="rId14"/>
    <p:sldId id="274" r:id="rId15"/>
    <p:sldId id="275" r:id="rId16"/>
    <p:sldId id="262" r:id="rId17"/>
    <p:sldId id="280" r:id="rId18"/>
    <p:sldId id="282" r:id="rId19"/>
    <p:sldId id="283" r:id="rId20"/>
    <p:sldId id="281" r:id="rId21"/>
    <p:sldId id="285" r:id="rId22"/>
    <p:sldId id="284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D81E00"/>
    <a:srgbClr val="011893"/>
    <a:srgbClr val="005493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03"/>
  </p:normalViewPr>
  <p:slideViewPr>
    <p:cSldViewPr snapToGrid="0">
      <p:cViewPr>
        <p:scale>
          <a:sx n="100" d="100"/>
          <a:sy n="100" d="100"/>
        </p:scale>
        <p:origin x="1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DE98-75D0-5142-B0D4-F1BF1D80C03F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6CF1-E2DC-6249-B8E8-94DA8A0F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Binnington</a:t>
            </a:r>
            <a:r>
              <a:rPr lang="en-US" dirty="0"/>
              <a:t> is a goalie and I didn’t include goalie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Binnington</a:t>
            </a:r>
            <a:r>
              <a:rPr lang="en-US" dirty="0"/>
              <a:t> is a goalie and I didn’t include goalie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Binnington</a:t>
            </a:r>
            <a:r>
              <a:rPr lang="en-US" dirty="0"/>
              <a:t> is a goalie and I didn’t include goalie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Binnington</a:t>
            </a:r>
            <a:r>
              <a:rPr lang="en-US" dirty="0"/>
              <a:t> is a goalie and I didn’t include goalie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Binnington</a:t>
            </a:r>
            <a:r>
              <a:rPr lang="en-US" dirty="0"/>
              <a:t> is a goalie and I didn’t include goalie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6CF1-E2DC-6249-B8E8-94DA8A0F78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4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9B13-1A94-8345-8A3F-936ADCD52AF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81A5-2C57-DE47-A578-00B06E41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0+ Ice Hockey Coach Illustrations, Royalty-Free Vector Graphics &amp; Clip  Art - iStock | Ice hockey rink, Ice hockey puck">
            <a:extLst>
              <a:ext uri="{FF2B5EF4-FFF2-40B4-BE49-F238E27FC236}">
                <a16:creationId xmlns:a16="http://schemas.microsoft.com/office/drawing/2014/main" id="{21B5E66F-2D5B-852D-5F07-469154F0F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0443" r="6113" b="10443"/>
          <a:stretch/>
        </p:blipFill>
        <p:spPr bwMode="auto">
          <a:xfrm>
            <a:off x="-8017" y="228600"/>
            <a:ext cx="1220001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0C1068-83A9-8AF0-AB2E-54D45324B89C}"/>
              </a:ext>
            </a:extLst>
          </p:cNvPr>
          <p:cNvSpPr/>
          <p:nvPr/>
        </p:nvSpPr>
        <p:spPr>
          <a:xfrm>
            <a:off x="3542110" y="1468087"/>
            <a:ext cx="5107779" cy="3921825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ysClr val="windowText" lastClr="000000"/>
              </a:solidFill>
              <a:latin typeface="Livvic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42B4-C1AD-0CC3-3811-785B2886331F}"/>
              </a:ext>
            </a:extLst>
          </p:cNvPr>
          <p:cNvSpPr txBox="1"/>
          <p:nvPr/>
        </p:nvSpPr>
        <p:spPr>
          <a:xfrm>
            <a:off x="3681301" y="2505669"/>
            <a:ext cx="482138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Livvic" panose="020F0502020204030204" pitchFamily="34" charset="0"/>
              </a:rPr>
              <a:t>MVP - WHO HAS THE MOST HART? </a:t>
            </a:r>
          </a:p>
          <a:p>
            <a:pPr algn="ctr"/>
            <a:endParaRPr lang="en-US" sz="3200" b="1" dirty="0">
              <a:solidFill>
                <a:sysClr val="windowText" lastClr="000000"/>
              </a:solidFill>
              <a:latin typeface="Livvic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vvic" panose="020F0502020204030204" pitchFamily="34" charset="0"/>
              </a:rPr>
              <a:t>PREDICTING THE HART MEMORIAL TROPHY RECIPIENT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4C91-A1E3-BA39-C6E9-3DABAE9144C9}"/>
              </a:ext>
            </a:extLst>
          </p:cNvPr>
          <p:cNvSpPr txBox="1"/>
          <p:nvPr/>
        </p:nvSpPr>
        <p:spPr>
          <a:xfrm>
            <a:off x="-8017" y="6027003"/>
            <a:ext cx="254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vvic" pitchFamily="2" charset="77"/>
                <a:cs typeface="Catamaran Light" pitchFamily="2" charset="77"/>
              </a:rPr>
              <a:t>Miranda Wallace </a:t>
            </a:r>
          </a:p>
          <a:p>
            <a:r>
              <a:rPr lang="en-US" sz="1600" b="1" dirty="0">
                <a:latin typeface="Livvic" pitchFamily="2" charset="77"/>
                <a:cs typeface="Catamaran Light" pitchFamily="2" charset="77"/>
              </a:rPr>
              <a:t>March 26</a:t>
            </a:r>
            <a:r>
              <a:rPr lang="en-US" sz="1600" b="1" baseline="30000" dirty="0">
                <a:latin typeface="Livvic" pitchFamily="2" charset="77"/>
                <a:cs typeface="Catamaran Light" pitchFamily="2" charset="77"/>
              </a:rPr>
              <a:t>th</a:t>
            </a:r>
            <a:r>
              <a:rPr lang="en-US" sz="1600" b="1" dirty="0">
                <a:latin typeface="Livvic" pitchFamily="2" charset="77"/>
                <a:cs typeface="Catamaran Light" pitchFamily="2" charset="77"/>
              </a:rPr>
              <a:t>, 2023</a:t>
            </a:r>
          </a:p>
          <a:p>
            <a:r>
              <a:rPr lang="en-US" sz="1600" b="1" dirty="0">
                <a:latin typeface="Livvic" pitchFamily="2" charset="77"/>
                <a:cs typeface="Catamaran Light" pitchFamily="2" charset="77"/>
              </a:rPr>
              <a:t>STAT 445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93399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9114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MODELS – LINEAR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D58D24-24DC-355F-7438-9B4C0A0AE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20254"/>
              </p:ext>
            </p:extLst>
          </p:nvPr>
        </p:nvGraphicFramePr>
        <p:xfrm>
          <a:off x="3167544" y="1574797"/>
          <a:ext cx="5244716" cy="4855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2358">
                  <a:extLst>
                    <a:ext uri="{9D8B030D-6E8A-4147-A177-3AD203B41FA5}">
                      <a16:colId xmlns:a16="http://schemas.microsoft.com/office/drawing/2014/main" val="499609573"/>
                    </a:ext>
                  </a:extLst>
                </a:gridCol>
                <a:gridCol w="2622358">
                  <a:extLst>
                    <a:ext uri="{9D8B030D-6E8A-4147-A177-3AD203B41FA5}">
                      <a16:colId xmlns:a16="http://schemas.microsoft.com/office/drawing/2014/main" val="748816680"/>
                    </a:ext>
                  </a:extLst>
                </a:gridCol>
              </a:tblGrid>
              <a:tr h="55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vvic" pitchFamily="2" charset="77"/>
                        </a:rPr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83939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INTERCEPT 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0195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GP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61181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5709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A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4067"/>
                  </a:ext>
                </a:extLst>
              </a:tr>
              <a:tr h="4646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PLUS_MINUS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17897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PIM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-0.00487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91723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0244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TOI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1190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OPS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-3.56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86958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DPS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-5.97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7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567E4-AD20-65C5-8D18-C726D720537B}"/>
              </a:ext>
            </a:extLst>
          </p:cNvPr>
          <p:cNvSpPr txBox="1"/>
          <p:nvPr/>
        </p:nvSpPr>
        <p:spPr>
          <a:xfrm>
            <a:off x="219457" y="1574797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tamaran Light" pitchFamily="2" charset="77"/>
                <a:cs typeface="Catamaran Light" pitchFamily="2" charset="77"/>
              </a:rPr>
              <a:t>COEFFICIENTS:</a:t>
            </a:r>
          </a:p>
        </p:txBody>
      </p:sp>
      <p:pic>
        <p:nvPicPr>
          <p:cNvPr id="12292" name="Picture 4" descr="Pair Of Ice Hockey Skates High Contrast PNG &amp; SVG Design For T-Shirts">
            <a:extLst>
              <a:ext uri="{FF2B5EF4-FFF2-40B4-BE49-F238E27FC236}">
                <a16:creationId xmlns:a16="http://schemas.microsoft.com/office/drawing/2014/main" id="{EC8F21D9-F891-0F1B-73C6-8CF021CC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51" y="-16661"/>
            <a:ext cx="4274315" cy="42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79BC12-985C-4D26-E468-F0301FB0C7C9}"/>
              </a:ext>
            </a:extLst>
          </p:cNvPr>
          <p:cNvSpPr/>
          <p:nvPr/>
        </p:nvSpPr>
        <p:spPr>
          <a:xfrm>
            <a:off x="8759952" y="5399425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EE5A9-0456-E41A-94A9-8EC3A688BE67}"/>
              </a:ext>
            </a:extLst>
          </p:cNvPr>
          <p:cNvSpPr txBox="1"/>
          <p:nvPr/>
        </p:nvSpPr>
        <p:spPr>
          <a:xfrm>
            <a:off x="9031661" y="5500223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Test MSE = 33.08424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1409F-A895-A903-8880-58B6208918BE}"/>
              </a:ext>
            </a:extLst>
          </p:cNvPr>
          <p:cNvSpPr txBox="1"/>
          <p:nvPr/>
        </p:nvSpPr>
        <p:spPr>
          <a:xfrm>
            <a:off x="-5014" y="6609875"/>
            <a:ext cx="10653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Pair of ice hockey skates high contrast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www.vexels.com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png-svg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/preview/241275/pair-of-ice-hockey-skates-high-contrast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1047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LINEAR REGRESSION : PREDICTED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43144"/>
              </p:ext>
            </p:extLst>
          </p:nvPr>
        </p:nvGraphicFramePr>
        <p:xfrm>
          <a:off x="178880" y="1135398"/>
          <a:ext cx="7891694" cy="55223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5459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367553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967506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1871176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865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717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301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Steven Stamkos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689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 Tavares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48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281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Leon Draisaitl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8935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Braydon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0.18 %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6896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5097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David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Pastmak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79F7B0-0E9E-88DA-9866-E05448E233D6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25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9666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LINEAR REGRESSION : ACTUAL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4173"/>
              </p:ext>
            </p:extLst>
          </p:nvPr>
        </p:nvGraphicFramePr>
        <p:xfrm>
          <a:off x="178881" y="1135398"/>
          <a:ext cx="7891200" cy="554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833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503399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759763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Johnny Gaudreau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Mark Giordano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3.86 %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Sebastian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Aho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Jordan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Binnington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1.23 %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32</a:t>
                      </a: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BDC236-09D8-567E-EA48-E6ED33AFED3C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78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888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MODELS – RIDGE 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D58D24-24DC-355F-7438-9B4C0A0AE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2270"/>
              </p:ext>
            </p:extLst>
          </p:nvPr>
        </p:nvGraphicFramePr>
        <p:xfrm>
          <a:off x="3167544" y="1574797"/>
          <a:ext cx="5244716" cy="4855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2358">
                  <a:extLst>
                    <a:ext uri="{9D8B030D-6E8A-4147-A177-3AD203B41FA5}">
                      <a16:colId xmlns:a16="http://schemas.microsoft.com/office/drawing/2014/main" val="499609573"/>
                    </a:ext>
                  </a:extLst>
                </a:gridCol>
                <a:gridCol w="2622358">
                  <a:extLst>
                    <a:ext uri="{9D8B030D-6E8A-4147-A177-3AD203B41FA5}">
                      <a16:colId xmlns:a16="http://schemas.microsoft.com/office/drawing/2014/main" val="748816680"/>
                    </a:ext>
                  </a:extLst>
                </a:gridCol>
              </a:tblGrid>
              <a:tr h="55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vvic" pitchFamily="2" charset="77"/>
                        </a:rPr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83939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INTERCEPT 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0195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GP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-0.00440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61181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5709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A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4067"/>
                  </a:ext>
                </a:extLst>
              </a:tr>
              <a:tr h="4646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PLUS_MINUS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17897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PIM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-0.00180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91723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0244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TOI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1190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OPS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86958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DPS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-0.0102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7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567E4-AD20-65C5-8D18-C726D720537B}"/>
              </a:ext>
            </a:extLst>
          </p:cNvPr>
          <p:cNvSpPr txBox="1"/>
          <p:nvPr/>
        </p:nvSpPr>
        <p:spPr>
          <a:xfrm>
            <a:off x="219457" y="1574797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tamaran Light" pitchFamily="2" charset="77"/>
                <a:cs typeface="Catamaran Light" pitchFamily="2" charset="77"/>
              </a:rPr>
              <a:t>COEFFICIENTS:</a:t>
            </a:r>
          </a:p>
        </p:txBody>
      </p:sp>
      <p:pic>
        <p:nvPicPr>
          <p:cNvPr id="12292" name="Picture 4" descr="Pair Of Ice Hockey Skates High Contrast PNG &amp; SVG Design For T-Shirts">
            <a:extLst>
              <a:ext uri="{FF2B5EF4-FFF2-40B4-BE49-F238E27FC236}">
                <a16:creationId xmlns:a16="http://schemas.microsoft.com/office/drawing/2014/main" id="{EC8F21D9-F891-0F1B-73C6-8CF021CC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51" y="-16661"/>
            <a:ext cx="4274315" cy="42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79BC12-985C-4D26-E468-F0301FB0C7C9}"/>
              </a:ext>
            </a:extLst>
          </p:cNvPr>
          <p:cNvSpPr/>
          <p:nvPr/>
        </p:nvSpPr>
        <p:spPr>
          <a:xfrm>
            <a:off x="8759952" y="5399425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atamaran Light" pitchFamily="2" charset="77"/>
              <a:cs typeface="Catamaran Ligh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3DFD-038C-3CAC-91CB-C8F28A598E76}"/>
              </a:ext>
            </a:extLst>
          </p:cNvPr>
          <p:cNvSpPr txBox="1"/>
          <p:nvPr/>
        </p:nvSpPr>
        <p:spPr>
          <a:xfrm>
            <a:off x="-5014" y="6609875"/>
            <a:ext cx="10653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Pair of ice hockey skates high contrast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www.vexels.com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png-svg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/preview/241275/pair-of-ice-hockey-skates-high-contrast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3506D-1729-01F6-FCC7-86ED6C5FA1B4}"/>
              </a:ext>
            </a:extLst>
          </p:cNvPr>
          <p:cNvSpPr txBox="1"/>
          <p:nvPr/>
        </p:nvSpPr>
        <p:spPr>
          <a:xfrm>
            <a:off x="9050095" y="5500223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Test MSE =  33.99761</a:t>
            </a:r>
          </a:p>
        </p:txBody>
      </p:sp>
    </p:spTree>
    <p:extLst>
      <p:ext uri="{BB962C8B-B14F-4D97-AF65-F5344CB8AC3E}">
        <p14:creationId xmlns:p14="http://schemas.microsoft.com/office/powerpoint/2010/main" val="28279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10243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RIDGE REGRESSION : PREDICTED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3465"/>
              </p:ext>
            </p:extLst>
          </p:nvPr>
        </p:nvGraphicFramePr>
        <p:xfrm>
          <a:off x="335785" y="1135398"/>
          <a:ext cx="7891201" cy="5522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2041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274058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905897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296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74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332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Leon Draisaitl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716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126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30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Steven Stamkos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922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Brayden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0.18 %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716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5127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5039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 Tavares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A0F694-0FB8-1011-3522-E5E6525EFB00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180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9433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RIDGE REGRESSION : ACTUAL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93395"/>
              </p:ext>
            </p:extLst>
          </p:nvPr>
        </p:nvGraphicFramePr>
        <p:xfrm>
          <a:off x="336008" y="1135398"/>
          <a:ext cx="7891200" cy="554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833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503399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759763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Johnny Gaudreau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Mark Giordano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3.86 %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Sebastian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Aho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Jordan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Binnington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1.23 %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21</a:t>
                      </a: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4D2BBB-2D4E-8BC3-7B9F-E5B0D083BD1D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57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6FAFF-AE3A-6905-B591-AA3AF3F77D7E}"/>
              </a:ext>
            </a:extLst>
          </p:cNvPr>
          <p:cNvSpPr txBox="1"/>
          <p:nvPr/>
        </p:nvSpPr>
        <p:spPr>
          <a:xfrm rot="5400000">
            <a:off x="7857196" y="3075056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vvic" pitchFamily="2" charset="77"/>
              </a:rPr>
              <a:t>RIDGE REGRESSION PLOT</a:t>
            </a:r>
          </a:p>
        </p:txBody>
      </p:sp>
      <p:pic>
        <p:nvPicPr>
          <p:cNvPr id="3074" name="Picture 2" descr="Figure 3: Ridge regression plot depicting the optimal value of λ">
            <a:extLst>
              <a:ext uri="{FF2B5EF4-FFF2-40B4-BE49-F238E27FC236}">
                <a16:creationId xmlns:a16="http://schemas.microsoft.com/office/drawing/2014/main" id="{8F0ED45D-37B0-4165-D96A-A7F83D7EA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" r="4582" b="4204"/>
          <a:stretch/>
        </p:blipFill>
        <p:spPr bwMode="auto">
          <a:xfrm>
            <a:off x="551860" y="392399"/>
            <a:ext cx="9774275" cy="60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81A23-C6B5-5F6D-D802-5DF96665C437}"/>
              </a:ext>
            </a:extLst>
          </p:cNvPr>
          <p:cNvSpPr/>
          <p:nvPr/>
        </p:nvSpPr>
        <p:spPr>
          <a:xfrm>
            <a:off x="82479" y="6201029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E16E7-8238-D700-23FD-9307E28A4C61}"/>
              </a:ext>
            </a:extLst>
          </p:cNvPr>
          <p:cNvSpPr txBox="1"/>
          <p:nvPr/>
        </p:nvSpPr>
        <p:spPr>
          <a:xfrm>
            <a:off x="175322" y="6251427"/>
            <a:ext cx="31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latin typeface="Catamaran Light" pitchFamily="2" charset="77"/>
                <a:cs typeface="Catamaran Light" pitchFamily="2" charset="77"/>
              </a:rPr>
              <a:t>λ</a:t>
            </a:r>
            <a:r>
              <a:rPr lang="en-CA" sz="2400" b="1" baseline="-25000" dirty="0">
                <a:latin typeface="Catamaran Light" pitchFamily="2" charset="77"/>
                <a:cs typeface="Catamaran Light" pitchFamily="2" charset="77"/>
              </a:rPr>
              <a:t>BEST </a:t>
            </a:r>
            <a:r>
              <a:rPr lang="en-CA" sz="2400" b="1" dirty="0">
                <a:latin typeface="Catamaran Light" pitchFamily="2" charset="77"/>
                <a:cs typeface="Catamaran Light" pitchFamily="2" charset="77"/>
              </a:rPr>
              <a:t>= 8.501 </a:t>
            </a:r>
            <a:endParaRPr lang="en-US" sz="2400" b="1" dirty="0">
              <a:latin typeface="Catamaran Light" pitchFamily="2" charset="77"/>
              <a:cs typeface="Catamaran Ligh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AFA69-1655-DFDC-795C-5CDCB1916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9359">
            <a:off x="21237" y="6585537"/>
            <a:ext cx="396251" cy="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574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MODELS – LASSO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D58D24-24DC-355F-7438-9B4C0A0AE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72488"/>
              </p:ext>
            </p:extLst>
          </p:nvPr>
        </p:nvGraphicFramePr>
        <p:xfrm>
          <a:off x="3167544" y="1574797"/>
          <a:ext cx="5244716" cy="4855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2358">
                  <a:extLst>
                    <a:ext uri="{9D8B030D-6E8A-4147-A177-3AD203B41FA5}">
                      <a16:colId xmlns:a16="http://schemas.microsoft.com/office/drawing/2014/main" val="499609573"/>
                    </a:ext>
                  </a:extLst>
                </a:gridCol>
                <a:gridCol w="2622358">
                  <a:extLst>
                    <a:ext uri="{9D8B030D-6E8A-4147-A177-3AD203B41FA5}">
                      <a16:colId xmlns:a16="http://schemas.microsoft.com/office/drawing/2014/main" val="748816680"/>
                    </a:ext>
                  </a:extLst>
                </a:gridCol>
              </a:tblGrid>
              <a:tr h="55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vvic" pitchFamily="2" charset="77"/>
                        </a:rPr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83939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INTERCEPT 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latin typeface="Catamaran Light" pitchFamily="2" charset="77"/>
                          <a:cs typeface="Catamaran Light" pitchFamily="2" charset="77"/>
                        </a:rPr>
                        <a:t>-1.38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0195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GP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61181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5709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A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4067"/>
                  </a:ext>
                </a:extLst>
              </a:tr>
              <a:tr h="4646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PLUS_MINUS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17897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PIM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91723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latin typeface="Catamaran Light" pitchFamily="2" charset="77"/>
                          <a:cs typeface="Catamaran Light" pitchFamily="2" charset="77"/>
                        </a:rPr>
                        <a:t>0.108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0244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TOI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1190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OPS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latin typeface="Catamaran Light" pitchFamily="2" charset="77"/>
                          <a:cs typeface="Catamaran Light" pitchFamily="2" charset="77"/>
                        </a:rPr>
                        <a:t>0.506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86958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DPS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7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567E4-AD20-65C5-8D18-C726D720537B}"/>
              </a:ext>
            </a:extLst>
          </p:cNvPr>
          <p:cNvSpPr txBox="1"/>
          <p:nvPr/>
        </p:nvSpPr>
        <p:spPr>
          <a:xfrm>
            <a:off x="219457" y="1574797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tamaran Light" pitchFamily="2" charset="77"/>
                <a:cs typeface="Catamaran Light" pitchFamily="2" charset="77"/>
              </a:rPr>
              <a:t>COEFFICIENTS:</a:t>
            </a:r>
          </a:p>
        </p:txBody>
      </p:sp>
      <p:pic>
        <p:nvPicPr>
          <p:cNvPr id="12292" name="Picture 4" descr="Pair Of Ice Hockey Skates High Contrast PNG &amp; SVG Design For T-Shirts">
            <a:extLst>
              <a:ext uri="{FF2B5EF4-FFF2-40B4-BE49-F238E27FC236}">
                <a16:creationId xmlns:a16="http://schemas.microsoft.com/office/drawing/2014/main" id="{EC8F21D9-F891-0F1B-73C6-8CF021CC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51" y="-16661"/>
            <a:ext cx="4274315" cy="42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79BC12-985C-4D26-E468-F0301FB0C7C9}"/>
              </a:ext>
            </a:extLst>
          </p:cNvPr>
          <p:cNvSpPr/>
          <p:nvPr/>
        </p:nvSpPr>
        <p:spPr>
          <a:xfrm>
            <a:off x="8759952" y="5399425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EE5A9-0456-E41A-94A9-8EC3A688BE67}"/>
              </a:ext>
            </a:extLst>
          </p:cNvPr>
          <p:cNvSpPr txBox="1"/>
          <p:nvPr/>
        </p:nvSpPr>
        <p:spPr>
          <a:xfrm>
            <a:off x="9050095" y="5488480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Test MSE =  33.47676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D0A74-E8CD-BA36-F5F2-A70BA1DEC38B}"/>
              </a:ext>
            </a:extLst>
          </p:cNvPr>
          <p:cNvSpPr txBox="1"/>
          <p:nvPr/>
        </p:nvSpPr>
        <p:spPr>
          <a:xfrm>
            <a:off x="-5014" y="6609875"/>
            <a:ext cx="10653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Pair of ice hockey skates high contrast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www.vexels.com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png-svg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/preview/241275/pair-of-ice-hockey-skates-high-contrast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7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697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LASSO : PREDICTED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78195"/>
              </p:ext>
            </p:extLst>
          </p:nvPr>
        </p:nvGraphicFramePr>
        <p:xfrm>
          <a:off x="335785" y="1135398"/>
          <a:ext cx="7891200" cy="55224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822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202276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905897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300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893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744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331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Leon Draisaitl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126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Steven Stamkos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3064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 Tavares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921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5126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503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Brayden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0.18 %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4A462E-E8D5-6C4F-20E3-3FE70E0FFA91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094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6168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LASSO : ACTUAL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4"/>
              </p:ext>
            </p:extLst>
          </p:nvPr>
        </p:nvGraphicFramePr>
        <p:xfrm>
          <a:off x="336008" y="1135398"/>
          <a:ext cx="7891200" cy="554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833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503399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759763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Johnny Gaudreau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Mark Giordano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3.86 %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Sebastian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Aho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Jordan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Binnington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1.23 %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28</a:t>
                      </a: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347B94-0738-C326-683E-74127363D9FE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781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HART MEMORIAL TROPHY</a:t>
            </a:r>
          </a:p>
        </p:txBody>
      </p:sp>
      <p:pic>
        <p:nvPicPr>
          <p:cNvPr id="5" name="Picture 4" descr="Hockey Hall of Fame - Wikipedia">
            <a:extLst>
              <a:ext uri="{FF2B5EF4-FFF2-40B4-BE49-F238E27FC236}">
                <a16:creationId xmlns:a16="http://schemas.microsoft.com/office/drawing/2014/main" id="{9F08EDFC-4B81-0021-A978-BCE30C60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19" y="-1"/>
            <a:ext cx="6875112" cy="69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3E64E4-17C8-22E1-02C5-0C5068E72FAE}"/>
              </a:ext>
            </a:extLst>
          </p:cNvPr>
          <p:cNvSpPr/>
          <p:nvPr/>
        </p:nvSpPr>
        <p:spPr>
          <a:xfrm>
            <a:off x="1838168" y="1387517"/>
            <a:ext cx="5963919" cy="4116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HOF - Hart Memorial Trophy">
            <a:extLst>
              <a:ext uri="{FF2B5EF4-FFF2-40B4-BE49-F238E27FC236}">
                <a16:creationId xmlns:a16="http://schemas.microsoft.com/office/drawing/2014/main" id="{B49DCC3D-322E-C0A0-ED03-6CDD44286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7" t="4502" r="15393" b="3030"/>
          <a:stretch/>
        </p:blipFill>
        <p:spPr bwMode="auto">
          <a:xfrm>
            <a:off x="758661" y="1353917"/>
            <a:ext cx="1815777" cy="50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80092-6A00-77D8-812D-6E4D8349CD5B}"/>
              </a:ext>
            </a:extLst>
          </p:cNvPr>
          <p:cNvSpPr txBox="1"/>
          <p:nvPr/>
        </p:nvSpPr>
        <p:spPr>
          <a:xfrm>
            <a:off x="2753270" y="1907429"/>
            <a:ext cx="4763853" cy="304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tamaran Light" pitchFamily="2" charset="77"/>
                <a:cs typeface="Catamaran Light" pitchFamily="2" charset="77"/>
              </a:rPr>
              <a:t>Presented to the most valuable player (MVP)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tamaran Light" pitchFamily="2" charset="77"/>
                <a:cs typeface="Catamaran Light" pitchFamily="2" charset="77"/>
              </a:rPr>
              <a:t>Presented by the NHL in 1960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tamaran Light" pitchFamily="2" charset="77"/>
                <a:cs typeface="Catamaran Light" pitchFamily="2" charset="77"/>
              </a:rPr>
              <a:t>Dr. David Hart donated the original trophy in 1923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FC6F7-54E2-A8FD-AFFE-ECAA3A67A1E9}"/>
              </a:ext>
            </a:extLst>
          </p:cNvPr>
          <p:cNvSpPr txBox="1"/>
          <p:nvPr/>
        </p:nvSpPr>
        <p:spPr>
          <a:xfrm>
            <a:off x="0" y="6608100"/>
            <a:ext cx="928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HHOF - Hart Memorial Trophy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www.hhof.com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thecollection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hartmemorialtrophy.html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94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6FAFF-AE3A-6905-B591-AA3AF3F77D7E}"/>
              </a:ext>
            </a:extLst>
          </p:cNvPr>
          <p:cNvSpPr txBox="1"/>
          <p:nvPr/>
        </p:nvSpPr>
        <p:spPr>
          <a:xfrm rot="5400000">
            <a:off x="7857196" y="3075056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vvic" pitchFamily="2" charset="77"/>
              </a:rPr>
              <a:t>LASSO REGRESSION PLOT</a:t>
            </a:r>
          </a:p>
        </p:txBody>
      </p:sp>
      <p:pic>
        <p:nvPicPr>
          <p:cNvPr id="28674" name="Picture 2" descr="Figure 4: Lasso plot depicting the optimal value of λ">
            <a:extLst>
              <a:ext uri="{FF2B5EF4-FFF2-40B4-BE49-F238E27FC236}">
                <a16:creationId xmlns:a16="http://schemas.microsoft.com/office/drawing/2014/main" id="{6FCFB1BC-065B-C3B0-8F57-6F80BE71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704" r="4861" b="4296"/>
          <a:stretch/>
        </p:blipFill>
        <p:spPr bwMode="auto">
          <a:xfrm>
            <a:off x="551860" y="234725"/>
            <a:ext cx="9720000" cy="64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81A23-C6B5-5F6D-D802-5DF96665C437}"/>
              </a:ext>
            </a:extLst>
          </p:cNvPr>
          <p:cNvSpPr/>
          <p:nvPr/>
        </p:nvSpPr>
        <p:spPr>
          <a:xfrm>
            <a:off x="82479" y="6201029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E16E7-8238-D700-23FD-9307E28A4C61}"/>
              </a:ext>
            </a:extLst>
          </p:cNvPr>
          <p:cNvSpPr txBox="1"/>
          <p:nvPr/>
        </p:nvSpPr>
        <p:spPr>
          <a:xfrm>
            <a:off x="175322" y="6251427"/>
            <a:ext cx="31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>
                <a:latin typeface="Catamaran Light" pitchFamily="2" charset="77"/>
                <a:cs typeface="Catamaran Light" pitchFamily="2" charset="77"/>
              </a:rPr>
              <a:t>λ</a:t>
            </a:r>
            <a:r>
              <a:rPr lang="en-CA" sz="2400" b="1" baseline="-25000" dirty="0">
                <a:latin typeface="Catamaran Light" pitchFamily="2" charset="77"/>
                <a:cs typeface="Catamaran Light" pitchFamily="2" charset="77"/>
              </a:rPr>
              <a:t>BEST </a:t>
            </a:r>
            <a:r>
              <a:rPr lang="en-CA" sz="2400" b="1" dirty="0">
                <a:latin typeface="Catamaran Light" pitchFamily="2" charset="77"/>
                <a:cs typeface="Catamaran Light" pitchFamily="2" charset="77"/>
              </a:rPr>
              <a:t>= 0.3200</a:t>
            </a:r>
            <a:endParaRPr lang="en-US" sz="2400" b="1" dirty="0">
              <a:latin typeface="Catamaran Light" pitchFamily="2" charset="77"/>
              <a:cs typeface="Catamaran Light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F996C-E49A-C543-70F0-AE83AAF6D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9359">
            <a:off x="21237" y="6585537"/>
            <a:ext cx="396251" cy="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0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6FAFF-AE3A-6905-B591-AA3AF3F77D7E}"/>
              </a:ext>
            </a:extLst>
          </p:cNvPr>
          <p:cNvSpPr txBox="1"/>
          <p:nvPr/>
        </p:nvSpPr>
        <p:spPr>
          <a:xfrm rot="5400000">
            <a:off x="7857196" y="3075056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Livvic" pitchFamily="2" charset="77"/>
              </a:rPr>
              <a:t>SUBSET SELECTION PLOT</a:t>
            </a:r>
          </a:p>
        </p:txBody>
      </p:sp>
      <p:pic>
        <p:nvPicPr>
          <p:cNvPr id="29698" name="Picture 2" descr="Figure 5: A plot of the number of predictors and their corresponding test MSE. Optimal number of predictors = 7.">
            <a:extLst>
              <a:ext uri="{FF2B5EF4-FFF2-40B4-BE49-F238E27FC236}">
                <a16:creationId xmlns:a16="http://schemas.microsoft.com/office/drawing/2014/main" id="{89FE0020-6FE9-8AA1-395C-C586F924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70" y="155314"/>
            <a:ext cx="8893542" cy="63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81A23-C6B5-5F6D-D802-5DF96665C437}"/>
              </a:ext>
            </a:extLst>
          </p:cNvPr>
          <p:cNvSpPr/>
          <p:nvPr/>
        </p:nvSpPr>
        <p:spPr>
          <a:xfrm>
            <a:off x="175322" y="6162207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3B346-984E-48BA-8687-7E4296BF7161}"/>
              </a:ext>
            </a:extLst>
          </p:cNvPr>
          <p:cNvSpPr/>
          <p:nvPr/>
        </p:nvSpPr>
        <p:spPr>
          <a:xfrm>
            <a:off x="175322" y="6162207"/>
            <a:ext cx="4542374" cy="579209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0C55F-9737-85CA-FC50-F4E891A8A9A9}"/>
              </a:ext>
            </a:extLst>
          </p:cNvPr>
          <p:cNvSpPr txBox="1"/>
          <p:nvPr/>
        </p:nvSpPr>
        <p:spPr>
          <a:xfrm>
            <a:off x="175322" y="6277012"/>
            <a:ext cx="454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latin typeface="Catamaran Light" pitchFamily="2" charset="77"/>
                <a:cs typeface="Catamaran Light" pitchFamily="2" charset="77"/>
              </a:rPr>
              <a:t>OPTIMAL # OF PREDICTORS = 7</a:t>
            </a:r>
            <a:endParaRPr lang="en-US" sz="2400" b="1" dirty="0">
              <a:latin typeface="Catamaran Light" pitchFamily="2" charset="77"/>
              <a:cs typeface="Catamaran Ligh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FC8BF-1B71-3406-1551-E5AE9A1E4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9359">
            <a:off x="21237" y="6585537"/>
            <a:ext cx="396251" cy="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MODELS – SUBSET SELECTION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D58D24-24DC-355F-7438-9B4C0A0AE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85830"/>
              </p:ext>
            </p:extLst>
          </p:nvPr>
        </p:nvGraphicFramePr>
        <p:xfrm>
          <a:off x="3167544" y="1574797"/>
          <a:ext cx="5244716" cy="4855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2358">
                  <a:extLst>
                    <a:ext uri="{9D8B030D-6E8A-4147-A177-3AD203B41FA5}">
                      <a16:colId xmlns:a16="http://schemas.microsoft.com/office/drawing/2014/main" val="499609573"/>
                    </a:ext>
                  </a:extLst>
                </a:gridCol>
                <a:gridCol w="2622358">
                  <a:extLst>
                    <a:ext uri="{9D8B030D-6E8A-4147-A177-3AD203B41FA5}">
                      <a16:colId xmlns:a16="http://schemas.microsoft.com/office/drawing/2014/main" val="748816680"/>
                    </a:ext>
                  </a:extLst>
                </a:gridCol>
              </a:tblGrid>
              <a:tr h="55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Livvic" pitchFamily="2" charset="77"/>
                        </a:rPr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83939"/>
                  </a:ext>
                </a:extLst>
              </a:tr>
              <a:tr h="4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INTERCEPT 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0195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GP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61181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G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85709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A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34067"/>
                  </a:ext>
                </a:extLst>
              </a:tr>
              <a:tr h="4646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PLUS_MINUS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 0.0399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17897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PIM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91723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 4.435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0244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TOI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-0.00140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1190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OPS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-3.149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86958"/>
                  </a:ext>
                </a:extLst>
              </a:tr>
              <a:tr h="4224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</a:rPr>
                        <a:t>DPS</a:t>
                      </a:r>
                      <a:endParaRPr lang="en-US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-4.778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72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567E4-AD20-65C5-8D18-C726D720537B}"/>
              </a:ext>
            </a:extLst>
          </p:cNvPr>
          <p:cNvSpPr txBox="1"/>
          <p:nvPr/>
        </p:nvSpPr>
        <p:spPr>
          <a:xfrm>
            <a:off x="219457" y="1574797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tamaran Light" pitchFamily="2" charset="77"/>
                <a:cs typeface="Catamaran Light" pitchFamily="2" charset="77"/>
              </a:rPr>
              <a:t>COEFFICIENTS:</a:t>
            </a:r>
          </a:p>
        </p:txBody>
      </p:sp>
      <p:pic>
        <p:nvPicPr>
          <p:cNvPr id="12292" name="Picture 4" descr="Pair Of Ice Hockey Skates High Contrast PNG &amp; SVG Design For T-Shirts">
            <a:extLst>
              <a:ext uri="{FF2B5EF4-FFF2-40B4-BE49-F238E27FC236}">
                <a16:creationId xmlns:a16="http://schemas.microsoft.com/office/drawing/2014/main" id="{EC8F21D9-F891-0F1B-73C6-8CF021CC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51" y="-16661"/>
            <a:ext cx="4274315" cy="42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79BC12-985C-4D26-E468-F0301FB0C7C9}"/>
              </a:ext>
            </a:extLst>
          </p:cNvPr>
          <p:cNvSpPr/>
          <p:nvPr/>
        </p:nvSpPr>
        <p:spPr>
          <a:xfrm>
            <a:off x="8759952" y="5399425"/>
            <a:ext cx="3320140" cy="562463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EE5A9-0456-E41A-94A9-8EC3A688BE67}"/>
              </a:ext>
            </a:extLst>
          </p:cNvPr>
          <p:cNvSpPr txBox="1"/>
          <p:nvPr/>
        </p:nvSpPr>
        <p:spPr>
          <a:xfrm>
            <a:off x="9041279" y="5500223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Test MSE =  31.78458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D999B-FDA7-CB4C-45E3-7184410344A3}"/>
              </a:ext>
            </a:extLst>
          </p:cNvPr>
          <p:cNvSpPr txBox="1"/>
          <p:nvPr/>
        </p:nvSpPr>
        <p:spPr>
          <a:xfrm>
            <a:off x="69631" y="6614549"/>
            <a:ext cx="10653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Pair of ice hockey skates high contrast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www.vexels.com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png-svg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/preview/241275/pair-of-ice-hockey-skates-high-contrast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7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10161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SUBSET SELECTION : PREDICTED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2199"/>
              </p:ext>
            </p:extLst>
          </p:nvPr>
        </p:nvGraphicFramePr>
        <p:xfrm>
          <a:off x="335785" y="1135398"/>
          <a:ext cx="7891200" cy="55224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822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202276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905897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300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893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744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331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Sydney Crosby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Mitch Marner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0.000 %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126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3064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Brent 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0.29 %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9217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Johnny Gaudreau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5126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Patrice Bergeron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0.47 %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503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Mark Giordano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3.86 %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26E353-9C00-BCB2-9CD6-F9F5800C5D7B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20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9352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SUBSET SELECTION : ACTUAL TOP 10</a:t>
            </a:r>
          </a:p>
        </p:txBody>
      </p:sp>
      <p:pic>
        <p:nvPicPr>
          <p:cNvPr id="3" name="Picture 2" descr="Ice Hockey PNG Transparent Images - PNG All">
            <a:extLst>
              <a:ext uri="{FF2B5EF4-FFF2-40B4-BE49-F238E27FC236}">
                <a16:creationId xmlns:a16="http://schemas.microsoft.com/office/drawing/2014/main" id="{BE9159E7-6FAA-32BF-C539-A674ED3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68" y="2578608"/>
            <a:ext cx="4935415" cy="49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67D0172-0648-B002-4EA1-1452C8FEC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22034"/>
              </p:ext>
            </p:extLst>
          </p:nvPr>
        </p:nvGraphicFramePr>
        <p:xfrm>
          <a:off x="336008" y="1135398"/>
          <a:ext cx="7891200" cy="5540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833">
                  <a:extLst>
                    <a:ext uri="{9D8B030D-6E8A-4147-A177-3AD203B41FA5}">
                      <a16:colId xmlns:a16="http://schemas.microsoft.com/office/drawing/2014/main" val="1588047475"/>
                    </a:ext>
                  </a:extLst>
                </a:gridCol>
                <a:gridCol w="2503399">
                  <a:extLst>
                    <a:ext uri="{9D8B030D-6E8A-4147-A177-3AD203B41FA5}">
                      <a16:colId xmlns:a16="http://schemas.microsoft.com/office/drawing/2014/main" val="3183411847"/>
                    </a:ext>
                  </a:extLst>
                </a:gridCol>
                <a:gridCol w="1759763">
                  <a:extLst>
                    <a:ext uri="{9D8B030D-6E8A-4147-A177-3AD203B41FA5}">
                      <a16:colId xmlns:a16="http://schemas.microsoft.com/office/drawing/2014/main" val="596319290"/>
                    </a:ext>
                  </a:extLst>
                </a:gridCol>
                <a:gridCol w="2059205">
                  <a:extLst>
                    <a:ext uri="{9D8B030D-6E8A-4147-A177-3AD203B41FA5}">
                      <a16:colId xmlns:a16="http://schemas.microsoft.com/office/drawing/2014/main" val="2452896362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ACTUAL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VOTE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vvic" pitchFamily="2" charset="77"/>
                        </a:rPr>
                        <a:t>PREDICTED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6705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98.07 %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639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Sidney Crosby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43.22 %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6597"/>
                  </a:ext>
                </a:extLst>
              </a:tr>
              <a:tr h="50995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Connor McDavid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27.19 %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43022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Johnny Gaudreau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25.85 %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99884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Brad Marchand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64932"/>
                  </a:ext>
                </a:extLst>
              </a:tr>
              <a:tr h="411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Nathan Mackinnon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15.50 %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35650"/>
                  </a:ext>
                </a:extLst>
              </a:tr>
              <a:tr h="4707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Alex Ovechkin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12.46 %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625"/>
                  </a:ext>
                </a:extLst>
              </a:tr>
              <a:tr h="4511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Patrick Kane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7.31 %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83467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Mark Giordano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3.86 %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48274"/>
                  </a:ext>
                </a:extLst>
              </a:tr>
              <a:tr h="7009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Sebastian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Aho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Jordan </a:t>
                      </a:r>
                      <a:r>
                        <a:rPr lang="en-US" sz="2000" b="1" dirty="0" err="1">
                          <a:latin typeface="Catamaran Light" pitchFamily="2" charset="77"/>
                          <a:cs typeface="Catamaran Light" pitchFamily="2" charset="77"/>
                        </a:rPr>
                        <a:t>Binnington</a:t>
                      </a:r>
                      <a:endParaRPr lang="en-US" sz="20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1.23 %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25</a:t>
                      </a:r>
                    </a:p>
                    <a:p>
                      <a:pPr algn="ctr"/>
                      <a:r>
                        <a:rPr lang="en-US" sz="2000" b="1" dirty="0">
                          <a:latin typeface="Catamaran Light" pitchFamily="2" charset="77"/>
                          <a:cs typeface="Catamaran Light" pitchFamily="2" charset="77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653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9F1C4A-B1BB-F6A6-ED1A-77E70C0BC34F}"/>
              </a:ext>
            </a:extLst>
          </p:cNvPr>
          <p:cNvSpPr txBox="1"/>
          <p:nvPr/>
        </p:nvSpPr>
        <p:spPr>
          <a:xfrm>
            <a:off x="0" y="6660086"/>
            <a:ext cx="10810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Ice Hockey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Clipart—Transparent Ice Hockey Clipart, 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Download—</a:t>
            </a:r>
            <a:r>
              <a:rPr lang="en-US" sz="10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Vhv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www.vhv.rs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viewpic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howmboh_ice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-hockey-</a:t>
            </a:r>
            <a:r>
              <a:rPr lang="en-US" sz="10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0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-clipart-transparent-ice-hockey-clipart/</a:t>
            </a:r>
            <a:endParaRPr lang="en-CA" sz="10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882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0" y="0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1105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SUMMARY &amp; COMPARING MODEL 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E0015B-539F-C5E9-8986-1B72C2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80620"/>
              </p:ext>
            </p:extLst>
          </p:nvPr>
        </p:nvGraphicFramePr>
        <p:xfrm>
          <a:off x="497409" y="1273206"/>
          <a:ext cx="11197181" cy="3703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0233">
                  <a:extLst>
                    <a:ext uri="{9D8B030D-6E8A-4147-A177-3AD203B41FA5}">
                      <a16:colId xmlns:a16="http://schemas.microsoft.com/office/drawing/2014/main" val="1593776747"/>
                    </a:ext>
                  </a:extLst>
                </a:gridCol>
                <a:gridCol w="2346317">
                  <a:extLst>
                    <a:ext uri="{9D8B030D-6E8A-4147-A177-3AD203B41FA5}">
                      <a16:colId xmlns:a16="http://schemas.microsoft.com/office/drawing/2014/main" val="4172651904"/>
                    </a:ext>
                  </a:extLst>
                </a:gridCol>
                <a:gridCol w="2310716">
                  <a:extLst>
                    <a:ext uri="{9D8B030D-6E8A-4147-A177-3AD203B41FA5}">
                      <a16:colId xmlns:a16="http://schemas.microsoft.com/office/drawing/2014/main" val="2407987668"/>
                    </a:ext>
                  </a:extLst>
                </a:gridCol>
                <a:gridCol w="2294021">
                  <a:extLst>
                    <a:ext uri="{9D8B030D-6E8A-4147-A177-3AD203B41FA5}">
                      <a16:colId xmlns:a16="http://schemas.microsoft.com/office/drawing/2014/main" val="3161257572"/>
                    </a:ext>
                  </a:extLst>
                </a:gridCol>
                <a:gridCol w="2245894">
                  <a:extLst>
                    <a:ext uri="{9D8B030D-6E8A-4147-A177-3AD203B41FA5}">
                      <a16:colId xmlns:a16="http://schemas.microsoft.com/office/drawing/2014/main" val="208007536"/>
                    </a:ext>
                  </a:extLst>
                </a:gridCol>
              </a:tblGrid>
              <a:tr h="606147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Livvic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SUBSET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4034"/>
                  </a:ext>
                </a:extLst>
              </a:tr>
              <a:tr h="6061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MSE</a:t>
                      </a:r>
                      <a:r>
                        <a:rPr lang="en-US" sz="2400" b="1" baseline="-25000" dirty="0">
                          <a:latin typeface="Livvic" pitchFamily="2" charset="77"/>
                          <a:cs typeface="Catamaran Light" pitchFamily="2" charset="77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33.08424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tamaran Light" pitchFamily="2" charset="77"/>
                          <a:cs typeface="Catamaran Light" pitchFamily="2" charset="77"/>
                        </a:rPr>
                        <a:t>33.99761</a:t>
                      </a:r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33.47676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31.78458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53203"/>
                  </a:ext>
                </a:extLst>
              </a:tr>
              <a:tr h="8455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PREDICTED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8450"/>
                  </a:ext>
                </a:extLst>
              </a:tr>
              <a:tr h="6061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ACTUAL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Nikita Kucherov</a:t>
                      </a:r>
                    </a:p>
                    <a:p>
                      <a:pPr algn="ctr"/>
                      <a:endParaRPr lang="en-US" sz="2400" b="1" dirty="0">
                        <a:latin typeface="Catamaran Light" pitchFamily="2" charset="77"/>
                        <a:cs typeface="Catamaran Ligh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35848"/>
                  </a:ext>
                </a:extLst>
              </a:tr>
              <a:tr h="60614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Livvic" pitchFamily="2" charset="77"/>
                          <a:cs typeface="Catamaran Light" pitchFamily="2" charset="77"/>
                        </a:rPr>
                        <a:t>PREDICTEDTOP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5 correct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6 correct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6 correct 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tamaran Light" pitchFamily="2" charset="77"/>
                          <a:cs typeface="Catamaran Light" pitchFamily="2" charset="77"/>
                        </a:rPr>
                        <a:t>7 correct players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5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1270184-11E7-D5A1-F1D4-D6F7DD04AB4E}"/>
              </a:ext>
            </a:extLst>
          </p:cNvPr>
          <p:cNvSpPr/>
          <p:nvPr/>
        </p:nvSpPr>
        <p:spPr>
          <a:xfrm>
            <a:off x="192510" y="5178078"/>
            <a:ext cx="4598914" cy="579209"/>
          </a:xfrm>
          <a:prstGeom prst="rect">
            <a:avLst/>
          </a:prstGeom>
          <a:solidFill>
            <a:schemeClr val="bg1"/>
          </a:solidFill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D94ED-E839-EE4C-2783-B779CB7F811A}"/>
              </a:ext>
            </a:extLst>
          </p:cNvPr>
          <p:cNvSpPr txBox="1"/>
          <p:nvPr/>
        </p:nvSpPr>
        <p:spPr>
          <a:xfrm>
            <a:off x="192510" y="5317383"/>
            <a:ext cx="4655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BEST MODEL : SUBSET SELECTION</a:t>
            </a:r>
          </a:p>
        </p:txBody>
      </p:sp>
      <p:pic>
        <p:nvPicPr>
          <p:cNvPr id="30730" name="Picture 10" descr="Mitch Marner Sticker">
            <a:extLst>
              <a:ext uri="{FF2B5EF4-FFF2-40B4-BE49-F238E27FC236}">
                <a16:creationId xmlns:a16="http://schemas.microsoft.com/office/drawing/2014/main" id="{779FBE51-C555-D551-D5E2-95EFA516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333" y1="36333" x2="31667" y2="32500"/>
                        <a14:foregroundMark x1="35500" y1="36667" x2="32333" y2="30333"/>
                        <a14:foregroundMark x1="32333" y1="30333" x2="30833" y2="31333"/>
                        <a14:foregroundMark x1="67667" y1="27500" x2="62833" y2="22500"/>
                        <a14:foregroundMark x1="62833" y1="22500" x2="56167" y2="24667"/>
                        <a14:foregroundMark x1="56167" y1="24667" x2="43833" y2="32333"/>
                        <a14:foregroundMark x1="43833" y1="32333" x2="35667" y2="33500"/>
                        <a14:foregroundMark x1="35667" y1="33500" x2="28833" y2="31500"/>
                        <a14:foregroundMark x1="28833" y1="31500" x2="20000" y2="32000"/>
                        <a14:foregroundMark x1="20000" y1="32000" x2="14500" y2="26833"/>
                        <a14:foregroundMark x1="14500" y1="26833" x2="17000" y2="34833"/>
                        <a14:foregroundMark x1="17000" y1="34833" x2="24833" y2="38000"/>
                        <a14:foregroundMark x1="24833" y1="38000" x2="33667" y2="38667"/>
                        <a14:foregroundMark x1="33667" y1="38667" x2="40833" y2="38167"/>
                        <a14:foregroundMark x1="40833" y1="38167" x2="48667" y2="43167"/>
                        <a14:foregroundMark x1="48667" y1="43167" x2="50500" y2="50000"/>
                        <a14:foregroundMark x1="50500" y1="50000" x2="41167" y2="52167"/>
                        <a14:foregroundMark x1="41167" y1="52167" x2="34000" y2="55833"/>
                        <a14:foregroundMark x1="34000" y1="55833" x2="37000" y2="64833"/>
                        <a14:foregroundMark x1="37000" y1="64833" x2="36000" y2="74000"/>
                        <a14:foregroundMark x1="36000" y1="74000" x2="45000" y2="78833"/>
                        <a14:foregroundMark x1="45000" y1="78833" x2="47667" y2="71333"/>
                        <a14:foregroundMark x1="47667" y1="71333" x2="46667" y2="63667"/>
                        <a14:foregroundMark x1="46667" y1="63667" x2="54667" y2="63667"/>
                        <a14:foregroundMark x1="54667" y1="63667" x2="69000" y2="76667"/>
                        <a14:foregroundMark x1="69000" y1="76667" x2="79167" y2="79167"/>
                        <a14:foregroundMark x1="79167" y1="79167" x2="88500" y2="75667"/>
                        <a14:foregroundMark x1="88500" y1="75667" x2="73333" y2="69833"/>
                        <a14:foregroundMark x1="73333" y1="69833" x2="69000" y2="64000"/>
                        <a14:foregroundMark x1="69000" y1="64000" x2="70000" y2="52000"/>
                        <a14:foregroundMark x1="70000" y1="52000" x2="77500" y2="45500"/>
                        <a14:foregroundMark x1="77500" y1="45500" x2="80833" y2="36667"/>
                        <a14:foregroundMark x1="80833" y1="36667" x2="66333" y2="26833"/>
                        <a14:foregroundMark x1="46333" y1="54833" x2="46333" y2="54833"/>
                        <a14:foregroundMark x1="20000" y1="36667" x2="13167" y2="34500"/>
                        <a14:foregroundMark x1="13167" y1="34500" x2="12667" y2="33167"/>
                        <a14:foregroundMark x1="12667" y1="32833" x2="12667" y2="32833"/>
                        <a14:foregroundMark x1="17833" y1="35667" x2="10833" y2="33333"/>
                        <a14:foregroundMark x1="10833" y1="33333" x2="10500" y2="26167"/>
                        <a14:foregroundMark x1="10500" y1="26167" x2="10833" y2="24667"/>
                        <a14:foregroundMark x1="40500" y1="51500" x2="33500" y2="52833"/>
                        <a14:foregroundMark x1="33500" y1="52833" x2="33833" y2="60167"/>
                        <a14:foregroundMark x1="33833" y1="60167" x2="35000" y2="63167"/>
                        <a14:foregroundMark x1="47500" y1="72167" x2="47000" y2="79167"/>
                        <a14:foregroundMark x1="47000" y1="79167" x2="39500" y2="80667"/>
                        <a14:foregroundMark x1="39500" y1="80667" x2="36333" y2="73500"/>
                        <a14:foregroundMark x1="36333" y1="73500" x2="36333" y2="73333"/>
                        <a14:foregroundMark x1="34667" y1="72500" x2="34167" y2="79333"/>
                        <a14:foregroundMark x1="34167" y1="79333" x2="35333" y2="80000"/>
                        <a14:foregroundMark x1="79667" y1="71833" x2="85833" y2="75167"/>
                        <a14:foregroundMark x1="85833" y1="75167" x2="82333" y2="79833"/>
                        <a14:foregroundMark x1="80667" y1="71333" x2="87500" y2="73667"/>
                        <a14:foregroundMark x1="87500" y1="73667" x2="84500" y2="79500"/>
                        <a14:foregroundMark x1="88833" y1="75667" x2="88667" y2="77833"/>
                        <a14:foregroundMark x1="87833" y1="76833" x2="89500" y2="77333"/>
                        <a14:foregroundMark x1="88833" y1="74667" x2="88333" y2="78500"/>
                        <a14:foregroundMark x1="87833" y1="73833" x2="86667" y2="79333"/>
                        <a14:foregroundMark x1="67333" y1="77667" x2="61000" y2="73000"/>
                        <a14:foregroundMark x1="61000" y1="73000" x2="59000" y2="69500"/>
                        <a14:foregroundMark x1="74500" y1="47667" x2="81000" y2="43833"/>
                        <a14:foregroundMark x1="81000" y1="43833" x2="81833" y2="36667"/>
                        <a14:foregroundMark x1="81833" y1="36667" x2="71667" y2="28167"/>
                        <a14:foregroundMark x1="68500" y1="27333" x2="64667" y2="21167"/>
                        <a14:foregroundMark x1="64667" y1="21167" x2="57167" y2="21167"/>
                        <a14:foregroundMark x1="57167" y1="21167" x2="55667" y2="23000"/>
                        <a14:foregroundMark x1="15667" y1="29167" x2="13833" y2="22167"/>
                        <a14:foregroundMark x1="13833" y1="22167" x2="10500" y2="22667"/>
                        <a14:foregroundMark x1="22833" y1="39333" x2="30167" y2="42000"/>
                        <a14:foregroundMark x1="30167" y1="42000" x2="37333" y2="40333"/>
                        <a14:foregroundMark x1="37333" y1="40333" x2="42833" y2="42833"/>
                        <a14:backgroundMark x1="22167" y1="13500" x2="31333" y2="13833"/>
                        <a14:backgroundMark x1="31333" y1="13833" x2="63667" y2="12167"/>
                        <a14:backgroundMark x1="63667" y1="12167" x2="41500" y2="17333"/>
                        <a14:backgroundMark x1="41500" y1="17333" x2="67167" y2="14500"/>
                        <a14:backgroundMark x1="67167" y1="14500" x2="33167" y2="10833"/>
                        <a14:backgroundMark x1="33167" y1="10833" x2="33000" y2="11000"/>
                        <a14:backgroundMark x1="12000" y1="52167" x2="12000" y2="91167"/>
                        <a14:backgroundMark x1="12000" y1="91167" x2="667" y2="54333"/>
                        <a14:backgroundMark x1="667" y1="54333" x2="9333" y2="69500"/>
                        <a14:backgroundMark x1="9333" y1="69500" x2="16333" y2="61667"/>
                        <a14:backgroundMark x1="16333" y1="61667" x2="15333" y2="51167"/>
                        <a14:backgroundMark x1="15333" y1="51167" x2="30000" y2="77333"/>
                        <a14:backgroundMark x1="30000" y1="77333" x2="25667" y2="77000"/>
                        <a14:backgroundMark x1="28167" y1="87167" x2="72667" y2="91833"/>
                        <a14:backgroundMark x1="83833" y1="91333" x2="89667" y2="86667"/>
                        <a14:backgroundMark x1="90040" y1="74294" x2="91000" y2="42500"/>
                        <a14:backgroundMark x1="89667" y1="86667" x2="89907" y2="78704"/>
                        <a14:backgroundMark x1="91000" y1="42500" x2="86000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62" y="3991763"/>
            <a:ext cx="3486932" cy="34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45347-D67C-BB7D-2AF7-4934C959DDBA}"/>
              </a:ext>
            </a:extLst>
          </p:cNvPr>
          <p:cNvSpPr txBox="1"/>
          <p:nvPr/>
        </p:nvSpPr>
        <p:spPr>
          <a:xfrm>
            <a:off x="0" y="6614323"/>
            <a:ext cx="515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tamaran Light" pitchFamily="2" charset="77"/>
                <a:cs typeface="Catamaran Light" pitchFamily="2" charset="77"/>
              </a:rPr>
              <a:t>https://</a:t>
            </a:r>
            <a:r>
              <a:rPr lang="en-US" sz="1200" dirty="0" err="1">
                <a:latin typeface="Catamaran Light" pitchFamily="2" charset="77"/>
                <a:cs typeface="Catamaran Light" pitchFamily="2" charset="77"/>
              </a:rPr>
              <a:t>www.redbubble.com</a:t>
            </a:r>
            <a:r>
              <a:rPr lang="en-US" sz="1200" dirty="0">
                <a:latin typeface="Catamaran Light" pitchFamily="2" charset="77"/>
                <a:cs typeface="Catamaran Light" pitchFamily="2" charset="77"/>
              </a:rPr>
              <a:t>/</a:t>
            </a:r>
            <a:r>
              <a:rPr lang="en-US" sz="1200" dirty="0" err="1">
                <a:latin typeface="Catamaran Light" pitchFamily="2" charset="77"/>
                <a:cs typeface="Catamaran Light" pitchFamily="2" charset="77"/>
              </a:rPr>
              <a:t>i</a:t>
            </a:r>
            <a:r>
              <a:rPr lang="en-US" sz="1200" dirty="0">
                <a:latin typeface="Catamaran Light" pitchFamily="2" charset="77"/>
                <a:cs typeface="Catamaran Light" pitchFamily="2" charset="77"/>
              </a:rPr>
              <a:t>/sticker/Mitch-Marner-by-</a:t>
            </a:r>
            <a:r>
              <a:rPr lang="en-US" sz="1200" dirty="0" err="1">
                <a:latin typeface="Catamaran Light" pitchFamily="2" charset="77"/>
                <a:cs typeface="Catamaran Light" pitchFamily="2" charset="77"/>
              </a:rPr>
              <a:t>livcharb</a:t>
            </a:r>
            <a:r>
              <a:rPr lang="en-US" sz="1200" dirty="0">
                <a:latin typeface="Catamaran Light" pitchFamily="2" charset="77"/>
                <a:cs typeface="Catamaran Light" pitchFamily="2" charset="77"/>
              </a:rPr>
              <a:t>/56665970.EJUG5</a:t>
            </a:r>
          </a:p>
        </p:txBody>
      </p:sp>
    </p:spTree>
    <p:extLst>
      <p:ext uri="{BB962C8B-B14F-4D97-AF65-F5344CB8AC3E}">
        <p14:creationId xmlns:p14="http://schemas.microsoft.com/office/powerpoint/2010/main" val="215155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6822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WHO PICKS THE WINNER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E64E4-17C8-22E1-02C5-0C5068E72FAE}"/>
              </a:ext>
            </a:extLst>
          </p:cNvPr>
          <p:cNvSpPr/>
          <p:nvPr/>
        </p:nvSpPr>
        <p:spPr>
          <a:xfrm>
            <a:off x="1838168" y="1387517"/>
            <a:ext cx="5963919" cy="4116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HOF - Hart Memorial Trophy">
            <a:extLst>
              <a:ext uri="{FF2B5EF4-FFF2-40B4-BE49-F238E27FC236}">
                <a16:creationId xmlns:a16="http://schemas.microsoft.com/office/drawing/2014/main" id="{B49DCC3D-322E-C0A0-ED03-6CDD44286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7" t="4502" r="15393" b="3030"/>
          <a:stretch/>
        </p:blipFill>
        <p:spPr bwMode="auto">
          <a:xfrm>
            <a:off x="758661" y="1353917"/>
            <a:ext cx="1815777" cy="50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80092-6A00-77D8-812D-6E4D8349CD5B}"/>
              </a:ext>
            </a:extLst>
          </p:cNvPr>
          <p:cNvSpPr txBox="1"/>
          <p:nvPr/>
        </p:nvSpPr>
        <p:spPr>
          <a:xfrm>
            <a:off x="2873829" y="1674421"/>
            <a:ext cx="476385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Decided through a poll of the PHWA in all NHL cities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tamaran Light" pitchFamily="2" charset="77"/>
                <a:cs typeface="Catamaran Light" pitchFamily="2" charset="77"/>
              </a:rPr>
              <a:t>Poll takes place at the end of the regular season </a:t>
            </a:r>
          </a:p>
        </p:txBody>
      </p:sp>
      <p:pic>
        <p:nvPicPr>
          <p:cNvPr id="3074" name="Picture 2" descr="Professional Hockey Writers Association – An association for hockey  journalists">
            <a:extLst>
              <a:ext uri="{FF2B5EF4-FFF2-40B4-BE49-F238E27FC236}">
                <a16:creationId xmlns:a16="http://schemas.microsoft.com/office/drawing/2014/main" id="{DDF2C5A8-8D51-56FA-4C3E-C8ED77537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95" y="399590"/>
            <a:ext cx="4845404" cy="64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56AF5A-0865-6747-708A-A119B409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4503"/>
              </p:ext>
            </p:extLst>
          </p:nvPr>
        </p:nvGraphicFramePr>
        <p:xfrm>
          <a:off x="2327530" y="4188698"/>
          <a:ext cx="4985193" cy="12793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3754">
                  <a:extLst>
                    <a:ext uri="{9D8B030D-6E8A-4147-A177-3AD203B41FA5}">
                      <a16:colId xmlns:a16="http://schemas.microsoft.com/office/drawing/2014/main" val="2806593194"/>
                    </a:ext>
                  </a:extLst>
                </a:gridCol>
                <a:gridCol w="994528">
                  <a:extLst>
                    <a:ext uri="{9D8B030D-6E8A-4147-A177-3AD203B41FA5}">
                      <a16:colId xmlns:a16="http://schemas.microsoft.com/office/drawing/2014/main" val="1477686347"/>
                    </a:ext>
                  </a:extLst>
                </a:gridCol>
                <a:gridCol w="958362">
                  <a:extLst>
                    <a:ext uri="{9D8B030D-6E8A-4147-A177-3AD203B41FA5}">
                      <a16:colId xmlns:a16="http://schemas.microsoft.com/office/drawing/2014/main" val="698640996"/>
                    </a:ext>
                  </a:extLst>
                </a:gridCol>
                <a:gridCol w="1030692">
                  <a:extLst>
                    <a:ext uri="{9D8B030D-6E8A-4147-A177-3AD203B41FA5}">
                      <a16:colId xmlns:a16="http://schemas.microsoft.com/office/drawing/2014/main" val="3845941419"/>
                    </a:ext>
                  </a:extLst>
                </a:gridCol>
                <a:gridCol w="1007857">
                  <a:extLst>
                    <a:ext uri="{9D8B030D-6E8A-4147-A177-3AD203B41FA5}">
                      <a16:colId xmlns:a16="http://schemas.microsoft.com/office/drawing/2014/main" val="439651446"/>
                    </a:ext>
                  </a:extLst>
                </a:gridCol>
              </a:tblGrid>
              <a:tr h="6392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1</a:t>
                      </a:r>
                      <a:r>
                        <a:rPr lang="en-US" b="1" baseline="30000" dirty="0">
                          <a:latin typeface="Livvic" pitchFamily="2" charset="77"/>
                          <a:cs typeface="Catamaran Light" pitchFamily="2" charset="77"/>
                        </a:rPr>
                        <a:t>st</a:t>
                      </a:r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 Place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2</a:t>
                      </a:r>
                      <a:r>
                        <a:rPr lang="en-US" b="1" baseline="30000" dirty="0">
                          <a:latin typeface="Livvic" pitchFamily="2" charset="77"/>
                          <a:cs typeface="Catamaran Light" pitchFamily="2" charset="77"/>
                        </a:rPr>
                        <a:t>nd</a:t>
                      </a:r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 Place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1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3</a:t>
                      </a:r>
                      <a:r>
                        <a:rPr lang="en-US" b="1" baseline="30000" dirty="0">
                          <a:latin typeface="Livvic" pitchFamily="2" charset="77"/>
                          <a:cs typeface="Catamaran Light" pitchFamily="2" charset="77"/>
                        </a:rPr>
                        <a:t>rd</a:t>
                      </a:r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 Place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4</a:t>
                      </a:r>
                      <a:r>
                        <a:rPr lang="en-US" b="1" baseline="30000" dirty="0">
                          <a:latin typeface="Livvic" pitchFamily="2" charset="77"/>
                          <a:cs typeface="Catamaran Light" pitchFamily="2" charset="77"/>
                        </a:rPr>
                        <a:t>th</a:t>
                      </a:r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 Place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1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5</a:t>
                      </a:r>
                      <a:r>
                        <a:rPr lang="en-US" b="1" baseline="30000" dirty="0">
                          <a:latin typeface="Livvic" pitchFamily="2" charset="77"/>
                          <a:cs typeface="Catamaran Light" pitchFamily="2" charset="77"/>
                        </a:rPr>
                        <a:t>th</a:t>
                      </a:r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 Place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592909"/>
                  </a:ext>
                </a:extLst>
              </a:tr>
              <a:tr h="6392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10 pts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7 pts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5 pts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3 pts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77"/>
                          <a:cs typeface="Catamaran Light" pitchFamily="2" charset="77"/>
                        </a:rPr>
                        <a:t>1 pts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3970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60C7B9-9B1B-0162-CFCB-53342C589F88}"/>
              </a:ext>
            </a:extLst>
          </p:cNvPr>
          <p:cNvSpPr txBox="1"/>
          <p:nvPr/>
        </p:nvSpPr>
        <p:spPr>
          <a:xfrm>
            <a:off x="0" y="6625584"/>
            <a:ext cx="928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About the PHWA – Professional Hockey Writers Association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www.thephwa.com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/about-the-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phwa</a:t>
            </a:r>
            <a:r>
              <a:rPr lang="en-US" sz="1200" dirty="0"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955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18"/>
          <a:stretch/>
        </p:blipFill>
        <p:spPr bwMode="auto">
          <a:xfrm>
            <a:off x="1" y="-16661"/>
            <a:ext cx="12192000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25A1E-3200-74BB-9A50-99BA251EBDFB}"/>
              </a:ext>
            </a:extLst>
          </p:cNvPr>
          <p:cNvSpPr txBox="1"/>
          <p:nvPr/>
        </p:nvSpPr>
        <p:spPr>
          <a:xfrm>
            <a:off x="593766" y="427512"/>
            <a:ext cx="3215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E64E4-17C8-22E1-02C5-0C5068E72FAE}"/>
              </a:ext>
            </a:extLst>
          </p:cNvPr>
          <p:cNvSpPr/>
          <p:nvPr/>
        </p:nvSpPr>
        <p:spPr>
          <a:xfrm>
            <a:off x="1838168" y="1387517"/>
            <a:ext cx="6677182" cy="4116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80092-6A00-77D8-812D-6E4D8349CD5B}"/>
              </a:ext>
            </a:extLst>
          </p:cNvPr>
          <p:cNvSpPr txBox="1"/>
          <p:nvPr/>
        </p:nvSpPr>
        <p:spPr>
          <a:xfrm>
            <a:off x="3570817" y="2359926"/>
            <a:ext cx="5003562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Catamaran Light" pitchFamily="2" charset="77"/>
                <a:cs typeface="Catamaran Light" pitchFamily="2" charset="77"/>
              </a:rPr>
              <a:t>Correctly predict the 2018-19 Hart Memorial Trophy recipient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latin typeface="Catamaran Light" pitchFamily="2" charset="77"/>
                <a:cs typeface="Catamaran Light" pitchFamily="2" charset="77"/>
              </a:rPr>
              <a:t>Correctly predict the top 10 players voted for the Hart Memorial Trophy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BAE0D00-F449-DA93-3084-18CFE9C32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1" y="1743923"/>
            <a:ext cx="3333943" cy="49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Matthews wins Hart Trophy, Ted Lindsay Award after 60-goal campaign |  theScore.com">
            <a:extLst>
              <a:ext uri="{FF2B5EF4-FFF2-40B4-BE49-F238E27FC236}">
                <a16:creationId xmlns:a16="http://schemas.microsoft.com/office/drawing/2014/main" id="{E842C42A-93A3-422E-E5F4-904C10C6F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0"/>
          <a:stretch/>
        </p:blipFill>
        <p:spPr bwMode="auto">
          <a:xfrm>
            <a:off x="8382291" y="168684"/>
            <a:ext cx="3630158" cy="43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DB6E7-10CC-F0DB-EDD5-15FE696A8F5A}"/>
              </a:ext>
            </a:extLst>
          </p:cNvPr>
          <p:cNvSpPr txBox="1"/>
          <p:nvPr/>
        </p:nvSpPr>
        <p:spPr>
          <a:xfrm>
            <a:off x="-310799" y="6367528"/>
            <a:ext cx="4297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Livvic" pitchFamily="2" charset="77"/>
                <a:cs typeface="Catamaran Light" pitchFamily="2" charset="77"/>
              </a:rPr>
              <a:t>2018-19 recipient : Nikita Kucherov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F128-6AEE-65FD-FCB2-EC6174EC51AF}"/>
              </a:ext>
            </a:extLst>
          </p:cNvPr>
          <p:cNvSpPr txBox="1"/>
          <p:nvPr/>
        </p:nvSpPr>
        <p:spPr>
          <a:xfrm>
            <a:off x="8358888" y="4194098"/>
            <a:ext cx="36301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Livvic" pitchFamily="2" charset="77"/>
                <a:cs typeface="Catamaran Light" pitchFamily="2" charset="77"/>
              </a:rPr>
              <a:t>2021-22 recipient : Auston Matthews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486C8-DD79-1D03-E6E1-5AC192AB465A}"/>
              </a:ext>
            </a:extLst>
          </p:cNvPr>
          <p:cNvSpPr txBox="1"/>
          <p:nvPr/>
        </p:nvSpPr>
        <p:spPr>
          <a:xfrm>
            <a:off x="2230401" y="6338627"/>
            <a:ext cx="999026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O’Leary, S. (2022, June 21). </a:t>
            </a:r>
            <a:r>
              <a:rPr lang="en-US" sz="105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Matthews wins Hart Trophy, Ted Lindsay Award after 60-goal campaign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TheScore.Com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https://www.thescore.com/nhl/news/2358513</a:t>
            </a:r>
          </a:p>
          <a:p>
            <a:pPr algn="r"/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Beacham, G. (n.d.). </a:t>
            </a:r>
            <a:r>
              <a:rPr lang="en-US" sz="105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Tampa Bay’s Nikita Kucherov wins Hart, Lindsay at NHL Awards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The Detroit News. Retrieved March 25, 2023, from https://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www.detroitnews.com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/story/sports/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/2019/06/20/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tampa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-bays-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nikita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kucherov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-wins-hart-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lindsay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</a:t>
            </a:r>
            <a:r>
              <a:rPr lang="en-US" sz="105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</a:t>
            </a:r>
            <a:r>
              <a:rPr lang="en-US" sz="105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-awards/39605059/</a:t>
            </a:r>
            <a:endParaRPr lang="en-CA" sz="105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26933-F96A-4760-F58A-749F4B30635A}"/>
              </a:ext>
            </a:extLst>
          </p:cNvPr>
          <p:cNvSpPr txBox="1"/>
          <p:nvPr/>
        </p:nvSpPr>
        <p:spPr>
          <a:xfrm>
            <a:off x="5052060" y="427512"/>
            <a:ext cx="110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TRANSFORMING THE DATA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6F84BB-A4EF-4682-1C06-99E6F1FEB3A1}"/>
              </a:ext>
            </a:extLst>
          </p:cNvPr>
          <p:cNvSpPr/>
          <p:nvPr/>
        </p:nvSpPr>
        <p:spPr>
          <a:xfrm>
            <a:off x="684849" y="0"/>
            <a:ext cx="73152" cy="6891322"/>
          </a:xfrm>
          <a:prstGeom prst="roundRect">
            <a:avLst/>
          </a:prstGeom>
          <a:solidFill>
            <a:srgbClr val="005493">
              <a:alpha val="53000"/>
            </a:srgbClr>
          </a:solidFill>
          <a:ln>
            <a:solidFill>
              <a:srgbClr val="00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58B8F1-19DD-7811-B702-6C463AEE1A6F}"/>
              </a:ext>
            </a:extLst>
          </p:cNvPr>
          <p:cNvSpPr/>
          <p:nvPr/>
        </p:nvSpPr>
        <p:spPr>
          <a:xfrm>
            <a:off x="4496182" y="-33322"/>
            <a:ext cx="73152" cy="6891322"/>
          </a:xfrm>
          <a:prstGeom prst="roundRect">
            <a:avLst/>
          </a:prstGeom>
          <a:solidFill>
            <a:srgbClr val="FF2600">
              <a:alpha val="53062"/>
            </a:srgbClr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77598B-89F3-6FBD-8FE3-F92DC44ADBD9}"/>
              </a:ext>
            </a:extLst>
          </p:cNvPr>
          <p:cNvSpPr/>
          <p:nvPr/>
        </p:nvSpPr>
        <p:spPr>
          <a:xfrm>
            <a:off x="8307515" y="-16661"/>
            <a:ext cx="73152" cy="6891322"/>
          </a:xfrm>
          <a:prstGeom prst="roundRect">
            <a:avLst/>
          </a:prstGeom>
          <a:solidFill>
            <a:srgbClr val="005493">
              <a:alpha val="52927"/>
            </a:srgbClr>
          </a:solidFill>
          <a:ln>
            <a:solidFill>
              <a:srgbClr val="00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23330-82FA-BA76-8C1B-0BA093081B86}"/>
              </a:ext>
            </a:extLst>
          </p:cNvPr>
          <p:cNvSpPr/>
          <p:nvPr/>
        </p:nvSpPr>
        <p:spPr>
          <a:xfrm>
            <a:off x="2292478" y="1278533"/>
            <a:ext cx="4480560" cy="4334256"/>
          </a:xfrm>
          <a:prstGeom prst="ellipse">
            <a:avLst/>
          </a:prstGeom>
          <a:solidFill>
            <a:schemeClr val="bg1">
              <a:alpha val="52902"/>
            </a:schemeClr>
          </a:solidFill>
          <a:ln>
            <a:solidFill>
              <a:srgbClr val="00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216C65-BA8C-DEBE-BCCD-7E2F2FBDF2BD}"/>
                  </a:ext>
                </a:extLst>
              </p:cNvPr>
              <p:cNvSpPr txBox="1"/>
              <p:nvPr/>
            </p:nvSpPr>
            <p:spPr>
              <a:xfrm>
                <a:off x="1269784" y="1559232"/>
                <a:ext cx="7792970" cy="469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400" b="1" dirty="0">
                    <a:latin typeface="Catamaran Light" pitchFamily="2" charset="77"/>
                    <a:cs typeface="Catamaran Light" pitchFamily="2" charset="77"/>
                  </a:rPr>
                  <a:t>Training data : 2021-22 season stats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400" b="1" dirty="0">
                    <a:latin typeface="Catamaran Light" pitchFamily="2" charset="77"/>
                    <a:cs typeface="Catamaran Light" pitchFamily="2" charset="77"/>
                  </a:rPr>
                  <a:t>Test data : 2018-19 season stats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400" b="1" dirty="0">
                    <a:latin typeface="Catamaran Light" pitchFamily="2" charset="77"/>
                    <a:cs typeface="Catamaran Light" pitchFamily="2" charset="77"/>
                  </a:rPr>
                  <a:t>Filtered the data by keeping players who: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400" b="1" dirty="0">
                    <a:latin typeface="Catamaran Light" pitchFamily="2" charset="77"/>
                    <a:cs typeface="Catamaran Light" pitchFamily="2" charset="77"/>
                  </a:rPr>
                  <a:t>Have played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 Light" pitchFamily="2" charset="77"/>
                      </a:rPr>
                      <m:t>≥</m:t>
                    </m:r>
                    <m:r>
                      <a:rPr lang="en-CA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 Light" pitchFamily="2" charset="77"/>
                      </a:rPr>
                      <m:t> </m:t>
                    </m:r>
                  </m:oMath>
                </a14:m>
                <a:r>
                  <a:rPr lang="en-US" sz="3400" b="1" dirty="0">
                    <a:latin typeface="Catamaran Light" pitchFamily="2" charset="77"/>
                    <a:cs typeface="Catamaran Light" pitchFamily="2" charset="77"/>
                  </a:rPr>
                  <a:t>50 games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400" b="1" i="1" smtClean="0">
                            <a:latin typeface="Cambria Math" panose="02040503050406030204" pitchFamily="18" charset="0"/>
                            <a:cs typeface="Catamaran Light" pitchFamily="2" charset="7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sz="3400" b="1" i="0" smtClean="0">
                            <a:latin typeface="Catamaran Light" pitchFamily="2" charset="77"/>
                            <a:cs typeface="Catamaran Light" pitchFamily="2" charset="77"/>
                          </a:rPr>
                          <m:t>TOI</m:t>
                        </m:r>
                      </m:num>
                      <m:den>
                        <m:r>
                          <m:rPr>
                            <m:nor/>
                          </m:rPr>
                          <a:rPr lang="en-CA" sz="3400" b="1" i="0" smtClean="0">
                            <a:latin typeface="Catamaran Light" pitchFamily="2" charset="77"/>
                            <a:cs typeface="Catamaran Light" pitchFamily="2" charset="77"/>
                          </a:rPr>
                          <m:t>GP</m:t>
                        </m:r>
                      </m:den>
                    </m:f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 Light" pitchFamily="2" charset="77"/>
                      </a:rPr>
                      <m:t>≥</m:t>
                    </m:r>
                    <m:r>
                      <m:rPr>
                        <m:nor/>
                      </m:rPr>
                      <a:rPr lang="en-CA" sz="3400" b="1" i="0" smtClean="0">
                        <a:latin typeface="Catamaran Light" pitchFamily="2" charset="77"/>
                        <a:ea typeface="Cambria Math" panose="02040503050406030204" pitchFamily="18" charset="0"/>
                        <a:cs typeface="Catamaran Light" pitchFamily="2" charset="77"/>
                      </a:rPr>
                      <m:t>15</m:t>
                    </m:r>
                  </m:oMath>
                </a14:m>
                <a:endParaRPr lang="en-US" sz="3400" b="1" dirty="0">
                  <a:latin typeface="Catamaran Light" pitchFamily="2" charset="77"/>
                  <a:cs typeface="Catamaran Light" pitchFamily="2" charset="77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Catamaran Light" pitchFamily="2" charset="77"/>
                  <a:cs typeface="Catamaran Light" pitchFamily="2" charset="7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216C65-BA8C-DEBE-BCCD-7E2F2FBD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84" y="1559232"/>
                <a:ext cx="7792970" cy="4692823"/>
              </a:xfrm>
              <a:prstGeom prst="rect">
                <a:avLst/>
              </a:prstGeom>
              <a:blipFill>
                <a:blip r:embed="rId4"/>
                <a:stretch>
                  <a:fillRect l="-1951" r="-976" b="-2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9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C34731-BE9E-8460-5D6C-583F9B75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63957"/>
              </p:ext>
            </p:extLst>
          </p:nvPr>
        </p:nvGraphicFramePr>
        <p:xfrm>
          <a:off x="2501522" y="1266737"/>
          <a:ext cx="9195983" cy="478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387">
                  <a:extLst>
                    <a:ext uri="{9D8B030D-6E8A-4147-A177-3AD203B41FA5}">
                      <a16:colId xmlns:a16="http://schemas.microsoft.com/office/drawing/2014/main" val="210395634"/>
                    </a:ext>
                  </a:extLst>
                </a:gridCol>
                <a:gridCol w="4874596">
                  <a:extLst>
                    <a:ext uri="{9D8B030D-6E8A-4147-A177-3AD203B41FA5}">
                      <a16:colId xmlns:a16="http://schemas.microsoft.com/office/drawing/2014/main" val="751083435"/>
                    </a:ext>
                  </a:extLst>
                </a:gridCol>
              </a:tblGrid>
              <a:tr h="395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 </a:t>
                      </a:r>
                      <a:endParaRPr lang="en-US" sz="2000" dirty="0">
                        <a:latin typeface="Livv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Definition</a:t>
                      </a:r>
                      <a:endParaRPr lang="en-US" sz="2000" dirty="0">
                        <a:latin typeface="Livv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58157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hockey player’s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93014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player’s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54166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team the player is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25536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players position (C, LW, RW,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2958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# of games the player was on the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86402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# of goals the player has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58816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# of goals the player has assisted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77538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sum of goals and assists the player has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05032"/>
                  </a:ext>
                </a:extLst>
              </a:tr>
              <a:tr h="1461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 (plus/minus)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 calculated by: </a:t>
                      </a:r>
                    </a:p>
                    <a:p>
                      <a:pPr algn="ctr"/>
                      <a:r>
                        <a:rPr lang="en-US" dirty="0"/>
                        <a:t>+ 1 point for even-strength or short-handed goal the player’s team scores while they’re on the ice </a:t>
                      </a:r>
                    </a:p>
                    <a:p>
                      <a:pPr algn="ctr"/>
                      <a:r>
                        <a:rPr lang="en-US" dirty="0"/>
                        <a:t>-1 point for even-strength or short-handed goal the opposing team scores while they’re on the 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81726"/>
                  </a:ext>
                </a:extLst>
              </a:tr>
            </a:tbl>
          </a:graphicData>
        </a:graphic>
      </p:graphicFrame>
      <p:pic>
        <p:nvPicPr>
          <p:cNvPr id="4098" name="Picture 2" descr="NHL Logo (National Hockey League) and symbol, meaning, history, PNG, brand">
            <a:extLst>
              <a:ext uri="{FF2B5EF4-FFF2-40B4-BE49-F238E27FC236}">
                <a16:creationId xmlns:a16="http://schemas.microsoft.com/office/drawing/2014/main" id="{D2412C34-E713-C2FA-B490-44E87925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9123" y="3255211"/>
            <a:ext cx="5454167" cy="36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4412E-E7A4-D5A8-15A9-9FD88A5857E6}"/>
              </a:ext>
            </a:extLst>
          </p:cNvPr>
          <p:cNvSpPr txBox="1"/>
          <p:nvPr/>
        </p:nvSpPr>
        <p:spPr>
          <a:xfrm>
            <a:off x="7735824" y="279426"/>
            <a:ext cx="4456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4FF3E-8E44-9900-EA35-C06CFA1C23AE}"/>
              </a:ext>
            </a:extLst>
          </p:cNvPr>
          <p:cNvSpPr txBox="1"/>
          <p:nvPr/>
        </p:nvSpPr>
        <p:spPr>
          <a:xfrm>
            <a:off x="4686300" y="6614323"/>
            <a:ext cx="771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</a:t>
            </a:r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Logo </a:t>
            </a:r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images | </a:t>
            </a:r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PNGEgg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www.pngegg.com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en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search?q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=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nhl+Logo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7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26933-F96A-4760-F58A-749F4B30635A}"/>
              </a:ext>
            </a:extLst>
          </p:cNvPr>
          <p:cNvSpPr txBox="1"/>
          <p:nvPr/>
        </p:nvSpPr>
        <p:spPr>
          <a:xfrm>
            <a:off x="7735824" y="279426"/>
            <a:ext cx="4456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ivvic" pitchFamily="2" charset="77"/>
              </a:rPr>
              <a:t>THE VARIABLES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C34731-BE9E-8460-5D6C-583F9B75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9584"/>
              </p:ext>
            </p:extLst>
          </p:nvPr>
        </p:nvGraphicFramePr>
        <p:xfrm>
          <a:off x="2501522" y="1266737"/>
          <a:ext cx="9195983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387">
                  <a:extLst>
                    <a:ext uri="{9D8B030D-6E8A-4147-A177-3AD203B41FA5}">
                      <a16:colId xmlns:a16="http://schemas.microsoft.com/office/drawing/2014/main" val="210395634"/>
                    </a:ext>
                  </a:extLst>
                </a:gridCol>
                <a:gridCol w="4874596">
                  <a:extLst>
                    <a:ext uri="{9D8B030D-6E8A-4147-A177-3AD203B41FA5}">
                      <a16:colId xmlns:a16="http://schemas.microsoft.com/office/drawing/2014/main" val="751083435"/>
                    </a:ext>
                  </a:extLst>
                </a:gridCol>
              </a:tblGrid>
              <a:tr h="395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 </a:t>
                      </a:r>
                      <a:endParaRPr lang="en-US" sz="2000" dirty="0">
                        <a:latin typeface="Livvic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Definition</a:t>
                      </a:r>
                      <a:endParaRPr lang="en-US" sz="2000" dirty="0">
                        <a:latin typeface="Livvic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58157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total # of penalty minutes the player 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93014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 share – an estimate of the # of points contributed by a 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54166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on ice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25536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Offensive Point Share – an estimate of the # of points contributed by a player due to their offense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42958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Defensive Point Share – an estimate of the # of points contributed by a player due to their defense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86402"/>
                  </a:ext>
                </a:extLst>
              </a:tr>
              <a:tr h="36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Vote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percentage of votes a player has received in </a:t>
                      </a:r>
                      <a:r>
                        <a:rPr lang="en-US" dirty="0" err="1"/>
                        <a:t>favour</a:t>
                      </a:r>
                      <a:r>
                        <a:rPr lang="en-US" dirty="0"/>
                        <a:t> of winning the Hart Memorial Trophy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58816"/>
                  </a:ext>
                </a:extLst>
              </a:tr>
            </a:tbl>
          </a:graphicData>
        </a:graphic>
      </p:graphicFrame>
      <p:pic>
        <p:nvPicPr>
          <p:cNvPr id="4098" name="Picture 2" descr="NHL Logo (National Hockey League) and symbol, meaning, history, PNG, brand">
            <a:extLst>
              <a:ext uri="{FF2B5EF4-FFF2-40B4-BE49-F238E27FC236}">
                <a16:creationId xmlns:a16="http://schemas.microsoft.com/office/drawing/2014/main" id="{D2412C34-E713-C2FA-B490-44E87925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9123" y="3255211"/>
            <a:ext cx="5454167" cy="363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09BD5-4E53-2232-E89E-6D830A1F6C79}"/>
              </a:ext>
            </a:extLst>
          </p:cNvPr>
          <p:cNvSpPr txBox="1"/>
          <p:nvPr/>
        </p:nvSpPr>
        <p:spPr>
          <a:xfrm>
            <a:off x="4686300" y="6614323"/>
            <a:ext cx="771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</a:t>
            </a:r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Logo </a:t>
            </a:r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</a:t>
            </a:r>
            <a:r>
              <a:rPr lang="en-US" sz="1200" i="1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 images | </a:t>
            </a:r>
            <a:r>
              <a:rPr lang="en-US" sz="1200" i="1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PNGEgg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. (n.d.). Retrieved March 25, 2023, from https://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www.pngegg.com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en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/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search?q</a:t>
            </a:r>
            <a:r>
              <a:rPr lang="en-US" sz="1200" dirty="0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=</a:t>
            </a:r>
            <a:r>
              <a:rPr lang="en-US" sz="1200" dirty="0" err="1">
                <a:effectLst/>
                <a:latin typeface="Catamaran Light" pitchFamily="2" charset="77"/>
                <a:ea typeface="Calibri" panose="020F0502020204030204" pitchFamily="34" charset="0"/>
                <a:cs typeface="Catamaran Light" pitchFamily="2" charset="77"/>
              </a:rPr>
              <a:t>nhl+Logo</a:t>
            </a:r>
            <a:endParaRPr lang="en-CA" sz="1200" dirty="0">
              <a:effectLst/>
              <a:latin typeface="Catamaran Light" pitchFamily="2" charset="77"/>
              <a:ea typeface="Calibri" panose="020F0502020204030204" pitchFamily="34" charset="0"/>
              <a:cs typeface="Catamaran Ligh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935F1BC-0639-4BE2-BBE7-1441F621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0" y="192365"/>
            <a:ext cx="11836418" cy="59182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37AED1-0ABA-06C1-1DDC-67513D319940}"/>
              </a:ext>
            </a:extLst>
          </p:cNvPr>
          <p:cNvSpPr txBox="1"/>
          <p:nvPr/>
        </p:nvSpPr>
        <p:spPr>
          <a:xfrm>
            <a:off x="177790" y="6321227"/>
            <a:ext cx="795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tamaran Light" pitchFamily="2" charset="77"/>
                <a:cs typeface="Catamaran Light" pitchFamily="2" charset="77"/>
              </a:rPr>
              <a:t>Figure 1. Pairs Plot of the Filtered 2018-19 Season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13E171-F0D8-58CF-436B-2C00C4516056}"/>
              </a:ext>
            </a:extLst>
          </p:cNvPr>
          <p:cNvSpPr/>
          <p:nvPr/>
        </p:nvSpPr>
        <p:spPr>
          <a:xfrm>
            <a:off x="1612900" y="3429000"/>
            <a:ext cx="302260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7CF02-56B3-71B3-24A1-4737AE459932}"/>
              </a:ext>
            </a:extLst>
          </p:cNvPr>
          <p:cNvSpPr/>
          <p:nvPr/>
        </p:nvSpPr>
        <p:spPr>
          <a:xfrm>
            <a:off x="622300" y="3911600"/>
            <a:ext cx="99060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128E7-128E-A078-9A0F-5374BBBA049A}"/>
              </a:ext>
            </a:extLst>
          </p:cNvPr>
          <p:cNvSpPr/>
          <p:nvPr/>
        </p:nvSpPr>
        <p:spPr>
          <a:xfrm>
            <a:off x="1612900" y="4394200"/>
            <a:ext cx="302260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0C8BBC-4856-EB5E-DCBD-755353FFF1A4}"/>
              </a:ext>
            </a:extLst>
          </p:cNvPr>
          <p:cNvSpPr/>
          <p:nvPr/>
        </p:nvSpPr>
        <p:spPr>
          <a:xfrm>
            <a:off x="6672580" y="4394200"/>
            <a:ext cx="99060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6F7048-765B-8FC8-26C4-EDF6FB91E294}"/>
              </a:ext>
            </a:extLst>
          </p:cNvPr>
          <p:cNvSpPr/>
          <p:nvPr/>
        </p:nvSpPr>
        <p:spPr>
          <a:xfrm>
            <a:off x="1612900" y="1953926"/>
            <a:ext cx="2017268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ce Texture Hockey Images – Browse 5,033 Stock Photos, Vectors, and Video |  Adobe Stock">
            <a:extLst>
              <a:ext uri="{FF2B5EF4-FFF2-40B4-BE49-F238E27FC236}">
                <a16:creationId xmlns:a16="http://schemas.microsoft.com/office/drawing/2014/main" id="{5392AB11-D065-6160-FC06-4BC0C168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37AED1-0ABA-06C1-1DDC-67513D319940}"/>
              </a:ext>
            </a:extLst>
          </p:cNvPr>
          <p:cNvSpPr txBox="1"/>
          <p:nvPr/>
        </p:nvSpPr>
        <p:spPr>
          <a:xfrm>
            <a:off x="177790" y="6321227"/>
            <a:ext cx="8063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tamaran Light" pitchFamily="2" charset="77"/>
                <a:cs typeface="Catamaran Light" pitchFamily="2" charset="77"/>
              </a:rPr>
              <a:t>Figure 2. Pairs Plot of the Filtered 2021-22 Season Data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555AA3-CABF-CEDF-406F-4CC102E3D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9" y="202314"/>
            <a:ext cx="11833200" cy="5916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B5659A-0169-8238-6854-A8A5F7A7FCF4}"/>
              </a:ext>
            </a:extLst>
          </p:cNvPr>
          <p:cNvSpPr/>
          <p:nvPr/>
        </p:nvSpPr>
        <p:spPr>
          <a:xfrm>
            <a:off x="2622550" y="3429000"/>
            <a:ext cx="201803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DA10C-AF41-5BD7-79EB-A6C6B7368719}"/>
              </a:ext>
            </a:extLst>
          </p:cNvPr>
          <p:cNvSpPr/>
          <p:nvPr/>
        </p:nvSpPr>
        <p:spPr>
          <a:xfrm>
            <a:off x="1613534" y="4404360"/>
            <a:ext cx="3027045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37DFD-60FE-BE8D-951F-5BF3C2FE55B8}"/>
              </a:ext>
            </a:extLst>
          </p:cNvPr>
          <p:cNvSpPr/>
          <p:nvPr/>
        </p:nvSpPr>
        <p:spPr>
          <a:xfrm>
            <a:off x="604519" y="3911600"/>
            <a:ext cx="1009015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4821F-5088-C066-F109-9880D63CC658}"/>
              </a:ext>
            </a:extLst>
          </p:cNvPr>
          <p:cNvSpPr/>
          <p:nvPr/>
        </p:nvSpPr>
        <p:spPr>
          <a:xfrm>
            <a:off x="6654799" y="4394200"/>
            <a:ext cx="1009015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D11E2-B749-734F-823B-380DAB97FA56}"/>
              </a:ext>
            </a:extLst>
          </p:cNvPr>
          <p:cNvSpPr/>
          <p:nvPr/>
        </p:nvSpPr>
        <p:spPr>
          <a:xfrm>
            <a:off x="1618296" y="1971040"/>
            <a:ext cx="2018030" cy="482600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8401</TotalTime>
  <Words>2001</Words>
  <Application>Microsoft Macintosh PowerPoint</Application>
  <PresentationFormat>Widescreen</PresentationFormat>
  <Paragraphs>596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Catamaran Light</vt:lpstr>
      <vt:lpstr>Livvic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Wallace (x2019alj)</dc:creator>
  <cp:lastModifiedBy>Miranda Wallace (x2019alj)</cp:lastModifiedBy>
  <cp:revision>44</cp:revision>
  <dcterms:created xsi:type="dcterms:W3CDTF">2023-03-13T11:01:48Z</dcterms:created>
  <dcterms:modified xsi:type="dcterms:W3CDTF">2023-03-27T01:34:25Z</dcterms:modified>
</cp:coreProperties>
</file>