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8" r:id="rId4"/>
    <p:sldId id="269" r:id="rId5"/>
    <p:sldId id="265" r:id="rId6"/>
    <p:sldId id="263" r:id="rId7"/>
    <p:sldId id="261" r:id="rId8"/>
    <p:sldId id="262" r:id="rId9"/>
    <p:sldId id="271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574"/>
  </p:normalViewPr>
  <p:slideViewPr>
    <p:cSldViewPr snapToGrid="0" snapToObjects="1">
      <p:cViewPr varScale="1">
        <p:scale>
          <a:sx n="115" d="100"/>
          <a:sy n="115" d="100"/>
        </p:scale>
        <p:origin x="13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14719-6C7E-7C4C-92B9-D39D7F2EF23C}" type="datetimeFigureOut">
              <a:rPr kumimoji="1" lang="zh-CN" altLang="en-US" smtClean="0"/>
              <a:t>2018/9/27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263ED-FC2E-AF49-BC65-E108E7B4A860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9534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C1C1-8DA4-EA48-A8C1-9826F57C3D73}" type="datetimeFigureOut">
              <a:rPr kumimoji="1" lang="zh-CN" altLang="en-US" smtClean="0"/>
              <a:t>2018/9/27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8E7A-7E00-704F-894F-2FCC74E9402E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C1C1-8DA4-EA48-A8C1-9826F57C3D73}" type="datetimeFigureOut">
              <a:rPr kumimoji="1" lang="zh-CN" altLang="en-US" smtClean="0"/>
              <a:t>2018/9/27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8E7A-7E00-704F-894F-2FCC74E9402E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C1C1-8DA4-EA48-A8C1-9826F57C3D73}" type="datetimeFigureOut">
              <a:rPr kumimoji="1" lang="zh-CN" altLang="en-US" smtClean="0"/>
              <a:t>2018/9/27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8E7A-7E00-704F-894F-2FCC74E9402E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C1C1-8DA4-EA48-A8C1-9826F57C3D73}" type="datetimeFigureOut">
              <a:rPr kumimoji="1" lang="zh-CN" altLang="en-US" smtClean="0"/>
              <a:t>2018/9/27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8E7A-7E00-704F-894F-2FCC74E9402E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C1C1-8DA4-EA48-A8C1-9826F57C3D73}" type="datetimeFigureOut">
              <a:rPr kumimoji="1" lang="zh-CN" altLang="en-US" smtClean="0"/>
              <a:t>2018/9/27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8E7A-7E00-704F-894F-2FCC74E9402E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C1C1-8DA4-EA48-A8C1-9826F57C3D73}" type="datetimeFigureOut">
              <a:rPr kumimoji="1" lang="zh-CN" altLang="en-US" smtClean="0"/>
              <a:t>2018/9/27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8E7A-7E00-704F-894F-2FCC74E9402E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C1C1-8DA4-EA48-A8C1-9826F57C3D73}" type="datetimeFigureOut">
              <a:rPr kumimoji="1" lang="zh-CN" altLang="en-US" smtClean="0"/>
              <a:t>2018/9/27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8E7A-7E00-704F-894F-2FCC74E9402E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C1C1-8DA4-EA48-A8C1-9826F57C3D73}" type="datetimeFigureOut">
              <a:rPr kumimoji="1" lang="zh-CN" altLang="en-US" smtClean="0"/>
              <a:t>2018/9/27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8E7A-7E00-704F-894F-2FCC74E9402E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C1C1-8DA4-EA48-A8C1-9826F57C3D73}" type="datetimeFigureOut">
              <a:rPr kumimoji="1" lang="zh-CN" altLang="en-US" smtClean="0"/>
              <a:t>2018/9/27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8E7A-7E00-704F-894F-2FCC74E9402E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C1C1-8DA4-EA48-A8C1-9826F57C3D73}" type="datetimeFigureOut">
              <a:rPr kumimoji="1" lang="zh-CN" altLang="en-US" smtClean="0"/>
              <a:t>2018/9/27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8E7A-7E00-704F-894F-2FCC74E9402E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C1C1-8DA4-EA48-A8C1-9826F57C3D73}" type="datetimeFigureOut">
              <a:rPr kumimoji="1" lang="zh-CN" altLang="en-US" smtClean="0"/>
              <a:t>2018/9/27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8E7A-7E00-704F-894F-2FCC74E9402E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DC1C1-8DA4-EA48-A8C1-9826F57C3D73}" type="datetimeFigureOut">
              <a:rPr kumimoji="1" lang="zh-CN" altLang="en-US" smtClean="0"/>
              <a:t>2018/9/27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38E7A-7E00-704F-894F-2FCC74E9402E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614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ftp://ftp.ncbi.nlm.nih.gov/gene/DATA/GENE_INF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2248" y="1699022"/>
            <a:ext cx="8481849" cy="1790700"/>
          </a:xfrm>
        </p:spPr>
        <p:txBody>
          <a:bodyPr>
            <a:noAutofit/>
          </a:bodyPr>
          <a:lstStyle/>
          <a:p>
            <a:r>
              <a:rPr lang="en-US" altLang="zh-CN" sz="4400" b="1" dirty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Bioinformatic Analysis</a:t>
            </a:r>
            <a:r>
              <a:rPr lang="en-US" altLang="zh-CN" sz="4400" b="1" dirty="0">
                <a:solidFill>
                  <a:srgbClr val="00B0F0"/>
                </a:solidFill>
                <a:latin typeface="Microsoft YaHei" charset="-122"/>
                <a:ea typeface="Microsoft YaHei" charset="-122"/>
                <a:cs typeface="Microsoft YaHei" charset="-122"/>
              </a:rPr>
              <a:t/>
            </a:r>
            <a:br>
              <a:rPr lang="en-US" altLang="zh-CN" sz="4400" b="1" dirty="0">
                <a:solidFill>
                  <a:srgbClr val="00B0F0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zh-CN" altLang="en-US" sz="4400" dirty="0">
                <a:solidFill>
                  <a:srgbClr val="00B0F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0E72EE0-9B96-3F4C-96C0-6B1F5E52D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Renata Miranda and Vinícius Barros</a:t>
            </a:r>
          </a:p>
        </p:txBody>
      </p:sp>
    </p:spTree>
    <p:extLst>
      <p:ext uri="{BB962C8B-B14F-4D97-AF65-F5344CB8AC3E}">
        <p14:creationId xmlns:p14="http://schemas.microsoft.com/office/powerpoint/2010/main" val="979016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b="1" dirty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Motivation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>
                <a:ea typeface="Microsoft YaHei" charset="-122"/>
                <a:cs typeface="Microsoft YaHei" charset="-122"/>
              </a:rPr>
              <a:t>Bioinformatic has as main objective to uncover a great amount of data that has been probed through DNA sequences.</a:t>
            </a:r>
          </a:p>
          <a:p>
            <a:r>
              <a:rPr kumimoji="1" lang="en-US" altLang="zh-CN" sz="2400" dirty="0">
                <a:ea typeface="Microsoft YaHei" charset="-122"/>
                <a:cs typeface="Microsoft YaHei" charset="-122"/>
              </a:rPr>
              <a:t>As of February 2008 there were 85 759 586 764 bases in 82 853 685 sequences stored in GenBank (Nucleic Acids Research, Database issue) . Now there are 260 806 936 411 bases in 208 831 050.</a:t>
            </a:r>
          </a:p>
          <a:p>
            <a:r>
              <a:rPr kumimoji="1" lang="en-US" altLang="zh-CN" sz="2400" dirty="0">
                <a:ea typeface="Microsoft YaHei" charset="-122"/>
                <a:cs typeface="Microsoft YaHei" charset="-122"/>
              </a:rPr>
              <a:t>Sequences of organisms, from viruses to humans and include genes with a diverse arrange of functions. That can be studied from an evolutionary perspective.</a:t>
            </a:r>
          </a:p>
          <a:p>
            <a:endParaRPr kumimoji="1" lang="en-US" altLang="zh-CN" sz="2400" dirty="0">
              <a:ea typeface="Microsoft YaHei" charset="-122"/>
              <a:cs typeface="Microsoft YaHei" charset="-122"/>
            </a:endParaRPr>
          </a:p>
          <a:p>
            <a:pPr marL="0" indent="0">
              <a:buNone/>
            </a:pPr>
            <a:endParaRPr kumimoji="1" lang="zh-CN" altLang="en-US" sz="2400" dirty="0"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091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b="1" dirty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Motivation</a:t>
            </a:r>
            <a:br>
              <a:rPr kumimoji="1" lang="en-US" altLang="zh-CN" sz="3200" b="1" dirty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en-US" altLang="zh-CN" sz="2400" b="1" dirty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GenBank and WGS Statistics</a:t>
            </a:r>
            <a:endParaRPr kumimoji="1" lang="en-US" altLang="zh-CN" sz="3200" b="1" dirty="0">
              <a:solidFill>
                <a:srgbClr val="92D05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sz="2400" dirty="0">
              <a:ea typeface="Microsoft YaHei" charset="-122"/>
              <a:cs typeface="Microsoft YaHei" charset="-122"/>
            </a:endParaRPr>
          </a:p>
          <a:p>
            <a:pPr marL="0" indent="0">
              <a:buNone/>
            </a:pPr>
            <a:endParaRPr kumimoji="1" lang="zh-CN" altLang="en-US" sz="2400" dirty="0">
              <a:ea typeface="Microsoft YaHei" charset="-122"/>
              <a:cs typeface="Microsoft YaHei" charset="-122"/>
            </a:endParaRPr>
          </a:p>
        </p:txBody>
      </p:sp>
      <p:pic>
        <p:nvPicPr>
          <p:cNvPr id="5" name="Imagem 4" descr="Uma imagem contendo mapa, texto&#10;&#10;Descrição gerada com muito alta confiança">
            <a:extLst>
              <a:ext uri="{FF2B5EF4-FFF2-40B4-BE49-F238E27FC236}">
                <a16:creationId xmlns:a16="http://schemas.microsoft.com/office/drawing/2014/main" id="{8321F1E5-78F3-4665-B134-84D43F1436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70" r="1231"/>
          <a:stretch/>
        </p:blipFill>
        <p:spPr>
          <a:xfrm>
            <a:off x="112542" y="2152357"/>
            <a:ext cx="9031458" cy="327057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CA0C6B0-8096-4676-B24E-BFD089A88C92}"/>
              </a:ext>
            </a:extLst>
          </p:cNvPr>
          <p:cNvSpPr txBox="1"/>
          <p:nvPr/>
        </p:nvSpPr>
        <p:spPr>
          <a:xfrm>
            <a:off x="5613009" y="6185097"/>
            <a:ext cx="424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/>
              <a:t>Graphics</a:t>
            </a:r>
            <a:r>
              <a:rPr lang="pt-BR" sz="1400" dirty="0"/>
              <a:t>: www.ncbi.nlm.nih.gov/genbank/</a:t>
            </a:r>
          </a:p>
        </p:txBody>
      </p:sp>
    </p:spTree>
    <p:extLst>
      <p:ext uri="{BB962C8B-B14F-4D97-AF65-F5344CB8AC3E}">
        <p14:creationId xmlns:p14="http://schemas.microsoft.com/office/powerpoint/2010/main" val="629699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b="1" dirty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Problem</a:t>
            </a:r>
            <a:r>
              <a:rPr kumimoji="1" lang="zh-CN" altLang="en-US" sz="3200" b="1" dirty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3200" b="1" dirty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Statement</a:t>
            </a:r>
            <a:endParaRPr kumimoji="1" lang="zh-CN" altLang="en-US" sz="3200" b="1" dirty="0">
              <a:solidFill>
                <a:srgbClr val="92D05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618571"/>
          </a:xfrm>
        </p:spPr>
        <p:txBody>
          <a:bodyPr>
            <a:normAutofit/>
          </a:bodyPr>
          <a:lstStyle/>
          <a:p>
            <a:r>
              <a:rPr kumimoji="1" lang="en-US" altLang="zh-CN" sz="2400" dirty="0">
                <a:ea typeface="Microsoft YaHei" charset="-122"/>
                <a:cs typeface="Microsoft YaHei" charset="-122"/>
              </a:rPr>
              <a:t>How to describe evolutionary approximations of organisms based on </a:t>
            </a:r>
            <a:r>
              <a:rPr kumimoji="1" lang="en-US" altLang="zh-CN" sz="2400" b="1" dirty="0">
                <a:ea typeface="Microsoft YaHei" charset="-122"/>
                <a:cs typeface="Microsoft YaHei" charset="-122"/>
              </a:rPr>
              <a:t>homologous genes</a:t>
            </a:r>
            <a:r>
              <a:rPr kumimoji="1" lang="en-US" altLang="zh-CN" sz="1200" b="1" dirty="0">
                <a:ea typeface="Microsoft YaHei" charset="-122"/>
                <a:cs typeface="Microsoft YaHei" charset="-122"/>
              </a:rPr>
              <a:t>[1] </a:t>
            </a:r>
            <a:r>
              <a:rPr kumimoji="1" lang="en-US" altLang="zh-CN" sz="2400" dirty="0">
                <a:ea typeface="Microsoft YaHei" charset="-122"/>
                <a:cs typeface="Microsoft YaHei" charset="-122"/>
              </a:rPr>
              <a:t>?</a:t>
            </a:r>
          </a:p>
          <a:p>
            <a:endParaRPr kumimoji="1" lang="en-US" altLang="zh-CN" sz="2400" dirty="0">
              <a:ea typeface="Microsoft YaHei" charset="-122"/>
              <a:cs typeface="Microsoft YaHei" charset="-122"/>
            </a:endParaRPr>
          </a:p>
          <a:p>
            <a:r>
              <a:rPr kumimoji="1" lang="en-US" altLang="zh-CN" sz="2400" dirty="0">
                <a:ea typeface="Microsoft YaHei" charset="-122"/>
                <a:cs typeface="Microsoft YaHei" charset="-122"/>
              </a:rPr>
              <a:t>Predict which Amino Acids are more likely to be conserved throughout generations.</a:t>
            </a:r>
          </a:p>
          <a:p>
            <a:endParaRPr kumimoji="1" lang="en-US" altLang="zh-CN" sz="2400" dirty="0"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ea typeface="Microsoft YaHei" charset="-122"/>
              <a:cs typeface="Microsoft YaHei" charset="-122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8A5C975-5B01-46E0-AC86-EB75EF76AB8B}"/>
              </a:ext>
            </a:extLst>
          </p:cNvPr>
          <p:cNvSpPr txBox="1"/>
          <p:nvPr/>
        </p:nvSpPr>
        <p:spPr>
          <a:xfrm>
            <a:off x="1249826" y="5963134"/>
            <a:ext cx="6644347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[1] </a:t>
            </a:r>
            <a:r>
              <a:rPr lang="en-US" dirty="0"/>
              <a:t>Two genes are </a:t>
            </a:r>
            <a:r>
              <a:rPr lang="en-US" b="1" dirty="0"/>
              <a:t>homologous</a:t>
            </a:r>
            <a:r>
              <a:rPr lang="en-US" dirty="0"/>
              <a:t> when their DNA sequence derives from a common origin, and may or may not have the same function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5002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b="1" dirty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Data Description</a:t>
            </a:r>
            <a:br>
              <a:rPr kumimoji="1" lang="en-US" altLang="zh-CN" sz="3200" b="1" dirty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en-US" altLang="zh-CN" sz="2000" dirty="0">
                <a:solidFill>
                  <a:srgbClr val="92D050"/>
                </a:solidFill>
                <a:ea typeface="Microsoft YaHei" charset="-122"/>
                <a:cs typeface="Microsoft YaHei" charset="-122"/>
                <a:hlinkClick r:id="rId2"/>
              </a:rPr>
              <a:t>ftp://ftp.ncbi.nlm.nih.gov/gene/DATA/GENE_INFO/</a:t>
            </a:r>
            <a:endParaRPr kumimoji="1" lang="zh-CN" altLang="en-US" sz="3200" b="1" dirty="0">
              <a:solidFill>
                <a:srgbClr val="92D05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1" y="2055815"/>
            <a:ext cx="3775612" cy="412114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sz="2400" dirty="0">
                <a:ea typeface="Microsoft YaHei" charset="-122"/>
                <a:cs typeface="Microsoft YaHei" charset="-122"/>
              </a:rPr>
              <a:t>How large us your data?</a:t>
            </a:r>
          </a:p>
          <a:p>
            <a:pPr lvl="1"/>
            <a:r>
              <a:rPr kumimoji="1" lang="en-US" altLang="zh-CN" sz="2000" dirty="0">
                <a:ea typeface="Microsoft YaHei" charset="-122"/>
                <a:cs typeface="Microsoft YaHei" charset="-122"/>
              </a:rPr>
              <a:t>2,74 GB</a:t>
            </a:r>
          </a:p>
          <a:p>
            <a:pPr marL="0" indent="0">
              <a:buNone/>
            </a:pPr>
            <a:r>
              <a:rPr kumimoji="1" lang="en-US" altLang="zh-CN" sz="2400" dirty="0">
                <a:ea typeface="Microsoft YaHei" charset="-122"/>
                <a:cs typeface="Microsoft YaHei" charset="-122"/>
              </a:rPr>
              <a:t> </a:t>
            </a:r>
          </a:p>
          <a:p>
            <a:r>
              <a:rPr kumimoji="1" lang="en-US" altLang="zh-CN" sz="2400" dirty="0">
                <a:ea typeface="Microsoft YaHei" charset="-122"/>
                <a:cs typeface="Microsoft YaHei" charset="-122"/>
              </a:rPr>
              <a:t>What is it describing?</a:t>
            </a:r>
          </a:p>
          <a:p>
            <a:pPr lvl="1"/>
            <a:r>
              <a:rPr kumimoji="1" lang="en-US" altLang="zh-CN" sz="2000" dirty="0">
                <a:ea typeface="Microsoft YaHei" charset="-122"/>
                <a:cs typeface="Microsoft YaHei" charset="-122"/>
              </a:rPr>
              <a:t>The TRIM5α gene is a retroviral restriction factor that protects most old world monkey cells against HIV infection.</a:t>
            </a:r>
          </a:p>
          <a:p>
            <a:pPr marL="0" indent="0">
              <a:buNone/>
            </a:pPr>
            <a:endParaRPr kumimoji="1" lang="en-US" altLang="zh-CN" sz="2400" dirty="0">
              <a:ea typeface="Microsoft YaHei" charset="-122"/>
              <a:cs typeface="Microsoft YaHei" charset="-122"/>
            </a:endParaRPr>
          </a:p>
          <a:p>
            <a:r>
              <a:rPr kumimoji="1" lang="en-US" altLang="zh-CN" sz="2400" dirty="0">
                <a:ea typeface="Microsoft YaHei" charset="-122"/>
                <a:cs typeface="Microsoft YaHei" charset="-122"/>
              </a:rPr>
              <a:t>Where did you get it?</a:t>
            </a:r>
          </a:p>
          <a:p>
            <a:pPr lvl="1"/>
            <a:r>
              <a:rPr lang="pt-BR" sz="2200" dirty="0" err="1"/>
              <a:t>National</a:t>
            </a:r>
            <a:r>
              <a:rPr lang="pt-BR" sz="2200" dirty="0"/>
              <a:t> Center for </a:t>
            </a:r>
            <a:r>
              <a:rPr lang="pt-BR" sz="2200" dirty="0" err="1"/>
              <a:t>Biotechnology</a:t>
            </a:r>
            <a:r>
              <a:rPr lang="pt-BR" sz="2200" dirty="0"/>
              <a:t> </a:t>
            </a:r>
            <a:r>
              <a:rPr lang="pt-BR" sz="2200" dirty="0" err="1"/>
              <a:t>Information</a:t>
            </a:r>
            <a:endParaRPr kumimoji="1" lang="zh-CN" altLang="en-US" sz="1900" dirty="0">
              <a:ea typeface="Microsoft YaHei" charset="-122"/>
              <a:cs typeface="Microsoft YaHei" charset="-122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77D8E00-9E60-4048-B3BF-7A0422BF45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5" t="1780" b="1689"/>
          <a:stretch/>
        </p:blipFill>
        <p:spPr>
          <a:xfrm>
            <a:off x="4404262" y="1746533"/>
            <a:ext cx="4611981" cy="448627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D3AC729-8782-469A-AA45-E9693900FE78}"/>
              </a:ext>
            </a:extLst>
          </p:cNvPr>
          <p:cNvSpPr txBox="1"/>
          <p:nvPr/>
        </p:nvSpPr>
        <p:spPr>
          <a:xfrm>
            <a:off x="6037194" y="6288652"/>
            <a:ext cx="2478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/>
              <a:t>Image</a:t>
            </a:r>
            <a:r>
              <a:rPr lang="pt-BR" sz="1400" b="1" dirty="0"/>
              <a:t>: </a:t>
            </a:r>
            <a:r>
              <a:rPr lang="pt-BR" sz="1400" dirty="0" err="1"/>
              <a:t>primatesAA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098677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b="1" dirty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Methodology</a:t>
            </a:r>
            <a:endParaRPr kumimoji="1" lang="zh-CN" altLang="en-US" sz="3200" b="1" dirty="0">
              <a:solidFill>
                <a:srgbClr val="92D05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altLang="zh-CN" sz="2400" dirty="0"/>
              <a:t>Explore</a:t>
            </a:r>
            <a:r>
              <a:rPr lang="pt-BR" altLang="zh-CN" sz="2400" b="1" dirty="0"/>
              <a:t> </a:t>
            </a:r>
            <a:r>
              <a:rPr lang="pt-BR" altLang="zh-CN" sz="2400" dirty="0" err="1"/>
              <a:t>the</a:t>
            </a:r>
            <a:r>
              <a:rPr lang="pt-BR" altLang="zh-CN" sz="2400" dirty="0"/>
              <a:t> </a:t>
            </a:r>
            <a:r>
              <a:rPr lang="pt-BR" altLang="zh-CN" sz="2400" dirty="0" err="1"/>
              <a:t>dataset</a:t>
            </a:r>
            <a:r>
              <a:rPr lang="pt-BR" altLang="zh-CN" sz="2400" dirty="0"/>
              <a:t> </a:t>
            </a:r>
            <a:r>
              <a:rPr lang="pt-BR" altLang="zh-CN" sz="2400" dirty="0" err="1"/>
              <a:t>using</a:t>
            </a:r>
            <a:r>
              <a:rPr lang="pt-BR" altLang="zh-CN" sz="2400" dirty="0"/>
              <a:t> </a:t>
            </a:r>
            <a:r>
              <a:rPr lang="pt-BR" altLang="zh-CN" sz="2400" dirty="0" err="1"/>
              <a:t>the</a:t>
            </a:r>
            <a:r>
              <a:rPr lang="pt-BR" altLang="zh-CN" sz="2400" dirty="0"/>
              <a:t> </a:t>
            </a:r>
            <a:r>
              <a:rPr lang="pt-BR" altLang="zh-CN" sz="2400" b="1" dirty="0"/>
              <a:t>BIO</a:t>
            </a:r>
            <a:r>
              <a:rPr lang="pt-BR" altLang="zh-CN" sz="2400" dirty="0"/>
              <a:t> module </a:t>
            </a:r>
            <a:r>
              <a:rPr lang="pt-BR" altLang="zh-CN" sz="2400" dirty="0" err="1"/>
              <a:t>of</a:t>
            </a:r>
            <a:r>
              <a:rPr lang="pt-BR" altLang="zh-CN" sz="2400" dirty="0"/>
              <a:t> </a:t>
            </a:r>
            <a:r>
              <a:rPr lang="pt-BR" altLang="zh-CN" sz="2400" dirty="0" err="1"/>
              <a:t>python</a:t>
            </a:r>
            <a:r>
              <a:rPr lang="en-US" altLang="zh-CN" sz="2400" dirty="0"/>
              <a:t>.</a:t>
            </a:r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Various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types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data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visualization can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achieved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using</a:t>
            </a:r>
            <a:r>
              <a:rPr kumimoji="1" lang="zh-CN" altLang="en-US" sz="2400" dirty="0"/>
              <a:t> </a:t>
            </a:r>
            <a:r>
              <a:rPr kumimoji="1" lang="en-US" altLang="zh-CN" sz="2400" b="1" dirty="0" err="1"/>
              <a:t>Matplotlib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library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Python.</a:t>
            </a:r>
            <a:r>
              <a:rPr kumimoji="1" lang="zh-CN" altLang="en-US" sz="2400" dirty="0"/>
              <a:t> </a:t>
            </a:r>
            <a:endParaRPr kumimoji="1" lang="en-US" altLang="zh-CN" sz="2400" dirty="0"/>
          </a:p>
          <a:p>
            <a:endParaRPr kumimoji="1" lang="en-US" altLang="zh-CN" sz="2400" dirty="0"/>
          </a:p>
          <a:p>
            <a:r>
              <a:rPr kumimoji="1" lang="pt-BR" altLang="zh-CN" sz="2400" dirty="0"/>
              <a:t>Use </a:t>
            </a:r>
            <a:r>
              <a:rPr kumimoji="1" lang="en-US" altLang="zh-CN" sz="2400" b="1" dirty="0"/>
              <a:t>Pandas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collect,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clean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and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transform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raw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data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prepare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for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data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analysis.</a:t>
            </a:r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Filter raw data by using tools like NCS and </a:t>
            </a:r>
            <a:r>
              <a:rPr kumimoji="1" lang="en-US" altLang="zh-CN" sz="2400" dirty="0" err="1"/>
              <a:t>HyPhy</a:t>
            </a:r>
            <a:r>
              <a:rPr kumimoji="1" lang="en-US" altLang="zh-CN" sz="2400" dirty="0"/>
              <a:t>.</a:t>
            </a:r>
          </a:p>
          <a:p>
            <a:endParaRPr kumimoji="1" lang="en-US" altLang="zh-CN" sz="2400" dirty="0"/>
          </a:p>
          <a:p>
            <a:pPr marL="0" indent="0">
              <a:buNone/>
            </a:pPr>
            <a:endParaRPr kumimoji="1" lang="en-US" altLang="zh-CN" sz="2400" dirty="0"/>
          </a:p>
          <a:p>
            <a:endParaRPr kumimoji="1" lang="en-US" altLang="zh-CN" sz="2400" dirty="0"/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07181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b="1" dirty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Expected</a:t>
            </a:r>
            <a:r>
              <a:rPr kumimoji="1" lang="zh-CN" altLang="en-US" sz="3200" b="1" dirty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3200" b="1" dirty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Results:</a:t>
            </a:r>
            <a:r>
              <a:rPr kumimoji="1" lang="zh-CN" altLang="en-US" sz="3200" b="1" dirty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3200" b="1" dirty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Data</a:t>
            </a:r>
            <a:r>
              <a:rPr kumimoji="1" lang="zh-CN" altLang="en-US" sz="3200" b="1" dirty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3200" b="1" dirty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Visualization</a:t>
            </a:r>
            <a:endParaRPr kumimoji="1" lang="zh-CN" altLang="en-US" sz="3200" b="1" dirty="0">
              <a:solidFill>
                <a:srgbClr val="92D05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317166" y="1690688"/>
            <a:ext cx="4198183" cy="4065861"/>
          </a:xfrm>
        </p:spPr>
        <p:txBody>
          <a:bodyPr>
            <a:normAutofit/>
          </a:bodyPr>
          <a:lstStyle/>
          <a:p>
            <a:r>
              <a:rPr kumimoji="1" lang="en-US" altLang="zh-CN" sz="2400" dirty="0">
                <a:ea typeface="Microsoft YaHei" charset="-122"/>
                <a:cs typeface="Microsoft YaHei" charset="-122"/>
              </a:rPr>
              <a:t>Describe evolutionary approximations of organisms, creating a phylogenetic tree</a:t>
            </a:r>
            <a:r>
              <a:rPr lang="en-US" altLang="zh-CN" sz="2400" dirty="0"/>
              <a:t>.</a:t>
            </a:r>
          </a:p>
          <a:p>
            <a:endParaRPr lang="en-US" altLang="zh-CN" sz="2400" dirty="0"/>
          </a:p>
          <a:p>
            <a:r>
              <a:rPr lang="en-US" altLang="zh-CN" sz="2400" dirty="0"/>
              <a:t>Find Amino Acids conserved in the evolution process.</a:t>
            </a:r>
          </a:p>
          <a:p>
            <a:endParaRPr kumimoji="1" lang="en-US" altLang="zh-CN" sz="2400" dirty="0"/>
          </a:p>
          <a:p>
            <a:endParaRPr kumimoji="1" lang="zh-CN" altLang="en-US" sz="24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9007301-A600-4D47-98EB-289F1EAE7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642" y="4708359"/>
            <a:ext cx="5179446" cy="1784515"/>
          </a:xfrm>
          <a:prstGeom prst="rect">
            <a:avLst/>
          </a:prstGeom>
        </p:spPr>
      </p:pic>
      <p:pic>
        <p:nvPicPr>
          <p:cNvPr id="12" name="Imagem 11" descr="Uma imagem contendo texto&#10;&#10;Descrição gerada com alta confiança">
            <a:extLst>
              <a:ext uri="{FF2B5EF4-FFF2-40B4-BE49-F238E27FC236}">
                <a16:creationId xmlns:a16="http://schemas.microsoft.com/office/drawing/2014/main" id="{FCB3480D-0A19-4C31-A533-2E7FCCE235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796" b="19803"/>
          <a:stretch/>
        </p:blipFill>
        <p:spPr>
          <a:xfrm>
            <a:off x="122333" y="1199455"/>
            <a:ext cx="3448675" cy="5293419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4BF675A7-CCCB-47CA-9A17-D534B563D013}"/>
              </a:ext>
            </a:extLst>
          </p:cNvPr>
          <p:cNvSpPr txBox="1"/>
          <p:nvPr/>
        </p:nvSpPr>
        <p:spPr>
          <a:xfrm>
            <a:off x="748766" y="6436692"/>
            <a:ext cx="3448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err="1"/>
              <a:t>Image</a:t>
            </a:r>
            <a:r>
              <a:rPr lang="pt-BR" sz="1600" b="1" dirty="0"/>
              <a:t> 2</a:t>
            </a:r>
            <a:r>
              <a:rPr lang="pt-BR" sz="1600" dirty="0"/>
              <a:t>: </a:t>
            </a:r>
            <a:r>
              <a:rPr lang="pt-BR" sz="1600" dirty="0" err="1"/>
              <a:t>Phylogenetic</a:t>
            </a:r>
            <a:r>
              <a:rPr lang="pt-BR" sz="1600" dirty="0"/>
              <a:t> </a:t>
            </a:r>
            <a:r>
              <a:rPr lang="pt-BR" sz="1600" dirty="0" err="1"/>
              <a:t>tree</a:t>
            </a:r>
            <a:r>
              <a:rPr lang="pt-BR" sz="1600" dirty="0"/>
              <a:t>                                                          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D36A942-6A65-4942-82FF-DDFDF5D5C097}"/>
              </a:ext>
            </a:extLst>
          </p:cNvPr>
          <p:cNvSpPr txBox="1"/>
          <p:nvPr/>
        </p:nvSpPr>
        <p:spPr>
          <a:xfrm>
            <a:off x="4317166" y="6436692"/>
            <a:ext cx="4387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/>
              <a:t>Image</a:t>
            </a:r>
            <a:r>
              <a:rPr lang="pt-BR" b="1" dirty="0"/>
              <a:t> 3: </a:t>
            </a:r>
            <a:r>
              <a:rPr lang="pt-BR" dirty="0" err="1"/>
              <a:t>Comparing</a:t>
            </a:r>
            <a:r>
              <a:rPr lang="pt-BR" dirty="0"/>
              <a:t> AA </a:t>
            </a:r>
            <a:r>
              <a:rPr lang="pt-BR" dirty="0" err="1"/>
              <a:t>conserved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0736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b="1" dirty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Expected</a:t>
            </a:r>
            <a:r>
              <a:rPr kumimoji="1" lang="zh-CN" altLang="en-US" sz="3200" b="1" dirty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3200" b="1" dirty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Results:</a:t>
            </a:r>
            <a:r>
              <a:rPr kumimoji="1" lang="zh-CN" altLang="en-US" sz="3200" b="1" dirty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3200" b="1" dirty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Predictive</a:t>
            </a:r>
            <a:r>
              <a:rPr kumimoji="1" lang="zh-CN" altLang="en-US" sz="3200" b="1" dirty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3200" b="1" dirty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Analytics</a:t>
            </a:r>
            <a:endParaRPr kumimoji="1" lang="zh-CN" altLang="en-US" sz="3200" b="1" dirty="0">
              <a:solidFill>
                <a:srgbClr val="92D05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/>
              <a:t>Construct a phylogenetic tree from homologous genes and update the tree with new data.</a:t>
            </a:r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Predict amino acid which have higher chances of being conserved across generations.</a:t>
            </a:r>
            <a:endParaRPr kumimoji="1" lang="pt-BR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390960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pt-BR" altLang="zh-CN" sz="3200" b="1" dirty="0" err="1" smtClean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References</a:t>
            </a:r>
            <a:endParaRPr kumimoji="1" lang="zh-CN" altLang="en-US" sz="3200" b="1" dirty="0">
              <a:solidFill>
                <a:srgbClr val="92D05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075517"/>
          </a:xfrm>
        </p:spPr>
        <p:txBody>
          <a:bodyPr>
            <a:normAutofit/>
          </a:bodyPr>
          <a:lstStyle/>
          <a:p>
            <a:r>
              <a:rPr lang="en-US" b="1" dirty="0"/>
              <a:t>The Phylogenetic Handbook: </a:t>
            </a:r>
            <a:r>
              <a:rPr lang="en-US" dirty="0"/>
              <a:t>A Practical Approach to Phylogenetic Analysis and Hypothesis </a:t>
            </a:r>
            <a:r>
              <a:rPr lang="en-US" dirty="0" smtClean="0"/>
              <a:t>Testing.</a:t>
            </a:r>
          </a:p>
          <a:p>
            <a:endParaRPr lang="en-US" b="1" dirty="0"/>
          </a:p>
          <a:p>
            <a:endParaRPr kumimoji="1" lang="pt-BR" altLang="zh-CN" sz="2400" dirty="0"/>
          </a:p>
        </p:txBody>
      </p:sp>
      <p:pic>
        <p:nvPicPr>
          <p:cNvPr id="1028" name="Picture 4" descr="Resultado de imagem para phylogenetic hand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063" y="2751513"/>
            <a:ext cx="2513874" cy="359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992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2086</TotalTime>
  <Words>330</Words>
  <Application>Microsoft Office PowerPoint</Application>
  <PresentationFormat>Apresentação na tela (4:3)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7" baseType="lpstr">
      <vt:lpstr>Microsoft YaHei</vt:lpstr>
      <vt:lpstr>Arial</vt:lpstr>
      <vt:lpstr>Calibri</vt:lpstr>
      <vt:lpstr>Calibri Light</vt:lpstr>
      <vt:lpstr>等线</vt:lpstr>
      <vt:lpstr>等线</vt:lpstr>
      <vt:lpstr>等线 Light</vt:lpstr>
      <vt:lpstr>Office 主题</vt:lpstr>
      <vt:lpstr>Bioinformatic Analysis  </vt:lpstr>
      <vt:lpstr>Motivation</vt:lpstr>
      <vt:lpstr>Motivation GenBank and WGS Statistics</vt:lpstr>
      <vt:lpstr>Problem Statement</vt:lpstr>
      <vt:lpstr>Data Description ftp://ftp.ncbi.nlm.nih.gov/gene/DATA/GENE_INFO/</vt:lpstr>
      <vt:lpstr>Methodology</vt:lpstr>
      <vt:lpstr>Expected Results: Data Visualization</vt:lpstr>
      <vt:lpstr>Expected Results: Predictive Analytics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Zillow Scraping with Python</dc:title>
  <dc:creator>Office 365</dc:creator>
  <cp:lastModifiedBy>Vinícius D´avila Barros</cp:lastModifiedBy>
  <cp:revision>29</cp:revision>
  <dcterms:created xsi:type="dcterms:W3CDTF">2017-10-24T01:06:54Z</dcterms:created>
  <dcterms:modified xsi:type="dcterms:W3CDTF">2018-09-27T17:20:46Z</dcterms:modified>
</cp:coreProperties>
</file>