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72" r:id="rId5"/>
    <p:sldId id="275" r:id="rId6"/>
    <p:sldId id="280" r:id="rId7"/>
    <p:sldId id="273" r:id="rId8"/>
    <p:sldId id="263" r:id="rId9"/>
    <p:sldId id="278" r:id="rId10"/>
    <p:sldId id="279" r:id="rId11"/>
    <p:sldId id="277" r:id="rId12"/>
    <p:sldId id="276" r:id="rId13"/>
    <p:sldId id="281" r:id="rId14"/>
    <p:sldId id="282" r:id="rId15"/>
    <p:sldId id="283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249" autoAdjust="0"/>
  </p:normalViewPr>
  <p:slideViewPr>
    <p:cSldViewPr snapToGrid="0" snapToObjects="1">
      <p:cViewPr>
        <p:scale>
          <a:sx n="80" d="100"/>
          <a:sy n="80" d="100"/>
        </p:scale>
        <p:origin x="936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4719-6C7E-7C4C-92B9-D39D7F2EF23C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63ED-FC2E-AF49-BC65-E108E7B4A860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3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TRIM5 present in the cytoplasm recognizes motifs within the capsid proteins and interferes 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uncoating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process, therefore preventing successful reverse transcription and transport to the nucleus of the viral genome.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263ED-FC2E-AF49-BC65-E108E7B4A86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4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DC1C1-8DA4-EA48-A8C1-9826F57C3D73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248" y="2036647"/>
            <a:ext cx="8481849" cy="1790700"/>
          </a:xfrm>
        </p:spPr>
        <p:txBody>
          <a:bodyPr>
            <a:noAutofit/>
          </a:bodyPr>
          <a:lstStyle/>
          <a:p>
            <a:r>
              <a:rPr lang="en-US" altLang="zh-CN" sz="48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Bioinformática</a:t>
            </a:r>
            <a:br>
              <a:rPr lang="en-US" altLang="zh-CN" sz="44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DNA e </a:t>
            </a:r>
            <a:r>
              <a:rPr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Filogenia</a:t>
            </a:r>
            <a:br>
              <a:rPr lang="en-US" altLang="zh-CN" sz="4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4400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E72EE0-9B96-3F4C-96C0-6B1F5E52D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Renata Miranda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094A7E-B458-4FF1-9C56-1FCA1CE1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pt-BR" altLang="zh-CN" dirty="0"/>
              <a:t>Escola de Matemática Aplicada - FGV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01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Matriz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distância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6C18E97-8E84-46D5-9F9E-1B5C0A9B6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8446"/>
            <a:ext cx="7612473" cy="369345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FBE30D1-F2F4-4882-BA36-DD8EBBD3C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77" y="1918446"/>
            <a:ext cx="7139017" cy="342451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483F8B-2820-4E73-A878-1729A6AB73BB}"/>
              </a:ext>
            </a:extLst>
          </p:cNvPr>
          <p:cNvSpPr txBox="1"/>
          <p:nvPr/>
        </p:nvSpPr>
        <p:spPr>
          <a:xfrm>
            <a:off x="1102106" y="5342965"/>
            <a:ext cx="6316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UPGMA</a:t>
            </a:r>
            <a:r>
              <a:rPr lang="pt-BR" dirty="0"/>
              <a:t> :</a:t>
            </a:r>
          </a:p>
          <a:p>
            <a:pPr algn="just"/>
            <a:r>
              <a:rPr lang="pt-BR" dirty="0"/>
              <a:t>(</a:t>
            </a:r>
            <a:r>
              <a:rPr lang="pt-BR" dirty="0" err="1"/>
              <a:t>Unweighted</a:t>
            </a:r>
            <a:r>
              <a:rPr lang="pt-BR" dirty="0"/>
              <a:t> </a:t>
            </a:r>
            <a:r>
              <a:rPr lang="pt-BR" dirty="0" err="1"/>
              <a:t>Pair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Arithmetic</a:t>
            </a:r>
            <a:r>
              <a:rPr lang="pt-BR" dirty="0"/>
              <a:t> </a:t>
            </a:r>
            <a:r>
              <a:rPr lang="pt-BR" dirty="0" err="1"/>
              <a:t>Mean</a:t>
            </a:r>
            <a:r>
              <a:rPr lang="pt-BR" dirty="0"/>
              <a:t>), uma abreviação do método de grupo de pares não ponderado com meios aritméticos.</a:t>
            </a:r>
          </a:p>
        </p:txBody>
      </p:sp>
    </p:spTree>
    <p:extLst>
      <p:ext uri="{BB962C8B-B14F-4D97-AF65-F5344CB8AC3E}">
        <p14:creationId xmlns:p14="http://schemas.microsoft.com/office/powerpoint/2010/main" val="142487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Neighbor joining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400" dirty="0"/>
              <a:t>É um método de agrupamento </a:t>
            </a:r>
            <a:r>
              <a:rPr lang="pt-BR" altLang="zh-CN" sz="2400" dirty="0" err="1"/>
              <a:t>bottom-up</a:t>
            </a:r>
            <a:r>
              <a:rPr lang="pt-BR" altLang="zh-CN" sz="2400" dirty="0"/>
              <a:t> (</a:t>
            </a:r>
            <a:r>
              <a:rPr lang="pt-BR" altLang="zh-CN" sz="2400" dirty="0" err="1"/>
              <a:t>aglomerativo</a:t>
            </a:r>
            <a:r>
              <a:rPr lang="pt-BR" altLang="zh-CN" sz="2400" dirty="0"/>
              <a:t>) para a criação de árvores filogenéticas.</a:t>
            </a:r>
          </a:p>
          <a:p>
            <a:endParaRPr lang="pt-BR" altLang="zh-CN" sz="2400" dirty="0"/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pt-BR" altLang="pt-BR" sz="1800" dirty="0">
                <a:cs typeface="Arial" panose="020B0604020202020204" pitchFamily="34" charset="0"/>
              </a:rPr>
              <a:t>Com base na matriz de distância atual, calcule a matriz Q.</a:t>
            </a: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pt-BR" altLang="pt-BR" sz="1800" dirty="0">
              <a:cs typeface="Arial" panose="020B0604020202020204" pitchFamily="34" charset="0"/>
            </a:endParaRP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pt-BR" altLang="pt-BR" sz="1800" dirty="0">
                <a:cs typeface="Arial" panose="020B0604020202020204" pitchFamily="34" charset="0"/>
              </a:rPr>
              <a:t>Encontre o par de táxons distintos </a:t>
            </a:r>
            <a:r>
              <a:rPr lang="pt-BR" altLang="pt-BR" sz="1800" dirty="0" err="1">
                <a:cs typeface="Arial" panose="020B0604020202020204" pitchFamily="34" charset="0"/>
              </a:rPr>
              <a:t>Qij</a:t>
            </a:r>
            <a:r>
              <a:rPr lang="pt-BR" altLang="pt-BR" sz="1800" dirty="0">
                <a:cs typeface="Arial" panose="020B0604020202020204" pitchFamily="34" charset="0"/>
              </a:rPr>
              <a:t> para qual tem seu valor mais baixo. Unindo-os a um nó recém-criado.</a:t>
            </a: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pt-BR" altLang="pt-BR" sz="1800" dirty="0">
              <a:cs typeface="Arial" panose="020B0604020202020204" pitchFamily="34" charset="0"/>
            </a:endParaRP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pt-BR" altLang="pt-BR" sz="1800" dirty="0">
                <a:cs typeface="Arial" panose="020B0604020202020204" pitchFamily="34" charset="0"/>
              </a:rPr>
              <a:t>Calcule a distância de cada um dos táxons do par para este novo nó.</a:t>
            </a: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pt-BR" altLang="pt-BR" sz="1800" dirty="0">
              <a:cs typeface="Arial" panose="020B0604020202020204" pitchFamily="34" charset="0"/>
            </a:endParaRP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pt-BR" altLang="pt-BR" sz="1800" dirty="0">
                <a:cs typeface="Arial" panose="020B0604020202020204" pitchFamily="34" charset="0"/>
              </a:rPr>
              <a:t>Calcule a distância de cada um dos taxa fora deste par para o novo nó.</a:t>
            </a: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endParaRPr lang="pt-BR" altLang="pt-BR" sz="1800" dirty="0">
              <a:cs typeface="Arial" panose="020B0604020202020204" pitchFamily="34" charset="0"/>
            </a:endParaRP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pt-BR" altLang="pt-BR" sz="1800" dirty="0">
                <a:cs typeface="Arial" panose="020B0604020202020204" pitchFamily="34" charset="0"/>
              </a:rPr>
              <a:t>Inicie o algoritmo novamente, substituindo o par de vizinhos associados pelo novo nó e usando as distâncias calculadas na etapa anterior.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653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51284F8-1BCA-4293-AED6-1F92A7FC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50" y="2453955"/>
            <a:ext cx="6840550" cy="19500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396A3-2C9A-4009-AE6F-0AD5D94A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8394"/>
            <a:ext cx="7886700" cy="5811203"/>
          </a:xfrm>
        </p:spPr>
        <p:txBody>
          <a:bodyPr/>
          <a:lstStyle/>
          <a:p>
            <a:r>
              <a:rPr lang="pt-BR" dirty="0"/>
              <a:t>A matriz Q: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Distância entre os membros do novo nó: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Distância dos outros membros ao nó: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1FF54BA-4134-4280-90AD-E2D5FEC6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10" y="5195522"/>
            <a:ext cx="5657629" cy="1095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CB8512-2C39-41B7-9EA2-C12B6D927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16" y="1028700"/>
            <a:ext cx="6234729" cy="8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5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Árvore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filogenética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 Network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Espaço Reservado para Conteúdo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61DCD62-697B-4A70-9B8F-3EE959C5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893" y="1451398"/>
            <a:ext cx="7562214" cy="5041476"/>
          </a:xfrm>
        </p:spPr>
      </p:pic>
    </p:spTree>
    <p:extLst>
      <p:ext uri="{BB962C8B-B14F-4D97-AF65-F5344CB8AC3E}">
        <p14:creationId xmlns:p14="http://schemas.microsoft.com/office/powerpoint/2010/main" val="1871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Árvore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filogenética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 Network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D8537EA-A44E-4BDC-BBBA-ACC19E86C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0988"/>
            <a:ext cx="9024275" cy="5121886"/>
          </a:xfrm>
        </p:spPr>
      </p:pic>
    </p:spTree>
    <p:extLst>
      <p:ext uri="{BB962C8B-B14F-4D97-AF65-F5344CB8AC3E}">
        <p14:creationId xmlns:p14="http://schemas.microsoft.com/office/powerpoint/2010/main" val="28116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Conclusão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000" dirty="0"/>
              <a:t>	A partir do trabalho elaborado sobre estudo de bioinformática para DNA e filogenia, compreendemos o trabalho científico realizado em data sets de sequências de DNA utilizando aplicações de Data Science.</a:t>
            </a:r>
          </a:p>
          <a:p>
            <a:pPr marL="0" indent="0">
              <a:buNone/>
            </a:pPr>
            <a:endParaRPr lang="pt-BR" altLang="zh-CN" sz="2000" dirty="0"/>
          </a:p>
          <a:p>
            <a:pPr marL="0" indent="0">
              <a:buNone/>
            </a:pPr>
            <a:r>
              <a:rPr lang="pt-BR" altLang="zh-CN" sz="2000" dirty="0"/>
              <a:t>	Concluímos assim o objetivo de analisar sequencias de genes homólogos e realizar a construção de uma árvore filogenética usando a proteína TRIM5alpha, bem como compreender e aplicar os métodos utilizando linguagem Python.</a:t>
            </a:r>
          </a:p>
        </p:txBody>
      </p:sp>
    </p:spTree>
    <p:extLst>
      <p:ext uri="{BB962C8B-B14F-4D97-AF65-F5344CB8AC3E}">
        <p14:creationId xmlns:p14="http://schemas.microsoft.com/office/powerpoint/2010/main" val="144308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Referências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787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The Phylogenetic Handbook: </a:t>
            </a:r>
            <a:r>
              <a:rPr lang="en-US" sz="2000" dirty="0"/>
              <a:t>A Practical Approach to Phylogenetic Analysis and Hypothesis Testing.</a:t>
            </a:r>
          </a:p>
          <a:p>
            <a:pPr algn="just"/>
            <a:endParaRPr lang="en-US" sz="2000" dirty="0"/>
          </a:p>
          <a:p>
            <a:pPr algn="just"/>
            <a:r>
              <a:rPr lang="pt-BR" sz="2000" b="1" dirty="0"/>
              <a:t>Positive </a:t>
            </a:r>
            <a:r>
              <a:rPr lang="pt-BR" sz="2000" b="1" dirty="0" err="1"/>
              <a:t>selection</a:t>
            </a:r>
            <a:r>
              <a:rPr lang="pt-BR" sz="2000" b="1" dirty="0"/>
              <a:t> </a:t>
            </a:r>
            <a:r>
              <a:rPr lang="pt-BR" sz="2000" b="1" dirty="0" err="1"/>
              <a:t>of</a:t>
            </a:r>
            <a:r>
              <a:rPr lang="pt-BR" sz="2000" b="1" dirty="0"/>
              <a:t> </a:t>
            </a:r>
            <a:r>
              <a:rPr lang="pt-BR" sz="2000" b="1" dirty="0" err="1"/>
              <a:t>primate</a:t>
            </a:r>
            <a:r>
              <a:rPr lang="pt-BR" sz="2000" b="1" dirty="0"/>
              <a:t> TRIM5</a:t>
            </a:r>
            <a:r>
              <a:rPr lang="el-GR" sz="2000" b="1" dirty="0"/>
              <a:t>α </a:t>
            </a:r>
            <a:r>
              <a:rPr lang="pt-BR" sz="2000" b="1" dirty="0" err="1"/>
              <a:t>identifies</a:t>
            </a:r>
            <a:r>
              <a:rPr lang="pt-BR" sz="2000" b="1" dirty="0"/>
              <a:t> a </a:t>
            </a:r>
            <a:r>
              <a:rPr lang="pt-BR" sz="2000" b="1" dirty="0" err="1"/>
              <a:t>critical</a:t>
            </a:r>
            <a:r>
              <a:rPr lang="pt-BR" sz="2000" b="1" dirty="0"/>
              <a:t> </a:t>
            </a:r>
            <a:r>
              <a:rPr lang="pt-BR" sz="2000" b="1" dirty="0" err="1"/>
              <a:t>species-specific</a:t>
            </a:r>
            <a:r>
              <a:rPr lang="pt-BR" sz="2000" b="1" dirty="0"/>
              <a:t> retroviral </a:t>
            </a:r>
            <a:r>
              <a:rPr lang="pt-BR" sz="2000" b="1" dirty="0" err="1"/>
              <a:t>restriction</a:t>
            </a:r>
            <a:r>
              <a:rPr lang="pt-BR" sz="2000" b="1" dirty="0"/>
              <a:t> </a:t>
            </a:r>
            <a:r>
              <a:rPr lang="pt-BR" sz="2000" b="1" dirty="0" err="1"/>
              <a:t>domain</a:t>
            </a:r>
            <a:r>
              <a:rPr lang="pt-BR" sz="2000" b="1" dirty="0"/>
              <a:t>: </a:t>
            </a:r>
            <a:r>
              <a:rPr lang="pt-BR" sz="2000" dirty="0"/>
              <a:t>Sara L. Sawyer, </a:t>
            </a:r>
            <a:r>
              <a:rPr lang="pt-BR" sz="2000" dirty="0" err="1"/>
              <a:t>Lily</a:t>
            </a:r>
            <a:r>
              <a:rPr lang="pt-BR" sz="2000" dirty="0"/>
              <a:t> I. Wu, Michael </a:t>
            </a:r>
            <a:r>
              <a:rPr lang="pt-BR" sz="2000" dirty="0" err="1"/>
              <a:t>Emerman</a:t>
            </a:r>
            <a:r>
              <a:rPr lang="pt-BR" sz="2000" dirty="0"/>
              <a:t>, </a:t>
            </a:r>
            <a:r>
              <a:rPr lang="pt-BR" sz="2000" dirty="0" err="1"/>
              <a:t>Harmit</a:t>
            </a:r>
            <a:r>
              <a:rPr lang="pt-BR" sz="2000" dirty="0"/>
              <a:t> S. </a:t>
            </a:r>
            <a:r>
              <a:rPr lang="pt-BR" sz="2000" dirty="0" err="1"/>
              <a:t>Malik</a:t>
            </a:r>
            <a:endParaRPr lang="en-US" dirty="0"/>
          </a:p>
          <a:p>
            <a:endParaRPr lang="en-US" b="1" dirty="0"/>
          </a:p>
          <a:p>
            <a:endParaRPr kumimoji="1" lang="pt-BR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8999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Introdução</a:t>
            </a:r>
            <a:endParaRPr kumimoji="1" lang="en-US" altLang="zh-CN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pt-BR" altLang="zh-CN" sz="2400" dirty="0">
                <a:ea typeface="Microsoft YaHei" charset="-122"/>
                <a:cs typeface="Microsoft YaHei" charset="-122"/>
              </a:rPr>
              <a:t>A Bioinformática tem como objetivo estudar e desvendar a grande quantidade de dados obtidos a partir do sequenciamento de DNA com apoio computacional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.</a:t>
            </a:r>
          </a:p>
          <a:p>
            <a:r>
              <a:rPr kumimoji="1" lang="en-US" altLang="zh-CN" sz="2400" b="1" dirty="0" err="1">
                <a:ea typeface="Microsoft YaHei" charset="-122"/>
                <a:cs typeface="Microsoft YaHei" charset="-122"/>
              </a:rPr>
              <a:t>Proposta</a:t>
            </a:r>
            <a:r>
              <a:rPr kumimoji="1" lang="en-US" altLang="zh-CN" sz="2400" b="1" dirty="0">
                <a:ea typeface="Microsoft YaHei" charset="-122"/>
                <a:cs typeface="Microsoft YaHei" charset="-122"/>
              </a:rPr>
              <a:t>: </a:t>
            </a:r>
            <a:r>
              <a:rPr kumimoji="1" lang="pt-BR" altLang="zh-CN" sz="2400" dirty="0">
                <a:ea typeface="Microsoft YaHei" charset="-122"/>
                <a:cs typeface="Microsoft YaHei" charset="-122"/>
              </a:rPr>
              <a:t>compreender como são atualmente estudadas as sequencias de DNA e qual o embasamento matemático por trás da criação de árvores filogenéticas.</a:t>
            </a:r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b="1" dirty="0" err="1">
                <a:ea typeface="Microsoft YaHei" charset="-122"/>
                <a:cs typeface="Microsoft YaHei" charset="-122"/>
              </a:rPr>
              <a:t>Objetico</a:t>
            </a:r>
            <a:r>
              <a:rPr kumimoji="1" lang="en-US" altLang="zh-CN" sz="2400" b="1" dirty="0">
                <a:ea typeface="Microsoft YaHei" charset="-122"/>
                <a:cs typeface="Microsoft YaHei" charset="-122"/>
              </a:rPr>
              <a:t>: </a:t>
            </a:r>
            <a:r>
              <a:rPr kumimoji="1" lang="pt-BR" altLang="zh-CN" sz="2400" dirty="0">
                <a:ea typeface="Microsoft YaHei" charset="-122"/>
                <a:cs typeface="Microsoft YaHei" charset="-122"/>
              </a:rPr>
              <a:t>analisar sequencias de genes homólogos e construir uma árvore filogenética usando a proteína TRIM5alpha  de 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17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espécies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diferentes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utilizando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Python.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kumimoji="1" lang="zh-CN" altLang="en-US" sz="2400" dirty="0"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9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Introdução</a:t>
            </a:r>
            <a:b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24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TRIM5alpha</a:t>
            </a:r>
            <a:endParaRPr kumimoji="1" lang="en-US" altLang="zh-CN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1" dirty="0">
                <a:ea typeface="Microsoft YaHei" charset="-122"/>
                <a:cs typeface="Microsoft YaHei" charset="-122"/>
              </a:rPr>
              <a:t>Tripartite motif-containing protein </a:t>
            </a:r>
            <a:r>
              <a:rPr kumimoji="1" lang="pt-BR" altLang="zh-CN" sz="2400" dirty="0">
                <a:ea typeface="Microsoft YaHei" charset="-122"/>
                <a:cs typeface="Microsoft YaHei" charset="-122"/>
              </a:rPr>
              <a:t>é uma proteína fator de restrição de retrovírus que realiza mediação na infecção precoce por bloqueio.</a:t>
            </a:r>
          </a:p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‘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Macacos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do Velho Mundo’, </a:t>
            </a:r>
            <a:r>
              <a:rPr kumimoji="1" lang="en-US" altLang="zh-CN" sz="2400" i="1" dirty="0" err="1">
                <a:ea typeface="Microsoft YaHei" charset="-122"/>
                <a:cs typeface="Microsoft YaHei" charset="-122"/>
              </a:rPr>
              <a:t>Cercopithecidae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,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não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são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afetados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pelo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HIV-1, virus que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causador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da AIDS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em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humanos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.</a:t>
            </a:r>
          </a:p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A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versão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humana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do TRIM5α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não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inibe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HIV-1, mas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pode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inibir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2400" dirty="0">
                <a:ea typeface="Microsoft YaHei" charset="-122"/>
                <a:cs typeface="Microsoft YaHei" charset="-122"/>
              </a:rPr>
              <a:t>o vírus da leucemia </a:t>
            </a:r>
            <a:r>
              <a:rPr kumimoji="1" lang="pt-BR" altLang="zh-CN" sz="2400" dirty="0" err="1">
                <a:ea typeface="Microsoft YaHei" charset="-122"/>
                <a:cs typeface="Microsoft YaHei" charset="-122"/>
              </a:rPr>
              <a:t>murina</a:t>
            </a:r>
            <a:r>
              <a:rPr kumimoji="1" lang="pt-BR" altLang="zh-CN" sz="2400" dirty="0">
                <a:ea typeface="Microsoft YaHei" charset="-122"/>
                <a:cs typeface="Microsoft YaHei" charset="-122"/>
              </a:rPr>
              <a:t> (MLV), bem como o vírus da anemia infecciosa equina (EIAV).</a:t>
            </a:r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kumimoji="1" lang="zh-CN" altLang="en-US" sz="2400" dirty="0"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6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Dados</a:t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126273"/>
            <a:ext cx="3775612" cy="5050690"/>
          </a:xfrm>
        </p:spPr>
        <p:txBody>
          <a:bodyPr>
            <a:normAutofit fontScale="85000" lnSpcReduction="20000"/>
          </a:bodyPr>
          <a:lstStyle/>
          <a:p>
            <a:r>
              <a:rPr lang="pt-BR" altLang="pt-BR" sz="2500" dirty="0">
                <a:solidFill>
                  <a:srgbClr val="212121"/>
                </a:solidFill>
              </a:rPr>
              <a:t>TRIM5alpha (TRIM5) gene, completo de:</a:t>
            </a:r>
            <a:endParaRPr lang="pt-BR" altLang="pt-BR" sz="4400" dirty="0"/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Chlorocebus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Papio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  <a:r>
              <a:rPr lang="pt-BR" altLang="pt-BR" sz="2100" dirty="0" err="1">
                <a:solidFill>
                  <a:srgbClr val="212121"/>
                </a:solidFill>
              </a:rPr>
              <a:t>anubis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>
                <a:solidFill>
                  <a:srgbClr val="212121"/>
                </a:solidFill>
              </a:rPr>
              <a:t>Pan </a:t>
            </a:r>
            <a:r>
              <a:rPr lang="pt-BR" altLang="pt-BR" sz="2100" dirty="0" err="1">
                <a:solidFill>
                  <a:srgbClr val="212121"/>
                </a:solidFill>
              </a:rPr>
              <a:t>troglodytes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Colobus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  <a:r>
              <a:rPr lang="pt-BR" altLang="pt-BR" sz="2100" dirty="0" err="1">
                <a:solidFill>
                  <a:srgbClr val="212121"/>
                </a:solidFill>
              </a:rPr>
              <a:t>guereza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Pygathrix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  <a:r>
              <a:rPr lang="pt-BR" altLang="pt-BR" sz="2100" dirty="0" err="1">
                <a:solidFill>
                  <a:srgbClr val="212121"/>
                </a:solidFill>
              </a:rPr>
              <a:t>nemaeus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Symphalangus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  <a:r>
              <a:rPr lang="pt-BR" altLang="pt-BR" sz="2100" dirty="0" err="1">
                <a:solidFill>
                  <a:srgbClr val="212121"/>
                </a:solidFill>
              </a:rPr>
              <a:t>syndactylus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Gorilla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  <a:r>
              <a:rPr lang="pt-BR" altLang="pt-BR" sz="2100" dirty="0" err="1">
                <a:solidFill>
                  <a:srgbClr val="212121"/>
                </a:solidFill>
              </a:rPr>
              <a:t>gorilla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Alouatta</a:t>
            </a:r>
            <a:r>
              <a:rPr lang="pt-BR" altLang="pt-BR" sz="2100" dirty="0">
                <a:solidFill>
                  <a:srgbClr val="212121"/>
                </a:solidFill>
              </a:rPr>
              <a:t> sara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Callithrix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  <a:r>
              <a:rPr lang="pt-BR" altLang="pt-BR" sz="2100" dirty="0" err="1">
                <a:solidFill>
                  <a:srgbClr val="212121"/>
                </a:solidFill>
              </a:rPr>
              <a:t>pygmaea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>
                <a:solidFill>
                  <a:srgbClr val="212121"/>
                </a:solidFill>
              </a:rPr>
              <a:t>Pongo </a:t>
            </a:r>
            <a:r>
              <a:rPr lang="pt-BR" altLang="pt-BR" sz="2100" dirty="0" err="1">
                <a:solidFill>
                  <a:srgbClr val="212121"/>
                </a:solidFill>
              </a:rPr>
              <a:t>pygmaeus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Erythrocebus</a:t>
            </a:r>
            <a:r>
              <a:rPr lang="pt-BR" altLang="pt-BR" sz="2100" dirty="0">
                <a:solidFill>
                  <a:srgbClr val="212121"/>
                </a:solidFill>
              </a:rPr>
              <a:t> patas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Pithecia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  <a:r>
              <a:rPr lang="pt-BR" altLang="pt-BR" sz="2100" dirty="0" err="1">
                <a:solidFill>
                  <a:srgbClr val="212121"/>
                </a:solidFill>
              </a:rPr>
              <a:t>pithecia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Ateles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  <a:r>
              <a:rPr lang="pt-BR" altLang="pt-BR" sz="2100" dirty="0" err="1">
                <a:solidFill>
                  <a:srgbClr val="212121"/>
                </a:solidFill>
              </a:rPr>
              <a:t>geoffroyi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Saimiri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  <a:r>
              <a:rPr lang="pt-BR" altLang="pt-BR" sz="2100" dirty="0" err="1">
                <a:solidFill>
                  <a:srgbClr val="212121"/>
                </a:solidFill>
              </a:rPr>
              <a:t>sciureus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Saguinus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  <a:r>
              <a:rPr lang="pt-BR" altLang="pt-BR" sz="2100" dirty="0" err="1">
                <a:solidFill>
                  <a:srgbClr val="212121"/>
                </a:solidFill>
              </a:rPr>
              <a:t>labiatus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Callicebus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  <a:r>
              <a:rPr lang="pt-BR" altLang="pt-BR" sz="2100" dirty="0" err="1">
                <a:solidFill>
                  <a:srgbClr val="212121"/>
                </a:solidFill>
              </a:rPr>
              <a:t>donacophilus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t-BR" altLang="pt-BR" sz="2100" dirty="0" err="1">
                <a:solidFill>
                  <a:srgbClr val="212121"/>
                </a:solidFill>
              </a:rPr>
              <a:t>Lagothrix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  <a:r>
              <a:rPr lang="pt-BR" altLang="pt-BR" sz="2100" dirty="0" err="1">
                <a:solidFill>
                  <a:srgbClr val="212121"/>
                </a:solidFill>
              </a:rPr>
              <a:t>lagotricha</a:t>
            </a:r>
            <a:r>
              <a:rPr lang="pt-BR" altLang="pt-BR" sz="2100" dirty="0">
                <a:solidFill>
                  <a:srgbClr val="212121"/>
                </a:solidFill>
              </a:rPr>
              <a:t> </a:t>
            </a:r>
          </a:p>
          <a:p>
            <a:pPr marL="0" indent="0">
              <a:buNone/>
            </a:pPr>
            <a:endParaRPr kumimoji="1" lang="en-US" altLang="zh-CN" sz="2400" dirty="0">
              <a:ea typeface="Microsoft YaHei" charset="-122"/>
              <a:cs typeface="Microsoft YaHei" charset="-122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3AC729-8782-469A-AA45-E9693900FE78}"/>
              </a:ext>
            </a:extLst>
          </p:cNvPr>
          <p:cNvSpPr txBox="1"/>
          <p:nvPr/>
        </p:nvSpPr>
        <p:spPr>
          <a:xfrm>
            <a:off x="5260962" y="6196848"/>
            <a:ext cx="3185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Image</a:t>
            </a:r>
            <a:r>
              <a:rPr lang="pt-BR" sz="1200" b="1" dirty="0"/>
              <a:t>: </a:t>
            </a:r>
            <a:r>
              <a:rPr lang="pt-BR" sz="1200" dirty="0"/>
              <a:t>TRIM5alpha_complet_PopSet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63"/>
          <a:stretch/>
        </p:blipFill>
        <p:spPr>
          <a:xfrm>
            <a:off x="4712910" y="618842"/>
            <a:ext cx="4265964" cy="557800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6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Dados</a:t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6273"/>
            <a:ext cx="7886699" cy="5050690"/>
          </a:xfrm>
        </p:spPr>
        <p:txBody>
          <a:bodyPr>
            <a:normAutofit/>
          </a:bodyPr>
          <a:lstStyle/>
          <a:p>
            <a:r>
              <a:rPr lang="pt-BR" altLang="pt-BR" sz="2500" dirty="0">
                <a:solidFill>
                  <a:srgbClr val="212121"/>
                </a:solidFill>
              </a:rPr>
              <a:t>Os dados usados foram baixados do NCBI (</a:t>
            </a:r>
            <a:r>
              <a:rPr lang="pt-BR" altLang="pt-BR" sz="2500" dirty="0" err="1">
                <a:solidFill>
                  <a:srgbClr val="212121"/>
                </a:solidFill>
              </a:rPr>
              <a:t>National</a:t>
            </a:r>
            <a:r>
              <a:rPr lang="pt-BR" altLang="pt-BR" sz="2500" dirty="0">
                <a:solidFill>
                  <a:srgbClr val="212121"/>
                </a:solidFill>
              </a:rPr>
              <a:t> Center for </a:t>
            </a:r>
            <a:r>
              <a:rPr lang="pt-BR" altLang="pt-BR" sz="2500" dirty="0" err="1">
                <a:solidFill>
                  <a:srgbClr val="212121"/>
                </a:solidFill>
              </a:rPr>
              <a:t>Biotechnology</a:t>
            </a:r>
            <a:r>
              <a:rPr lang="pt-BR" altLang="pt-BR" sz="2500" dirty="0">
                <a:solidFill>
                  <a:srgbClr val="212121"/>
                </a:solidFill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</a:rPr>
              <a:t>Information</a:t>
            </a:r>
            <a:r>
              <a:rPr lang="pt-BR" altLang="pt-BR" sz="2500" dirty="0">
                <a:solidFill>
                  <a:srgbClr val="212121"/>
                </a:solidFill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</a:rPr>
              <a:t>Search</a:t>
            </a:r>
            <a:r>
              <a:rPr lang="pt-BR" altLang="pt-BR" sz="2500" dirty="0">
                <a:solidFill>
                  <a:srgbClr val="212121"/>
                </a:solidFill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</a:rPr>
              <a:t>database</a:t>
            </a:r>
            <a:r>
              <a:rPr lang="pt-BR" altLang="pt-BR" sz="2500" dirty="0">
                <a:solidFill>
                  <a:srgbClr val="212121"/>
                </a:solidFill>
              </a:rPr>
              <a:t>).</a:t>
            </a:r>
          </a:p>
          <a:p>
            <a:endParaRPr lang="pt-BR" altLang="pt-BR" sz="2500" dirty="0">
              <a:solidFill>
                <a:srgbClr val="212121"/>
              </a:solidFill>
            </a:endParaRPr>
          </a:p>
          <a:p>
            <a:r>
              <a:rPr kumimoji="1" lang="pt-BR" altLang="zh-CN" sz="2500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Foi escolhido o </a:t>
            </a:r>
            <a:r>
              <a:rPr kumimoji="1" lang="pt-BR" altLang="zh-CN" sz="2500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PopSet</a:t>
            </a:r>
            <a:r>
              <a:rPr kumimoji="1" lang="pt-BR" altLang="zh-CN" sz="2500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usado no trabalho 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"Positive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selection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of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primate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TRIM5alpha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identifies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a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critical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species-specific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retroviral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restriction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domain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.“ </a:t>
            </a:r>
            <a:r>
              <a:rPr kumimoji="1" lang="pt-BR" altLang="zh-CN" sz="2500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[1] que inseriu no </a:t>
            </a:r>
            <a:r>
              <a:rPr kumimoji="1" lang="pt-BR" altLang="zh-CN" sz="2500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GenBank</a:t>
            </a:r>
            <a:r>
              <a:rPr kumimoji="1" lang="pt-BR" altLang="zh-CN" sz="2500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os 17 arquivos sob os números de acesso AY843504, AY843505, ... até AY843520.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3AC729-8782-469A-AA45-E9693900FE78}"/>
              </a:ext>
            </a:extLst>
          </p:cNvPr>
          <p:cNvSpPr txBox="1"/>
          <p:nvPr/>
        </p:nvSpPr>
        <p:spPr>
          <a:xfrm>
            <a:off x="5260962" y="6196848"/>
            <a:ext cx="3185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Image</a:t>
            </a:r>
            <a:r>
              <a:rPr lang="pt-BR" sz="1200" b="1" dirty="0"/>
              <a:t>: </a:t>
            </a:r>
            <a:r>
              <a:rPr lang="pt-BR" sz="1200" dirty="0"/>
              <a:t>TRIM5alpha_complet_PopSet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7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Explorando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os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dados</a:t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6273"/>
            <a:ext cx="7886699" cy="5050690"/>
          </a:xfrm>
        </p:spPr>
        <p:txBody>
          <a:bodyPr>
            <a:normAutofit/>
          </a:bodyPr>
          <a:lstStyle/>
          <a:p>
            <a:r>
              <a:rPr lang="pt-BR" sz="2400" dirty="0"/>
              <a:t>Proporção de cada base nitrogenada identificada e não identificada no geme destes 17 animais.</a:t>
            </a:r>
            <a:endParaRPr kumimoji="1" lang="en-US" altLang="zh-CN" sz="2000" dirty="0">
              <a:ea typeface="Microsoft YaHei" charset="-122"/>
              <a:cs typeface="Microsoft YaHei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1DACB6-5550-4FFB-9FCA-A013ACB4E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91" y="2025284"/>
            <a:ext cx="6428618" cy="44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9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ClustalW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18571"/>
          </a:xfrm>
        </p:spPr>
        <p:txBody>
          <a:bodyPr>
            <a:normAutofit/>
          </a:bodyPr>
          <a:lstStyle/>
          <a:p>
            <a:r>
              <a:rPr kumimoji="1" lang="pt-BR" altLang="zh-CN" sz="2400" dirty="0" err="1">
                <a:ea typeface="Microsoft YaHei" charset="-122"/>
                <a:cs typeface="Microsoft YaHei" charset="-122"/>
              </a:rPr>
              <a:t>Clustal</a:t>
            </a:r>
            <a:r>
              <a:rPr kumimoji="1" lang="pt-BR" altLang="zh-CN" sz="2400" dirty="0">
                <a:ea typeface="Microsoft YaHei" charset="-122"/>
                <a:cs typeface="Microsoft YaHei" charset="-122"/>
              </a:rPr>
              <a:t> é uma série de programas de computador usados ​para alinhamento de múltiplas sequências.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pPr lvl="1"/>
            <a:r>
              <a:rPr lang="pt-BR" sz="2000" dirty="0"/>
              <a:t>Faz um alinhamento aos pares usando o método de alinhamento progressivo.</a:t>
            </a:r>
          </a:p>
          <a:p>
            <a:pPr lvl="1"/>
            <a:r>
              <a:rPr lang="pt-BR" sz="2000" dirty="0"/>
              <a:t>Criar uma árvore de guias (ou usar uma árvore definida pelo usuário).</a:t>
            </a:r>
          </a:p>
          <a:p>
            <a:pPr lvl="1"/>
            <a:r>
              <a:rPr lang="pt-BR" sz="2000" dirty="0"/>
              <a:t>Use a árvore de guia para realizar um alinhamento múltiplo.</a:t>
            </a:r>
            <a:endParaRPr lang="en-US" sz="2000" dirty="0"/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57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Biopython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400" dirty="0"/>
              <a:t>Existem muitos algoritmos disponíveis para alinhamento de sequências, alinhamentos entre pares e alinhamentos de múltiplas sequências, incluindo o </a:t>
            </a:r>
            <a:r>
              <a:rPr lang="pt-BR" altLang="zh-CN" sz="2400" dirty="0" err="1"/>
              <a:t>ClustalW</a:t>
            </a:r>
            <a:r>
              <a:rPr lang="pt-BR" altLang="zh-CN" sz="2400" dirty="0"/>
              <a:t>.</a:t>
            </a:r>
          </a:p>
          <a:p>
            <a:endParaRPr lang="pt-BR" altLang="zh-CN" sz="2400" dirty="0"/>
          </a:p>
          <a:p>
            <a:r>
              <a:rPr lang="pt-BR" altLang="zh-CN" sz="2400" dirty="0"/>
              <a:t>Cria objetos </a:t>
            </a:r>
            <a:r>
              <a:rPr lang="pt-BR" altLang="zh-CN" sz="2400" dirty="0" err="1"/>
              <a:t>Tree</a:t>
            </a:r>
            <a:r>
              <a:rPr lang="pt-BR" altLang="zh-CN" sz="2400" dirty="0"/>
              <a:t>. O objeto </a:t>
            </a:r>
            <a:r>
              <a:rPr lang="pt-BR" altLang="zh-CN" sz="2400" dirty="0" err="1"/>
              <a:t>Tree</a:t>
            </a:r>
            <a:r>
              <a:rPr lang="pt-BR" altLang="zh-CN" sz="2400" dirty="0"/>
              <a:t> contém informações globais sobre a árvore, como se está enraizada ou não.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718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Matriz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distância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6C18E97-8E84-46D5-9F9E-1B5C0A9B6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8446"/>
            <a:ext cx="7612473" cy="36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3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3208</TotalTime>
  <Words>533</Words>
  <Application>Microsoft Office PowerPoint</Application>
  <PresentationFormat>Apresentação na tela (4:3)</PresentationFormat>
  <Paragraphs>97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DengXian</vt:lpstr>
      <vt:lpstr>Microsoft YaHei</vt:lpstr>
      <vt:lpstr>Arial</vt:lpstr>
      <vt:lpstr>Calibri</vt:lpstr>
      <vt:lpstr>Calibri Light</vt:lpstr>
      <vt:lpstr>Office 主题</vt:lpstr>
      <vt:lpstr>Bioinformática DNA e Filogenia  </vt:lpstr>
      <vt:lpstr>Introdução</vt:lpstr>
      <vt:lpstr>Introdução TRIM5alpha</vt:lpstr>
      <vt:lpstr>Dados </vt:lpstr>
      <vt:lpstr>Dados </vt:lpstr>
      <vt:lpstr>Explorando os dados </vt:lpstr>
      <vt:lpstr>ClustalW</vt:lpstr>
      <vt:lpstr>Biopython</vt:lpstr>
      <vt:lpstr>Matriz de distância</vt:lpstr>
      <vt:lpstr>Matriz de distância</vt:lpstr>
      <vt:lpstr>Neighbor joining</vt:lpstr>
      <vt:lpstr>Apresentação do PowerPoint</vt:lpstr>
      <vt:lpstr>Árvore filogenética: Network</vt:lpstr>
      <vt:lpstr>Árvore filogenética: Network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 Scraping with Python</dc:title>
  <dc:creator>Office 365</dc:creator>
  <cp:lastModifiedBy>Renata Miranda</cp:lastModifiedBy>
  <cp:revision>65</cp:revision>
  <dcterms:created xsi:type="dcterms:W3CDTF">2017-10-24T01:06:54Z</dcterms:created>
  <dcterms:modified xsi:type="dcterms:W3CDTF">2018-12-03T10:58:56Z</dcterms:modified>
</cp:coreProperties>
</file>