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5" r:id="rId4"/>
    <p:sldId id="280" r:id="rId5"/>
    <p:sldId id="273" r:id="rId6"/>
    <p:sldId id="263" r:id="rId7"/>
    <p:sldId id="278" r:id="rId8"/>
    <p:sldId id="279" r:id="rId9"/>
    <p:sldId id="277" r:id="rId10"/>
    <p:sldId id="276" r:id="rId11"/>
    <p:sldId id="281" r:id="rId12"/>
    <p:sldId id="282" r:id="rId13"/>
    <p:sldId id="284" r:id="rId14"/>
    <p:sldId id="285" r:id="rId15"/>
    <p:sldId id="287" r:id="rId16"/>
    <p:sldId id="286" r:id="rId17"/>
    <p:sldId id="288" r:id="rId18"/>
    <p:sldId id="293" r:id="rId19"/>
    <p:sldId id="291" r:id="rId20"/>
    <p:sldId id="292" r:id="rId21"/>
    <p:sldId id="290" r:id="rId22"/>
    <p:sldId id="294" r:id="rId23"/>
    <p:sldId id="295" r:id="rId24"/>
    <p:sldId id="283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4249" autoAdjust="0"/>
  </p:normalViewPr>
  <p:slideViewPr>
    <p:cSldViewPr snapToGrid="0" snapToObjects="1">
      <p:cViewPr>
        <p:scale>
          <a:sx n="80" d="100"/>
          <a:sy n="80" d="100"/>
        </p:scale>
        <p:origin x="88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4719-6C7E-7C4C-92B9-D39D7F2EF23C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63ED-FC2E-AF49-BC65-E108E7B4A860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3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248" y="2036647"/>
            <a:ext cx="8481849" cy="1790700"/>
          </a:xfrm>
        </p:spPr>
        <p:txBody>
          <a:bodyPr>
            <a:noAutofit/>
          </a:bodyPr>
          <a:lstStyle/>
          <a:p>
            <a:r>
              <a:rPr lang="en-US" altLang="zh-CN" sz="48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Bioinformática</a:t>
            </a:r>
            <a:br>
              <a:rPr lang="en-US" altLang="zh-CN" sz="44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DNA e </a:t>
            </a:r>
            <a:r>
              <a:rPr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Filogenia</a:t>
            </a:r>
            <a:b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4400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E72EE0-9B96-3F4C-96C0-6B1F5E52D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Renata Miranda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094A7E-B458-4FF1-9C56-1FCA1CE1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pt-BR" altLang="zh-CN" dirty="0"/>
              <a:t>Escola de Matemática Aplicada - FGV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01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51284F8-1BCA-4293-AED6-1F92A7FC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50" y="2453955"/>
            <a:ext cx="6840550" cy="19500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396A3-2C9A-4009-AE6F-0AD5D94A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8394"/>
            <a:ext cx="7886700" cy="5811203"/>
          </a:xfrm>
        </p:spPr>
        <p:txBody>
          <a:bodyPr/>
          <a:lstStyle/>
          <a:p>
            <a:r>
              <a:rPr lang="pt-BR" dirty="0"/>
              <a:t>A matriz Q: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Distância entre os membros do novo nó: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Distância dos outros membros ao nó: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FF54BA-4134-4280-90AD-E2D5FEC6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10" y="5195522"/>
            <a:ext cx="5657629" cy="1095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CB8512-2C39-41B7-9EA2-C12B6D92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16" y="1028700"/>
            <a:ext cx="6234729" cy="8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Árvore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filogenética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Network</a:t>
            </a:r>
            <a:b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8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Clustal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61DCD62-697B-4A70-9B8F-3EE959C5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93" y="1451398"/>
            <a:ext cx="7562214" cy="5041476"/>
          </a:xfrm>
        </p:spPr>
      </p:pic>
    </p:spTree>
    <p:extLst>
      <p:ext uri="{BB962C8B-B14F-4D97-AF65-F5344CB8AC3E}">
        <p14:creationId xmlns:p14="http://schemas.microsoft.com/office/powerpoint/2010/main" val="1871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D8537EA-A44E-4BDC-BBBA-ACC19E86C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0984" y="1143000"/>
            <a:ext cx="9425968" cy="534987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Árvore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filogenética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Network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Lavenshtein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 distância </a:t>
            </a:r>
            <a:r>
              <a:rPr lang="pt-BR" sz="2400" dirty="0" err="1"/>
              <a:t>Levenshtein</a:t>
            </a:r>
            <a:r>
              <a:rPr lang="pt-BR" sz="2400" dirty="0"/>
              <a:t> é um método para comparação de duas "</a:t>
            </a:r>
            <a:r>
              <a:rPr lang="pt-BR" sz="2400" dirty="0" err="1"/>
              <a:t>strings</a:t>
            </a:r>
            <a:r>
              <a:rPr lang="pt-BR" sz="2400" dirty="0"/>
              <a:t>" (duas sequências de caracteres) e é dada pelo número mínimo de operações necessárias para transformar uma </a:t>
            </a:r>
            <a:r>
              <a:rPr lang="pt-BR" sz="2400" dirty="0" err="1"/>
              <a:t>string</a:t>
            </a:r>
            <a:r>
              <a:rPr lang="pt-BR" sz="2400" dirty="0"/>
              <a:t> na outra.</a:t>
            </a:r>
          </a:p>
          <a:p>
            <a:endParaRPr lang="pt-BR" sz="2400" dirty="0"/>
          </a:p>
          <a:p>
            <a:r>
              <a:rPr lang="pt-BR" sz="2400" dirty="0"/>
              <a:t> As "operações" podem ser a inserção, deleção ou substituição de um carácter. </a:t>
            </a:r>
          </a:p>
          <a:p>
            <a:endParaRPr lang="pt-BR" sz="2400" dirty="0"/>
          </a:p>
          <a:p>
            <a:r>
              <a:rPr lang="pt-BR" sz="2400" dirty="0"/>
              <a:t>Foi usada para construção da matriz de distância das espécies, uma matriz 17 x 17, simétrica de diagonal nula, com as comparações duas a duas das </a:t>
            </a:r>
            <a:r>
              <a:rPr lang="pt-BR" sz="2400" dirty="0" err="1"/>
              <a:t>distências</a:t>
            </a:r>
            <a:r>
              <a:rPr lang="pt-BR" sz="2400" dirty="0"/>
              <a:t> entre espécies.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363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71E1CB4-C805-4CA0-B497-579D7E71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1" y="844062"/>
            <a:ext cx="8747817" cy="62484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Lavenshtein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42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276B752-16EE-4B42-8909-1D2BD090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5" y="1032732"/>
            <a:ext cx="9620250" cy="54601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Lavenshtein</a:t>
            </a:r>
            <a:b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8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Neighbor Joining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78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Observando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códons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Comparamos dois métodos de redução de dimensões para visualização bidimensional da contagem da frequência de códons na intenção de observar o modo que o organismo "lê" o código genético.</a:t>
            </a:r>
          </a:p>
          <a:p>
            <a:r>
              <a:rPr kumimoji="1" lang="pt-BR" altLang="zh-CN" sz="2400" dirty="0"/>
              <a:t>Códon é uma sequência de três bases nitrogenadas de RNA mensageiro que codificam um determinado aminoácido ou que indicam o ponto de início ou fim de tradução da cadeia de RNAm.</a:t>
            </a:r>
          </a:p>
          <a:p>
            <a:r>
              <a:rPr kumimoji="1" lang="pt-BR" altLang="zh-CN" sz="2400" dirty="0"/>
              <a:t> Cada conjunto de três bases consecutivas é responsável pela codificação de um aminoácido.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PCA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pt-BR" altLang="zh-CN" sz="2400" dirty="0"/>
              <a:t>Visualizações separadas;</a:t>
            </a:r>
          </a:p>
          <a:p>
            <a:r>
              <a:rPr kumimoji="1" lang="pt-BR" altLang="zh-CN" sz="2400" dirty="0"/>
              <a:t>União da informação;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715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PCA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pt-BR" altLang="zh-CN" sz="2400" dirty="0"/>
              <a:t>Visualizações separadas;</a:t>
            </a:r>
          </a:p>
          <a:p>
            <a:r>
              <a:rPr kumimoji="1" lang="pt-BR" altLang="zh-CN" sz="2400" dirty="0"/>
              <a:t>União da informação;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161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PCA:</a:t>
            </a:r>
            <a:b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4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Identificando</a:t>
            </a:r>
            <a:r>
              <a:rPr kumimoji="1" lang="en-US" altLang="zh-CN" sz="24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clusters com k-means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8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Introdução</a:t>
            </a:r>
            <a:endParaRPr kumimoji="1" lang="en-US" altLang="zh-CN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pt-BR" altLang="zh-CN" sz="2400" dirty="0">
                <a:ea typeface="Microsoft YaHei" charset="-122"/>
                <a:cs typeface="Microsoft YaHei" charset="-122"/>
              </a:rPr>
              <a:t>A Bioinformática tem como objetivo estudar e desvendar a grande quantidade de dados obtidos a partir do sequenciamento de DNA com apoio computacional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.</a:t>
            </a:r>
          </a:p>
          <a:p>
            <a:r>
              <a:rPr kumimoji="1" lang="en-US" altLang="zh-CN" sz="2400" b="1" dirty="0" err="1">
                <a:ea typeface="Microsoft YaHei" charset="-122"/>
                <a:cs typeface="Microsoft YaHei" charset="-122"/>
              </a:rPr>
              <a:t>Proposta</a:t>
            </a:r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: 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compreender como são atualmente estudadas as sequencias de DNA e qual o embasamento matemático por trás da criação de árvores filogenéticas.</a:t>
            </a: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b="1" dirty="0" err="1">
                <a:ea typeface="Microsoft YaHei" charset="-122"/>
                <a:cs typeface="Microsoft YaHei" charset="-122"/>
              </a:rPr>
              <a:t>Objetico</a:t>
            </a:r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: 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analisar sequencias de genes homólogos e construir uma árvore filogenética usando a proteína TRIM5alpha  de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17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espécies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diferentes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utilizando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Python e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utilizar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métodos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redução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dimensionalidade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para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observação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destes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dados.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9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PCA:</a:t>
            </a:r>
            <a:b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4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Identificando</a:t>
            </a:r>
            <a:r>
              <a:rPr kumimoji="1" lang="en-US" altLang="zh-CN" sz="24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clusters com DBSCAN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26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D080E3-1FA9-4023-8CD8-16549CAF8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22217"/>
            <a:ext cx="7886700" cy="573578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t-SNE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4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t-SNE:</a:t>
            </a:r>
            <a:b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4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Identificando</a:t>
            </a:r>
            <a:r>
              <a:rPr kumimoji="1" lang="en-US" altLang="zh-CN" sz="24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clusters com k-means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648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t-SNE:</a:t>
            </a:r>
            <a:b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4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Identificando</a:t>
            </a:r>
            <a:r>
              <a:rPr kumimoji="1" lang="en-US" altLang="zh-CN" sz="24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clusters com DBSCAN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768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Conclusão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000" dirty="0"/>
              <a:t>	A partir do trabalho elaborado sobre estudo de bioinformática para DNA e filogenia, compreendemos o trabalho científico realizado em data sets de sequências de DNA utilizando aplicações de Data Science.</a:t>
            </a:r>
          </a:p>
          <a:p>
            <a:pPr marL="0" indent="0">
              <a:buNone/>
            </a:pPr>
            <a:r>
              <a:rPr lang="pt-BR" altLang="zh-CN" sz="2000" dirty="0"/>
              <a:t>	Verificamos com métodos mais rigorosos um cluster na árvore filogenética que corresponde as subdivisões de Macacos do Velho Mundo, Novo Mundo e </a:t>
            </a:r>
            <a:r>
              <a:rPr lang="pt-BR" altLang="zh-CN" sz="2000" dirty="0" err="1"/>
              <a:t>Hominides</a:t>
            </a:r>
            <a:r>
              <a:rPr lang="pt-BR" altLang="zh-CN" sz="2000" dirty="0"/>
              <a:t>. Esta aglomeração aponta uma possível especialização destes animais.</a:t>
            </a:r>
          </a:p>
          <a:p>
            <a:pPr marL="0" indent="0">
              <a:buNone/>
            </a:pPr>
            <a:r>
              <a:rPr lang="pt-BR" altLang="zh-CN" sz="2000" dirty="0"/>
              <a:t>	Concluímos assim o objetivo de analisar sequencias de genes homólogos e realizar a construção de uma árvore filogenética usando a proteína TRIM5alpha, bem como compreender e aplicar os métodos utilizando linguagem Python.</a:t>
            </a:r>
          </a:p>
        </p:txBody>
      </p:sp>
    </p:spTree>
    <p:extLst>
      <p:ext uri="{BB962C8B-B14F-4D97-AF65-F5344CB8AC3E}">
        <p14:creationId xmlns:p14="http://schemas.microsoft.com/office/powerpoint/2010/main" val="1443089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Referências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787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The Phylogenetic Handbook: </a:t>
            </a:r>
            <a:r>
              <a:rPr lang="en-US" sz="2000" dirty="0"/>
              <a:t>A Practical Approach to Phylogenetic Analysis and Hypothesis Testing.</a:t>
            </a:r>
          </a:p>
          <a:p>
            <a:pPr algn="just"/>
            <a:endParaRPr lang="en-US" sz="2000" dirty="0"/>
          </a:p>
          <a:p>
            <a:pPr algn="just"/>
            <a:r>
              <a:rPr lang="pt-BR" sz="2000" b="1" dirty="0"/>
              <a:t>Positive </a:t>
            </a:r>
            <a:r>
              <a:rPr lang="pt-BR" sz="2000" b="1" dirty="0" err="1"/>
              <a:t>selection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</a:t>
            </a:r>
            <a:r>
              <a:rPr lang="pt-BR" sz="2000" b="1" dirty="0" err="1"/>
              <a:t>primate</a:t>
            </a:r>
            <a:r>
              <a:rPr lang="pt-BR" sz="2000" b="1" dirty="0"/>
              <a:t> TRIM5</a:t>
            </a:r>
            <a:r>
              <a:rPr lang="el-GR" sz="2000" b="1" dirty="0"/>
              <a:t>α </a:t>
            </a:r>
            <a:r>
              <a:rPr lang="pt-BR" sz="2000" b="1" dirty="0" err="1"/>
              <a:t>identifies</a:t>
            </a:r>
            <a:r>
              <a:rPr lang="pt-BR" sz="2000" b="1" dirty="0"/>
              <a:t> a </a:t>
            </a:r>
            <a:r>
              <a:rPr lang="pt-BR" sz="2000" b="1" dirty="0" err="1"/>
              <a:t>critical</a:t>
            </a:r>
            <a:r>
              <a:rPr lang="pt-BR" sz="2000" b="1" dirty="0"/>
              <a:t> </a:t>
            </a:r>
            <a:r>
              <a:rPr lang="pt-BR" sz="2000" b="1" dirty="0" err="1"/>
              <a:t>species-specific</a:t>
            </a:r>
            <a:r>
              <a:rPr lang="pt-BR" sz="2000" b="1" dirty="0"/>
              <a:t> retroviral </a:t>
            </a:r>
            <a:r>
              <a:rPr lang="pt-BR" sz="2000" b="1" dirty="0" err="1"/>
              <a:t>restriction</a:t>
            </a:r>
            <a:r>
              <a:rPr lang="pt-BR" sz="2000" b="1" dirty="0"/>
              <a:t> </a:t>
            </a:r>
            <a:r>
              <a:rPr lang="pt-BR" sz="2000" b="1" dirty="0" err="1"/>
              <a:t>domain</a:t>
            </a:r>
            <a:r>
              <a:rPr lang="pt-BR" sz="2000" b="1" dirty="0"/>
              <a:t>: </a:t>
            </a:r>
            <a:r>
              <a:rPr lang="pt-BR" sz="2000" dirty="0"/>
              <a:t>Sara L. Sawyer, </a:t>
            </a:r>
            <a:r>
              <a:rPr lang="pt-BR" sz="2000" dirty="0" err="1"/>
              <a:t>Lily</a:t>
            </a:r>
            <a:r>
              <a:rPr lang="pt-BR" sz="2000" dirty="0"/>
              <a:t> I. Wu, Michael </a:t>
            </a:r>
            <a:r>
              <a:rPr lang="pt-BR" sz="2000" dirty="0" err="1"/>
              <a:t>Emerman</a:t>
            </a:r>
            <a:r>
              <a:rPr lang="pt-BR" sz="2000" dirty="0"/>
              <a:t>, </a:t>
            </a:r>
            <a:r>
              <a:rPr lang="pt-BR" sz="2000" dirty="0" err="1"/>
              <a:t>Harmit</a:t>
            </a:r>
            <a:r>
              <a:rPr lang="pt-BR" sz="2000" dirty="0"/>
              <a:t> S. </a:t>
            </a:r>
            <a:r>
              <a:rPr lang="pt-BR" sz="2000" dirty="0" err="1"/>
              <a:t>Malik</a:t>
            </a:r>
            <a:endParaRPr lang="en-US" dirty="0"/>
          </a:p>
          <a:p>
            <a:endParaRPr lang="en-US" b="1" dirty="0"/>
          </a:p>
          <a:p>
            <a:endParaRPr kumimoji="1" lang="pt-B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999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Dados</a:t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6273"/>
            <a:ext cx="7886699" cy="5050690"/>
          </a:xfrm>
        </p:spPr>
        <p:txBody>
          <a:bodyPr>
            <a:normAutofit/>
          </a:bodyPr>
          <a:lstStyle/>
          <a:p>
            <a:r>
              <a:rPr lang="pt-BR" altLang="pt-BR" sz="2500" dirty="0">
                <a:solidFill>
                  <a:srgbClr val="212121"/>
                </a:solidFill>
              </a:rPr>
              <a:t>Os dados usados foram baixados do NCBI (</a:t>
            </a:r>
            <a:r>
              <a:rPr lang="pt-BR" altLang="pt-BR" sz="2500" dirty="0" err="1">
                <a:solidFill>
                  <a:srgbClr val="212121"/>
                </a:solidFill>
              </a:rPr>
              <a:t>National</a:t>
            </a:r>
            <a:r>
              <a:rPr lang="pt-BR" altLang="pt-BR" sz="2500" dirty="0">
                <a:solidFill>
                  <a:srgbClr val="212121"/>
                </a:solidFill>
              </a:rPr>
              <a:t> Center for </a:t>
            </a:r>
            <a:r>
              <a:rPr lang="pt-BR" altLang="pt-BR" sz="2500" dirty="0" err="1">
                <a:solidFill>
                  <a:srgbClr val="212121"/>
                </a:solidFill>
              </a:rPr>
              <a:t>Biotechnology</a:t>
            </a:r>
            <a:r>
              <a:rPr lang="pt-BR" altLang="pt-BR" sz="2500" dirty="0">
                <a:solidFill>
                  <a:srgbClr val="212121"/>
                </a:solidFill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</a:rPr>
              <a:t>Information</a:t>
            </a:r>
            <a:r>
              <a:rPr lang="pt-BR" altLang="pt-BR" sz="2500" dirty="0">
                <a:solidFill>
                  <a:srgbClr val="212121"/>
                </a:solidFill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</a:rPr>
              <a:t>Search</a:t>
            </a:r>
            <a:r>
              <a:rPr lang="pt-BR" altLang="pt-BR" sz="2500" dirty="0">
                <a:solidFill>
                  <a:srgbClr val="212121"/>
                </a:solidFill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</a:rPr>
              <a:t>database</a:t>
            </a:r>
            <a:r>
              <a:rPr lang="pt-BR" altLang="pt-BR" sz="2500" dirty="0">
                <a:solidFill>
                  <a:srgbClr val="212121"/>
                </a:solidFill>
              </a:rPr>
              <a:t>).</a:t>
            </a:r>
          </a:p>
          <a:p>
            <a:endParaRPr lang="pt-BR" altLang="pt-BR" sz="2500" dirty="0">
              <a:solidFill>
                <a:srgbClr val="212121"/>
              </a:solidFill>
            </a:endParaRPr>
          </a:p>
          <a:p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Foi escolhido o </a:t>
            </a:r>
            <a:r>
              <a:rPr kumimoji="1" lang="pt-BR" altLang="zh-CN" sz="2500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PopSet</a:t>
            </a:r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usado no trabalho 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"Positive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selection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of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primate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TRIM5alpha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identifies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a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critical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species-specific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retroviral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restriction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domain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.“ </a:t>
            </a:r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[1] que inseriu no </a:t>
            </a:r>
            <a:r>
              <a:rPr kumimoji="1" lang="pt-BR" altLang="zh-CN" sz="2500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GenBank</a:t>
            </a:r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os 17 arquivos sob os números de acesso AY843504, AY843505, ... até AY843520.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Explorando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os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dados</a:t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6273"/>
            <a:ext cx="7886699" cy="5050690"/>
          </a:xfrm>
        </p:spPr>
        <p:txBody>
          <a:bodyPr>
            <a:normAutofit/>
          </a:bodyPr>
          <a:lstStyle/>
          <a:p>
            <a:r>
              <a:rPr lang="pt-BR" sz="2400" dirty="0"/>
              <a:t>Proporção de cada base nitrogenada identificada e não identificada no geme destes 17 animais.</a:t>
            </a:r>
            <a:endParaRPr kumimoji="1" lang="en-US" altLang="zh-CN" sz="2000" dirty="0">
              <a:ea typeface="Microsoft YaHei" charset="-122"/>
              <a:cs typeface="Microsoft YaHei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1DACB6-5550-4FFB-9FCA-A013ACB4E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91" y="2025284"/>
            <a:ext cx="6428618" cy="44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9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ClustalW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18571"/>
          </a:xfrm>
        </p:spPr>
        <p:txBody>
          <a:bodyPr>
            <a:normAutofit/>
          </a:bodyPr>
          <a:lstStyle/>
          <a:p>
            <a:r>
              <a:rPr kumimoji="1" lang="pt-BR" altLang="zh-CN" sz="2400" dirty="0" err="1">
                <a:ea typeface="Microsoft YaHei" charset="-122"/>
                <a:cs typeface="Microsoft YaHei" charset="-122"/>
              </a:rPr>
              <a:t>Clustal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 é uma série de programas de computador usados ​para alinhamento de múltiplas sequências.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lvl="1"/>
            <a:r>
              <a:rPr lang="pt-BR" sz="2000" dirty="0"/>
              <a:t>Faz um alinhamento aos pares usando o método de alinhamento progressivo.</a:t>
            </a:r>
          </a:p>
          <a:p>
            <a:pPr lvl="1"/>
            <a:r>
              <a:rPr lang="pt-BR" sz="2000" dirty="0"/>
              <a:t>Criar uma árvore de guias (ou usar uma árvore definida pelo usuário).</a:t>
            </a:r>
          </a:p>
          <a:p>
            <a:pPr lvl="1"/>
            <a:r>
              <a:rPr lang="pt-BR" sz="2000" dirty="0"/>
              <a:t>Use a árvore de guia para realizar um alinhamento múltiplo.</a:t>
            </a:r>
            <a:endParaRPr lang="en-US" sz="2000" dirty="0"/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Biopython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/>
              <a:t>Existem muitos algoritmos disponíveis para alinhamento de sequências, alinhamentos entre pares e alinhamentos de múltiplas sequências, incluindo o </a:t>
            </a:r>
            <a:r>
              <a:rPr lang="pt-BR" altLang="zh-CN" sz="2400" dirty="0" err="1"/>
              <a:t>ClustalW</a:t>
            </a:r>
            <a:r>
              <a:rPr lang="pt-BR" altLang="zh-CN" sz="2400" dirty="0"/>
              <a:t>.</a:t>
            </a:r>
          </a:p>
          <a:p>
            <a:endParaRPr lang="pt-BR" altLang="zh-CN" sz="2400" dirty="0"/>
          </a:p>
          <a:p>
            <a:r>
              <a:rPr lang="pt-BR" altLang="zh-CN" sz="2400" dirty="0"/>
              <a:t>Cria objetos </a:t>
            </a:r>
            <a:r>
              <a:rPr lang="pt-BR" altLang="zh-CN" sz="2400" dirty="0" err="1"/>
              <a:t>Tree</a:t>
            </a:r>
            <a:r>
              <a:rPr lang="pt-BR" altLang="zh-CN" sz="2400" dirty="0"/>
              <a:t>. O objeto </a:t>
            </a:r>
            <a:r>
              <a:rPr lang="pt-BR" altLang="zh-CN" sz="2400" dirty="0" err="1"/>
              <a:t>Tree</a:t>
            </a:r>
            <a:r>
              <a:rPr lang="pt-BR" altLang="zh-CN" sz="2400" dirty="0"/>
              <a:t> contém informações globais sobre a árvore, como se está enraizada ou não.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718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Matriz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6C18E97-8E84-46D5-9F9E-1B5C0A9B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8446"/>
            <a:ext cx="7612473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3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Matriz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6C18E97-8E84-46D5-9F9E-1B5C0A9B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8446"/>
            <a:ext cx="7612473" cy="36934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FBE30D1-F2F4-4882-BA36-DD8EBBD3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77" y="1918446"/>
            <a:ext cx="7139017" cy="34245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483F8B-2820-4E73-A878-1729A6AB73BB}"/>
              </a:ext>
            </a:extLst>
          </p:cNvPr>
          <p:cNvSpPr txBox="1"/>
          <p:nvPr/>
        </p:nvSpPr>
        <p:spPr>
          <a:xfrm>
            <a:off x="1102106" y="5342965"/>
            <a:ext cx="631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UPGMA</a:t>
            </a:r>
            <a:r>
              <a:rPr lang="pt-BR" dirty="0"/>
              <a:t> :</a:t>
            </a:r>
          </a:p>
          <a:p>
            <a:pPr algn="just"/>
            <a:r>
              <a:rPr lang="pt-BR" dirty="0"/>
              <a:t>(</a:t>
            </a:r>
            <a:r>
              <a:rPr lang="pt-BR" dirty="0" err="1"/>
              <a:t>Unweighted</a:t>
            </a:r>
            <a:r>
              <a:rPr lang="pt-BR" dirty="0"/>
              <a:t> </a:t>
            </a:r>
            <a:r>
              <a:rPr lang="pt-BR" dirty="0" err="1"/>
              <a:t>Pair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Arithmetic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), uma abreviação do método de grupo de pares não ponderado com meios aritméticos.</a:t>
            </a:r>
          </a:p>
        </p:txBody>
      </p:sp>
    </p:spTree>
    <p:extLst>
      <p:ext uri="{BB962C8B-B14F-4D97-AF65-F5344CB8AC3E}">
        <p14:creationId xmlns:p14="http://schemas.microsoft.com/office/powerpoint/2010/main" val="14248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Neighbor joining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/>
              <a:t>É um método de agrupamento </a:t>
            </a:r>
            <a:r>
              <a:rPr lang="pt-BR" altLang="zh-CN" sz="2400" dirty="0" err="1"/>
              <a:t>bottom-up</a:t>
            </a:r>
            <a:r>
              <a:rPr lang="pt-BR" altLang="zh-CN" sz="2400" dirty="0"/>
              <a:t> (</a:t>
            </a:r>
            <a:r>
              <a:rPr lang="pt-BR" altLang="zh-CN" sz="2400" dirty="0" err="1"/>
              <a:t>aglomerativo</a:t>
            </a:r>
            <a:r>
              <a:rPr lang="pt-BR" altLang="zh-CN" sz="2400" dirty="0"/>
              <a:t>) para a criação de árvores filogenéticas.</a:t>
            </a:r>
          </a:p>
          <a:p>
            <a:endParaRPr lang="pt-BR" altLang="zh-CN" sz="2400" dirty="0"/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pt-BR" altLang="pt-BR" sz="1800" dirty="0">
                <a:cs typeface="Arial" panose="020B0604020202020204" pitchFamily="34" charset="0"/>
              </a:rPr>
              <a:t>Com base na matriz de distância atual, calcule a matriz Q.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pt-BR" altLang="pt-BR" sz="1800" dirty="0">
                <a:cs typeface="Arial" panose="020B0604020202020204" pitchFamily="34" charset="0"/>
              </a:rPr>
              <a:t>Encontre o par de táxons distintos </a:t>
            </a:r>
            <a:r>
              <a:rPr lang="pt-BR" altLang="pt-BR" sz="1800" dirty="0" err="1">
                <a:cs typeface="Arial" panose="020B0604020202020204" pitchFamily="34" charset="0"/>
              </a:rPr>
              <a:t>Qij</a:t>
            </a:r>
            <a:r>
              <a:rPr lang="pt-BR" altLang="pt-BR" sz="1800" dirty="0">
                <a:cs typeface="Arial" panose="020B0604020202020204" pitchFamily="34" charset="0"/>
              </a:rPr>
              <a:t> para qual tem seu valor mais baixo. Unindo-os a um nó recém-criado.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pt-BR" altLang="pt-BR" sz="1800" dirty="0">
                <a:cs typeface="Arial" panose="020B0604020202020204" pitchFamily="34" charset="0"/>
              </a:rPr>
              <a:t>Calcule a distância de cada um dos táxons do par para este novo nó.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pt-BR" altLang="pt-BR" sz="1800" dirty="0">
                <a:cs typeface="Arial" panose="020B0604020202020204" pitchFamily="34" charset="0"/>
              </a:rPr>
              <a:t>Calcule a distância de cada um dos taxa fora deste par para o novo nó.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pt-BR" altLang="pt-BR" sz="1800" dirty="0">
                <a:cs typeface="Arial" panose="020B0604020202020204" pitchFamily="34" charset="0"/>
              </a:rPr>
              <a:t>Inicie o algoritmo novamente, substituindo o par de vizinhos associados pelo novo nó e usando as distâncias calculadas na etapa anterior.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5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3260</TotalTime>
  <Words>580</Words>
  <Application>Microsoft Office PowerPoint</Application>
  <PresentationFormat>Apresentação na tela (4:3)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DengXian</vt:lpstr>
      <vt:lpstr>Microsoft YaHei</vt:lpstr>
      <vt:lpstr>Arial</vt:lpstr>
      <vt:lpstr>Calibri</vt:lpstr>
      <vt:lpstr>Calibri Light</vt:lpstr>
      <vt:lpstr>Office 主题</vt:lpstr>
      <vt:lpstr>Bioinformática DNA e Filogenia  </vt:lpstr>
      <vt:lpstr>Introdução</vt:lpstr>
      <vt:lpstr>Dados </vt:lpstr>
      <vt:lpstr>Explorando os dados </vt:lpstr>
      <vt:lpstr>ClustalW</vt:lpstr>
      <vt:lpstr>Biopython</vt:lpstr>
      <vt:lpstr>Matriz de distância</vt:lpstr>
      <vt:lpstr>Matriz de distância</vt:lpstr>
      <vt:lpstr>Neighbor joining</vt:lpstr>
      <vt:lpstr>Apresentação do PowerPoint</vt:lpstr>
      <vt:lpstr>Árvore filogenética: Network Clustal</vt:lpstr>
      <vt:lpstr>Árvore filogenética: Network</vt:lpstr>
      <vt:lpstr>Distância de Lavenshtein</vt:lpstr>
      <vt:lpstr>Distância de Lavenshtein</vt:lpstr>
      <vt:lpstr>Distância de Lavenshtein + Neighbor Joining</vt:lpstr>
      <vt:lpstr>Observando códons</vt:lpstr>
      <vt:lpstr>PCA</vt:lpstr>
      <vt:lpstr>PCA</vt:lpstr>
      <vt:lpstr>PCA: Identificando clusters com k-means</vt:lpstr>
      <vt:lpstr>PCA: Identificando clusters com DBSCAN</vt:lpstr>
      <vt:lpstr>t-SNE</vt:lpstr>
      <vt:lpstr>t-SNE: Identificando clusters com k-means</vt:lpstr>
      <vt:lpstr>t-SNE: Identificando clusters com DBSCAN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Scraping with Python</dc:title>
  <dc:creator>Office 365</dc:creator>
  <cp:lastModifiedBy>Renata Miranda</cp:lastModifiedBy>
  <cp:revision>70</cp:revision>
  <dcterms:created xsi:type="dcterms:W3CDTF">2017-10-24T01:06:54Z</dcterms:created>
  <dcterms:modified xsi:type="dcterms:W3CDTF">2018-12-05T12:31:09Z</dcterms:modified>
</cp:coreProperties>
</file>