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8" r:id="rId4"/>
    <p:sldId id="265" r:id="rId5"/>
    <p:sldId id="272" r:id="rId6"/>
    <p:sldId id="269" r:id="rId7"/>
    <p:sldId id="273" r:id="rId8"/>
    <p:sldId id="263" r:id="rId9"/>
    <p:sldId id="261" r:id="rId10"/>
    <p:sldId id="262" r:id="rId11"/>
    <p:sldId id="27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574"/>
  </p:normalViewPr>
  <p:slideViewPr>
    <p:cSldViewPr snapToGrid="0" snapToObjects="1">
      <p:cViewPr varScale="1">
        <p:scale>
          <a:sx n="86" d="100"/>
          <a:sy n="86" d="100"/>
        </p:scale>
        <p:origin x="14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4719-6C7E-7C4C-92B9-D39D7F2EF23C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63ED-FC2E-AF49-BC65-E108E7B4A860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53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TRIM5 present in the cytoplasm recognizes motifs within the capsid proteins and interferes with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uncoating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process, therefore preventing successful reverse transcription and transport to the nucleus of the viral genome.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263ED-FC2E-AF49-BC65-E108E7B4A86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4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DC1C1-8DA4-EA48-A8C1-9826F57C3D73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14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248" y="1699022"/>
            <a:ext cx="8481849" cy="1790700"/>
          </a:xfrm>
        </p:spPr>
        <p:txBody>
          <a:bodyPr>
            <a:noAutofit/>
          </a:bodyPr>
          <a:lstStyle/>
          <a:p>
            <a:r>
              <a:rPr lang="en-US" altLang="zh-CN" sz="4400" b="1" dirty="0" err="1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Bioinformatic</a:t>
            </a:r>
            <a:r>
              <a:rPr lang="en-US" altLang="zh-CN" sz="44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44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Analysis</a:t>
            </a:r>
            <a:br>
              <a:rPr lang="en-US" altLang="zh-CN" sz="44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32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Partial Project</a:t>
            </a:r>
            <a:r>
              <a:rPr lang="en-US" altLang="zh-CN" sz="44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44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4400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E72EE0-9B96-3F4C-96C0-6B1F5E52D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Renata Miranda and Vinícius Barros</a:t>
            </a:r>
          </a:p>
        </p:txBody>
      </p:sp>
    </p:spTree>
    <p:extLst>
      <p:ext uri="{BB962C8B-B14F-4D97-AF65-F5344CB8AC3E}">
        <p14:creationId xmlns:p14="http://schemas.microsoft.com/office/powerpoint/2010/main" val="97901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Expected</a:t>
            </a:r>
            <a:r>
              <a:rPr kumimoji="1" lang="zh-CN" altLang="en-US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Results:</a:t>
            </a:r>
            <a:r>
              <a:rPr kumimoji="1" lang="zh-CN" altLang="en-US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Predictive</a:t>
            </a:r>
            <a:r>
              <a:rPr kumimoji="1" lang="zh-CN" altLang="en-US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Analytics</a:t>
            </a: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Construct a phylogenetic tree from homologous genes and update the tree with new data.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Predict amino acid which have higher chances of being conserved across generations.</a:t>
            </a:r>
            <a:endParaRPr kumimoji="1" lang="pt-BR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9096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pt-BR" altLang="zh-CN" sz="3200" b="1" dirty="0" err="1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References</a:t>
            </a: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75517"/>
          </a:xfrm>
        </p:spPr>
        <p:txBody>
          <a:bodyPr>
            <a:normAutofit/>
          </a:bodyPr>
          <a:lstStyle/>
          <a:p>
            <a:r>
              <a:rPr lang="en-US" b="1" dirty="0"/>
              <a:t>The Phylogenetic Handbook: </a:t>
            </a:r>
            <a:r>
              <a:rPr lang="en-US" dirty="0"/>
              <a:t>A Practical Approach to Phylogenetic Analysis and Hypothesis </a:t>
            </a:r>
            <a:r>
              <a:rPr lang="en-US" dirty="0" smtClean="0"/>
              <a:t>Testing.</a:t>
            </a:r>
          </a:p>
          <a:p>
            <a:endParaRPr lang="en-US" b="1" dirty="0"/>
          </a:p>
          <a:p>
            <a:endParaRPr kumimoji="1" lang="pt-BR" altLang="zh-CN" sz="2400" dirty="0"/>
          </a:p>
        </p:txBody>
      </p:sp>
      <p:pic>
        <p:nvPicPr>
          <p:cNvPr id="1028" name="Picture 4" descr="Resultado de imagem para phylogenetic hand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63" y="2751513"/>
            <a:ext cx="2513874" cy="359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9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Recaptulation</a:t>
            </a:r>
            <a:endParaRPr kumimoji="1" lang="en-US" altLang="zh-CN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>
                <a:ea typeface="Microsoft YaHei" charset="-122"/>
                <a:cs typeface="Microsoft YaHei" charset="-122"/>
              </a:rPr>
              <a:t>Bioinformatic has as main objective to uncover a great amount of data that has been probed through DNA sequences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.</a:t>
            </a:r>
          </a:p>
          <a:p>
            <a:endParaRPr kumimoji="1" lang="en-US" altLang="zh-CN" sz="2400" dirty="0" smtClean="0"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b="1" dirty="0" smtClean="0">
                <a:ea typeface="Microsoft YaHei" charset="-122"/>
                <a:cs typeface="Microsoft YaHei" charset="-122"/>
              </a:rPr>
              <a:t>Objective: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To 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analyze homologous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sequences of genes and  </a:t>
            </a:r>
            <a:r>
              <a:rPr kumimoji="1" lang="en-US" altLang="zh-CN" sz="2400" dirty="0"/>
              <a:t>c</a:t>
            </a:r>
            <a:r>
              <a:rPr kumimoji="1" lang="en-US" altLang="zh-CN" sz="2400" dirty="0" smtClean="0"/>
              <a:t>onstruct </a:t>
            </a:r>
            <a:r>
              <a:rPr kumimoji="1" lang="en-US" altLang="zh-CN" sz="2400" dirty="0"/>
              <a:t>a phylogenetic tree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using the TRIM5alpha protein encoded by the TRIM5 gene from 17 different species.</a:t>
            </a: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 smtClean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 smtClean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kumimoji="1" lang="zh-CN" altLang="en-US" sz="2400" dirty="0"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9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Introduction</a:t>
            </a:r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sz="24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TRIM5alpha</a:t>
            </a:r>
            <a:endParaRPr kumimoji="1" lang="en-US" altLang="zh-CN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b="1" dirty="0" smtClean="0">
                <a:ea typeface="Microsoft YaHei" charset="-122"/>
                <a:cs typeface="Microsoft YaHei" charset="-122"/>
              </a:rPr>
              <a:t>Tripartite </a:t>
            </a:r>
            <a:r>
              <a:rPr kumimoji="1" lang="en-US" altLang="zh-CN" sz="2400" b="1" dirty="0">
                <a:ea typeface="Microsoft YaHei" charset="-122"/>
                <a:cs typeface="Microsoft YaHei" charset="-122"/>
              </a:rPr>
              <a:t>motif-containing protein 5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is 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a protein that in humans is encoded by the TRIM5 gene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. TRIM5α 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is a retrovirus restriction factor, which mediates species-specific, early block to retrovirus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infection.</a:t>
            </a:r>
          </a:p>
          <a:p>
            <a:endParaRPr kumimoji="1" lang="en-US" altLang="zh-CN" sz="2400" dirty="0" smtClean="0"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ea typeface="Microsoft YaHei" charset="-122"/>
                <a:cs typeface="Microsoft YaHei" charset="-122"/>
              </a:rPr>
              <a:t>Old World monkeys cannot be infected with HIV-1, the virus that causes AIDS in 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humans.</a:t>
            </a:r>
          </a:p>
          <a:p>
            <a:endParaRPr kumimoji="1" lang="en-US" altLang="zh-CN" sz="2400" dirty="0" smtClean="0"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ea typeface="Microsoft YaHei" charset="-122"/>
                <a:cs typeface="Microsoft YaHei" charset="-122"/>
              </a:rPr>
              <a:t>The human version of TRIM5α does not target HIV-1, but can inhibit strains of the murine leukemia virus (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MLV)as 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well as equine infectious anemia virus (EIAV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).</a:t>
            </a: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kumimoji="1" lang="zh-CN" altLang="en-US" sz="2400" dirty="0"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69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126273"/>
            <a:ext cx="3775612" cy="5050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 </a:t>
            </a:r>
          </a:p>
          <a:p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What is it describing?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3AC729-8782-469A-AA45-E9693900FE78}"/>
              </a:ext>
            </a:extLst>
          </p:cNvPr>
          <p:cNvSpPr txBox="1"/>
          <p:nvPr/>
        </p:nvSpPr>
        <p:spPr>
          <a:xfrm>
            <a:off x="5260962" y="6196848"/>
            <a:ext cx="3185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Image</a:t>
            </a:r>
            <a:r>
              <a:rPr lang="pt-BR" sz="1200" b="1" dirty="0"/>
              <a:t>: </a:t>
            </a:r>
            <a:r>
              <a:rPr lang="pt-BR" sz="1200" dirty="0" smtClean="0"/>
              <a:t>TRIM5alpha_complet_PopSet</a:t>
            </a:r>
            <a:endParaRPr lang="pt-BR" sz="1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563"/>
          <a:stretch/>
        </p:blipFill>
        <p:spPr>
          <a:xfrm>
            <a:off x="4728118" y="618843"/>
            <a:ext cx="4250756" cy="555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7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126273"/>
            <a:ext cx="3775612" cy="50506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altLang="pt-BR" sz="2500" dirty="0">
                <a:solidFill>
                  <a:srgbClr val="212121"/>
                </a:solidFill>
                <a:latin typeface="Arial Unicode MS"/>
              </a:rPr>
              <a:t>[TRIM5alpha (TRIM5) gene, complete </a:t>
            </a:r>
            <a:r>
              <a:rPr lang="pt-BR" altLang="pt-BR" sz="2500" dirty="0" err="1">
                <a:solidFill>
                  <a:srgbClr val="212121"/>
                </a:solidFill>
                <a:latin typeface="Arial Unicode MS"/>
              </a:rPr>
              <a:t>cds</a:t>
            </a:r>
            <a:r>
              <a:rPr lang="pt-BR" altLang="pt-BR" sz="2500" dirty="0">
                <a:solidFill>
                  <a:srgbClr val="212121"/>
                </a:solidFill>
                <a:latin typeface="Arial Unicode MS"/>
              </a:rPr>
              <a:t>']</a:t>
            </a:r>
            <a:endParaRPr lang="pt-BR" altLang="pt-BR" sz="4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altLang="pt-BR" sz="2500" dirty="0" err="1" smtClean="0">
                <a:solidFill>
                  <a:srgbClr val="212121"/>
                </a:solidFill>
                <a:latin typeface="Arial Unicode MS"/>
              </a:rPr>
              <a:t>Chlorocebus</a:t>
            </a:r>
            <a:r>
              <a:rPr lang="pt-BR" altLang="pt-BR" sz="2500" dirty="0" smtClean="0">
                <a:solidFill>
                  <a:srgbClr val="212121"/>
                </a:solidFill>
                <a:latin typeface="Arial Unicode MS"/>
              </a:rPr>
              <a:t> </a:t>
            </a:r>
          </a:p>
          <a:p>
            <a:pPr marL="0" indent="0">
              <a:buNone/>
            </a:pPr>
            <a:r>
              <a:rPr lang="pt-BR" altLang="pt-BR" sz="2500" dirty="0" err="1" smtClean="0">
                <a:solidFill>
                  <a:srgbClr val="212121"/>
                </a:solidFill>
                <a:latin typeface="Arial Unicode MS"/>
              </a:rPr>
              <a:t>Papio</a:t>
            </a:r>
            <a:r>
              <a:rPr lang="pt-BR" altLang="pt-BR" sz="2500" dirty="0" smtClean="0">
                <a:solidFill>
                  <a:srgbClr val="212121"/>
                </a:solidFill>
                <a:latin typeface="Arial Unicode MS"/>
              </a:rPr>
              <a:t> </a:t>
            </a:r>
            <a:r>
              <a:rPr lang="pt-BR" altLang="pt-BR" sz="2500" dirty="0" err="1">
                <a:solidFill>
                  <a:srgbClr val="212121"/>
                </a:solidFill>
                <a:latin typeface="Arial Unicode MS"/>
              </a:rPr>
              <a:t>anubis</a:t>
            </a:r>
            <a:r>
              <a:rPr lang="pt-BR" altLang="pt-BR" sz="2500" dirty="0">
                <a:solidFill>
                  <a:srgbClr val="212121"/>
                </a:solidFill>
                <a:latin typeface="Arial Unicode MS"/>
              </a:rPr>
              <a:t> </a:t>
            </a:r>
            <a:endParaRPr lang="pt-BR" altLang="pt-BR" sz="2500" dirty="0" smtClean="0">
              <a:solidFill>
                <a:srgbClr val="212121"/>
              </a:solidFill>
              <a:latin typeface="Arial Unicode MS"/>
            </a:endParaRPr>
          </a:p>
          <a:p>
            <a:pPr marL="0" indent="0">
              <a:buNone/>
            </a:pPr>
            <a:r>
              <a:rPr lang="pt-BR" altLang="pt-BR" sz="2500" dirty="0" smtClean="0">
                <a:solidFill>
                  <a:srgbClr val="212121"/>
                </a:solidFill>
                <a:latin typeface="Arial Unicode MS"/>
              </a:rPr>
              <a:t>Pan </a:t>
            </a:r>
            <a:r>
              <a:rPr lang="pt-BR" altLang="pt-BR" sz="2500" dirty="0" err="1">
                <a:solidFill>
                  <a:srgbClr val="212121"/>
                </a:solidFill>
                <a:latin typeface="Arial Unicode MS"/>
              </a:rPr>
              <a:t>troglodytes</a:t>
            </a:r>
            <a:r>
              <a:rPr lang="pt-BR" altLang="pt-BR" sz="2500" dirty="0">
                <a:solidFill>
                  <a:srgbClr val="212121"/>
                </a:solidFill>
                <a:latin typeface="Arial Unicode MS"/>
              </a:rPr>
              <a:t> </a:t>
            </a:r>
            <a:endParaRPr lang="pt-BR" altLang="pt-BR" sz="2500" dirty="0" smtClean="0">
              <a:solidFill>
                <a:srgbClr val="212121"/>
              </a:solidFill>
              <a:latin typeface="Arial Unicode MS"/>
            </a:endParaRPr>
          </a:p>
          <a:p>
            <a:pPr marL="0" indent="0">
              <a:buNone/>
            </a:pPr>
            <a:r>
              <a:rPr lang="pt-BR" altLang="pt-BR" sz="2500" dirty="0" err="1" smtClean="0">
                <a:solidFill>
                  <a:srgbClr val="212121"/>
                </a:solidFill>
                <a:latin typeface="Arial Unicode MS"/>
              </a:rPr>
              <a:t>Colobus</a:t>
            </a:r>
            <a:r>
              <a:rPr lang="pt-BR" altLang="pt-BR" sz="2500" dirty="0" smtClean="0">
                <a:solidFill>
                  <a:srgbClr val="212121"/>
                </a:solidFill>
                <a:latin typeface="Arial Unicode MS"/>
              </a:rPr>
              <a:t> </a:t>
            </a:r>
            <a:r>
              <a:rPr lang="pt-BR" altLang="pt-BR" sz="2500" dirty="0" err="1">
                <a:solidFill>
                  <a:srgbClr val="212121"/>
                </a:solidFill>
                <a:latin typeface="Arial Unicode MS"/>
              </a:rPr>
              <a:t>guereza</a:t>
            </a:r>
            <a:r>
              <a:rPr lang="pt-BR" altLang="pt-BR" sz="2500" dirty="0">
                <a:solidFill>
                  <a:srgbClr val="212121"/>
                </a:solidFill>
                <a:latin typeface="Arial Unicode MS"/>
              </a:rPr>
              <a:t> </a:t>
            </a:r>
            <a:endParaRPr lang="pt-BR" altLang="pt-BR" sz="2500" dirty="0" smtClean="0">
              <a:solidFill>
                <a:srgbClr val="212121"/>
              </a:solidFill>
              <a:latin typeface="Arial Unicode MS"/>
            </a:endParaRPr>
          </a:p>
          <a:p>
            <a:pPr marL="0" indent="0">
              <a:buNone/>
            </a:pPr>
            <a:r>
              <a:rPr lang="pt-BR" altLang="pt-BR" sz="2500" dirty="0" err="1" smtClean="0">
                <a:solidFill>
                  <a:srgbClr val="212121"/>
                </a:solidFill>
                <a:latin typeface="Arial Unicode MS"/>
              </a:rPr>
              <a:t>Pygathrix</a:t>
            </a:r>
            <a:r>
              <a:rPr lang="pt-BR" altLang="pt-BR" sz="2500" dirty="0" smtClean="0">
                <a:solidFill>
                  <a:srgbClr val="212121"/>
                </a:solidFill>
                <a:latin typeface="Arial Unicode MS"/>
              </a:rPr>
              <a:t> </a:t>
            </a:r>
            <a:r>
              <a:rPr lang="pt-BR" altLang="pt-BR" sz="2500" dirty="0" err="1">
                <a:solidFill>
                  <a:srgbClr val="212121"/>
                </a:solidFill>
                <a:latin typeface="Arial Unicode MS"/>
              </a:rPr>
              <a:t>nemaeus</a:t>
            </a:r>
            <a:r>
              <a:rPr lang="pt-BR" altLang="pt-BR" sz="2500" dirty="0">
                <a:solidFill>
                  <a:srgbClr val="212121"/>
                </a:solidFill>
                <a:latin typeface="Arial Unicode MS"/>
              </a:rPr>
              <a:t> </a:t>
            </a:r>
            <a:endParaRPr lang="pt-BR" altLang="pt-BR" sz="2500" dirty="0" smtClean="0">
              <a:solidFill>
                <a:srgbClr val="212121"/>
              </a:solidFill>
              <a:latin typeface="Arial Unicode MS"/>
            </a:endParaRPr>
          </a:p>
          <a:p>
            <a:pPr marL="0" indent="0">
              <a:buNone/>
            </a:pPr>
            <a:r>
              <a:rPr lang="pt-BR" altLang="pt-BR" sz="2500" dirty="0" err="1" smtClean="0">
                <a:solidFill>
                  <a:srgbClr val="212121"/>
                </a:solidFill>
                <a:latin typeface="Arial Unicode MS"/>
              </a:rPr>
              <a:t>Symphalangus</a:t>
            </a:r>
            <a:r>
              <a:rPr lang="pt-BR" altLang="pt-BR" sz="2500" dirty="0" smtClean="0">
                <a:solidFill>
                  <a:srgbClr val="212121"/>
                </a:solidFill>
                <a:latin typeface="Arial Unicode MS"/>
              </a:rPr>
              <a:t> </a:t>
            </a:r>
            <a:r>
              <a:rPr lang="pt-BR" altLang="pt-BR" sz="2500" dirty="0" err="1">
                <a:solidFill>
                  <a:srgbClr val="212121"/>
                </a:solidFill>
                <a:latin typeface="Arial Unicode MS"/>
              </a:rPr>
              <a:t>syndactylus</a:t>
            </a:r>
            <a:r>
              <a:rPr lang="pt-BR" altLang="pt-BR" sz="2500" dirty="0">
                <a:solidFill>
                  <a:srgbClr val="212121"/>
                </a:solidFill>
                <a:latin typeface="Arial Unicode MS"/>
              </a:rPr>
              <a:t> </a:t>
            </a:r>
            <a:endParaRPr lang="pt-BR" altLang="pt-BR" sz="2500" dirty="0" smtClean="0">
              <a:solidFill>
                <a:srgbClr val="212121"/>
              </a:solidFill>
              <a:latin typeface="Arial Unicode MS"/>
            </a:endParaRPr>
          </a:p>
          <a:p>
            <a:pPr marL="0" indent="0">
              <a:buNone/>
            </a:pPr>
            <a:r>
              <a:rPr lang="pt-BR" altLang="pt-BR" sz="2500" dirty="0" err="1" smtClean="0">
                <a:solidFill>
                  <a:srgbClr val="212121"/>
                </a:solidFill>
                <a:latin typeface="Arial Unicode MS"/>
              </a:rPr>
              <a:t>Gorilla</a:t>
            </a:r>
            <a:r>
              <a:rPr lang="pt-BR" altLang="pt-BR" sz="2500" dirty="0" smtClean="0">
                <a:solidFill>
                  <a:srgbClr val="212121"/>
                </a:solidFill>
                <a:latin typeface="Arial Unicode MS"/>
              </a:rPr>
              <a:t> </a:t>
            </a:r>
            <a:r>
              <a:rPr lang="pt-BR" altLang="pt-BR" sz="2500" dirty="0" err="1">
                <a:solidFill>
                  <a:srgbClr val="212121"/>
                </a:solidFill>
                <a:latin typeface="Arial Unicode MS"/>
              </a:rPr>
              <a:t>gorilla</a:t>
            </a:r>
            <a:r>
              <a:rPr lang="pt-BR" altLang="pt-BR" sz="2500" dirty="0">
                <a:solidFill>
                  <a:srgbClr val="212121"/>
                </a:solidFill>
                <a:latin typeface="Arial Unicode MS"/>
              </a:rPr>
              <a:t> </a:t>
            </a:r>
            <a:endParaRPr lang="pt-BR" altLang="pt-BR" sz="2500" dirty="0" smtClean="0">
              <a:solidFill>
                <a:srgbClr val="212121"/>
              </a:solidFill>
              <a:latin typeface="Arial Unicode MS"/>
            </a:endParaRPr>
          </a:p>
          <a:p>
            <a:pPr marL="0" indent="0">
              <a:buNone/>
            </a:pPr>
            <a:r>
              <a:rPr lang="pt-BR" altLang="pt-BR" sz="2500" dirty="0" err="1" smtClean="0">
                <a:solidFill>
                  <a:srgbClr val="212121"/>
                </a:solidFill>
                <a:latin typeface="Arial Unicode MS"/>
              </a:rPr>
              <a:t>Alouatta</a:t>
            </a:r>
            <a:r>
              <a:rPr lang="pt-BR" altLang="pt-BR" sz="2500" dirty="0" smtClean="0">
                <a:solidFill>
                  <a:srgbClr val="212121"/>
                </a:solidFill>
                <a:latin typeface="Arial Unicode MS"/>
              </a:rPr>
              <a:t> </a:t>
            </a:r>
            <a:r>
              <a:rPr lang="pt-BR" altLang="pt-BR" sz="2500" dirty="0">
                <a:solidFill>
                  <a:srgbClr val="212121"/>
                </a:solidFill>
                <a:latin typeface="Arial Unicode MS"/>
              </a:rPr>
              <a:t>sara </a:t>
            </a:r>
            <a:endParaRPr lang="pt-BR" altLang="pt-BR" sz="2500" dirty="0" smtClean="0">
              <a:solidFill>
                <a:srgbClr val="212121"/>
              </a:solidFill>
              <a:latin typeface="Arial Unicode MS"/>
            </a:endParaRPr>
          </a:p>
          <a:p>
            <a:pPr marL="0" indent="0">
              <a:buNone/>
            </a:pPr>
            <a:r>
              <a:rPr lang="pt-BR" altLang="pt-BR" sz="2500" dirty="0" err="1" smtClean="0">
                <a:solidFill>
                  <a:srgbClr val="212121"/>
                </a:solidFill>
                <a:latin typeface="Arial Unicode MS"/>
              </a:rPr>
              <a:t>Callithrix</a:t>
            </a:r>
            <a:r>
              <a:rPr lang="pt-BR" altLang="pt-BR" sz="2500" dirty="0" smtClean="0">
                <a:solidFill>
                  <a:srgbClr val="212121"/>
                </a:solidFill>
                <a:latin typeface="Arial Unicode MS"/>
              </a:rPr>
              <a:t> </a:t>
            </a:r>
            <a:r>
              <a:rPr lang="pt-BR" altLang="pt-BR" sz="2500" dirty="0" err="1">
                <a:solidFill>
                  <a:srgbClr val="212121"/>
                </a:solidFill>
                <a:latin typeface="Arial Unicode MS"/>
              </a:rPr>
              <a:t>pygmaea</a:t>
            </a:r>
            <a:r>
              <a:rPr lang="pt-BR" altLang="pt-BR" sz="2500" dirty="0">
                <a:solidFill>
                  <a:srgbClr val="212121"/>
                </a:solidFill>
                <a:latin typeface="Arial Unicode MS"/>
              </a:rPr>
              <a:t> </a:t>
            </a:r>
            <a:endParaRPr lang="pt-BR" altLang="pt-BR" sz="2500" dirty="0" smtClean="0">
              <a:solidFill>
                <a:srgbClr val="212121"/>
              </a:solidFill>
              <a:latin typeface="Arial Unicode MS"/>
            </a:endParaRPr>
          </a:p>
          <a:p>
            <a:pPr marL="0" indent="0">
              <a:buNone/>
            </a:pPr>
            <a:r>
              <a:rPr lang="pt-BR" altLang="pt-BR" sz="2500" dirty="0" smtClean="0">
                <a:solidFill>
                  <a:srgbClr val="212121"/>
                </a:solidFill>
                <a:latin typeface="Arial Unicode MS"/>
              </a:rPr>
              <a:t>Pongo </a:t>
            </a:r>
            <a:r>
              <a:rPr lang="pt-BR" altLang="pt-BR" sz="2500" dirty="0" err="1">
                <a:solidFill>
                  <a:srgbClr val="212121"/>
                </a:solidFill>
                <a:latin typeface="Arial Unicode MS"/>
              </a:rPr>
              <a:t>pygmaeus</a:t>
            </a:r>
            <a:r>
              <a:rPr lang="pt-BR" altLang="pt-BR" sz="2500" dirty="0">
                <a:solidFill>
                  <a:srgbClr val="212121"/>
                </a:solidFill>
                <a:latin typeface="Arial Unicode MS"/>
              </a:rPr>
              <a:t> </a:t>
            </a:r>
            <a:endParaRPr lang="pt-BR" altLang="pt-BR" sz="2500" dirty="0" smtClean="0">
              <a:solidFill>
                <a:srgbClr val="212121"/>
              </a:solidFill>
              <a:latin typeface="Arial Unicode MS"/>
            </a:endParaRPr>
          </a:p>
          <a:p>
            <a:pPr marL="0" indent="0">
              <a:buNone/>
            </a:pPr>
            <a:r>
              <a:rPr lang="pt-BR" altLang="pt-BR" sz="2500" dirty="0" err="1" smtClean="0">
                <a:solidFill>
                  <a:srgbClr val="212121"/>
                </a:solidFill>
                <a:latin typeface="Arial Unicode MS"/>
              </a:rPr>
              <a:t>Erythrocebus</a:t>
            </a:r>
            <a:r>
              <a:rPr lang="pt-BR" altLang="pt-BR" sz="2500" dirty="0" smtClean="0">
                <a:solidFill>
                  <a:srgbClr val="212121"/>
                </a:solidFill>
                <a:latin typeface="Arial Unicode MS"/>
              </a:rPr>
              <a:t> </a:t>
            </a:r>
            <a:r>
              <a:rPr lang="pt-BR" altLang="pt-BR" sz="2500" dirty="0">
                <a:solidFill>
                  <a:srgbClr val="212121"/>
                </a:solidFill>
                <a:latin typeface="Arial Unicode MS"/>
              </a:rPr>
              <a:t>patas </a:t>
            </a:r>
            <a:endParaRPr lang="pt-BR" altLang="pt-BR" sz="2500" dirty="0" smtClean="0">
              <a:solidFill>
                <a:srgbClr val="212121"/>
              </a:solidFill>
              <a:latin typeface="Arial Unicode MS"/>
            </a:endParaRPr>
          </a:p>
          <a:p>
            <a:pPr marL="0" indent="0">
              <a:buNone/>
            </a:pPr>
            <a:r>
              <a:rPr lang="pt-BR" altLang="pt-BR" sz="2500" dirty="0" err="1" smtClean="0">
                <a:solidFill>
                  <a:srgbClr val="212121"/>
                </a:solidFill>
                <a:latin typeface="Arial Unicode MS"/>
              </a:rPr>
              <a:t>Pithecia</a:t>
            </a:r>
            <a:r>
              <a:rPr lang="pt-BR" altLang="pt-BR" sz="2500" dirty="0" smtClean="0">
                <a:solidFill>
                  <a:srgbClr val="212121"/>
                </a:solidFill>
                <a:latin typeface="Arial Unicode MS"/>
              </a:rPr>
              <a:t> </a:t>
            </a:r>
            <a:r>
              <a:rPr lang="pt-BR" altLang="pt-BR" sz="2500" dirty="0" err="1">
                <a:solidFill>
                  <a:srgbClr val="212121"/>
                </a:solidFill>
                <a:latin typeface="Arial Unicode MS"/>
              </a:rPr>
              <a:t>pithecia</a:t>
            </a:r>
            <a:r>
              <a:rPr lang="pt-BR" altLang="pt-BR" sz="2500" dirty="0">
                <a:solidFill>
                  <a:srgbClr val="212121"/>
                </a:solidFill>
                <a:latin typeface="Arial Unicode MS"/>
              </a:rPr>
              <a:t> </a:t>
            </a:r>
            <a:endParaRPr lang="pt-BR" altLang="pt-BR" sz="2500" dirty="0" smtClean="0">
              <a:solidFill>
                <a:srgbClr val="212121"/>
              </a:solidFill>
              <a:latin typeface="Arial Unicode MS"/>
            </a:endParaRPr>
          </a:p>
          <a:p>
            <a:pPr marL="0" indent="0">
              <a:buNone/>
            </a:pPr>
            <a:r>
              <a:rPr lang="pt-BR" altLang="pt-BR" sz="2500" dirty="0" err="1" smtClean="0">
                <a:solidFill>
                  <a:srgbClr val="212121"/>
                </a:solidFill>
                <a:latin typeface="Arial Unicode MS"/>
              </a:rPr>
              <a:t>Ateles</a:t>
            </a:r>
            <a:r>
              <a:rPr lang="pt-BR" altLang="pt-BR" sz="2500" dirty="0" smtClean="0">
                <a:solidFill>
                  <a:srgbClr val="212121"/>
                </a:solidFill>
                <a:latin typeface="Arial Unicode MS"/>
              </a:rPr>
              <a:t> </a:t>
            </a:r>
            <a:r>
              <a:rPr lang="pt-BR" altLang="pt-BR" sz="2500" dirty="0" err="1">
                <a:solidFill>
                  <a:srgbClr val="212121"/>
                </a:solidFill>
                <a:latin typeface="Arial Unicode MS"/>
              </a:rPr>
              <a:t>geoffroyi</a:t>
            </a:r>
            <a:r>
              <a:rPr lang="pt-BR" altLang="pt-BR" sz="2500" dirty="0">
                <a:solidFill>
                  <a:srgbClr val="212121"/>
                </a:solidFill>
                <a:latin typeface="Arial Unicode MS"/>
              </a:rPr>
              <a:t> </a:t>
            </a:r>
            <a:endParaRPr lang="pt-BR" altLang="pt-BR" sz="2500" dirty="0" smtClean="0">
              <a:solidFill>
                <a:srgbClr val="212121"/>
              </a:solidFill>
              <a:latin typeface="Arial Unicode MS"/>
            </a:endParaRPr>
          </a:p>
          <a:p>
            <a:pPr marL="0" indent="0">
              <a:buNone/>
            </a:pPr>
            <a:r>
              <a:rPr lang="pt-BR" altLang="pt-BR" sz="2500" dirty="0" err="1" smtClean="0">
                <a:solidFill>
                  <a:srgbClr val="212121"/>
                </a:solidFill>
                <a:latin typeface="Arial Unicode MS"/>
              </a:rPr>
              <a:t>Saimiri</a:t>
            </a:r>
            <a:r>
              <a:rPr lang="pt-BR" altLang="pt-BR" sz="2500" dirty="0" smtClean="0">
                <a:solidFill>
                  <a:srgbClr val="212121"/>
                </a:solidFill>
                <a:latin typeface="Arial Unicode MS"/>
              </a:rPr>
              <a:t> </a:t>
            </a:r>
            <a:r>
              <a:rPr lang="pt-BR" altLang="pt-BR" sz="2500" dirty="0" err="1">
                <a:solidFill>
                  <a:srgbClr val="212121"/>
                </a:solidFill>
                <a:latin typeface="Arial Unicode MS"/>
              </a:rPr>
              <a:t>sciureus</a:t>
            </a:r>
            <a:r>
              <a:rPr lang="pt-BR" altLang="pt-BR" sz="2500" dirty="0">
                <a:solidFill>
                  <a:srgbClr val="212121"/>
                </a:solidFill>
                <a:latin typeface="Arial Unicode MS"/>
              </a:rPr>
              <a:t> </a:t>
            </a:r>
            <a:endParaRPr lang="pt-BR" altLang="pt-BR" sz="2500" dirty="0" smtClean="0">
              <a:solidFill>
                <a:srgbClr val="212121"/>
              </a:solidFill>
              <a:latin typeface="Arial Unicode MS"/>
            </a:endParaRPr>
          </a:p>
          <a:p>
            <a:pPr marL="0" indent="0">
              <a:buNone/>
            </a:pPr>
            <a:r>
              <a:rPr lang="pt-BR" altLang="pt-BR" sz="2500" dirty="0" err="1" smtClean="0">
                <a:solidFill>
                  <a:srgbClr val="212121"/>
                </a:solidFill>
                <a:latin typeface="Arial Unicode MS"/>
              </a:rPr>
              <a:t>Saguinus</a:t>
            </a:r>
            <a:r>
              <a:rPr lang="pt-BR" altLang="pt-BR" sz="2500" dirty="0" smtClean="0">
                <a:solidFill>
                  <a:srgbClr val="212121"/>
                </a:solidFill>
                <a:latin typeface="Arial Unicode MS"/>
              </a:rPr>
              <a:t> </a:t>
            </a:r>
            <a:r>
              <a:rPr lang="pt-BR" altLang="pt-BR" sz="2500" dirty="0" err="1">
                <a:solidFill>
                  <a:srgbClr val="212121"/>
                </a:solidFill>
                <a:latin typeface="Arial Unicode MS"/>
              </a:rPr>
              <a:t>labiatus</a:t>
            </a:r>
            <a:r>
              <a:rPr lang="pt-BR" altLang="pt-BR" sz="2500" dirty="0">
                <a:solidFill>
                  <a:srgbClr val="212121"/>
                </a:solidFill>
                <a:latin typeface="Arial Unicode MS"/>
              </a:rPr>
              <a:t> </a:t>
            </a:r>
            <a:endParaRPr lang="pt-BR" altLang="pt-BR" sz="2500" dirty="0" smtClean="0">
              <a:solidFill>
                <a:srgbClr val="212121"/>
              </a:solidFill>
              <a:latin typeface="Arial Unicode MS"/>
            </a:endParaRPr>
          </a:p>
          <a:p>
            <a:pPr marL="0" indent="0">
              <a:buNone/>
            </a:pPr>
            <a:r>
              <a:rPr lang="pt-BR" altLang="pt-BR" sz="2500" dirty="0" err="1" smtClean="0">
                <a:solidFill>
                  <a:srgbClr val="212121"/>
                </a:solidFill>
                <a:latin typeface="Arial Unicode MS"/>
              </a:rPr>
              <a:t>Callicebus</a:t>
            </a:r>
            <a:r>
              <a:rPr lang="pt-BR" altLang="pt-BR" sz="2500" dirty="0" smtClean="0">
                <a:solidFill>
                  <a:srgbClr val="212121"/>
                </a:solidFill>
                <a:latin typeface="Arial Unicode MS"/>
              </a:rPr>
              <a:t> </a:t>
            </a:r>
            <a:r>
              <a:rPr lang="pt-BR" altLang="pt-BR" sz="2500" dirty="0" err="1">
                <a:solidFill>
                  <a:srgbClr val="212121"/>
                </a:solidFill>
                <a:latin typeface="Arial Unicode MS"/>
              </a:rPr>
              <a:t>donacophilus</a:t>
            </a:r>
            <a:r>
              <a:rPr lang="pt-BR" altLang="pt-BR" sz="2500" dirty="0">
                <a:solidFill>
                  <a:srgbClr val="212121"/>
                </a:solidFill>
                <a:latin typeface="Arial Unicode MS"/>
              </a:rPr>
              <a:t> </a:t>
            </a:r>
            <a:endParaRPr lang="pt-BR" altLang="pt-BR" sz="2500" dirty="0" smtClean="0">
              <a:solidFill>
                <a:srgbClr val="212121"/>
              </a:solidFill>
              <a:latin typeface="Arial Unicode MS"/>
            </a:endParaRPr>
          </a:p>
          <a:p>
            <a:pPr marL="0" indent="0">
              <a:buNone/>
            </a:pPr>
            <a:r>
              <a:rPr lang="pt-BR" altLang="pt-BR" sz="2500" dirty="0" err="1" smtClean="0">
                <a:solidFill>
                  <a:srgbClr val="212121"/>
                </a:solidFill>
                <a:latin typeface="Arial Unicode MS"/>
              </a:rPr>
              <a:t>Lagothrix</a:t>
            </a:r>
            <a:r>
              <a:rPr lang="pt-BR" altLang="pt-BR" sz="2500" dirty="0" smtClean="0">
                <a:solidFill>
                  <a:srgbClr val="212121"/>
                </a:solidFill>
                <a:latin typeface="Arial Unicode MS"/>
              </a:rPr>
              <a:t> </a:t>
            </a:r>
            <a:r>
              <a:rPr lang="pt-BR" altLang="pt-BR" sz="2500" dirty="0" err="1">
                <a:solidFill>
                  <a:srgbClr val="212121"/>
                </a:solidFill>
                <a:latin typeface="Arial Unicode MS"/>
              </a:rPr>
              <a:t>lagotricha</a:t>
            </a:r>
            <a:r>
              <a:rPr lang="pt-BR" altLang="pt-BR" sz="2500" dirty="0">
                <a:solidFill>
                  <a:srgbClr val="212121"/>
                </a:solidFill>
                <a:latin typeface="Arial Unicode MS"/>
              </a:rPr>
              <a:t> </a:t>
            </a:r>
            <a:endParaRPr lang="pt-BR" altLang="pt-BR" sz="2500" dirty="0" smtClean="0">
              <a:solidFill>
                <a:srgbClr val="212121"/>
              </a:solidFill>
              <a:latin typeface="Arial Unicode MS"/>
            </a:endParaRPr>
          </a:p>
          <a:p>
            <a:pPr marL="0" indent="0">
              <a:buNone/>
            </a:pPr>
            <a:endParaRPr kumimoji="1" lang="en-US" altLang="zh-CN" sz="2400" dirty="0" smtClean="0">
              <a:ea typeface="Microsoft YaHei" charset="-122"/>
              <a:cs typeface="Microsoft YaHei" charset="-122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3AC729-8782-469A-AA45-E9693900FE78}"/>
              </a:ext>
            </a:extLst>
          </p:cNvPr>
          <p:cNvSpPr txBox="1"/>
          <p:nvPr/>
        </p:nvSpPr>
        <p:spPr>
          <a:xfrm>
            <a:off x="5260962" y="6196848"/>
            <a:ext cx="3185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Image</a:t>
            </a:r>
            <a:r>
              <a:rPr lang="pt-BR" sz="1200" b="1" dirty="0"/>
              <a:t>: </a:t>
            </a:r>
            <a:r>
              <a:rPr lang="pt-BR" sz="1200" dirty="0" smtClean="0"/>
              <a:t>TRIM5alpha_complet_PopSet</a:t>
            </a:r>
            <a:endParaRPr lang="pt-BR" sz="1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563"/>
          <a:stretch/>
        </p:blipFill>
        <p:spPr>
          <a:xfrm>
            <a:off x="4712910" y="618842"/>
            <a:ext cx="4265964" cy="557800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6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pt-BR" altLang="zh-CN" sz="32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Fasta </a:t>
            </a:r>
            <a:r>
              <a:rPr kumimoji="1" lang="pt-BR" altLang="zh-CN" sz="3200" b="1" dirty="0" err="1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format</a:t>
            </a: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18571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Clustal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is a series of widely used computer programs used in Bioinformatics for multiple sequence alignment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.</a:t>
            </a:r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r>
              <a:rPr lang="en-US" sz="2400" dirty="0" err="1" smtClean="0"/>
              <a:t>ClustalW</a:t>
            </a:r>
            <a:r>
              <a:rPr lang="en-US" sz="2400" dirty="0" smtClean="0"/>
              <a:t> </a:t>
            </a:r>
            <a:r>
              <a:rPr lang="en-US" sz="2400" dirty="0"/>
              <a:t>uses progressive alignment methods, which align the most similar sequences first and work their way down to the least similar sequences until a global alignment is created. </a:t>
            </a:r>
            <a:endParaRPr lang="en-US" sz="2400" dirty="0" smtClean="0"/>
          </a:p>
          <a:p>
            <a:r>
              <a:rPr lang="en-US" sz="2400" dirty="0" smtClean="0"/>
              <a:t> Time complexity of O(N²) because of its use of the neighbor-</a:t>
            </a:r>
            <a:r>
              <a:rPr lang="en-US" sz="2400" dirty="0" err="1" smtClean="0"/>
              <a:t>joing</a:t>
            </a:r>
            <a:r>
              <a:rPr lang="en-US" sz="2400" dirty="0" smtClean="0"/>
              <a:t> method.</a:t>
            </a: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A5C975-5B01-46E0-AC86-EB75EF76AB8B}"/>
              </a:ext>
            </a:extLst>
          </p:cNvPr>
          <p:cNvSpPr txBox="1"/>
          <p:nvPr/>
        </p:nvSpPr>
        <p:spPr>
          <a:xfrm>
            <a:off x="1249826" y="5963134"/>
            <a:ext cx="664434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[1] </a:t>
            </a:r>
            <a:r>
              <a:rPr lang="en-US" dirty="0"/>
              <a:t>Two genes are </a:t>
            </a:r>
            <a:r>
              <a:rPr lang="en-US" b="1" dirty="0"/>
              <a:t>homologous</a:t>
            </a:r>
            <a:r>
              <a:rPr lang="en-US" dirty="0"/>
              <a:t> when their DNA sequence derives from a common origin, and may or may not have the same function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00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pt-BR" altLang="zh-CN" sz="3200" b="1" dirty="0" err="1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ClustalW</a:t>
            </a: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18571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Clustal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is a series of widely used computer programs used in Bioinformatics for multiple sequence alignment</a:t>
            </a:r>
            <a:r>
              <a:rPr kumimoji="1" lang="en-US" altLang="zh-CN" sz="2400" dirty="0" smtClean="0">
                <a:ea typeface="Microsoft YaHei" charset="-122"/>
                <a:cs typeface="Microsoft YaHei" charset="-122"/>
              </a:rPr>
              <a:t>.</a:t>
            </a:r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r>
              <a:rPr lang="en-US" sz="2400" dirty="0" err="1" smtClean="0"/>
              <a:t>ClustalW</a:t>
            </a:r>
            <a:r>
              <a:rPr lang="en-US" sz="2400" dirty="0" smtClean="0"/>
              <a:t> </a:t>
            </a:r>
            <a:r>
              <a:rPr lang="en-US" sz="2400" dirty="0"/>
              <a:t>uses progressive alignment methods, which align the most similar sequences first and work their way down to the least similar sequences until a global alignment is created. </a:t>
            </a:r>
            <a:endParaRPr lang="en-US" sz="2400" dirty="0" smtClean="0"/>
          </a:p>
          <a:p>
            <a:r>
              <a:rPr lang="en-US" sz="2400" dirty="0" smtClean="0"/>
              <a:t> Time complexity of O(N²) because of its use of the neighbor-</a:t>
            </a:r>
            <a:r>
              <a:rPr lang="en-US" sz="2400" dirty="0" err="1" smtClean="0"/>
              <a:t>joing</a:t>
            </a:r>
            <a:r>
              <a:rPr lang="en-US" sz="2400" dirty="0" smtClean="0"/>
              <a:t> method.</a:t>
            </a: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A5C975-5B01-46E0-AC86-EB75EF76AB8B}"/>
              </a:ext>
            </a:extLst>
          </p:cNvPr>
          <p:cNvSpPr txBox="1"/>
          <p:nvPr/>
        </p:nvSpPr>
        <p:spPr>
          <a:xfrm>
            <a:off x="1249826" y="5963134"/>
            <a:ext cx="664434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[1] </a:t>
            </a:r>
            <a:r>
              <a:rPr lang="en-US" dirty="0"/>
              <a:t>Two genes are </a:t>
            </a:r>
            <a:r>
              <a:rPr lang="en-US" b="1" dirty="0"/>
              <a:t>homologous</a:t>
            </a:r>
            <a:r>
              <a:rPr lang="en-US" dirty="0"/>
              <a:t> when their DNA sequence derives from a common origin, and may or may not have the same function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457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Methodology</a:t>
            </a: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CN" sz="2400" dirty="0"/>
              <a:t>Explore</a:t>
            </a:r>
            <a:r>
              <a:rPr lang="pt-BR" altLang="zh-CN" sz="2400" b="1" dirty="0"/>
              <a:t> </a:t>
            </a:r>
            <a:r>
              <a:rPr lang="pt-BR" altLang="zh-CN" sz="2400" dirty="0" err="1"/>
              <a:t>the</a:t>
            </a:r>
            <a:r>
              <a:rPr lang="pt-BR" altLang="zh-CN" sz="2400" dirty="0"/>
              <a:t> </a:t>
            </a:r>
            <a:r>
              <a:rPr lang="pt-BR" altLang="zh-CN" sz="2400" dirty="0" err="1"/>
              <a:t>dataset</a:t>
            </a:r>
            <a:r>
              <a:rPr lang="pt-BR" altLang="zh-CN" sz="2400" dirty="0"/>
              <a:t> </a:t>
            </a:r>
            <a:r>
              <a:rPr lang="pt-BR" altLang="zh-CN" sz="2400" dirty="0" err="1"/>
              <a:t>using</a:t>
            </a:r>
            <a:r>
              <a:rPr lang="pt-BR" altLang="zh-CN" sz="2400" dirty="0"/>
              <a:t> </a:t>
            </a:r>
            <a:r>
              <a:rPr lang="pt-BR" altLang="zh-CN" sz="2400" dirty="0" err="1"/>
              <a:t>the</a:t>
            </a:r>
            <a:r>
              <a:rPr lang="pt-BR" altLang="zh-CN" sz="2400" dirty="0"/>
              <a:t> </a:t>
            </a:r>
            <a:r>
              <a:rPr lang="pt-BR" altLang="zh-CN" sz="2400" b="1" dirty="0"/>
              <a:t>BIO</a:t>
            </a:r>
            <a:r>
              <a:rPr lang="pt-BR" altLang="zh-CN" sz="2400" dirty="0"/>
              <a:t> module </a:t>
            </a:r>
            <a:r>
              <a:rPr lang="pt-BR" altLang="zh-CN" sz="2400" dirty="0" err="1"/>
              <a:t>of</a:t>
            </a:r>
            <a:r>
              <a:rPr lang="pt-BR" altLang="zh-CN" sz="2400" dirty="0"/>
              <a:t> </a:t>
            </a:r>
            <a:r>
              <a:rPr lang="pt-BR" altLang="zh-CN" sz="2400" dirty="0" err="1"/>
              <a:t>python</a:t>
            </a:r>
            <a:r>
              <a:rPr lang="en-US" altLang="zh-CN" sz="2400" dirty="0"/>
              <a:t>.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Various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types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data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visualization can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achieved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using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 err="1"/>
              <a:t>Matplotlib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library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Python.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pt-BR" altLang="zh-CN" sz="2400" dirty="0"/>
              <a:t>Use </a:t>
            </a:r>
            <a:r>
              <a:rPr kumimoji="1" lang="en-US" altLang="zh-CN" sz="2400" b="1" dirty="0"/>
              <a:t>Pandas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collect,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clean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transform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raw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data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prepare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data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analysis.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Filter raw data by using tools like NCS and </a:t>
            </a:r>
            <a:r>
              <a:rPr kumimoji="1" lang="en-US" altLang="zh-CN" sz="2400" dirty="0" err="1"/>
              <a:t>HyPhy</a:t>
            </a:r>
            <a:r>
              <a:rPr kumimoji="1" lang="en-US" altLang="zh-CN" sz="2400" dirty="0"/>
              <a:t>.</a:t>
            </a:r>
          </a:p>
          <a:p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718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pt-BR" altLang="zh-CN" sz="3200" b="1" dirty="0" err="1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First</a:t>
            </a:r>
            <a:r>
              <a:rPr kumimoji="1" lang="pt-BR" altLang="zh-CN" sz="32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pt-BR" altLang="zh-CN" sz="3200" b="1" dirty="0" err="1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plots</a:t>
            </a: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317166" y="1690688"/>
            <a:ext cx="4198183" cy="4065861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ea typeface="Microsoft YaHei" charset="-122"/>
                <a:cs typeface="Microsoft YaHei" charset="-122"/>
              </a:rPr>
              <a:t>Describe evolutionary approximations of organisms, creating a phylogenetic tree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Find Amino Acids conserved in the evolution process.</a:t>
            </a:r>
          </a:p>
          <a:p>
            <a:endParaRPr kumimoji="1" lang="en-US" altLang="zh-CN" sz="2400" dirty="0"/>
          </a:p>
          <a:p>
            <a:endParaRPr kumimoji="1" lang="zh-CN" altLang="en-US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007301-A600-4D47-98EB-289F1EAE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42" y="4708359"/>
            <a:ext cx="5179446" cy="1784515"/>
          </a:xfrm>
          <a:prstGeom prst="rect">
            <a:avLst/>
          </a:prstGeom>
        </p:spPr>
      </p:pic>
      <p:pic>
        <p:nvPicPr>
          <p:cNvPr id="12" name="Imagem 11" descr="Uma imagem contendo texto&#10;&#10;Descrição gerada com alta confiança">
            <a:extLst>
              <a:ext uri="{FF2B5EF4-FFF2-40B4-BE49-F238E27FC236}">
                <a16:creationId xmlns:a16="http://schemas.microsoft.com/office/drawing/2014/main" id="{FCB3480D-0A19-4C31-A533-2E7FCCE23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796" b="19803"/>
          <a:stretch/>
        </p:blipFill>
        <p:spPr>
          <a:xfrm>
            <a:off x="122333" y="1199455"/>
            <a:ext cx="3448675" cy="529341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F675A7-CCCB-47CA-9A17-D534B563D013}"/>
              </a:ext>
            </a:extLst>
          </p:cNvPr>
          <p:cNvSpPr txBox="1"/>
          <p:nvPr/>
        </p:nvSpPr>
        <p:spPr>
          <a:xfrm>
            <a:off x="748766" y="6436692"/>
            <a:ext cx="344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/>
              <a:t>Image</a:t>
            </a:r>
            <a:r>
              <a:rPr lang="pt-BR" sz="1600" b="1" dirty="0"/>
              <a:t> 2</a:t>
            </a:r>
            <a:r>
              <a:rPr lang="pt-BR" sz="1600" dirty="0"/>
              <a:t>: </a:t>
            </a:r>
            <a:r>
              <a:rPr lang="pt-BR" sz="1600" dirty="0" err="1"/>
              <a:t>Phylogenetic</a:t>
            </a:r>
            <a:r>
              <a:rPr lang="pt-BR" sz="1600" dirty="0"/>
              <a:t> </a:t>
            </a:r>
            <a:r>
              <a:rPr lang="pt-BR" sz="1600" dirty="0" err="1"/>
              <a:t>tree</a:t>
            </a:r>
            <a:r>
              <a:rPr lang="pt-BR" sz="1600" dirty="0"/>
              <a:t>                                                         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D36A942-6A65-4942-82FF-DDFDF5D5C097}"/>
              </a:ext>
            </a:extLst>
          </p:cNvPr>
          <p:cNvSpPr txBox="1"/>
          <p:nvPr/>
        </p:nvSpPr>
        <p:spPr>
          <a:xfrm>
            <a:off x="4317166" y="6436692"/>
            <a:ext cx="438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Image</a:t>
            </a:r>
            <a:r>
              <a:rPr lang="pt-BR" b="1" dirty="0"/>
              <a:t> 3: </a:t>
            </a:r>
            <a:r>
              <a:rPr lang="pt-BR" dirty="0" err="1"/>
              <a:t>Comparing</a:t>
            </a:r>
            <a:r>
              <a:rPr lang="pt-BR" dirty="0"/>
              <a:t> AA </a:t>
            </a:r>
            <a:r>
              <a:rPr lang="pt-BR" dirty="0" err="1"/>
              <a:t>conserved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73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2196</TotalTime>
  <Words>500</Words>
  <Application>Microsoft Office PowerPoint</Application>
  <PresentationFormat>Apresentação na tela (4:3)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Microsoft YaHei</vt:lpstr>
      <vt:lpstr>Arial</vt:lpstr>
      <vt:lpstr>Arial Unicode MS</vt:lpstr>
      <vt:lpstr>Calibri</vt:lpstr>
      <vt:lpstr>Calibri Light</vt:lpstr>
      <vt:lpstr>等线</vt:lpstr>
      <vt:lpstr>等线</vt:lpstr>
      <vt:lpstr>等线 Light</vt:lpstr>
      <vt:lpstr>Office 主题</vt:lpstr>
      <vt:lpstr>Bioinformatic Analysis Partial Project  </vt:lpstr>
      <vt:lpstr>Recaptulation</vt:lpstr>
      <vt:lpstr>Introduction TRIM5alpha</vt:lpstr>
      <vt:lpstr>Data </vt:lpstr>
      <vt:lpstr>Data </vt:lpstr>
      <vt:lpstr>Fasta format</vt:lpstr>
      <vt:lpstr>ClustalW</vt:lpstr>
      <vt:lpstr>Methodology</vt:lpstr>
      <vt:lpstr>First plots</vt:lpstr>
      <vt:lpstr>Expected Results: Predictive Analytics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Zillow Scraping with Python</dc:title>
  <dc:creator>Office 365</dc:creator>
  <cp:lastModifiedBy>Renata Santos Miranda</cp:lastModifiedBy>
  <cp:revision>41</cp:revision>
  <dcterms:created xsi:type="dcterms:W3CDTF">2017-10-24T01:06:54Z</dcterms:created>
  <dcterms:modified xsi:type="dcterms:W3CDTF">2018-11-06T18:41:00Z</dcterms:modified>
</cp:coreProperties>
</file>